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8" r:id="rId2"/>
    <p:sldId id="305" r:id="rId3"/>
    <p:sldId id="306" r:id="rId4"/>
    <p:sldId id="307" r:id="rId5"/>
    <p:sldId id="308" r:id="rId6"/>
    <p:sldId id="309" r:id="rId7"/>
    <p:sldId id="310" r:id="rId8"/>
    <p:sldId id="311" r:id="rId9"/>
    <p:sldId id="312" r:id="rId10"/>
    <p:sldId id="313" r:id="rId11"/>
    <p:sldId id="314" r:id="rId12"/>
    <p:sldId id="330" r:id="rId13"/>
    <p:sldId id="315" r:id="rId14"/>
    <p:sldId id="316" r:id="rId15"/>
    <p:sldId id="318" r:id="rId16"/>
    <p:sldId id="320" r:id="rId17"/>
    <p:sldId id="319" r:id="rId18"/>
    <p:sldId id="321" r:id="rId19"/>
    <p:sldId id="322" r:id="rId20"/>
    <p:sldId id="326" r:id="rId21"/>
    <p:sldId id="327" r:id="rId22"/>
    <p:sldId id="323" r:id="rId23"/>
    <p:sldId id="324" r:id="rId24"/>
    <p:sldId id="328" r:id="rId25"/>
    <p:sldId id="317" r:id="rId26"/>
    <p:sldId id="329"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9" autoAdjust="0"/>
    <p:restoredTop sz="94660"/>
  </p:normalViewPr>
  <p:slideViewPr>
    <p:cSldViewPr snapToGrid="0">
      <p:cViewPr varScale="1">
        <p:scale>
          <a:sx n="110" d="100"/>
          <a:sy n="110" d="100"/>
        </p:scale>
        <p:origin x="754"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 Jian-Sheng" userId="7d25d710-0931-49a3-acef-49192cec40f2" providerId="ADAL" clId="{66572D02-9A0D-4195-ADB6-5DBDF78AF6B3}"/>
    <pc:docChg chg="undo custSel addSld delSld modSld">
      <pc:chgData name="Wang Jian-Sheng" userId="7d25d710-0931-49a3-acef-49192cec40f2" providerId="ADAL" clId="{66572D02-9A0D-4195-ADB6-5DBDF78AF6B3}" dt="2026-04-06T03:01:14.876" v="1958" actId="20577"/>
      <pc:docMkLst>
        <pc:docMk/>
      </pc:docMkLst>
      <pc:sldChg chg="addSp modSp mod">
        <pc:chgData name="Wang Jian-Sheng" userId="7d25d710-0931-49a3-acef-49192cec40f2" providerId="ADAL" clId="{66572D02-9A0D-4195-ADB6-5DBDF78AF6B3}" dt="2026-04-01T03:24:37.095" v="1497" actId="20577"/>
        <pc:sldMkLst>
          <pc:docMk/>
          <pc:sldMk cId="3294942245" sldId="306"/>
        </pc:sldMkLst>
        <pc:spChg chg="add mod">
          <ac:chgData name="Wang Jian-Sheng" userId="7d25d710-0931-49a3-acef-49192cec40f2" providerId="ADAL" clId="{66572D02-9A0D-4195-ADB6-5DBDF78AF6B3}" dt="2026-04-01T03:24:37.095" v="1497" actId="20577"/>
          <ac:spMkLst>
            <pc:docMk/>
            <pc:sldMk cId="3294942245" sldId="306"/>
            <ac:spMk id="13" creationId="{F650B859-9CD0-2BC6-C64F-30E9E2F801A7}"/>
          </ac:spMkLst>
        </pc:spChg>
      </pc:sldChg>
      <pc:sldChg chg="modNotesTx">
        <pc:chgData name="Wang Jian-Sheng" userId="7d25d710-0931-49a3-acef-49192cec40f2" providerId="ADAL" clId="{66572D02-9A0D-4195-ADB6-5DBDF78AF6B3}" dt="2026-04-01T03:29:03.990" v="1629" actId="20577"/>
        <pc:sldMkLst>
          <pc:docMk/>
          <pc:sldMk cId="2978837879" sldId="311"/>
        </pc:sldMkLst>
      </pc:sldChg>
      <pc:sldChg chg="addSp modSp mod">
        <pc:chgData name="Wang Jian-Sheng" userId="7d25d710-0931-49a3-acef-49192cec40f2" providerId="ADAL" clId="{66572D02-9A0D-4195-ADB6-5DBDF78AF6B3}" dt="2026-03-20T06:06:00.972" v="1461" actId="1076"/>
        <pc:sldMkLst>
          <pc:docMk/>
          <pc:sldMk cId="1378991980" sldId="312"/>
        </pc:sldMkLst>
        <pc:spChg chg="add mod">
          <ac:chgData name="Wang Jian-Sheng" userId="7d25d710-0931-49a3-acef-49192cec40f2" providerId="ADAL" clId="{66572D02-9A0D-4195-ADB6-5DBDF78AF6B3}" dt="2026-03-20T06:06:00.972" v="1461" actId="1076"/>
          <ac:spMkLst>
            <pc:docMk/>
            <pc:sldMk cId="1378991980" sldId="312"/>
            <ac:spMk id="8" creationId="{E5E2F01E-CBE2-35F9-0339-3B5C6B4A1C7A}"/>
          </ac:spMkLst>
        </pc:spChg>
      </pc:sldChg>
      <pc:sldChg chg="modSp mod">
        <pc:chgData name="Wang Jian-Sheng" userId="7d25d710-0931-49a3-acef-49192cec40f2" providerId="ADAL" clId="{66572D02-9A0D-4195-ADB6-5DBDF78AF6B3}" dt="2026-04-06T03:01:14.876" v="1958" actId="20577"/>
        <pc:sldMkLst>
          <pc:docMk/>
          <pc:sldMk cId="1705921158" sldId="314"/>
        </pc:sldMkLst>
        <pc:spChg chg="mod">
          <ac:chgData name="Wang Jian-Sheng" userId="7d25d710-0931-49a3-acef-49192cec40f2" providerId="ADAL" clId="{66572D02-9A0D-4195-ADB6-5DBDF78AF6B3}" dt="2026-04-01T03:33:15.909" v="1631" actId="113"/>
          <ac:spMkLst>
            <pc:docMk/>
            <pc:sldMk cId="1705921158" sldId="314"/>
            <ac:spMk id="5" creationId="{BE6AABD7-2CAA-46A1-800B-FC74AD490B2E}"/>
          </ac:spMkLst>
        </pc:spChg>
        <pc:spChg chg="mod">
          <ac:chgData name="Wang Jian-Sheng" userId="7d25d710-0931-49a3-acef-49192cec40f2" providerId="ADAL" clId="{66572D02-9A0D-4195-ADB6-5DBDF78AF6B3}" dt="2026-04-06T03:01:14.876" v="1958" actId="20577"/>
          <ac:spMkLst>
            <pc:docMk/>
            <pc:sldMk cId="1705921158" sldId="314"/>
            <ac:spMk id="6" creationId="{C19915E0-C028-400C-BA42-16D9BC9C21E1}"/>
          </ac:spMkLst>
        </pc:spChg>
      </pc:sldChg>
      <pc:sldChg chg="addSp modSp new mod modNotesTx">
        <pc:chgData name="Wang Jian-Sheng" userId="7d25d710-0931-49a3-acef-49192cec40f2" providerId="ADAL" clId="{66572D02-9A0D-4195-ADB6-5DBDF78AF6B3}" dt="2026-04-06T02:58:06.013" v="1950" actId="113"/>
        <pc:sldMkLst>
          <pc:docMk/>
          <pc:sldMk cId="1222794975" sldId="330"/>
        </pc:sldMkLst>
        <pc:spChg chg="mod">
          <ac:chgData name="Wang Jian-Sheng" userId="7d25d710-0931-49a3-acef-49192cec40f2" providerId="ADAL" clId="{66572D02-9A0D-4195-ADB6-5DBDF78AF6B3}" dt="2026-04-06T02:36:00.972" v="1640" actId="20577"/>
          <ac:spMkLst>
            <pc:docMk/>
            <pc:sldMk cId="1222794975" sldId="330"/>
            <ac:spMk id="2" creationId="{F5D94052-156A-2981-84C4-50E3DE1563AC}"/>
          </ac:spMkLst>
        </pc:spChg>
        <pc:spChg chg="mod">
          <ac:chgData name="Wang Jian-Sheng" userId="7d25d710-0931-49a3-acef-49192cec40f2" providerId="ADAL" clId="{66572D02-9A0D-4195-ADB6-5DBDF78AF6B3}" dt="2026-04-06T02:58:06.013" v="1950" actId="113"/>
          <ac:spMkLst>
            <pc:docMk/>
            <pc:sldMk cId="1222794975" sldId="330"/>
            <ac:spMk id="3" creationId="{63177965-7561-A244-8A6E-3BF757AA4F65}"/>
          </ac:spMkLst>
        </pc:spChg>
        <pc:spChg chg="add mod">
          <ac:chgData name="Wang Jian-Sheng" userId="7d25d710-0931-49a3-acef-49192cec40f2" providerId="ADAL" clId="{66572D02-9A0D-4195-ADB6-5DBDF78AF6B3}" dt="2026-04-06T02:51:05.351" v="1891" actId="1036"/>
          <ac:spMkLst>
            <pc:docMk/>
            <pc:sldMk cId="1222794975" sldId="330"/>
            <ac:spMk id="4" creationId="{A9A9F790-911A-38DB-7574-6FC5FCC58481}"/>
          </ac:spMkLst>
        </pc:spChg>
        <pc:cxnChg chg="add mod">
          <ac:chgData name="Wang Jian-Sheng" userId="7d25d710-0931-49a3-acef-49192cec40f2" providerId="ADAL" clId="{66572D02-9A0D-4195-ADB6-5DBDF78AF6B3}" dt="2026-04-06T02:51:29.612" v="1916" actId="1038"/>
          <ac:cxnSpMkLst>
            <pc:docMk/>
            <pc:sldMk cId="1222794975" sldId="330"/>
            <ac:cxnSpMk id="6" creationId="{61839838-E57B-324B-3658-44AD180603D3}"/>
          </ac:cxnSpMkLst>
        </pc:cxnChg>
      </pc:sldChg>
    </pc:docChg>
  </pc:docChgLst>
  <pc:docChgLst>
    <pc:chgData name="Wang Jian-Sheng" userId="7d25d710-0931-49a3-acef-49192cec40f2" providerId="ADAL" clId="{6FD96D7C-475B-4BEB-B9E9-0F764A7E0C36}"/>
    <pc:docChg chg="modSld">
      <pc:chgData name="Wang Jian-Sheng" userId="7d25d710-0931-49a3-acef-49192cec40f2" providerId="ADAL" clId="{6FD96D7C-475B-4BEB-B9E9-0F764A7E0C36}" dt="2026-04-09T07:18:42.933" v="48" actId="20577"/>
      <pc:docMkLst>
        <pc:docMk/>
      </pc:docMkLst>
      <pc:sldChg chg="modSp">
        <pc:chgData name="Wang Jian-Sheng" userId="7d25d710-0931-49a3-acef-49192cec40f2" providerId="ADAL" clId="{6FD96D7C-475B-4BEB-B9E9-0F764A7E0C36}" dt="2026-04-09T06:42:04.850" v="6" actId="20577"/>
        <pc:sldMkLst>
          <pc:docMk/>
          <pc:sldMk cId="1019672741" sldId="305"/>
        </pc:sldMkLst>
        <pc:spChg chg="mod">
          <ac:chgData name="Wang Jian-Sheng" userId="7d25d710-0931-49a3-acef-49192cec40f2" providerId="ADAL" clId="{6FD96D7C-475B-4BEB-B9E9-0F764A7E0C36}" dt="2026-04-09T06:42:04.850" v="6" actId="20577"/>
          <ac:spMkLst>
            <pc:docMk/>
            <pc:sldMk cId="1019672741" sldId="305"/>
            <ac:spMk id="3" creationId="{C6F6C7C6-E083-445D-A671-7F6583EB5FFE}"/>
          </ac:spMkLst>
        </pc:spChg>
      </pc:sldChg>
      <pc:sldChg chg="modSp">
        <pc:chgData name="Wang Jian-Sheng" userId="7d25d710-0931-49a3-acef-49192cec40f2" providerId="ADAL" clId="{6FD96D7C-475B-4BEB-B9E9-0F764A7E0C36}" dt="2026-04-09T06:44:52.879" v="21" actId="1037"/>
        <pc:sldMkLst>
          <pc:docMk/>
          <pc:sldMk cId="3000668489" sldId="310"/>
        </pc:sldMkLst>
        <pc:spChg chg="mod">
          <ac:chgData name="Wang Jian-Sheng" userId="7d25d710-0931-49a3-acef-49192cec40f2" providerId="ADAL" clId="{6FD96D7C-475B-4BEB-B9E9-0F764A7E0C36}" dt="2026-04-09T06:44:52.879" v="21" actId="1037"/>
          <ac:spMkLst>
            <pc:docMk/>
            <pc:sldMk cId="3000668489" sldId="310"/>
            <ac:spMk id="20" creationId="{C80AAB37-60BD-4367-A177-1D445C7FC0E2}"/>
          </ac:spMkLst>
        </pc:spChg>
      </pc:sldChg>
      <pc:sldChg chg="modSp">
        <pc:chgData name="Wang Jian-Sheng" userId="7d25d710-0931-49a3-acef-49192cec40f2" providerId="ADAL" clId="{6FD96D7C-475B-4BEB-B9E9-0F764A7E0C36}" dt="2026-04-09T06:45:23.783" v="23" actId="20577"/>
        <pc:sldMkLst>
          <pc:docMk/>
          <pc:sldMk cId="2978837879" sldId="311"/>
        </pc:sldMkLst>
        <pc:spChg chg="mod">
          <ac:chgData name="Wang Jian-Sheng" userId="7d25d710-0931-49a3-acef-49192cec40f2" providerId="ADAL" clId="{6FD96D7C-475B-4BEB-B9E9-0F764A7E0C36}" dt="2026-04-09T06:45:23.783" v="23" actId="20577"/>
          <ac:spMkLst>
            <pc:docMk/>
            <pc:sldMk cId="2978837879" sldId="311"/>
            <ac:spMk id="2" creationId="{D2E8C843-67C7-4B02-B683-667AA03303F4}"/>
          </ac:spMkLst>
        </pc:spChg>
      </pc:sldChg>
      <pc:sldChg chg="modSp">
        <pc:chgData name="Wang Jian-Sheng" userId="7d25d710-0931-49a3-acef-49192cec40f2" providerId="ADAL" clId="{6FD96D7C-475B-4BEB-B9E9-0F764A7E0C36}" dt="2026-04-09T06:46:58.699" v="34" actId="20577"/>
        <pc:sldMkLst>
          <pc:docMk/>
          <pc:sldMk cId="1705921158" sldId="314"/>
        </pc:sldMkLst>
        <pc:spChg chg="mod">
          <ac:chgData name="Wang Jian-Sheng" userId="7d25d710-0931-49a3-acef-49192cec40f2" providerId="ADAL" clId="{6FD96D7C-475B-4BEB-B9E9-0F764A7E0C36}" dt="2026-04-09T06:46:58.699" v="34" actId="20577"/>
          <ac:spMkLst>
            <pc:docMk/>
            <pc:sldMk cId="1705921158" sldId="314"/>
            <ac:spMk id="6" creationId="{C19915E0-C028-400C-BA42-16D9BC9C21E1}"/>
          </ac:spMkLst>
        </pc:spChg>
      </pc:sldChg>
      <pc:sldChg chg="modSp">
        <pc:chgData name="Wang Jian-Sheng" userId="7d25d710-0931-49a3-acef-49192cec40f2" providerId="ADAL" clId="{6FD96D7C-475B-4BEB-B9E9-0F764A7E0C36}" dt="2026-04-09T06:48:45.908" v="36" actId="20577"/>
        <pc:sldMkLst>
          <pc:docMk/>
          <pc:sldMk cId="2727364246" sldId="316"/>
        </pc:sldMkLst>
        <pc:spChg chg="mod">
          <ac:chgData name="Wang Jian-Sheng" userId="7d25d710-0931-49a3-acef-49192cec40f2" providerId="ADAL" clId="{6FD96D7C-475B-4BEB-B9E9-0F764A7E0C36}" dt="2026-04-09T06:48:45.908" v="36" actId="20577"/>
          <ac:spMkLst>
            <pc:docMk/>
            <pc:sldMk cId="2727364246" sldId="316"/>
            <ac:spMk id="3" creationId="{6F14EAFA-BCA9-1505-53FF-C5E0C6075801}"/>
          </ac:spMkLst>
        </pc:spChg>
      </pc:sldChg>
      <pc:sldChg chg="modSp">
        <pc:chgData name="Wang Jian-Sheng" userId="7d25d710-0931-49a3-acef-49192cec40f2" providerId="ADAL" clId="{6FD96D7C-475B-4BEB-B9E9-0F764A7E0C36}" dt="2026-04-09T07:18:42.933" v="48" actId="20577"/>
        <pc:sldMkLst>
          <pc:docMk/>
          <pc:sldMk cId="389303739" sldId="323"/>
        </pc:sldMkLst>
        <pc:spChg chg="mod">
          <ac:chgData name="Wang Jian-Sheng" userId="7d25d710-0931-49a3-acef-49192cec40f2" providerId="ADAL" clId="{6FD96D7C-475B-4BEB-B9E9-0F764A7E0C36}" dt="2026-04-09T07:18:42.933" v="48" actId="20577"/>
          <ac:spMkLst>
            <pc:docMk/>
            <pc:sldMk cId="389303739" sldId="323"/>
            <ac:spMk id="3" creationId="{62F07892-80DF-4E57-87A4-904D1C81EC2B}"/>
          </ac:spMkLst>
        </pc:spChg>
      </pc:sldChg>
      <pc:sldChg chg="modSp">
        <pc:chgData name="Wang Jian-Sheng" userId="7d25d710-0931-49a3-acef-49192cec40f2" providerId="ADAL" clId="{6FD96D7C-475B-4BEB-B9E9-0F764A7E0C36}" dt="2026-04-09T06:28:50.360" v="1" actId="20577"/>
        <pc:sldMkLst>
          <pc:docMk/>
          <pc:sldMk cId="2237633499" sldId="326"/>
        </pc:sldMkLst>
        <pc:spChg chg="mod">
          <ac:chgData name="Wang Jian-Sheng" userId="7d25d710-0931-49a3-acef-49192cec40f2" providerId="ADAL" clId="{6FD96D7C-475B-4BEB-B9E9-0F764A7E0C36}" dt="2026-04-09T06:28:50.360" v="1" actId="20577"/>
          <ac:spMkLst>
            <pc:docMk/>
            <pc:sldMk cId="2237633499" sldId="326"/>
            <ac:spMk id="3" creationId="{82FCF57A-27D6-4E48-8EAE-7A24FE6E00C2}"/>
          </ac:spMkLst>
        </pc:spChg>
      </pc:sldChg>
      <pc:sldChg chg="modSp">
        <pc:chgData name="Wang Jian-Sheng" userId="7d25d710-0931-49a3-acef-49192cec40f2" providerId="ADAL" clId="{6FD96D7C-475B-4BEB-B9E9-0F764A7E0C36}" dt="2026-04-09T06:47:27.127" v="35" actId="14100"/>
        <pc:sldMkLst>
          <pc:docMk/>
          <pc:sldMk cId="1222794975" sldId="330"/>
        </pc:sldMkLst>
        <pc:cxnChg chg="mod">
          <ac:chgData name="Wang Jian-Sheng" userId="7d25d710-0931-49a3-acef-49192cec40f2" providerId="ADAL" clId="{6FD96D7C-475B-4BEB-B9E9-0F764A7E0C36}" dt="2026-04-09T06:47:27.127" v="35" actId="14100"/>
          <ac:cxnSpMkLst>
            <pc:docMk/>
            <pc:sldMk cId="1222794975" sldId="330"/>
            <ac:cxnSpMk id="6" creationId="{61839838-E57B-324B-3658-44AD180603D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C5323C-DA4A-438F-B55F-27209206FB23}" type="datetimeFigureOut">
              <a:rPr lang="en-SG" smtClean="0"/>
              <a:t>9/4/2026</a:t>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96A136-CBA9-41BE-B678-BB635CF2BB08}" type="slidenum">
              <a:rPr lang="en-SG" smtClean="0"/>
              <a:t>‹#›</a:t>
            </a:fld>
            <a:endParaRPr lang="en-SG"/>
          </a:p>
        </p:txBody>
      </p:sp>
    </p:spTree>
    <p:extLst>
      <p:ext uri="{BB962C8B-B14F-4D97-AF65-F5344CB8AC3E}">
        <p14:creationId xmlns:p14="http://schemas.microsoft.com/office/powerpoint/2010/main" val="1905566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Jacobian?   It is the determinant of matrix of all the partial derivatives partial </a:t>
            </a:r>
            <a:r>
              <a:rPr lang="en-US" dirty="0" err="1"/>
              <a:t>z_i</a:t>
            </a:r>
            <a:r>
              <a:rPr lang="en-US" dirty="0"/>
              <a:t> /partial </a:t>
            </a:r>
            <a:r>
              <a:rPr lang="en-US" dirty="0" err="1"/>
              <a:t>x_j</a:t>
            </a:r>
            <a:r>
              <a:rPr lang="en-US" dirty="0"/>
              <a:t>.   See next slide</a:t>
            </a:r>
            <a:endParaRPr lang="en-SG" dirty="0"/>
          </a:p>
        </p:txBody>
      </p:sp>
      <p:sp>
        <p:nvSpPr>
          <p:cNvPr id="4" name="Slide Number Placeholder 3"/>
          <p:cNvSpPr>
            <a:spLocks noGrp="1"/>
          </p:cNvSpPr>
          <p:nvPr>
            <p:ph type="sldNum" sz="quarter" idx="5"/>
          </p:nvPr>
        </p:nvSpPr>
        <p:spPr/>
        <p:txBody>
          <a:bodyPr/>
          <a:lstStyle/>
          <a:p>
            <a:fld id="{1B96A136-CBA9-41BE-B678-BB635CF2BB08}" type="slidenum">
              <a:rPr lang="en-SG" smtClean="0"/>
              <a:t>8</a:t>
            </a:fld>
            <a:endParaRPr lang="en-SG"/>
          </a:p>
        </p:txBody>
      </p:sp>
    </p:spTree>
    <p:extLst>
      <p:ext uri="{BB962C8B-B14F-4D97-AF65-F5344CB8AC3E}">
        <p14:creationId xmlns:p14="http://schemas.microsoft.com/office/powerpoint/2010/main" val="812233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See also https://bjlkeng.io/posts/normalizing-flows-with-real-nvp/ </a:t>
            </a:r>
          </a:p>
        </p:txBody>
      </p:sp>
      <p:sp>
        <p:nvSpPr>
          <p:cNvPr id="4" name="Slide Number Placeholder 3"/>
          <p:cNvSpPr>
            <a:spLocks noGrp="1"/>
          </p:cNvSpPr>
          <p:nvPr>
            <p:ph type="sldNum" sz="quarter" idx="5"/>
          </p:nvPr>
        </p:nvSpPr>
        <p:spPr/>
        <p:txBody>
          <a:bodyPr/>
          <a:lstStyle/>
          <a:p>
            <a:fld id="{1B96A136-CBA9-41BE-B678-BB635CF2BB08}" type="slidenum">
              <a:rPr lang="en-SG" smtClean="0"/>
              <a:t>12</a:t>
            </a:fld>
            <a:endParaRPr lang="en-SG"/>
          </a:p>
        </p:txBody>
      </p:sp>
    </p:spTree>
    <p:extLst>
      <p:ext uri="{BB962C8B-B14F-4D97-AF65-F5344CB8AC3E}">
        <p14:creationId xmlns:p14="http://schemas.microsoft.com/office/powerpoint/2010/main" val="2812957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books in Bishop, “Deep Learning”, Chapter 20, or S. J. D. Prince, “Understanding Deep Learning”, Chapter 18, or arXiv:2312.10393, or arXiv:2402.04384.</a:t>
            </a:r>
            <a:endParaRPr lang="en-SG" dirty="0"/>
          </a:p>
        </p:txBody>
      </p:sp>
      <p:sp>
        <p:nvSpPr>
          <p:cNvPr id="4" name="Slide Number Placeholder 3"/>
          <p:cNvSpPr>
            <a:spLocks noGrp="1"/>
          </p:cNvSpPr>
          <p:nvPr>
            <p:ph type="sldNum" sz="quarter" idx="5"/>
          </p:nvPr>
        </p:nvSpPr>
        <p:spPr/>
        <p:txBody>
          <a:bodyPr/>
          <a:lstStyle/>
          <a:p>
            <a:fld id="{1B96A136-CBA9-41BE-B678-BB635CF2BB08}" type="slidenum">
              <a:rPr lang="en-SG" smtClean="0"/>
              <a:t>14</a:t>
            </a:fld>
            <a:endParaRPr lang="en-SG"/>
          </a:p>
        </p:txBody>
      </p:sp>
    </p:spTree>
    <p:extLst>
      <p:ext uri="{BB962C8B-B14F-4D97-AF65-F5344CB8AC3E}">
        <p14:creationId xmlns:p14="http://schemas.microsoft.com/office/powerpoint/2010/main" val="2035237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Y. Song, et al, https://arxiv.org/abs/2011.13456</a:t>
            </a:r>
            <a:endParaRPr lang="en-SG" dirty="0"/>
          </a:p>
        </p:txBody>
      </p:sp>
      <p:sp>
        <p:nvSpPr>
          <p:cNvPr id="4" name="Slide Number Placeholder 3"/>
          <p:cNvSpPr>
            <a:spLocks noGrp="1"/>
          </p:cNvSpPr>
          <p:nvPr>
            <p:ph type="sldNum" sz="quarter" idx="5"/>
          </p:nvPr>
        </p:nvSpPr>
        <p:spPr/>
        <p:txBody>
          <a:bodyPr/>
          <a:lstStyle/>
          <a:p>
            <a:fld id="{1B96A136-CBA9-41BE-B678-BB635CF2BB08}" type="slidenum">
              <a:rPr lang="en-SG" smtClean="0"/>
              <a:t>26</a:t>
            </a:fld>
            <a:endParaRPr lang="en-SG"/>
          </a:p>
        </p:txBody>
      </p:sp>
    </p:spTree>
    <p:extLst>
      <p:ext uri="{BB962C8B-B14F-4D97-AF65-F5344CB8AC3E}">
        <p14:creationId xmlns:p14="http://schemas.microsoft.com/office/powerpoint/2010/main" val="522515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atin typeface="Verdana" panose="020B0604030504040204" pitchFamily="34" charset="0"/>
                <a:ea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A489F94C-8A6A-45FE-82A9-DD9AF81D1AD4}" type="datetimeFigureOut">
              <a:rPr lang="en-US" smtClean="0"/>
              <a:t>4/9/2026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63297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anose="020B0604030504040204" pitchFamily="34" charset="0"/>
                <a:ea typeface="Verdana" panose="020B060403050404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489F94C-8A6A-45FE-82A9-DD9AF81D1AD4}" type="datetimeFigureOut">
              <a:rPr lang="en-US" smtClean="0"/>
              <a:t>4/9/2026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1875080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89F94C-8A6A-45FE-82A9-DD9AF81D1AD4}" type="datetimeFigureOut">
              <a:rPr lang="en-US" smtClean="0"/>
              <a:t>4/9/2026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3092336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89F94C-8A6A-45FE-82A9-DD9AF81D1AD4}" type="datetimeFigureOut">
              <a:rPr lang="en-US" smtClean="0"/>
              <a:t>4/9/2026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150351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89F94C-8A6A-45FE-82A9-DD9AF81D1AD4}" type="datetimeFigureOut">
              <a:rPr lang="en-US" smtClean="0"/>
              <a:t>4/9/2026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3769242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89F94C-8A6A-45FE-82A9-DD9AF81D1AD4}" type="datetimeFigureOut">
              <a:rPr lang="en-US" smtClean="0"/>
              <a:t>4/9/2026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060182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9F94C-8A6A-45FE-82A9-DD9AF81D1AD4}" type="datetimeFigureOut">
              <a:rPr lang="en-US" smtClean="0"/>
              <a:t>4/9/2026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319738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89F94C-8A6A-45FE-82A9-DD9AF81D1AD4}" type="datetimeFigureOut">
              <a:rPr lang="en-US" smtClean="0"/>
              <a:t>4/9/2026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530997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89F94C-8A6A-45FE-82A9-DD9AF81D1AD4}" type="datetimeFigureOut">
              <a:rPr lang="en-US" smtClean="0"/>
              <a:t>4/9/2026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807664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89F94C-8A6A-45FE-82A9-DD9AF81D1AD4}" type="datetimeFigureOut">
              <a:rPr lang="en-US" smtClean="0"/>
              <a:t>4/9/2026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3992528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89F94C-8A6A-45FE-82A9-DD9AF81D1AD4}" type="datetimeFigureOut">
              <a:rPr lang="en-US" smtClean="0"/>
              <a:t>4/9/2026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965097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89F94C-8A6A-45FE-82A9-DD9AF81D1AD4}" type="datetimeFigureOut">
              <a:rPr lang="en-US" smtClean="0"/>
              <a:t>4/9/2026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4D89F-A9E3-4A7C-9AD9-00E00F2457D9}" type="slidenum">
              <a:rPr lang="en-US" smtClean="0"/>
              <a:t>‹#›</a:t>
            </a:fld>
            <a:endParaRPr lang="en-US"/>
          </a:p>
        </p:txBody>
      </p:sp>
    </p:spTree>
    <p:extLst>
      <p:ext uri="{BB962C8B-B14F-4D97-AF65-F5344CB8AC3E}">
        <p14:creationId xmlns:p14="http://schemas.microsoft.com/office/powerpoint/2010/main" val="31975888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0.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0.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insilico.com/"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0.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37.png"/><Relationship Id="rId4" Type="http://schemas.openxmlformats.org/officeDocument/2006/relationships/image" Target="../media/image340.png"/></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9.png"/><Relationship Id="rId7" Type="http://schemas.openxmlformats.org/officeDocument/2006/relationships/image" Target="../media/image420.png"/><Relationship Id="rId12" Type="http://schemas.openxmlformats.org/officeDocument/2006/relationships/image" Target="../media/image47.png"/><Relationship Id="rId2" Type="http://schemas.openxmlformats.org/officeDocument/2006/relationships/image" Target="../media/image381.png"/><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6.png"/><Relationship Id="rId5" Type="http://schemas.openxmlformats.org/officeDocument/2006/relationships/image" Target="../media/image41.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40.png"/><Relationship Id="rId9" Type="http://schemas.openxmlformats.org/officeDocument/2006/relationships/image" Target="../media/image44.png"/><Relationship Id="rId14" Type="http://schemas.openxmlformats.org/officeDocument/2006/relationships/image" Target="../media/image49.png"/></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4.png"/><Relationship Id="rId2" Type="http://schemas.openxmlformats.org/officeDocument/2006/relationships/image" Target="../media/image371.png"/><Relationship Id="rId1" Type="http://schemas.openxmlformats.org/officeDocument/2006/relationships/slideLayout" Target="../slideLayouts/slideLayout2.xml"/><Relationship Id="rId6" Type="http://schemas.openxmlformats.org/officeDocument/2006/relationships/image" Target="../media/image410.png"/><Relationship Id="rId11" Type="http://schemas.openxmlformats.org/officeDocument/2006/relationships/image" Target="../media/image53.png"/><Relationship Id="rId10" Type="http://schemas.openxmlformats.org/officeDocument/2006/relationships/image" Target="../media/image51.png"/><Relationship Id="rId9" Type="http://schemas.openxmlformats.org/officeDocument/2006/relationships/image" Target="../media/image50.png"/></Relationships>
</file>

<file path=ppt/slides/_rels/slide17.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7.png"/><Relationship Id="rId3" Type="http://schemas.openxmlformats.org/officeDocument/2006/relationships/image" Target="../media/image39.png"/><Relationship Id="rId7" Type="http://schemas.openxmlformats.org/officeDocument/2006/relationships/image" Target="../media/image420.png"/><Relationship Id="rId12" Type="http://schemas.openxmlformats.org/officeDocument/2006/relationships/image" Target="../media/image56.png"/><Relationship Id="rId2" Type="http://schemas.openxmlformats.org/officeDocument/2006/relationships/image" Target="../media/image381.png"/><Relationship Id="rId1" Type="http://schemas.openxmlformats.org/officeDocument/2006/relationships/slideLayout" Target="../slideLayouts/slideLayout2.xml"/><Relationship Id="rId6" Type="http://schemas.openxmlformats.org/officeDocument/2006/relationships/image" Target="../media/image410.png"/><Relationship Id="rId11" Type="http://schemas.openxmlformats.org/officeDocument/2006/relationships/image" Target="../media/image50.png"/><Relationship Id="rId5" Type="http://schemas.openxmlformats.org/officeDocument/2006/relationships/image" Target="../media/image41.png"/><Relationship Id="rId10" Type="http://schemas.openxmlformats.org/officeDocument/2006/relationships/image" Target="../media/image49.png"/><Relationship Id="rId4" Type="http://schemas.openxmlformats.org/officeDocument/2006/relationships/image" Target="../media/image40.png"/><Relationship Id="rId9" Type="http://schemas.openxmlformats.org/officeDocument/2006/relationships/image" Target="../media/image48.png"/><Relationship Id="rId1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image" Target="../media/image560.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0.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3.png"/></Relationships>
</file>

<file path=ppt/slides/_rels/slide22.xml.rels><?xml version="1.0" encoding="UTF-8" standalone="yes"?>
<Relationships xmlns="http://schemas.openxmlformats.org/package/2006/relationships"><Relationship Id="rId3" Type="http://schemas.openxmlformats.org/officeDocument/2006/relationships/image" Target="../media/image650.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6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image" Target="../media/image76.emf"/><Relationship Id="rId1" Type="http://schemas.openxmlformats.org/officeDocument/2006/relationships/slideLayout" Target="../slideLayouts/slideLayout2.xml"/><Relationship Id="rId4" Type="http://schemas.openxmlformats.org/officeDocument/2006/relationships/image" Target="../media/image380.png"/></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2F1026-AD94-4412-BD4F-59BB80E5138D}"/>
              </a:ext>
            </a:extLst>
          </p:cNvPr>
          <p:cNvSpPr>
            <a:spLocks noGrp="1"/>
          </p:cNvSpPr>
          <p:nvPr>
            <p:ph type="ctrTitle"/>
          </p:nvPr>
        </p:nvSpPr>
        <p:spPr>
          <a:xfrm>
            <a:off x="685800" y="2811463"/>
            <a:ext cx="7772400" cy="2387600"/>
          </a:xfrm>
        </p:spPr>
        <p:txBody>
          <a:bodyPr>
            <a:normAutofit fontScale="90000"/>
          </a:bodyPr>
          <a:lstStyle/>
          <a:p>
            <a:r>
              <a:rPr lang="en-US" dirty="0"/>
              <a:t>Week 10, </a:t>
            </a:r>
            <a:br>
              <a:rPr lang="en-US" dirty="0"/>
            </a:br>
            <a:br>
              <a:rPr lang="en-US" dirty="0"/>
            </a:br>
            <a:r>
              <a:rPr lang="en-US" dirty="0"/>
              <a:t>Generative AI</a:t>
            </a:r>
          </a:p>
        </p:txBody>
      </p:sp>
    </p:spTree>
    <p:extLst>
      <p:ext uri="{BB962C8B-B14F-4D97-AF65-F5344CB8AC3E}">
        <p14:creationId xmlns:p14="http://schemas.microsoft.com/office/powerpoint/2010/main" val="2153188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7FA1A41-ACBB-49A5-8FFA-9A2968558C52}"/>
                  </a:ext>
                </a:extLst>
              </p:cNvPr>
              <p:cNvSpPr>
                <a:spLocks noGrp="1"/>
              </p:cNvSpPr>
              <p:nvPr>
                <p:ph type="title"/>
              </p:nvPr>
            </p:nvSpPr>
            <p:spPr/>
            <p:txBody>
              <a:bodyPr>
                <a:normAutofit fontScale="90000"/>
              </a:bodyPr>
              <a:lstStyle/>
              <a:p>
                <a:r>
                  <a:rPr lang="en-US" dirty="0"/>
                  <a:t>Learn a probability distribution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a14:m>
                <a:r>
                  <a:rPr lang="en-US" dirty="0"/>
                  <a:t> and use it to generate samples</a:t>
                </a:r>
                <a:endParaRPr lang="en-SG" dirty="0"/>
              </a:p>
            </p:txBody>
          </p:sp>
        </mc:Choice>
        <mc:Fallback xmlns="">
          <p:sp>
            <p:nvSpPr>
              <p:cNvPr id="2" name="Title 1">
                <a:extLst>
                  <a:ext uri="{FF2B5EF4-FFF2-40B4-BE49-F238E27FC236}">
                    <a16:creationId xmlns:a16="http://schemas.microsoft.com/office/drawing/2014/main" id="{47FA1A41-ACBB-49A5-8FFA-9A2968558C52}"/>
                  </a:ext>
                </a:extLst>
              </p:cNvPr>
              <p:cNvSpPr>
                <a:spLocks noGrp="1" noRot="1" noChangeAspect="1" noMove="1" noResize="1" noEditPoints="1" noAdjustHandles="1" noChangeArrowheads="1" noChangeShapeType="1" noTextEdit="1"/>
              </p:cNvSpPr>
              <p:nvPr>
                <p:ph type="title"/>
              </p:nvPr>
            </p:nvSpPr>
            <p:spPr>
              <a:blipFill>
                <a:blip r:embed="rId2"/>
                <a:stretch>
                  <a:fillRect l="-2705" t="-28571" r="-2473" b="-35484"/>
                </a:stretch>
              </a:blipFill>
            </p:spPr>
            <p:txBody>
              <a:bodyPr/>
              <a:lstStyle/>
              <a:p>
                <a:r>
                  <a:rPr lang="en-SG">
                    <a:noFill/>
                  </a:rPr>
                  <a:t> </a:t>
                </a:r>
              </a:p>
            </p:txBody>
          </p:sp>
        </mc:Fallback>
      </mc:AlternateContent>
      <p:sp>
        <p:nvSpPr>
          <p:cNvPr id="3" name="Content Placeholder 2">
            <a:extLst>
              <a:ext uri="{FF2B5EF4-FFF2-40B4-BE49-F238E27FC236}">
                <a16:creationId xmlns:a16="http://schemas.microsoft.com/office/drawing/2014/main" id="{C6F6C7C6-E083-445D-A671-7F6583EB5FFE}"/>
              </a:ext>
            </a:extLst>
          </p:cNvPr>
          <p:cNvSpPr>
            <a:spLocks noGrp="1"/>
          </p:cNvSpPr>
          <p:nvPr>
            <p:ph idx="1"/>
          </p:nvPr>
        </p:nvSpPr>
        <p:spPr>
          <a:xfrm>
            <a:off x="713558" y="2406923"/>
            <a:ext cx="7679328" cy="3810997"/>
          </a:xfrm>
        </p:spPr>
        <p:txBody>
          <a:bodyPr/>
          <a:lstStyle/>
          <a:p>
            <a:r>
              <a:rPr lang="en-US" dirty="0"/>
              <a:t>Generative adversarial networks (GAN) – beat the real thing</a:t>
            </a:r>
          </a:p>
          <a:p>
            <a:endParaRPr lang="en-US" dirty="0"/>
          </a:p>
          <a:p>
            <a:r>
              <a:rPr lang="en-US" dirty="0" err="1"/>
              <a:t>Normalising</a:t>
            </a:r>
            <a:r>
              <a:rPr lang="en-US" dirty="0"/>
              <a:t> flows – drive a distribution by Gaussian</a:t>
            </a:r>
          </a:p>
          <a:p>
            <a:endParaRPr lang="en-US" dirty="0"/>
          </a:p>
          <a:p>
            <a:r>
              <a:rPr lang="en-US" dirty="0"/>
              <a:t>Diffusion models – learn the noises</a:t>
            </a:r>
          </a:p>
          <a:p>
            <a:endParaRPr lang="en-US" dirty="0"/>
          </a:p>
          <a:p>
            <a:endParaRPr lang="en-SG" dirty="0"/>
          </a:p>
        </p:txBody>
      </p:sp>
    </p:spTree>
    <p:extLst>
      <p:ext uri="{BB962C8B-B14F-4D97-AF65-F5344CB8AC3E}">
        <p14:creationId xmlns:p14="http://schemas.microsoft.com/office/powerpoint/2010/main" val="1019672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E9768-7C79-4550-8BDE-9BE9A34B39E6}"/>
              </a:ext>
            </a:extLst>
          </p:cNvPr>
          <p:cNvSpPr>
            <a:spLocks noGrp="1"/>
          </p:cNvSpPr>
          <p:nvPr>
            <p:ph type="title"/>
          </p:nvPr>
        </p:nvSpPr>
        <p:spPr/>
        <p:txBody>
          <a:bodyPr/>
          <a:lstStyle/>
          <a:p>
            <a:r>
              <a:rPr lang="en-US" dirty="0"/>
              <a:t>Generative Adversarial Network architecture</a:t>
            </a:r>
            <a:endParaRPr lang="en-SG" dirty="0"/>
          </a:p>
        </p:txBody>
      </p:sp>
      <p:pic>
        <p:nvPicPr>
          <p:cNvPr id="4" name="Picture 3">
            <a:extLst>
              <a:ext uri="{FF2B5EF4-FFF2-40B4-BE49-F238E27FC236}">
                <a16:creationId xmlns:a16="http://schemas.microsoft.com/office/drawing/2014/main" id="{0E73FAB5-5100-49FA-ACF7-178761D703F5}"/>
              </a:ext>
            </a:extLst>
          </p:cNvPr>
          <p:cNvPicPr>
            <a:picLocks noChangeAspect="1"/>
          </p:cNvPicPr>
          <p:nvPr/>
        </p:nvPicPr>
        <p:blipFill>
          <a:blip r:embed="rId2"/>
          <a:stretch>
            <a:fillRect/>
          </a:stretch>
        </p:blipFill>
        <p:spPr>
          <a:xfrm>
            <a:off x="783778" y="1908277"/>
            <a:ext cx="6479177" cy="3599013"/>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2FA6D75-87C3-447C-939D-BA5E52B04DDE}"/>
                  </a:ext>
                </a:extLst>
              </p:cNvPr>
              <p:cNvSpPr txBox="1"/>
              <p:nvPr/>
            </p:nvSpPr>
            <p:spPr>
              <a:xfrm>
                <a:off x="698866" y="5479874"/>
                <a:ext cx="7646670" cy="1015663"/>
              </a:xfrm>
              <a:prstGeom prst="rect">
                <a:avLst/>
              </a:prstGeom>
              <a:noFill/>
            </p:spPr>
            <p:txBody>
              <a:bodyPr wrap="square" rtlCol="0">
                <a:spAutoFit/>
              </a:bodyPr>
              <a:lstStyle/>
              <a:p>
                <a:r>
                  <a:rPr lang="en-US" sz="1200" dirty="0"/>
                  <a:t>Fig. 17.1 (Bishop) Illustration of a GAN in which a discriminator neural network </a:t>
                </a:r>
                <a14:m>
                  <m:oMath xmlns:m="http://schemas.openxmlformats.org/officeDocument/2006/math">
                    <m:r>
                      <a:rPr lang="en-US" sz="1200" b="0" i="1" smtClean="0">
                        <a:latin typeface="Cambria Math" panose="02040503050406030204" pitchFamily="18" charset="0"/>
                      </a:rPr>
                      <m:t>𝑑</m:t>
                    </m:r>
                    <m:r>
                      <a:rPr lang="en-US" sz="1200" b="0" i="1" smtClean="0">
                        <a:latin typeface="Cambria Math" panose="02040503050406030204" pitchFamily="18" charset="0"/>
                      </a:rPr>
                      <m:t>(</m:t>
                    </m:r>
                    <m:r>
                      <a:rPr lang="en-US" sz="1200" b="0" i="1" smtClean="0">
                        <a:latin typeface="Cambria Math" panose="02040503050406030204" pitchFamily="18" charset="0"/>
                      </a:rPr>
                      <m:t>𝑥</m:t>
                    </m:r>
                    <m:r>
                      <a:rPr lang="en-US" sz="1200" b="0" i="1" smtClean="0">
                        <a:latin typeface="Cambria Math" panose="02040503050406030204" pitchFamily="18" charset="0"/>
                      </a:rPr>
                      <m:t>,</m:t>
                    </m:r>
                    <m:r>
                      <a:rPr lang="en-US" sz="1200" b="0" i="1" smtClean="0">
                        <a:latin typeface="Cambria Math" panose="02040503050406030204" pitchFamily="18" charset="0"/>
                      </a:rPr>
                      <m:t>𝜙</m:t>
                    </m:r>
                    <m:r>
                      <a:rPr lang="en-US" sz="1200" b="0" i="1" smtClean="0">
                        <a:latin typeface="Cambria Math" panose="02040503050406030204" pitchFamily="18" charset="0"/>
                      </a:rPr>
                      <m:t>)</m:t>
                    </m:r>
                  </m:oMath>
                </a14:m>
                <a:r>
                  <a:rPr lang="en-US" sz="1200" dirty="0"/>
                  <a:t> is trained to distinguish between real samples </a:t>
                </a:r>
                <a14:m>
                  <m:oMath xmlns:m="http://schemas.openxmlformats.org/officeDocument/2006/math">
                    <m:r>
                      <a:rPr lang="en-US" sz="1200" b="0" i="1" smtClean="0">
                        <a:latin typeface="Cambria Math" panose="02040503050406030204" pitchFamily="18" charset="0"/>
                      </a:rPr>
                      <m:t>𝑥</m:t>
                    </m:r>
                  </m:oMath>
                </a14:m>
                <a:r>
                  <a:rPr lang="en-US" sz="1200" dirty="0"/>
                  <a:t> from the training set, and synthetic samples produced by the generator network </a:t>
                </a:r>
                <a14:m>
                  <m:oMath xmlns:m="http://schemas.openxmlformats.org/officeDocument/2006/math">
                    <m:r>
                      <m:rPr>
                        <m:sty m:val="p"/>
                      </m:rPr>
                      <a:rPr lang="en-US" sz="1200">
                        <a:latin typeface="Cambria Math" panose="02040503050406030204" pitchFamily="18" charset="0"/>
                      </a:rPr>
                      <m:t>x</m:t>
                    </m:r>
                    <m:r>
                      <a:rPr lang="en-US" sz="1200" b="0" i="0" smtClean="0">
                        <a:latin typeface="Cambria Math" panose="02040503050406030204" pitchFamily="18" charset="0"/>
                      </a:rPr>
                      <m:t>′</m:t>
                    </m:r>
                    <m:r>
                      <a:rPr lang="en-US" sz="1200" b="0" i="1" smtClean="0">
                        <a:latin typeface="Cambria Math" panose="02040503050406030204" pitchFamily="18" charset="0"/>
                      </a:rPr>
                      <m:t>=</m:t>
                    </m:r>
                    <m:r>
                      <a:rPr lang="en-US" sz="1200" b="0" i="1" smtClean="0">
                        <a:latin typeface="Cambria Math" panose="02040503050406030204" pitchFamily="18" charset="0"/>
                      </a:rPr>
                      <m:t>𝑔</m:t>
                    </m:r>
                    <m:r>
                      <a:rPr lang="en-US" sz="1200" b="0" i="1" smtClean="0">
                        <a:latin typeface="Cambria Math" panose="02040503050406030204" pitchFamily="18" charset="0"/>
                      </a:rPr>
                      <m:t>(</m:t>
                    </m:r>
                    <m:r>
                      <a:rPr lang="en-US" sz="1200" b="0" i="1" smtClean="0">
                        <a:latin typeface="Cambria Math" panose="02040503050406030204" pitchFamily="18" charset="0"/>
                      </a:rPr>
                      <m:t>𝑧</m:t>
                    </m:r>
                    <m:r>
                      <a:rPr lang="en-US" sz="1200" b="0" i="1" smtClean="0">
                        <a:latin typeface="Cambria Math" panose="02040503050406030204" pitchFamily="18" charset="0"/>
                      </a:rPr>
                      <m:t>,</m:t>
                    </m:r>
                    <m:r>
                      <a:rPr lang="en-US" sz="1200" b="0" i="1" smtClean="0">
                        <a:latin typeface="Cambria Math" panose="02040503050406030204" pitchFamily="18" charset="0"/>
                      </a:rPr>
                      <m:t>𝑤</m:t>
                    </m:r>
                    <m:r>
                      <a:rPr lang="en-US" sz="1200" b="0" i="1" smtClean="0">
                        <a:latin typeface="Cambria Math" panose="02040503050406030204" pitchFamily="18" charset="0"/>
                      </a:rPr>
                      <m:t>)</m:t>
                    </m:r>
                  </m:oMath>
                </a14:m>
                <a:r>
                  <a:rPr lang="en-US" sz="1200" dirty="0"/>
                  <a:t>. The generator aims to maximize the error of the discriminator network by producing realistic images, whereas the discriminator network tries to minimize the same error by becoming better at distinguishing real from synthetic examples.</a:t>
                </a:r>
                <a:endParaRPr lang="en-SG" sz="1200" dirty="0"/>
              </a:p>
            </p:txBody>
          </p:sp>
        </mc:Choice>
        <mc:Fallback xmlns="">
          <p:sp>
            <p:nvSpPr>
              <p:cNvPr id="5" name="TextBox 4">
                <a:extLst>
                  <a:ext uri="{FF2B5EF4-FFF2-40B4-BE49-F238E27FC236}">
                    <a16:creationId xmlns:a16="http://schemas.microsoft.com/office/drawing/2014/main" id="{22FA6D75-87C3-447C-939D-BA5E52B04DDE}"/>
                  </a:ext>
                </a:extLst>
              </p:cNvPr>
              <p:cNvSpPr txBox="1">
                <a:spLocks noRot="1" noChangeAspect="1" noMove="1" noResize="1" noEditPoints="1" noAdjustHandles="1" noChangeArrowheads="1" noChangeShapeType="1" noTextEdit="1"/>
              </p:cNvSpPr>
              <p:nvPr/>
            </p:nvSpPr>
            <p:spPr>
              <a:xfrm>
                <a:off x="698866" y="5479874"/>
                <a:ext cx="7646670" cy="1015663"/>
              </a:xfrm>
              <a:prstGeom prst="rect">
                <a:avLst/>
              </a:prstGeom>
              <a:blipFill>
                <a:blip r:embed="rId3"/>
                <a:stretch>
                  <a:fillRect l="-80" t="-599" r="-478" b="-359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2E51166-C62C-40BC-AF26-E14FF56BBD7B}"/>
                  </a:ext>
                </a:extLst>
              </p:cNvPr>
              <p:cNvSpPr txBox="1"/>
              <p:nvPr/>
            </p:nvSpPr>
            <p:spPr>
              <a:xfrm>
                <a:off x="248194" y="3331025"/>
                <a:ext cx="1547949" cy="6399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1" i="0" smtClean="0">
                              <a:latin typeface="Cambria Math" panose="02040503050406030204" pitchFamily="18" charset="0"/>
                            </a:rPr>
                            <m:t>𝐳</m:t>
                          </m:r>
                        </m:e>
                      </m:d>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m:t>
                      </m:r>
                      <m:r>
                        <a:rPr lang="en-US" b="1" i="0" smtClean="0">
                          <a:latin typeface="Cambria Math" panose="02040503050406030204" pitchFamily="18" charset="0"/>
                        </a:rPr>
                        <m:t>𝐳</m:t>
                      </m:r>
                      <m:r>
                        <a:rPr lang="en-US" b="0" i="1" smtClean="0">
                          <a:latin typeface="Cambria Math" panose="02040503050406030204" pitchFamily="18" charset="0"/>
                        </a:rPr>
                        <m:t>|0,</m:t>
                      </m:r>
                      <m:r>
                        <a:rPr lang="en-US" b="0" i="1" smtClean="0">
                          <a:latin typeface="Cambria Math" panose="02040503050406030204" pitchFamily="18" charset="0"/>
                        </a:rPr>
                        <m:t>𝐼</m:t>
                      </m:r>
                      <m:r>
                        <a:rPr lang="en-US" b="0" i="1" smtClean="0">
                          <a:latin typeface="Cambria Math" panose="02040503050406030204" pitchFamily="18" charset="0"/>
                        </a:rPr>
                        <m:t>)</m:t>
                      </m:r>
                    </m:oMath>
                  </m:oMathPara>
                </a14:m>
                <a:endParaRPr lang="en-SG" dirty="0"/>
              </a:p>
            </p:txBody>
          </p:sp>
        </mc:Choice>
        <mc:Fallback xmlns="">
          <p:sp>
            <p:nvSpPr>
              <p:cNvPr id="6" name="TextBox 5">
                <a:extLst>
                  <a:ext uri="{FF2B5EF4-FFF2-40B4-BE49-F238E27FC236}">
                    <a16:creationId xmlns:a16="http://schemas.microsoft.com/office/drawing/2014/main" id="{C2E51166-C62C-40BC-AF26-E14FF56BBD7B}"/>
                  </a:ext>
                </a:extLst>
              </p:cNvPr>
              <p:cNvSpPr txBox="1">
                <a:spLocks noRot="1" noChangeAspect="1" noMove="1" noResize="1" noEditPoints="1" noAdjustHandles="1" noChangeArrowheads="1" noChangeShapeType="1" noTextEdit="1"/>
              </p:cNvSpPr>
              <p:nvPr/>
            </p:nvSpPr>
            <p:spPr>
              <a:xfrm>
                <a:off x="248194" y="3331025"/>
                <a:ext cx="1547949" cy="639983"/>
              </a:xfrm>
              <a:prstGeom prst="rect">
                <a:avLst/>
              </a:prstGeom>
              <a:blipFill>
                <a:blip r:embed="rId4"/>
                <a:stretch>
                  <a:fillRect b="-952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45F2D99-99A8-42BF-8A69-CB79847515F1}"/>
                  </a:ext>
                </a:extLst>
              </p:cNvPr>
              <p:cNvSpPr txBox="1"/>
              <p:nvPr/>
            </p:nvSpPr>
            <p:spPr>
              <a:xfrm>
                <a:off x="4624252" y="2377443"/>
                <a:ext cx="30044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x</m:t>
                      </m:r>
                    </m:oMath>
                  </m:oMathPara>
                </a14:m>
                <a:endParaRPr lang="en-SG" dirty="0"/>
              </a:p>
            </p:txBody>
          </p:sp>
        </mc:Choice>
        <mc:Fallback xmlns="">
          <p:sp>
            <p:nvSpPr>
              <p:cNvPr id="7" name="TextBox 6">
                <a:extLst>
                  <a:ext uri="{FF2B5EF4-FFF2-40B4-BE49-F238E27FC236}">
                    <a16:creationId xmlns:a16="http://schemas.microsoft.com/office/drawing/2014/main" id="{045F2D99-99A8-42BF-8A69-CB79847515F1}"/>
                  </a:ext>
                </a:extLst>
              </p:cNvPr>
              <p:cNvSpPr txBox="1">
                <a:spLocks noRot="1" noChangeAspect="1" noMove="1" noResize="1" noEditPoints="1" noAdjustHandles="1" noChangeArrowheads="1" noChangeShapeType="1" noTextEdit="1"/>
              </p:cNvSpPr>
              <p:nvPr/>
            </p:nvSpPr>
            <p:spPr>
              <a:xfrm>
                <a:off x="4624252" y="2377443"/>
                <a:ext cx="300446" cy="369332"/>
              </a:xfrm>
              <a:prstGeom prst="rect">
                <a:avLst/>
              </a:prstGeom>
              <a:blipFill>
                <a:blip r:embed="rId5"/>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F117CF4-3719-457D-8D91-7B1E2521378B}"/>
                  </a:ext>
                </a:extLst>
              </p:cNvPr>
              <p:cNvSpPr txBox="1"/>
              <p:nvPr/>
            </p:nvSpPr>
            <p:spPr>
              <a:xfrm>
                <a:off x="4624253" y="4578533"/>
                <a:ext cx="35269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x</m:t>
                      </m:r>
                      <m:r>
                        <a:rPr lang="en-US" b="0" i="1" smtClean="0">
                          <a:latin typeface="Cambria Math" panose="02040503050406030204" pitchFamily="18" charset="0"/>
                        </a:rPr>
                        <m:t>′</m:t>
                      </m:r>
                    </m:oMath>
                  </m:oMathPara>
                </a14:m>
                <a:endParaRPr lang="en-SG" dirty="0"/>
              </a:p>
            </p:txBody>
          </p:sp>
        </mc:Choice>
        <mc:Fallback xmlns="">
          <p:sp>
            <p:nvSpPr>
              <p:cNvPr id="8" name="TextBox 7">
                <a:extLst>
                  <a:ext uri="{FF2B5EF4-FFF2-40B4-BE49-F238E27FC236}">
                    <a16:creationId xmlns:a16="http://schemas.microsoft.com/office/drawing/2014/main" id="{6F117CF4-3719-457D-8D91-7B1E2521378B}"/>
                  </a:ext>
                </a:extLst>
              </p:cNvPr>
              <p:cNvSpPr txBox="1">
                <a:spLocks noRot="1" noChangeAspect="1" noMove="1" noResize="1" noEditPoints="1" noAdjustHandles="1" noChangeArrowheads="1" noChangeShapeType="1" noTextEdit="1"/>
              </p:cNvSpPr>
              <p:nvPr/>
            </p:nvSpPr>
            <p:spPr>
              <a:xfrm>
                <a:off x="4624253" y="4578533"/>
                <a:ext cx="352697" cy="369332"/>
              </a:xfrm>
              <a:prstGeom prst="rect">
                <a:avLst/>
              </a:prstGeom>
              <a:blipFill>
                <a:blip r:embed="rId6"/>
                <a:stretch>
                  <a:fillRect r="-175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78AC931-F0D2-404D-8185-5D4B52482859}"/>
                  </a:ext>
                </a:extLst>
              </p:cNvPr>
              <p:cNvSpPr txBox="1"/>
              <p:nvPr/>
            </p:nvSpPr>
            <p:spPr>
              <a:xfrm>
                <a:off x="7517677" y="3461657"/>
                <a:ext cx="1698172" cy="430887"/>
              </a:xfrm>
              <a:prstGeom prst="rect">
                <a:avLst/>
              </a:prstGeom>
              <a:noFill/>
            </p:spPr>
            <p:txBody>
              <a:bodyPr wrap="square" rtlCol="0">
                <a:spAutoFit/>
              </a:bodyPr>
              <a:lstStyle/>
              <a:p>
                <a14:m>
                  <m:oMath xmlns:m="http://schemas.openxmlformats.org/officeDocument/2006/math">
                    <m:r>
                      <a:rPr lang="en-US" sz="1100" b="0" i="1" smtClean="0">
                        <a:latin typeface="Cambria Math" panose="02040503050406030204" pitchFamily="18" charset="0"/>
                      </a:rPr>
                      <m:t>𝑡</m:t>
                    </m:r>
                    <m:r>
                      <a:rPr lang="en-US" sz="1100" b="0" i="1" smtClean="0">
                        <a:latin typeface="Cambria Math" panose="02040503050406030204" pitchFamily="18" charset="0"/>
                      </a:rPr>
                      <m:t>=1</m:t>
                    </m:r>
                  </m:oMath>
                </a14:m>
                <a:r>
                  <a:rPr lang="en-SG" sz="1100" dirty="0"/>
                  <a:t> real data</a:t>
                </a:r>
              </a:p>
              <a:p>
                <a14:m>
                  <m:oMath xmlns:m="http://schemas.openxmlformats.org/officeDocument/2006/math">
                    <m:r>
                      <a:rPr lang="en-US" sz="1100" b="0" i="1" smtClean="0">
                        <a:latin typeface="Cambria Math" panose="02040503050406030204" pitchFamily="18" charset="0"/>
                      </a:rPr>
                      <m:t>𝑡</m:t>
                    </m:r>
                    <m:r>
                      <a:rPr lang="en-US" sz="1100" b="0" i="1" smtClean="0">
                        <a:latin typeface="Cambria Math" panose="02040503050406030204" pitchFamily="18" charset="0"/>
                      </a:rPr>
                      <m:t>=0</m:t>
                    </m:r>
                  </m:oMath>
                </a14:m>
                <a:r>
                  <a:rPr lang="en-SG" sz="1100" dirty="0"/>
                  <a:t> synthetic data</a:t>
                </a:r>
              </a:p>
            </p:txBody>
          </p:sp>
        </mc:Choice>
        <mc:Fallback xmlns="">
          <p:sp>
            <p:nvSpPr>
              <p:cNvPr id="9" name="TextBox 8">
                <a:extLst>
                  <a:ext uri="{FF2B5EF4-FFF2-40B4-BE49-F238E27FC236}">
                    <a16:creationId xmlns:a16="http://schemas.microsoft.com/office/drawing/2014/main" id="{778AC931-F0D2-404D-8185-5D4B52482859}"/>
                  </a:ext>
                </a:extLst>
              </p:cNvPr>
              <p:cNvSpPr txBox="1">
                <a:spLocks noRot="1" noChangeAspect="1" noMove="1" noResize="1" noEditPoints="1" noAdjustHandles="1" noChangeArrowheads="1" noChangeShapeType="1" noTextEdit="1"/>
              </p:cNvSpPr>
              <p:nvPr/>
            </p:nvSpPr>
            <p:spPr>
              <a:xfrm>
                <a:off x="7517677" y="3461657"/>
                <a:ext cx="1698172" cy="430887"/>
              </a:xfrm>
              <a:prstGeom prst="rect">
                <a:avLst/>
              </a:prstGeom>
              <a:blipFill>
                <a:blip r:embed="rId7"/>
                <a:stretch>
                  <a:fillRect t="-1408" b="-845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B91BE4D-9EFF-4E0F-84F6-4BDAB514CC02}"/>
                  </a:ext>
                </a:extLst>
              </p:cNvPr>
              <p:cNvSpPr txBox="1"/>
              <p:nvPr/>
            </p:nvSpPr>
            <p:spPr>
              <a:xfrm>
                <a:off x="5826848" y="1599954"/>
                <a:ext cx="2571754" cy="1554977"/>
              </a:xfrm>
              <a:prstGeom prst="rect">
                <a:avLst/>
              </a:prstGeom>
              <a:noFill/>
            </p:spPr>
            <p:txBody>
              <a:bodyPr wrap="square" rtlCol="0">
                <a:spAutoFit/>
              </a:bodyPr>
              <a:lstStyle/>
              <a:p>
                <a:r>
                  <a:rPr lang="en-US" sz="1400" dirty="0"/>
                  <a:t>Cross-entropy loss </a:t>
                </a:r>
              </a:p>
              <a:p>
                <a:endParaRPr lang="en-US" sz="1400" dirty="0"/>
              </a:p>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𝐸</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𝑤</m:t>
                          </m:r>
                          <m:r>
                            <a:rPr lang="en-US" sz="1400" b="0" i="1" smtClean="0">
                              <a:latin typeface="Cambria Math" panose="02040503050406030204" pitchFamily="18" charset="0"/>
                            </a:rPr>
                            <m:t>,</m:t>
                          </m:r>
                          <m:r>
                            <a:rPr lang="en-US" sz="1400" b="0" i="1" smtClean="0">
                              <a:latin typeface="Cambria Math" panose="02040503050406030204" pitchFamily="18" charset="0"/>
                            </a:rPr>
                            <m:t>𝜙</m:t>
                          </m:r>
                        </m:e>
                      </m: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𝑁</m:t>
                          </m:r>
                        </m:den>
                      </m:f>
                      <m:nary>
                        <m:naryPr>
                          <m:chr m:val="∑"/>
                          <m:ctrlPr>
                            <a:rPr lang="en-US" sz="1400" b="0" i="1" smtClean="0">
                              <a:latin typeface="Cambria Math" panose="02040503050406030204" pitchFamily="18" charset="0"/>
                            </a:rPr>
                          </m:ctrlPr>
                        </m:naryPr>
                        <m:sub>
                          <m:r>
                            <m:rPr>
                              <m:brk m:alnAt="23"/>
                            </m:rPr>
                            <a:rPr lang="en-US" sz="1400" b="0" i="1" smtClean="0">
                              <a:latin typeface="Cambria Math" panose="02040503050406030204" pitchFamily="18" charset="0"/>
                            </a:rPr>
                            <m:t>𝑛</m:t>
                          </m:r>
                          <m:r>
                            <a:rPr lang="en-US" sz="1400" b="0" i="1" smtClean="0">
                              <a:latin typeface="Cambria Math" panose="02040503050406030204" pitchFamily="18" charset="0"/>
                            </a:rPr>
                            <m:t>=1</m:t>
                          </m:r>
                        </m:sub>
                        <m:sup>
                          <m:r>
                            <a:rPr lang="en-US" sz="1400" b="0" i="1" smtClean="0">
                              <a:latin typeface="Cambria Math" panose="02040503050406030204" pitchFamily="18" charset="0"/>
                            </a:rPr>
                            <m:t>𝑁</m:t>
                          </m:r>
                        </m:sup>
                        <m:e>
                          <m:d>
                            <m:dPr>
                              <m:begChr m:val="{"/>
                              <m:endChr m:val="}"/>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𝑡</m:t>
                                  </m:r>
                                </m:e>
                                <m:sub>
                                  <m:r>
                                    <a:rPr lang="en-US" sz="1400" b="0" i="1" smtClean="0">
                                      <a:latin typeface="Cambria Math" panose="02040503050406030204" pitchFamily="18" charset="0"/>
                                    </a:rPr>
                                    <m:t>𝑛</m:t>
                                  </m:r>
                                </m:sub>
                              </m:sSub>
                              <m:func>
                                <m:funcPr>
                                  <m:ctrlPr>
                                    <a:rPr lang="en-US" sz="1400" b="0" i="1" smtClean="0">
                                      <a:latin typeface="Cambria Math" panose="02040503050406030204" pitchFamily="18" charset="0"/>
                                    </a:rPr>
                                  </m:ctrlPr>
                                </m:funcPr>
                                <m:fName>
                                  <m:r>
                                    <m:rPr>
                                      <m:sty m:val="p"/>
                                    </m:rPr>
                                    <a:rPr lang="en-US" sz="1400" b="0" i="0" smtClean="0">
                                      <a:latin typeface="Cambria Math" panose="02040503050406030204" pitchFamily="18" charset="0"/>
                                    </a:rPr>
                                    <m:t>ln</m:t>
                                  </m:r>
                                </m:fName>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𝑑</m:t>
                                      </m:r>
                                    </m:e>
                                    <m:sub>
                                      <m:r>
                                        <a:rPr lang="en-US" sz="1400" b="0" i="1" smtClean="0">
                                          <a:latin typeface="Cambria Math" panose="02040503050406030204" pitchFamily="18" charset="0"/>
                                        </a:rPr>
                                        <m:t>𝑛</m:t>
                                      </m:r>
                                    </m:sub>
                                  </m:sSub>
                                </m:e>
                              </m:func>
                              <m:r>
                                <a:rPr lang="en-US" sz="1400" b="0" i="1" smtClean="0">
                                  <a:latin typeface="Cambria Math" panose="02040503050406030204" pitchFamily="18" charset="0"/>
                                </a:rPr>
                                <m:t>+</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1−</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𝑡</m:t>
                                      </m:r>
                                    </m:e>
                                    <m:sub>
                                      <m:r>
                                        <a:rPr lang="en-US" sz="1400" b="0" i="1" smtClean="0">
                                          <a:latin typeface="Cambria Math" panose="02040503050406030204" pitchFamily="18" charset="0"/>
                                        </a:rPr>
                                        <m:t>𝑛</m:t>
                                      </m:r>
                                    </m:sub>
                                  </m:sSub>
                                </m:e>
                              </m:d>
                              <m:func>
                                <m:funcPr>
                                  <m:ctrlPr>
                                    <a:rPr lang="en-US" sz="1400" b="0" i="1" smtClean="0">
                                      <a:latin typeface="Cambria Math" panose="02040503050406030204" pitchFamily="18" charset="0"/>
                                    </a:rPr>
                                  </m:ctrlPr>
                                </m:funcPr>
                                <m:fName>
                                  <m:r>
                                    <m:rPr>
                                      <m:sty m:val="p"/>
                                    </m:rPr>
                                    <a:rPr lang="en-US" sz="1400" b="0" i="0" smtClean="0">
                                      <a:latin typeface="Cambria Math" panose="02040503050406030204" pitchFamily="18" charset="0"/>
                                    </a:rPr>
                                    <m:t>ln</m:t>
                                  </m:r>
                                </m:fName>
                                <m:e>
                                  <m:r>
                                    <a:rPr lang="en-US" sz="1400" b="0" i="1" smtClean="0">
                                      <a:latin typeface="Cambria Math" panose="02040503050406030204" pitchFamily="18" charset="0"/>
                                    </a:rPr>
                                    <m:t>(1−</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𝑑</m:t>
                                      </m:r>
                                    </m:e>
                                    <m:sub>
                                      <m:r>
                                        <a:rPr lang="en-US" sz="1400" b="0" i="1" smtClean="0">
                                          <a:latin typeface="Cambria Math" panose="02040503050406030204" pitchFamily="18" charset="0"/>
                                        </a:rPr>
                                        <m:t>𝑛</m:t>
                                      </m:r>
                                    </m:sub>
                                  </m:sSub>
                                  <m:r>
                                    <a:rPr lang="en-US" sz="1400" b="0" i="1" smtClean="0">
                                      <a:latin typeface="Cambria Math" panose="02040503050406030204" pitchFamily="18" charset="0"/>
                                    </a:rPr>
                                    <m:t>)</m:t>
                                  </m:r>
                                </m:e>
                              </m:func>
                            </m:e>
                          </m:d>
                        </m:e>
                      </m:nary>
                    </m:oMath>
                  </m:oMathPara>
                </a14:m>
                <a:endParaRPr lang="en-SG" sz="1400" dirty="0"/>
              </a:p>
            </p:txBody>
          </p:sp>
        </mc:Choice>
        <mc:Fallback xmlns="">
          <p:sp>
            <p:nvSpPr>
              <p:cNvPr id="10" name="TextBox 9">
                <a:extLst>
                  <a:ext uri="{FF2B5EF4-FFF2-40B4-BE49-F238E27FC236}">
                    <a16:creationId xmlns:a16="http://schemas.microsoft.com/office/drawing/2014/main" id="{CB91BE4D-9EFF-4E0F-84F6-4BDAB514CC02}"/>
                  </a:ext>
                </a:extLst>
              </p:cNvPr>
              <p:cNvSpPr txBox="1">
                <a:spLocks noRot="1" noChangeAspect="1" noMove="1" noResize="1" noEditPoints="1" noAdjustHandles="1" noChangeArrowheads="1" noChangeShapeType="1" noTextEdit="1"/>
              </p:cNvSpPr>
              <p:nvPr/>
            </p:nvSpPr>
            <p:spPr>
              <a:xfrm>
                <a:off x="5826848" y="1599954"/>
                <a:ext cx="2571754" cy="1554977"/>
              </a:xfrm>
              <a:prstGeom prst="rect">
                <a:avLst/>
              </a:prstGeom>
              <a:blipFill>
                <a:blip r:embed="rId8"/>
                <a:stretch>
                  <a:fillRect l="-711" t="-391" r="-2370" b="-32813"/>
                </a:stretch>
              </a:blipFill>
            </p:spPr>
            <p:txBody>
              <a:bodyPr/>
              <a:lstStyle/>
              <a:p>
                <a:r>
                  <a:rPr lang="en-SG">
                    <a:noFill/>
                  </a:rPr>
                  <a:t> </a:t>
                </a:r>
              </a:p>
            </p:txBody>
          </p:sp>
        </mc:Fallback>
      </mc:AlternateContent>
      <p:sp>
        <p:nvSpPr>
          <p:cNvPr id="11" name="TextBox 10">
            <a:extLst>
              <a:ext uri="{FF2B5EF4-FFF2-40B4-BE49-F238E27FC236}">
                <a16:creationId xmlns:a16="http://schemas.microsoft.com/office/drawing/2014/main" id="{D3D92451-73A4-4A1A-988D-8403FE4C79C3}"/>
              </a:ext>
            </a:extLst>
          </p:cNvPr>
          <p:cNvSpPr txBox="1"/>
          <p:nvPr/>
        </p:nvSpPr>
        <p:spPr>
          <a:xfrm>
            <a:off x="6479177" y="4225834"/>
            <a:ext cx="868690" cy="430887"/>
          </a:xfrm>
          <a:prstGeom prst="rect">
            <a:avLst/>
          </a:prstGeom>
          <a:noFill/>
        </p:spPr>
        <p:txBody>
          <a:bodyPr wrap="square" rtlCol="0">
            <a:spAutoFit/>
          </a:bodyPr>
          <a:lstStyle/>
          <a:p>
            <a:r>
              <a:rPr lang="en-US" sz="1100" dirty="0"/>
              <a:t>A logistic classifier</a:t>
            </a:r>
            <a:endParaRPr lang="en-SG" sz="1100" dirty="0"/>
          </a:p>
        </p:txBody>
      </p:sp>
      <p:sp>
        <p:nvSpPr>
          <p:cNvPr id="12" name="Rectangle 11">
            <a:extLst>
              <a:ext uri="{FF2B5EF4-FFF2-40B4-BE49-F238E27FC236}">
                <a16:creationId xmlns:a16="http://schemas.microsoft.com/office/drawing/2014/main" id="{E496D7C9-6B89-45BD-A0DF-BDA6F93A45AB}"/>
              </a:ext>
            </a:extLst>
          </p:cNvPr>
          <p:cNvSpPr/>
          <p:nvPr/>
        </p:nvSpPr>
        <p:spPr>
          <a:xfrm>
            <a:off x="6642967" y="3618411"/>
            <a:ext cx="437605" cy="137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6" name="Straight Arrow Connector 15">
            <a:extLst>
              <a:ext uri="{FF2B5EF4-FFF2-40B4-BE49-F238E27FC236}">
                <a16:creationId xmlns:a16="http://schemas.microsoft.com/office/drawing/2014/main" id="{7CE3DC1E-204D-4D7A-BE93-5EDDE3FA20F1}"/>
              </a:ext>
            </a:extLst>
          </p:cNvPr>
          <p:cNvCxnSpPr>
            <a:cxnSpLocks/>
          </p:cNvCxnSpPr>
          <p:nvPr/>
        </p:nvCxnSpPr>
        <p:spPr>
          <a:xfrm flipH="1">
            <a:off x="6648995" y="3680460"/>
            <a:ext cx="43760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F55D04D-E068-4E8B-9ABD-CB6F1C1BCBDD}"/>
              </a:ext>
            </a:extLst>
          </p:cNvPr>
          <p:cNvSpPr txBox="1"/>
          <p:nvPr/>
        </p:nvSpPr>
        <p:spPr>
          <a:xfrm>
            <a:off x="5317585" y="4768946"/>
            <a:ext cx="1329397" cy="646331"/>
          </a:xfrm>
          <a:prstGeom prst="rect">
            <a:avLst/>
          </a:prstGeom>
          <a:noFill/>
        </p:spPr>
        <p:txBody>
          <a:bodyPr wrap="square" rtlCol="0">
            <a:spAutoFit/>
          </a:bodyPr>
          <a:lstStyle/>
          <a:p>
            <a:r>
              <a:rPr lang="en-US" sz="1200" dirty="0"/>
              <a:t>Probability of being real data</a:t>
            </a:r>
            <a:endParaRPr lang="en-SG" sz="1200" dirty="0"/>
          </a:p>
        </p:txBody>
      </p:sp>
      <p:cxnSp>
        <p:nvCxnSpPr>
          <p:cNvPr id="19" name="Straight Arrow Connector 18">
            <a:extLst>
              <a:ext uri="{FF2B5EF4-FFF2-40B4-BE49-F238E27FC236}">
                <a16:creationId xmlns:a16="http://schemas.microsoft.com/office/drawing/2014/main" id="{F913C933-99F5-4C7F-85AA-000486890515}"/>
              </a:ext>
            </a:extLst>
          </p:cNvPr>
          <p:cNvCxnSpPr/>
          <p:nvPr/>
        </p:nvCxnSpPr>
        <p:spPr>
          <a:xfrm flipV="1">
            <a:off x="5826848" y="4332849"/>
            <a:ext cx="0" cy="4360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BF6FF1A-2BD5-4708-BEAF-A8E2620494A9}"/>
                  </a:ext>
                </a:extLst>
              </p:cNvPr>
              <p:cNvSpPr txBox="1"/>
              <p:nvPr/>
            </p:nvSpPr>
            <p:spPr>
              <a:xfrm>
                <a:off x="2357846" y="1979023"/>
                <a:ext cx="62701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m:rPr>
                              <m:sty m:val="p"/>
                            </m:rPr>
                            <a:rPr lang="en-US" b="0" i="0" smtClean="0">
                              <a:latin typeface="Cambria Math" panose="02040503050406030204" pitchFamily="18" charset="0"/>
                            </a:rPr>
                            <m:t>data</m:t>
                          </m:r>
                          <m:r>
                            <a:rPr lang="en-US" b="0" i="1" smtClean="0">
                              <a:latin typeface="Cambria Math" panose="02040503050406030204" pitchFamily="18" charset="0"/>
                            </a:rPr>
                            <m:t> </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m:oMathPara>
                </a14:m>
                <a:endParaRPr lang="en-SG" dirty="0"/>
              </a:p>
            </p:txBody>
          </p:sp>
        </mc:Choice>
        <mc:Fallback xmlns="">
          <p:sp>
            <p:nvSpPr>
              <p:cNvPr id="3" name="TextBox 2">
                <a:extLst>
                  <a:ext uri="{FF2B5EF4-FFF2-40B4-BE49-F238E27FC236}">
                    <a16:creationId xmlns:a16="http://schemas.microsoft.com/office/drawing/2014/main" id="{3BF6FF1A-2BD5-4708-BEAF-A8E2620494A9}"/>
                  </a:ext>
                </a:extLst>
              </p:cNvPr>
              <p:cNvSpPr txBox="1">
                <a:spLocks noRot="1" noChangeAspect="1" noMove="1" noResize="1" noEditPoints="1" noAdjustHandles="1" noChangeArrowheads="1" noChangeShapeType="1" noTextEdit="1"/>
              </p:cNvSpPr>
              <p:nvPr/>
            </p:nvSpPr>
            <p:spPr>
              <a:xfrm>
                <a:off x="2357846" y="1979023"/>
                <a:ext cx="627017" cy="369332"/>
              </a:xfrm>
              <a:prstGeom prst="rect">
                <a:avLst/>
              </a:prstGeom>
              <a:blipFill>
                <a:blip r:embed="rId9"/>
                <a:stretch>
                  <a:fillRect r="-66019" b="-16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650B859-9CD0-2BC6-C64F-30E9E2F801A7}"/>
                  </a:ext>
                </a:extLst>
              </p:cNvPr>
              <p:cNvSpPr txBox="1"/>
              <p:nvPr/>
            </p:nvSpPr>
            <p:spPr>
              <a:xfrm>
                <a:off x="7396669" y="4844143"/>
                <a:ext cx="1118681" cy="430887"/>
              </a:xfrm>
              <a:prstGeom prst="rect">
                <a:avLst/>
              </a:prstGeom>
              <a:noFill/>
            </p:spPr>
            <p:txBody>
              <a:bodyPr wrap="square" rtlCol="0">
                <a:spAutoFit/>
              </a:bodyPr>
              <a:lstStyle/>
              <a:p>
                <a14:m>
                  <m:oMath xmlns:m="http://schemas.openxmlformats.org/officeDocument/2006/math">
                    <m:r>
                      <a:rPr lang="en-US" sz="1100" b="0" i="1" smtClean="0">
                        <a:latin typeface="Cambria Math" panose="02040503050406030204" pitchFamily="18" charset="0"/>
                      </a:rPr>
                      <m:t>𝑤</m:t>
                    </m:r>
                    <m:r>
                      <a:rPr lang="en-US" sz="1100" b="0" i="1" smtClean="0">
                        <a:latin typeface="Cambria Math" panose="02040503050406030204" pitchFamily="18" charset="0"/>
                      </a:rPr>
                      <m:t>,</m:t>
                    </m:r>
                    <m:r>
                      <a:rPr lang="en-US" sz="1100" b="0" i="1" smtClean="0">
                        <a:latin typeface="Cambria Math" panose="02040503050406030204" pitchFamily="18" charset="0"/>
                      </a:rPr>
                      <m:t>𝜙</m:t>
                    </m:r>
                  </m:oMath>
                </a14:m>
                <a:r>
                  <a:rPr lang="en-SG" sz="1100" dirty="0"/>
                  <a:t>:network parameters</a:t>
                </a:r>
              </a:p>
            </p:txBody>
          </p:sp>
        </mc:Choice>
        <mc:Fallback xmlns="">
          <p:sp>
            <p:nvSpPr>
              <p:cNvPr id="13" name="TextBox 12">
                <a:extLst>
                  <a:ext uri="{FF2B5EF4-FFF2-40B4-BE49-F238E27FC236}">
                    <a16:creationId xmlns:a16="http://schemas.microsoft.com/office/drawing/2014/main" id="{F650B859-9CD0-2BC6-C64F-30E9E2F801A7}"/>
                  </a:ext>
                </a:extLst>
              </p:cNvPr>
              <p:cNvSpPr txBox="1">
                <a:spLocks noRot="1" noChangeAspect="1" noMove="1" noResize="1" noEditPoints="1" noAdjustHandles="1" noChangeArrowheads="1" noChangeShapeType="1" noTextEdit="1"/>
              </p:cNvSpPr>
              <p:nvPr/>
            </p:nvSpPr>
            <p:spPr>
              <a:xfrm>
                <a:off x="7396669" y="4844143"/>
                <a:ext cx="1118681" cy="430887"/>
              </a:xfrm>
              <a:prstGeom prst="rect">
                <a:avLst/>
              </a:prstGeom>
              <a:blipFill>
                <a:blip r:embed="rId10"/>
                <a:stretch>
                  <a:fillRect t="-1429" b="-10000"/>
                </a:stretch>
              </a:blipFill>
            </p:spPr>
            <p:txBody>
              <a:bodyPr/>
              <a:lstStyle/>
              <a:p>
                <a:r>
                  <a:rPr lang="en-SG">
                    <a:noFill/>
                  </a:rPr>
                  <a:t> </a:t>
                </a:r>
              </a:p>
            </p:txBody>
          </p:sp>
        </mc:Fallback>
      </mc:AlternateContent>
    </p:spTree>
    <p:extLst>
      <p:ext uri="{BB962C8B-B14F-4D97-AF65-F5344CB8AC3E}">
        <p14:creationId xmlns:p14="http://schemas.microsoft.com/office/powerpoint/2010/main" val="3294942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E9768-7C79-4550-8BDE-9BE9A34B39E6}"/>
              </a:ext>
            </a:extLst>
          </p:cNvPr>
          <p:cNvSpPr>
            <a:spLocks noGrp="1"/>
          </p:cNvSpPr>
          <p:nvPr>
            <p:ph type="title"/>
          </p:nvPr>
        </p:nvSpPr>
        <p:spPr/>
        <p:txBody>
          <a:bodyPr/>
          <a:lstStyle/>
          <a:p>
            <a:r>
              <a:rPr lang="en-US" dirty="0"/>
              <a:t>GAN training </a:t>
            </a:r>
            <a:endParaRPr lang="en-SG" dirty="0"/>
          </a:p>
        </p:txBody>
      </p:sp>
      <p:pic>
        <p:nvPicPr>
          <p:cNvPr id="4" name="Picture 3">
            <a:extLst>
              <a:ext uri="{FF2B5EF4-FFF2-40B4-BE49-F238E27FC236}">
                <a16:creationId xmlns:a16="http://schemas.microsoft.com/office/drawing/2014/main" id="{0E73FAB5-5100-49FA-ACF7-178761D703F5}"/>
              </a:ext>
            </a:extLst>
          </p:cNvPr>
          <p:cNvPicPr>
            <a:picLocks noChangeAspect="1"/>
          </p:cNvPicPr>
          <p:nvPr/>
        </p:nvPicPr>
        <p:blipFill>
          <a:blip r:embed="rId2"/>
          <a:stretch>
            <a:fillRect/>
          </a:stretch>
        </p:blipFill>
        <p:spPr>
          <a:xfrm>
            <a:off x="783778" y="1908277"/>
            <a:ext cx="6479177" cy="3599013"/>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45F2D99-99A8-42BF-8A69-CB79847515F1}"/>
                  </a:ext>
                </a:extLst>
              </p:cNvPr>
              <p:cNvSpPr txBox="1"/>
              <p:nvPr/>
            </p:nvSpPr>
            <p:spPr>
              <a:xfrm>
                <a:off x="4624252" y="2377443"/>
                <a:ext cx="30044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oMath>
                  </m:oMathPara>
                </a14:m>
                <a:endParaRPr lang="en-SG" dirty="0"/>
              </a:p>
            </p:txBody>
          </p:sp>
        </mc:Choice>
        <mc:Fallback xmlns="">
          <p:sp>
            <p:nvSpPr>
              <p:cNvPr id="7" name="TextBox 6">
                <a:extLst>
                  <a:ext uri="{FF2B5EF4-FFF2-40B4-BE49-F238E27FC236}">
                    <a16:creationId xmlns:a16="http://schemas.microsoft.com/office/drawing/2014/main" id="{045F2D99-99A8-42BF-8A69-CB79847515F1}"/>
                  </a:ext>
                </a:extLst>
              </p:cNvPr>
              <p:cNvSpPr txBox="1">
                <a:spLocks noRot="1" noChangeAspect="1" noMove="1" noResize="1" noEditPoints="1" noAdjustHandles="1" noChangeArrowheads="1" noChangeShapeType="1" noTextEdit="1"/>
              </p:cNvSpPr>
              <p:nvPr/>
            </p:nvSpPr>
            <p:spPr>
              <a:xfrm>
                <a:off x="4624252" y="2377443"/>
                <a:ext cx="300446" cy="369332"/>
              </a:xfrm>
              <a:prstGeom prst="rect">
                <a:avLst/>
              </a:prstGeom>
              <a:blipFill>
                <a:blip r:embed="rId3"/>
                <a:stretch>
                  <a:fillRect r="-2244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F117CF4-3719-457D-8D91-7B1E2521378B}"/>
                  </a:ext>
                </a:extLst>
              </p:cNvPr>
              <p:cNvSpPr txBox="1"/>
              <p:nvPr/>
            </p:nvSpPr>
            <p:spPr>
              <a:xfrm>
                <a:off x="4624253" y="4578533"/>
                <a:ext cx="35269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𝑛</m:t>
                          </m:r>
                        </m:sub>
                        <m:sup>
                          <m:r>
                            <a:rPr lang="en-US" b="0" i="1" smtClean="0">
                              <a:latin typeface="Cambria Math" panose="02040503050406030204" pitchFamily="18" charset="0"/>
                            </a:rPr>
                            <m:t>′</m:t>
                          </m:r>
                        </m:sup>
                      </m:sSubSup>
                    </m:oMath>
                  </m:oMathPara>
                </a14:m>
                <a:endParaRPr lang="en-SG" dirty="0"/>
              </a:p>
            </p:txBody>
          </p:sp>
        </mc:Choice>
        <mc:Fallback xmlns="">
          <p:sp>
            <p:nvSpPr>
              <p:cNvPr id="8" name="TextBox 7">
                <a:extLst>
                  <a:ext uri="{FF2B5EF4-FFF2-40B4-BE49-F238E27FC236}">
                    <a16:creationId xmlns:a16="http://schemas.microsoft.com/office/drawing/2014/main" id="{6F117CF4-3719-457D-8D91-7B1E2521378B}"/>
                  </a:ext>
                </a:extLst>
              </p:cNvPr>
              <p:cNvSpPr txBox="1">
                <a:spLocks noRot="1" noChangeAspect="1" noMove="1" noResize="1" noEditPoints="1" noAdjustHandles="1" noChangeArrowheads="1" noChangeShapeType="1" noTextEdit="1"/>
              </p:cNvSpPr>
              <p:nvPr/>
            </p:nvSpPr>
            <p:spPr>
              <a:xfrm>
                <a:off x="4624253" y="4578533"/>
                <a:ext cx="352697" cy="369332"/>
              </a:xfrm>
              <a:prstGeom prst="rect">
                <a:avLst/>
              </a:prstGeom>
              <a:blipFill>
                <a:blip r:embed="rId4"/>
                <a:stretch>
                  <a:fillRect r="-526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78AC931-F0D2-404D-8185-5D4B52482859}"/>
                  </a:ext>
                </a:extLst>
              </p:cNvPr>
              <p:cNvSpPr txBox="1"/>
              <p:nvPr/>
            </p:nvSpPr>
            <p:spPr>
              <a:xfrm>
                <a:off x="7517677" y="3461657"/>
                <a:ext cx="1698172" cy="430887"/>
              </a:xfrm>
              <a:prstGeom prst="rect">
                <a:avLst/>
              </a:prstGeom>
              <a:noFill/>
            </p:spPr>
            <p:txBody>
              <a:bodyPr wrap="square" rtlCol="0">
                <a:spAutoFit/>
              </a:bodyPr>
              <a:lstStyle/>
              <a:p>
                <a14:m>
                  <m:oMath xmlns:m="http://schemas.openxmlformats.org/officeDocument/2006/math">
                    <m:r>
                      <a:rPr lang="en-US" sz="1100" b="0" i="1" smtClean="0">
                        <a:latin typeface="Cambria Math" panose="02040503050406030204" pitchFamily="18" charset="0"/>
                      </a:rPr>
                      <m:t>𝑡</m:t>
                    </m:r>
                    <m:r>
                      <a:rPr lang="en-US" sz="1100" b="0" i="1" smtClean="0">
                        <a:latin typeface="Cambria Math" panose="02040503050406030204" pitchFamily="18" charset="0"/>
                      </a:rPr>
                      <m:t>=1</m:t>
                    </m:r>
                  </m:oMath>
                </a14:m>
                <a:r>
                  <a:rPr lang="en-SG" sz="1100" dirty="0"/>
                  <a:t> real data</a:t>
                </a:r>
              </a:p>
              <a:p>
                <a14:m>
                  <m:oMath xmlns:m="http://schemas.openxmlformats.org/officeDocument/2006/math">
                    <m:r>
                      <a:rPr lang="en-US" sz="1100" b="0" i="1" smtClean="0">
                        <a:latin typeface="Cambria Math" panose="02040503050406030204" pitchFamily="18" charset="0"/>
                      </a:rPr>
                      <m:t>𝑡</m:t>
                    </m:r>
                    <m:r>
                      <a:rPr lang="en-US" sz="1100" b="0" i="1" smtClean="0">
                        <a:latin typeface="Cambria Math" panose="02040503050406030204" pitchFamily="18" charset="0"/>
                      </a:rPr>
                      <m:t>=0</m:t>
                    </m:r>
                  </m:oMath>
                </a14:m>
                <a:r>
                  <a:rPr lang="en-SG" sz="1100" dirty="0"/>
                  <a:t> synthetic data</a:t>
                </a:r>
              </a:p>
            </p:txBody>
          </p:sp>
        </mc:Choice>
        <mc:Fallback xmlns="">
          <p:sp>
            <p:nvSpPr>
              <p:cNvPr id="9" name="TextBox 8">
                <a:extLst>
                  <a:ext uri="{FF2B5EF4-FFF2-40B4-BE49-F238E27FC236}">
                    <a16:creationId xmlns:a16="http://schemas.microsoft.com/office/drawing/2014/main" id="{778AC931-F0D2-404D-8185-5D4B52482859}"/>
                  </a:ext>
                </a:extLst>
              </p:cNvPr>
              <p:cNvSpPr txBox="1">
                <a:spLocks noRot="1" noChangeAspect="1" noMove="1" noResize="1" noEditPoints="1" noAdjustHandles="1" noChangeArrowheads="1" noChangeShapeType="1" noTextEdit="1"/>
              </p:cNvSpPr>
              <p:nvPr/>
            </p:nvSpPr>
            <p:spPr>
              <a:xfrm>
                <a:off x="7517677" y="3461657"/>
                <a:ext cx="1698172" cy="430887"/>
              </a:xfrm>
              <a:prstGeom prst="rect">
                <a:avLst/>
              </a:prstGeom>
              <a:blipFill>
                <a:blip r:embed="rId5"/>
                <a:stretch>
                  <a:fillRect t="-1408" b="-845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B91BE4D-9EFF-4E0F-84F6-4BDAB514CC02}"/>
                  </a:ext>
                </a:extLst>
              </p:cNvPr>
              <p:cNvSpPr txBox="1"/>
              <p:nvPr/>
            </p:nvSpPr>
            <p:spPr>
              <a:xfrm>
                <a:off x="5826848" y="1002076"/>
                <a:ext cx="2571754" cy="1770421"/>
              </a:xfrm>
              <a:prstGeom prst="rect">
                <a:avLst/>
              </a:prstGeom>
              <a:noFill/>
            </p:spPr>
            <p:txBody>
              <a:bodyPr wrap="square" rtlCol="0">
                <a:spAutoFit/>
              </a:bodyPr>
              <a:lstStyle/>
              <a:p>
                <a:endParaRPr lang="en-US" sz="1400" dirty="0"/>
              </a:p>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𝐸</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𝑤</m:t>
                          </m:r>
                          <m:r>
                            <a:rPr lang="en-US" sz="1400" b="0" i="1" smtClean="0">
                              <a:latin typeface="Cambria Math" panose="02040503050406030204" pitchFamily="18" charset="0"/>
                            </a:rPr>
                            <m:t>,</m:t>
                          </m:r>
                          <m:r>
                            <a:rPr lang="en-US" sz="1400" b="0" i="1" smtClean="0">
                              <a:latin typeface="Cambria Math" panose="02040503050406030204" pitchFamily="18" charset="0"/>
                            </a:rPr>
                            <m:t>𝜙</m:t>
                          </m:r>
                        </m:e>
                      </m: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𝑁</m:t>
                          </m:r>
                        </m:den>
                      </m:f>
                      <m:nary>
                        <m:naryPr>
                          <m:chr m:val="∑"/>
                          <m:ctrlPr>
                            <a:rPr lang="en-US" sz="1400" b="0" i="1" smtClean="0">
                              <a:latin typeface="Cambria Math" panose="02040503050406030204" pitchFamily="18" charset="0"/>
                            </a:rPr>
                          </m:ctrlPr>
                        </m:naryPr>
                        <m:sub>
                          <m:r>
                            <m:rPr>
                              <m:brk m:alnAt="23"/>
                            </m:rPr>
                            <a:rPr lang="en-US" sz="1400" b="0" i="1" smtClean="0">
                              <a:latin typeface="Cambria Math" panose="02040503050406030204" pitchFamily="18" charset="0"/>
                            </a:rPr>
                            <m:t>𝑛</m:t>
                          </m:r>
                          <m:r>
                            <a:rPr lang="en-US" sz="1400" b="0" i="1" smtClean="0">
                              <a:latin typeface="Cambria Math" panose="02040503050406030204" pitchFamily="18" charset="0"/>
                            </a:rPr>
                            <m:t>=1</m:t>
                          </m:r>
                        </m:sub>
                        <m:sup>
                          <m:r>
                            <a:rPr lang="en-US" sz="1400" b="0" i="1" smtClean="0">
                              <a:latin typeface="Cambria Math" panose="02040503050406030204" pitchFamily="18" charset="0"/>
                            </a:rPr>
                            <m:t>𝑁</m:t>
                          </m:r>
                        </m:sup>
                        <m:e>
                          <m:d>
                            <m:dPr>
                              <m:begChr m:val="{"/>
                              <m:endChr m:val="}"/>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𝑡</m:t>
                                  </m:r>
                                </m:e>
                                <m:sub>
                                  <m:r>
                                    <a:rPr lang="en-US" sz="1400" b="0" i="1" smtClean="0">
                                      <a:latin typeface="Cambria Math" panose="02040503050406030204" pitchFamily="18" charset="0"/>
                                    </a:rPr>
                                    <m:t>𝑛</m:t>
                                  </m:r>
                                </m:sub>
                              </m:sSub>
                              <m:func>
                                <m:funcPr>
                                  <m:ctrlPr>
                                    <a:rPr lang="en-US" sz="1400" b="0" i="1" smtClean="0">
                                      <a:latin typeface="Cambria Math" panose="02040503050406030204" pitchFamily="18" charset="0"/>
                                    </a:rPr>
                                  </m:ctrlPr>
                                </m:funcPr>
                                <m:fName>
                                  <m:r>
                                    <m:rPr>
                                      <m:sty m:val="p"/>
                                    </m:rPr>
                                    <a:rPr lang="en-US" sz="1400" b="0" i="0" smtClean="0">
                                      <a:latin typeface="Cambria Math" panose="02040503050406030204" pitchFamily="18" charset="0"/>
                                    </a:rPr>
                                    <m:t>ln</m:t>
                                  </m:r>
                                </m:fName>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𝑑</m:t>
                                      </m:r>
                                    </m:e>
                                    <m:sub>
                                      <m:r>
                                        <a:rPr lang="en-US" sz="1400" b="0" i="1" smtClean="0">
                                          <a:latin typeface="Cambria Math" panose="02040503050406030204" pitchFamily="18" charset="0"/>
                                        </a:rPr>
                                        <m:t>𝑛</m:t>
                                      </m:r>
                                    </m:sub>
                                  </m:sSub>
                                </m:e>
                              </m:func>
                              <m:r>
                                <a:rPr lang="en-US" sz="1400" b="0" i="1" smtClean="0">
                                  <a:latin typeface="Cambria Math" panose="02040503050406030204" pitchFamily="18" charset="0"/>
                                </a:rPr>
                                <m:t>+</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1−</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𝑡</m:t>
                                      </m:r>
                                    </m:e>
                                    <m:sub>
                                      <m:r>
                                        <a:rPr lang="en-US" sz="1400" b="0" i="1" smtClean="0">
                                          <a:latin typeface="Cambria Math" panose="02040503050406030204" pitchFamily="18" charset="0"/>
                                        </a:rPr>
                                        <m:t>𝑛</m:t>
                                      </m:r>
                                    </m:sub>
                                  </m:sSub>
                                </m:e>
                              </m:d>
                              <m:func>
                                <m:funcPr>
                                  <m:ctrlPr>
                                    <a:rPr lang="en-US" sz="1400" b="0" i="1" smtClean="0">
                                      <a:latin typeface="Cambria Math" panose="02040503050406030204" pitchFamily="18" charset="0"/>
                                    </a:rPr>
                                  </m:ctrlPr>
                                </m:funcPr>
                                <m:fName>
                                  <m:r>
                                    <m:rPr>
                                      <m:sty m:val="p"/>
                                    </m:rPr>
                                    <a:rPr lang="en-US" sz="1400" b="0" i="0" smtClean="0">
                                      <a:latin typeface="Cambria Math" panose="02040503050406030204" pitchFamily="18" charset="0"/>
                                    </a:rPr>
                                    <m:t>ln</m:t>
                                  </m:r>
                                </m:fName>
                                <m:e>
                                  <m:r>
                                    <a:rPr lang="en-US" sz="1400" b="0" i="1" smtClean="0">
                                      <a:latin typeface="Cambria Math" panose="02040503050406030204" pitchFamily="18" charset="0"/>
                                    </a:rPr>
                                    <m:t>(1−</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𝑑</m:t>
                                      </m:r>
                                    </m:e>
                                    <m:sub>
                                      <m:r>
                                        <a:rPr lang="en-US" sz="1400" b="0" i="1" smtClean="0">
                                          <a:latin typeface="Cambria Math" panose="02040503050406030204" pitchFamily="18" charset="0"/>
                                        </a:rPr>
                                        <m:t>𝑛</m:t>
                                      </m:r>
                                    </m:sub>
                                  </m:sSub>
                                  <m:r>
                                    <a:rPr lang="en-US" sz="1400" b="0" i="1" smtClean="0">
                                      <a:latin typeface="Cambria Math" panose="02040503050406030204" pitchFamily="18" charset="0"/>
                                    </a:rPr>
                                    <m:t>)</m:t>
                                  </m:r>
                                </m:e>
                              </m:func>
                            </m:e>
                          </m:d>
                        </m:e>
                      </m:nary>
                    </m:oMath>
                  </m:oMathPara>
                </a14:m>
                <a:endParaRPr lang="en-SG" sz="1400" dirty="0"/>
              </a:p>
              <a:p>
                <a:endParaRPr lang="en-US" sz="1400" dirty="0"/>
              </a:p>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𝑑</m:t>
                          </m:r>
                        </m:e>
                        <m:sub>
                          <m:r>
                            <a:rPr lang="en-US" sz="1400" b="0" i="1" smtClean="0">
                              <a:latin typeface="Cambria Math" panose="02040503050406030204" pitchFamily="18" charset="0"/>
                            </a:rPr>
                            <m:t>𝑛</m:t>
                          </m:r>
                        </m:sub>
                      </m:sSub>
                      <m:r>
                        <a:rPr lang="en-US" sz="1400" b="0" i="1" smtClean="0">
                          <a:latin typeface="Cambria Math" panose="02040503050406030204" pitchFamily="18" charset="0"/>
                        </a:rPr>
                        <m:t>=</m:t>
                      </m:r>
                      <m:r>
                        <a:rPr lang="en-US" sz="1400" b="0" i="1" smtClean="0">
                          <a:latin typeface="Cambria Math" panose="02040503050406030204" pitchFamily="18" charset="0"/>
                        </a:rPr>
                        <m:t>𝑑</m:t>
                      </m:r>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𝑛</m:t>
                          </m:r>
                        </m:sub>
                      </m:sSub>
                      <m:r>
                        <a:rPr lang="en-US" sz="1400" b="0" i="1" smtClean="0">
                          <a:latin typeface="Cambria Math" panose="02040503050406030204" pitchFamily="18" charset="0"/>
                        </a:rPr>
                        <m:t>,</m:t>
                      </m:r>
                      <m:r>
                        <a:rPr lang="en-US" sz="1400" b="0" i="1" smtClean="0">
                          <a:latin typeface="Cambria Math" panose="02040503050406030204" pitchFamily="18" charset="0"/>
                        </a:rPr>
                        <m:t>𝜙</m:t>
                      </m:r>
                      <m:r>
                        <a:rPr lang="en-US" sz="1400" b="0" i="1" smtClean="0">
                          <a:latin typeface="Cambria Math" panose="02040503050406030204" pitchFamily="18" charset="0"/>
                        </a:rPr>
                        <m:t>)</m:t>
                      </m:r>
                    </m:oMath>
                  </m:oMathPara>
                </a14:m>
                <a:endParaRPr lang="en-SG" sz="1400" dirty="0"/>
              </a:p>
            </p:txBody>
          </p:sp>
        </mc:Choice>
        <mc:Fallback xmlns="">
          <p:sp>
            <p:nvSpPr>
              <p:cNvPr id="10" name="TextBox 9">
                <a:extLst>
                  <a:ext uri="{FF2B5EF4-FFF2-40B4-BE49-F238E27FC236}">
                    <a16:creationId xmlns:a16="http://schemas.microsoft.com/office/drawing/2014/main" id="{CB91BE4D-9EFF-4E0F-84F6-4BDAB514CC02}"/>
                  </a:ext>
                </a:extLst>
              </p:cNvPr>
              <p:cNvSpPr txBox="1">
                <a:spLocks noRot="1" noChangeAspect="1" noMove="1" noResize="1" noEditPoints="1" noAdjustHandles="1" noChangeArrowheads="1" noChangeShapeType="1" noTextEdit="1"/>
              </p:cNvSpPr>
              <p:nvPr/>
            </p:nvSpPr>
            <p:spPr>
              <a:xfrm>
                <a:off x="5826848" y="1002076"/>
                <a:ext cx="2571754" cy="1770421"/>
              </a:xfrm>
              <a:prstGeom prst="rect">
                <a:avLst/>
              </a:prstGeom>
              <a:blipFill>
                <a:blip r:embed="rId6"/>
                <a:stretch>
                  <a:fillRect r="-2370" b="-4811"/>
                </a:stretch>
              </a:blipFill>
            </p:spPr>
            <p:txBody>
              <a:bodyPr/>
              <a:lstStyle/>
              <a:p>
                <a:r>
                  <a:rPr lang="en-SG">
                    <a:noFill/>
                  </a:rPr>
                  <a:t> </a:t>
                </a:r>
              </a:p>
            </p:txBody>
          </p:sp>
        </mc:Fallback>
      </mc:AlternateContent>
      <p:sp>
        <p:nvSpPr>
          <p:cNvPr id="3" name="Rectangle 2">
            <a:extLst>
              <a:ext uri="{FF2B5EF4-FFF2-40B4-BE49-F238E27FC236}">
                <a16:creationId xmlns:a16="http://schemas.microsoft.com/office/drawing/2014/main" id="{D3EF8801-2B84-4BD4-9059-5CD3E49CEE73}"/>
              </a:ext>
            </a:extLst>
          </p:cNvPr>
          <p:cNvSpPr/>
          <p:nvPr/>
        </p:nvSpPr>
        <p:spPr>
          <a:xfrm>
            <a:off x="783778" y="4317274"/>
            <a:ext cx="293908" cy="32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2141756-7299-4570-80CC-5C9A86D5946B}"/>
                  </a:ext>
                </a:extLst>
              </p:cNvPr>
              <p:cNvSpPr txBox="1"/>
              <p:nvPr/>
            </p:nvSpPr>
            <p:spPr>
              <a:xfrm>
                <a:off x="685804" y="4287833"/>
                <a:ext cx="38535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𝑛</m:t>
                          </m:r>
                        </m:sub>
                      </m:sSub>
                    </m:oMath>
                  </m:oMathPara>
                </a14:m>
                <a:endParaRPr lang="en-SG" dirty="0"/>
              </a:p>
            </p:txBody>
          </p:sp>
        </mc:Choice>
        <mc:Fallback xmlns="">
          <p:sp>
            <p:nvSpPr>
              <p:cNvPr id="11" name="TextBox 10">
                <a:extLst>
                  <a:ext uri="{FF2B5EF4-FFF2-40B4-BE49-F238E27FC236}">
                    <a16:creationId xmlns:a16="http://schemas.microsoft.com/office/drawing/2014/main" id="{12141756-7299-4570-80CC-5C9A86D5946B}"/>
                  </a:ext>
                </a:extLst>
              </p:cNvPr>
              <p:cNvSpPr txBox="1">
                <a:spLocks noRot="1" noChangeAspect="1" noMove="1" noResize="1" noEditPoints="1" noAdjustHandles="1" noChangeArrowheads="1" noChangeShapeType="1" noTextEdit="1"/>
              </p:cNvSpPr>
              <p:nvPr/>
            </p:nvSpPr>
            <p:spPr>
              <a:xfrm>
                <a:off x="685804" y="4287833"/>
                <a:ext cx="385354" cy="369332"/>
              </a:xfrm>
              <a:prstGeom prst="rect">
                <a:avLst/>
              </a:prstGeom>
              <a:blipFill>
                <a:blip r:embed="rId7"/>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23158CA-CC4C-44F4-BA03-D0BAAFD09FE5}"/>
                  </a:ext>
                </a:extLst>
              </p:cNvPr>
              <p:cNvSpPr txBox="1"/>
              <p:nvPr/>
            </p:nvSpPr>
            <p:spPr>
              <a:xfrm>
                <a:off x="5310051" y="4637314"/>
                <a:ext cx="3376749" cy="1779077"/>
              </a:xfrm>
              <a:prstGeom prst="rect">
                <a:avLst/>
              </a:prstGeom>
              <a:noFill/>
            </p:spPr>
            <p:txBody>
              <a:bodyPr wrap="square" rtlCol="0">
                <a:spAutoFit/>
              </a:bodyPr>
              <a:lstStyle/>
              <a:p>
                <a:r>
                  <a:rPr lang="en-US" dirty="0"/>
                  <a:t>Maximum with respect to </a:t>
                </a:r>
                <a14:m>
                  <m:oMath xmlns:m="http://schemas.openxmlformats.org/officeDocument/2006/math">
                    <m:r>
                      <a:rPr lang="en-US" b="1" i="0" smtClean="0">
                        <a:latin typeface="Cambria Math" panose="02040503050406030204" pitchFamily="18" charset="0"/>
                      </a:rPr>
                      <m:t>𝐰</m:t>
                    </m:r>
                  </m:oMath>
                </a14:m>
                <a:r>
                  <a:rPr lang="en-US" dirty="0"/>
                  <a:t>, minimize with respect to </a:t>
                </a:r>
                <a14:m>
                  <m:oMath xmlns:m="http://schemas.openxmlformats.org/officeDocument/2006/math">
                    <m:r>
                      <a:rPr lang="en-US" b="0" i="1" smtClean="0">
                        <a:latin typeface="Cambria Math" panose="02040503050406030204" pitchFamily="18" charset="0"/>
                      </a:rPr>
                      <m:t>𝜙</m:t>
                    </m:r>
                  </m:oMath>
                </a14:m>
                <a:r>
                  <a:rPr lang="en-US" dirty="0"/>
                  <a:t>,</a:t>
                </a:r>
              </a:p>
              <a:p>
                <a:endParaRPr lang="en-US"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𝜙</m:t>
                      </m:r>
                      <m:r>
                        <a:rPr lang="en-US" b="0" i="1" smtClean="0">
                          <a:latin typeface="Cambria Math" panose="02040503050406030204" pitchFamily="18" charset="0"/>
                        </a:rPr>
                        <m:t>=−</m:t>
                      </m:r>
                      <m:r>
                        <a:rPr lang="en-US" b="0" i="1" smtClean="0">
                          <a:latin typeface="Cambria Math" panose="02040503050406030204" pitchFamily="18" charset="0"/>
                        </a:rPr>
                        <m:t>𝜂</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t>
                          </m:r>
                        </m:e>
                        <m:sub>
                          <m:r>
                            <a:rPr lang="en-US" b="0" i="1" smtClean="0">
                              <a:latin typeface="Cambria Math" panose="02040503050406030204" pitchFamily="18" charset="0"/>
                            </a:rPr>
                            <m:t>𝜙</m:t>
                          </m:r>
                        </m:sub>
                      </m:sSub>
                      <m:r>
                        <a:rPr lang="en-US" b="0" i="1" smtClean="0">
                          <a:latin typeface="Cambria Math" panose="02040503050406030204" pitchFamily="18" charset="0"/>
                        </a:rPr>
                        <m:t>𝐸</m:t>
                      </m:r>
                    </m:oMath>
                  </m:oMathPara>
                </a14:m>
                <a:endParaRPr lang="en-US" b="0"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1" i="0" smtClean="0">
                          <a:latin typeface="Cambria Math" panose="02040503050406030204" pitchFamily="18" charset="0"/>
                        </a:rPr>
                        <m:t>𝐰</m:t>
                      </m:r>
                      <m:r>
                        <a:rPr lang="en-US" b="0" i="1" smtClean="0">
                          <a:latin typeface="Cambria Math" panose="02040503050406030204" pitchFamily="18" charset="0"/>
                        </a:rPr>
                        <m:t>=</m:t>
                      </m:r>
                      <m:r>
                        <a:rPr lang="en-US" b="0" i="1" smtClean="0">
                          <a:latin typeface="Cambria Math" panose="02040503050406030204" pitchFamily="18" charset="0"/>
                        </a:rPr>
                        <m:t>𝜂</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t>
                          </m:r>
                        </m:e>
                        <m:sub>
                          <m:r>
                            <a:rPr lang="en-US" b="1" i="0" smtClean="0">
                              <a:latin typeface="Cambria Math" panose="02040503050406030204" pitchFamily="18" charset="0"/>
                            </a:rPr>
                            <m:t>𝐰</m:t>
                          </m:r>
                        </m:sub>
                      </m:sSub>
                      <m:r>
                        <a:rPr lang="en-US" b="0" i="1" smtClean="0">
                          <a:latin typeface="Cambria Math" panose="02040503050406030204" pitchFamily="18" charset="0"/>
                        </a:rPr>
                        <m:t>𝐸</m:t>
                      </m:r>
                    </m:oMath>
                  </m:oMathPara>
                </a14:m>
                <a:endParaRPr lang="en-SG" dirty="0"/>
              </a:p>
            </p:txBody>
          </p:sp>
        </mc:Choice>
        <mc:Fallback xmlns="">
          <p:sp>
            <p:nvSpPr>
              <p:cNvPr id="13" name="TextBox 12">
                <a:extLst>
                  <a:ext uri="{FF2B5EF4-FFF2-40B4-BE49-F238E27FC236}">
                    <a16:creationId xmlns:a16="http://schemas.microsoft.com/office/drawing/2014/main" id="{F23158CA-CC4C-44F4-BA03-D0BAAFD09FE5}"/>
                  </a:ext>
                </a:extLst>
              </p:cNvPr>
              <p:cNvSpPr txBox="1">
                <a:spLocks noRot="1" noChangeAspect="1" noMove="1" noResize="1" noEditPoints="1" noAdjustHandles="1" noChangeArrowheads="1" noChangeShapeType="1" noTextEdit="1"/>
              </p:cNvSpPr>
              <p:nvPr/>
            </p:nvSpPr>
            <p:spPr>
              <a:xfrm>
                <a:off x="5310051" y="4637314"/>
                <a:ext cx="3376749" cy="1779077"/>
              </a:xfrm>
              <a:prstGeom prst="rect">
                <a:avLst/>
              </a:prstGeom>
              <a:blipFill>
                <a:blip r:embed="rId8"/>
                <a:stretch>
                  <a:fillRect l="-1444" t="-2055" r="-3610" b="-1027"/>
                </a:stretch>
              </a:blipFill>
            </p:spPr>
            <p:txBody>
              <a:bodyPr/>
              <a:lstStyle/>
              <a:p>
                <a:r>
                  <a:rPr lang="en-SG">
                    <a:noFill/>
                  </a:rPr>
                  <a:t> </a:t>
                </a:r>
              </a:p>
            </p:txBody>
          </p:sp>
        </mc:Fallback>
      </mc:AlternateContent>
      <p:sp>
        <p:nvSpPr>
          <p:cNvPr id="14" name="TextBox 13">
            <a:extLst>
              <a:ext uri="{FF2B5EF4-FFF2-40B4-BE49-F238E27FC236}">
                <a16:creationId xmlns:a16="http://schemas.microsoft.com/office/drawing/2014/main" id="{6C4A4221-218B-4A35-A357-7F409F47788F}"/>
              </a:ext>
            </a:extLst>
          </p:cNvPr>
          <p:cNvSpPr txBox="1"/>
          <p:nvPr/>
        </p:nvSpPr>
        <p:spPr>
          <a:xfrm>
            <a:off x="4474031" y="3481254"/>
            <a:ext cx="509451" cy="369332"/>
          </a:xfrm>
          <a:prstGeom prst="rect">
            <a:avLst/>
          </a:prstGeom>
          <a:noFill/>
        </p:spPr>
        <p:txBody>
          <a:bodyPr wrap="square" rtlCol="0">
            <a:spAutoFit/>
          </a:bodyPr>
          <a:lstStyle/>
          <a:p>
            <a:r>
              <a:rPr lang="en-US" dirty="0"/>
              <a:t>or</a:t>
            </a:r>
            <a:endParaRPr lang="en-SG"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CFB0C3D-7868-40F2-821C-52ADBBBB592F}"/>
                  </a:ext>
                </a:extLst>
              </p:cNvPr>
              <p:cNvSpPr txBox="1"/>
              <p:nvPr/>
            </p:nvSpPr>
            <p:spPr>
              <a:xfrm>
                <a:off x="4924695" y="6172201"/>
                <a:ext cx="1026248" cy="461665"/>
              </a:xfrm>
              <a:prstGeom prst="rect">
                <a:avLst/>
              </a:prstGeom>
              <a:noFill/>
            </p:spPr>
            <p:txBody>
              <a:bodyPr wrap="square" rtlCol="0">
                <a:spAutoFit/>
              </a:bodyPr>
              <a:lstStyle/>
              <a:p>
                <a14:m>
                  <m:oMath xmlns:m="http://schemas.openxmlformats.org/officeDocument/2006/math">
                    <m:r>
                      <a:rPr lang="en-US" sz="1200" b="0" i="1" smtClean="0">
                        <a:latin typeface="Cambria Math" panose="02040503050406030204" pitchFamily="18" charset="0"/>
                      </a:rPr>
                      <m:t>𝜂</m:t>
                    </m:r>
                  </m:oMath>
                </a14:m>
                <a:r>
                  <a:rPr lang="en-SG" sz="1200" dirty="0"/>
                  <a:t>: learning rate</a:t>
                </a:r>
              </a:p>
            </p:txBody>
          </p:sp>
        </mc:Choice>
        <mc:Fallback xmlns="">
          <p:sp>
            <p:nvSpPr>
              <p:cNvPr id="5" name="TextBox 4">
                <a:extLst>
                  <a:ext uri="{FF2B5EF4-FFF2-40B4-BE49-F238E27FC236}">
                    <a16:creationId xmlns:a16="http://schemas.microsoft.com/office/drawing/2014/main" id="{9CFB0C3D-7868-40F2-821C-52ADBBBB592F}"/>
                  </a:ext>
                </a:extLst>
              </p:cNvPr>
              <p:cNvSpPr txBox="1">
                <a:spLocks noRot="1" noChangeAspect="1" noMove="1" noResize="1" noEditPoints="1" noAdjustHandles="1" noChangeArrowheads="1" noChangeShapeType="1" noTextEdit="1"/>
              </p:cNvSpPr>
              <p:nvPr/>
            </p:nvSpPr>
            <p:spPr>
              <a:xfrm>
                <a:off x="4924695" y="6172201"/>
                <a:ext cx="1026248" cy="461665"/>
              </a:xfrm>
              <a:prstGeom prst="rect">
                <a:avLst/>
              </a:prstGeom>
              <a:blipFill>
                <a:blip r:embed="rId9"/>
                <a:stretch>
                  <a:fillRect l="-595" t="-1333" r="-4167" b="-9333"/>
                </a:stretch>
              </a:blipFill>
            </p:spPr>
            <p:txBody>
              <a:bodyPr/>
              <a:lstStyle/>
              <a:p>
                <a:r>
                  <a:rPr lang="en-SG">
                    <a:noFill/>
                  </a:rPr>
                  <a:t> </a:t>
                </a:r>
              </a:p>
            </p:txBody>
          </p:sp>
        </mc:Fallback>
      </mc:AlternateContent>
    </p:spTree>
    <p:extLst>
      <p:ext uri="{BB962C8B-B14F-4D97-AF65-F5344CB8AC3E}">
        <p14:creationId xmlns:p14="http://schemas.microsoft.com/office/powerpoint/2010/main" val="3347679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5B77D-F4C6-4D34-B2DC-254A26C3ACD7}"/>
              </a:ext>
            </a:extLst>
          </p:cNvPr>
          <p:cNvSpPr>
            <a:spLocks noGrp="1"/>
          </p:cNvSpPr>
          <p:nvPr>
            <p:ph type="title"/>
          </p:nvPr>
        </p:nvSpPr>
        <p:spPr/>
        <p:txBody>
          <a:bodyPr/>
          <a:lstStyle/>
          <a:p>
            <a:r>
              <a:rPr lang="en-US" dirty="0"/>
              <a:t>Zero-sum game in GAN</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1F4FFAB-96DD-42F5-A7FF-01569FF89A17}"/>
                  </a:ext>
                </a:extLst>
              </p:cNvPr>
              <p:cNvSpPr>
                <a:spLocks noGrp="1"/>
              </p:cNvSpPr>
              <p:nvPr>
                <p:ph idx="1"/>
              </p:nvPr>
            </p:nvSpPr>
            <p:spPr>
              <a:xfrm>
                <a:off x="300446" y="1825625"/>
                <a:ext cx="8543108" cy="4351338"/>
              </a:xfrm>
            </p:spPr>
            <p:txBody>
              <a:bodyPr>
                <a:normAutofit fontScale="77500" lnSpcReduction="20000"/>
              </a:bodyPr>
              <a:lstStyle/>
              <a:p>
                <a:endParaRPr lang="en-US" dirty="0"/>
              </a:p>
              <a:p>
                <a:endParaRPr lang="en-US" dirty="0"/>
              </a:p>
              <a:p>
                <a:r>
                  <a:rPr lang="en-US" dirty="0"/>
                  <a:t>The optimization in GAN training can be expressed as</a:t>
                </a:r>
              </a:p>
              <a:p>
                <a:endParaRPr lang="en-US" dirty="0"/>
              </a:p>
              <a:p>
                <a:pPr marL="0" indent="0">
                  <a:buNone/>
                </a:pPr>
                <a14:m>
                  <m:oMathPara xmlns:m="http://schemas.openxmlformats.org/officeDocument/2006/math">
                    <m:oMathParaPr>
                      <m:jc m:val="centerGroup"/>
                    </m:oMathParaPr>
                    <m:oMath xmlns:m="http://schemas.openxmlformats.org/officeDocument/2006/math">
                      <m:func>
                        <m:funcPr>
                          <m:ctrlPr>
                            <a:rPr lang="en-SG" i="1" smtClean="0">
                              <a:latin typeface="Cambria Math" panose="02040503050406030204" pitchFamily="18" charset="0"/>
                            </a:rPr>
                          </m:ctrlPr>
                        </m:funcPr>
                        <m:fName>
                          <m:limLow>
                            <m:limLowPr>
                              <m:ctrlPr>
                                <a:rPr lang="en-SG" i="1" smtClean="0">
                                  <a:latin typeface="Cambria Math" panose="02040503050406030204" pitchFamily="18" charset="0"/>
                                </a:rPr>
                              </m:ctrlPr>
                            </m:limLowPr>
                            <m:e>
                              <m:r>
                                <m:rPr>
                                  <m:sty m:val="p"/>
                                </m:rPr>
                                <a:rPr lang="en-SG" i="0" smtClean="0">
                                  <a:latin typeface="Cambria Math" panose="02040503050406030204" pitchFamily="18" charset="0"/>
                                </a:rPr>
                                <m:t>max</m:t>
                              </m:r>
                            </m:e>
                            <m:lim>
                              <m:r>
                                <a:rPr lang="en-US" b="1" i="0" smtClean="0">
                                  <a:latin typeface="Cambria Math" panose="02040503050406030204" pitchFamily="18" charset="0"/>
                                </a:rPr>
                                <m:t>𝐰</m:t>
                              </m:r>
                            </m:lim>
                          </m:limLow>
                        </m:fName>
                        <m:e>
                          <m:func>
                            <m:funcPr>
                              <m:ctrlPr>
                                <a:rPr lang="en-SG" i="1" smtClean="0">
                                  <a:latin typeface="Cambria Math" panose="02040503050406030204" pitchFamily="18" charset="0"/>
                                </a:rPr>
                              </m:ctrlPr>
                            </m:funcPr>
                            <m:fName>
                              <m:limLow>
                                <m:limLowPr>
                                  <m:ctrlPr>
                                    <a:rPr lang="en-SG" i="1" smtClean="0">
                                      <a:latin typeface="Cambria Math" panose="02040503050406030204" pitchFamily="18" charset="0"/>
                                    </a:rPr>
                                  </m:ctrlPr>
                                </m:limLowPr>
                                <m:e>
                                  <m:r>
                                    <m:rPr>
                                      <m:sty m:val="p"/>
                                    </m:rPr>
                                    <a:rPr lang="en-SG" i="0" smtClean="0">
                                      <a:latin typeface="Cambria Math" panose="02040503050406030204" pitchFamily="18" charset="0"/>
                                    </a:rPr>
                                    <m:t>min</m:t>
                                  </m:r>
                                </m:e>
                                <m:lim>
                                  <m:r>
                                    <a:rPr lang="en-US" b="0" i="1" smtClean="0">
                                      <a:latin typeface="Cambria Math" panose="02040503050406030204" pitchFamily="18" charset="0"/>
                                    </a:rPr>
                                    <m:t>𝜙</m:t>
                                  </m:r>
                                </m:lim>
                              </m:limLow>
                            </m:fName>
                            <m:e>
                              <m:d>
                                <m:dPr>
                                  <m:begChr m:val="["/>
                                  <m:endChr m:val="]"/>
                                  <m:ctrlPr>
                                    <a:rPr lang="en-SG" i="1" smtClean="0">
                                      <a:latin typeface="Cambria Math" panose="02040503050406030204" pitchFamily="18" charset="0"/>
                                    </a:rPr>
                                  </m:ctrlPr>
                                </m:dPr>
                                <m:e>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𝔼</m:t>
                                      </m:r>
                                    </m:e>
                                    <m:sub>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m:rPr>
                                              <m:sty m:val="p"/>
                                            </m:rPr>
                                            <a:rPr lang="en-US" b="0" i="0" smtClean="0">
                                              <a:latin typeface="Cambria Math" panose="02040503050406030204" pitchFamily="18" charset="0"/>
                                            </a:rPr>
                                            <m:t>data</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sub>
                                  </m:sSub>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𝑑</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𝜙</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𝔼</m:t>
                                          </m:r>
                                        </m:e>
                                        <m:sub>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sub>
                                      </m:sSub>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(1−</m:t>
                                          </m:r>
                                          <m:r>
                                            <a:rPr lang="en-US" b="0" i="1" smtClean="0">
                                              <a:latin typeface="Cambria Math" panose="02040503050406030204" pitchFamily="18" charset="0"/>
                                            </a:rPr>
                                            <m:t>𝑑</m:t>
                                          </m:r>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1" i="0" smtClean="0">
                                                  <a:latin typeface="Cambria Math" panose="02040503050406030204" pitchFamily="18" charset="0"/>
                                                </a:rPr>
                                                <m:t>𝐳</m:t>
                                              </m:r>
                                              <m:r>
                                                <a:rPr lang="en-US" b="0" i="1" smtClean="0">
                                                  <a:latin typeface="Cambria Math" panose="02040503050406030204" pitchFamily="18" charset="0"/>
                                                </a:rPr>
                                                <m:t>,</m:t>
                                              </m:r>
                                              <m:r>
                                                <a:rPr lang="en-US" b="1" i="0" smtClean="0">
                                                  <a:latin typeface="Cambria Math" panose="02040503050406030204" pitchFamily="18" charset="0"/>
                                                </a:rPr>
                                                <m:t>𝐰</m:t>
                                              </m:r>
                                            </m:e>
                                          </m:d>
                                          <m:r>
                                            <a:rPr lang="en-US" b="0" i="1" smtClean="0">
                                              <a:latin typeface="Cambria Math" panose="02040503050406030204" pitchFamily="18" charset="0"/>
                                            </a:rPr>
                                            <m:t>,</m:t>
                                          </m:r>
                                          <m:r>
                                            <a:rPr lang="en-US" b="0" i="1" smtClean="0">
                                              <a:latin typeface="Cambria Math" panose="02040503050406030204" pitchFamily="18" charset="0"/>
                                            </a:rPr>
                                            <m:t>𝜙</m:t>
                                          </m:r>
                                          <m:r>
                                            <a:rPr lang="en-US" b="0" i="1" smtClean="0">
                                              <a:latin typeface="Cambria Math" panose="02040503050406030204" pitchFamily="18" charset="0"/>
                                            </a:rPr>
                                            <m:t>)</m:t>
                                          </m:r>
                                        </m:e>
                                      </m:func>
                                    </m:e>
                                  </m:func>
                                </m:e>
                              </m:d>
                            </m:e>
                          </m:func>
                        </m:e>
                      </m:func>
                    </m:oMath>
                  </m:oMathPara>
                </a14:m>
                <a:endParaRPr lang="en-SG" dirty="0"/>
              </a:p>
            </p:txBody>
          </p:sp>
        </mc:Choice>
        <mc:Fallback xmlns="">
          <p:sp>
            <p:nvSpPr>
              <p:cNvPr id="3" name="Content Placeholder 2">
                <a:extLst>
                  <a:ext uri="{FF2B5EF4-FFF2-40B4-BE49-F238E27FC236}">
                    <a16:creationId xmlns:a16="http://schemas.microsoft.com/office/drawing/2014/main" id="{51F4FFAB-96DD-42F5-A7FF-01569FF89A17}"/>
                  </a:ext>
                </a:extLst>
              </p:cNvPr>
              <p:cNvSpPr>
                <a:spLocks noGrp="1" noRot="1" noChangeAspect="1" noMove="1" noResize="1" noEditPoints="1" noAdjustHandles="1" noChangeArrowheads="1" noChangeShapeType="1" noTextEdit="1"/>
              </p:cNvSpPr>
              <p:nvPr>
                <p:ph idx="1"/>
              </p:nvPr>
            </p:nvSpPr>
            <p:spPr>
              <a:xfrm>
                <a:off x="300446" y="1825625"/>
                <a:ext cx="8543108" cy="4351338"/>
              </a:xfrm>
              <a:blipFill>
                <a:blip r:embed="rId2"/>
                <a:stretch>
                  <a:fillRect l="-785"/>
                </a:stretch>
              </a:blipFill>
            </p:spPr>
            <p:txBody>
              <a:bodyPr/>
              <a:lstStyle/>
              <a:p>
                <a:r>
                  <a:rPr lang="en-SG">
                    <a:noFill/>
                  </a:rPr>
                  <a:t> </a:t>
                </a:r>
              </a:p>
            </p:txBody>
          </p:sp>
        </mc:Fallback>
      </mc:AlternateContent>
    </p:spTree>
    <p:extLst>
      <p:ext uri="{BB962C8B-B14F-4D97-AF65-F5344CB8AC3E}">
        <p14:creationId xmlns:p14="http://schemas.microsoft.com/office/powerpoint/2010/main" val="3497785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91370-90F5-4F66-8D51-86D4BA2A43AC}"/>
              </a:ext>
            </a:extLst>
          </p:cNvPr>
          <p:cNvSpPr>
            <a:spLocks noGrp="1"/>
          </p:cNvSpPr>
          <p:nvPr>
            <p:ph type="title"/>
          </p:nvPr>
        </p:nvSpPr>
        <p:spPr/>
        <p:txBody>
          <a:bodyPr/>
          <a:lstStyle/>
          <a:p>
            <a:r>
              <a:rPr lang="en-US" dirty="0"/>
              <a:t>GAN for molecular discovery</a:t>
            </a:r>
            <a:endParaRPr lang="en-SG" dirty="0"/>
          </a:p>
        </p:txBody>
      </p:sp>
      <p:pic>
        <p:nvPicPr>
          <p:cNvPr id="5" name="Picture 4">
            <a:extLst>
              <a:ext uri="{FF2B5EF4-FFF2-40B4-BE49-F238E27FC236}">
                <a16:creationId xmlns:a16="http://schemas.microsoft.com/office/drawing/2014/main" id="{76AB90CE-99F5-4B72-B55F-053E6710DCEF}"/>
              </a:ext>
            </a:extLst>
          </p:cNvPr>
          <p:cNvPicPr>
            <a:picLocks noChangeAspect="1"/>
          </p:cNvPicPr>
          <p:nvPr/>
        </p:nvPicPr>
        <p:blipFill>
          <a:blip r:embed="rId2"/>
          <a:stretch>
            <a:fillRect/>
          </a:stretch>
        </p:blipFill>
        <p:spPr>
          <a:xfrm>
            <a:off x="23337" y="1992624"/>
            <a:ext cx="8492013" cy="3395805"/>
          </a:xfrm>
          <a:prstGeom prst="rect">
            <a:avLst/>
          </a:prstGeom>
        </p:spPr>
      </p:pic>
      <p:sp>
        <p:nvSpPr>
          <p:cNvPr id="6" name="TextBox 5">
            <a:extLst>
              <a:ext uri="{FF2B5EF4-FFF2-40B4-BE49-F238E27FC236}">
                <a16:creationId xmlns:a16="http://schemas.microsoft.com/office/drawing/2014/main" id="{599790EC-BFCA-4441-B6EB-299FD9C114AD}"/>
              </a:ext>
            </a:extLst>
          </p:cNvPr>
          <p:cNvSpPr txBox="1"/>
          <p:nvPr/>
        </p:nvSpPr>
        <p:spPr>
          <a:xfrm>
            <a:off x="633549" y="5793377"/>
            <a:ext cx="4467497" cy="923330"/>
          </a:xfrm>
          <a:prstGeom prst="rect">
            <a:avLst/>
          </a:prstGeom>
          <a:noFill/>
        </p:spPr>
        <p:txBody>
          <a:bodyPr wrap="square" rtlCol="0">
            <a:spAutoFit/>
          </a:bodyPr>
          <a:lstStyle/>
          <a:p>
            <a:r>
              <a:rPr lang="en-US" dirty="0"/>
              <a:t>From S. Tripathi, et al, </a:t>
            </a:r>
          </a:p>
          <a:p>
            <a:r>
              <a:rPr lang="en-US" dirty="0"/>
              <a:t>“Artificial Intelligence in the Life Science 2, 100045 </a:t>
            </a:r>
            <a:r>
              <a:rPr lang="en-US"/>
              <a:t>(2022).</a:t>
            </a:r>
            <a:endParaRPr lang="en-SG" dirty="0"/>
          </a:p>
        </p:txBody>
      </p:sp>
      <p:sp>
        <p:nvSpPr>
          <p:cNvPr id="7" name="TextBox 6">
            <a:extLst>
              <a:ext uri="{FF2B5EF4-FFF2-40B4-BE49-F238E27FC236}">
                <a16:creationId xmlns:a16="http://schemas.microsoft.com/office/drawing/2014/main" id="{C6E906AD-8FEA-4DD3-BD66-AF98AAEF08D6}"/>
              </a:ext>
            </a:extLst>
          </p:cNvPr>
          <p:cNvSpPr txBox="1"/>
          <p:nvPr/>
        </p:nvSpPr>
        <p:spPr>
          <a:xfrm>
            <a:off x="5969726" y="5885710"/>
            <a:ext cx="2743200" cy="369332"/>
          </a:xfrm>
          <a:prstGeom prst="rect">
            <a:avLst/>
          </a:prstGeom>
          <a:noFill/>
        </p:spPr>
        <p:txBody>
          <a:bodyPr wrap="square" rtlCol="0">
            <a:spAutoFit/>
          </a:bodyPr>
          <a:lstStyle/>
          <a:p>
            <a:r>
              <a:rPr lang="en-SG" dirty="0">
                <a:hlinkClick r:id="rId3"/>
              </a:rPr>
              <a:t>https://insilico.com/</a:t>
            </a:r>
            <a:r>
              <a:rPr lang="en-SG" dirty="0"/>
              <a:t> </a:t>
            </a:r>
          </a:p>
        </p:txBody>
      </p:sp>
    </p:spTree>
    <p:extLst>
      <p:ext uri="{BB962C8B-B14F-4D97-AF65-F5344CB8AC3E}">
        <p14:creationId xmlns:p14="http://schemas.microsoft.com/office/powerpoint/2010/main" val="3063229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C328E-928E-4A58-B768-A90A5FBB45DA}"/>
              </a:ext>
            </a:extLst>
          </p:cNvPr>
          <p:cNvSpPr>
            <a:spLocks noGrp="1"/>
          </p:cNvSpPr>
          <p:nvPr>
            <p:ph type="title"/>
          </p:nvPr>
        </p:nvSpPr>
        <p:spPr/>
        <p:txBody>
          <a:bodyPr/>
          <a:lstStyle/>
          <a:p>
            <a:r>
              <a:rPr lang="en-US" dirty="0"/>
              <a:t>Generate arbitrary distribution in 1D</a:t>
            </a:r>
            <a:endParaRPr lang="en-SG" dirty="0"/>
          </a:p>
        </p:txBody>
      </p:sp>
      <p:cxnSp>
        <p:nvCxnSpPr>
          <p:cNvPr id="5" name="Straight Arrow Connector 4">
            <a:extLst>
              <a:ext uri="{FF2B5EF4-FFF2-40B4-BE49-F238E27FC236}">
                <a16:creationId xmlns:a16="http://schemas.microsoft.com/office/drawing/2014/main" id="{3AED2F33-C432-4B3A-9C48-B881C3295CE4}"/>
              </a:ext>
            </a:extLst>
          </p:cNvPr>
          <p:cNvCxnSpPr/>
          <p:nvPr/>
        </p:nvCxnSpPr>
        <p:spPr>
          <a:xfrm>
            <a:off x="1554480" y="4617720"/>
            <a:ext cx="5505994"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248507A-DD42-4002-B5F7-6886BFF562AE}"/>
              </a:ext>
            </a:extLst>
          </p:cNvPr>
          <p:cNvCxnSpPr/>
          <p:nvPr/>
        </p:nvCxnSpPr>
        <p:spPr>
          <a:xfrm flipV="1">
            <a:off x="4093698" y="2433711"/>
            <a:ext cx="0" cy="21840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2104203D-7AFE-4A1C-A2B6-ED67D19DA3CC}"/>
              </a:ext>
            </a:extLst>
          </p:cNvPr>
          <p:cNvSpPr/>
          <p:nvPr/>
        </p:nvSpPr>
        <p:spPr>
          <a:xfrm>
            <a:off x="1997612" y="3199795"/>
            <a:ext cx="4642339" cy="1414408"/>
          </a:xfrm>
          <a:custGeom>
            <a:avLst/>
            <a:gdLst>
              <a:gd name="connsiteX0" fmla="*/ 0 w 4642339"/>
              <a:gd name="connsiteY0" fmla="*/ 1414408 h 1414408"/>
              <a:gd name="connsiteX1" fmla="*/ 527539 w 4642339"/>
              <a:gd name="connsiteY1" fmla="*/ 1407374 h 1414408"/>
              <a:gd name="connsiteX2" fmla="*/ 1216856 w 4642339"/>
              <a:gd name="connsiteY2" fmla="*/ 1337036 h 1414408"/>
              <a:gd name="connsiteX3" fmla="*/ 1667022 w 4642339"/>
              <a:gd name="connsiteY3" fmla="*/ 1048648 h 1414408"/>
              <a:gd name="connsiteX4" fmla="*/ 2307102 w 4642339"/>
              <a:gd name="connsiteY4" fmla="*/ 521110 h 1414408"/>
              <a:gd name="connsiteX5" fmla="*/ 2940148 w 4642339"/>
              <a:gd name="connsiteY5" fmla="*/ 99079 h 1414408"/>
              <a:gd name="connsiteX6" fmla="*/ 3664634 w 4642339"/>
              <a:gd name="connsiteY6" fmla="*/ 14673 h 1414408"/>
              <a:gd name="connsiteX7" fmla="*/ 4642339 w 4642339"/>
              <a:gd name="connsiteY7" fmla="*/ 605 h 1414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42339" h="1414408">
                <a:moveTo>
                  <a:pt x="0" y="1414408"/>
                </a:moveTo>
                <a:lnTo>
                  <a:pt x="527539" y="1407374"/>
                </a:lnTo>
                <a:cubicBezTo>
                  <a:pt x="730348" y="1394479"/>
                  <a:pt x="1026942" y="1396824"/>
                  <a:pt x="1216856" y="1337036"/>
                </a:cubicBezTo>
                <a:cubicBezTo>
                  <a:pt x="1406770" y="1277248"/>
                  <a:pt x="1485314" y="1184636"/>
                  <a:pt x="1667022" y="1048648"/>
                </a:cubicBezTo>
                <a:cubicBezTo>
                  <a:pt x="1848730" y="912660"/>
                  <a:pt x="2094914" y="679371"/>
                  <a:pt x="2307102" y="521110"/>
                </a:cubicBezTo>
                <a:cubicBezTo>
                  <a:pt x="2519290" y="362849"/>
                  <a:pt x="2713893" y="183485"/>
                  <a:pt x="2940148" y="99079"/>
                </a:cubicBezTo>
                <a:cubicBezTo>
                  <a:pt x="3166403" y="14673"/>
                  <a:pt x="3380936" y="31085"/>
                  <a:pt x="3664634" y="14673"/>
                </a:cubicBezTo>
                <a:cubicBezTo>
                  <a:pt x="3948332" y="-1739"/>
                  <a:pt x="4295335" y="-567"/>
                  <a:pt x="4642339" y="605"/>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0" name="Straight Connector 9">
            <a:extLst>
              <a:ext uri="{FF2B5EF4-FFF2-40B4-BE49-F238E27FC236}">
                <a16:creationId xmlns:a16="http://schemas.microsoft.com/office/drawing/2014/main" id="{193901A4-2BF8-4454-9F16-3C00FA335906}"/>
              </a:ext>
            </a:extLst>
          </p:cNvPr>
          <p:cNvCxnSpPr/>
          <p:nvPr/>
        </p:nvCxnSpPr>
        <p:spPr>
          <a:xfrm flipH="1">
            <a:off x="2686929" y="3199795"/>
            <a:ext cx="37982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A58D15D-F064-4CFF-8DF2-46938A82D376}"/>
              </a:ext>
            </a:extLst>
          </p:cNvPr>
          <p:cNvCxnSpPr/>
          <p:nvPr/>
        </p:nvCxnSpPr>
        <p:spPr>
          <a:xfrm>
            <a:off x="4093698" y="3545058"/>
            <a:ext cx="4783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E2EDF00-D831-427E-92AD-D8A3D12819F7}"/>
              </a:ext>
            </a:extLst>
          </p:cNvPr>
          <p:cNvCxnSpPr/>
          <p:nvPr/>
        </p:nvCxnSpPr>
        <p:spPr>
          <a:xfrm>
            <a:off x="4508695" y="3545058"/>
            <a:ext cx="0" cy="10691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F63F2EE-F8F1-42F6-B918-ABCDFC0B838D}"/>
                  </a:ext>
                </a:extLst>
              </p:cNvPr>
              <p:cNvSpPr txBox="1"/>
              <p:nvPr/>
            </p:nvSpPr>
            <p:spPr>
              <a:xfrm>
                <a:off x="3685735" y="3337558"/>
                <a:ext cx="25321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𝜉</m:t>
                      </m:r>
                    </m:oMath>
                  </m:oMathPara>
                </a14:m>
                <a:endParaRPr lang="en-SG" dirty="0"/>
              </a:p>
            </p:txBody>
          </p:sp>
        </mc:Choice>
        <mc:Fallback xmlns="">
          <p:sp>
            <p:nvSpPr>
              <p:cNvPr id="16" name="TextBox 15">
                <a:extLst>
                  <a:ext uri="{FF2B5EF4-FFF2-40B4-BE49-F238E27FC236}">
                    <a16:creationId xmlns:a16="http://schemas.microsoft.com/office/drawing/2014/main" id="{5F63F2EE-F8F1-42F6-B918-ABCDFC0B838D}"/>
                  </a:ext>
                </a:extLst>
              </p:cNvPr>
              <p:cNvSpPr txBox="1">
                <a:spLocks noRot="1" noChangeAspect="1" noMove="1" noResize="1" noEditPoints="1" noAdjustHandles="1" noChangeArrowheads="1" noChangeShapeType="1" noTextEdit="1"/>
              </p:cNvSpPr>
              <p:nvPr/>
            </p:nvSpPr>
            <p:spPr>
              <a:xfrm>
                <a:off x="3685735" y="3337558"/>
                <a:ext cx="253219" cy="369332"/>
              </a:xfrm>
              <a:prstGeom prst="rect">
                <a:avLst/>
              </a:prstGeom>
              <a:blipFill>
                <a:blip r:embed="rId2"/>
                <a:stretch>
                  <a:fillRect l="-7317" r="-24390" b="-1639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D4CEC4F-A377-43C6-9520-7126369C6DCB}"/>
                  </a:ext>
                </a:extLst>
              </p:cNvPr>
              <p:cNvSpPr txBox="1"/>
              <p:nvPr/>
            </p:nvSpPr>
            <p:spPr>
              <a:xfrm>
                <a:off x="4318781" y="4656404"/>
                <a:ext cx="36576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SG" dirty="0"/>
              </a:p>
            </p:txBody>
          </p:sp>
        </mc:Choice>
        <mc:Fallback xmlns="">
          <p:sp>
            <p:nvSpPr>
              <p:cNvPr id="17" name="TextBox 16">
                <a:extLst>
                  <a:ext uri="{FF2B5EF4-FFF2-40B4-BE49-F238E27FC236}">
                    <a16:creationId xmlns:a16="http://schemas.microsoft.com/office/drawing/2014/main" id="{2D4CEC4F-A377-43C6-9520-7126369C6DCB}"/>
                  </a:ext>
                </a:extLst>
              </p:cNvPr>
              <p:cNvSpPr txBox="1">
                <a:spLocks noRot="1" noChangeAspect="1" noMove="1" noResize="1" noEditPoints="1" noAdjustHandles="1" noChangeArrowheads="1" noChangeShapeType="1" noTextEdit="1"/>
              </p:cNvSpPr>
              <p:nvPr/>
            </p:nvSpPr>
            <p:spPr>
              <a:xfrm>
                <a:off x="4318781" y="4656404"/>
                <a:ext cx="365760" cy="369332"/>
              </a:xfrm>
              <a:prstGeom prst="rect">
                <a:avLst/>
              </a:prstGeom>
              <a:blipFill>
                <a:blip r:embed="rId3"/>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3793CC8-20D9-4341-A87A-2D90ED49EB89}"/>
                  </a:ext>
                </a:extLst>
              </p:cNvPr>
              <p:cNvSpPr txBox="1"/>
              <p:nvPr/>
            </p:nvSpPr>
            <p:spPr>
              <a:xfrm>
                <a:off x="3938953" y="1997612"/>
                <a:ext cx="2159391" cy="69083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m:t>
                          </m:r>
                          <m:r>
                            <a:rPr lang="en-US" b="0" i="1" smtClean="0">
                              <a:latin typeface="Cambria Math" panose="02040503050406030204" pitchFamily="18" charset="0"/>
                            </a:rPr>
                            <m:t>∞</m:t>
                          </m:r>
                        </m:sub>
                        <m:sup>
                          <m:r>
                            <a:rPr lang="en-US" b="0" i="1" smtClean="0">
                              <a:latin typeface="Cambria Math" panose="02040503050406030204" pitchFamily="18" charset="0"/>
                            </a:rPr>
                            <m:t>𝑥</m:t>
                          </m:r>
                        </m:sup>
                        <m:e>
                          <m:r>
                            <a:rPr lang="en-US" b="0" i="1" smtClean="0">
                              <a:latin typeface="Cambria Math" panose="02040503050406030204" pitchFamily="18" charset="0"/>
                            </a:rPr>
                            <m:t>𝑝</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m:t>
                                  </m:r>
                                </m:sup>
                              </m:sSup>
                            </m:e>
                          </m:d>
                          <m:r>
                            <a:rPr lang="en-US" b="0" i="1" smtClean="0">
                              <a:latin typeface="Cambria Math" panose="02040503050406030204" pitchFamily="18" charset="0"/>
                            </a:rPr>
                            <m:t>𝑑𝑥</m:t>
                          </m:r>
                          <m:r>
                            <a:rPr lang="en-US" b="0" i="1" smtClean="0">
                              <a:latin typeface="Cambria Math" panose="02040503050406030204" pitchFamily="18" charset="0"/>
                            </a:rPr>
                            <m:t>′</m:t>
                          </m:r>
                        </m:e>
                      </m:nary>
                    </m:oMath>
                  </m:oMathPara>
                </a14:m>
                <a:endParaRPr lang="en-SG" dirty="0"/>
              </a:p>
            </p:txBody>
          </p:sp>
        </mc:Choice>
        <mc:Fallback xmlns="">
          <p:sp>
            <p:nvSpPr>
              <p:cNvPr id="18" name="TextBox 17">
                <a:extLst>
                  <a:ext uri="{FF2B5EF4-FFF2-40B4-BE49-F238E27FC236}">
                    <a16:creationId xmlns:a16="http://schemas.microsoft.com/office/drawing/2014/main" id="{73793CC8-20D9-4341-A87A-2D90ED49EB89}"/>
                  </a:ext>
                </a:extLst>
              </p:cNvPr>
              <p:cNvSpPr txBox="1">
                <a:spLocks noRot="1" noChangeAspect="1" noMove="1" noResize="1" noEditPoints="1" noAdjustHandles="1" noChangeArrowheads="1" noChangeShapeType="1" noTextEdit="1"/>
              </p:cNvSpPr>
              <p:nvPr/>
            </p:nvSpPr>
            <p:spPr>
              <a:xfrm>
                <a:off x="3938953" y="1997612"/>
                <a:ext cx="2159391" cy="690830"/>
              </a:xfrm>
              <a:prstGeom prst="rect">
                <a:avLst/>
              </a:prstGeom>
              <a:blipFill>
                <a:blip r:embed="rId4"/>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37D2F956-825A-4EBF-873C-35144972ECCD}"/>
                  </a:ext>
                </a:extLst>
              </p:cNvPr>
              <p:cNvSpPr txBox="1"/>
              <p:nvPr/>
            </p:nvSpPr>
            <p:spPr>
              <a:xfrm>
                <a:off x="1301261" y="5623560"/>
                <a:ext cx="120481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𝐹</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𝜉</m:t>
                      </m:r>
                      <m:r>
                        <a:rPr lang="en-US" b="0" i="1" smtClean="0">
                          <a:latin typeface="Cambria Math" panose="02040503050406030204" pitchFamily="18" charset="0"/>
                        </a:rPr>
                        <m:t>)</m:t>
                      </m:r>
                    </m:oMath>
                  </m:oMathPara>
                </a14:m>
                <a:endParaRPr lang="en-SG" dirty="0"/>
              </a:p>
            </p:txBody>
          </p:sp>
        </mc:Choice>
        <mc:Fallback xmlns="">
          <p:sp>
            <p:nvSpPr>
              <p:cNvPr id="19" name="TextBox 18">
                <a:extLst>
                  <a:ext uri="{FF2B5EF4-FFF2-40B4-BE49-F238E27FC236}">
                    <a16:creationId xmlns:a16="http://schemas.microsoft.com/office/drawing/2014/main" id="{37D2F956-825A-4EBF-873C-35144972ECCD}"/>
                  </a:ext>
                </a:extLst>
              </p:cNvPr>
              <p:cNvSpPr txBox="1">
                <a:spLocks noRot="1" noChangeAspect="1" noMove="1" noResize="1" noEditPoints="1" noAdjustHandles="1" noChangeArrowheads="1" noChangeShapeType="1" noTextEdit="1"/>
              </p:cNvSpPr>
              <p:nvPr/>
            </p:nvSpPr>
            <p:spPr>
              <a:xfrm>
                <a:off x="1301261" y="5623560"/>
                <a:ext cx="1204817" cy="276999"/>
              </a:xfrm>
              <a:prstGeom prst="rect">
                <a:avLst/>
              </a:prstGeom>
              <a:blipFill>
                <a:blip r:embed="rId5"/>
                <a:stretch>
                  <a:fillRect l="-1515" r="-5051" b="-3777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C80AAB37-60BD-4367-A177-1D445C7FC0E2}"/>
                  </a:ext>
                </a:extLst>
              </p:cNvPr>
              <p:cNvSpPr txBox="1"/>
              <p:nvPr/>
            </p:nvSpPr>
            <p:spPr>
              <a:xfrm>
                <a:off x="3148498" y="5556738"/>
                <a:ext cx="3627957" cy="923330"/>
              </a:xfrm>
              <a:prstGeom prst="rect">
                <a:avLst/>
              </a:prstGeom>
              <a:noFill/>
            </p:spPr>
            <p:txBody>
              <a:bodyPr wrap="square" rtlCol="0">
                <a:spAutoFit/>
              </a:bodyPr>
              <a:lstStyle/>
              <a:p>
                <a:r>
                  <a:rPr lang="en-US" dirty="0"/>
                  <a:t>If </a:t>
                </a:r>
                <a14:m>
                  <m:oMath xmlns:m="http://schemas.openxmlformats.org/officeDocument/2006/math">
                    <m:r>
                      <a:rPr lang="en-US" b="0" i="1" smtClean="0">
                        <a:latin typeface="Cambria Math" panose="02040503050406030204" pitchFamily="18" charset="0"/>
                      </a:rPr>
                      <m:t>𝜉</m:t>
                    </m:r>
                  </m:oMath>
                </a14:m>
                <a:r>
                  <a:rPr lang="en-SG" dirty="0"/>
                  <a:t> is distributed uniformly in [0,1), then </a:t>
                </a:r>
                <a14:m>
                  <m:oMath xmlns:m="http://schemas.openxmlformats.org/officeDocument/2006/math">
                    <m:r>
                      <a:rPr lang="en-US" b="0" i="1" smtClean="0">
                        <a:latin typeface="Cambria Math" panose="02040503050406030204" pitchFamily="18" charset="0"/>
                      </a:rPr>
                      <m:t>𝑥</m:t>
                    </m:r>
                  </m:oMath>
                </a14:m>
                <a:r>
                  <a:rPr lang="en-SG" dirty="0"/>
                  <a:t> is distributed according to </a:t>
                </a: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oMath>
                </a14:m>
                <a:endParaRPr lang="en-SG" dirty="0"/>
              </a:p>
            </p:txBody>
          </p:sp>
        </mc:Choice>
        <mc:Fallback xmlns="">
          <p:sp>
            <p:nvSpPr>
              <p:cNvPr id="20" name="TextBox 19">
                <a:extLst>
                  <a:ext uri="{FF2B5EF4-FFF2-40B4-BE49-F238E27FC236}">
                    <a16:creationId xmlns:a16="http://schemas.microsoft.com/office/drawing/2014/main" id="{C80AAB37-60BD-4367-A177-1D445C7FC0E2}"/>
                  </a:ext>
                </a:extLst>
              </p:cNvPr>
              <p:cNvSpPr txBox="1">
                <a:spLocks noRot="1" noChangeAspect="1" noMove="1" noResize="1" noEditPoints="1" noAdjustHandles="1" noChangeArrowheads="1" noChangeShapeType="1" noTextEdit="1"/>
              </p:cNvSpPr>
              <p:nvPr/>
            </p:nvSpPr>
            <p:spPr>
              <a:xfrm>
                <a:off x="3148498" y="5556738"/>
                <a:ext cx="3627957" cy="923330"/>
              </a:xfrm>
              <a:prstGeom prst="rect">
                <a:avLst/>
              </a:prstGeom>
              <a:blipFill>
                <a:blip r:embed="rId6"/>
                <a:stretch>
                  <a:fillRect l="-1342" t="-3974" r="-2685" b="-9934"/>
                </a:stretch>
              </a:blipFill>
            </p:spPr>
            <p:txBody>
              <a:bodyPr/>
              <a:lstStyle/>
              <a:p>
                <a:r>
                  <a:rPr lang="en-SG">
                    <a:noFill/>
                  </a:rPr>
                  <a:t> </a:t>
                </a:r>
              </a:p>
            </p:txBody>
          </p:sp>
        </mc:Fallback>
      </mc:AlternateContent>
    </p:spTree>
    <p:extLst>
      <p:ext uri="{BB962C8B-B14F-4D97-AF65-F5344CB8AC3E}">
        <p14:creationId xmlns:p14="http://schemas.microsoft.com/office/powerpoint/2010/main" val="3000668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8C843-67C7-4B02-B683-667AA03303F4}"/>
              </a:ext>
            </a:extLst>
          </p:cNvPr>
          <p:cNvSpPr>
            <a:spLocks noGrp="1"/>
          </p:cNvSpPr>
          <p:nvPr>
            <p:ph type="title"/>
          </p:nvPr>
        </p:nvSpPr>
        <p:spPr/>
        <p:txBody>
          <a:bodyPr>
            <a:normAutofit/>
          </a:bodyPr>
          <a:lstStyle/>
          <a:p>
            <a:r>
              <a:rPr lang="en-US" dirty="0"/>
              <a:t>Use Gaussian to drive </a:t>
            </a:r>
            <a:r>
              <a:rPr lang="en-US" i="1" dirty="0"/>
              <a:t>N</a:t>
            </a:r>
            <a:r>
              <a:rPr lang="en-US" dirty="0"/>
              <a:t>-dimensional distribution</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434EB9-6974-498B-B8C4-A7F3FD911B9C}"/>
                  </a:ext>
                </a:extLst>
              </p:cNvPr>
              <p:cNvSpPr>
                <a:spLocks noGrp="1"/>
              </p:cNvSpPr>
              <p:nvPr>
                <p:ph idx="1"/>
              </p:nvPr>
            </p:nvSpPr>
            <p:spPr/>
            <p:txBody>
              <a:bodyPr/>
              <a:lstStyle/>
              <a:p>
                <a:r>
                  <a:rPr lang="en-US" dirty="0"/>
                  <a:t>Change of variables </a:t>
                </a:r>
                <a14:m>
                  <m:oMath xmlns:m="http://schemas.openxmlformats.org/officeDocument/2006/math">
                    <m:r>
                      <a:rPr lang="en-US" b="1" i="0" smtClean="0">
                        <a:latin typeface="Cambria Math" panose="02040503050406030204" pitchFamily="18" charset="0"/>
                      </a:rPr>
                      <m:t>𝐱</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r>
                      <a:rPr lang="en-US" b="1" i="0" smtClean="0">
                        <a:latin typeface="Cambria Math" panose="02040503050406030204" pitchFamily="18" charset="0"/>
                      </a:rPr>
                      <m:t>𝐳</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oMath>
                </a14:m>
                <a:r>
                  <a:rPr lang="en-SG" dirty="0"/>
                  <a:t>  (and inverse </a:t>
                </a:r>
                <a14:m>
                  <m:oMath xmlns:m="http://schemas.openxmlformats.org/officeDocument/2006/math">
                    <m:r>
                      <a:rPr lang="en-US" b="1" i="0" smtClean="0">
                        <a:latin typeface="Cambria Math" panose="02040503050406030204" pitchFamily="18" charset="0"/>
                      </a:rPr>
                      <m:t>𝐳</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1" i="0" smtClean="0">
                        <a:latin typeface="Cambria Math" panose="02040503050406030204" pitchFamily="18" charset="0"/>
                      </a:rPr>
                      <m:t>𝐱</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oMath>
                </a14:m>
                <a:r>
                  <a:rPr lang="en-SG" dirty="0"/>
                  <a:t>  (we define </a:t>
                </a:r>
                <a14:m>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oMath>
                </a14:m>
                <a:r>
                  <a:rPr lang="en-SG" dirty="0"/>
                  <a:t>)</a:t>
                </a:r>
              </a:p>
              <a:p>
                <a:r>
                  <a:rPr lang="en-US" dirty="0"/>
                  <a:t>T</a:t>
                </a:r>
                <a:r>
                  <a:rPr lang="en-SG" dirty="0"/>
                  <a:t>hen (keep </a:t>
                </a:r>
                <a14:m>
                  <m:oMath xmlns:m="http://schemas.openxmlformats.org/officeDocument/2006/math">
                    <m:r>
                      <a:rPr lang="en-US" b="0" i="1" smtClean="0">
                        <a:latin typeface="Cambria Math" panose="02040503050406030204" pitchFamily="18" charset="0"/>
                      </a:rPr>
                      <m:t>𝑤</m:t>
                    </m:r>
                  </m:oMath>
                </a14:m>
                <a:r>
                  <a:rPr lang="en-SG" dirty="0"/>
                  <a:t> fixed)</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r>
                        <a:rPr lang="en-US" b="0" i="1" smtClean="0">
                          <a:latin typeface="Cambria Math" panose="02040503050406030204" pitchFamily="18" charset="0"/>
                        </a:rPr>
                        <m:t>(</m:t>
                      </m:r>
                      <m:r>
                        <a:rPr lang="en-US" b="1" i="0" smtClean="0">
                          <a:latin typeface="Cambria Math" panose="02040503050406030204" pitchFamily="18" charset="0"/>
                        </a:rPr>
                        <m:t>𝐱</m:t>
                      </m:r>
                      <m:r>
                        <a:rPr lang="en-US" b="0" i="1" smtClean="0">
                          <a:latin typeface="Cambria Math" panose="02040503050406030204" pitchFamily="18" charset="0"/>
                        </a:rPr>
                        <m:t>)</m:t>
                      </m:r>
                      <m:r>
                        <a:rPr lang="en-US" b="0" i="1" smtClean="0">
                          <a:latin typeface="Cambria Math" panose="02040503050406030204" pitchFamily="18" charset="0"/>
                        </a:rPr>
                        <m:t>𝑑</m:t>
                      </m:r>
                      <m:r>
                        <a:rPr lang="en-US" b="1" i="0" smtClean="0">
                          <a:latin typeface="Cambria Math" panose="02040503050406030204" pitchFamily="18" charset="0"/>
                        </a:rPr>
                        <m:t>𝐱</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𝑧</m:t>
                          </m:r>
                        </m:sub>
                      </m:sSub>
                      <m:r>
                        <a:rPr lang="en-US" b="0" i="1" smtClean="0">
                          <a:latin typeface="Cambria Math" panose="02040503050406030204" pitchFamily="18" charset="0"/>
                        </a:rPr>
                        <m:t>(</m:t>
                      </m:r>
                      <m:r>
                        <a:rPr lang="en-US" b="1" i="0" smtClean="0">
                          <a:latin typeface="Cambria Math" panose="02040503050406030204" pitchFamily="18" charset="0"/>
                        </a:rPr>
                        <m:t>𝐳</m:t>
                      </m:r>
                      <m:r>
                        <a:rPr lang="en-US" b="0" i="1" smtClean="0">
                          <a:latin typeface="Cambria Math" panose="02040503050406030204" pitchFamily="18" charset="0"/>
                        </a:rPr>
                        <m:t>)</m:t>
                      </m:r>
                      <m:r>
                        <a:rPr lang="en-US" b="0" i="1" smtClean="0">
                          <a:latin typeface="Cambria Math" panose="02040503050406030204" pitchFamily="18" charset="0"/>
                        </a:rPr>
                        <m:t>𝑑</m:t>
                      </m:r>
                      <m:r>
                        <a:rPr lang="en-US" b="1" i="0" smtClean="0">
                          <a:latin typeface="Cambria Math" panose="02040503050406030204" pitchFamily="18" charset="0"/>
                        </a:rPr>
                        <m:t>𝐳</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𝑧</m:t>
                          </m:r>
                        </m:sub>
                      </m:sSub>
                      <m:r>
                        <a:rPr lang="en-US" b="0" i="1" smtClean="0">
                          <a:latin typeface="Cambria Math" panose="02040503050406030204" pitchFamily="18" charset="0"/>
                        </a:rPr>
                        <m:t>(</m:t>
                      </m:r>
                      <m:r>
                        <a:rPr lang="en-US" b="1" i="0" smtClean="0">
                          <a:latin typeface="Cambria Math" panose="02040503050406030204" pitchFamily="18" charset="0"/>
                        </a:rPr>
                        <m:t>𝐳</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𝑧</m:t>
                              </m:r>
                            </m:num>
                            <m:den>
                              <m:r>
                                <a:rPr lang="en-US" b="0" i="1" smtClean="0">
                                  <a:latin typeface="Cambria Math" panose="02040503050406030204" pitchFamily="18" charset="0"/>
                                </a:rPr>
                                <m:t>𝜕</m:t>
                              </m:r>
                              <m:r>
                                <a:rPr lang="en-US" b="0" i="1" smtClean="0">
                                  <a:latin typeface="Cambria Math" panose="02040503050406030204" pitchFamily="18" charset="0"/>
                                </a:rPr>
                                <m:t>𝑥</m:t>
                              </m:r>
                            </m:den>
                          </m:f>
                        </m:e>
                      </m:d>
                      <m:r>
                        <a:rPr lang="en-US" b="0" i="1" smtClean="0">
                          <a:latin typeface="Cambria Math" panose="02040503050406030204" pitchFamily="18" charset="0"/>
                        </a:rPr>
                        <m:t>𝑑</m:t>
                      </m:r>
                      <m:r>
                        <a:rPr lang="en-US" b="1" i="0" smtClean="0">
                          <a:latin typeface="Cambria Math" panose="02040503050406030204" pitchFamily="18" charset="0"/>
                        </a:rPr>
                        <m:t>𝐱</m:t>
                      </m:r>
                    </m:oMath>
                  </m:oMathPara>
                </a14:m>
                <a:endParaRPr lang="en-SG" b="1" dirty="0"/>
              </a:p>
              <a:p>
                <a:endParaRPr lang="en-US" b="1" dirty="0"/>
              </a:p>
              <a:p>
                <a:r>
                  <a:rPr lang="en-US" dirty="0"/>
                  <a:t>We take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𝑧</m:t>
                        </m:r>
                      </m:sub>
                    </m:sSub>
                    <m:d>
                      <m:dPr>
                        <m:ctrlPr>
                          <a:rPr lang="en-US" b="0" i="1" smtClean="0">
                            <a:latin typeface="Cambria Math" panose="02040503050406030204" pitchFamily="18" charset="0"/>
                          </a:rPr>
                        </m:ctrlPr>
                      </m:dPr>
                      <m:e>
                        <m:r>
                          <a:rPr lang="en-US" b="1" i="0" smtClean="0">
                            <a:latin typeface="Cambria Math" panose="02040503050406030204" pitchFamily="18" charset="0"/>
                          </a:rPr>
                          <m:t>𝐳</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1" i="0" smtClean="0">
                                <a:latin typeface="Cambria Math" panose="02040503050406030204" pitchFamily="18" charset="0"/>
                              </a:rPr>
                              <m:t>𝐳</m:t>
                            </m:r>
                          </m:e>
                          <m:sup>
                            <m:r>
                              <a:rPr lang="en-US" b="0" i="1" smtClean="0">
                                <a:latin typeface="Cambria Math" panose="02040503050406030204" pitchFamily="18" charset="0"/>
                              </a:rPr>
                              <m:t>2</m:t>
                            </m:r>
                          </m:sup>
                        </m:sSup>
                        <m:r>
                          <a:rPr lang="en-US" b="0" i="1" smtClean="0">
                            <a:latin typeface="Cambria Math" panose="02040503050406030204" pitchFamily="18" charset="0"/>
                          </a:rPr>
                          <m:t>/2</m:t>
                        </m:r>
                      </m:sup>
                    </m:sSup>
                  </m:oMath>
                </a14:m>
                <a:r>
                  <a:rPr lang="en-SG" dirty="0"/>
                  <a:t>, i.e., a multi-variable gaussian with 0 mean and unit variance</a:t>
                </a:r>
              </a:p>
            </p:txBody>
          </p:sp>
        </mc:Choice>
        <mc:Fallback xmlns="">
          <p:sp>
            <p:nvSpPr>
              <p:cNvPr id="3" name="Content Placeholder 2">
                <a:extLst>
                  <a:ext uri="{FF2B5EF4-FFF2-40B4-BE49-F238E27FC236}">
                    <a16:creationId xmlns:a16="http://schemas.microsoft.com/office/drawing/2014/main" id="{2B434EB9-6974-498B-B8C4-A7F3FD911B9C}"/>
                  </a:ext>
                </a:extLst>
              </p:cNvPr>
              <p:cNvSpPr>
                <a:spLocks noGrp="1" noRot="1" noChangeAspect="1" noMove="1" noResize="1" noEditPoints="1" noAdjustHandles="1" noChangeArrowheads="1" noChangeShapeType="1" noTextEdit="1"/>
              </p:cNvSpPr>
              <p:nvPr>
                <p:ph idx="1"/>
              </p:nvPr>
            </p:nvSpPr>
            <p:spPr>
              <a:blipFill>
                <a:blip r:embed="rId3"/>
                <a:stretch>
                  <a:fillRect l="-1391" t="-2521"/>
                </a:stretch>
              </a:blipFill>
            </p:spPr>
            <p:txBody>
              <a:bodyPr/>
              <a:lstStyle/>
              <a:p>
                <a:r>
                  <a:rPr lang="en-SG">
                    <a:noFill/>
                  </a:rPr>
                  <a:t> </a:t>
                </a:r>
              </a:p>
            </p:txBody>
          </p:sp>
        </mc:Fallback>
      </mc:AlternateContent>
      <p:sp>
        <p:nvSpPr>
          <p:cNvPr id="4" name="TextBox 3">
            <a:extLst>
              <a:ext uri="{FF2B5EF4-FFF2-40B4-BE49-F238E27FC236}">
                <a16:creationId xmlns:a16="http://schemas.microsoft.com/office/drawing/2014/main" id="{F7C13498-B7B3-4095-98EC-319B79AC3291}"/>
              </a:ext>
            </a:extLst>
          </p:cNvPr>
          <p:cNvSpPr txBox="1"/>
          <p:nvPr/>
        </p:nvSpPr>
        <p:spPr>
          <a:xfrm>
            <a:off x="7617655" y="4016329"/>
            <a:ext cx="1589650" cy="461665"/>
          </a:xfrm>
          <a:prstGeom prst="rect">
            <a:avLst/>
          </a:prstGeom>
          <a:noFill/>
        </p:spPr>
        <p:txBody>
          <a:bodyPr wrap="square" rtlCol="0">
            <a:spAutoFit/>
          </a:bodyPr>
          <a:lstStyle/>
          <a:p>
            <a:r>
              <a:rPr lang="en-US" sz="1200" dirty="0"/>
              <a:t>Jacobian of the transform</a:t>
            </a:r>
            <a:endParaRPr lang="en-SG" sz="1200" dirty="0"/>
          </a:p>
        </p:txBody>
      </p:sp>
      <p:cxnSp>
        <p:nvCxnSpPr>
          <p:cNvPr id="8" name="Straight Arrow Connector 7">
            <a:extLst>
              <a:ext uri="{FF2B5EF4-FFF2-40B4-BE49-F238E27FC236}">
                <a16:creationId xmlns:a16="http://schemas.microsoft.com/office/drawing/2014/main" id="{BD982807-2B61-4AFC-BA0F-2496FA8F1DED}"/>
              </a:ext>
            </a:extLst>
          </p:cNvPr>
          <p:cNvCxnSpPr/>
          <p:nvPr/>
        </p:nvCxnSpPr>
        <p:spPr>
          <a:xfrm flipH="1" flipV="1">
            <a:off x="6963508" y="4016329"/>
            <a:ext cx="492369" cy="203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8837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166BA-1B66-4FF0-BC8F-91DF3A72A65D}"/>
              </a:ext>
            </a:extLst>
          </p:cNvPr>
          <p:cNvSpPr>
            <a:spLocks noGrp="1"/>
          </p:cNvSpPr>
          <p:nvPr>
            <p:ph type="title"/>
          </p:nvPr>
        </p:nvSpPr>
        <p:spPr/>
        <p:txBody>
          <a:bodyPr/>
          <a:lstStyle/>
          <a:p>
            <a:r>
              <a:rPr lang="en-US" dirty="0"/>
              <a:t>Jacobian</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FE82C0F-8688-4FD9-B7A9-758F3F04D2BE}"/>
                  </a:ext>
                </a:extLst>
              </p:cNvPr>
              <p:cNvSpPr>
                <a:spLocks noGrp="1"/>
              </p:cNvSpPr>
              <p:nvPr>
                <p:ph idx="1"/>
              </p:nvPr>
            </p:nvSpPr>
            <p:spPr>
              <a:xfrm>
                <a:off x="628650" y="1825625"/>
                <a:ext cx="3816741" cy="4351338"/>
              </a:xfrm>
            </p:spPr>
            <p:txBody>
              <a:bodyPr>
                <a:normAutofit fontScale="85000" lnSpcReduction="10000"/>
              </a:bodyPr>
              <a:lstStyle/>
              <a:p>
                <a14:m>
                  <m:oMath xmlns:m="http://schemas.openxmlformats.org/officeDocument/2006/math">
                    <m:sSub>
                      <m:sSubPr>
                        <m:ctrlPr>
                          <a:rPr lang="en-US" i="1" smtClean="0">
                            <a:solidFill>
                              <a:prstClr val="black"/>
                            </a:solidFill>
                            <a:latin typeface="Cambria Math" panose="02040503050406030204" pitchFamily="18" charset="0"/>
                          </a:rPr>
                        </m:ctrlPr>
                      </m:sSubPr>
                      <m:e>
                        <m:r>
                          <a:rPr lang="en-US" i="1">
                            <a:solidFill>
                              <a:prstClr val="black"/>
                            </a:solidFill>
                            <a:latin typeface="Cambria Math" panose="02040503050406030204" pitchFamily="18" charset="0"/>
                          </a:rPr>
                          <m:t>𝑝</m:t>
                        </m:r>
                      </m:e>
                      <m:sub>
                        <m:r>
                          <a:rPr lang="en-US" i="1">
                            <a:solidFill>
                              <a:prstClr val="black"/>
                            </a:solidFill>
                            <a:latin typeface="Cambria Math" panose="02040503050406030204" pitchFamily="18" charset="0"/>
                          </a:rPr>
                          <m:t>𝑥</m:t>
                        </m:r>
                      </m:sub>
                    </m:sSub>
                    <m:d>
                      <m:dPr>
                        <m:ctrlPr>
                          <a:rPr lang="en-US" i="1">
                            <a:solidFill>
                              <a:prstClr val="black"/>
                            </a:solidFill>
                            <a:latin typeface="Cambria Math" panose="02040503050406030204" pitchFamily="18" charset="0"/>
                          </a:rPr>
                        </m:ctrlPr>
                      </m:dPr>
                      <m:e>
                        <m:r>
                          <a:rPr lang="en-US" b="1">
                            <a:solidFill>
                              <a:prstClr val="black"/>
                            </a:solidFill>
                            <a:latin typeface="Cambria Math" panose="02040503050406030204" pitchFamily="18" charset="0"/>
                          </a:rPr>
                          <m:t>𝐱</m:t>
                        </m:r>
                      </m:e>
                    </m:d>
                    <m:r>
                      <a:rPr lang="en-US" i="1">
                        <a:solidFill>
                          <a:prstClr val="black"/>
                        </a:solidFill>
                        <a:latin typeface="Cambria Math" panose="02040503050406030204" pitchFamily="18" charset="0"/>
                      </a:rPr>
                      <m:t>=</m:t>
                    </m:r>
                    <m:sSub>
                      <m:sSubPr>
                        <m:ctrlPr>
                          <a:rPr lang="en-US" i="1">
                            <a:solidFill>
                              <a:prstClr val="black"/>
                            </a:solidFill>
                            <a:latin typeface="Cambria Math" panose="02040503050406030204" pitchFamily="18" charset="0"/>
                          </a:rPr>
                        </m:ctrlPr>
                      </m:sSubPr>
                      <m:e>
                        <m:r>
                          <a:rPr lang="en-US" i="1">
                            <a:solidFill>
                              <a:prstClr val="black"/>
                            </a:solidFill>
                            <a:latin typeface="Cambria Math" panose="02040503050406030204" pitchFamily="18" charset="0"/>
                          </a:rPr>
                          <m:t>𝑝</m:t>
                        </m:r>
                      </m:e>
                      <m:sub>
                        <m:r>
                          <a:rPr lang="en-US" i="1">
                            <a:solidFill>
                              <a:prstClr val="black"/>
                            </a:solidFill>
                            <a:latin typeface="Cambria Math" panose="02040503050406030204" pitchFamily="18" charset="0"/>
                          </a:rPr>
                          <m:t>𝑧</m:t>
                        </m:r>
                      </m:sub>
                    </m:sSub>
                    <m:d>
                      <m:dPr>
                        <m:ctrlPr>
                          <a:rPr lang="en-US" i="1">
                            <a:solidFill>
                              <a:prstClr val="black"/>
                            </a:solidFill>
                            <a:latin typeface="Cambria Math" panose="02040503050406030204" pitchFamily="18" charset="0"/>
                          </a:rPr>
                        </m:ctrlPr>
                      </m:dPr>
                      <m:e>
                        <m:r>
                          <a:rPr lang="en-US" b="1">
                            <a:solidFill>
                              <a:prstClr val="black"/>
                            </a:solidFill>
                            <a:latin typeface="Cambria Math" panose="02040503050406030204" pitchFamily="18" charset="0"/>
                          </a:rPr>
                          <m:t>𝐳</m:t>
                        </m:r>
                      </m:e>
                    </m:d>
                    <m:d>
                      <m:dPr>
                        <m:begChr m:val="|"/>
                        <m:endChr m:val="|"/>
                        <m:ctrlPr>
                          <a:rPr lang="en-US" i="1">
                            <a:solidFill>
                              <a:prstClr val="black"/>
                            </a:solidFill>
                            <a:latin typeface="Cambria Math" panose="02040503050406030204" pitchFamily="18" charset="0"/>
                          </a:rPr>
                        </m:ctrlPr>
                      </m:dPr>
                      <m:e>
                        <m:f>
                          <m:fPr>
                            <m:ctrlPr>
                              <a:rPr lang="en-US" i="1">
                                <a:solidFill>
                                  <a:prstClr val="black"/>
                                </a:solidFill>
                                <a:latin typeface="Cambria Math" panose="02040503050406030204" pitchFamily="18" charset="0"/>
                              </a:rPr>
                            </m:ctrlPr>
                          </m:fPr>
                          <m:num>
                            <m:r>
                              <a:rPr lang="en-US" i="1">
                                <a:solidFill>
                                  <a:prstClr val="black"/>
                                </a:solidFill>
                                <a:latin typeface="Cambria Math" panose="02040503050406030204" pitchFamily="18" charset="0"/>
                              </a:rPr>
                              <m:t>𝜕</m:t>
                            </m:r>
                            <m:r>
                              <a:rPr lang="en-US" i="1">
                                <a:solidFill>
                                  <a:prstClr val="black"/>
                                </a:solidFill>
                                <a:latin typeface="Cambria Math" panose="02040503050406030204" pitchFamily="18" charset="0"/>
                              </a:rPr>
                              <m:t>𝑧</m:t>
                            </m:r>
                          </m:num>
                          <m:den>
                            <m:r>
                              <a:rPr lang="en-US" i="1">
                                <a:solidFill>
                                  <a:prstClr val="black"/>
                                </a:solidFill>
                                <a:latin typeface="Cambria Math" panose="02040503050406030204" pitchFamily="18" charset="0"/>
                              </a:rPr>
                              <m:t>𝜕</m:t>
                            </m:r>
                            <m:r>
                              <a:rPr lang="en-US" i="1">
                                <a:solidFill>
                                  <a:prstClr val="black"/>
                                </a:solidFill>
                                <a:latin typeface="Cambria Math" panose="02040503050406030204" pitchFamily="18" charset="0"/>
                              </a:rPr>
                              <m:t>𝑥</m:t>
                            </m:r>
                          </m:den>
                        </m:f>
                      </m:e>
                    </m:d>
                  </m:oMath>
                </a14:m>
                <a:endParaRPr lang="en-US" dirty="0">
                  <a:solidFill>
                    <a:prstClr val="black"/>
                  </a:solidFill>
                </a:endParaRPr>
              </a:p>
              <a:p>
                <a:endParaRPr lang="en-US" dirty="0"/>
              </a:p>
              <a:p>
                <a14:m>
                  <m:oMath xmlns:m="http://schemas.openxmlformats.org/officeDocument/2006/math">
                    <m:d>
                      <m:dPr>
                        <m:begChr m:val="|"/>
                        <m:endChr m:val="|"/>
                        <m:ctrlPr>
                          <a:rPr lang="en-US" i="1">
                            <a:solidFill>
                              <a:prstClr val="black"/>
                            </a:solidFill>
                            <a:latin typeface="Cambria Math" panose="02040503050406030204" pitchFamily="18" charset="0"/>
                          </a:rPr>
                        </m:ctrlPr>
                      </m:dPr>
                      <m:e>
                        <m:f>
                          <m:fPr>
                            <m:ctrlPr>
                              <a:rPr lang="en-US" i="1">
                                <a:solidFill>
                                  <a:prstClr val="black"/>
                                </a:solidFill>
                                <a:latin typeface="Cambria Math" panose="02040503050406030204" pitchFamily="18" charset="0"/>
                              </a:rPr>
                            </m:ctrlPr>
                          </m:fPr>
                          <m:num>
                            <m:r>
                              <a:rPr lang="en-US" i="1">
                                <a:solidFill>
                                  <a:prstClr val="black"/>
                                </a:solidFill>
                                <a:latin typeface="Cambria Math" panose="02040503050406030204" pitchFamily="18" charset="0"/>
                              </a:rPr>
                              <m:t>𝜕</m:t>
                            </m:r>
                            <m:r>
                              <a:rPr lang="en-US" i="1">
                                <a:solidFill>
                                  <a:prstClr val="black"/>
                                </a:solidFill>
                                <a:latin typeface="Cambria Math" panose="02040503050406030204" pitchFamily="18" charset="0"/>
                              </a:rPr>
                              <m:t>𝑧</m:t>
                            </m:r>
                          </m:num>
                          <m:den>
                            <m:r>
                              <a:rPr lang="en-US" i="1">
                                <a:solidFill>
                                  <a:prstClr val="black"/>
                                </a:solidFill>
                                <a:latin typeface="Cambria Math" panose="02040503050406030204" pitchFamily="18" charset="0"/>
                              </a:rPr>
                              <m:t>𝜕</m:t>
                            </m:r>
                            <m:r>
                              <a:rPr lang="en-US" i="1">
                                <a:solidFill>
                                  <a:prstClr val="black"/>
                                </a:solidFill>
                                <a:latin typeface="Cambria Math" panose="02040503050406030204" pitchFamily="18" charset="0"/>
                              </a:rPr>
                              <m:t>𝑥</m:t>
                            </m:r>
                          </m:den>
                        </m:f>
                      </m:e>
                    </m:d>
                    <m:r>
                      <a:rPr lang="en-US" b="0" i="1" smtClean="0">
                        <a:solidFill>
                          <a:prstClr val="black"/>
                        </a:solidFill>
                        <a:latin typeface="Cambria Math" panose="02040503050406030204" pitchFamily="18" charset="0"/>
                      </a:rPr>
                      <m:t>=</m:t>
                    </m:r>
                    <m:d>
                      <m:dPr>
                        <m:begChr m:val="|"/>
                        <m:endChr m:val="|"/>
                        <m:ctrlPr>
                          <a:rPr lang="en-US" b="0" i="1" smtClean="0">
                            <a:solidFill>
                              <a:prstClr val="black"/>
                            </a:solidFill>
                            <a:latin typeface="Cambria Math" panose="02040503050406030204" pitchFamily="18" charset="0"/>
                          </a:rPr>
                        </m:ctrlPr>
                      </m:dPr>
                      <m:e>
                        <m:func>
                          <m:funcPr>
                            <m:ctrlPr>
                              <a:rPr lang="en-US" b="0" i="1" smtClean="0">
                                <a:solidFill>
                                  <a:prstClr val="black"/>
                                </a:solidFill>
                                <a:latin typeface="Cambria Math" panose="02040503050406030204" pitchFamily="18" charset="0"/>
                              </a:rPr>
                            </m:ctrlPr>
                          </m:funcPr>
                          <m:fName>
                            <m:r>
                              <m:rPr>
                                <m:sty m:val="p"/>
                              </m:rPr>
                              <a:rPr lang="en-US" b="0" i="0" smtClean="0">
                                <a:solidFill>
                                  <a:prstClr val="black"/>
                                </a:solidFill>
                                <a:latin typeface="Cambria Math" panose="02040503050406030204" pitchFamily="18" charset="0"/>
                              </a:rPr>
                              <m:t>det</m:t>
                            </m:r>
                          </m:fName>
                          <m:e>
                            <m:d>
                              <m:dPr>
                                <m:ctrlPr>
                                  <a:rPr lang="en-US" b="0" i="1" smtClean="0">
                                    <a:solidFill>
                                      <a:prstClr val="black"/>
                                    </a:solidFill>
                                    <a:latin typeface="Cambria Math" panose="02040503050406030204" pitchFamily="18" charset="0"/>
                                  </a:rPr>
                                </m:ctrlPr>
                              </m:dPr>
                              <m:e>
                                <m:r>
                                  <a:rPr lang="en-US" b="0" i="1" smtClean="0">
                                    <a:solidFill>
                                      <a:prstClr val="black"/>
                                    </a:solidFill>
                                    <a:latin typeface="Cambria Math" panose="02040503050406030204" pitchFamily="18" charset="0"/>
                                  </a:rPr>
                                  <m:t>𝐽</m:t>
                                </m:r>
                              </m:e>
                            </m:d>
                          </m:e>
                        </m:func>
                      </m:e>
                    </m:d>
                  </m:oMath>
                </a14:m>
                <a:endParaRPr lang="en-SG" dirty="0"/>
              </a:p>
              <a:p>
                <a:endParaRPr lang="en-US" dirty="0"/>
              </a:p>
              <a:p>
                <a:endParaRPr lang="en-US" dirty="0"/>
              </a:p>
              <a:p>
                <a14:m>
                  <m:oMath xmlns:m="http://schemas.openxmlformats.org/officeDocument/2006/math">
                    <m:r>
                      <a:rPr lang="en-US" b="0" i="1" smtClean="0">
                        <a:latin typeface="Cambria Math" panose="02040503050406030204" pitchFamily="18" charset="0"/>
                      </a:rPr>
                      <m:t>𝐽</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num>
                                <m:den>
                                  <m:r>
                                    <m:rPr>
                                      <m:brk m:alnAt="7"/>
                                    </m:rP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𝑥</m:t>
                                      </m:r>
                                    </m:e>
                                    <m:sub>
                                      <m:r>
                                        <m:rPr>
                                          <m:brk m:alnAt="7"/>
                                        </m:rPr>
                                        <a:rPr lang="en-US" b="0" i="1" smtClean="0">
                                          <a:latin typeface="Cambria Math" panose="02040503050406030204" pitchFamily="18" charset="0"/>
                                        </a:rPr>
                                        <m:t>1</m:t>
                                      </m:r>
                                    </m:sub>
                                  </m:sSub>
                                </m:den>
                              </m:f>
                            </m:e>
                            <m:e>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den>
                              </m:f>
                            </m:e>
                            <m:e>
                              <m:r>
                                <a:rPr lang="en-US" b="0" i="1" smtClean="0">
                                  <a:latin typeface="Cambria Math" panose="02040503050406030204" pitchFamily="18" charset="0"/>
                                  <a:ea typeface="Cambria Math" panose="02040503050406030204" pitchFamily="18" charset="0"/>
                                </a:rPr>
                                <m:t>⋯</m:t>
                              </m:r>
                            </m:e>
                          </m:mr>
                          <m:mr>
                            <m:e>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2</m:t>
                                      </m:r>
                                    </m:sub>
                                  </m:sSub>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den>
                              </m:f>
                            </m:e>
                            <m:e>
                              <m:r>
                                <a:rPr lang="en-US" b="0" i="1" smtClean="0">
                                  <a:latin typeface="Cambria Math" panose="02040503050406030204" pitchFamily="18" charset="0"/>
                                  <a:ea typeface="Cambria Math" panose="02040503050406030204" pitchFamily="18" charset="0"/>
                                </a:rPr>
                                <m:t>⋱</m:t>
                              </m:r>
                            </m:e>
                            <m:e/>
                          </m:mr>
                          <m:mr>
                            <m:e>
                              <m:r>
                                <a:rPr lang="en-US" b="0" i="1" smtClean="0">
                                  <a:latin typeface="Cambria Math" panose="02040503050406030204" pitchFamily="18" charset="0"/>
                                  <a:ea typeface="Cambria Math" panose="02040503050406030204" pitchFamily="18" charset="0"/>
                                </a:rPr>
                                <m:t>⋯</m:t>
                              </m:r>
                            </m:e>
                            <m:e/>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𝑁</m:t>
                                      </m:r>
                                    </m:sub>
                                  </m:sSub>
                                </m:num>
                                <m:den>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𝑁</m:t>
                                      </m:r>
                                    </m:sub>
                                  </m:sSub>
                                </m:den>
                              </m:f>
                            </m:e>
                          </m:mr>
                        </m:m>
                      </m:e>
                    </m:d>
                  </m:oMath>
                </a14:m>
                <a:endParaRPr lang="en-SG" dirty="0"/>
              </a:p>
            </p:txBody>
          </p:sp>
        </mc:Choice>
        <mc:Fallback xmlns="">
          <p:sp>
            <p:nvSpPr>
              <p:cNvPr id="3" name="Content Placeholder 2">
                <a:extLst>
                  <a:ext uri="{FF2B5EF4-FFF2-40B4-BE49-F238E27FC236}">
                    <a16:creationId xmlns:a16="http://schemas.microsoft.com/office/drawing/2014/main" id="{3FE82C0F-8688-4FD9-B7A9-758F3F04D2BE}"/>
                  </a:ext>
                </a:extLst>
              </p:cNvPr>
              <p:cNvSpPr>
                <a:spLocks noGrp="1" noRot="1" noChangeAspect="1" noMove="1" noResize="1" noEditPoints="1" noAdjustHandles="1" noChangeArrowheads="1" noChangeShapeType="1" noTextEdit="1"/>
              </p:cNvSpPr>
              <p:nvPr>
                <p:ph idx="1"/>
              </p:nvPr>
            </p:nvSpPr>
            <p:spPr>
              <a:xfrm>
                <a:off x="628650" y="1825625"/>
                <a:ext cx="3816741" cy="4351338"/>
              </a:xfrm>
              <a:blipFill>
                <a:blip r:embed="rId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D80ECA5-8B45-4F21-94BA-0B943B8D5A42}"/>
                  </a:ext>
                </a:extLst>
              </p:cNvPr>
              <p:cNvSpPr txBox="1"/>
              <p:nvPr/>
            </p:nvSpPr>
            <p:spPr>
              <a:xfrm>
                <a:off x="4790049" y="2982351"/>
                <a:ext cx="3439551" cy="1528175"/>
              </a:xfrm>
              <a:prstGeom prst="rect">
                <a:avLst/>
              </a:prstGeom>
              <a:noFill/>
            </p:spPr>
            <p:txBody>
              <a:bodyPr wrap="square" rtlCol="0">
                <a:spAutoFit/>
              </a:bodyPr>
              <a:lstStyle/>
              <a:p>
                <a:r>
                  <a:rPr lang="en-US" dirty="0"/>
                  <a:t>In general, the </a:t>
                </a:r>
                <a14:m>
                  <m:oMath xmlns:m="http://schemas.openxmlformats.org/officeDocument/2006/math">
                    <m:r>
                      <a:rPr lang="en-US" b="0" i="1" smtClean="0">
                        <a:latin typeface="Cambria Math" panose="02040503050406030204" pitchFamily="18" charset="0"/>
                      </a:rPr>
                      <m:t>𝑖𝑗</m:t>
                    </m:r>
                  </m:oMath>
                </a14:m>
                <a:r>
                  <a:rPr lang="en-US" dirty="0"/>
                  <a:t> element of matrix </a:t>
                </a:r>
                <a14:m>
                  <m:oMath xmlns:m="http://schemas.openxmlformats.org/officeDocument/2006/math">
                    <m:r>
                      <a:rPr lang="en-US" b="0" i="1" smtClean="0">
                        <a:latin typeface="Cambria Math" panose="02040503050406030204" pitchFamily="18" charset="0"/>
                      </a:rPr>
                      <m:t>𝐽</m:t>
                    </m:r>
                  </m:oMath>
                </a14:m>
                <a:r>
                  <a:rPr lang="en-US" dirty="0"/>
                  <a:t> is </a:t>
                </a:r>
              </a:p>
              <a:p>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𝐽</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𝑖</m:t>
                              </m:r>
                            </m:sub>
                          </m:sSub>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den>
                      </m:f>
                    </m:oMath>
                  </m:oMathPara>
                </a14:m>
                <a:endParaRPr lang="en-SG" dirty="0"/>
              </a:p>
            </p:txBody>
          </p:sp>
        </mc:Choice>
        <mc:Fallback xmlns="">
          <p:sp>
            <p:nvSpPr>
              <p:cNvPr id="4" name="TextBox 3">
                <a:extLst>
                  <a:ext uri="{FF2B5EF4-FFF2-40B4-BE49-F238E27FC236}">
                    <a16:creationId xmlns:a16="http://schemas.microsoft.com/office/drawing/2014/main" id="{DD80ECA5-8B45-4F21-94BA-0B943B8D5A42}"/>
                  </a:ext>
                </a:extLst>
              </p:cNvPr>
              <p:cNvSpPr txBox="1">
                <a:spLocks noRot="1" noChangeAspect="1" noMove="1" noResize="1" noEditPoints="1" noAdjustHandles="1" noChangeArrowheads="1" noChangeShapeType="1" noTextEdit="1"/>
              </p:cNvSpPr>
              <p:nvPr/>
            </p:nvSpPr>
            <p:spPr>
              <a:xfrm>
                <a:off x="4790049" y="2982351"/>
                <a:ext cx="3439551" cy="1528175"/>
              </a:xfrm>
              <a:prstGeom prst="rect">
                <a:avLst/>
              </a:prstGeom>
              <a:blipFill>
                <a:blip r:embed="rId3"/>
                <a:stretch>
                  <a:fillRect l="-1596" t="-199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B5A952A-34BF-4D06-8C9E-C7B717E09055}"/>
                  </a:ext>
                </a:extLst>
              </p:cNvPr>
              <p:cNvSpPr txBox="1"/>
              <p:nvPr/>
            </p:nvSpPr>
            <p:spPr>
              <a:xfrm>
                <a:off x="5472332" y="1434905"/>
                <a:ext cx="1892105" cy="6399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𝐳</m:t>
                      </m:r>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1" i="0" smtClean="0">
                              <a:latin typeface="Cambria Math" panose="02040503050406030204" pitchFamily="18" charset="0"/>
                            </a:rPr>
                            <m:t>𝐱</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1" i="0" smtClean="0">
                          <a:latin typeface="Cambria Math" panose="02040503050406030204" pitchFamily="18" charset="0"/>
                        </a:rPr>
                        <m:t>𝐱</m:t>
                      </m:r>
                      <m:r>
                        <a:rPr lang="en-US" b="0" i="1" smtClean="0">
                          <a:latin typeface="Cambria Math" panose="02040503050406030204" pitchFamily="18" charset="0"/>
                        </a:rPr>
                        <m:t>)</m:t>
                      </m:r>
                    </m:oMath>
                  </m:oMathPara>
                </a14:m>
                <a:endParaRPr lang="en-SG" dirty="0"/>
              </a:p>
            </p:txBody>
          </p:sp>
        </mc:Choice>
        <mc:Fallback xmlns="">
          <p:sp>
            <p:nvSpPr>
              <p:cNvPr id="5" name="TextBox 4">
                <a:extLst>
                  <a:ext uri="{FF2B5EF4-FFF2-40B4-BE49-F238E27FC236}">
                    <a16:creationId xmlns:a16="http://schemas.microsoft.com/office/drawing/2014/main" id="{AB5A952A-34BF-4D06-8C9E-C7B717E09055}"/>
                  </a:ext>
                </a:extLst>
              </p:cNvPr>
              <p:cNvSpPr txBox="1">
                <a:spLocks noRot="1" noChangeAspect="1" noMove="1" noResize="1" noEditPoints="1" noAdjustHandles="1" noChangeArrowheads="1" noChangeShapeType="1" noTextEdit="1"/>
              </p:cNvSpPr>
              <p:nvPr/>
            </p:nvSpPr>
            <p:spPr>
              <a:xfrm>
                <a:off x="5472332" y="1434905"/>
                <a:ext cx="1892105" cy="639983"/>
              </a:xfrm>
              <a:prstGeom prst="rect">
                <a:avLst/>
              </a:prstGeom>
              <a:blipFill>
                <a:blip r:embed="rId4"/>
                <a:stretch>
                  <a:fillRect b="-952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D172BA8-9B73-4D85-AA1E-B7072EB5811B}"/>
                  </a:ext>
                </a:extLst>
              </p:cNvPr>
              <p:cNvSpPr txBox="1"/>
              <p:nvPr/>
            </p:nvSpPr>
            <p:spPr>
              <a:xfrm>
                <a:off x="4846320" y="5064369"/>
                <a:ext cx="1603717" cy="6190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SG"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𝑧</m:t>
                          </m:r>
                        </m:num>
                        <m:den>
                          <m:r>
                            <a:rPr lang="en-US" b="0" i="1" smtClean="0">
                              <a:latin typeface="Cambria Math" panose="02040503050406030204" pitchFamily="18" charset="0"/>
                            </a:rPr>
                            <m:t>𝜕</m:t>
                          </m:r>
                          <m:r>
                            <a:rPr lang="en-US" b="0" i="1" smtClean="0">
                              <a:latin typeface="Cambria Math" panose="02040503050406030204" pitchFamily="18" charset="0"/>
                            </a:rPr>
                            <m:t>𝑥</m:t>
                          </m:r>
                        </m:den>
                      </m:f>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𝑥</m:t>
                          </m:r>
                        </m:num>
                        <m:den>
                          <m:r>
                            <a:rPr lang="en-US" b="0" i="1" smtClean="0">
                              <a:latin typeface="Cambria Math" panose="02040503050406030204" pitchFamily="18" charset="0"/>
                            </a:rPr>
                            <m:t>𝜕</m:t>
                          </m:r>
                          <m:r>
                            <a:rPr lang="en-US" b="0" i="1" smtClean="0">
                              <a:latin typeface="Cambria Math" panose="02040503050406030204" pitchFamily="18" charset="0"/>
                            </a:rPr>
                            <m:t>𝑧</m:t>
                          </m:r>
                        </m:den>
                      </m:f>
                      <m:r>
                        <a:rPr lang="en-US" b="0" i="1" smtClean="0">
                          <a:latin typeface="Cambria Math" panose="02040503050406030204" pitchFamily="18" charset="0"/>
                        </a:rPr>
                        <m:t>=</m:t>
                      </m:r>
                      <m:r>
                        <a:rPr lang="en-US" b="0" i="1" smtClean="0">
                          <a:latin typeface="Cambria Math" panose="02040503050406030204" pitchFamily="18" charset="0"/>
                        </a:rPr>
                        <m:t>𝐼</m:t>
                      </m:r>
                    </m:oMath>
                  </m:oMathPara>
                </a14:m>
                <a:endParaRPr lang="en-SG" dirty="0"/>
              </a:p>
            </p:txBody>
          </p:sp>
        </mc:Choice>
        <mc:Fallback xmlns="">
          <p:sp>
            <p:nvSpPr>
              <p:cNvPr id="6" name="TextBox 5">
                <a:extLst>
                  <a:ext uri="{FF2B5EF4-FFF2-40B4-BE49-F238E27FC236}">
                    <a16:creationId xmlns:a16="http://schemas.microsoft.com/office/drawing/2014/main" id="{6D172BA8-9B73-4D85-AA1E-B7072EB5811B}"/>
                  </a:ext>
                </a:extLst>
              </p:cNvPr>
              <p:cNvSpPr txBox="1">
                <a:spLocks noRot="1" noChangeAspect="1" noMove="1" noResize="1" noEditPoints="1" noAdjustHandles="1" noChangeArrowheads="1" noChangeShapeType="1" noTextEdit="1"/>
              </p:cNvSpPr>
              <p:nvPr/>
            </p:nvSpPr>
            <p:spPr>
              <a:xfrm>
                <a:off x="4846320" y="5064369"/>
                <a:ext cx="1603717" cy="619016"/>
              </a:xfrm>
              <a:prstGeom prst="rect">
                <a:avLst/>
              </a:prstGeom>
              <a:blipFill>
                <a:blip r:embed="rId5"/>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C0C21EB-3BFF-4814-8612-DCD17ED8AEE8}"/>
                  </a:ext>
                </a:extLst>
              </p:cNvPr>
              <p:cNvSpPr txBox="1"/>
              <p:nvPr/>
            </p:nvSpPr>
            <p:spPr>
              <a:xfrm>
                <a:off x="4519747" y="496383"/>
                <a:ext cx="4121332" cy="646331"/>
              </a:xfrm>
              <a:prstGeom prst="rect">
                <a:avLst/>
              </a:prstGeom>
              <a:noFill/>
            </p:spPr>
            <p:txBody>
              <a:bodyPr wrap="square" rtlCol="0">
                <a:spAutoFit/>
              </a:bodyPr>
              <a:lstStyle/>
              <a:p>
                <a14:m>
                  <m:oMath xmlns:m="http://schemas.openxmlformats.org/officeDocument/2006/math">
                    <m:r>
                      <a:rPr lang="en-US" b="1" i="0" smtClean="0">
                        <a:latin typeface="Cambria Math" panose="02040503050406030204" pitchFamily="18" charset="0"/>
                      </a:rPr>
                      <m:t>𝐱</m:t>
                    </m:r>
                  </m:oMath>
                </a14:m>
                <a:r>
                  <a:rPr lang="en-SG" dirty="0"/>
                  <a:t>: sample/data</a:t>
                </a:r>
              </a:p>
              <a:p>
                <a14:m>
                  <m:oMath xmlns:m="http://schemas.openxmlformats.org/officeDocument/2006/math">
                    <m:r>
                      <a:rPr lang="en-US" b="1" i="0" smtClean="0">
                        <a:latin typeface="Cambria Math" panose="02040503050406030204" pitchFamily="18" charset="0"/>
                      </a:rPr>
                      <m:t>𝐳</m:t>
                    </m:r>
                  </m:oMath>
                </a14:m>
                <a:r>
                  <a:rPr lang="en-SG" dirty="0"/>
                  <a:t>: latent variable/gaussian </a:t>
                </a:r>
              </a:p>
            </p:txBody>
          </p:sp>
        </mc:Choice>
        <mc:Fallback xmlns="">
          <p:sp>
            <p:nvSpPr>
              <p:cNvPr id="7" name="TextBox 6">
                <a:extLst>
                  <a:ext uri="{FF2B5EF4-FFF2-40B4-BE49-F238E27FC236}">
                    <a16:creationId xmlns:a16="http://schemas.microsoft.com/office/drawing/2014/main" id="{DC0C21EB-3BFF-4814-8612-DCD17ED8AEE8}"/>
                  </a:ext>
                </a:extLst>
              </p:cNvPr>
              <p:cNvSpPr txBox="1">
                <a:spLocks noRot="1" noChangeAspect="1" noMove="1" noResize="1" noEditPoints="1" noAdjustHandles="1" noChangeArrowheads="1" noChangeShapeType="1" noTextEdit="1"/>
              </p:cNvSpPr>
              <p:nvPr/>
            </p:nvSpPr>
            <p:spPr>
              <a:xfrm>
                <a:off x="4519747" y="496383"/>
                <a:ext cx="4121332" cy="646331"/>
              </a:xfrm>
              <a:prstGeom prst="rect">
                <a:avLst/>
              </a:prstGeom>
              <a:blipFill>
                <a:blip r:embed="rId6"/>
                <a:stretch>
                  <a:fillRect t="-4717" b="-1415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5E2F01E-CBE2-35F9-0339-3B5C6B4A1C7A}"/>
                  </a:ext>
                </a:extLst>
              </p:cNvPr>
              <p:cNvSpPr txBox="1"/>
              <p:nvPr/>
            </p:nvSpPr>
            <p:spPr>
              <a:xfrm>
                <a:off x="6850966" y="5083220"/>
                <a:ext cx="1780162" cy="1200329"/>
              </a:xfrm>
              <a:prstGeom prst="rect">
                <a:avLst/>
              </a:prstGeom>
              <a:noFill/>
            </p:spPr>
            <p:txBody>
              <a:bodyPr wrap="square" rtlCol="0">
                <a:spAutoFit/>
              </a:bodyPr>
              <a:lstStyle/>
              <a:p>
                <a:r>
                  <a:rPr lang="en-US" dirty="0"/>
                  <a:t>i</a:t>
                </a:r>
                <a:r>
                  <a:rPr lang="en-US" b="0" dirty="0"/>
                  <a:t>nfinitesimal vector transform </a:t>
                </a:r>
                <a14:m>
                  <m:oMath xmlns:m="http://schemas.openxmlformats.org/officeDocument/2006/math">
                    <m:r>
                      <a:rPr lang="en-US" b="0" i="1" smtClean="0">
                        <a:latin typeface="Cambria Math" panose="02040503050406030204" pitchFamily="18" charset="0"/>
                      </a:rPr>
                      <m:t>𝑑𝑧</m:t>
                    </m:r>
                    <m:r>
                      <a:rPr lang="en-US" b="0" i="1" smtClean="0">
                        <a:latin typeface="Cambria Math" panose="02040503050406030204" pitchFamily="18" charset="0"/>
                      </a:rPr>
                      <m:t>=</m:t>
                    </m:r>
                    <m:r>
                      <a:rPr lang="en-US" b="0" i="1" smtClean="0">
                        <a:latin typeface="Cambria Math" panose="02040503050406030204" pitchFamily="18" charset="0"/>
                      </a:rPr>
                      <m:t>𝐽𝑑𝑥</m:t>
                    </m:r>
                  </m:oMath>
                </a14:m>
                <a:endParaRPr lang="en-SG" dirty="0"/>
              </a:p>
            </p:txBody>
          </p:sp>
        </mc:Choice>
        <mc:Fallback xmlns="">
          <p:sp>
            <p:nvSpPr>
              <p:cNvPr id="8" name="TextBox 7">
                <a:extLst>
                  <a:ext uri="{FF2B5EF4-FFF2-40B4-BE49-F238E27FC236}">
                    <a16:creationId xmlns:a16="http://schemas.microsoft.com/office/drawing/2014/main" id="{E5E2F01E-CBE2-35F9-0339-3B5C6B4A1C7A}"/>
                  </a:ext>
                </a:extLst>
              </p:cNvPr>
              <p:cNvSpPr txBox="1">
                <a:spLocks noRot="1" noChangeAspect="1" noMove="1" noResize="1" noEditPoints="1" noAdjustHandles="1" noChangeArrowheads="1" noChangeShapeType="1" noTextEdit="1"/>
              </p:cNvSpPr>
              <p:nvPr/>
            </p:nvSpPr>
            <p:spPr>
              <a:xfrm>
                <a:off x="6850966" y="5083220"/>
                <a:ext cx="1780162" cy="1200329"/>
              </a:xfrm>
              <a:prstGeom prst="rect">
                <a:avLst/>
              </a:prstGeom>
              <a:blipFill>
                <a:blip r:embed="rId7"/>
                <a:stretch>
                  <a:fillRect l="-3082" t="-3046" b="-3553"/>
                </a:stretch>
              </a:blipFill>
            </p:spPr>
            <p:txBody>
              <a:bodyPr/>
              <a:lstStyle/>
              <a:p>
                <a:r>
                  <a:rPr lang="en-SG">
                    <a:noFill/>
                  </a:rPr>
                  <a:t> </a:t>
                </a:r>
              </a:p>
            </p:txBody>
          </p:sp>
        </mc:Fallback>
      </mc:AlternateContent>
    </p:spTree>
    <p:extLst>
      <p:ext uri="{BB962C8B-B14F-4D97-AF65-F5344CB8AC3E}">
        <p14:creationId xmlns:p14="http://schemas.microsoft.com/office/powerpoint/2010/main" val="1378991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116FA03-6917-4A5B-BABA-A979E88422DE}"/>
                  </a:ext>
                </a:extLst>
              </p:cNvPr>
              <p:cNvSpPr>
                <a:spLocks noGrp="1"/>
              </p:cNvSpPr>
              <p:nvPr>
                <p:ph type="title"/>
              </p:nvPr>
            </p:nvSpPr>
            <p:spPr/>
            <p:txBody>
              <a:bodyPr>
                <a:normAutofit fontScale="90000"/>
              </a:bodyPr>
              <a:lstStyle/>
              <a:p>
                <a:r>
                  <a:rPr lang="en-US" dirty="0"/>
                  <a:t>Learn the transform </a:t>
                </a:r>
                <a14:m>
                  <m:oMath xmlns:m="http://schemas.openxmlformats.org/officeDocument/2006/math">
                    <m:r>
                      <a:rPr lang="en-US" b="1" i="0" smtClean="0">
                        <a:latin typeface="Cambria Math" panose="02040503050406030204" pitchFamily="18" charset="0"/>
                      </a:rPr>
                      <m:t>𝐳</m:t>
                    </m:r>
                  </m:oMath>
                </a14:m>
                <a:r>
                  <a:rPr lang="en-SG" dirty="0"/>
                  <a:t> to </a:t>
                </a:r>
                <a14:m>
                  <m:oMath xmlns:m="http://schemas.openxmlformats.org/officeDocument/2006/math">
                    <m:r>
                      <a:rPr lang="en-US" b="1" i="0" smtClean="0">
                        <a:latin typeface="Cambria Math" panose="02040503050406030204" pitchFamily="18" charset="0"/>
                      </a:rPr>
                      <m:t>𝐱</m:t>
                    </m:r>
                  </m:oMath>
                </a14:m>
                <a:r>
                  <a:rPr lang="en-SG" dirty="0"/>
                  <a:t> by maximizing of the log likelihood of the model</a:t>
                </a:r>
              </a:p>
            </p:txBody>
          </p:sp>
        </mc:Choice>
        <mc:Fallback xmlns="">
          <p:sp>
            <p:nvSpPr>
              <p:cNvPr id="2" name="Title 1">
                <a:extLst>
                  <a:ext uri="{FF2B5EF4-FFF2-40B4-BE49-F238E27FC236}">
                    <a16:creationId xmlns:a16="http://schemas.microsoft.com/office/drawing/2014/main" id="{1116FA03-6917-4A5B-BABA-A979E88422DE}"/>
                  </a:ext>
                </a:extLst>
              </p:cNvPr>
              <p:cNvSpPr>
                <a:spLocks noGrp="1" noRot="1" noChangeAspect="1" noMove="1" noResize="1" noEditPoints="1" noAdjustHandles="1" noChangeArrowheads="1" noChangeShapeType="1" noTextEdit="1"/>
              </p:cNvSpPr>
              <p:nvPr>
                <p:ph type="title"/>
              </p:nvPr>
            </p:nvSpPr>
            <p:spPr>
              <a:blipFill>
                <a:blip r:embed="rId2"/>
                <a:stretch>
                  <a:fillRect l="-2705" t="-29032" r="-2087" b="-3548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E0BD0B2-71CE-43B3-AEA4-9237C513E9DA}"/>
                  </a:ext>
                </a:extLst>
              </p:cNvPr>
              <p:cNvSpPr>
                <a:spLocks noGrp="1"/>
              </p:cNvSpPr>
              <p:nvPr>
                <p:ph idx="1"/>
              </p:nvPr>
            </p:nvSpPr>
            <p:spPr>
              <a:xfrm>
                <a:off x="551278" y="2437570"/>
                <a:ext cx="7886700" cy="3738147"/>
              </a:xfrm>
            </p:spPr>
            <p:txBody>
              <a:bodyPr/>
              <a:lstStyle/>
              <a:p>
                <a:pPr marL="0" indent="0">
                  <a:buNone/>
                </a:pPr>
                <a14:m>
                  <m:oMathPara xmlns:m="http://schemas.openxmlformats.org/officeDocument/2006/math">
                    <m:oMathParaPr>
                      <m:jc m:val="centerGroup"/>
                    </m:oMathParaPr>
                    <m:oMath xmlns:m="http://schemas.openxmlformats.org/officeDocument/2006/math">
                      <m:nary>
                        <m:naryPr>
                          <m:chr m:val="∑"/>
                          <m:ctrlPr>
                            <a:rPr lang="en-SG" i="1" smtClean="0">
                              <a:latin typeface="Cambria Math" panose="02040503050406030204" pitchFamily="18" charset="0"/>
                            </a:rPr>
                          </m:ctrlPr>
                        </m:naryPr>
                        <m:sub>
                          <m:r>
                            <m:rPr>
                              <m:brk m:alnAt="23"/>
                            </m:rPr>
                            <a:rPr lang="en-US" b="0" i="1" smtClean="0">
                              <a:latin typeface="Cambria Math" panose="02040503050406030204" pitchFamily="18" charset="0"/>
                            </a:rPr>
                            <m:t>𝑛</m:t>
                          </m:r>
                          <m:r>
                            <a:rPr lang="en-US" b="0" i="1" smtClean="0">
                              <a:latin typeface="Cambria Math" panose="02040503050406030204" pitchFamily="18" charset="0"/>
                            </a:rPr>
                            <m:t>=1</m:t>
                          </m:r>
                        </m:sub>
                        <m:sup>
                          <m:r>
                            <a:rPr lang="en-US" b="0" i="1" smtClean="0">
                              <a:latin typeface="Cambria Math" panose="02040503050406030204" pitchFamily="18" charset="0"/>
                            </a:rPr>
                            <m:t>𝑁</m:t>
                          </m:r>
                        </m:sup>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𝑛</m:t>
                                      </m:r>
                                    </m:sub>
                                  </m:sSub>
                                </m:e>
                                <m:e>
                                  <m:r>
                                    <a:rPr lang="en-US" b="0" i="1" smtClean="0">
                                      <a:latin typeface="Cambria Math" panose="02040503050406030204" pitchFamily="18" charset="0"/>
                                    </a:rPr>
                                    <m:t>𝑤</m:t>
                                  </m:r>
                                </m:e>
                              </m:d>
                              <m:r>
                                <a:rPr lang="en-US" b="0" i="1" smtClean="0">
                                  <a:latin typeface="Cambria Math" panose="02040503050406030204" pitchFamily="18" charset="0"/>
                                </a:rPr>
                                <m:t>=</m:t>
                              </m:r>
                            </m:e>
                          </m:func>
                        </m:e>
                      </m:nary>
                    </m:oMath>
                  </m:oMathPara>
                </a14:m>
                <a:endParaRPr lang="en-SG"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nary>
                        <m:naryPr>
                          <m:chr m:val="∑"/>
                          <m:ctrlPr>
                            <a:rPr lang="en-SG" i="1" smtClean="0">
                              <a:latin typeface="Cambria Math" panose="02040503050406030204" pitchFamily="18" charset="0"/>
                            </a:rPr>
                          </m:ctrlPr>
                        </m:naryPr>
                        <m:sub>
                          <m:r>
                            <m:rPr>
                              <m:brk m:alnAt="23"/>
                            </m:rPr>
                            <a:rPr lang="en-US" b="0" i="1" smtClean="0">
                              <a:latin typeface="Cambria Math" panose="02040503050406030204" pitchFamily="18" charset="0"/>
                            </a:rPr>
                            <m:t>𝑛</m:t>
                          </m:r>
                          <m:r>
                            <a:rPr lang="en-US" b="0" i="1" smtClean="0">
                              <a:latin typeface="Cambria Math" panose="02040503050406030204" pitchFamily="18" charset="0"/>
                            </a:rPr>
                            <m:t>=1</m:t>
                          </m:r>
                        </m:sub>
                        <m:sup>
                          <m:r>
                            <a:rPr lang="en-US" b="0" i="1" smtClean="0">
                              <a:latin typeface="Cambria Math" panose="02040503050406030204" pitchFamily="18" charset="0"/>
                            </a:rPr>
                            <m:t>𝑁</m:t>
                          </m:r>
                        </m:sup>
                        <m:e>
                          <m:d>
                            <m:dPr>
                              <m:begChr m:val="{"/>
                              <m:endChr m:val="}"/>
                              <m:ctrlPr>
                                <a:rPr lang="en-SG" i="1" smtClean="0">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𝑔</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b="1" i="0">
                                              <a:latin typeface="Cambria Math" panose="02040503050406030204" pitchFamily="18" charset="0"/>
                                            </a:rPr>
                                            <m:t>𝐱</m:t>
                                          </m:r>
                                        </m:e>
                                        <m:sub>
                                          <m:r>
                                            <a:rPr lang="en-US" i="1">
                                              <a:latin typeface="Cambria Math" panose="02040503050406030204" pitchFamily="18" charset="0"/>
                                            </a:rPr>
                                            <m:t>𝑛</m:t>
                                          </m:r>
                                        </m:sub>
                                      </m:sSub>
                                      <m:r>
                                        <a:rPr lang="en-US" i="1">
                                          <a:latin typeface="Cambria Math" panose="02040503050406030204" pitchFamily="18" charset="0"/>
                                        </a:rPr>
                                        <m:t>,</m:t>
                                      </m:r>
                                      <m:r>
                                        <a:rPr lang="en-US" i="1">
                                          <a:latin typeface="Cambria Math" panose="02040503050406030204" pitchFamily="18" charset="0"/>
                                        </a:rPr>
                                        <m:t>𝑤</m:t>
                                      </m:r>
                                    </m:e>
                                  </m:d>
                                </m:e>
                                <m:sup>
                                  <m:r>
                                    <a:rPr lang="en-US" i="1">
                                      <a:latin typeface="Cambria Math" panose="02040503050406030204" pitchFamily="18" charset="0"/>
                                    </a:rPr>
                                    <m:t>2</m:t>
                                  </m:r>
                                </m:sup>
                              </m:sSup>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det</m:t>
                                      </m:r>
                                    </m:fName>
                                    <m:e>
                                      <m:r>
                                        <a:rPr lang="en-US" b="0" i="1" smtClean="0">
                                          <a:latin typeface="Cambria Math" panose="02040503050406030204" pitchFamily="18" charset="0"/>
                                        </a:rPr>
                                        <m:t>𝐽</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e>
                                  </m:func>
                                </m:e>
                              </m:func>
                            </m:e>
                          </m:d>
                          <m:r>
                            <a:rPr lang="en-US" b="0" i="1" smtClean="0">
                              <a:latin typeface="Cambria Math" panose="02040503050406030204" pitchFamily="18" charset="0"/>
                            </a:rPr>
                            <m:t>+</m:t>
                          </m:r>
                        </m:e>
                      </m:nary>
                      <m:r>
                        <m:rPr>
                          <m:sty m:val="p"/>
                        </m:rPr>
                        <a:rPr lang="en-US" b="0" i="0" smtClean="0">
                          <a:latin typeface="Cambria Math" panose="02040503050406030204" pitchFamily="18" charset="0"/>
                        </a:rPr>
                        <m:t>const</m:t>
                      </m:r>
                    </m:oMath>
                  </m:oMathPara>
                </a14:m>
                <a:endParaRPr lang="en-SG" dirty="0"/>
              </a:p>
            </p:txBody>
          </p:sp>
        </mc:Choice>
        <mc:Fallback xmlns="">
          <p:sp>
            <p:nvSpPr>
              <p:cNvPr id="3" name="Content Placeholder 2">
                <a:extLst>
                  <a:ext uri="{FF2B5EF4-FFF2-40B4-BE49-F238E27FC236}">
                    <a16:creationId xmlns:a16="http://schemas.microsoft.com/office/drawing/2014/main" id="{5E0BD0B2-71CE-43B3-AEA4-9237C513E9DA}"/>
                  </a:ext>
                </a:extLst>
              </p:cNvPr>
              <p:cNvSpPr>
                <a:spLocks noGrp="1" noRot="1" noChangeAspect="1" noMove="1" noResize="1" noEditPoints="1" noAdjustHandles="1" noChangeArrowheads="1" noChangeShapeType="1" noTextEdit="1"/>
              </p:cNvSpPr>
              <p:nvPr>
                <p:ph idx="1"/>
              </p:nvPr>
            </p:nvSpPr>
            <p:spPr>
              <a:xfrm>
                <a:off x="551278" y="2437570"/>
                <a:ext cx="7886700" cy="3738147"/>
              </a:xfrm>
              <a:blipFill>
                <a:blip r:embed="rId3"/>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F5FDA51-690C-46A5-A39F-5254D9B35301}"/>
                  </a:ext>
                </a:extLst>
              </p:cNvPr>
              <p:cNvSpPr txBox="1"/>
              <p:nvPr/>
            </p:nvSpPr>
            <p:spPr>
              <a:xfrm>
                <a:off x="2792437" y="5598942"/>
                <a:ext cx="2827606" cy="369332"/>
              </a:xfrm>
              <a:prstGeom prst="rect">
                <a:avLst/>
              </a:prstGeom>
              <a:noFill/>
            </p:spPr>
            <p:txBody>
              <a:bodyPr wrap="square" rtlCol="0">
                <a:spAutoFit/>
              </a:bodyPr>
              <a:lstStyle/>
              <a:p>
                <a14:m>
                  <m:oMath xmlns:m="http://schemas.openxmlformats.org/officeDocument/2006/math">
                    <m:r>
                      <a:rPr lang="en-US" b="1" i="0" smtClean="0">
                        <a:latin typeface="Cambria Math" panose="02040503050406030204" pitchFamily="18" charset="0"/>
                      </a:rPr>
                      <m:t>𝐱</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r>
                      <a:rPr lang="en-US" b="1" i="0" smtClean="0">
                        <a:latin typeface="Cambria Math" panose="02040503050406030204" pitchFamily="18" charset="0"/>
                      </a:rPr>
                      <m:t>𝐳</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oMath>
                </a14:m>
                <a:r>
                  <a:rPr lang="en-SG" dirty="0"/>
                  <a:t>,  </a:t>
                </a:r>
                <a14:m>
                  <m:oMath xmlns:m="http://schemas.openxmlformats.org/officeDocument/2006/math">
                    <m:r>
                      <a:rPr lang="en-US" b="1" i="0" smtClean="0">
                        <a:latin typeface="Cambria Math" panose="02040503050406030204" pitchFamily="18" charset="0"/>
                      </a:rPr>
                      <m:t>𝐳</m:t>
                    </m:r>
                    <m:r>
                      <a:rPr lang="en-US" b="0" i="1" smtClean="0">
                        <a:latin typeface="Cambria Math" panose="02040503050406030204" pitchFamily="18" charset="0"/>
                      </a:rPr>
                      <m:t>=</m:t>
                    </m:r>
                    <m:r>
                      <a:rPr lang="en-US" b="0" i="1" smtClean="0">
                        <a:latin typeface="Cambria Math" panose="02040503050406030204" pitchFamily="18" charset="0"/>
                      </a:rPr>
                      <m:t>𝑔</m:t>
                    </m:r>
                    <m:r>
                      <a:rPr lang="en-US" b="0" i="1" smtClean="0">
                        <a:latin typeface="Cambria Math" panose="02040503050406030204" pitchFamily="18" charset="0"/>
                      </a:rPr>
                      <m:t>(</m:t>
                    </m:r>
                    <m:r>
                      <a:rPr lang="en-US" b="1" i="0" smtClean="0">
                        <a:latin typeface="Cambria Math" panose="02040503050406030204" pitchFamily="18" charset="0"/>
                      </a:rPr>
                      <m:t>𝐱</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oMath>
                </a14:m>
                <a:endParaRPr lang="en-SG" dirty="0"/>
              </a:p>
            </p:txBody>
          </p:sp>
        </mc:Choice>
        <mc:Fallback xmlns="">
          <p:sp>
            <p:nvSpPr>
              <p:cNvPr id="5" name="TextBox 4">
                <a:extLst>
                  <a:ext uri="{FF2B5EF4-FFF2-40B4-BE49-F238E27FC236}">
                    <a16:creationId xmlns:a16="http://schemas.microsoft.com/office/drawing/2014/main" id="{1F5FDA51-690C-46A5-A39F-5254D9B35301}"/>
                  </a:ext>
                </a:extLst>
              </p:cNvPr>
              <p:cNvSpPr txBox="1">
                <a:spLocks noRot="1" noChangeAspect="1" noMove="1" noResize="1" noEditPoints="1" noAdjustHandles="1" noChangeArrowheads="1" noChangeShapeType="1" noTextEdit="1"/>
              </p:cNvSpPr>
              <p:nvPr/>
            </p:nvSpPr>
            <p:spPr>
              <a:xfrm>
                <a:off x="2792437" y="5598942"/>
                <a:ext cx="2827606" cy="369332"/>
              </a:xfrm>
              <a:prstGeom prst="rect">
                <a:avLst/>
              </a:prstGeom>
              <a:blipFill>
                <a:blip r:embed="rId4"/>
                <a:stretch>
                  <a:fillRect t="-8197" b="-24590"/>
                </a:stretch>
              </a:blipFill>
            </p:spPr>
            <p:txBody>
              <a:bodyPr/>
              <a:lstStyle/>
              <a:p>
                <a:r>
                  <a:rPr lang="en-SG">
                    <a:noFill/>
                  </a:rPr>
                  <a:t> </a:t>
                </a:r>
              </a:p>
            </p:txBody>
          </p:sp>
        </mc:Fallback>
      </mc:AlternateContent>
    </p:spTree>
    <p:extLst>
      <p:ext uri="{BB962C8B-B14F-4D97-AF65-F5344CB8AC3E}">
        <p14:creationId xmlns:p14="http://schemas.microsoft.com/office/powerpoint/2010/main" val="2577692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561CA63-CF30-4FF7-A531-1E391FA6FF8D}"/>
                  </a:ext>
                </a:extLst>
              </p:cNvPr>
              <p:cNvSpPr>
                <a:spLocks noGrp="1"/>
              </p:cNvSpPr>
              <p:nvPr>
                <p:ph type="title"/>
              </p:nvPr>
            </p:nvSpPr>
            <p:spPr/>
            <p:txBody>
              <a:bodyPr>
                <a:normAutofit fontScale="90000"/>
              </a:bodyPr>
              <a:lstStyle/>
              <a:p>
                <a:r>
                  <a:rPr lang="en-US" dirty="0"/>
                  <a:t>Implement the transformation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𝑥</m:t>
                    </m:r>
                  </m:oMath>
                </a14:m>
                <a:r>
                  <a:rPr lang="en-SG" dirty="0"/>
                  <a:t> as Neural network</a:t>
                </a:r>
              </a:p>
            </p:txBody>
          </p:sp>
        </mc:Choice>
        <mc:Fallback xmlns="">
          <p:sp>
            <p:nvSpPr>
              <p:cNvPr id="2" name="Title 1">
                <a:extLst>
                  <a:ext uri="{FF2B5EF4-FFF2-40B4-BE49-F238E27FC236}">
                    <a16:creationId xmlns:a16="http://schemas.microsoft.com/office/drawing/2014/main" id="{1561CA63-CF30-4FF7-A531-1E391FA6FF8D}"/>
                  </a:ext>
                </a:extLst>
              </p:cNvPr>
              <p:cNvSpPr>
                <a:spLocks noGrp="1" noRot="1" noChangeAspect="1" noMove="1" noResize="1" noEditPoints="1" noAdjustHandles="1" noChangeArrowheads="1" noChangeShapeType="1" noTextEdit="1"/>
              </p:cNvSpPr>
              <p:nvPr>
                <p:ph type="title"/>
              </p:nvPr>
            </p:nvSpPr>
            <p:spPr>
              <a:blipFill>
                <a:blip r:embed="rId2"/>
                <a:stretch>
                  <a:fillRect l="-2705" t="-28571" b="-35484"/>
                </a:stretch>
              </a:blipFill>
            </p:spPr>
            <p:txBody>
              <a:bodyPr/>
              <a:lstStyle/>
              <a:p>
                <a:r>
                  <a:rPr lang="en-SG">
                    <a:noFill/>
                  </a:rPr>
                  <a:t> </a:t>
                </a:r>
              </a:p>
            </p:txBody>
          </p:sp>
        </mc:Fallback>
      </mc:AlternateContent>
      <p:pic>
        <p:nvPicPr>
          <p:cNvPr id="4" name="Picture 3">
            <a:extLst>
              <a:ext uri="{FF2B5EF4-FFF2-40B4-BE49-F238E27FC236}">
                <a16:creationId xmlns:a16="http://schemas.microsoft.com/office/drawing/2014/main" id="{92283212-1065-420E-A391-129A606050A9}"/>
              </a:ext>
            </a:extLst>
          </p:cNvPr>
          <p:cNvPicPr>
            <a:picLocks noChangeAspect="1"/>
          </p:cNvPicPr>
          <p:nvPr/>
        </p:nvPicPr>
        <p:blipFill>
          <a:blip r:embed="rId3"/>
          <a:stretch>
            <a:fillRect/>
          </a:stretch>
        </p:blipFill>
        <p:spPr>
          <a:xfrm>
            <a:off x="3892732" y="2258248"/>
            <a:ext cx="4552405" cy="2852376"/>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E6AABD7-2CAA-46A1-800B-FC74AD490B2E}"/>
                  </a:ext>
                </a:extLst>
              </p:cNvPr>
              <p:cNvSpPr txBox="1"/>
              <p:nvPr/>
            </p:nvSpPr>
            <p:spPr>
              <a:xfrm>
                <a:off x="496390" y="2364377"/>
                <a:ext cx="3474720" cy="3596369"/>
              </a:xfrm>
              <a:prstGeom prst="rect">
                <a:avLst/>
              </a:prstGeom>
              <a:noFill/>
            </p:spPr>
            <p:txBody>
              <a:bodyPr wrap="square" rtlCol="0">
                <a:spAutoFit/>
              </a:bodyPr>
              <a:lstStyle/>
              <a:p>
                <a:r>
                  <a:rPr lang="en-US" dirty="0"/>
                  <a:t>Basic requirements: 1) invertible, 2) nonlinear.</a:t>
                </a:r>
              </a:p>
              <a:p>
                <a:endParaRPr lang="en-US" dirty="0"/>
              </a:p>
              <a:p>
                <a:r>
                  <a:rPr lang="en-US" dirty="0"/>
                  <a:t>E.g., real-valued non-volume-preserving transform for </a:t>
                </a:r>
                <a14:m>
                  <m:oMath xmlns:m="http://schemas.openxmlformats.org/officeDocument/2006/math">
                    <m:r>
                      <a:rPr lang="en-US" b="0" i="1" smtClean="0">
                        <a:latin typeface="Cambria Math" panose="02040503050406030204" pitchFamily="18" charset="0"/>
                      </a:rPr>
                      <m:t>𝑓</m:t>
                    </m:r>
                  </m:oMath>
                </a14:m>
                <a:r>
                  <a:rPr lang="en-US" dirty="0"/>
                  <a:t>:</a:t>
                </a:r>
              </a:p>
              <a:p>
                <a:endParaRPr lang="en-US" dirty="0"/>
              </a:p>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𝐳</m:t>
                      </m:r>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1" i="0" smtClean="0">
                                        <a:latin typeface="Cambria Math" panose="02040503050406030204" pitchFamily="18" charset="0"/>
                                      </a:rPr>
                                      <m:t>𝐳</m:t>
                                    </m:r>
                                  </m:e>
                                  <m:sub>
                                    <m:r>
                                      <m:rPr>
                                        <m:brk m:alnAt="7"/>
                                      </m:rPr>
                                      <a:rPr lang="en-US" b="0" i="1" smtClean="0">
                                        <a:latin typeface="Cambria Math" panose="02040503050406030204" pitchFamily="18" charset="0"/>
                                      </a:rPr>
                                      <m:t>𝐴</m:t>
                                    </m:r>
                                  </m:sub>
                                </m:sSub>
                              </m:e>
                            </m:mr>
                            <m:m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𝐳</m:t>
                                    </m:r>
                                  </m:e>
                                  <m:sub>
                                    <m:r>
                                      <a:rPr lang="en-US" b="0" i="1" smtClean="0">
                                        <a:latin typeface="Cambria Math" panose="02040503050406030204" pitchFamily="18" charset="0"/>
                                      </a:rPr>
                                      <m:t>𝐵</m:t>
                                    </m:r>
                                  </m:sub>
                                </m:sSub>
                              </m:e>
                            </m:mr>
                          </m:m>
                        </m:e>
                      </m:d>
                    </m:oMath>
                  </m:oMathPara>
                </a14:m>
                <a:endParaRPr lang="en-SG" dirty="0"/>
              </a:p>
              <a:p>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𝐴</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𝐳</m:t>
                          </m:r>
                        </m:e>
                        <m:sub>
                          <m:r>
                            <a:rPr lang="en-US" b="0" i="1" smtClean="0">
                              <a:latin typeface="Cambria Math" panose="02040503050406030204" pitchFamily="18" charset="0"/>
                            </a:rPr>
                            <m:t>𝐴</m:t>
                          </m:r>
                        </m:sub>
                      </m:sSub>
                    </m:oMath>
                  </m:oMathPara>
                </a14:m>
                <a:endParaRPr lang="en-SG"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𝐵</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exp</m:t>
                          </m:r>
                        </m:fName>
                        <m:e>
                          <m:d>
                            <m:dPr>
                              <m:ctrlPr>
                                <a:rPr lang="en-US" b="0" i="1" smtClean="0">
                                  <a:latin typeface="Cambria Math" panose="02040503050406030204" pitchFamily="18" charset="0"/>
                                </a:rPr>
                              </m:ctrlPr>
                            </m:dPr>
                            <m:e>
                              <m:r>
                                <a:rPr lang="en-US" b="1" i="0" smtClean="0">
                                  <a:latin typeface="Cambria Math" panose="02040503050406030204" pitchFamily="18" charset="0"/>
                                </a:rPr>
                                <m:t>𝐬</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𝐳</m:t>
                                  </m:r>
                                </m:e>
                                <m:sub>
                                  <m:r>
                                    <a:rPr lang="en-US" b="0" i="1" smtClean="0">
                                      <a:latin typeface="Cambria Math" panose="02040503050406030204" pitchFamily="18" charset="0"/>
                                    </a:rPr>
                                    <m:t>𝐴</m:t>
                                  </m:r>
                                </m:sub>
                              </m:sSub>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1" i="0" smtClean="0">
                                  <a:latin typeface="Cambria Math" panose="02040503050406030204" pitchFamily="18" charset="0"/>
                                  <a:ea typeface="Cambria Math" panose="02040503050406030204" pitchFamily="18" charset="0"/>
                                </a:rPr>
                                <m:t>𝐳</m:t>
                              </m:r>
                            </m:e>
                            <m:sub>
                              <m:r>
                                <a:rPr lang="en-US" b="0" i="1" smtClean="0">
                                  <a:latin typeface="Cambria Math" panose="02040503050406030204" pitchFamily="18" charset="0"/>
                                  <a:ea typeface="Cambria Math" panose="02040503050406030204" pitchFamily="18" charset="0"/>
                                </a:rPr>
                                <m:t>𝐵</m:t>
                              </m:r>
                            </m:sub>
                          </m:sSub>
                        </m:e>
                      </m:func>
                      <m:r>
                        <a:rPr lang="en-US" b="0" i="1" smtClean="0">
                          <a:latin typeface="Cambria Math" panose="02040503050406030204" pitchFamily="18" charset="0"/>
                        </a:rPr>
                        <m:t>+</m:t>
                      </m:r>
                      <m:r>
                        <a:rPr lang="en-US" b="1" i="0" smtClean="0">
                          <a:latin typeface="Cambria Math" panose="02040503050406030204" pitchFamily="18" charset="0"/>
                        </a:rPr>
                        <m:t>𝐛</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𝐳</m:t>
                          </m:r>
                        </m:e>
                        <m:sub>
                          <m:r>
                            <a:rPr lang="en-US" b="0" i="1" smtClean="0">
                              <a:latin typeface="Cambria Math" panose="02040503050406030204" pitchFamily="18" charset="0"/>
                            </a:rPr>
                            <m:t>𝐴</m:t>
                          </m:r>
                        </m:sub>
                      </m:sSub>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oMath>
                  </m:oMathPara>
                </a14:m>
                <a:endParaRPr lang="en-SG" dirty="0"/>
              </a:p>
            </p:txBody>
          </p:sp>
        </mc:Choice>
        <mc:Fallback xmlns="">
          <p:sp>
            <p:nvSpPr>
              <p:cNvPr id="5" name="TextBox 4">
                <a:extLst>
                  <a:ext uri="{FF2B5EF4-FFF2-40B4-BE49-F238E27FC236}">
                    <a16:creationId xmlns:a16="http://schemas.microsoft.com/office/drawing/2014/main" id="{BE6AABD7-2CAA-46A1-800B-FC74AD490B2E}"/>
                  </a:ext>
                </a:extLst>
              </p:cNvPr>
              <p:cNvSpPr txBox="1">
                <a:spLocks noRot="1" noChangeAspect="1" noMove="1" noResize="1" noEditPoints="1" noAdjustHandles="1" noChangeArrowheads="1" noChangeShapeType="1" noTextEdit="1"/>
              </p:cNvSpPr>
              <p:nvPr/>
            </p:nvSpPr>
            <p:spPr>
              <a:xfrm>
                <a:off x="496390" y="2364377"/>
                <a:ext cx="3474720" cy="3596369"/>
              </a:xfrm>
              <a:prstGeom prst="rect">
                <a:avLst/>
              </a:prstGeom>
              <a:blipFill>
                <a:blip r:embed="rId4"/>
                <a:stretch>
                  <a:fillRect l="-1404" t="-1017" b="-1356"/>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19915E0-C028-400C-BA42-16D9BC9C21E1}"/>
                  </a:ext>
                </a:extLst>
              </p:cNvPr>
              <p:cNvSpPr txBox="1"/>
              <p:nvPr/>
            </p:nvSpPr>
            <p:spPr>
              <a:xfrm>
                <a:off x="4428309" y="5512526"/>
                <a:ext cx="3415937" cy="1200329"/>
              </a:xfrm>
              <a:prstGeom prst="rect">
                <a:avLst/>
              </a:prstGeom>
              <a:noFill/>
            </p:spPr>
            <p:txBody>
              <a:bodyPr wrap="square" rtlCol="0">
                <a:spAutoFit/>
              </a:bodyPr>
              <a:lstStyle/>
              <a:p>
                <a:r>
                  <a:rPr lang="en-US" dirty="0"/>
                  <a:t>Questions: Why need inverse </a:t>
                </a:r>
                <a14:m>
                  <m:oMath xmlns:m="http://schemas.openxmlformats.org/officeDocument/2006/math">
                    <m:r>
                      <a:rPr lang="en-US" b="0" i="1" smtClean="0">
                        <a:latin typeface="Cambria Math" panose="02040503050406030204" pitchFamily="18" charset="0"/>
                      </a:rPr>
                      <m:t>𝑔</m:t>
                    </m:r>
                  </m:oMath>
                </a14:m>
                <a:r>
                  <a:rPr lang="en-US" dirty="0"/>
                  <a:t>? What is the inverse?  What is the Jacobian </a:t>
                </a:r>
                <a14:m>
                  <m:oMath xmlns:m="http://schemas.openxmlformats.org/officeDocument/2006/math">
                    <m:r>
                      <m:rPr>
                        <m:sty m:val="p"/>
                      </m:rPr>
                      <a:rPr lang="en-US" b="0" i="0" smtClean="0">
                        <a:latin typeface="Cambria Math" panose="02040503050406030204" pitchFamily="18" charset="0"/>
                      </a:rPr>
                      <m:t>det</m:t>
                    </m:r>
                    <m:r>
                      <a:rPr lang="en-US" b="0" i="1" smtClean="0">
                        <a:latin typeface="Cambria Math" panose="02040503050406030204" pitchFamily="18" charset="0"/>
                      </a:rPr>
                      <m:t>⁡(</m:t>
                    </m:r>
                    <m:r>
                      <a:rPr lang="en-US" b="0" i="1" smtClean="0">
                        <a:latin typeface="Cambria Math" panose="02040503050406030204" pitchFamily="18" charset="0"/>
                      </a:rPr>
                      <m:t>𝐽</m:t>
                    </m:r>
                    <m:r>
                      <a:rPr lang="en-US" b="0" i="1" smtClean="0">
                        <a:latin typeface="Cambria Math" panose="02040503050406030204" pitchFamily="18" charset="0"/>
                      </a:rPr>
                      <m:t>)</m:t>
                    </m:r>
                  </m:oMath>
                </a14:m>
                <a:r>
                  <a:rPr lang="en-US" dirty="0"/>
                  <a:t>?  </a:t>
                </a:r>
                <a:endParaRPr lang="en-SG" dirty="0"/>
              </a:p>
            </p:txBody>
          </p:sp>
        </mc:Choice>
        <mc:Fallback xmlns="">
          <p:sp>
            <p:nvSpPr>
              <p:cNvPr id="6" name="TextBox 5">
                <a:extLst>
                  <a:ext uri="{FF2B5EF4-FFF2-40B4-BE49-F238E27FC236}">
                    <a16:creationId xmlns:a16="http://schemas.microsoft.com/office/drawing/2014/main" id="{C19915E0-C028-400C-BA42-16D9BC9C21E1}"/>
                  </a:ext>
                </a:extLst>
              </p:cNvPr>
              <p:cNvSpPr txBox="1">
                <a:spLocks noRot="1" noChangeAspect="1" noMove="1" noResize="1" noEditPoints="1" noAdjustHandles="1" noChangeArrowheads="1" noChangeShapeType="1" noTextEdit="1"/>
              </p:cNvSpPr>
              <p:nvPr/>
            </p:nvSpPr>
            <p:spPr>
              <a:xfrm>
                <a:off x="4428309" y="5512526"/>
                <a:ext cx="3415937" cy="1200329"/>
              </a:xfrm>
              <a:prstGeom prst="rect">
                <a:avLst/>
              </a:prstGeom>
              <a:blipFill>
                <a:blip r:embed="rId5"/>
                <a:stretch>
                  <a:fillRect l="-1426" t="-2538" b="-7107"/>
                </a:stretch>
              </a:blipFill>
            </p:spPr>
            <p:txBody>
              <a:bodyPr/>
              <a:lstStyle/>
              <a:p>
                <a:r>
                  <a:rPr lang="en-SG">
                    <a:noFill/>
                  </a:rPr>
                  <a:t> </a:t>
                </a:r>
              </a:p>
            </p:txBody>
          </p:sp>
        </mc:Fallback>
      </mc:AlternateContent>
    </p:spTree>
    <p:extLst>
      <p:ext uri="{BB962C8B-B14F-4D97-AF65-F5344CB8AC3E}">
        <p14:creationId xmlns:p14="http://schemas.microsoft.com/office/powerpoint/2010/main" val="1705921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94052-156A-2981-84C4-50E3DE1563AC}"/>
              </a:ext>
            </a:extLst>
          </p:cNvPr>
          <p:cNvSpPr>
            <a:spLocks noGrp="1"/>
          </p:cNvSpPr>
          <p:nvPr>
            <p:ph type="title"/>
          </p:nvPr>
        </p:nvSpPr>
        <p:spPr/>
        <p:txBody>
          <a:bodyPr/>
          <a:lstStyle/>
          <a:p>
            <a:r>
              <a:rPr lang="en-US" dirty="0"/>
              <a:t>Real NVP</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3177965-7561-A244-8A6E-3BF757AA4F65}"/>
                  </a:ext>
                </a:extLst>
              </p:cNvPr>
              <p:cNvSpPr>
                <a:spLocks noGrp="1"/>
              </p:cNvSpPr>
              <p:nvPr>
                <p:ph idx="1"/>
              </p:nvPr>
            </p:nvSpPr>
            <p:spPr/>
            <p:txBody>
              <a:bodyPr>
                <a:normAutofit fontScale="85000" lnSpcReduction="20000"/>
              </a:bodyPr>
              <a:lstStyle/>
              <a:p>
                <a:r>
                  <a:rPr lang="en-US" dirty="0"/>
                  <a:t>Inverse transform</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𝐳</m:t>
                          </m:r>
                        </m:e>
                        <m:sub>
                          <m:r>
                            <a:rPr lang="en-US" b="0" i="1" smtClean="0">
                              <a:latin typeface="Cambria Math" panose="02040503050406030204" pitchFamily="18" charset="0"/>
                            </a:rPr>
                            <m:t>𝐴</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𝐴</m:t>
                          </m:r>
                        </m:sub>
                      </m:sSub>
                    </m:oMath>
                  </m:oMathPara>
                </a14:m>
                <a:endParaRPr lang="en-US" b="0"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𝐳</m:t>
                          </m:r>
                        </m:e>
                        <m:sub>
                          <m:r>
                            <a:rPr lang="en-US" b="0" i="1" smtClean="0">
                              <a:latin typeface="Cambria Math" panose="02040503050406030204" pitchFamily="18" charset="0"/>
                            </a:rPr>
                            <m:t>𝐵</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1" i="0" smtClean="0">
                              <a:latin typeface="Cambria Math" panose="02040503050406030204" pitchFamily="18" charset="0"/>
                            </a:rPr>
                            <m:t>𝐬</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𝐴</m:t>
                                  </m:r>
                                </m:sub>
                              </m:sSub>
                            </m:e>
                          </m:d>
                        </m:sup>
                      </m:sSup>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𝐵</m:t>
                              </m:r>
                            </m:sub>
                          </m:sSub>
                          <m:r>
                            <a:rPr lang="en-US" b="0" i="1" smtClean="0">
                              <a:latin typeface="Cambria Math" panose="02040503050406030204" pitchFamily="18" charset="0"/>
                            </a:rPr>
                            <m:t>−</m:t>
                          </m:r>
                          <m:r>
                            <a:rPr lang="en-US" b="1" i="0" smtClean="0">
                              <a:latin typeface="Cambria Math" panose="02040503050406030204" pitchFamily="18" charset="0"/>
                            </a:rPr>
                            <m:t>𝐛</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𝐴</m:t>
                                  </m:r>
                                </m:sub>
                              </m:sSub>
                            </m:e>
                          </m:d>
                        </m:e>
                      </m:d>
                    </m:oMath>
                  </m:oMathPara>
                </a14:m>
                <a:endParaRPr lang="en-SG" dirty="0"/>
              </a:p>
              <a:p>
                <a:pPr marL="0" indent="0">
                  <a:buNone/>
                </a:pPr>
                <a:endParaRPr lang="en-SG" dirty="0"/>
              </a:p>
              <a:p>
                <a:r>
                  <a:rPr lang="en-SG" dirty="0"/>
                  <a:t>Jacobian matrix</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𝐽</m:t>
                      </m:r>
                      <m:r>
                        <a:rPr lang="en-US" b="0" i="1" smtClean="0">
                          <a:latin typeface="Cambria Math" panose="02040503050406030204" pitchFamily="18" charset="0"/>
                        </a:rPr>
                        <m:t>=</m:t>
                      </m:r>
                      <m:f>
                        <m:fPr>
                          <m:ctrlPr>
                            <a:rPr lang="en-SG" i="1" smtClean="0">
                              <a:latin typeface="Cambria Math" panose="02040503050406030204" pitchFamily="18" charset="0"/>
                            </a:rPr>
                          </m:ctrlPr>
                        </m:fPr>
                        <m:num>
                          <m:r>
                            <a:rPr lang="en-SG" i="1" smtClean="0">
                              <a:latin typeface="Cambria Math" panose="02040503050406030204" pitchFamily="18" charset="0"/>
                            </a:rPr>
                            <m:t>𝜕</m:t>
                          </m:r>
                          <m:r>
                            <a:rPr lang="en-US" b="1" i="0" smtClean="0">
                              <a:latin typeface="Cambria Math" panose="02040503050406030204" pitchFamily="18" charset="0"/>
                            </a:rPr>
                            <m:t>𝐳</m:t>
                          </m:r>
                        </m:num>
                        <m:den>
                          <m:r>
                            <a:rPr lang="en-SG" i="1" smtClean="0">
                              <a:latin typeface="Cambria Math" panose="02040503050406030204" pitchFamily="18" charset="0"/>
                            </a:rPr>
                            <m:t>𝜕</m:t>
                          </m:r>
                          <m:r>
                            <a:rPr lang="en-SG" b="1" i="0" smtClean="0">
                              <a:latin typeface="Cambria Math" panose="02040503050406030204" pitchFamily="18" charset="0"/>
                            </a:rPr>
                            <m:t>𝐱</m:t>
                          </m:r>
                        </m:den>
                      </m:f>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𝐼</m:t>
                                </m:r>
                              </m:e>
                              <m:e>
                                <m:r>
                                  <a:rPr lang="en-US" b="0" i="1" smtClean="0">
                                    <a:latin typeface="Cambria Math" panose="02040503050406030204" pitchFamily="18" charset="0"/>
                                  </a:rPr>
                                  <m:t>0</m:t>
                                </m:r>
                              </m:e>
                            </m:mr>
                            <m:mr>
                              <m:e>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𝐳</m:t>
                                        </m:r>
                                      </m:e>
                                      <m:sub>
                                        <m:r>
                                          <a:rPr lang="en-US" b="0" i="1" smtClean="0">
                                            <a:latin typeface="Cambria Math" panose="02040503050406030204" pitchFamily="18" charset="0"/>
                                          </a:rPr>
                                          <m:t>𝐵</m:t>
                                        </m:r>
                                      </m:sub>
                                    </m:sSub>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𝐴</m:t>
                                        </m:r>
                                      </m:sub>
                                    </m:sSub>
                                  </m:den>
                                </m:f>
                              </m:e>
                              <m:e>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1" i="0" smtClean="0">
                                        <a:latin typeface="Cambria Math" panose="02040503050406030204" pitchFamily="18" charset="0"/>
                                      </a:rPr>
                                      <m:t>𝐬</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𝐴</m:t>
                                            </m:r>
                                          </m:sub>
                                        </m:sSub>
                                      </m:e>
                                    </m:d>
                                  </m:sup>
                                </m:sSup>
                              </m:e>
                            </m:mr>
                          </m:m>
                        </m:e>
                      </m:d>
                    </m:oMath>
                  </m:oMathPara>
                </a14:m>
                <a:endParaRPr lang="en-SG" dirty="0"/>
              </a:p>
              <a:p>
                <a:endParaRPr lang="en-SG" dirty="0"/>
              </a:p>
              <a:p>
                <a:pPr marL="0" indent="0">
                  <a:buNone/>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det</m:t>
                          </m:r>
                        </m:fName>
                        <m:e>
                          <m:r>
                            <a:rPr lang="en-US" b="0" i="1" smtClean="0">
                              <a:latin typeface="Cambria Math" panose="02040503050406030204" pitchFamily="18" charset="0"/>
                            </a:rPr>
                            <m:t>𝐽</m:t>
                          </m:r>
                        </m:e>
                      </m:func>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𝐴</m:t>
                                  </m:r>
                                </m:sub>
                              </m:sSub>
                              <m:r>
                                <a:rPr lang="en-US" b="0" i="1" smtClean="0">
                                  <a:latin typeface="Cambria Math" panose="02040503050406030204" pitchFamily="18" charset="0"/>
                                </a:rPr>
                                <m:t>)</m:t>
                              </m:r>
                            </m:sup>
                          </m:sSup>
                        </m:e>
                      </m:nary>
                    </m:oMath>
                  </m:oMathPara>
                </a14:m>
                <a:endParaRPr lang="en-SG" dirty="0"/>
              </a:p>
            </p:txBody>
          </p:sp>
        </mc:Choice>
        <mc:Fallback xmlns="">
          <p:sp>
            <p:nvSpPr>
              <p:cNvPr id="3" name="Content Placeholder 2">
                <a:extLst>
                  <a:ext uri="{FF2B5EF4-FFF2-40B4-BE49-F238E27FC236}">
                    <a16:creationId xmlns:a16="http://schemas.microsoft.com/office/drawing/2014/main" id="{63177965-7561-A244-8A6E-3BF757AA4F65}"/>
                  </a:ext>
                </a:extLst>
              </p:cNvPr>
              <p:cNvSpPr>
                <a:spLocks noGrp="1" noRot="1" noChangeAspect="1" noMove="1" noResize="1" noEditPoints="1" noAdjustHandles="1" noChangeArrowheads="1" noChangeShapeType="1" noTextEdit="1"/>
              </p:cNvSpPr>
              <p:nvPr>
                <p:ph idx="1"/>
              </p:nvPr>
            </p:nvSpPr>
            <p:spPr>
              <a:blipFill>
                <a:blip r:embed="rId3"/>
                <a:stretch>
                  <a:fillRect l="-1005" t="-364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9A9F790-911A-38DB-7574-6FC5FCC58481}"/>
                  </a:ext>
                </a:extLst>
              </p:cNvPr>
              <p:cNvSpPr txBox="1"/>
              <p:nvPr/>
            </p:nvSpPr>
            <p:spPr>
              <a:xfrm>
                <a:off x="6862864" y="4265579"/>
                <a:ext cx="1425103" cy="800219"/>
              </a:xfrm>
              <a:prstGeom prst="rect">
                <a:avLst/>
              </a:prstGeom>
              <a:noFill/>
            </p:spPr>
            <p:txBody>
              <a:bodyPr wrap="square" rtlCol="0">
                <a:spAutoFit/>
              </a:bodyPr>
              <a:lstStyle/>
              <a:p>
                <a:r>
                  <a:rPr lang="en-US" sz="1400" dirty="0"/>
                  <a:t>Diagonal matrix with element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𝑗</m:t>
                            </m:r>
                          </m:sub>
                        </m:sSub>
                      </m:sup>
                    </m:sSup>
                  </m:oMath>
                </a14:m>
                <a:endParaRPr lang="en-SG" dirty="0"/>
              </a:p>
            </p:txBody>
          </p:sp>
        </mc:Choice>
        <mc:Fallback xmlns="">
          <p:sp>
            <p:nvSpPr>
              <p:cNvPr id="4" name="TextBox 3">
                <a:extLst>
                  <a:ext uri="{FF2B5EF4-FFF2-40B4-BE49-F238E27FC236}">
                    <a16:creationId xmlns:a16="http://schemas.microsoft.com/office/drawing/2014/main" id="{A9A9F790-911A-38DB-7574-6FC5FCC58481}"/>
                  </a:ext>
                </a:extLst>
              </p:cNvPr>
              <p:cNvSpPr txBox="1">
                <a:spLocks noRot="1" noChangeAspect="1" noMove="1" noResize="1" noEditPoints="1" noAdjustHandles="1" noChangeArrowheads="1" noChangeShapeType="1" noTextEdit="1"/>
              </p:cNvSpPr>
              <p:nvPr/>
            </p:nvSpPr>
            <p:spPr>
              <a:xfrm>
                <a:off x="6862864" y="4265579"/>
                <a:ext cx="1425103" cy="800219"/>
              </a:xfrm>
              <a:prstGeom prst="rect">
                <a:avLst/>
              </a:prstGeom>
              <a:blipFill>
                <a:blip r:embed="rId4"/>
                <a:stretch>
                  <a:fillRect l="-1282" t="-1527" b="-5344"/>
                </a:stretch>
              </a:blipFill>
            </p:spPr>
            <p:txBody>
              <a:bodyPr/>
              <a:lstStyle/>
              <a:p>
                <a:r>
                  <a:rPr lang="en-SG">
                    <a:noFill/>
                  </a:rPr>
                  <a:t> </a:t>
                </a:r>
              </a:p>
            </p:txBody>
          </p:sp>
        </mc:Fallback>
      </mc:AlternateContent>
      <p:cxnSp>
        <p:nvCxnSpPr>
          <p:cNvPr id="6" name="Straight Arrow Connector 5">
            <a:extLst>
              <a:ext uri="{FF2B5EF4-FFF2-40B4-BE49-F238E27FC236}">
                <a16:creationId xmlns:a16="http://schemas.microsoft.com/office/drawing/2014/main" id="{61839838-E57B-324B-3658-44AD180603D3}"/>
              </a:ext>
            </a:extLst>
          </p:cNvPr>
          <p:cNvCxnSpPr>
            <a:cxnSpLocks/>
          </p:cNvCxnSpPr>
          <p:nvPr/>
        </p:nvCxnSpPr>
        <p:spPr>
          <a:xfrm flipH="1" flipV="1">
            <a:off x="5777345" y="4378036"/>
            <a:ext cx="988244" cy="305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794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9F28-3F4D-49CC-A269-507F246347D1}"/>
              </a:ext>
            </a:extLst>
          </p:cNvPr>
          <p:cNvSpPr>
            <a:spLocks noGrp="1"/>
          </p:cNvSpPr>
          <p:nvPr>
            <p:ph type="title"/>
          </p:nvPr>
        </p:nvSpPr>
        <p:spPr/>
        <p:txBody>
          <a:bodyPr>
            <a:normAutofit fontScale="90000"/>
          </a:bodyPr>
          <a:lstStyle/>
          <a:p>
            <a:r>
              <a:rPr lang="en-US" dirty="0"/>
              <a:t>State-of-the-art normalizing flow architecture </a:t>
            </a:r>
            <a:endParaRPr lang="en-SG" dirty="0"/>
          </a:p>
        </p:txBody>
      </p:sp>
      <p:pic>
        <p:nvPicPr>
          <p:cNvPr id="4" name="Picture 3">
            <a:extLst>
              <a:ext uri="{FF2B5EF4-FFF2-40B4-BE49-F238E27FC236}">
                <a16:creationId xmlns:a16="http://schemas.microsoft.com/office/drawing/2014/main" id="{DC078EA1-47D4-4A32-908E-69FB8FD9F111}"/>
              </a:ext>
            </a:extLst>
          </p:cNvPr>
          <p:cNvPicPr>
            <a:picLocks noChangeAspect="1"/>
          </p:cNvPicPr>
          <p:nvPr/>
        </p:nvPicPr>
        <p:blipFill>
          <a:blip r:embed="rId2"/>
          <a:stretch>
            <a:fillRect/>
          </a:stretch>
        </p:blipFill>
        <p:spPr>
          <a:xfrm>
            <a:off x="350519" y="1743892"/>
            <a:ext cx="8442962" cy="3618412"/>
          </a:xfrm>
          <a:prstGeom prst="rect">
            <a:avLst/>
          </a:prstGeom>
        </p:spPr>
      </p:pic>
      <p:sp>
        <p:nvSpPr>
          <p:cNvPr id="5" name="TextBox 4">
            <a:extLst>
              <a:ext uri="{FF2B5EF4-FFF2-40B4-BE49-F238E27FC236}">
                <a16:creationId xmlns:a16="http://schemas.microsoft.com/office/drawing/2014/main" id="{B63F6AC8-8913-4286-AA8B-7D43AF44F836}"/>
              </a:ext>
            </a:extLst>
          </p:cNvPr>
          <p:cNvSpPr txBox="1"/>
          <p:nvPr/>
        </p:nvSpPr>
        <p:spPr>
          <a:xfrm>
            <a:off x="424543" y="5786846"/>
            <a:ext cx="5675811" cy="369332"/>
          </a:xfrm>
          <a:prstGeom prst="rect">
            <a:avLst/>
          </a:prstGeom>
          <a:noFill/>
        </p:spPr>
        <p:txBody>
          <a:bodyPr wrap="square" rtlCol="0">
            <a:spAutoFit/>
          </a:bodyPr>
          <a:lstStyle/>
          <a:p>
            <a:r>
              <a:rPr lang="en-US" dirty="0"/>
              <a:t>From arXiv:2412.06329, S. </a:t>
            </a:r>
            <a:r>
              <a:rPr lang="en-US" dirty="0" err="1"/>
              <a:t>Zhai</a:t>
            </a:r>
            <a:r>
              <a:rPr lang="en-US" dirty="0"/>
              <a:t>, et al. </a:t>
            </a:r>
            <a:endParaRPr lang="en-SG" dirty="0"/>
          </a:p>
        </p:txBody>
      </p:sp>
    </p:spTree>
    <p:extLst>
      <p:ext uri="{BB962C8B-B14F-4D97-AF65-F5344CB8AC3E}">
        <p14:creationId xmlns:p14="http://schemas.microsoft.com/office/powerpoint/2010/main" val="45205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41B0E-B414-415A-863F-51FF2063BA5E}"/>
              </a:ext>
            </a:extLst>
          </p:cNvPr>
          <p:cNvSpPr>
            <a:spLocks noGrp="1"/>
          </p:cNvSpPr>
          <p:nvPr>
            <p:ph type="title"/>
          </p:nvPr>
        </p:nvSpPr>
        <p:spPr/>
        <p:txBody>
          <a:bodyPr/>
          <a:lstStyle/>
          <a:p>
            <a:r>
              <a:rPr lang="en-US"/>
              <a:t>Diffusion models</a:t>
            </a:r>
            <a:endParaRPr lang="en-SG"/>
          </a:p>
        </p:txBody>
      </p:sp>
      <p:pic>
        <p:nvPicPr>
          <p:cNvPr id="4" name="Picture 3">
            <a:extLst>
              <a:ext uri="{FF2B5EF4-FFF2-40B4-BE49-F238E27FC236}">
                <a16:creationId xmlns:a16="http://schemas.microsoft.com/office/drawing/2014/main" id="{53515113-4363-4C9E-88BD-61A9B48F7728}"/>
              </a:ext>
            </a:extLst>
          </p:cNvPr>
          <p:cNvPicPr>
            <a:picLocks noChangeAspect="1"/>
          </p:cNvPicPr>
          <p:nvPr/>
        </p:nvPicPr>
        <p:blipFill>
          <a:blip r:embed="rId3"/>
          <a:stretch>
            <a:fillRect/>
          </a:stretch>
        </p:blipFill>
        <p:spPr>
          <a:xfrm>
            <a:off x="346165" y="1856591"/>
            <a:ext cx="8451669" cy="1703037"/>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F2DE81F-1955-4DE0-89B4-C790E63306F6}"/>
                  </a:ext>
                </a:extLst>
              </p:cNvPr>
              <p:cNvSpPr txBox="1"/>
              <p:nvPr/>
            </p:nvSpPr>
            <p:spPr>
              <a:xfrm>
                <a:off x="439244" y="4280788"/>
                <a:ext cx="4243796" cy="2585323"/>
              </a:xfrm>
              <a:prstGeom prst="rect">
                <a:avLst/>
              </a:prstGeom>
              <a:noFill/>
            </p:spPr>
            <p:txBody>
              <a:bodyPr wrap="square" rtlCol="0">
                <a:spAutoFit/>
              </a:bodyPr>
              <a:lstStyle/>
              <a:p>
                <a:r>
                  <a:rPr lang="en-US" dirty="0"/>
                  <a:t>An image, </a:t>
                </a:r>
                <a14:m>
                  <m:oMath xmlns:m="http://schemas.openxmlformats.org/officeDocument/2006/math">
                    <m:r>
                      <a:rPr lang="en-US" b="1" i="0" smtClean="0">
                        <a:latin typeface="Cambria Math" panose="02040503050406030204" pitchFamily="18" charset="0"/>
                      </a:rPr>
                      <m:t>𝐱</m:t>
                    </m:r>
                  </m:oMath>
                </a14:m>
                <a:r>
                  <a:rPr lang="en-US" dirty="0"/>
                  <a:t>, is gradually corrupted by adding Gaussian noise.  A deep neural network is trained to reverse this process. Mathematically, this is represented as a Markov chain </a:t>
                </a:r>
                <a14:m>
                  <m:oMath xmlns:m="http://schemas.openxmlformats.org/officeDocument/2006/math">
                    <m:r>
                      <a:rPr lang="en-US" b="0" i="1" smtClean="0">
                        <a:latin typeface="Cambria Math" panose="02040503050406030204" pitchFamily="18" charset="0"/>
                      </a:rPr>
                      <m:t>𝑞</m:t>
                    </m:r>
                  </m:oMath>
                </a14:m>
                <a:r>
                  <a:rPr lang="en-US" dirty="0"/>
                  <a:t> and a reversed Markov chain </a:t>
                </a:r>
                <a14:m>
                  <m:oMath xmlns:m="http://schemas.openxmlformats.org/officeDocument/2006/math">
                    <m:r>
                      <a:rPr lang="en-US" b="0" i="1" smtClean="0">
                        <a:latin typeface="Cambria Math" panose="02040503050406030204" pitchFamily="18" charset="0"/>
                      </a:rPr>
                      <m:t>𝑝</m:t>
                    </m:r>
                  </m:oMath>
                </a14:m>
                <a:r>
                  <a:rPr lang="en-US" dirty="0"/>
                  <a:t>.  The goal is to learn </a:t>
                </a:r>
                <a14:m>
                  <m:oMath xmlns:m="http://schemas.openxmlformats.org/officeDocument/2006/math">
                    <m:r>
                      <a:rPr lang="en-US" i="1">
                        <a:latin typeface="Cambria Math" panose="02040503050406030204" pitchFamily="18" charset="0"/>
                      </a:rPr>
                      <m:t>𝑝</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sub>
                    </m:sSub>
                    <m:r>
                      <a:rPr lang="en-US" i="1">
                        <a:latin typeface="Cambria Math" panose="02040503050406030204" pitchFamily="18" charset="0"/>
                      </a:rPr>
                      <m:t>, </m:t>
                    </m:r>
                    <m:r>
                      <a:rPr lang="en-US" i="1">
                        <a:latin typeface="Cambria Math" panose="02040503050406030204" pitchFamily="18" charset="0"/>
                      </a:rPr>
                      <m:t>𝑤</m:t>
                    </m:r>
                    <m:r>
                      <a:rPr lang="en-US" i="1">
                        <a:latin typeface="Cambria Math" panose="02040503050406030204" pitchFamily="18" charset="0"/>
                      </a:rPr>
                      <m:t>)</m:t>
                    </m:r>
                  </m:oMath>
                </a14:m>
                <a:r>
                  <a:rPr lang="en-SG" dirty="0"/>
                  <a:t> via </a:t>
                </a:r>
                <a14:m>
                  <m:oMath xmlns:m="http://schemas.openxmlformats.org/officeDocument/2006/math">
                    <m:r>
                      <a:rPr lang="en-US" b="0" i="1" smtClean="0">
                        <a:latin typeface="Cambria Math" panose="02040503050406030204" pitchFamily="18" charset="0"/>
                      </a:rPr>
                      <m:t>𝜇</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 </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𝑤</m:t>
                        </m:r>
                      </m:e>
                    </m:d>
                    <m:r>
                      <a:rPr lang="en-US" b="0" i="1" smtClean="0">
                        <a:latin typeface="Cambria Math" panose="02040503050406030204" pitchFamily="18" charset="0"/>
                      </a:rPr>
                      <m:t>.</m:t>
                    </m:r>
                  </m:oMath>
                </a14:m>
                <a:endParaRPr lang="en-SG" dirty="0"/>
              </a:p>
              <a:p>
                <a:endParaRPr lang="en-US" dirty="0"/>
              </a:p>
            </p:txBody>
          </p:sp>
        </mc:Choice>
        <mc:Fallback xmlns="">
          <p:sp>
            <p:nvSpPr>
              <p:cNvPr id="5" name="TextBox 4">
                <a:extLst>
                  <a:ext uri="{FF2B5EF4-FFF2-40B4-BE49-F238E27FC236}">
                    <a16:creationId xmlns:a16="http://schemas.microsoft.com/office/drawing/2014/main" id="{DF2DE81F-1955-4DE0-89B4-C790E63306F6}"/>
                  </a:ext>
                </a:extLst>
              </p:cNvPr>
              <p:cNvSpPr txBox="1">
                <a:spLocks noRot="1" noChangeAspect="1" noMove="1" noResize="1" noEditPoints="1" noAdjustHandles="1" noChangeArrowheads="1" noChangeShapeType="1" noTextEdit="1"/>
              </p:cNvSpPr>
              <p:nvPr/>
            </p:nvSpPr>
            <p:spPr>
              <a:xfrm>
                <a:off x="439244" y="4280788"/>
                <a:ext cx="4243796" cy="2585323"/>
              </a:xfrm>
              <a:prstGeom prst="rect">
                <a:avLst/>
              </a:prstGeom>
              <a:blipFill>
                <a:blip r:embed="rId4"/>
                <a:stretch>
                  <a:fillRect l="-1149" t="-1179" r="-2730"/>
                </a:stretch>
              </a:blipFill>
            </p:spPr>
            <p:txBody>
              <a:bodyPr/>
              <a:lstStyle/>
              <a:p>
                <a:r>
                  <a:rPr lang="en-SG">
                    <a:noFill/>
                  </a:rPr>
                  <a:t> </a:t>
                </a:r>
              </a:p>
            </p:txBody>
          </p:sp>
        </mc:Fallback>
      </mc:AlternateContent>
      <p:pic>
        <p:nvPicPr>
          <p:cNvPr id="6" name="Picture 5">
            <a:extLst>
              <a:ext uri="{FF2B5EF4-FFF2-40B4-BE49-F238E27FC236}">
                <a16:creationId xmlns:a16="http://schemas.microsoft.com/office/drawing/2014/main" id="{B8B76C99-45A3-427A-85A1-4F72B80C204B}"/>
              </a:ext>
            </a:extLst>
          </p:cNvPr>
          <p:cNvPicPr>
            <a:picLocks noChangeAspect="1"/>
          </p:cNvPicPr>
          <p:nvPr/>
        </p:nvPicPr>
        <p:blipFill>
          <a:blip r:embed="rId5"/>
          <a:stretch>
            <a:fillRect/>
          </a:stretch>
        </p:blipFill>
        <p:spPr>
          <a:xfrm>
            <a:off x="4571999" y="4223537"/>
            <a:ext cx="4341940" cy="1602496"/>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64F43EC-1FEF-4697-88C3-F172262D0196}"/>
                  </a:ext>
                </a:extLst>
              </p:cNvPr>
              <p:cNvSpPr txBox="1"/>
              <p:nvPr/>
            </p:nvSpPr>
            <p:spPr>
              <a:xfrm>
                <a:off x="4771741" y="230798"/>
                <a:ext cx="4243796" cy="18711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d>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e>
                      </m:rad>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r>
                        <a:rPr lang="en-US" b="0" i="1" smtClean="0">
                          <a:latin typeface="Cambria Math" panose="02040503050406030204" pitchFamily="18" charset="0"/>
                        </a:rPr>
                        <m:t>𝐼</m:t>
                      </m:r>
                      <m:r>
                        <a:rPr lang="en-US" b="0" i="1" smtClean="0">
                          <a:latin typeface="Cambria Math" panose="02040503050406030204" pitchFamily="18" charset="0"/>
                        </a:rPr>
                        <m:t>)</m:t>
                      </m:r>
                    </m:oMath>
                  </m:oMathPara>
                </a14:m>
                <a:endParaRPr lang="en-SG" dirty="0"/>
              </a:p>
              <a:p>
                <a:endParaRPr lang="en-US" dirty="0"/>
              </a:p>
              <a:p>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r>
                                <a:rPr lang="en-US" b="0" i="1" smtClean="0">
                                  <a:latin typeface="Cambria Math" panose="02040503050406030204" pitchFamily="18" charset="0"/>
                                </a:rPr>
                                <m:t>−1</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𝑤</m:t>
                          </m:r>
                        </m:e>
                      </m:d>
                      <m:r>
                        <a:rPr lang="en-US" i="1">
                          <a:latin typeface="Cambria Math" panose="02040503050406030204" pitchFamily="18" charset="0"/>
                        </a:rPr>
                        <m:t>=</m:t>
                      </m:r>
                      <m:r>
                        <a:rPr lang="en-US" i="1">
                          <a:latin typeface="Cambria Math" panose="02040503050406030204" pitchFamily="18" charset="0"/>
                        </a:rPr>
                        <m:t>𝑁</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r>
                            <a:rPr lang="en-US" b="0" i="1" smtClean="0">
                              <a:latin typeface="Cambria Math" panose="02040503050406030204" pitchFamily="18" charset="0"/>
                            </a:rPr>
                            <m:t>−1</m:t>
                          </m:r>
                        </m:sub>
                      </m:sSub>
                      <m:r>
                        <a:rPr lang="en-US" i="1">
                          <a:latin typeface="Cambria Math" panose="02040503050406030204" pitchFamily="18" charset="0"/>
                        </a:rPr>
                        <m:t>|</m:t>
                      </m:r>
                      <m:r>
                        <a:rPr lang="en-US" b="0" i="1" smtClean="0">
                          <a:latin typeface="Cambria Math" panose="02040503050406030204" pitchFamily="18" charset="0"/>
                        </a:rPr>
                        <m:t>𝜇</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𝑡</m:t>
                          </m:r>
                        </m:sub>
                      </m:sSub>
                      <m:r>
                        <a:rPr lang="en-US" i="1">
                          <a:latin typeface="Cambria Math" panose="02040503050406030204" pitchFamily="18" charset="0"/>
                        </a:rPr>
                        <m:t>𝐼</m:t>
                      </m:r>
                      <m:r>
                        <a:rPr lang="en-US" i="1">
                          <a:latin typeface="Cambria Math" panose="02040503050406030204" pitchFamily="18" charset="0"/>
                        </a:rPr>
                        <m:t>)</m:t>
                      </m:r>
                    </m:oMath>
                  </m:oMathPara>
                </a14:m>
                <a:endParaRPr lang="en-SG" dirty="0"/>
              </a:p>
              <a:p>
                <a:endParaRPr lang="en-SG" dirty="0"/>
              </a:p>
            </p:txBody>
          </p:sp>
        </mc:Choice>
        <mc:Fallback xmlns="">
          <p:sp>
            <p:nvSpPr>
              <p:cNvPr id="8" name="TextBox 7">
                <a:extLst>
                  <a:ext uri="{FF2B5EF4-FFF2-40B4-BE49-F238E27FC236}">
                    <a16:creationId xmlns:a16="http://schemas.microsoft.com/office/drawing/2014/main" id="{364F43EC-1FEF-4697-88C3-F172262D0196}"/>
                  </a:ext>
                </a:extLst>
              </p:cNvPr>
              <p:cNvSpPr txBox="1">
                <a:spLocks noRot="1" noChangeAspect="1" noMove="1" noResize="1" noEditPoints="1" noAdjustHandles="1" noChangeArrowheads="1" noChangeShapeType="1" noTextEdit="1"/>
              </p:cNvSpPr>
              <p:nvPr/>
            </p:nvSpPr>
            <p:spPr>
              <a:xfrm>
                <a:off x="4771741" y="230798"/>
                <a:ext cx="4243796" cy="1871153"/>
              </a:xfrm>
              <a:prstGeom prst="rect">
                <a:avLst/>
              </a:prstGeom>
              <a:blipFill>
                <a:blip r:embed="rId6"/>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F14EAFA-BCA9-1505-53FF-C5E0C6075801}"/>
                  </a:ext>
                </a:extLst>
              </p:cNvPr>
              <p:cNvSpPr txBox="1"/>
              <p:nvPr/>
            </p:nvSpPr>
            <p:spPr>
              <a:xfrm>
                <a:off x="5619315" y="6350203"/>
                <a:ext cx="2799974" cy="276999"/>
              </a:xfrm>
              <a:prstGeom prst="rect">
                <a:avLst/>
              </a:prstGeom>
              <a:noFill/>
            </p:spPr>
            <p:txBody>
              <a:bodyPr wrap="square" rtlCol="0">
                <a:spAutoFit/>
              </a:bodyPr>
              <a:lstStyle/>
              <a:p>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𝑧</m:t>
                        </m:r>
                      </m:e>
                      <m:sub>
                        <m:r>
                          <a:rPr lang="en-US" sz="1200" b="0" i="1" smtClean="0">
                            <a:latin typeface="Cambria Math" panose="02040503050406030204" pitchFamily="18" charset="0"/>
                          </a:rPr>
                          <m:t>𝑡</m:t>
                        </m:r>
                      </m:sub>
                    </m:sSub>
                  </m:oMath>
                </a14:m>
                <a:r>
                  <a:rPr lang="en-SG" sz="1200" dirty="0"/>
                  <a:t>, </a:t>
                </a:r>
                <a14:m>
                  <m:oMath xmlns:m="http://schemas.openxmlformats.org/officeDocument/2006/math">
                    <m:r>
                      <a:rPr lang="en-US" sz="1200" b="0" i="1" dirty="0" smtClean="0">
                        <a:latin typeface="Cambria Math" panose="02040503050406030204" pitchFamily="18" charset="0"/>
                      </a:rPr>
                      <m:t>𝑡</m:t>
                    </m:r>
                    <m:r>
                      <a:rPr lang="en-US" sz="1200" b="0" i="1" dirty="0" smtClean="0">
                        <a:latin typeface="Cambria Math" panose="02040503050406030204" pitchFamily="18" charset="0"/>
                      </a:rPr>
                      <m:t>=1,⋯, </m:t>
                    </m:r>
                    <m:r>
                      <a:rPr lang="en-US" sz="1200" b="0" i="1" dirty="0" smtClean="0">
                        <a:latin typeface="Cambria Math" panose="02040503050406030204" pitchFamily="18" charset="0"/>
                      </a:rPr>
                      <m:t>𝑇</m:t>
                    </m:r>
                  </m:oMath>
                </a14:m>
                <a:r>
                  <a:rPr lang="en-SG" sz="1200" dirty="0"/>
                  <a:t> are latent variables</a:t>
                </a:r>
              </a:p>
            </p:txBody>
          </p:sp>
        </mc:Choice>
        <mc:Fallback xmlns="">
          <p:sp>
            <p:nvSpPr>
              <p:cNvPr id="3" name="TextBox 2">
                <a:extLst>
                  <a:ext uri="{FF2B5EF4-FFF2-40B4-BE49-F238E27FC236}">
                    <a16:creationId xmlns:a16="http://schemas.microsoft.com/office/drawing/2014/main" id="{6F14EAFA-BCA9-1505-53FF-C5E0C6075801}"/>
                  </a:ext>
                </a:extLst>
              </p:cNvPr>
              <p:cNvSpPr txBox="1">
                <a:spLocks noRot="1" noChangeAspect="1" noMove="1" noResize="1" noEditPoints="1" noAdjustHandles="1" noChangeArrowheads="1" noChangeShapeType="1" noTextEdit="1"/>
              </p:cNvSpPr>
              <p:nvPr/>
            </p:nvSpPr>
            <p:spPr>
              <a:xfrm>
                <a:off x="5619315" y="6350203"/>
                <a:ext cx="2799974" cy="276999"/>
              </a:xfrm>
              <a:prstGeom prst="rect">
                <a:avLst/>
              </a:prstGeom>
              <a:blipFill>
                <a:blip r:embed="rId7"/>
                <a:stretch>
                  <a:fillRect t="-2222" b="-17778"/>
                </a:stretch>
              </a:blipFill>
            </p:spPr>
            <p:txBody>
              <a:bodyPr/>
              <a:lstStyle/>
              <a:p>
                <a:r>
                  <a:rPr lang="en-SG">
                    <a:noFill/>
                  </a:rPr>
                  <a:t> </a:t>
                </a:r>
              </a:p>
            </p:txBody>
          </p:sp>
        </mc:Fallback>
      </mc:AlternateContent>
    </p:spTree>
    <p:extLst>
      <p:ext uri="{BB962C8B-B14F-4D97-AF65-F5344CB8AC3E}">
        <p14:creationId xmlns:p14="http://schemas.microsoft.com/office/powerpoint/2010/main" val="2727364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B27B4-EEF6-44D6-A1C0-AFA1009CDEA8}"/>
              </a:ext>
            </a:extLst>
          </p:cNvPr>
          <p:cNvSpPr>
            <a:spLocks noGrp="1"/>
          </p:cNvSpPr>
          <p:nvPr>
            <p:ph type="title"/>
          </p:nvPr>
        </p:nvSpPr>
        <p:spPr/>
        <p:txBody>
          <a:bodyPr/>
          <a:lstStyle/>
          <a:p>
            <a:r>
              <a:rPr lang="en-US" dirty="0"/>
              <a:t>Forward Markov chain</a:t>
            </a:r>
            <a:endParaRPr lang="en-SG" dirty="0"/>
          </a:p>
        </p:txBody>
      </p:sp>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E36F99D1-D72E-46D5-865A-670DB93E86A4}"/>
                  </a:ext>
                </a:extLst>
              </p:cNvPr>
              <p:cNvSpPr/>
              <p:nvPr/>
            </p:nvSpPr>
            <p:spPr>
              <a:xfrm>
                <a:off x="842554" y="2519464"/>
                <a:ext cx="372292" cy="372292"/>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oMath>
                  </m:oMathPara>
                </a14:m>
                <a:endParaRPr lang="en-SG" dirty="0"/>
              </a:p>
            </p:txBody>
          </p:sp>
        </mc:Choice>
        <mc:Fallback xmlns="">
          <p:sp>
            <p:nvSpPr>
              <p:cNvPr id="4" name="Oval 3">
                <a:extLst>
                  <a:ext uri="{FF2B5EF4-FFF2-40B4-BE49-F238E27FC236}">
                    <a16:creationId xmlns:a16="http://schemas.microsoft.com/office/drawing/2014/main" id="{E36F99D1-D72E-46D5-865A-670DB93E86A4}"/>
                  </a:ext>
                </a:extLst>
              </p:cNvPr>
              <p:cNvSpPr>
                <a:spLocks noRot="1" noChangeAspect="1" noMove="1" noResize="1" noEditPoints="1" noAdjustHandles="1" noChangeArrowheads="1" noChangeShapeType="1" noTextEdit="1"/>
              </p:cNvSpPr>
              <p:nvPr/>
            </p:nvSpPr>
            <p:spPr>
              <a:xfrm>
                <a:off x="842554" y="2519464"/>
                <a:ext cx="372292" cy="372292"/>
              </a:xfrm>
              <a:prstGeom prst="ellipse">
                <a:avLst/>
              </a:prstGeom>
              <a:blipFill>
                <a:blip r:embed="rId2"/>
                <a:stretch>
                  <a:fillRect l="-3175"/>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9F8D18B7-8B6F-4880-9A9B-515158F19641}"/>
                  </a:ext>
                </a:extLst>
              </p:cNvPr>
              <p:cNvSpPr/>
              <p:nvPr/>
            </p:nvSpPr>
            <p:spPr>
              <a:xfrm>
                <a:off x="1733003" y="2523352"/>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oMath>
                  </m:oMathPara>
                </a14:m>
                <a:endParaRPr lang="en-SG" dirty="0"/>
              </a:p>
            </p:txBody>
          </p:sp>
        </mc:Choice>
        <mc:Fallback xmlns="">
          <p:sp>
            <p:nvSpPr>
              <p:cNvPr id="7" name="Oval 6">
                <a:extLst>
                  <a:ext uri="{FF2B5EF4-FFF2-40B4-BE49-F238E27FC236}">
                    <a16:creationId xmlns:a16="http://schemas.microsoft.com/office/drawing/2014/main" id="{9F8D18B7-8B6F-4880-9A9B-515158F19641}"/>
                  </a:ext>
                </a:extLst>
              </p:cNvPr>
              <p:cNvSpPr>
                <a:spLocks noRot="1" noChangeAspect="1" noMove="1" noResize="1" noEditPoints="1" noAdjustHandles="1" noChangeArrowheads="1" noChangeShapeType="1" noTextEdit="1"/>
              </p:cNvSpPr>
              <p:nvPr/>
            </p:nvSpPr>
            <p:spPr>
              <a:xfrm>
                <a:off x="1733003" y="2523352"/>
                <a:ext cx="372292" cy="372292"/>
              </a:xfrm>
              <a:prstGeom prst="ellipse">
                <a:avLst/>
              </a:prstGeom>
              <a:blipFill>
                <a:blip r:embed="rId3"/>
                <a:stretch>
                  <a:fillRect l="-1587"/>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078D52DB-8CFC-421C-9317-148B05EB9E7A}"/>
                  </a:ext>
                </a:extLst>
              </p:cNvPr>
              <p:cNvSpPr/>
              <p:nvPr/>
            </p:nvSpPr>
            <p:spPr>
              <a:xfrm>
                <a:off x="2623959" y="2524296"/>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2</m:t>
                          </m:r>
                        </m:sub>
                      </m:sSub>
                    </m:oMath>
                  </m:oMathPara>
                </a14:m>
                <a:endParaRPr lang="en-SG" dirty="0"/>
              </a:p>
            </p:txBody>
          </p:sp>
        </mc:Choice>
        <mc:Fallback xmlns="">
          <p:sp>
            <p:nvSpPr>
              <p:cNvPr id="9" name="Oval 8">
                <a:extLst>
                  <a:ext uri="{FF2B5EF4-FFF2-40B4-BE49-F238E27FC236}">
                    <a16:creationId xmlns:a16="http://schemas.microsoft.com/office/drawing/2014/main" id="{078D52DB-8CFC-421C-9317-148B05EB9E7A}"/>
                  </a:ext>
                </a:extLst>
              </p:cNvPr>
              <p:cNvSpPr>
                <a:spLocks noRot="1" noChangeAspect="1" noMove="1" noResize="1" noEditPoints="1" noAdjustHandles="1" noChangeArrowheads="1" noChangeShapeType="1" noTextEdit="1"/>
              </p:cNvSpPr>
              <p:nvPr/>
            </p:nvSpPr>
            <p:spPr>
              <a:xfrm>
                <a:off x="2623959" y="2524296"/>
                <a:ext cx="372292" cy="372292"/>
              </a:xfrm>
              <a:prstGeom prst="ellipse">
                <a:avLst/>
              </a:prstGeom>
              <a:blipFill>
                <a:blip r:embed="rId4"/>
                <a:stretch>
                  <a:fillRect l="-1563"/>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C707086D-728F-4C8B-B93D-3175FF25A862}"/>
                  </a:ext>
                </a:extLst>
              </p:cNvPr>
              <p:cNvSpPr/>
              <p:nvPr/>
            </p:nvSpPr>
            <p:spPr>
              <a:xfrm>
                <a:off x="4382418" y="2521004"/>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oMath>
                  </m:oMathPara>
                </a14:m>
                <a:endParaRPr lang="en-SG" dirty="0"/>
              </a:p>
            </p:txBody>
          </p:sp>
        </mc:Choice>
        <mc:Fallback xmlns="">
          <p:sp>
            <p:nvSpPr>
              <p:cNvPr id="11" name="Oval 10">
                <a:extLst>
                  <a:ext uri="{FF2B5EF4-FFF2-40B4-BE49-F238E27FC236}">
                    <a16:creationId xmlns:a16="http://schemas.microsoft.com/office/drawing/2014/main" id="{C707086D-728F-4C8B-B93D-3175FF25A862}"/>
                  </a:ext>
                </a:extLst>
              </p:cNvPr>
              <p:cNvSpPr>
                <a:spLocks noRot="1" noChangeAspect="1" noMove="1" noResize="1" noEditPoints="1" noAdjustHandles="1" noChangeArrowheads="1" noChangeShapeType="1" noTextEdit="1"/>
              </p:cNvSpPr>
              <p:nvPr/>
            </p:nvSpPr>
            <p:spPr>
              <a:xfrm>
                <a:off x="4382418" y="2521004"/>
                <a:ext cx="372292" cy="372292"/>
              </a:xfrm>
              <a:prstGeom prst="ellipse">
                <a:avLst/>
              </a:prstGeom>
              <a:blipFill>
                <a:blip r:embed="rId5"/>
                <a:stretch>
                  <a:fillRect l="-28571" r="-19048"/>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3" name="Oval 12">
                <a:extLst>
                  <a:ext uri="{FF2B5EF4-FFF2-40B4-BE49-F238E27FC236}">
                    <a16:creationId xmlns:a16="http://schemas.microsoft.com/office/drawing/2014/main" id="{9817983F-C74B-4521-852F-0EE564898423}"/>
                  </a:ext>
                </a:extLst>
              </p:cNvPr>
              <p:cNvSpPr/>
              <p:nvPr/>
            </p:nvSpPr>
            <p:spPr>
              <a:xfrm>
                <a:off x="5273374" y="2521948"/>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oMath>
                  </m:oMathPara>
                </a14:m>
                <a:endParaRPr lang="en-SG" dirty="0"/>
              </a:p>
            </p:txBody>
          </p:sp>
        </mc:Choice>
        <mc:Fallback xmlns="">
          <p:sp>
            <p:nvSpPr>
              <p:cNvPr id="13" name="Oval 12">
                <a:extLst>
                  <a:ext uri="{FF2B5EF4-FFF2-40B4-BE49-F238E27FC236}">
                    <a16:creationId xmlns:a16="http://schemas.microsoft.com/office/drawing/2014/main" id="{9817983F-C74B-4521-852F-0EE564898423}"/>
                  </a:ext>
                </a:extLst>
              </p:cNvPr>
              <p:cNvSpPr>
                <a:spLocks noRot="1" noChangeAspect="1" noMove="1" noResize="1" noEditPoints="1" noAdjustHandles="1" noChangeArrowheads="1" noChangeShapeType="1" noTextEdit="1"/>
              </p:cNvSpPr>
              <p:nvPr/>
            </p:nvSpPr>
            <p:spPr>
              <a:xfrm>
                <a:off x="5273374" y="2521948"/>
                <a:ext cx="372292" cy="372292"/>
              </a:xfrm>
              <a:prstGeom prst="ellipse">
                <a:avLst/>
              </a:prstGeom>
              <a:blipFill>
                <a:blip r:embed="rId6"/>
                <a:stretch>
                  <a:fillRect/>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4251C564-46E0-48F2-A8F7-33195B06D9CD}"/>
                  </a:ext>
                </a:extLst>
              </p:cNvPr>
              <p:cNvSpPr/>
              <p:nvPr/>
            </p:nvSpPr>
            <p:spPr>
              <a:xfrm>
                <a:off x="7711771" y="2529329"/>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oMath>
                  </m:oMathPara>
                </a14:m>
                <a:endParaRPr lang="en-SG" dirty="0"/>
              </a:p>
            </p:txBody>
          </p:sp>
        </mc:Choice>
        <mc:Fallback xmlns="">
          <p:sp>
            <p:nvSpPr>
              <p:cNvPr id="16" name="Oval 15">
                <a:extLst>
                  <a:ext uri="{FF2B5EF4-FFF2-40B4-BE49-F238E27FC236}">
                    <a16:creationId xmlns:a16="http://schemas.microsoft.com/office/drawing/2014/main" id="{4251C564-46E0-48F2-A8F7-33195B06D9CD}"/>
                  </a:ext>
                </a:extLst>
              </p:cNvPr>
              <p:cNvSpPr>
                <a:spLocks noRot="1" noChangeAspect="1" noMove="1" noResize="1" noEditPoints="1" noAdjustHandles="1" noChangeArrowheads="1" noChangeShapeType="1" noTextEdit="1"/>
              </p:cNvSpPr>
              <p:nvPr/>
            </p:nvSpPr>
            <p:spPr>
              <a:xfrm>
                <a:off x="7711771" y="2529329"/>
                <a:ext cx="372292" cy="372292"/>
              </a:xfrm>
              <a:prstGeom prst="ellipse">
                <a:avLst/>
              </a:prstGeom>
              <a:blipFill>
                <a:blip r:embed="rId7"/>
                <a:stretch>
                  <a:fillRect l="-4762"/>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94E7800-A522-493C-9B75-F89C279C8279}"/>
                  </a:ext>
                </a:extLst>
              </p:cNvPr>
              <p:cNvSpPr txBox="1"/>
              <p:nvPr/>
            </p:nvSpPr>
            <p:spPr>
              <a:xfrm>
                <a:off x="281354" y="3533844"/>
                <a:ext cx="5866227" cy="2979149"/>
              </a:xfrm>
              <a:prstGeom prst="rect">
                <a:avLst/>
              </a:prstGeom>
              <a:noFill/>
            </p:spPr>
            <p:txBody>
              <a:bodyPr wrap="square" rtlCol="0">
                <a:spAutoFit/>
              </a:bodyPr>
              <a:lstStyle/>
              <a:p>
                <a:r>
                  <a:rPr lang="en-US" dirty="0"/>
                  <a:t>evolution in state</a:t>
                </a:r>
                <a:r>
                  <a:rPr lang="en-SG"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e>
                    </m:rad>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e>
                    </m:rad>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𝑡</m:t>
                        </m:r>
                      </m:sub>
                    </m:sSub>
                  </m:oMath>
                </a14:m>
                <a:endParaRPr lang="en-SG" dirty="0"/>
              </a:p>
              <a:p>
                <a:endParaRPr lang="en-US" dirty="0"/>
              </a:p>
              <a:p>
                <a:r>
                  <a:rPr lang="en-US" dirty="0"/>
                  <a:t>transition probability:</a:t>
                </a:r>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d>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e>
                      </m:rad>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r>
                        <a:rPr lang="en-US" b="0" i="1" smtClean="0">
                          <a:latin typeface="Cambria Math" panose="02040503050406030204" pitchFamily="18" charset="0"/>
                        </a:rPr>
                        <m:t>𝐼</m:t>
                      </m:r>
                      <m:r>
                        <a:rPr lang="en-US" b="0" i="1" smtClean="0">
                          <a:latin typeface="Cambria Math" panose="02040503050406030204" pitchFamily="18" charset="0"/>
                        </a:rPr>
                        <m:t>)</m:t>
                      </m:r>
                    </m:oMath>
                  </m:oMathPara>
                </a14:m>
                <a:endParaRPr lang="en-SG" dirty="0"/>
              </a:p>
              <a:p>
                <a:endParaRPr lang="en-US" dirty="0"/>
              </a:p>
              <a:p>
                <a:r>
                  <a:rPr lang="en-US" dirty="0"/>
                  <a:t>F</a:t>
                </a:r>
                <a:r>
                  <a:rPr lang="en-SG" dirty="0" err="1"/>
                  <a:t>orward</a:t>
                </a:r>
                <a:r>
                  <a:rPr lang="en-SG" dirty="0"/>
                  <a:t> process joint probability density:</a:t>
                </a:r>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𝑄</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e>
                      </m:d>
                      <m:r>
                        <a:rPr lang="en-US" b="0" i="1" smtClean="0">
                          <a:latin typeface="Cambria Math" panose="02040503050406030204" pitchFamily="18" charset="0"/>
                        </a:rPr>
                        <m:t>=</m:t>
                      </m:r>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r>
                                <a:rPr lang="en-US" b="0" i="1" smtClean="0">
                                  <a:latin typeface="Cambria Math" panose="02040503050406030204" pitchFamily="18" charset="0"/>
                                </a:rPr>
                                <m:t>−1</m:t>
                              </m:r>
                            </m:sub>
                          </m:sSub>
                        </m:e>
                      </m:d>
                      <m:r>
                        <a:rPr lang="en-US" b="0" i="1" smtClean="0">
                          <a:latin typeface="Cambria Math" panose="02040503050406030204" pitchFamily="18" charset="0"/>
                        </a:rPr>
                        <m:t>⋯</m:t>
                      </m:r>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2</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e>
                      </m:d>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m:rPr>
                              <m:sty m:val="p"/>
                            </m:rPr>
                            <a:rPr lang="en-US" b="0" i="0" smtClean="0">
                              <a:latin typeface="Cambria Math" panose="02040503050406030204" pitchFamily="18" charset="0"/>
                            </a:rPr>
                            <m:t>data</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e>
                      </m:d>
                    </m:oMath>
                  </m:oMathPara>
                </a14:m>
                <a:endParaRPr lang="en-US" b="0" dirty="0"/>
              </a:p>
              <a:p>
                <a:endParaRPr lang="en-US" b="0" dirty="0"/>
              </a:p>
            </p:txBody>
          </p:sp>
        </mc:Choice>
        <mc:Fallback xmlns="">
          <p:sp>
            <p:nvSpPr>
              <p:cNvPr id="17" name="TextBox 16">
                <a:extLst>
                  <a:ext uri="{FF2B5EF4-FFF2-40B4-BE49-F238E27FC236}">
                    <a16:creationId xmlns:a16="http://schemas.microsoft.com/office/drawing/2014/main" id="{994E7800-A522-493C-9B75-F89C279C8279}"/>
                  </a:ext>
                </a:extLst>
              </p:cNvPr>
              <p:cNvSpPr txBox="1">
                <a:spLocks noRot="1" noChangeAspect="1" noMove="1" noResize="1" noEditPoints="1" noAdjustHandles="1" noChangeArrowheads="1" noChangeShapeType="1" noTextEdit="1"/>
              </p:cNvSpPr>
              <p:nvPr/>
            </p:nvSpPr>
            <p:spPr>
              <a:xfrm>
                <a:off x="281354" y="3533844"/>
                <a:ext cx="5866227" cy="2979149"/>
              </a:xfrm>
              <a:prstGeom prst="rect">
                <a:avLst/>
              </a:prstGeom>
              <a:blipFill>
                <a:blip r:embed="rId8"/>
                <a:stretch>
                  <a:fillRect l="-832"/>
                </a:stretch>
              </a:blipFill>
            </p:spPr>
            <p:txBody>
              <a:bodyPr/>
              <a:lstStyle/>
              <a:p>
                <a:r>
                  <a:rPr lang="en-SG">
                    <a:noFill/>
                  </a:rPr>
                  <a:t> </a:t>
                </a:r>
              </a:p>
            </p:txBody>
          </p:sp>
        </mc:Fallback>
      </mc:AlternateContent>
      <p:cxnSp>
        <p:nvCxnSpPr>
          <p:cNvPr id="21" name="Straight Arrow Connector 20">
            <a:extLst>
              <a:ext uri="{FF2B5EF4-FFF2-40B4-BE49-F238E27FC236}">
                <a16:creationId xmlns:a16="http://schemas.microsoft.com/office/drawing/2014/main" id="{7DAD2396-266A-472E-B52F-9A71F01D0143}"/>
              </a:ext>
            </a:extLst>
          </p:cNvPr>
          <p:cNvCxnSpPr/>
          <p:nvPr/>
        </p:nvCxnSpPr>
        <p:spPr>
          <a:xfrm>
            <a:off x="6646985" y="5331655"/>
            <a:ext cx="168108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BEE4619-9271-4E82-9606-AEE8FF32EF74}"/>
              </a:ext>
            </a:extLst>
          </p:cNvPr>
          <p:cNvCxnSpPr/>
          <p:nvPr/>
        </p:nvCxnSpPr>
        <p:spPr>
          <a:xfrm flipV="1">
            <a:off x="6646985" y="3429000"/>
            <a:ext cx="0" cy="19026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AB444F6-4B1C-4A56-8036-99E94278049E}"/>
                  </a:ext>
                </a:extLst>
              </p:cNvPr>
              <p:cNvSpPr txBox="1"/>
              <p:nvPr/>
            </p:nvSpPr>
            <p:spPr>
              <a:xfrm>
                <a:off x="6752492" y="3221502"/>
                <a:ext cx="30245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SG"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e>
                      </m:d>
                    </m:oMath>
                  </m:oMathPara>
                </a14:m>
                <a:endParaRPr lang="en-SG" dirty="0"/>
              </a:p>
            </p:txBody>
          </p:sp>
        </mc:Choice>
        <mc:Fallback xmlns="">
          <p:sp>
            <p:nvSpPr>
              <p:cNvPr id="24" name="TextBox 23">
                <a:extLst>
                  <a:ext uri="{FF2B5EF4-FFF2-40B4-BE49-F238E27FC236}">
                    <a16:creationId xmlns:a16="http://schemas.microsoft.com/office/drawing/2014/main" id="{DAB444F6-4B1C-4A56-8036-99E94278049E}"/>
                  </a:ext>
                </a:extLst>
              </p:cNvPr>
              <p:cNvSpPr txBox="1">
                <a:spLocks noRot="1" noChangeAspect="1" noMove="1" noResize="1" noEditPoints="1" noAdjustHandles="1" noChangeArrowheads="1" noChangeShapeType="1" noTextEdit="1"/>
              </p:cNvSpPr>
              <p:nvPr/>
            </p:nvSpPr>
            <p:spPr>
              <a:xfrm>
                <a:off x="6752492" y="3221502"/>
                <a:ext cx="302453" cy="369332"/>
              </a:xfrm>
              <a:prstGeom prst="rect">
                <a:avLst/>
              </a:prstGeom>
              <a:blipFill>
                <a:blip r:embed="rId9"/>
                <a:stretch>
                  <a:fillRect r="-48980" b="-163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3BA8D42-1C04-4A9B-BF89-ADD07634BC6A}"/>
                  </a:ext>
                </a:extLst>
              </p:cNvPr>
              <p:cNvSpPr txBox="1"/>
              <p:nvPr/>
            </p:nvSpPr>
            <p:spPr>
              <a:xfrm>
                <a:off x="8084063" y="5507502"/>
                <a:ext cx="35655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oMath>
                  </m:oMathPara>
                </a14:m>
                <a:endParaRPr lang="en-SG" dirty="0"/>
              </a:p>
            </p:txBody>
          </p:sp>
        </mc:Choice>
        <mc:Fallback xmlns="">
          <p:sp>
            <p:nvSpPr>
              <p:cNvPr id="25" name="TextBox 24">
                <a:extLst>
                  <a:ext uri="{FF2B5EF4-FFF2-40B4-BE49-F238E27FC236}">
                    <a16:creationId xmlns:a16="http://schemas.microsoft.com/office/drawing/2014/main" id="{33BA8D42-1C04-4A9B-BF89-ADD07634BC6A}"/>
                  </a:ext>
                </a:extLst>
              </p:cNvPr>
              <p:cNvSpPr txBox="1">
                <a:spLocks noRot="1" noChangeAspect="1" noMove="1" noResize="1" noEditPoints="1" noAdjustHandles="1" noChangeArrowheads="1" noChangeShapeType="1" noTextEdit="1"/>
              </p:cNvSpPr>
              <p:nvPr/>
            </p:nvSpPr>
            <p:spPr>
              <a:xfrm>
                <a:off x="8084063" y="5507502"/>
                <a:ext cx="356552" cy="369332"/>
              </a:xfrm>
              <a:prstGeom prst="rect">
                <a:avLst/>
              </a:prstGeom>
              <a:blipFill>
                <a:blip r:embed="rId10"/>
                <a:stretch>
                  <a:fillRect/>
                </a:stretch>
              </a:blipFill>
            </p:spPr>
            <p:txBody>
              <a:bodyPr/>
              <a:lstStyle/>
              <a:p>
                <a:r>
                  <a:rPr lang="en-SG">
                    <a:noFill/>
                  </a:rPr>
                  <a:t> </a:t>
                </a:r>
              </a:p>
            </p:txBody>
          </p:sp>
        </mc:Fallback>
      </mc:AlternateContent>
      <p:cxnSp>
        <p:nvCxnSpPr>
          <p:cNvPr id="27" name="Straight Connector 26">
            <a:extLst>
              <a:ext uri="{FF2B5EF4-FFF2-40B4-BE49-F238E27FC236}">
                <a16:creationId xmlns:a16="http://schemas.microsoft.com/office/drawing/2014/main" id="{3A72AA51-D749-470F-896E-9E223A0C2C3A}"/>
              </a:ext>
            </a:extLst>
          </p:cNvPr>
          <p:cNvCxnSpPr/>
          <p:nvPr/>
        </p:nvCxnSpPr>
        <p:spPr>
          <a:xfrm>
            <a:off x="6646985" y="4079633"/>
            <a:ext cx="17303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F4D11FE-AA5C-4FAF-AEF0-0BF5A4715104}"/>
                  </a:ext>
                </a:extLst>
              </p:cNvPr>
              <p:cNvSpPr txBox="1"/>
              <p:nvPr/>
            </p:nvSpPr>
            <p:spPr>
              <a:xfrm>
                <a:off x="7711771" y="3625286"/>
                <a:ext cx="90467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var</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e>
                      </m:d>
                    </m:oMath>
                  </m:oMathPara>
                </a14:m>
                <a:endParaRPr lang="en-SG" dirty="0"/>
              </a:p>
            </p:txBody>
          </p:sp>
        </mc:Choice>
        <mc:Fallback xmlns="">
          <p:sp>
            <p:nvSpPr>
              <p:cNvPr id="28" name="TextBox 27">
                <a:extLst>
                  <a:ext uri="{FF2B5EF4-FFF2-40B4-BE49-F238E27FC236}">
                    <a16:creationId xmlns:a16="http://schemas.microsoft.com/office/drawing/2014/main" id="{AF4D11FE-AA5C-4FAF-AEF0-0BF5A4715104}"/>
                  </a:ext>
                </a:extLst>
              </p:cNvPr>
              <p:cNvSpPr txBox="1">
                <a:spLocks noRot="1" noChangeAspect="1" noMove="1" noResize="1" noEditPoints="1" noAdjustHandles="1" noChangeArrowheads="1" noChangeShapeType="1" noTextEdit="1"/>
              </p:cNvSpPr>
              <p:nvPr/>
            </p:nvSpPr>
            <p:spPr>
              <a:xfrm>
                <a:off x="7711771" y="3625286"/>
                <a:ext cx="904678" cy="369332"/>
              </a:xfrm>
              <a:prstGeom prst="rect">
                <a:avLst/>
              </a:prstGeom>
              <a:blipFill>
                <a:blip r:embed="rId11"/>
                <a:stretch>
                  <a:fillRect b="-1667"/>
                </a:stretch>
              </a:blipFill>
            </p:spPr>
            <p:txBody>
              <a:bodyPr/>
              <a:lstStyle/>
              <a:p>
                <a:r>
                  <a:rPr lang="en-SG">
                    <a:noFill/>
                  </a:rPr>
                  <a:t> </a:t>
                </a:r>
              </a:p>
            </p:txBody>
          </p:sp>
        </mc:Fallback>
      </mc:AlternateContent>
      <p:sp>
        <p:nvSpPr>
          <p:cNvPr id="29" name="Freeform: Shape 28">
            <a:extLst>
              <a:ext uri="{FF2B5EF4-FFF2-40B4-BE49-F238E27FC236}">
                <a16:creationId xmlns:a16="http://schemas.microsoft.com/office/drawing/2014/main" id="{75AB70C6-87D7-4E89-A3F1-6EB53C8EA3A5}"/>
              </a:ext>
            </a:extLst>
          </p:cNvPr>
          <p:cNvSpPr/>
          <p:nvPr/>
        </p:nvSpPr>
        <p:spPr>
          <a:xfrm>
            <a:off x="6714205" y="3546016"/>
            <a:ext cx="1170737" cy="1750470"/>
          </a:xfrm>
          <a:custGeom>
            <a:avLst/>
            <a:gdLst>
              <a:gd name="connsiteX0" fmla="*/ 10152 w 1170737"/>
              <a:gd name="connsiteY0" fmla="*/ 13110 h 1750470"/>
              <a:gd name="connsiteX1" fmla="*/ 10152 w 1170737"/>
              <a:gd name="connsiteY1" fmla="*/ 76415 h 1750470"/>
              <a:gd name="connsiteX2" fmla="*/ 115660 w 1170737"/>
              <a:gd name="connsiteY2" fmla="*/ 596919 h 1750470"/>
              <a:gd name="connsiteX3" fmla="*/ 439217 w 1170737"/>
              <a:gd name="connsiteY3" fmla="*/ 1314372 h 1750470"/>
              <a:gd name="connsiteX4" fmla="*/ 776841 w 1170737"/>
              <a:gd name="connsiteY4" fmla="*/ 1616827 h 1750470"/>
              <a:gd name="connsiteX5" fmla="*/ 1170737 w 1170737"/>
              <a:gd name="connsiteY5" fmla="*/ 1750470 h 1750470"/>
              <a:gd name="connsiteX6" fmla="*/ 1170737 w 1170737"/>
              <a:gd name="connsiteY6" fmla="*/ 1750470 h 175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737" h="1750470">
                <a:moveTo>
                  <a:pt x="10152" y="13110"/>
                </a:moveTo>
                <a:cubicBezTo>
                  <a:pt x="1359" y="-3888"/>
                  <a:pt x="-7433" y="-20886"/>
                  <a:pt x="10152" y="76415"/>
                </a:cubicBezTo>
                <a:cubicBezTo>
                  <a:pt x="27737" y="173716"/>
                  <a:pt x="44149" y="390593"/>
                  <a:pt x="115660" y="596919"/>
                </a:cubicBezTo>
                <a:cubicBezTo>
                  <a:pt x="187171" y="803245"/>
                  <a:pt x="329020" y="1144387"/>
                  <a:pt x="439217" y="1314372"/>
                </a:cubicBezTo>
                <a:cubicBezTo>
                  <a:pt x="549414" y="1484357"/>
                  <a:pt x="654921" y="1544144"/>
                  <a:pt x="776841" y="1616827"/>
                </a:cubicBezTo>
                <a:cubicBezTo>
                  <a:pt x="898761" y="1689510"/>
                  <a:pt x="1170737" y="1750470"/>
                  <a:pt x="1170737" y="1750470"/>
                </a:cubicBezTo>
                <a:lnTo>
                  <a:pt x="1170737" y="175047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D6D425F9-E424-4672-A924-63252700EF2E}"/>
                  </a:ext>
                </a:extLst>
              </p:cNvPr>
              <p:cNvSpPr txBox="1"/>
              <p:nvPr/>
            </p:nvSpPr>
            <p:spPr>
              <a:xfrm>
                <a:off x="7242848" y="4656406"/>
                <a:ext cx="642094" cy="37965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𝛽</m:t>
                          </m:r>
                          <m:r>
                            <a:rPr lang="en-US" b="0" i="1" smtClean="0">
                              <a:latin typeface="Cambria Math" panose="02040503050406030204" pitchFamily="18" charset="0"/>
                            </a:rPr>
                            <m:t>𝑡</m:t>
                          </m:r>
                          <m:r>
                            <a:rPr lang="en-US" b="0" i="1" smtClean="0">
                              <a:latin typeface="Cambria Math" panose="02040503050406030204" pitchFamily="18" charset="0"/>
                            </a:rPr>
                            <m:t>/2</m:t>
                          </m:r>
                        </m:sup>
                      </m:sSup>
                    </m:oMath>
                  </m:oMathPara>
                </a14:m>
                <a:endParaRPr lang="en-SG" dirty="0"/>
              </a:p>
            </p:txBody>
          </p:sp>
        </mc:Choice>
        <mc:Fallback xmlns="">
          <p:sp>
            <p:nvSpPr>
              <p:cNvPr id="30" name="TextBox 29">
                <a:extLst>
                  <a:ext uri="{FF2B5EF4-FFF2-40B4-BE49-F238E27FC236}">
                    <a16:creationId xmlns:a16="http://schemas.microsoft.com/office/drawing/2014/main" id="{D6D425F9-E424-4672-A924-63252700EF2E}"/>
                  </a:ext>
                </a:extLst>
              </p:cNvPr>
              <p:cNvSpPr txBox="1">
                <a:spLocks noRot="1" noChangeAspect="1" noMove="1" noResize="1" noEditPoints="1" noAdjustHandles="1" noChangeArrowheads="1" noChangeShapeType="1" noTextEdit="1"/>
              </p:cNvSpPr>
              <p:nvPr/>
            </p:nvSpPr>
            <p:spPr>
              <a:xfrm>
                <a:off x="7242848" y="4656406"/>
                <a:ext cx="642094" cy="379656"/>
              </a:xfrm>
              <a:prstGeom prst="rect">
                <a:avLst/>
              </a:prstGeom>
              <a:blipFill>
                <a:blip r:embed="rId12"/>
                <a:stretch>
                  <a:fillRect r="-20952"/>
                </a:stretch>
              </a:blipFill>
            </p:spPr>
            <p:txBody>
              <a:bodyPr/>
              <a:lstStyle/>
              <a:p>
                <a:r>
                  <a:rPr lang="en-SG">
                    <a:noFill/>
                  </a:rPr>
                  <a:t> </a:t>
                </a:r>
              </a:p>
            </p:txBody>
          </p:sp>
        </mc:Fallback>
      </mc:AlternateContent>
      <p:pic>
        <p:nvPicPr>
          <p:cNvPr id="31" name="Picture 30">
            <a:extLst>
              <a:ext uri="{FF2B5EF4-FFF2-40B4-BE49-F238E27FC236}">
                <a16:creationId xmlns:a16="http://schemas.microsoft.com/office/drawing/2014/main" id="{A0174F62-BFC2-4901-A0FB-17543EC73452}"/>
              </a:ext>
            </a:extLst>
          </p:cNvPr>
          <p:cNvPicPr>
            <a:picLocks noChangeAspect="1"/>
          </p:cNvPicPr>
          <p:nvPr/>
        </p:nvPicPr>
        <p:blipFill>
          <a:blip r:embed="rId13"/>
          <a:stretch>
            <a:fillRect/>
          </a:stretch>
        </p:blipFill>
        <p:spPr>
          <a:xfrm>
            <a:off x="638772" y="1585697"/>
            <a:ext cx="849619" cy="787113"/>
          </a:xfrm>
          <a:prstGeom prst="rect">
            <a:avLst/>
          </a:prstGeom>
        </p:spPr>
      </p:pic>
      <p:pic>
        <p:nvPicPr>
          <p:cNvPr id="32" name="Picture 31">
            <a:extLst>
              <a:ext uri="{FF2B5EF4-FFF2-40B4-BE49-F238E27FC236}">
                <a16:creationId xmlns:a16="http://schemas.microsoft.com/office/drawing/2014/main" id="{B29151A8-02A7-4B7F-AC71-A87475A03D07}"/>
              </a:ext>
            </a:extLst>
          </p:cNvPr>
          <p:cNvPicPr>
            <a:picLocks noChangeAspect="1"/>
          </p:cNvPicPr>
          <p:nvPr/>
        </p:nvPicPr>
        <p:blipFill>
          <a:blip r:embed="rId14"/>
          <a:stretch>
            <a:fillRect/>
          </a:stretch>
        </p:blipFill>
        <p:spPr>
          <a:xfrm>
            <a:off x="7424586" y="1582361"/>
            <a:ext cx="849619" cy="785323"/>
          </a:xfrm>
          <a:prstGeom prst="rect">
            <a:avLst/>
          </a:prstGeom>
        </p:spPr>
      </p:pic>
      <p:pic>
        <p:nvPicPr>
          <p:cNvPr id="33" name="Picture 32">
            <a:extLst>
              <a:ext uri="{FF2B5EF4-FFF2-40B4-BE49-F238E27FC236}">
                <a16:creationId xmlns:a16="http://schemas.microsoft.com/office/drawing/2014/main" id="{A3D25786-3848-4048-A76E-3EDBC78D05F8}"/>
              </a:ext>
            </a:extLst>
          </p:cNvPr>
          <p:cNvPicPr>
            <a:picLocks noChangeAspect="1"/>
          </p:cNvPicPr>
          <p:nvPr/>
        </p:nvPicPr>
        <p:blipFill>
          <a:blip r:embed="rId15"/>
          <a:stretch>
            <a:fillRect/>
          </a:stretch>
        </p:blipFill>
        <p:spPr>
          <a:xfrm>
            <a:off x="4081553" y="1575327"/>
            <a:ext cx="854412" cy="785322"/>
          </a:xfrm>
          <a:prstGeom prst="rect">
            <a:avLst/>
          </a:prstGeom>
        </p:spPr>
      </p:pic>
      <p:cxnSp>
        <p:nvCxnSpPr>
          <p:cNvPr id="35" name="Straight Arrow Connector 34">
            <a:extLst>
              <a:ext uri="{FF2B5EF4-FFF2-40B4-BE49-F238E27FC236}">
                <a16:creationId xmlns:a16="http://schemas.microsoft.com/office/drawing/2014/main" id="{95C3C408-436A-4086-9E6E-B544D7E6BA8E}"/>
              </a:ext>
            </a:extLst>
          </p:cNvPr>
          <p:cNvCxnSpPr/>
          <p:nvPr/>
        </p:nvCxnSpPr>
        <p:spPr>
          <a:xfrm>
            <a:off x="2372586" y="2204911"/>
            <a:ext cx="7856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0CB7BEF4-D5B1-499C-9254-97CF91F3D9ED}"/>
              </a:ext>
            </a:extLst>
          </p:cNvPr>
          <p:cNvCxnSpPr/>
          <p:nvPr/>
        </p:nvCxnSpPr>
        <p:spPr>
          <a:xfrm>
            <a:off x="5690202" y="2209597"/>
            <a:ext cx="7856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53C8756-D980-4775-B43A-5F66B2FF3DA0}"/>
              </a:ext>
            </a:extLst>
          </p:cNvPr>
          <p:cNvSpPr txBox="1"/>
          <p:nvPr/>
        </p:nvSpPr>
        <p:spPr>
          <a:xfrm>
            <a:off x="2155035" y="1690689"/>
            <a:ext cx="1544767" cy="369332"/>
          </a:xfrm>
          <a:prstGeom prst="rect">
            <a:avLst/>
          </a:prstGeom>
          <a:noFill/>
        </p:spPr>
        <p:txBody>
          <a:bodyPr wrap="square" rtlCol="0">
            <a:spAutoFit/>
          </a:bodyPr>
          <a:lstStyle/>
          <a:p>
            <a:r>
              <a:rPr lang="en-US" dirty="0"/>
              <a:t>add noise</a:t>
            </a:r>
            <a:endParaRPr lang="en-SG" dirty="0"/>
          </a:p>
        </p:txBody>
      </p:sp>
      <p:sp>
        <p:nvSpPr>
          <p:cNvPr id="38" name="TextBox 37">
            <a:extLst>
              <a:ext uri="{FF2B5EF4-FFF2-40B4-BE49-F238E27FC236}">
                <a16:creationId xmlns:a16="http://schemas.microsoft.com/office/drawing/2014/main" id="{CDAA05CF-AE78-4C2E-B04E-23B1F1ED538E}"/>
              </a:ext>
            </a:extLst>
          </p:cNvPr>
          <p:cNvSpPr txBox="1"/>
          <p:nvPr/>
        </p:nvSpPr>
        <p:spPr>
          <a:xfrm>
            <a:off x="5388249" y="1730545"/>
            <a:ext cx="1544767" cy="369332"/>
          </a:xfrm>
          <a:prstGeom prst="rect">
            <a:avLst/>
          </a:prstGeom>
          <a:noFill/>
        </p:spPr>
        <p:txBody>
          <a:bodyPr wrap="square" rtlCol="0">
            <a:spAutoFit/>
          </a:bodyPr>
          <a:lstStyle/>
          <a:p>
            <a:r>
              <a:rPr lang="en-US" dirty="0"/>
              <a:t>add noise</a:t>
            </a:r>
            <a:endParaRPr lang="en-SG" dirty="0"/>
          </a:p>
        </p:txBody>
      </p:sp>
      <p:cxnSp>
        <p:nvCxnSpPr>
          <p:cNvPr id="42" name="Straight Arrow Connector 41">
            <a:extLst>
              <a:ext uri="{FF2B5EF4-FFF2-40B4-BE49-F238E27FC236}">
                <a16:creationId xmlns:a16="http://schemas.microsoft.com/office/drawing/2014/main" id="{65F8EC69-BE38-44A3-89D8-AA8A26ACB931}"/>
              </a:ext>
            </a:extLst>
          </p:cNvPr>
          <p:cNvCxnSpPr>
            <a:stCxn id="4" idx="6"/>
          </p:cNvCxnSpPr>
          <p:nvPr/>
        </p:nvCxnSpPr>
        <p:spPr>
          <a:xfrm flipV="1">
            <a:off x="1214846" y="2698567"/>
            <a:ext cx="438108" cy="70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D13E10A-211C-4C6D-AFB8-2F24544AA8F3}"/>
              </a:ext>
            </a:extLst>
          </p:cNvPr>
          <p:cNvCxnSpPr/>
          <p:nvPr/>
        </p:nvCxnSpPr>
        <p:spPr>
          <a:xfrm flipV="1">
            <a:off x="2140971" y="2698390"/>
            <a:ext cx="438108" cy="70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917E5D5-B0AB-46FC-9D92-8879CEE02050}"/>
              </a:ext>
            </a:extLst>
          </p:cNvPr>
          <p:cNvCxnSpPr/>
          <p:nvPr/>
        </p:nvCxnSpPr>
        <p:spPr>
          <a:xfrm flipV="1">
            <a:off x="3083498" y="2719491"/>
            <a:ext cx="438108" cy="70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C3436B3-DFA4-4439-8FBE-0A609CAC4959}"/>
              </a:ext>
            </a:extLst>
          </p:cNvPr>
          <p:cNvCxnSpPr/>
          <p:nvPr/>
        </p:nvCxnSpPr>
        <p:spPr>
          <a:xfrm flipV="1">
            <a:off x="4792714" y="2705423"/>
            <a:ext cx="438108" cy="70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405450CF-FD11-46E0-8582-8F6FC3C65FCA}"/>
              </a:ext>
            </a:extLst>
          </p:cNvPr>
          <p:cNvCxnSpPr/>
          <p:nvPr/>
        </p:nvCxnSpPr>
        <p:spPr>
          <a:xfrm flipV="1">
            <a:off x="5756342" y="2712457"/>
            <a:ext cx="438108" cy="70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32D53DC4-06D0-4743-9676-1C0941898491}"/>
              </a:ext>
            </a:extLst>
          </p:cNvPr>
          <p:cNvCxnSpPr/>
          <p:nvPr/>
        </p:nvCxnSpPr>
        <p:spPr>
          <a:xfrm flipV="1">
            <a:off x="7212351" y="2712457"/>
            <a:ext cx="438108" cy="70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FB9CF88C-5FE3-464C-B18D-53F7EBA461E4}"/>
              </a:ext>
            </a:extLst>
          </p:cNvPr>
          <p:cNvSpPr txBox="1"/>
          <p:nvPr/>
        </p:nvSpPr>
        <p:spPr>
          <a:xfrm>
            <a:off x="3791243" y="2468877"/>
            <a:ext cx="438108" cy="369332"/>
          </a:xfrm>
          <a:prstGeom prst="rect">
            <a:avLst/>
          </a:prstGeom>
          <a:noFill/>
        </p:spPr>
        <p:txBody>
          <a:bodyPr wrap="square" rtlCol="0">
            <a:spAutoFit/>
          </a:bodyPr>
          <a:lstStyle/>
          <a:p>
            <a:r>
              <a:rPr lang="en-US" dirty="0"/>
              <a:t>…</a:t>
            </a:r>
            <a:endParaRPr lang="en-SG" dirty="0"/>
          </a:p>
        </p:txBody>
      </p:sp>
      <p:sp>
        <p:nvSpPr>
          <p:cNvPr id="51" name="TextBox 50">
            <a:extLst>
              <a:ext uri="{FF2B5EF4-FFF2-40B4-BE49-F238E27FC236}">
                <a16:creationId xmlns:a16="http://schemas.microsoft.com/office/drawing/2014/main" id="{6730DEFD-6C3B-4EB6-8E3F-5AEA88D8AF81}"/>
              </a:ext>
            </a:extLst>
          </p:cNvPr>
          <p:cNvSpPr txBox="1"/>
          <p:nvPr/>
        </p:nvSpPr>
        <p:spPr>
          <a:xfrm>
            <a:off x="6567266" y="2466530"/>
            <a:ext cx="438108" cy="369332"/>
          </a:xfrm>
          <a:prstGeom prst="rect">
            <a:avLst/>
          </a:prstGeom>
          <a:noFill/>
        </p:spPr>
        <p:txBody>
          <a:bodyPr wrap="square" rtlCol="0">
            <a:spAutoFit/>
          </a:bodyPr>
          <a:lstStyle/>
          <a:p>
            <a:r>
              <a:rPr lang="en-US" dirty="0"/>
              <a:t>…</a:t>
            </a:r>
            <a:endParaRPr lang="en-SG"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6CC07EB-F59F-42AE-BFD5-08248DF281CF}"/>
                  </a:ext>
                </a:extLst>
              </p:cNvPr>
              <p:cNvSpPr txBox="1"/>
              <p:nvPr/>
            </p:nvSpPr>
            <p:spPr>
              <a:xfrm>
                <a:off x="555175" y="2945676"/>
                <a:ext cx="96229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𝑥</m:t>
                      </m:r>
                    </m:oMath>
                  </m:oMathPara>
                </a14:m>
                <a:endParaRPr lang="en-SG" dirty="0"/>
              </a:p>
            </p:txBody>
          </p:sp>
        </mc:Choice>
        <mc:Fallback xmlns="">
          <p:sp>
            <p:nvSpPr>
              <p:cNvPr id="3" name="TextBox 2">
                <a:extLst>
                  <a:ext uri="{FF2B5EF4-FFF2-40B4-BE49-F238E27FC236}">
                    <a16:creationId xmlns:a16="http://schemas.microsoft.com/office/drawing/2014/main" id="{C6CC07EB-F59F-42AE-BFD5-08248DF281CF}"/>
                  </a:ext>
                </a:extLst>
              </p:cNvPr>
              <p:cNvSpPr txBox="1">
                <a:spLocks noRot="1" noChangeAspect="1" noMove="1" noResize="1" noEditPoints="1" noAdjustHandles="1" noChangeArrowheads="1" noChangeShapeType="1" noTextEdit="1"/>
              </p:cNvSpPr>
              <p:nvPr/>
            </p:nvSpPr>
            <p:spPr>
              <a:xfrm>
                <a:off x="555175" y="2945676"/>
                <a:ext cx="962291" cy="369332"/>
              </a:xfrm>
              <a:prstGeom prst="rect">
                <a:avLst/>
              </a:prstGeom>
              <a:blipFill>
                <a:blip r:embed="rId16"/>
                <a:stretch>
                  <a:fillRect b="-1639"/>
                </a:stretch>
              </a:blipFill>
            </p:spPr>
            <p:txBody>
              <a:bodyPr/>
              <a:lstStyle/>
              <a:p>
                <a:r>
                  <a:rPr lang="en-SG">
                    <a:noFill/>
                  </a:rPr>
                  <a:t> </a:t>
                </a:r>
              </a:p>
            </p:txBody>
          </p:sp>
        </mc:Fallback>
      </mc:AlternateContent>
    </p:spTree>
    <p:extLst>
      <p:ext uri="{BB962C8B-B14F-4D97-AF65-F5344CB8AC3E}">
        <p14:creationId xmlns:p14="http://schemas.microsoft.com/office/powerpoint/2010/main" val="177906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B27B4-EEF6-44D6-A1C0-AFA1009CDEA8}"/>
              </a:ext>
            </a:extLst>
          </p:cNvPr>
          <p:cNvSpPr>
            <a:spLocks noGrp="1"/>
          </p:cNvSpPr>
          <p:nvPr>
            <p:ph type="title"/>
          </p:nvPr>
        </p:nvSpPr>
        <p:spPr/>
        <p:txBody>
          <a:bodyPr/>
          <a:lstStyle/>
          <a:p>
            <a:r>
              <a:rPr lang="en-US" dirty="0"/>
              <a:t>Faster update (diffusion kernel)</a:t>
            </a:r>
            <a:endParaRPr lang="en-SG" dirty="0"/>
          </a:p>
        </p:txBody>
      </p:sp>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E36F99D1-D72E-46D5-865A-670DB93E86A4}"/>
                  </a:ext>
                </a:extLst>
              </p:cNvPr>
              <p:cNvSpPr/>
              <p:nvPr/>
            </p:nvSpPr>
            <p:spPr>
              <a:xfrm>
                <a:off x="842554" y="2514600"/>
                <a:ext cx="372292" cy="372292"/>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oMath>
                  </m:oMathPara>
                </a14:m>
                <a:endParaRPr lang="en-SG" dirty="0"/>
              </a:p>
            </p:txBody>
          </p:sp>
        </mc:Choice>
        <mc:Fallback xmlns="">
          <p:sp>
            <p:nvSpPr>
              <p:cNvPr id="4" name="Oval 3">
                <a:extLst>
                  <a:ext uri="{FF2B5EF4-FFF2-40B4-BE49-F238E27FC236}">
                    <a16:creationId xmlns:a16="http://schemas.microsoft.com/office/drawing/2014/main" id="{E36F99D1-D72E-46D5-865A-670DB93E86A4}"/>
                  </a:ext>
                </a:extLst>
              </p:cNvPr>
              <p:cNvSpPr>
                <a:spLocks noRot="1" noChangeAspect="1" noMove="1" noResize="1" noEditPoints="1" noAdjustHandles="1" noChangeArrowheads="1" noChangeShapeType="1" noTextEdit="1"/>
              </p:cNvSpPr>
              <p:nvPr/>
            </p:nvSpPr>
            <p:spPr>
              <a:xfrm>
                <a:off x="842554" y="2514600"/>
                <a:ext cx="372292" cy="372292"/>
              </a:xfrm>
              <a:prstGeom prst="ellipse">
                <a:avLst/>
              </a:prstGeom>
              <a:blipFill>
                <a:blip r:embed="rId2"/>
                <a:stretch>
                  <a:fillRect l="-3175"/>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3" name="Oval 12">
                <a:extLst>
                  <a:ext uri="{FF2B5EF4-FFF2-40B4-BE49-F238E27FC236}">
                    <a16:creationId xmlns:a16="http://schemas.microsoft.com/office/drawing/2014/main" id="{9817983F-C74B-4521-852F-0EE564898423}"/>
                  </a:ext>
                </a:extLst>
              </p:cNvPr>
              <p:cNvSpPr/>
              <p:nvPr/>
            </p:nvSpPr>
            <p:spPr>
              <a:xfrm>
                <a:off x="5273374" y="2531676"/>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oMath>
                  </m:oMathPara>
                </a14:m>
                <a:endParaRPr lang="en-SG" dirty="0"/>
              </a:p>
            </p:txBody>
          </p:sp>
        </mc:Choice>
        <mc:Fallback xmlns="">
          <p:sp>
            <p:nvSpPr>
              <p:cNvPr id="13" name="Oval 12">
                <a:extLst>
                  <a:ext uri="{FF2B5EF4-FFF2-40B4-BE49-F238E27FC236}">
                    <a16:creationId xmlns:a16="http://schemas.microsoft.com/office/drawing/2014/main" id="{9817983F-C74B-4521-852F-0EE564898423}"/>
                  </a:ext>
                </a:extLst>
              </p:cNvPr>
              <p:cNvSpPr>
                <a:spLocks noRot="1" noChangeAspect="1" noMove="1" noResize="1" noEditPoints="1" noAdjustHandles="1" noChangeArrowheads="1" noChangeShapeType="1" noTextEdit="1"/>
              </p:cNvSpPr>
              <p:nvPr/>
            </p:nvSpPr>
            <p:spPr>
              <a:xfrm>
                <a:off x="5273374" y="2531676"/>
                <a:ext cx="372292" cy="372292"/>
              </a:xfrm>
              <a:prstGeom prst="ellipse">
                <a:avLst/>
              </a:prstGeom>
              <a:blipFill>
                <a:blip r:embed="rId6"/>
                <a:stretch>
                  <a:fillRect/>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94E7800-A522-493C-9B75-F89C279C8279}"/>
                  </a:ext>
                </a:extLst>
              </p:cNvPr>
              <p:cNvSpPr txBox="1"/>
              <p:nvPr/>
            </p:nvSpPr>
            <p:spPr>
              <a:xfrm>
                <a:off x="129246" y="3627797"/>
                <a:ext cx="7117624" cy="31636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1</m:t>
                              </m:r>
                            </m:sub>
                          </m:sSub>
                        </m:e>
                      </m:rad>
                      <m:r>
                        <a:rPr lang="en-US" b="0" i="1" smtClean="0">
                          <a:latin typeface="Cambria Math" panose="02040503050406030204" pitchFamily="18" charset="0"/>
                        </a:rPr>
                        <m:t>𝑥</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1</m:t>
                              </m:r>
                            </m:sub>
                          </m:sSub>
                        </m:e>
                      </m:rad>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1</m:t>
                          </m:r>
                        </m:sub>
                      </m:sSub>
                    </m:oMath>
                  </m:oMathPara>
                </a14:m>
                <a:endParaRPr lang="en-SG" dirty="0"/>
              </a:p>
              <a:p>
                <a:endParaRPr lang="en-SG"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b="0" i="1" smtClean="0">
                              <a:latin typeface="Cambria Math" panose="02040503050406030204" pitchFamily="18" charset="0"/>
                            </a:rPr>
                            <m:t>2</m:t>
                          </m:r>
                        </m:sub>
                      </m:sSub>
                      <m:r>
                        <a:rPr lang="en-US" b="0" i="1" smtClean="0">
                          <a:latin typeface="Cambria Math" panose="02040503050406030204" pitchFamily="18" charset="0"/>
                        </a:rPr>
                        <m:t> </m:t>
                      </m:r>
                      <m:r>
                        <a:rPr lang="en-US" i="1">
                          <a:latin typeface="Cambria Math" panose="02040503050406030204" pitchFamily="18" charset="0"/>
                        </a:rPr>
                        <m:t>=</m:t>
                      </m:r>
                      <m:rad>
                        <m:radPr>
                          <m:degHide m:val="on"/>
                          <m:ctrlPr>
                            <a:rPr lang="en-US" i="1">
                              <a:latin typeface="Cambria Math" panose="02040503050406030204" pitchFamily="18" charset="0"/>
                            </a:rPr>
                          </m:ctrlPr>
                        </m:radPr>
                        <m:deg/>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b="0" i="1" smtClean="0">
                                  <a:latin typeface="Cambria Math" panose="02040503050406030204" pitchFamily="18" charset="0"/>
                                </a:rPr>
                                <m:t>2</m:t>
                              </m:r>
                            </m:sub>
                          </m:sSub>
                        </m:e>
                      </m:rad>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r>
                        <a:rPr lang="en-US" i="1">
                          <a:latin typeface="Cambria Math" panose="02040503050406030204" pitchFamily="18" charset="0"/>
                        </a:rPr>
                        <m:t>+</m:t>
                      </m:r>
                      <m:rad>
                        <m:radPr>
                          <m:degHide m:val="on"/>
                          <m:ctrlPr>
                            <a:rPr lang="en-US" i="1">
                              <a:latin typeface="Cambria Math" panose="02040503050406030204" pitchFamily="18" charset="0"/>
                            </a:rPr>
                          </m:ctrlPr>
                        </m:radPr>
                        <m:deg/>
                        <m:e>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b="0" i="1" smtClean="0">
                                  <a:latin typeface="Cambria Math" panose="02040503050406030204" pitchFamily="18" charset="0"/>
                                </a:rPr>
                                <m:t>2</m:t>
                              </m:r>
                            </m:sub>
                          </m:sSub>
                        </m:e>
                      </m:rad>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𝜖</m:t>
                          </m:r>
                        </m:e>
                        <m:sub>
                          <m:r>
                            <a:rPr lang="en-US" b="0" i="1" smtClean="0">
                              <a:latin typeface="Cambria Math" panose="02040503050406030204" pitchFamily="18" charset="0"/>
                            </a:rPr>
                            <m:t>2</m:t>
                          </m:r>
                        </m:sub>
                      </m:sSub>
                    </m:oMath>
                  </m:oMathPara>
                </a14:m>
                <a:endParaRPr lang="en-US" i="1" dirty="0">
                  <a:latin typeface="Cambria Math" panose="02040503050406030204" pitchFamily="18" charset="0"/>
                </a:endParaRPr>
              </a:p>
              <a:p>
                <a:r>
                  <a:rPr lang="en-US" b="0" dirty="0"/>
                  <a:t>                            </a:t>
                </a:r>
                <a14:m>
                  <m:oMath xmlns:m="http://schemas.openxmlformats.org/officeDocument/2006/math">
                    <m:r>
                      <a:rPr lang="en-US" b="0" i="0" smtClean="0">
                        <a:latin typeface="Cambria Math" panose="02040503050406030204" pitchFamily="18" charset="0"/>
                      </a:rPr>
                      <m:t>=</m:t>
                    </m:r>
                    <m:rad>
                      <m:radPr>
                        <m:degHide m:val="on"/>
                        <m:ctrlPr>
                          <a:rPr lang="en-US" i="1">
                            <a:latin typeface="Cambria Math" panose="02040503050406030204" pitchFamily="18" charset="0"/>
                          </a:rPr>
                        </m:ctrlPr>
                      </m:radPr>
                      <m:deg/>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2</m:t>
                            </m:r>
                          </m:sub>
                        </m:sSub>
                      </m:e>
                    </m:rad>
                    <m:rad>
                      <m:radPr>
                        <m:degHide m:val="on"/>
                        <m:ctrlPr>
                          <a:rPr lang="en-US" i="1">
                            <a:latin typeface="Cambria Math" panose="02040503050406030204" pitchFamily="18" charset="0"/>
                          </a:rPr>
                        </m:ctrlPr>
                      </m:radPr>
                      <m:deg/>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1</m:t>
                            </m:r>
                          </m:sub>
                        </m:sSub>
                      </m:e>
                    </m:rad>
                    <m:r>
                      <a:rPr lang="en-US" i="1">
                        <a:latin typeface="Cambria Math" panose="02040503050406030204" pitchFamily="18" charset="0"/>
                      </a:rPr>
                      <m:t>𝑥</m:t>
                    </m:r>
                    <m:r>
                      <a:rPr lang="en-US" i="1">
                        <a:latin typeface="Cambria Math" panose="02040503050406030204" pitchFamily="18" charset="0"/>
                      </a:rPr>
                      <m:t>+</m:t>
                    </m:r>
                    <m:rad>
                      <m:radPr>
                        <m:degHide m:val="on"/>
                        <m:ctrlPr>
                          <a:rPr lang="en-US" i="1">
                            <a:latin typeface="Cambria Math" panose="02040503050406030204" pitchFamily="18" charset="0"/>
                          </a:rPr>
                        </m:ctrlPr>
                      </m:radPr>
                      <m:deg/>
                      <m:e>
                        <m:sSub>
                          <m:sSubPr>
                            <m:ctrlPr>
                              <a:rPr lang="en-US" i="1">
                                <a:latin typeface="Cambria Math" panose="02040503050406030204" pitchFamily="18" charset="0"/>
                              </a:rPr>
                            </m:ctrlPr>
                          </m:sSubPr>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i="1">
                                <a:latin typeface="Cambria Math" panose="02040503050406030204" pitchFamily="18" charset="0"/>
                              </a:rPr>
                              <m:t>𝛽</m:t>
                            </m:r>
                          </m:e>
                          <m:sub>
                            <m:r>
                              <a:rPr lang="en-US" i="1">
                                <a:latin typeface="Cambria Math" panose="02040503050406030204" pitchFamily="18" charset="0"/>
                              </a:rPr>
                              <m:t>1</m:t>
                            </m:r>
                          </m:sub>
                        </m:sSub>
                      </m:e>
                    </m:rad>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𝜖</m:t>
                        </m:r>
                      </m:e>
                      <m:sub>
                        <m:r>
                          <a:rPr lang="en-US" i="1">
                            <a:latin typeface="Cambria Math" panose="02040503050406030204" pitchFamily="18" charset="0"/>
                          </a:rPr>
                          <m:t>1</m:t>
                        </m:r>
                      </m:sub>
                    </m:sSub>
                    <m:r>
                      <a:rPr lang="en-US" i="1">
                        <a:latin typeface="Cambria Math" panose="02040503050406030204" pitchFamily="18" charset="0"/>
                      </a:rPr>
                      <m:t>+</m:t>
                    </m:r>
                    <m:rad>
                      <m:radPr>
                        <m:degHide m:val="on"/>
                        <m:ctrlPr>
                          <a:rPr lang="en-US" i="1">
                            <a:latin typeface="Cambria Math" panose="02040503050406030204" pitchFamily="18" charset="0"/>
                          </a:rPr>
                        </m:ctrlPr>
                      </m:radPr>
                      <m:deg/>
                      <m:e>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2</m:t>
                            </m:r>
                          </m:sub>
                        </m:sSub>
                      </m:e>
                    </m:rad>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𝜖</m:t>
                        </m:r>
                      </m:e>
                      <m:sub>
                        <m:r>
                          <a:rPr lang="en-US" i="1">
                            <a:latin typeface="Cambria Math" panose="02040503050406030204" pitchFamily="18" charset="0"/>
                          </a:rPr>
                          <m:t>2</m:t>
                        </m:r>
                      </m:sub>
                    </m:sSub>
                  </m:oMath>
                </a14:m>
                <a:endParaRPr lang="en-US" i="1" dirty="0">
                  <a:latin typeface="Cambria Math" panose="02040503050406030204" pitchFamily="18" charset="0"/>
                </a:endParaRPr>
              </a:p>
              <a:p>
                <a:r>
                  <a:rPr lang="en-US" b="0" dirty="0"/>
                  <a:t>                            </a:t>
                </a:r>
                <a14:m>
                  <m:oMath xmlns:m="http://schemas.openxmlformats.org/officeDocument/2006/math">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2</m:t>
                            </m:r>
                          </m:sub>
                        </m:sSub>
                      </m:e>
                    </m:rad>
                    <m:r>
                      <a:rPr lang="en-US" b="0" i="1" smtClean="0">
                        <a:latin typeface="Cambria Math" panose="02040503050406030204" pitchFamily="18" charset="0"/>
                      </a:rPr>
                      <m:t>𝑥</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2</m:t>
                            </m:r>
                          </m:sub>
                        </m:sSub>
                      </m:e>
                    </m:rad>
                    <m:r>
                      <a:rPr lang="en-US" b="0" i="1" smtClean="0">
                        <a:latin typeface="Cambria Math" panose="02040503050406030204" pitchFamily="18" charset="0"/>
                      </a:rPr>
                      <m:t> </m:t>
                    </m:r>
                    <m:r>
                      <a:rPr lang="en-US" b="0" i="1" smtClean="0">
                        <a:latin typeface="Cambria Math" panose="02040503050406030204" pitchFamily="18" charset="0"/>
                      </a:rPr>
                      <m:t>𝜖</m:t>
                    </m:r>
                  </m:oMath>
                </a14:m>
                <a:endParaRPr lang="en-SG" dirty="0"/>
              </a:p>
              <a:p>
                <a:endParaRPr lang="en-US" dirty="0"/>
              </a:p>
              <a:p>
                <a:r>
                  <a:rPr lang="en-US" dirty="0"/>
                  <a:t>In general </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ad>
                        <m:radPr>
                          <m:degHide m:val="on"/>
                          <m:ctrlPr>
                            <a:rPr lang="en-US" i="1">
                              <a:latin typeface="Cambria Math" panose="02040503050406030204" pitchFamily="18" charset="0"/>
                            </a:rPr>
                          </m:ctrlPr>
                        </m:radPr>
                        <m:deg/>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𝛼</m:t>
                                  </m:r>
                                </m:e>
                              </m:acc>
                            </m:e>
                            <m:sub>
                              <m:r>
                                <a:rPr lang="en-US" b="0" i="1" smtClean="0">
                                  <a:latin typeface="Cambria Math" panose="02040503050406030204" pitchFamily="18" charset="0"/>
                                </a:rPr>
                                <m:t>𝑡</m:t>
                              </m:r>
                            </m:sub>
                          </m:sSub>
                        </m:e>
                      </m:rad>
                      <m:r>
                        <a:rPr lang="en-US" i="1">
                          <a:latin typeface="Cambria Math" panose="02040503050406030204" pitchFamily="18" charset="0"/>
                        </a:rPr>
                        <m:t>𝑥</m:t>
                      </m:r>
                      <m:r>
                        <a:rPr lang="en-US" i="1">
                          <a:latin typeface="Cambria Math" panose="02040503050406030204" pitchFamily="18" charset="0"/>
                        </a:rPr>
                        <m:t>+</m:t>
                      </m:r>
                      <m:rad>
                        <m:radPr>
                          <m:degHide m:val="on"/>
                          <m:ctrlPr>
                            <a:rPr lang="en-US" i="1">
                              <a:latin typeface="Cambria Math" panose="02040503050406030204" pitchFamily="18" charset="0"/>
                            </a:rPr>
                          </m:ctrlPr>
                        </m:radPr>
                        <m:deg/>
                        <m:e>
                          <m:r>
                            <a:rPr lang="en-US" i="1">
                              <a:latin typeface="Cambria Math" panose="02040503050406030204" pitchFamily="18" charset="0"/>
                            </a:rPr>
                            <m:t>1−</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𝛼</m:t>
                                  </m:r>
                                </m:e>
                              </m:acc>
                            </m:e>
                            <m:sub>
                              <m:r>
                                <a:rPr lang="en-US" b="0" i="1" smtClean="0">
                                  <a:latin typeface="Cambria Math" panose="02040503050406030204" pitchFamily="18" charset="0"/>
                                </a:rPr>
                                <m:t>𝑡</m:t>
                              </m:r>
                            </m:sub>
                          </m:sSub>
                        </m:e>
                      </m:rad>
                      <m:r>
                        <a:rPr lang="en-US" i="1">
                          <a:latin typeface="Cambria Math" panose="02040503050406030204" pitchFamily="18" charset="0"/>
                        </a:rPr>
                        <m:t> </m:t>
                      </m:r>
                      <m:r>
                        <a:rPr lang="en-US" i="1">
                          <a:latin typeface="Cambria Math" panose="02040503050406030204" pitchFamily="18" charset="0"/>
                        </a:rPr>
                        <m:t>𝜖</m:t>
                      </m:r>
                    </m:oMath>
                  </m:oMathPara>
                </a14:m>
                <a:endParaRPr lang="en-SG" dirty="0"/>
              </a:p>
              <a:p>
                <a:endParaRPr lang="en-US" b="0" dirty="0"/>
              </a:p>
              <a:p>
                <a:endParaRPr lang="en-US" b="0" dirty="0"/>
              </a:p>
            </p:txBody>
          </p:sp>
        </mc:Choice>
        <mc:Fallback xmlns="">
          <p:sp>
            <p:nvSpPr>
              <p:cNvPr id="17" name="TextBox 16">
                <a:extLst>
                  <a:ext uri="{FF2B5EF4-FFF2-40B4-BE49-F238E27FC236}">
                    <a16:creationId xmlns:a16="http://schemas.microsoft.com/office/drawing/2014/main" id="{994E7800-A522-493C-9B75-F89C279C8279}"/>
                  </a:ext>
                </a:extLst>
              </p:cNvPr>
              <p:cNvSpPr txBox="1">
                <a:spLocks noRot="1" noChangeAspect="1" noMove="1" noResize="1" noEditPoints="1" noAdjustHandles="1" noChangeArrowheads="1" noChangeShapeType="1" noTextEdit="1"/>
              </p:cNvSpPr>
              <p:nvPr/>
            </p:nvSpPr>
            <p:spPr>
              <a:xfrm>
                <a:off x="129246" y="3627797"/>
                <a:ext cx="7117624" cy="3163687"/>
              </a:xfrm>
              <a:prstGeom prst="rect">
                <a:avLst/>
              </a:prstGeom>
              <a:blipFill>
                <a:blip r:embed="rId7"/>
                <a:stretch>
                  <a:fillRect l="-685"/>
                </a:stretch>
              </a:blipFill>
            </p:spPr>
            <p:txBody>
              <a:bodyPr/>
              <a:lstStyle/>
              <a:p>
                <a:r>
                  <a:rPr lang="en-SG">
                    <a:noFill/>
                  </a:rPr>
                  <a:t> </a:t>
                </a:r>
              </a:p>
            </p:txBody>
          </p:sp>
        </mc:Fallback>
      </mc:AlternateContent>
      <p:pic>
        <p:nvPicPr>
          <p:cNvPr id="31" name="Picture 30">
            <a:extLst>
              <a:ext uri="{FF2B5EF4-FFF2-40B4-BE49-F238E27FC236}">
                <a16:creationId xmlns:a16="http://schemas.microsoft.com/office/drawing/2014/main" id="{A0174F62-BFC2-4901-A0FB-17543EC73452}"/>
              </a:ext>
            </a:extLst>
          </p:cNvPr>
          <p:cNvPicPr>
            <a:picLocks noChangeAspect="1"/>
          </p:cNvPicPr>
          <p:nvPr/>
        </p:nvPicPr>
        <p:blipFill>
          <a:blip r:embed="rId8"/>
          <a:stretch>
            <a:fillRect/>
          </a:stretch>
        </p:blipFill>
        <p:spPr>
          <a:xfrm>
            <a:off x="638772" y="1585697"/>
            <a:ext cx="849619" cy="787113"/>
          </a:xfrm>
          <a:prstGeom prst="rect">
            <a:avLst/>
          </a:prstGeom>
        </p:spPr>
      </p:pic>
      <p:pic>
        <p:nvPicPr>
          <p:cNvPr id="33" name="Picture 32">
            <a:extLst>
              <a:ext uri="{FF2B5EF4-FFF2-40B4-BE49-F238E27FC236}">
                <a16:creationId xmlns:a16="http://schemas.microsoft.com/office/drawing/2014/main" id="{A3D25786-3848-4048-A76E-3EDBC78D05F8}"/>
              </a:ext>
            </a:extLst>
          </p:cNvPr>
          <p:cNvPicPr>
            <a:picLocks noChangeAspect="1"/>
          </p:cNvPicPr>
          <p:nvPr/>
        </p:nvPicPr>
        <p:blipFill>
          <a:blip r:embed="rId9"/>
          <a:stretch>
            <a:fillRect/>
          </a:stretch>
        </p:blipFill>
        <p:spPr>
          <a:xfrm>
            <a:off x="5046192" y="1575327"/>
            <a:ext cx="854412" cy="785322"/>
          </a:xfrm>
          <a:prstGeom prst="rect">
            <a:avLst/>
          </a:prstGeom>
        </p:spPr>
      </p:pic>
      <p:sp>
        <p:nvSpPr>
          <p:cNvPr id="37" name="TextBox 36">
            <a:extLst>
              <a:ext uri="{FF2B5EF4-FFF2-40B4-BE49-F238E27FC236}">
                <a16:creationId xmlns:a16="http://schemas.microsoft.com/office/drawing/2014/main" id="{A53C8756-D980-4775-B43A-5F66B2FF3DA0}"/>
              </a:ext>
            </a:extLst>
          </p:cNvPr>
          <p:cNvSpPr txBox="1"/>
          <p:nvPr/>
        </p:nvSpPr>
        <p:spPr>
          <a:xfrm>
            <a:off x="2401224" y="1690689"/>
            <a:ext cx="1544767" cy="369332"/>
          </a:xfrm>
          <a:prstGeom prst="rect">
            <a:avLst/>
          </a:prstGeom>
          <a:noFill/>
        </p:spPr>
        <p:txBody>
          <a:bodyPr wrap="square" rtlCol="0">
            <a:spAutoFit/>
          </a:bodyPr>
          <a:lstStyle/>
          <a:p>
            <a:r>
              <a:rPr lang="en-US" dirty="0"/>
              <a:t>add noises</a:t>
            </a:r>
            <a:endParaRPr lang="en-SG"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6CC07EB-F59F-42AE-BFD5-08248DF281CF}"/>
                  </a:ext>
                </a:extLst>
              </p:cNvPr>
              <p:cNvSpPr txBox="1"/>
              <p:nvPr/>
            </p:nvSpPr>
            <p:spPr>
              <a:xfrm>
                <a:off x="555175" y="2945676"/>
                <a:ext cx="96229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𝑥</m:t>
                      </m:r>
                    </m:oMath>
                  </m:oMathPara>
                </a14:m>
                <a:endParaRPr lang="en-SG" dirty="0"/>
              </a:p>
            </p:txBody>
          </p:sp>
        </mc:Choice>
        <mc:Fallback xmlns="">
          <p:sp>
            <p:nvSpPr>
              <p:cNvPr id="3" name="TextBox 2">
                <a:extLst>
                  <a:ext uri="{FF2B5EF4-FFF2-40B4-BE49-F238E27FC236}">
                    <a16:creationId xmlns:a16="http://schemas.microsoft.com/office/drawing/2014/main" id="{C6CC07EB-F59F-42AE-BFD5-08248DF281CF}"/>
                  </a:ext>
                </a:extLst>
              </p:cNvPr>
              <p:cNvSpPr txBox="1">
                <a:spLocks noRot="1" noChangeAspect="1" noMove="1" noResize="1" noEditPoints="1" noAdjustHandles="1" noChangeArrowheads="1" noChangeShapeType="1" noTextEdit="1"/>
              </p:cNvSpPr>
              <p:nvPr/>
            </p:nvSpPr>
            <p:spPr>
              <a:xfrm>
                <a:off x="555175" y="2945676"/>
                <a:ext cx="962291" cy="369332"/>
              </a:xfrm>
              <a:prstGeom prst="rect">
                <a:avLst/>
              </a:prstGeom>
              <a:blipFill>
                <a:blip r:embed="rId10"/>
                <a:stretch>
                  <a:fillRect b="-1639"/>
                </a:stretch>
              </a:blipFill>
            </p:spPr>
            <p:txBody>
              <a:bodyPr/>
              <a:lstStyle/>
              <a:p>
                <a:r>
                  <a:rPr lang="en-SG">
                    <a:noFill/>
                  </a:rPr>
                  <a:t> </a:t>
                </a:r>
              </a:p>
            </p:txBody>
          </p:sp>
        </mc:Fallback>
      </mc:AlternateContent>
      <p:sp>
        <p:nvSpPr>
          <p:cNvPr id="10" name="Freeform: Shape 9">
            <a:extLst>
              <a:ext uri="{FF2B5EF4-FFF2-40B4-BE49-F238E27FC236}">
                <a16:creationId xmlns:a16="http://schemas.microsoft.com/office/drawing/2014/main" id="{227756BF-6F8A-4100-B366-55BD4ACEF606}"/>
              </a:ext>
            </a:extLst>
          </p:cNvPr>
          <p:cNvSpPr/>
          <p:nvPr/>
        </p:nvSpPr>
        <p:spPr>
          <a:xfrm>
            <a:off x="1397726" y="2122712"/>
            <a:ext cx="3592285" cy="600894"/>
          </a:xfrm>
          <a:custGeom>
            <a:avLst/>
            <a:gdLst>
              <a:gd name="connsiteX0" fmla="*/ 0 w 3592285"/>
              <a:gd name="connsiteY0" fmla="*/ 600894 h 600894"/>
              <a:gd name="connsiteX1" fmla="*/ 1678577 w 3592285"/>
              <a:gd name="connsiteY1" fmla="*/ 2 h 600894"/>
              <a:gd name="connsiteX2" fmla="*/ 3592285 w 3592285"/>
              <a:gd name="connsiteY2" fmla="*/ 594362 h 600894"/>
            </a:gdLst>
            <a:ahLst/>
            <a:cxnLst>
              <a:cxn ang="0">
                <a:pos x="connsiteX0" y="connsiteY0"/>
              </a:cxn>
              <a:cxn ang="0">
                <a:pos x="connsiteX1" y="connsiteY1"/>
              </a:cxn>
              <a:cxn ang="0">
                <a:pos x="connsiteX2" y="connsiteY2"/>
              </a:cxn>
            </a:cxnLst>
            <a:rect l="l" t="t" r="r" b="b"/>
            <a:pathLst>
              <a:path w="3592285" h="600894">
                <a:moveTo>
                  <a:pt x="0" y="600894"/>
                </a:moveTo>
                <a:cubicBezTo>
                  <a:pt x="539931" y="300992"/>
                  <a:pt x="1079863" y="1091"/>
                  <a:pt x="1678577" y="2"/>
                </a:cubicBezTo>
                <a:cubicBezTo>
                  <a:pt x="2277291" y="-1087"/>
                  <a:pt x="2934788" y="296637"/>
                  <a:pt x="3592285" y="594362"/>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55FF5F4-5891-438A-9163-14D88E99CA96}"/>
                  </a:ext>
                </a:extLst>
              </p:cNvPr>
              <p:cNvSpPr txBox="1"/>
              <p:nvPr/>
            </p:nvSpPr>
            <p:spPr>
              <a:xfrm>
                <a:off x="6544186" y="2760059"/>
                <a:ext cx="1971164" cy="86773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SG"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sub>
                      </m:sSub>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𝑡</m:t>
                          </m:r>
                        </m:sup>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𝑖</m:t>
                              </m:r>
                            </m:sub>
                          </m:sSub>
                        </m:e>
                      </m:nary>
                      <m:r>
                        <a:rPr lang="en-US" b="0" i="1" smtClean="0">
                          <a:latin typeface="Cambria Math" panose="02040503050406030204" pitchFamily="18" charset="0"/>
                        </a:rPr>
                        <m:t>)</m:t>
                      </m:r>
                    </m:oMath>
                  </m:oMathPara>
                </a14:m>
                <a:endParaRPr lang="en-SG" dirty="0"/>
              </a:p>
            </p:txBody>
          </p:sp>
        </mc:Choice>
        <mc:Fallback xmlns="">
          <p:sp>
            <p:nvSpPr>
              <p:cNvPr id="12" name="TextBox 11">
                <a:extLst>
                  <a:ext uri="{FF2B5EF4-FFF2-40B4-BE49-F238E27FC236}">
                    <a16:creationId xmlns:a16="http://schemas.microsoft.com/office/drawing/2014/main" id="{D55FF5F4-5891-438A-9163-14D88E99CA96}"/>
                  </a:ext>
                </a:extLst>
              </p:cNvPr>
              <p:cNvSpPr txBox="1">
                <a:spLocks noRot="1" noChangeAspect="1" noMove="1" noResize="1" noEditPoints="1" noAdjustHandles="1" noChangeArrowheads="1" noChangeShapeType="1" noTextEdit="1"/>
              </p:cNvSpPr>
              <p:nvPr/>
            </p:nvSpPr>
            <p:spPr>
              <a:xfrm>
                <a:off x="6544186" y="2760059"/>
                <a:ext cx="1971164" cy="867738"/>
              </a:xfrm>
              <a:prstGeom prst="rect">
                <a:avLst/>
              </a:prstGeom>
              <a:blipFill>
                <a:blip r:embed="rId11"/>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DBBCCBD-2978-40B0-831A-D185C8D90E28}"/>
                  </a:ext>
                </a:extLst>
              </p:cNvPr>
              <p:cNvSpPr txBox="1"/>
              <p:nvPr/>
            </p:nvSpPr>
            <p:spPr>
              <a:xfrm>
                <a:off x="6611662" y="5611068"/>
                <a:ext cx="2269223" cy="923330"/>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𝑡</m:t>
                        </m:r>
                      </m:sub>
                    </m:sSub>
                  </m:oMath>
                </a14:m>
                <a:r>
                  <a:rPr lang="en-SG" dirty="0"/>
                  <a:t> or </a:t>
                </a:r>
                <a14:m>
                  <m:oMath xmlns:m="http://schemas.openxmlformats.org/officeDocument/2006/math">
                    <m:r>
                      <a:rPr lang="en-US" b="0" i="1" smtClean="0">
                        <a:latin typeface="Cambria Math" panose="02040503050406030204" pitchFamily="18" charset="0"/>
                      </a:rPr>
                      <m:t>𝜖</m:t>
                    </m:r>
                  </m:oMath>
                </a14:m>
                <a:r>
                  <a:rPr lang="en-SG" dirty="0"/>
                  <a:t> sample from unit Gaussian </a:t>
                </a:r>
                <a14:m>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(0,</m:t>
                    </m:r>
                    <m:r>
                      <a:rPr lang="en-US" b="0" i="1" smtClean="0">
                        <a:latin typeface="Cambria Math" panose="02040503050406030204" pitchFamily="18" charset="0"/>
                      </a:rPr>
                      <m:t>𝐼</m:t>
                    </m:r>
                    <m:r>
                      <a:rPr lang="en-US" b="0" i="1" smtClean="0">
                        <a:latin typeface="Cambria Math" panose="02040503050406030204" pitchFamily="18" charset="0"/>
                      </a:rPr>
                      <m:t>)</m:t>
                    </m:r>
                  </m:oMath>
                </a14:m>
                <a:endParaRPr lang="en-SG" dirty="0"/>
              </a:p>
            </p:txBody>
          </p:sp>
        </mc:Choice>
        <mc:Fallback xmlns="">
          <p:sp>
            <p:nvSpPr>
              <p:cNvPr id="14" name="TextBox 13">
                <a:extLst>
                  <a:ext uri="{FF2B5EF4-FFF2-40B4-BE49-F238E27FC236}">
                    <a16:creationId xmlns:a16="http://schemas.microsoft.com/office/drawing/2014/main" id="{FDBBCCBD-2978-40B0-831A-D185C8D90E28}"/>
                  </a:ext>
                </a:extLst>
              </p:cNvPr>
              <p:cNvSpPr txBox="1">
                <a:spLocks noRot="1" noChangeAspect="1" noMove="1" noResize="1" noEditPoints="1" noAdjustHandles="1" noChangeArrowheads="1" noChangeShapeType="1" noTextEdit="1"/>
              </p:cNvSpPr>
              <p:nvPr/>
            </p:nvSpPr>
            <p:spPr>
              <a:xfrm>
                <a:off x="6611662" y="5611068"/>
                <a:ext cx="2269223" cy="923330"/>
              </a:xfrm>
              <a:prstGeom prst="rect">
                <a:avLst/>
              </a:prstGeom>
              <a:blipFill>
                <a:blip r:embed="rId12"/>
                <a:stretch>
                  <a:fillRect l="-2419" t="-3289" b="-9211"/>
                </a:stretch>
              </a:blipFill>
            </p:spPr>
            <p:txBody>
              <a:bodyPr/>
              <a:lstStyle/>
              <a:p>
                <a:r>
                  <a:rPr lang="en-SG">
                    <a:noFill/>
                  </a:rPr>
                  <a:t> </a:t>
                </a:r>
              </a:p>
            </p:txBody>
          </p:sp>
        </mc:Fallback>
      </mc:AlternateContent>
    </p:spTree>
    <p:extLst>
      <p:ext uri="{BB962C8B-B14F-4D97-AF65-F5344CB8AC3E}">
        <p14:creationId xmlns:p14="http://schemas.microsoft.com/office/powerpoint/2010/main" val="204588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B27B4-EEF6-44D6-A1C0-AFA1009CDEA8}"/>
              </a:ext>
            </a:extLst>
          </p:cNvPr>
          <p:cNvSpPr>
            <a:spLocks noGrp="1"/>
          </p:cNvSpPr>
          <p:nvPr>
            <p:ph type="title"/>
          </p:nvPr>
        </p:nvSpPr>
        <p:spPr/>
        <p:txBody>
          <a:bodyPr/>
          <a:lstStyle/>
          <a:p>
            <a:r>
              <a:rPr lang="en-US" dirty="0"/>
              <a:t>Reverse Markov chain</a:t>
            </a:r>
            <a:endParaRPr lang="en-SG" dirty="0"/>
          </a:p>
        </p:txBody>
      </p:sp>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E36F99D1-D72E-46D5-865A-670DB93E86A4}"/>
                  </a:ext>
                </a:extLst>
              </p:cNvPr>
              <p:cNvSpPr/>
              <p:nvPr/>
            </p:nvSpPr>
            <p:spPr>
              <a:xfrm>
                <a:off x="842554" y="2519464"/>
                <a:ext cx="372292" cy="372292"/>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oMath>
                  </m:oMathPara>
                </a14:m>
                <a:endParaRPr lang="en-SG" dirty="0"/>
              </a:p>
            </p:txBody>
          </p:sp>
        </mc:Choice>
        <mc:Fallback xmlns="">
          <p:sp>
            <p:nvSpPr>
              <p:cNvPr id="4" name="Oval 3">
                <a:extLst>
                  <a:ext uri="{FF2B5EF4-FFF2-40B4-BE49-F238E27FC236}">
                    <a16:creationId xmlns:a16="http://schemas.microsoft.com/office/drawing/2014/main" id="{E36F99D1-D72E-46D5-865A-670DB93E86A4}"/>
                  </a:ext>
                </a:extLst>
              </p:cNvPr>
              <p:cNvSpPr>
                <a:spLocks noRot="1" noChangeAspect="1" noMove="1" noResize="1" noEditPoints="1" noAdjustHandles="1" noChangeArrowheads="1" noChangeShapeType="1" noTextEdit="1"/>
              </p:cNvSpPr>
              <p:nvPr/>
            </p:nvSpPr>
            <p:spPr>
              <a:xfrm>
                <a:off x="842554" y="2519464"/>
                <a:ext cx="372292" cy="372292"/>
              </a:xfrm>
              <a:prstGeom prst="ellipse">
                <a:avLst/>
              </a:prstGeom>
              <a:blipFill>
                <a:blip r:embed="rId2"/>
                <a:stretch>
                  <a:fillRect l="-3175"/>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9F8D18B7-8B6F-4880-9A9B-515158F19641}"/>
                  </a:ext>
                </a:extLst>
              </p:cNvPr>
              <p:cNvSpPr/>
              <p:nvPr/>
            </p:nvSpPr>
            <p:spPr>
              <a:xfrm>
                <a:off x="1733003" y="2523352"/>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oMath>
                  </m:oMathPara>
                </a14:m>
                <a:endParaRPr lang="en-SG" dirty="0"/>
              </a:p>
            </p:txBody>
          </p:sp>
        </mc:Choice>
        <mc:Fallback xmlns="">
          <p:sp>
            <p:nvSpPr>
              <p:cNvPr id="7" name="Oval 6">
                <a:extLst>
                  <a:ext uri="{FF2B5EF4-FFF2-40B4-BE49-F238E27FC236}">
                    <a16:creationId xmlns:a16="http://schemas.microsoft.com/office/drawing/2014/main" id="{9F8D18B7-8B6F-4880-9A9B-515158F19641}"/>
                  </a:ext>
                </a:extLst>
              </p:cNvPr>
              <p:cNvSpPr>
                <a:spLocks noRot="1" noChangeAspect="1" noMove="1" noResize="1" noEditPoints="1" noAdjustHandles="1" noChangeArrowheads="1" noChangeShapeType="1" noTextEdit="1"/>
              </p:cNvSpPr>
              <p:nvPr/>
            </p:nvSpPr>
            <p:spPr>
              <a:xfrm>
                <a:off x="1733003" y="2523352"/>
                <a:ext cx="372292" cy="372292"/>
              </a:xfrm>
              <a:prstGeom prst="ellipse">
                <a:avLst/>
              </a:prstGeom>
              <a:blipFill>
                <a:blip r:embed="rId3"/>
                <a:stretch>
                  <a:fillRect l="-1587"/>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078D52DB-8CFC-421C-9317-148B05EB9E7A}"/>
                  </a:ext>
                </a:extLst>
              </p:cNvPr>
              <p:cNvSpPr/>
              <p:nvPr/>
            </p:nvSpPr>
            <p:spPr>
              <a:xfrm>
                <a:off x="2623959" y="2524296"/>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2</m:t>
                          </m:r>
                        </m:sub>
                      </m:sSub>
                    </m:oMath>
                  </m:oMathPara>
                </a14:m>
                <a:endParaRPr lang="en-SG" dirty="0"/>
              </a:p>
            </p:txBody>
          </p:sp>
        </mc:Choice>
        <mc:Fallback xmlns="">
          <p:sp>
            <p:nvSpPr>
              <p:cNvPr id="9" name="Oval 8">
                <a:extLst>
                  <a:ext uri="{FF2B5EF4-FFF2-40B4-BE49-F238E27FC236}">
                    <a16:creationId xmlns:a16="http://schemas.microsoft.com/office/drawing/2014/main" id="{078D52DB-8CFC-421C-9317-148B05EB9E7A}"/>
                  </a:ext>
                </a:extLst>
              </p:cNvPr>
              <p:cNvSpPr>
                <a:spLocks noRot="1" noChangeAspect="1" noMove="1" noResize="1" noEditPoints="1" noAdjustHandles="1" noChangeArrowheads="1" noChangeShapeType="1" noTextEdit="1"/>
              </p:cNvSpPr>
              <p:nvPr/>
            </p:nvSpPr>
            <p:spPr>
              <a:xfrm>
                <a:off x="2623959" y="2524296"/>
                <a:ext cx="372292" cy="372292"/>
              </a:xfrm>
              <a:prstGeom prst="ellipse">
                <a:avLst/>
              </a:prstGeom>
              <a:blipFill>
                <a:blip r:embed="rId4"/>
                <a:stretch>
                  <a:fillRect l="-1563"/>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C707086D-728F-4C8B-B93D-3175FF25A862}"/>
                  </a:ext>
                </a:extLst>
              </p:cNvPr>
              <p:cNvSpPr/>
              <p:nvPr/>
            </p:nvSpPr>
            <p:spPr>
              <a:xfrm>
                <a:off x="4382418" y="2521004"/>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oMath>
                  </m:oMathPara>
                </a14:m>
                <a:endParaRPr lang="en-SG" dirty="0"/>
              </a:p>
            </p:txBody>
          </p:sp>
        </mc:Choice>
        <mc:Fallback xmlns="">
          <p:sp>
            <p:nvSpPr>
              <p:cNvPr id="11" name="Oval 10">
                <a:extLst>
                  <a:ext uri="{FF2B5EF4-FFF2-40B4-BE49-F238E27FC236}">
                    <a16:creationId xmlns:a16="http://schemas.microsoft.com/office/drawing/2014/main" id="{C707086D-728F-4C8B-B93D-3175FF25A862}"/>
                  </a:ext>
                </a:extLst>
              </p:cNvPr>
              <p:cNvSpPr>
                <a:spLocks noRot="1" noChangeAspect="1" noMove="1" noResize="1" noEditPoints="1" noAdjustHandles="1" noChangeArrowheads="1" noChangeShapeType="1" noTextEdit="1"/>
              </p:cNvSpPr>
              <p:nvPr/>
            </p:nvSpPr>
            <p:spPr>
              <a:xfrm>
                <a:off x="4382418" y="2521004"/>
                <a:ext cx="372292" cy="372292"/>
              </a:xfrm>
              <a:prstGeom prst="ellipse">
                <a:avLst/>
              </a:prstGeom>
              <a:blipFill>
                <a:blip r:embed="rId5"/>
                <a:stretch>
                  <a:fillRect l="-28571" r="-19048"/>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3" name="Oval 12">
                <a:extLst>
                  <a:ext uri="{FF2B5EF4-FFF2-40B4-BE49-F238E27FC236}">
                    <a16:creationId xmlns:a16="http://schemas.microsoft.com/office/drawing/2014/main" id="{9817983F-C74B-4521-852F-0EE564898423}"/>
                  </a:ext>
                </a:extLst>
              </p:cNvPr>
              <p:cNvSpPr/>
              <p:nvPr/>
            </p:nvSpPr>
            <p:spPr>
              <a:xfrm>
                <a:off x="5273374" y="2531676"/>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oMath>
                  </m:oMathPara>
                </a14:m>
                <a:endParaRPr lang="en-SG" dirty="0"/>
              </a:p>
            </p:txBody>
          </p:sp>
        </mc:Choice>
        <mc:Fallback xmlns="">
          <p:sp>
            <p:nvSpPr>
              <p:cNvPr id="13" name="Oval 12">
                <a:extLst>
                  <a:ext uri="{FF2B5EF4-FFF2-40B4-BE49-F238E27FC236}">
                    <a16:creationId xmlns:a16="http://schemas.microsoft.com/office/drawing/2014/main" id="{9817983F-C74B-4521-852F-0EE564898423}"/>
                  </a:ext>
                </a:extLst>
              </p:cNvPr>
              <p:cNvSpPr>
                <a:spLocks noRot="1" noChangeAspect="1" noMove="1" noResize="1" noEditPoints="1" noAdjustHandles="1" noChangeArrowheads="1" noChangeShapeType="1" noTextEdit="1"/>
              </p:cNvSpPr>
              <p:nvPr/>
            </p:nvSpPr>
            <p:spPr>
              <a:xfrm>
                <a:off x="5273374" y="2531676"/>
                <a:ext cx="372292" cy="372292"/>
              </a:xfrm>
              <a:prstGeom prst="ellipse">
                <a:avLst/>
              </a:prstGeom>
              <a:blipFill>
                <a:blip r:embed="rId6"/>
                <a:stretch>
                  <a:fillRect/>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4251C564-46E0-48F2-A8F7-33195B06D9CD}"/>
                  </a:ext>
                </a:extLst>
              </p:cNvPr>
              <p:cNvSpPr/>
              <p:nvPr/>
            </p:nvSpPr>
            <p:spPr>
              <a:xfrm>
                <a:off x="7711771" y="2529329"/>
                <a:ext cx="372292" cy="372292"/>
              </a:xfrm>
              <a:prstGeom prst="ellipse">
                <a:avLst/>
              </a:prstGeom>
              <a:solidFill>
                <a:schemeClr val="accent1">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oMath>
                  </m:oMathPara>
                </a14:m>
                <a:endParaRPr lang="en-SG" dirty="0"/>
              </a:p>
            </p:txBody>
          </p:sp>
        </mc:Choice>
        <mc:Fallback xmlns="">
          <p:sp>
            <p:nvSpPr>
              <p:cNvPr id="16" name="Oval 15">
                <a:extLst>
                  <a:ext uri="{FF2B5EF4-FFF2-40B4-BE49-F238E27FC236}">
                    <a16:creationId xmlns:a16="http://schemas.microsoft.com/office/drawing/2014/main" id="{4251C564-46E0-48F2-A8F7-33195B06D9CD}"/>
                  </a:ext>
                </a:extLst>
              </p:cNvPr>
              <p:cNvSpPr>
                <a:spLocks noRot="1" noChangeAspect="1" noMove="1" noResize="1" noEditPoints="1" noAdjustHandles="1" noChangeArrowheads="1" noChangeShapeType="1" noTextEdit="1"/>
              </p:cNvSpPr>
              <p:nvPr/>
            </p:nvSpPr>
            <p:spPr>
              <a:xfrm>
                <a:off x="7711771" y="2529329"/>
                <a:ext cx="372292" cy="372292"/>
              </a:xfrm>
              <a:prstGeom prst="ellipse">
                <a:avLst/>
              </a:prstGeom>
              <a:blipFill>
                <a:blip r:embed="rId7"/>
                <a:stretch>
                  <a:fillRect l="-4762"/>
                </a:stretch>
              </a:blipFill>
              <a:ln>
                <a:solidFill>
                  <a:srgbClr val="C00000"/>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94E7800-A522-493C-9B75-F89C279C8279}"/>
                  </a:ext>
                </a:extLst>
              </p:cNvPr>
              <p:cNvSpPr txBox="1"/>
              <p:nvPr/>
            </p:nvSpPr>
            <p:spPr>
              <a:xfrm>
                <a:off x="281354" y="3533844"/>
                <a:ext cx="5866227" cy="2895023"/>
              </a:xfrm>
              <a:prstGeom prst="rect">
                <a:avLst/>
              </a:prstGeom>
              <a:noFill/>
            </p:spPr>
            <p:txBody>
              <a:bodyPr wrap="square" rtlCol="0">
                <a:spAutoFit/>
              </a:bodyPr>
              <a:lstStyle/>
              <a:p>
                <a:r>
                  <a:rPr lang="en-SG" dirty="0"/>
                  <a:t>Reverse </a:t>
                </a:r>
                <a:r>
                  <a:rPr lang="en-US" dirty="0"/>
                  <a:t>transition probability:</a:t>
                </a:r>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d>
                          <m:r>
                            <a:rPr lang="en-US" b="0" i="1" smtClean="0">
                              <a:latin typeface="Cambria Math" panose="02040503050406030204" pitchFamily="18" charset="0"/>
                            </a:rPr>
                            <m:t>𝑞</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num>
                        <m:den>
                          <m:r>
                            <a:rPr lang="en-US" b="0" i="1" smtClean="0">
                              <a:latin typeface="Cambria Math" panose="02040503050406030204" pitchFamily="18" charset="0"/>
                            </a:rPr>
                            <m:t>𝑞</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den>
                      </m:f>
                    </m:oMath>
                  </m:oMathPara>
                </a14:m>
                <a:endParaRPr lang="en-SG" dirty="0"/>
              </a:p>
              <a:p>
                <a:endParaRPr lang="en-US" dirty="0"/>
              </a:p>
              <a:p>
                <a:r>
                  <a:rPr lang="en-US" dirty="0"/>
                  <a:t>Reverse</a:t>
                </a:r>
                <a:r>
                  <a:rPr lang="en-SG" dirty="0"/>
                  <a:t> process joint probability:</a:t>
                </a:r>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e>
                      </m:d>
                      <m:r>
                        <a:rPr lang="en-US" b="0" i="1" smtClean="0">
                          <a:latin typeface="Cambria Math" panose="02040503050406030204" pitchFamily="18" charset="0"/>
                        </a:rPr>
                        <m:t>=</m:t>
                      </m:r>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e>
                      </m:d>
                      <m:r>
                        <a:rPr lang="en-US" b="0" i="1" smtClean="0">
                          <a:latin typeface="Cambria Math" panose="02040503050406030204" pitchFamily="18" charset="0"/>
                        </a:rPr>
                        <m:t>𝑝</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r>
                                <a:rPr lang="en-US" b="0" i="1" smtClean="0">
                                  <a:latin typeface="Cambria Math" panose="02040503050406030204" pitchFamily="18" charset="0"/>
                                </a:rPr>
                                <m:t>−1</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e>
                      </m:d>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e>
                      </m:d>
                    </m:oMath>
                  </m:oMathPara>
                </a14:m>
                <a:endParaRPr lang="en-US" b="0" dirty="0"/>
              </a:p>
              <a:p>
                <a:endParaRPr lang="en-US" dirty="0"/>
              </a:p>
              <a:p>
                <a:r>
                  <a:rPr lang="en-US" dirty="0"/>
                  <a:t>We demand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a14:m>
                <a:endParaRPr lang="en-SG" dirty="0"/>
              </a:p>
            </p:txBody>
          </p:sp>
        </mc:Choice>
        <mc:Fallback xmlns="">
          <p:sp>
            <p:nvSpPr>
              <p:cNvPr id="17" name="TextBox 16">
                <a:extLst>
                  <a:ext uri="{FF2B5EF4-FFF2-40B4-BE49-F238E27FC236}">
                    <a16:creationId xmlns:a16="http://schemas.microsoft.com/office/drawing/2014/main" id="{994E7800-A522-493C-9B75-F89C279C8279}"/>
                  </a:ext>
                </a:extLst>
              </p:cNvPr>
              <p:cNvSpPr txBox="1">
                <a:spLocks noRot="1" noChangeAspect="1" noMove="1" noResize="1" noEditPoints="1" noAdjustHandles="1" noChangeArrowheads="1" noChangeShapeType="1" noTextEdit="1"/>
              </p:cNvSpPr>
              <p:nvPr/>
            </p:nvSpPr>
            <p:spPr>
              <a:xfrm>
                <a:off x="281354" y="3533844"/>
                <a:ext cx="5866227" cy="2895023"/>
              </a:xfrm>
              <a:prstGeom prst="rect">
                <a:avLst/>
              </a:prstGeom>
              <a:blipFill>
                <a:blip r:embed="rId8"/>
                <a:stretch>
                  <a:fillRect l="-832" t="-1263" b="-2316"/>
                </a:stretch>
              </a:blipFill>
            </p:spPr>
            <p:txBody>
              <a:bodyPr/>
              <a:lstStyle/>
              <a:p>
                <a:r>
                  <a:rPr lang="en-SG">
                    <a:noFill/>
                  </a:rPr>
                  <a:t> </a:t>
                </a:r>
              </a:p>
            </p:txBody>
          </p:sp>
        </mc:Fallback>
      </mc:AlternateContent>
      <p:pic>
        <p:nvPicPr>
          <p:cNvPr id="31" name="Picture 30">
            <a:extLst>
              <a:ext uri="{FF2B5EF4-FFF2-40B4-BE49-F238E27FC236}">
                <a16:creationId xmlns:a16="http://schemas.microsoft.com/office/drawing/2014/main" id="{A0174F62-BFC2-4901-A0FB-17543EC73452}"/>
              </a:ext>
            </a:extLst>
          </p:cNvPr>
          <p:cNvPicPr>
            <a:picLocks noChangeAspect="1"/>
          </p:cNvPicPr>
          <p:nvPr/>
        </p:nvPicPr>
        <p:blipFill>
          <a:blip r:embed="rId9"/>
          <a:stretch>
            <a:fillRect/>
          </a:stretch>
        </p:blipFill>
        <p:spPr>
          <a:xfrm>
            <a:off x="638772" y="1585697"/>
            <a:ext cx="849619" cy="787113"/>
          </a:xfrm>
          <a:prstGeom prst="rect">
            <a:avLst/>
          </a:prstGeom>
        </p:spPr>
      </p:pic>
      <p:pic>
        <p:nvPicPr>
          <p:cNvPr id="32" name="Picture 31">
            <a:extLst>
              <a:ext uri="{FF2B5EF4-FFF2-40B4-BE49-F238E27FC236}">
                <a16:creationId xmlns:a16="http://schemas.microsoft.com/office/drawing/2014/main" id="{B29151A8-02A7-4B7F-AC71-A87475A03D07}"/>
              </a:ext>
            </a:extLst>
          </p:cNvPr>
          <p:cNvPicPr>
            <a:picLocks noChangeAspect="1"/>
          </p:cNvPicPr>
          <p:nvPr/>
        </p:nvPicPr>
        <p:blipFill>
          <a:blip r:embed="rId10"/>
          <a:stretch>
            <a:fillRect/>
          </a:stretch>
        </p:blipFill>
        <p:spPr>
          <a:xfrm>
            <a:off x="7424586" y="1582361"/>
            <a:ext cx="849619" cy="785323"/>
          </a:xfrm>
          <a:prstGeom prst="rect">
            <a:avLst/>
          </a:prstGeom>
        </p:spPr>
      </p:pic>
      <p:pic>
        <p:nvPicPr>
          <p:cNvPr id="33" name="Picture 32">
            <a:extLst>
              <a:ext uri="{FF2B5EF4-FFF2-40B4-BE49-F238E27FC236}">
                <a16:creationId xmlns:a16="http://schemas.microsoft.com/office/drawing/2014/main" id="{A3D25786-3848-4048-A76E-3EDBC78D05F8}"/>
              </a:ext>
            </a:extLst>
          </p:cNvPr>
          <p:cNvPicPr>
            <a:picLocks noChangeAspect="1"/>
          </p:cNvPicPr>
          <p:nvPr/>
        </p:nvPicPr>
        <p:blipFill>
          <a:blip r:embed="rId11"/>
          <a:stretch>
            <a:fillRect/>
          </a:stretch>
        </p:blipFill>
        <p:spPr>
          <a:xfrm>
            <a:off x="4081553" y="1575327"/>
            <a:ext cx="854412" cy="785322"/>
          </a:xfrm>
          <a:prstGeom prst="rect">
            <a:avLst/>
          </a:prstGeom>
        </p:spPr>
      </p:pic>
      <p:cxnSp>
        <p:nvCxnSpPr>
          <p:cNvPr id="35" name="Straight Arrow Connector 34">
            <a:extLst>
              <a:ext uri="{FF2B5EF4-FFF2-40B4-BE49-F238E27FC236}">
                <a16:creationId xmlns:a16="http://schemas.microsoft.com/office/drawing/2014/main" id="{95C3C408-436A-4086-9E6E-B544D7E6BA8E}"/>
              </a:ext>
            </a:extLst>
          </p:cNvPr>
          <p:cNvCxnSpPr/>
          <p:nvPr/>
        </p:nvCxnSpPr>
        <p:spPr>
          <a:xfrm>
            <a:off x="2372586" y="2204911"/>
            <a:ext cx="785616" cy="0"/>
          </a:xfrm>
          <a:prstGeom prst="straightConnector1">
            <a:avLst/>
          </a:prstGeom>
          <a:ln>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0CB7BEF4-D5B1-499C-9254-97CF91F3D9ED}"/>
              </a:ext>
            </a:extLst>
          </p:cNvPr>
          <p:cNvCxnSpPr/>
          <p:nvPr/>
        </p:nvCxnSpPr>
        <p:spPr>
          <a:xfrm>
            <a:off x="5758297" y="2209597"/>
            <a:ext cx="785616" cy="0"/>
          </a:xfrm>
          <a:prstGeom prst="straightConnector1">
            <a:avLst/>
          </a:prstGeom>
          <a:ln>
            <a:headEnd type="triangle"/>
            <a:tailEnd type="non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53C8756-D980-4775-B43A-5F66B2FF3DA0}"/>
              </a:ext>
            </a:extLst>
          </p:cNvPr>
          <p:cNvSpPr txBox="1"/>
          <p:nvPr/>
        </p:nvSpPr>
        <p:spPr>
          <a:xfrm>
            <a:off x="2007321" y="1690689"/>
            <a:ext cx="1821977" cy="369332"/>
          </a:xfrm>
          <a:prstGeom prst="rect">
            <a:avLst/>
          </a:prstGeom>
          <a:noFill/>
        </p:spPr>
        <p:txBody>
          <a:bodyPr wrap="square" rtlCol="0">
            <a:spAutoFit/>
          </a:bodyPr>
          <a:lstStyle/>
          <a:p>
            <a:r>
              <a:rPr lang="en-US" dirty="0"/>
              <a:t>subtract noise</a:t>
            </a:r>
            <a:endParaRPr lang="en-SG" dirty="0"/>
          </a:p>
        </p:txBody>
      </p:sp>
      <p:sp>
        <p:nvSpPr>
          <p:cNvPr id="38" name="TextBox 37">
            <a:extLst>
              <a:ext uri="{FF2B5EF4-FFF2-40B4-BE49-F238E27FC236}">
                <a16:creationId xmlns:a16="http://schemas.microsoft.com/office/drawing/2014/main" id="{CDAA05CF-AE78-4C2E-B04E-23B1F1ED538E}"/>
              </a:ext>
            </a:extLst>
          </p:cNvPr>
          <p:cNvSpPr txBox="1"/>
          <p:nvPr/>
        </p:nvSpPr>
        <p:spPr>
          <a:xfrm>
            <a:off x="5388249" y="1730545"/>
            <a:ext cx="1854599" cy="369332"/>
          </a:xfrm>
          <a:prstGeom prst="rect">
            <a:avLst/>
          </a:prstGeom>
          <a:noFill/>
        </p:spPr>
        <p:txBody>
          <a:bodyPr wrap="square" rtlCol="0">
            <a:spAutoFit/>
          </a:bodyPr>
          <a:lstStyle/>
          <a:p>
            <a:r>
              <a:rPr lang="en-US" dirty="0"/>
              <a:t>subtract noise</a:t>
            </a:r>
            <a:endParaRPr lang="en-SG" dirty="0"/>
          </a:p>
        </p:txBody>
      </p:sp>
      <p:sp>
        <p:nvSpPr>
          <p:cNvPr id="50" name="TextBox 49">
            <a:extLst>
              <a:ext uri="{FF2B5EF4-FFF2-40B4-BE49-F238E27FC236}">
                <a16:creationId xmlns:a16="http://schemas.microsoft.com/office/drawing/2014/main" id="{FB9CF88C-5FE3-464C-B18D-53F7EBA461E4}"/>
              </a:ext>
            </a:extLst>
          </p:cNvPr>
          <p:cNvSpPr txBox="1"/>
          <p:nvPr/>
        </p:nvSpPr>
        <p:spPr>
          <a:xfrm>
            <a:off x="3235569" y="2440741"/>
            <a:ext cx="438108" cy="369332"/>
          </a:xfrm>
          <a:prstGeom prst="rect">
            <a:avLst/>
          </a:prstGeom>
          <a:noFill/>
        </p:spPr>
        <p:txBody>
          <a:bodyPr wrap="square" rtlCol="0">
            <a:spAutoFit/>
          </a:bodyPr>
          <a:lstStyle/>
          <a:p>
            <a:r>
              <a:rPr lang="en-US" dirty="0"/>
              <a:t>…</a:t>
            </a:r>
            <a:endParaRPr lang="en-SG" dirty="0"/>
          </a:p>
        </p:txBody>
      </p:sp>
      <p:sp>
        <p:nvSpPr>
          <p:cNvPr id="51" name="TextBox 50">
            <a:extLst>
              <a:ext uri="{FF2B5EF4-FFF2-40B4-BE49-F238E27FC236}">
                <a16:creationId xmlns:a16="http://schemas.microsoft.com/office/drawing/2014/main" id="{6730DEFD-6C3B-4EB6-8E3F-5AEA88D8AF81}"/>
              </a:ext>
            </a:extLst>
          </p:cNvPr>
          <p:cNvSpPr txBox="1"/>
          <p:nvPr/>
        </p:nvSpPr>
        <p:spPr>
          <a:xfrm>
            <a:off x="6567266" y="2466530"/>
            <a:ext cx="438108" cy="369332"/>
          </a:xfrm>
          <a:prstGeom prst="rect">
            <a:avLst/>
          </a:prstGeom>
          <a:noFill/>
        </p:spPr>
        <p:txBody>
          <a:bodyPr wrap="square" rtlCol="0">
            <a:spAutoFit/>
          </a:bodyPr>
          <a:lstStyle/>
          <a:p>
            <a:r>
              <a:rPr lang="en-US" dirty="0"/>
              <a:t>…</a:t>
            </a:r>
            <a:endParaRPr lang="en-SG" dirty="0"/>
          </a:p>
        </p:txBody>
      </p:sp>
      <p:cxnSp>
        <p:nvCxnSpPr>
          <p:cNvPr id="8" name="Straight Arrow Connector 7">
            <a:extLst>
              <a:ext uri="{FF2B5EF4-FFF2-40B4-BE49-F238E27FC236}">
                <a16:creationId xmlns:a16="http://schemas.microsoft.com/office/drawing/2014/main" id="{65DACFCD-E103-4939-B3B9-71F451B593CB}"/>
              </a:ext>
            </a:extLst>
          </p:cNvPr>
          <p:cNvCxnSpPr>
            <a:cxnSpLocks/>
          </p:cNvCxnSpPr>
          <p:nvPr/>
        </p:nvCxnSpPr>
        <p:spPr>
          <a:xfrm flipH="1">
            <a:off x="1230923" y="2722518"/>
            <a:ext cx="466910" cy="661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83DD870C-A2FD-4FE8-BCBF-8812B8AD2A5E}"/>
              </a:ext>
            </a:extLst>
          </p:cNvPr>
          <p:cNvCxnSpPr>
            <a:cxnSpLocks/>
          </p:cNvCxnSpPr>
          <p:nvPr/>
        </p:nvCxnSpPr>
        <p:spPr>
          <a:xfrm flipH="1">
            <a:off x="2135944" y="2720171"/>
            <a:ext cx="466910" cy="661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9AE370A-EDF3-4F74-9F18-1C92D172AD88}"/>
              </a:ext>
            </a:extLst>
          </p:cNvPr>
          <p:cNvCxnSpPr>
            <a:cxnSpLocks/>
          </p:cNvCxnSpPr>
          <p:nvPr/>
        </p:nvCxnSpPr>
        <p:spPr>
          <a:xfrm flipH="1">
            <a:off x="3887369" y="2713136"/>
            <a:ext cx="466910" cy="661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F56C122C-176E-41AD-AF35-F73F08A12821}"/>
              </a:ext>
            </a:extLst>
          </p:cNvPr>
          <p:cNvCxnSpPr>
            <a:cxnSpLocks/>
          </p:cNvCxnSpPr>
          <p:nvPr/>
        </p:nvCxnSpPr>
        <p:spPr>
          <a:xfrm flipH="1">
            <a:off x="4773628" y="2713136"/>
            <a:ext cx="466910" cy="661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51F190CD-5DE7-4325-9D25-91963F6C8739}"/>
              </a:ext>
            </a:extLst>
          </p:cNvPr>
          <p:cNvCxnSpPr>
            <a:cxnSpLocks/>
          </p:cNvCxnSpPr>
          <p:nvPr/>
        </p:nvCxnSpPr>
        <p:spPr>
          <a:xfrm flipH="1">
            <a:off x="7193255" y="2720170"/>
            <a:ext cx="466910" cy="661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9A983BB-DB45-4C5B-8AA9-7147782DDC8D}"/>
                  </a:ext>
                </a:extLst>
              </p:cNvPr>
              <p:cNvSpPr txBox="1"/>
              <p:nvPr/>
            </p:nvSpPr>
            <p:spPr>
              <a:xfrm>
                <a:off x="5273374" y="4254624"/>
                <a:ext cx="1854599" cy="10895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e>
                      </m:d>
                      <m:r>
                        <a:rPr lang="en-US" b="0" i="1" smtClean="0">
                          <a:latin typeface="Cambria Math" panose="02040503050406030204" pitchFamily="18" charset="0"/>
                        </a:rPr>
                        <m:t>=</m:t>
                      </m:r>
                      <m:nary>
                        <m:naryPr>
                          <m:limLoc m:val="undOvr"/>
                          <m:subHide m:val="on"/>
                          <m:supHide m:val="on"/>
                          <m:ctrlPr>
                            <a:rPr lang="en-US" b="0" i="1" smtClean="0">
                              <a:latin typeface="Cambria Math" panose="02040503050406030204" pitchFamily="18" charset="0"/>
                            </a:rPr>
                          </m:ctrlPr>
                        </m:naryPr>
                        <m:sub/>
                        <m:sup/>
                        <m:e>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𝑄</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e>
                      </m:nary>
                    </m:oMath>
                  </m:oMathPara>
                </a14:m>
                <a:endParaRPr lang="en-SG" dirty="0"/>
              </a:p>
            </p:txBody>
          </p:sp>
        </mc:Choice>
        <mc:Fallback xmlns="">
          <p:sp>
            <p:nvSpPr>
              <p:cNvPr id="15" name="TextBox 14">
                <a:extLst>
                  <a:ext uri="{FF2B5EF4-FFF2-40B4-BE49-F238E27FC236}">
                    <a16:creationId xmlns:a16="http://schemas.microsoft.com/office/drawing/2014/main" id="{A9A983BB-DB45-4C5B-8AA9-7147782DDC8D}"/>
                  </a:ext>
                </a:extLst>
              </p:cNvPr>
              <p:cNvSpPr txBox="1">
                <a:spLocks noRot="1" noChangeAspect="1" noMove="1" noResize="1" noEditPoints="1" noAdjustHandles="1" noChangeArrowheads="1" noChangeShapeType="1" noTextEdit="1"/>
              </p:cNvSpPr>
              <p:nvPr/>
            </p:nvSpPr>
            <p:spPr>
              <a:xfrm>
                <a:off x="5273374" y="4254624"/>
                <a:ext cx="1854599" cy="1089529"/>
              </a:xfrm>
              <a:prstGeom prst="rect">
                <a:avLst/>
              </a:prstGeom>
              <a:blipFill>
                <a:blip r:embed="rId12"/>
                <a:stretch>
                  <a:fillRect r="-8914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89F34F1-B598-132F-6259-5728CC2819CF}"/>
                  </a:ext>
                </a:extLst>
              </p:cNvPr>
              <p:cNvSpPr txBox="1"/>
              <p:nvPr/>
            </p:nvSpPr>
            <p:spPr>
              <a:xfrm>
                <a:off x="7005374" y="5919281"/>
                <a:ext cx="1574422" cy="6399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e>
                      </m:d>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r>
                        <a:rPr lang="en-US" b="0" i="1" smtClean="0">
                          <a:latin typeface="Cambria Math" panose="02040503050406030204" pitchFamily="18" charset="0"/>
                        </a:rPr>
                        <m:t>|0,</m:t>
                      </m:r>
                      <m:r>
                        <a:rPr lang="en-US" b="0" i="1" smtClean="0">
                          <a:latin typeface="Cambria Math" panose="02040503050406030204" pitchFamily="18" charset="0"/>
                        </a:rPr>
                        <m:t>𝐼</m:t>
                      </m:r>
                      <m:r>
                        <a:rPr lang="en-US" b="0" i="1" smtClean="0">
                          <a:latin typeface="Cambria Math" panose="02040503050406030204" pitchFamily="18" charset="0"/>
                        </a:rPr>
                        <m:t>)</m:t>
                      </m:r>
                    </m:oMath>
                  </m:oMathPara>
                </a14:m>
                <a:endParaRPr lang="en-SG" dirty="0"/>
              </a:p>
            </p:txBody>
          </p:sp>
        </mc:Choice>
        <mc:Fallback xmlns="">
          <p:sp>
            <p:nvSpPr>
              <p:cNvPr id="6" name="TextBox 5">
                <a:extLst>
                  <a:ext uri="{FF2B5EF4-FFF2-40B4-BE49-F238E27FC236}">
                    <a16:creationId xmlns:a16="http://schemas.microsoft.com/office/drawing/2014/main" id="{789F34F1-B598-132F-6259-5728CC2819CF}"/>
                  </a:ext>
                </a:extLst>
              </p:cNvPr>
              <p:cNvSpPr txBox="1">
                <a:spLocks noRot="1" noChangeAspect="1" noMove="1" noResize="1" noEditPoints="1" noAdjustHandles="1" noChangeArrowheads="1" noChangeShapeType="1" noTextEdit="1"/>
              </p:cNvSpPr>
              <p:nvPr/>
            </p:nvSpPr>
            <p:spPr>
              <a:xfrm>
                <a:off x="7005374" y="5919281"/>
                <a:ext cx="1574422" cy="639983"/>
              </a:xfrm>
              <a:prstGeom prst="rect">
                <a:avLst/>
              </a:prstGeom>
              <a:blipFill>
                <a:blip r:embed="rId13"/>
                <a:stretch>
                  <a:fillRect b="-952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A39477C4-7FE4-4375-BC36-6FF09995ABFF}"/>
                  </a:ext>
                </a:extLst>
              </p:cNvPr>
              <p:cNvSpPr/>
              <p:nvPr/>
            </p:nvSpPr>
            <p:spPr>
              <a:xfrm>
                <a:off x="4856191" y="3232045"/>
                <a:ext cx="3746988" cy="6491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𝑧</m:t>
                          </m:r>
                        </m:e>
                        <m:sub>
                          <m:r>
                            <a:rPr lang="en-US" sz="1400" b="0" i="1" smtClean="0">
                              <a:latin typeface="Cambria Math" panose="02040503050406030204" pitchFamily="18" charset="0"/>
                            </a:rPr>
                            <m:t>𝑡</m:t>
                          </m:r>
                          <m:r>
                            <a:rPr lang="en-US" sz="1400" b="0" i="1" smtClean="0">
                              <a:latin typeface="Cambria Math" panose="02040503050406030204" pitchFamily="18" charset="0"/>
                            </a:rPr>
                            <m:t>−1</m:t>
                          </m:r>
                        </m:sub>
                      </m:sSub>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1</m:t>
                          </m:r>
                        </m:num>
                        <m:den>
                          <m:rad>
                            <m:radPr>
                              <m:degHide m:val="on"/>
                              <m:ctrlPr>
                                <a:rPr lang="en-US" sz="1400" i="1">
                                  <a:latin typeface="Cambria Math" panose="02040503050406030204" pitchFamily="18" charset="0"/>
                                </a:rPr>
                              </m:ctrlPr>
                            </m:radPr>
                            <m:deg/>
                            <m:e>
                              <m:sSub>
                                <m:sSubPr>
                                  <m:ctrlPr>
                                    <a:rPr lang="en-US" sz="1400" i="1">
                                      <a:latin typeface="Cambria Math" panose="02040503050406030204" pitchFamily="18" charset="0"/>
                                    </a:rPr>
                                  </m:ctrlPr>
                                </m:sSubPr>
                                <m:e>
                                  <m:r>
                                    <a:rPr lang="en-US" sz="1400" i="1">
                                      <a:latin typeface="Cambria Math" panose="02040503050406030204" pitchFamily="18" charset="0"/>
                                    </a:rPr>
                                    <m:t>𝛼</m:t>
                                  </m:r>
                                </m:e>
                                <m:sub>
                                  <m:r>
                                    <a:rPr lang="en-US" sz="1400" i="1">
                                      <a:latin typeface="Cambria Math" panose="02040503050406030204" pitchFamily="18" charset="0"/>
                                    </a:rPr>
                                    <m:t>𝑡</m:t>
                                  </m:r>
                                </m:sub>
                              </m:sSub>
                            </m:e>
                          </m:rad>
                        </m:den>
                      </m:f>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b="0" i="1" smtClean="0">
                                  <a:latin typeface="Cambria Math" panose="02040503050406030204" pitchFamily="18" charset="0"/>
                                </a:rPr>
                                <m:t>𝑧</m:t>
                              </m:r>
                            </m:e>
                            <m:sub>
                              <m:r>
                                <a:rPr lang="en-US" sz="1400" i="1">
                                  <a:latin typeface="Cambria Math" panose="02040503050406030204" pitchFamily="18" charset="0"/>
                                </a:rPr>
                                <m:t>𝑡</m:t>
                              </m:r>
                            </m:sub>
                          </m:sSub>
                          <m:r>
                            <a:rPr lang="en-US" sz="1400" i="1">
                              <a:latin typeface="Cambria Math" panose="02040503050406030204" pitchFamily="18" charset="0"/>
                            </a:rPr>
                            <m:t>−</m:t>
                          </m:r>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panose="02040503050406030204" pitchFamily="18" charset="0"/>
                                    </a:rPr>
                                    <m:t>𝛽</m:t>
                                  </m:r>
                                </m:e>
                                <m:sub>
                                  <m:r>
                                    <a:rPr lang="en-US" sz="1400" i="1">
                                      <a:latin typeface="Cambria Math" panose="02040503050406030204" pitchFamily="18" charset="0"/>
                                    </a:rPr>
                                    <m:t>𝑡</m:t>
                                  </m:r>
                                </m:sub>
                              </m:sSub>
                            </m:num>
                            <m:den>
                              <m:rad>
                                <m:radPr>
                                  <m:degHide m:val="on"/>
                                  <m:ctrlPr>
                                    <a:rPr lang="en-US" sz="1400" i="1">
                                      <a:latin typeface="Cambria Math" panose="02040503050406030204" pitchFamily="18" charset="0"/>
                                    </a:rPr>
                                  </m:ctrlPr>
                                </m:radPr>
                                <m:deg/>
                                <m:e>
                                  <m:r>
                                    <a:rPr lang="en-US" sz="1400" i="1">
                                      <a:latin typeface="Cambria Math" panose="02040503050406030204" pitchFamily="18" charset="0"/>
                                    </a:rPr>
                                    <m:t>1−</m:t>
                                  </m:r>
                                  <m:sSub>
                                    <m:sSubPr>
                                      <m:ctrlPr>
                                        <a:rPr lang="en-US" sz="1400" i="1">
                                          <a:latin typeface="Cambria Math" panose="02040503050406030204" pitchFamily="18" charset="0"/>
                                        </a:rPr>
                                      </m:ctrlPr>
                                    </m:sSubPr>
                                    <m:e>
                                      <m:acc>
                                        <m:accPr>
                                          <m:chr m:val="̅"/>
                                          <m:ctrlPr>
                                            <a:rPr lang="en-US" sz="1400" i="1">
                                              <a:latin typeface="Cambria Math" panose="02040503050406030204" pitchFamily="18" charset="0"/>
                                            </a:rPr>
                                          </m:ctrlPr>
                                        </m:accPr>
                                        <m:e>
                                          <m:r>
                                            <a:rPr lang="en-US" sz="1400" i="1">
                                              <a:latin typeface="Cambria Math" panose="02040503050406030204" pitchFamily="18" charset="0"/>
                                            </a:rPr>
                                            <m:t>𝛼</m:t>
                                          </m:r>
                                        </m:e>
                                      </m:acc>
                                    </m:e>
                                    <m:sub>
                                      <m:r>
                                        <a:rPr lang="en-US" sz="1400" i="1">
                                          <a:latin typeface="Cambria Math" panose="02040503050406030204" pitchFamily="18" charset="0"/>
                                        </a:rPr>
                                        <m:t>𝑡</m:t>
                                      </m:r>
                                    </m:sub>
                                  </m:sSub>
                                  <m:r>
                                    <a:rPr lang="en-US" sz="1400" i="1">
                                      <a:latin typeface="Cambria Math" panose="02040503050406030204" pitchFamily="18" charset="0"/>
                                    </a:rPr>
                                    <m:t> </m:t>
                                  </m:r>
                                </m:e>
                              </m:rad>
                            </m:den>
                          </m:f>
                          <m:r>
                            <a:rPr lang="en-US" sz="1400" b="0" i="1" smtClean="0">
                              <a:latin typeface="Cambria Math" panose="02040503050406030204" pitchFamily="18" charset="0"/>
                            </a:rPr>
                            <m:t>𝜖</m:t>
                          </m:r>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𝑡</m:t>
                              </m:r>
                            </m:sub>
                          </m:sSub>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rPr>
                            <m:t>,</m:t>
                          </m:r>
                          <m:r>
                            <a:rPr lang="en-US" sz="1400" b="0" i="1" smtClean="0">
                              <a:latin typeface="Cambria Math" panose="02040503050406030204" pitchFamily="18" charset="0"/>
                            </a:rPr>
                            <m:t>𝑤</m:t>
                          </m:r>
                          <m:r>
                            <a:rPr lang="en-US" sz="1400" b="0" i="1" smtClean="0">
                              <a:latin typeface="Cambria Math" panose="02040503050406030204" pitchFamily="18" charset="0"/>
                            </a:rPr>
                            <m:t>)</m:t>
                          </m:r>
                        </m:e>
                      </m:d>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𝜎</m:t>
                          </m:r>
                        </m:e>
                        <m:sub>
                          <m:r>
                            <a:rPr lang="en-US" sz="1400" b="0" i="1" smtClean="0">
                              <a:latin typeface="Cambria Math" panose="02040503050406030204" pitchFamily="18" charset="0"/>
                            </a:rPr>
                            <m:t>𝑡</m:t>
                          </m:r>
                        </m:sub>
                      </m:sSub>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𝑧</m:t>
                          </m:r>
                        </m:e>
                        <m:sub>
                          <m:r>
                            <a:rPr lang="en-US" sz="1400" b="0" i="1" smtClean="0">
                              <a:latin typeface="Cambria Math" panose="02040503050406030204" pitchFamily="18" charset="0"/>
                            </a:rPr>
                            <m:t>𝑇</m:t>
                          </m:r>
                        </m:sub>
                      </m:sSub>
                      <m:r>
                        <a:rPr lang="en-US" sz="1400" b="0" i="1" smtClean="0">
                          <a:latin typeface="Cambria Math" panose="02040503050406030204" pitchFamily="18" charset="0"/>
                        </a:rPr>
                        <m:t> </m:t>
                      </m:r>
                    </m:oMath>
                  </m:oMathPara>
                </a14:m>
                <a:endParaRPr lang="en-SG" sz="1400" dirty="0"/>
              </a:p>
            </p:txBody>
          </p:sp>
        </mc:Choice>
        <mc:Fallback xmlns="">
          <p:sp>
            <p:nvSpPr>
              <p:cNvPr id="3" name="Rectangle 2">
                <a:extLst>
                  <a:ext uri="{FF2B5EF4-FFF2-40B4-BE49-F238E27FC236}">
                    <a16:creationId xmlns:a16="http://schemas.microsoft.com/office/drawing/2014/main" id="{A39477C4-7FE4-4375-BC36-6FF09995ABFF}"/>
                  </a:ext>
                </a:extLst>
              </p:cNvPr>
              <p:cNvSpPr>
                <a:spLocks noRot="1" noChangeAspect="1" noMove="1" noResize="1" noEditPoints="1" noAdjustHandles="1" noChangeArrowheads="1" noChangeShapeType="1" noTextEdit="1"/>
              </p:cNvSpPr>
              <p:nvPr/>
            </p:nvSpPr>
            <p:spPr>
              <a:xfrm>
                <a:off x="4856191" y="3232045"/>
                <a:ext cx="3746988" cy="649152"/>
              </a:xfrm>
              <a:prstGeom prst="rect">
                <a:avLst/>
              </a:prstGeom>
              <a:blipFill>
                <a:blip r:embed="rId14"/>
                <a:stretch>
                  <a:fillRect/>
                </a:stretch>
              </a:blipFill>
            </p:spPr>
            <p:txBody>
              <a:bodyPr/>
              <a:lstStyle/>
              <a:p>
                <a:r>
                  <a:rPr lang="en-SG">
                    <a:noFill/>
                  </a:rPr>
                  <a:t> </a:t>
                </a:r>
              </a:p>
            </p:txBody>
          </p:sp>
        </mc:Fallback>
      </mc:AlternateContent>
    </p:spTree>
    <p:extLst>
      <p:ext uri="{BB962C8B-B14F-4D97-AF65-F5344CB8AC3E}">
        <p14:creationId xmlns:p14="http://schemas.microsoft.com/office/powerpoint/2010/main" val="2916657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CE678-9D15-46F1-BA42-FD8FE98EE542}"/>
              </a:ext>
            </a:extLst>
          </p:cNvPr>
          <p:cNvSpPr>
            <a:spLocks noGrp="1"/>
          </p:cNvSpPr>
          <p:nvPr>
            <p:ph type="title"/>
          </p:nvPr>
        </p:nvSpPr>
        <p:spPr/>
        <p:txBody>
          <a:bodyPr/>
          <a:lstStyle/>
          <a:p>
            <a:r>
              <a:rPr lang="en-US" dirty="0"/>
              <a:t>Likelihood/KL divergence</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2601D-E4CE-46EE-A7B7-CD9EFF07BE36}"/>
                  </a:ext>
                </a:extLst>
              </p:cNvPr>
              <p:cNvSpPr>
                <a:spLocks noGrp="1"/>
              </p:cNvSpPr>
              <p:nvPr>
                <p:ph idx="1"/>
              </p:nvPr>
            </p:nvSpPr>
            <p:spPr>
              <a:xfrm>
                <a:off x="628650" y="1747250"/>
                <a:ext cx="7886700" cy="4351338"/>
              </a:xfrm>
            </p:spPr>
            <p:txBody>
              <a:bodyPr>
                <a:normAutofit fontScale="77500" lnSpcReduction="20000"/>
              </a:bodyPr>
              <a:lstStyle/>
              <a:p>
                <a14:m>
                  <m:oMath xmlns:m="http://schemas.openxmlformats.org/officeDocument/2006/math">
                    <m:func>
                      <m:funcPr>
                        <m:ctrlPr>
                          <a:rPr lang="en-SG" i="1" smtClean="0">
                            <a:latin typeface="Cambria Math" panose="02040503050406030204" pitchFamily="18" charset="0"/>
                          </a:rPr>
                        </m:ctrlPr>
                      </m:funcPr>
                      <m:fName>
                        <m:limLow>
                          <m:limLowPr>
                            <m:ctrlPr>
                              <a:rPr lang="en-SG" i="1" smtClean="0">
                                <a:latin typeface="Cambria Math" panose="02040503050406030204" pitchFamily="18" charset="0"/>
                              </a:rPr>
                            </m:ctrlPr>
                          </m:limLowPr>
                          <m:e>
                            <m:r>
                              <m:rPr>
                                <m:sty m:val="p"/>
                              </m:rPr>
                              <a:rPr lang="en-SG" i="0" smtClean="0">
                                <a:latin typeface="Cambria Math" panose="02040503050406030204" pitchFamily="18" charset="0"/>
                              </a:rPr>
                              <m:t>max</m:t>
                            </m:r>
                          </m:e>
                          <m:lim>
                            <m:r>
                              <a:rPr lang="en-US" b="0" i="1" smtClean="0">
                                <a:latin typeface="Cambria Math" panose="02040503050406030204" pitchFamily="18" charset="0"/>
                              </a:rPr>
                              <m:t>𝑤</m:t>
                            </m:r>
                          </m:lim>
                        </m:limLow>
                      </m:fName>
                      <m:e>
                        <m:f>
                          <m:fPr>
                            <m:ctrlPr>
                              <a:rPr lang="en-SG"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𝑀</m:t>
                            </m:r>
                          </m:den>
                        </m:f>
                        <m:nary>
                          <m:naryPr>
                            <m:chr m:val="∑"/>
                            <m:ctrlPr>
                              <a:rPr lang="en-SG"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𝑀</m:t>
                            </m:r>
                          </m:sup>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r>
                                  <a:rPr lang="en-US" b="0" i="1" smtClean="0">
                                    <a:latin typeface="Cambria Math" panose="02040503050406030204" pitchFamily="18" charset="0"/>
                                  </a:rPr>
                                  <m:t>𝑝</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e>
                            </m:func>
                          </m:e>
                        </m:nary>
                        <m:r>
                          <a:rPr lang="en-SG" i="1" smtClean="0">
                            <a:latin typeface="Cambria Math" panose="02040503050406030204" pitchFamily="18" charset="0"/>
                            <a:ea typeface="Cambria Math" panose="02040503050406030204" pitchFamily="18" charset="0"/>
                          </a:rPr>
                          <m:t>≈</m:t>
                        </m:r>
                        <m:nary>
                          <m:naryPr>
                            <m:limLoc m:val="undOvr"/>
                            <m:subHide m:val="on"/>
                            <m:supHide m:val="on"/>
                            <m:ctrlPr>
                              <a:rPr lang="en-SG" i="1" smtClean="0">
                                <a:latin typeface="Cambria Math" panose="02040503050406030204" pitchFamily="18" charset="0"/>
                                <a:ea typeface="Cambria Math" panose="02040503050406030204" pitchFamily="18" charset="0"/>
                              </a:rPr>
                            </m:ctrlPr>
                          </m:naryPr>
                          <m:sub/>
                          <m:sup/>
                          <m:e>
                            <m:r>
                              <a:rPr lang="en-US" b="0" i="1" smtClean="0">
                                <a:latin typeface="Cambria Math" panose="02040503050406030204" pitchFamily="18" charset="0"/>
                                <a:ea typeface="Cambria Math" panose="02040503050406030204" pitchFamily="18" charset="0"/>
                              </a:rPr>
                              <m:t>𝑑𝑥</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𝑞</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ln</m:t>
                                </m:r>
                              </m:fName>
                              <m:e>
                                <m:r>
                                  <a:rPr lang="en-US" b="0" i="1" smtClean="0">
                                    <a:latin typeface="Cambria Math" panose="02040503050406030204" pitchFamily="18" charset="0"/>
                                    <a:ea typeface="Cambria Math" panose="02040503050406030204" pitchFamily="18" charset="0"/>
                                  </a:rPr>
                                  <m:t>𝑝</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𝑤</m:t>
                                </m:r>
                                <m:r>
                                  <a:rPr lang="en-US" b="0" i="1" smtClean="0">
                                    <a:latin typeface="Cambria Math" panose="02040503050406030204" pitchFamily="18" charset="0"/>
                                    <a:ea typeface="Cambria Math" panose="02040503050406030204" pitchFamily="18" charset="0"/>
                                  </a:rPr>
                                  <m:t>)</m:t>
                                </m:r>
                              </m:e>
                            </m:func>
                          </m:e>
                        </m:nary>
                      </m:e>
                    </m:func>
                  </m:oMath>
                </a14:m>
                <a:endParaRPr lang="en-SG" dirty="0"/>
              </a:p>
              <a:p>
                <a:pPr marL="0" indent="0">
                  <a:buNone/>
                </a:pPr>
                <a:endParaRPr lang="en-US" dirty="0"/>
              </a:p>
              <a:p>
                <a:pPr marL="0" indent="0">
                  <a:buNone/>
                </a:pPr>
                <a:r>
                  <a:rPr lang="en-US" dirty="0"/>
                  <a:t>S</a:t>
                </a:r>
                <a:r>
                  <a:rPr lang="en-SG" dirty="0" err="1"/>
                  <a:t>ame</a:t>
                </a:r>
                <a:r>
                  <a:rPr lang="en-SG" dirty="0"/>
                  <a:t> as </a:t>
                </a:r>
                <a14:m>
                  <m:oMath xmlns:m="http://schemas.openxmlformats.org/officeDocument/2006/math">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min</m:t>
                            </m:r>
                          </m:e>
                          <m:lim>
                            <m:r>
                              <a:rPr lang="en-US" b="0" i="1" smtClean="0">
                                <a:latin typeface="Cambria Math" panose="02040503050406030204" pitchFamily="18" charset="0"/>
                              </a:rPr>
                              <m:t>𝑤</m:t>
                            </m:r>
                          </m:lim>
                        </m:limLow>
                      </m:fName>
                      <m:e>
                        <m:nary>
                          <m:naryPr>
                            <m:limLoc m:val="undOvr"/>
                            <m:subHide m:val="on"/>
                            <m:supHide m:val="on"/>
                            <m:ctrlPr>
                              <a:rPr lang="en-SG" i="1">
                                <a:latin typeface="Cambria Math" panose="02040503050406030204" pitchFamily="18" charset="0"/>
                                <a:ea typeface="Cambria Math" panose="02040503050406030204" pitchFamily="18" charset="0"/>
                              </a:rPr>
                            </m:ctrlPr>
                          </m:naryPr>
                          <m:sub/>
                          <m:sup/>
                          <m:e>
                            <m:r>
                              <a:rPr lang="en-US" i="1">
                                <a:latin typeface="Cambria Math" panose="02040503050406030204" pitchFamily="18" charset="0"/>
                                <a:ea typeface="Cambria Math" panose="02040503050406030204" pitchFamily="18" charset="0"/>
                              </a:rPr>
                              <m:t>𝑑𝑥</m:t>
                            </m:r>
                            <m:r>
                              <a:rPr lang="en-US" b="0" i="1" smtClean="0">
                                <a:latin typeface="Cambria Math" panose="02040503050406030204" pitchFamily="18" charset="0"/>
                                <a:ea typeface="Cambria Math" panose="02040503050406030204" pitchFamily="18" charset="0"/>
                              </a:rPr>
                              <m:t>𝑞</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ln</m:t>
                                </m:r>
                              </m:fName>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𝑞</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num>
                                  <m:den>
                                    <m:r>
                                      <a:rPr lang="en-US" b="0" i="1" smtClean="0">
                                        <a:latin typeface="Cambria Math" panose="02040503050406030204" pitchFamily="18" charset="0"/>
                                        <a:ea typeface="Cambria Math" panose="02040503050406030204" pitchFamily="18" charset="0"/>
                                      </a:rPr>
                                      <m:t>𝑝</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𝑤</m:t>
                                    </m:r>
                                    <m:r>
                                      <a:rPr lang="en-US" b="0" i="1" smtClean="0">
                                        <a:latin typeface="Cambria Math" panose="02040503050406030204" pitchFamily="18" charset="0"/>
                                        <a:ea typeface="Cambria Math" panose="02040503050406030204" pitchFamily="18" charset="0"/>
                                      </a:rPr>
                                      <m:t>)</m:t>
                                    </m:r>
                                  </m:den>
                                </m:f>
                              </m:e>
                            </m:func>
                          </m:e>
                        </m:nary>
                        <m:r>
                          <a:rPr lang="en-US" b="0" i="1"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KL</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𝑞</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𝑝</m:t>
                        </m:r>
                        <m:r>
                          <a:rPr lang="en-US" b="0" i="1" smtClean="0">
                            <a:latin typeface="Cambria Math" panose="02040503050406030204" pitchFamily="18" charset="0"/>
                            <a:ea typeface="Cambria Math" panose="02040503050406030204" pitchFamily="18" charset="0"/>
                          </a:rPr>
                          <m:t>)</m:t>
                        </m:r>
                      </m:e>
                    </m:func>
                  </m:oMath>
                </a14:m>
                <a:endParaRPr lang="en-SG" dirty="0"/>
              </a:p>
              <a:p>
                <a:pPr marL="0" indent="0">
                  <a:buNone/>
                </a:pPr>
                <a:endParaRPr lang="en-US" dirty="0"/>
              </a:p>
              <a:p>
                <a:r>
                  <a:rPr lang="en-US" dirty="0"/>
                  <a:t>Variational </a:t>
                </a:r>
                <a:r>
                  <a:rPr lang="en-SG" dirty="0"/>
                  <a:t>bound (prove by Jensen’s inequality)</a:t>
                </a:r>
              </a:p>
              <a:p>
                <a:endParaRPr lang="en-SG" dirty="0"/>
              </a:p>
              <a:p>
                <a:pPr marL="0" indent="0">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SG" i="1">
                              <a:latin typeface="Cambria Math" panose="02040503050406030204" pitchFamily="18" charset="0"/>
                              <a:ea typeface="Cambria Math" panose="02040503050406030204" pitchFamily="18" charset="0"/>
                            </a:rPr>
                          </m:ctrlPr>
                        </m:naryPr>
                        <m:sub/>
                        <m:sup/>
                        <m:e>
                          <m:r>
                            <a:rPr lang="en-US" i="1">
                              <a:latin typeface="Cambria Math" panose="02040503050406030204" pitchFamily="18" charset="0"/>
                              <a:ea typeface="Cambria Math" panose="02040503050406030204" pitchFamily="18" charset="0"/>
                            </a:rPr>
                            <m:t>𝑑𝑥</m:t>
                          </m:r>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𝑞</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ln</m:t>
                              </m:r>
                            </m:fName>
                            <m:e>
                              <m:f>
                                <m:fPr>
                                  <m:ctrlPr>
                                    <a:rPr lang="en-US" i="1">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𝑞</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num>
                                <m:den>
                                  <m:r>
                                    <a:rPr lang="en-US" b="0" i="1" smtClean="0">
                                      <a:latin typeface="Cambria Math" panose="02040503050406030204" pitchFamily="18" charset="0"/>
                                      <a:ea typeface="Cambria Math" panose="02040503050406030204" pitchFamily="18" charset="0"/>
                                    </a:rPr>
                                    <m:t>𝑝</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𝑤</m:t>
                                  </m:r>
                                  <m:r>
                                    <a:rPr lang="en-US" i="1">
                                      <a:latin typeface="Cambria Math" panose="02040503050406030204" pitchFamily="18" charset="0"/>
                                      <a:ea typeface="Cambria Math" panose="02040503050406030204" pitchFamily="18" charset="0"/>
                                    </a:rPr>
                                    <m:t>)</m:t>
                                  </m:r>
                                </m:den>
                              </m:f>
                            </m:e>
                          </m:func>
                        </m:e>
                      </m:nary>
                      <m:r>
                        <a:rPr lang="en-US" b="0" i="1" smtClean="0">
                          <a:latin typeface="Cambria Math" panose="02040503050406030204" pitchFamily="18" charset="0"/>
                          <a:ea typeface="Cambria Math" panose="02040503050406030204" pitchFamily="18" charset="0"/>
                        </a:rPr>
                        <m:t>≤</m:t>
                      </m:r>
                      <m:nary>
                        <m:naryPr>
                          <m:limLoc m:val="undOvr"/>
                          <m:subHide m:val="on"/>
                          <m:supHide m:val="on"/>
                          <m:ctrlPr>
                            <a:rPr lang="en-US" b="0" i="1" smtClean="0">
                              <a:latin typeface="Cambria Math" panose="02040503050406030204" pitchFamily="18" charset="0"/>
                              <a:ea typeface="Cambria Math" panose="02040503050406030204" pitchFamily="18" charset="0"/>
                            </a:rPr>
                          </m:ctrlPr>
                        </m:naryPr>
                        <m:sub/>
                        <m:sup/>
                        <m:e>
                          <m:r>
                            <a:rPr lang="en-US" b="0" i="1" smtClean="0">
                              <a:latin typeface="Cambria Math" panose="02040503050406030204" pitchFamily="18" charset="0"/>
                              <a:ea typeface="Cambria Math" panose="02040503050406030204" pitchFamily="18" charset="0"/>
                            </a:rPr>
                            <m:t>𝑑</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𝑑</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𝑑</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𝑇</m:t>
                              </m:r>
                            </m:sub>
                          </m:sSub>
                          <m:r>
                            <a:rPr lang="en-US" b="0" i="1" smtClean="0">
                              <a:latin typeface="Cambria Math" panose="02040503050406030204" pitchFamily="18" charset="0"/>
                              <a:ea typeface="Cambria Math" panose="02040503050406030204" pitchFamily="18" charset="0"/>
                            </a:rPr>
                            <m:t>𝑄</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𝑇</m:t>
                                  </m:r>
                                </m:sub>
                              </m:sSub>
                            </m:e>
                          </m:d>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ln</m:t>
                              </m:r>
                            </m:fName>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𝑄</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𝑇</m:t>
                                      </m:r>
                                    </m:sub>
                                  </m:sSub>
                                  <m:r>
                                    <a:rPr lang="en-US" b="0" i="1" smtClean="0">
                                      <a:latin typeface="Cambria Math" panose="02040503050406030204" pitchFamily="18" charset="0"/>
                                      <a:ea typeface="Cambria Math" panose="02040503050406030204" pitchFamily="18" charset="0"/>
                                    </a:rPr>
                                    <m:t>)</m:t>
                                  </m:r>
                                </m:num>
                                <m:den>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𝑇</m:t>
                                      </m:r>
                                    </m:sub>
                                  </m:sSub>
                                  <m:r>
                                    <a:rPr lang="en-US" b="0" i="1" smtClean="0">
                                      <a:latin typeface="Cambria Math" panose="02040503050406030204" pitchFamily="18" charset="0"/>
                                      <a:ea typeface="Cambria Math" panose="02040503050406030204" pitchFamily="18" charset="0"/>
                                    </a:rPr>
                                    <m:t>)</m:t>
                                  </m:r>
                                </m:den>
                              </m:f>
                            </m:e>
                          </m:func>
                        </m:e>
                      </m:nary>
                    </m:oMath>
                  </m:oMathPara>
                </a14:m>
                <a:endParaRPr lang="en-SG" dirty="0"/>
              </a:p>
            </p:txBody>
          </p:sp>
        </mc:Choice>
        <mc:Fallback xmlns="">
          <p:sp>
            <p:nvSpPr>
              <p:cNvPr id="3" name="Content Placeholder 2">
                <a:extLst>
                  <a:ext uri="{FF2B5EF4-FFF2-40B4-BE49-F238E27FC236}">
                    <a16:creationId xmlns:a16="http://schemas.microsoft.com/office/drawing/2014/main" id="{7A32601D-E4CE-46EE-A7B7-CD9EFF07BE36}"/>
                  </a:ext>
                </a:extLst>
              </p:cNvPr>
              <p:cNvSpPr>
                <a:spLocks noGrp="1" noRot="1" noChangeAspect="1" noMove="1" noResize="1" noEditPoints="1" noAdjustHandles="1" noChangeArrowheads="1" noChangeShapeType="1" noTextEdit="1"/>
              </p:cNvSpPr>
              <p:nvPr>
                <p:ph idx="1"/>
              </p:nvPr>
            </p:nvSpPr>
            <p:spPr>
              <a:xfrm>
                <a:off x="628650" y="1747250"/>
                <a:ext cx="7886700" cy="4351338"/>
              </a:xfrm>
              <a:blipFill>
                <a:blip r:embed="rId2"/>
                <a:stretch>
                  <a:fillRect l="-100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AA65FB5-1722-4925-8B15-4C5CF9171DEE}"/>
                  </a:ext>
                </a:extLst>
              </p:cNvPr>
              <p:cNvSpPr txBox="1"/>
              <p:nvPr/>
            </p:nvSpPr>
            <p:spPr>
              <a:xfrm>
                <a:off x="1072760" y="5985013"/>
                <a:ext cx="6172201" cy="738664"/>
              </a:xfrm>
              <a:prstGeom prst="rect">
                <a:avLst/>
              </a:prstGeom>
              <a:noFill/>
            </p:spPr>
            <p:txBody>
              <a:bodyPr wrap="square" rtlCol="0">
                <a:spAutoFit/>
              </a:bodyPr>
              <a:lstStyle/>
              <a:p>
                <a:r>
                  <a:rPr lang="en-US" sz="1400" dirty="0"/>
                  <a:t>This is just </a:t>
                </a:r>
                <a:r>
                  <a:rPr lang="en-SG" sz="1400" dirty="0"/>
                  <a:t>to compare KL divergences, </a:t>
                </a:r>
                <a14:m>
                  <m:oMath xmlns:m="http://schemas.openxmlformats.org/officeDocument/2006/math">
                    <m:r>
                      <m:rPr>
                        <m:sty m:val="p"/>
                      </m:rPr>
                      <a:rPr lang="en-US" sz="1400" b="0" i="0" smtClean="0">
                        <a:latin typeface="Cambria Math" panose="02040503050406030204" pitchFamily="18" charset="0"/>
                      </a:rPr>
                      <m:t>KL</m:t>
                    </m:r>
                    <m:r>
                      <a:rPr lang="en-US" sz="1400" b="0" i="1" smtClean="0">
                        <a:latin typeface="Cambria Math" panose="02040503050406030204" pitchFamily="18" charset="0"/>
                      </a:rPr>
                      <m:t>(</m:t>
                    </m:r>
                    <m:r>
                      <a:rPr lang="en-US" sz="1400" b="0" i="1" smtClean="0">
                        <a:latin typeface="Cambria Math" panose="02040503050406030204" pitchFamily="18" charset="0"/>
                      </a:rPr>
                      <m:t>𝑞</m:t>
                    </m:r>
                    <m:r>
                      <a:rPr lang="en-US" sz="1400" b="0" i="1" smtClean="0">
                        <a:latin typeface="Cambria Math" panose="02040503050406030204" pitchFamily="18" charset="0"/>
                      </a:rPr>
                      <m:t>|</m:t>
                    </m:r>
                    <m:d>
                      <m:dPr>
                        <m:begChr m:val="|"/>
                        <m:ctrlPr>
                          <a:rPr lang="en-US" sz="1400" b="0" i="1" smtClean="0">
                            <a:latin typeface="Cambria Math" panose="02040503050406030204" pitchFamily="18" charset="0"/>
                          </a:rPr>
                        </m:ctrlPr>
                      </m:dPr>
                      <m:e>
                        <m:r>
                          <a:rPr lang="en-US" sz="1400" b="0" i="1" smtClean="0">
                            <a:latin typeface="Cambria Math" panose="02040503050406030204" pitchFamily="18" charset="0"/>
                          </a:rPr>
                          <m:t>𝑝</m:t>
                        </m:r>
                      </m:e>
                    </m:d>
                    <m:r>
                      <a:rPr lang="en-US" sz="1400" b="0" i="1" smtClean="0">
                        <a:latin typeface="Cambria Math" panose="02040503050406030204" pitchFamily="18" charset="0"/>
                      </a:rPr>
                      <m:t>≤ </m:t>
                    </m:r>
                    <m:r>
                      <m:rPr>
                        <m:sty m:val="p"/>
                      </m:rPr>
                      <a:rPr lang="en-US" sz="1400" i="0">
                        <a:latin typeface="Cambria Math" panose="02040503050406030204" pitchFamily="18" charset="0"/>
                      </a:rPr>
                      <m:t>KL</m:t>
                    </m:r>
                    <m:r>
                      <a:rPr lang="en-US" sz="1400" i="1">
                        <a:latin typeface="Cambria Math" panose="02040503050406030204" pitchFamily="18" charset="0"/>
                      </a:rPr>
                      <m:t>(</m:t>
                    </m:r>
                    <m:r>
                      <a:rPr lang="en-US" sz="1400" i="1">
                        <a:latin typeface="Cambria Math" panose="02040503050406030204" pitchFamily="18" charset="0"/>
                      </a:rPr>
                      <m:t>𝑄</m:t>
                    </m:r>
                    <m:r>
                      <a:rPr lang="en-US" sz="1400" i="1">
                        <a:latin typeface="Cambria Math" panose="02040503050406030204" pitchFamily="18" charset="0"/>
                      </a:rPr>
                      <m:t>||</m:t>
                    </m:r>
                    <m:r>
                      <a:rPr lang="en-US" sz="1400" i="1">
                        <a:latin typeface="Cambria Math" panose="02040503050406030204" pitchFamily="18" charset="0"/>
                      </a:rPr>
                      <m:t>𝑃</m:t>
                    </m:r>
                    <m:r>
                      <a:rPr lang="en-US" sz="1400" i="1">
                        <a:latin typeface="Cambria Math" panose="02040503050406030204" pitchFamily="18" charset="0"/>
                      </a:rPr>
                      <m:t>)</m:t>
                    </m:r>
                  </m:oMath>
                </a14:m>
                <a:r>
                  <a:rPr lang="en-SG" sz="1400" dirty="0"/>
                  <a:t>, of the backward distribution </a:t>
                </a:r>
                <a14:m>
                  <m:oMath xmlns:m="http://schemas.openxmlformats.org/officeDocument/2006/math">
                    <m:r>
                      <a:rPr lang="en-US" sz="1400" b="0" i="1" smtClean="0">
                        <a:latin typeface="Cambria Math" panose="02040503050406030204" pitchFamily="18" charset="0"/>
                      </a:rPr>
                      <m:t>𝑃</m:t>
                    </m:r>
                  </m:oMath>
                </a14:m>
                <a:r>
                  <a:rPr lang="en-SG" sz="1400" dirty="0"/>
                  <a:t> with respect to the known forward distribution </a:t>
                </a:r>
                <a14:m>
                  <m:oMath xmlns:m="http://schemas.openxmlformats.org/officeDocument/2006/math">
                    <m:r>
                      <a:rPr lang="en-US" sz="1400" b="0" i="1" smtClean="0">
                        <a:latin typeface="Cambria Math" panose="02040503050406030204" pitchFamily="18" charset="0"/>
                      </a:rPr>
                      <m:t>𝑄</m:t>
                    </m:r>
                  </m:oMath>
                </a14:m>
                <a:r>
                  <a:rPr lang="en-SG" sz="1400" dirty="0"/>
                  <a:t>.</a:t>
                </a:r>
              </a:p>
            </p:txBody>
          </p:sp>
        </mc:Choice>
        <mc:Fallback xmlns="">
          <p:sp>
            <p:nvSpPr>
              <p:cNvPr id="4" name="TextBox 3">
                <a:extLst>
                  <a:ext uri="{FF2B5EF4-FFF2-40B4-BE49-F238E27FC236}">
                    <a16:creationId xmlns:a16="http://schemas.microsoft.com/office/drawing/2014/main" id="{6AA65FB5-1722-4925-8B15-4C5CF9171DEE}"/>
                  </a:ext>
                </a:extLst>
              </p:cNvPr>
              <p:cNvSpPr txBox="1">
                <a:spLocks noRot="1" noChangeAspect="1" noMove="1" noResize="1" noEditPoints="1" noAdjustHandles="1" noChangeArrowheads="1" noChangeShapeType="1" noTextEdit="1"/>
              </p:cNvSpPr>
              <p:nvPr/>
            </p:nvSpPr>
            <p:spPr>
              <a:xfrm>
                <a:off x="1072760" y="5985013"/>
                <a:ext cx="6172201" cy="738664"/>
              </a:xfrm>
              <a:prstGeom prst="rect">
                <a:avLst/>
              </a:prstGeom>
              <a:blipFill>
                <a:blip r:embed="rId3"/>
                <a:stretch>
                  <a:fillRect l="-296" t="-1653" b="-743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4105272-9225-4C54-8708-836471E6E71D}"/>
                  </a:ext>
                </a:extLst>
              </p:cNvPr>
              <p:cNvSpPr txBox="1"/>
              <p:nvPr/>
            </p:nvSpPr>
            <p:spPr>
              <a:xfrm>
                <a:off x="6740434" y="4063731"/>
                <a:ext cx="9535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𝑥</m:t>
                      </m:r>
                    </m:oMath>
                  </m:oMathPara>
                </a14:m>
                <a:endParaRPr lang="en-SG" dirty="0"/>
              </a:p>
            </p:txBody>
          </p:sp>
        </mc:Choice>
        <mc:Fallback xmlns="">
          <p:sp>
            <p:nvSpPr>
              <p:cNvPr id="5" name="TextBox 4">
                <a:extLst>
                  <a:ext uri="{FF2B5EF4-FFF2-40B4-BE49-F238E27FC236}">
                    <a16:creationId xmlns:a16="http://schemas.microsoft.com/office/drawing/2014/main" id="{D4105272-9225-4C54-8708-836471E6E71D}"/>
                  </a:ext>
                </a:extLst>
              </p:cNvPr>
              <p:cNvSpPr txBox="1">
                <a:spLocks noRot="1" noChangeAspect="1" noMove="1" noResize="1" noEditPoints="1" noAdjustHandles="1" noChangeArrowheads="1" noChangeShapeType="1" noTextEdit="1"/>
              </p:cNvSpPr>
              <p:nvPr/>
            </p:nvSpPr>
            <p:spPr>
              <a:xfrm>
                <a:off x="6740434" y="4063731"/>
                <a:ext cx="953589" cy="369332"/>
              </a:xfrm>
              <a:prstGeom prst="rect">
                <a:avLst/>
              </a:prstGeom>
              <a:blipFill>
                <a:blip r:embed="rId4"/>
                <a:stretch>
                  <a:fillRect b="-1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FB1FF18-0985-2C98-827B-19D0413B2E57}"/>
                  </a:ext>
                </a:extLst>
              </p:cNvPr>
              <p:cNvSpPr txBox="1"/>
              <p:nvPr/>
            </p:nvSpPr>
            <p:spPr>
              <a:xfrm>
                <a:off x="7181945" y="2168828"/>
                <a:ext cx="176750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𝑞</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𝑞</m:t>
                          </m:r>
                        </m:e>
                        <m:sub>
                          <m:r>
                            <m:rPr>
                              <m:sty m:val="p"/>
                            </m:rPr>
                            <a:rPr lang="en-US" b="0" i="0" smtClean="0">
                              <a:latin typeface="Cambria Math" panose="02040503050406030204" pitchFamily="18" charset="0"/>
                              <a:ea typeface="Cambria Math" panose="02040503050406030204" pitchFamily="18" charset="0"/>
                            </a:rPr>
                            <m:t>data</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oMath>
                  </m:oMathPara>
                </a14:m>
                <a:endParaRPr lang="en-SG" dirty="0"/>
              </a:p>
            </p:txBody>
          </p:sp>
        </mc:Choice>
        <mc:Fallback xmlns="">
          <p:sp>
            <p:nvSpPr>
              <p:cNvPr id="7" name="TextBox 6">
                <a:extLst>
                  <a:ext uri="{FF2B5EF4-FFF2-40B4-BE49-F238E27FC236}">
                    <a16:creationId xmlns:a16="http://schemas.microsoft.com/office/drawing/2014/main" id="{8FB1FF18-0985-2C98-827B-19D0413B2E57}"/>
                  </a:ext>
                </a:extLst>
              </p:cNvPr>
              <p:cNvSpPr txBox="1">
                <a:spLocks noRot="1" noChangeAspect="1" noMove="1" noResize="1" noEditPoints="1" noAdjustHandles="1" noChangeArrowheads="1" noChangeShapeType="1" noTextEdit="1"/>
              </p:cNvSpPr>
              <p:nvPr/>
            </p:nvSpPr>
            <p:spPr>
              <a:xfrm>
                <a:off x="7181945" y="2168828"/>
                <a:ext cx="1767502" cy="369332"/>
              </a:xfrm>
              <a:prstGeom prst="rect">
                <a:avLst/>
              </a:prstGeom>
              <a:blipFill>
                <a:blip r:embed="rId5"/>
                <a:stretch>
                  <a:fillRect r="-345" b="-16667"/>
                </a:stretch>
              </a:blipFill>
            </p:spPr>
            <p:txBody>
              <a:bodyPr/>
              <a:lstStyle/>
              <a:p>
                <a:r>
                  <a:rPr lang="en-SG">
                    <a:noFill/>
                  </a:rPr>
                  <a:t> </a:t>
                </a:r>
              </a:p>
            </p:txBody>
          </p:sp>
        </mc:Fallback>
      </mc:AlternateContent>
    </p:spTree>
    <p:extLst>
      <p:ext uri="{BB962C8B-B14F-4D97-AF65-F5344CB8AC3E}">
        <p14:creationId xmlns:p14="http://schemas.microsoft.com/office/powerpoint/2010/main" val="1044913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D3389BA-FF8D-A1C2-4F3A-6466998E9470}"/>
                  </a:ext>
                </a:extLst>
              </p:cNvPr>
              <p:cNvSpPr>
                <a:spLocks noGrp="1"/>
              </p:cNvSpPr>
              <p:nvPr>
                <p:ph type="title"/>
              </p:nvPr>
            </p:nvSpPr>
            <p:spPr/>
            <p:txBody>
              <a:bodyPr/>
              <a:lstStyle/>
              <a:p>
                <a:r>
                  <a:rPr lang="en-US" dirty="0"/>
                  <a:t>Minimizing KL(</a:t>
                </a:r>
                <a14:m>
                  <m:oMath xmlns:m="http://schemas.openxmlformats.org/officeDocument/2006/math">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oMath>
                </a14:m>
                <a:r>
                  <a:rPr lang="en-US" dirty="0"/>
                  <a:t>)</a:t>
                </a:r>
                <a:endParaRPr lang="en-SG" dirty="0"/>
              </a:p>
            </p:txBody>
          </p:sp>
        </mc:Choice>
        <mc:Fallback xmlns="">
          <p:sp>
            <p:nvSpPr>
              <p:cNvPr id="2" name="Title 1">
                <a:extLst>
                  <a:ext uri="{FF2B5EF4-FFF2-40B4-BE49-F238E27FC236}">
                    <a16:creationId xmlns:a16="http://schemas.microsoft.com/office/drawing/2014/main" id="{BD3389BA-FF8D-A1C2-4F3A-6466998E9470}"/>
                  </a:ext>
                </a:extLst>
              </p:cNvPr>
              <p:cNvSpPr>
                <a:spLocks noGrp="1" noRot="1" noChangeAspect="1" noMove="1" noResize="1" noEditPoints="1" noAdjustHandles="1" noChangeArrowheads="1" noChangeShapeType="1" noTextEdit="1"/>
              </p:cNvSpPr>
              <p:nvPr>
                <p:ph type="title"/>
              </p:nvPr>
            </p:nvSpPr>
            <p:spPr>
              <a:blipFill>
                <a:blip r:embed="rId2"/>
                <a:stretch>
                  <a:fillRect l="-309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0B4DC97-FC91-35D8-4240-AC9A0A27576C}"/>
                  </a:ext>
                </a:extLst>
              </p:cNvPr>
              <p:cNvSpPr>
                <a:spLocks noGrp="1"/>
              </p:cNvSpPr>
              <p:nvPr>
                <p:ph idx="1"/>
              </p:nvPr>
            </p:nvSpPr>
            <p:spPr>
              <a:xfrm>
                <a:off x="628650" y="1536139"/>
                <a:ext cx="7886700" cy="4869253"/>
              </a:xfrm>
            </p:spPr>
            <p:txBody>
              <a:bodyPr>
                <a:normAutofit fontScale="77500" lnSpcReduction="20000"/>
              </a:bodyPr>
              <a:lstStyle/>
              <a:p>
                <a14:m>
                  <m:oMath xmlns:m="http://schemas.openxmlformats.org/officeDocument/2006/math">
                    <m:r>
                      <a:rPr lang="en-US" b="0" i="1" smtClean="0">
                        <a:latin typeface="Cambria Math" panose="02040503050406030204" pitchFamily="18" charset="0"/>
                      </a:rPr>
                      <m:t>𝐾𝐿</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d>
                      <m:dPr>
                        <m:begChr m:val="|"/>
                        <m:ctrlPr>
                          <a:rPr lang="en-US" b="0" i="1" smtClean="0">
                            <a:latin typeface="Cambria Math" panose="02040503050406030204" pitchFamily="18" charset="0"/>
                          </a:rPr>
                        </m:ctrlPr>
                      </m:dPr>
                      <m:e>
                        <m:r>
                          <a:rPr lang="en-US" b="0" i="1" smtClean="0">
                            <a:latin typeface="Cambria Math" panose="02040503050406030204" pitchFamily="18" charset="0"/>
                          </a:rPr>
                          <m:t>𝑃</m:t>
                        </m:r>
                      </m:e>
                    </m:d>
                    <m:r>
                      <a:rPr lang="en-US" i="1">
                        <a:latin typeface="Cambria Math" panose="02040503050406030204" pitchFamily="18" charset="0"/>
                        <a:ea typeface="Cambria Math" panose="02040503050406030204" pitchFamily="18" charset="0"/>
                      </a:rPr>
                      <m:t>≡</m:t>
                    </m:r>
                    <m:nary>
                      <m:naryPr>
                        <m:limLoc m:val="undOvr"/>
                        <m:subHide m:val="on"/>
                        <m:supHide m:val="on"/>
                        <m:ctrlPr>
                          <a:rPr lang="en-US" i="1" smtClean="0">
                            <a:latin typeface="Cambria Math" panose="02040503050406030204" pitchFamily="18" charset="0"/>
                            <a:ea typeface="Cambria Math" panose="02040503050406030204" pitchFamily="18" charset="0"/>
                          </a:rPr>
                        </m:ctrlPr>
                      </m:naryPr>
                      <m:sub/>
                      <m:sup/>
                      <m:e>
                        <m:r>
                          <a:rPr lang="en-US" b="0" i="1" smtClean="0">
                            <a:latin typeface="Cambria Math" panose="02040503050406030204" pitchFamily="18" charset="0"/>
                            <a:ea typeface="Cambria Math" panose="02040503050406030204" pitchFamily="18" charset="0"/>
                          </a:rPr>
                          <m:t>𝑑𝑥𝑑</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𝑑</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𝑇</m:t>
                            </m:r>
                          </m:sub>
                        </m:sSub>
                        <m:r>
                          <a:rPr lang="en-US" b="0" i="1" smtClean="0">
                            <a:latin typeface="Cambria Math" panose="02040503050406030204" pitchFamily="18" charset="0"/>
                            <a:ea typeface="Cambria Math" panose="02040503050406030204" pitchFamily="18" charset="0"/>
                          </a:rPr>
                          <m:t>𝑞</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𝑇</m:t>
                                </m:r>
                              </m:sub>
                            </m:sSub>
                          </m:e>
                          <m:e>
                            <m:r>
                              <a:rPr lang="en-US" b="0" i="1" smtClean="0">
                                <a:latin typeface="Cambria Math" panose="02040503050406030204" pitchFamily="18" charset="0"/>
                                <a:ea typeface="Cambria Math" panose="02040503050406030204" pitchFamily="18" charset="0"/>
                              </a:rPr>
                              <m:t>𝑥</m:t>
                            </m:r>
                          </m:e>
                        </m:d>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𝑞</m:t>
                            </m:r>
                          </m:e>
                          <m:sub>
                            <m:r>
                              <a:rPr lang="en-US" b="0" i="1" smtClean="0">
                                <a:latin typeface="Cambria Math" panose="02040503050406030204" pitchFamily="18" charset="0"/>
                                <a:ea typeface="Cambria Math" panose="02040503050406030204" pitchFamily="18" charset="0"/>
                              </a:rPr>
                              <m:t>𝑑𝑎𝑡𝑎</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e>
                    </m:nary>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ln</m:t>
                        </m:r>
                      </m:fName>
                      <m:e>
                        <m:f>
                          <m:fPr>
                            <m:ctrlPr>
                              <a:rPr lang="en-US" b="0" i="1" smtClean="0">
                                <a:latin typeface="Cambria Math" panose="02040503050406030204" pitchFamily="18" charset="0"/>
                                <a:ea typeface="Cambria Math" panose="02040503050406030204" pitchFamily="18" charset="0"/>
                              </a:rPr>
                            </m:ctrlPr>
                          </m:fPr>
                          <m:num>
                            <m:r>
                              <a:rPr lang="en-US" i="1">
                                <a:solidFill>
                                  <a:prstClr val="black"/>
                                </a:solidFill>
                                <a:latin typeface="Cambria Math" panose="02040503050406030204" pitchFamily="18" charset="0"/>
                                <a:ea typeface="Cambria Math" panose="02040503050406030204" pitchFamily="18" charset="0"/>
                              </a:rPr>
                              <m:t>𝑞</m:t>
                            </m:r>
                            <m:d>
                              <m:dPr>
                                <m:ctrlPr>
                                  <a:rPr lang="en-US" i="1">
                                    <a:solidFill>
                                      <a:prstClr val="black"/>
                                    </a:solidFill>
                                    <a:latin typeface="Cambria Math" panose="02040503050406030204" pitchFamily="18" charset="0"/>
                                    <a:ea typeface="Cambria Math" panose="02040503050406030204" pitchFamily="18" charset="0"/>
                                  </a:rPr>
                                </m:ctrlPr>
                              </m:dPr>
                              <m:e>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𝑧</m:t>
                                    </m:r>
                                  </m:e>
                                  <m:sub>
                                    <m:r>
                                      <a:rPr lang="en-US" i="1">
                                        <a:solidFill>
                                          <a:prstClr val="black"/>
                                        </a:solidFill>
                                        <a:latin typeface="Cambria Math" panose="02040503050406030204" pitchFamily="18" charset="0"/>
                                        <a:ea typeface="Cambria Math" panose="02040503050406030204" pitchFamily="18" charset="0"/>
                                      </a:rPr>
                                      <m:t>1</m:t>
                                    </m:r>
                                  </m:sub>
                                </m:sSub>
                                <m:r>
                                  <a:rPr lang="en-US" i="1">
                                    <a:solidFill>
                                      <a:prstClr val="black"/>
                                    </a:solidFill>
                                    <a:latin typeface="Cambria Math" panose="02040503050406030204" pitchFamily="18" charset="0"/>
                                    <a:ea typeface="Cambria Math" panose="02040503050406030204" pitchFamily="18" charset="0"/>
                                  </a:rPr>
                                  <m:t>, ⋯, </m:t>
                                </m:r>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𝑧</m:t>
                                    </m:r>
                                  </m:e>
                                  <m:sub>
                                    <m:r>
                                      <a:rPr lang="en-US" i="1">
                                        <a:solidFill>
                                          <a:prstClr val="black"/>
                                        </a:solidFill>
                                        <a:latin typeface="Cambria Math" panose="02040503050406030204" pitchFamily="18" charset="0"/>
                                        <a:ea typeface="Cambria Math" panose="02040503050406030204" pitchFamily="18" charset="0"/>
                                      </a:rPr>
                                      <m:t>𝑇</m:t>
                                    </m:r>
                                  </m:sub>
                                </m:sSub>
                              </m:e>
                              <m:e>
                                <m:r>
                                  <a:rPr lang="en-US" i="1">
                                    <a:solidFill>
                                      <a:prstClr val="black"/>
                                    </a:solidFill>
                                    <a:latin typeface="Cambria Math" panose="02040503050406030204" pitchFamily="18" charset="0"/>
                                    <a:ea typeface="Cambria Math" panose="02040503050406030204" pitchFamily="18" charset="0"/>
                                  </a:rPr>
                                  <m:t>𝑥</m:t>
                                </m:r>
                              </m:e>
                            </m:d>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𝑞</m:t>
                                </m:r>
                              </m:e>
                              <m:sub>
                                <m:r>
                                  <a:rPr lang="en-US" i="1">
                                    <a:solidFill>
                                      <a:prstClr val="black"/>
                                    </a:solidFill>
                                    <a:latin typeface="Cambria Math" panose="02040503050406030204" pitchFamily="18" charset="0"/>
                                    <a:ea typeface="Cambria Math" panose="02040503050406030204" pitchFamily="18" charset="0"/>
                                  </a:rPr>
                                  <m:t>𝑑𝑎𝑡𝑎</m:t>
                                </m:r>
                              </m:sub>
                            </m:sSub>
                            <m:d>
                              <m:dPr>
                                <m:ctrlPr>
                                  <a:rPr lang="en-US" i="1">
                                    <a:solidFill>
                                      <a:prstClr val="black"/>
                                    </a:solidFill>
                                    <a:latin typeface="Cambria Math" panose="02040503050406030204" pitchFamily="18" charset="0"/>
                                    <a:ea typeface="Cambria Math" panose="02040503050406030204" pitchFamily="18" charset="0"/>
                                  </a:rPr>
                                </m:ctrlPr>
                              </m:dPr>
                              <m:e>
                                <m:r>
                                  <a:rPr lang="en-US" i="1">
                                    <a:solidFill>
                                      <a:prstClr val="black"/>
                                    </a:solidFill>
                                    <a:latin typeface="Cambria Math" panose="02040503050406030204" pitchFamily="18" charset="0"/>
                                    <a:ea typeface="Cambria Math" panose="02040503050406030204" pitchFamily="18" charset="0"/>
                                  </a:rPr>
                                  <m:t>𝑥</m:t>
                                </m:r>
                              </m:e>
                            </m:d>
                          </m:num>
                          <m:den>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𝑇</m:t>
                                </m:r>
                              </m:sub>
                            </m:sSub>
                            <m:r>
                              <a:rPr lang="en-US" b="0" i="1" smtClean="0">
                                <a:latin typeface="Cambria Math" panose="02040503050406030204" pitchFamily="18" charset="0"/>
                                <a:ea typeface="Cambria Math" panose="02040503050406030204" pitchFamily="18" charset="0"/>
                              </a:rPr>
                              <m:t>)</m:t>
                            </m:r>
                          </m:den>
                        </m:f>
                      </m:e>
                    </m:func>
                  </m:oMath>
                </a14:m>
                <a:endParaRPr lang="en-SG" dirty="0"/>
              </a:p>
              <a:p>
                <a:r>
                  <a:rPr lang="en-SG" dirty="0"/>
                  <a:t>We drop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𝑑𝑎𝑡𝑎</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a14:m>
                <a:r>
                  <a:rPr lang="en-SG" dirty="0"/>
                  <a:t> inside ln as it contributes a constant; replace </a:t>
                </a:r>
                <a14:m>
                  <m:oMath xmlns:m="http://schemas.openxmlformats.org/officeDocument/2006/math">
                    <m:r>
                      <a:rPr lang="en-US" b="0" i="1" smtClean="0">
                        <a:latin typeface="Cambria Math" panose="02040503050406030204" pitchFamily="18" charset="0"/>
                      </a:rPr>
                      <m:t>𝑑𝑥</m:t>
                    </m:r>
                  </m:oMath>
                </a14:m>
                <a:r>
                  <a:rPr lang="en-SG" dirty="0"/>
                  <a:t> by Monte Carlo sampling, so we minimize (for each fixed </a:t>
                </a:r>
                <a14:m>
                  <m:oMath xmlns:m="http://schemas.openxmlformats.org/officeDocument/2006/math">
                    <m:r>
                      <a:rPr lang="en-US" b="0" i="1" smtClean="0">
                        <a:latin typeface="Cambria Math" panose="02040503050406030204" pitchFamily="18" charset="0"/>
                      </a:rPr>
                      <m:t>𝑥</m:t>
                    </m:r>
                  </m:oMath>
                </a14:m>
                <a:r>
                  <a:rPr lang="en-SG" dirty="0"/>
                  <a:t>):</a:t>
                </a:r>
              </a:p>
              <a:p>
                <a:endParaRPr lang="en-SG" dirty="0"/>
              </a:p>
              <a:p>
                <a14:m>
                  <m:oMath xmlns:m="http://schemas.openxmlformats.org/officeDocument/2006/math">
                    <m:nary>
                      <m:naryPr>
                        <m:limLoc m:val="undOvr"/>
                        <m:subHide m:val="on"/>
                        <m:supHide m:val="on"/>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naryPr>
                      <m:sub/>
                      <m:sup/>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𝑑</m:t>
                        </m:r>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𝑧</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b>
                        </m:s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𝑑</m:t>
                        </m:r>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𝑧</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𝑇</m:t>
                            </m:r>
                          </m:sub>
                        </m:s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𝑞</m:t>
                        </m:r>
                        <m:d>
                          <m:d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𝑧</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b>
                            </m:s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𝑧</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𝑇</m:t>
                                </m:r>
                              </m:sub>
                            </m:sSub>
                          </m:e>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e>
                        </m:d>
                      </m:e>
                    </m:nary>
                    <m:func>
                      <m:func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uncPr>
                      <m:fName>
                        <m:r>
                          <m:rPr>
                            <m:sty m:val="p"/>
                          </m:rPr>
                          <a:rPr kumimoji="0" lang="en-US"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ln</m:t>
                        </m:r>
                      </m:fName>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lang="en-US" i="1">
                                <a:solidFill>
                                  <a:prstClr val="black"/>
                                </a:solidFill>
                                <a:latin typeface="Cambria Math" panose="02040503050406030204" pitchFamily="18" charset="0"/>
                                <a:ea typeface="Cambria Math" panose="02040503050406030204" pitchFamily="18" charset="0"/>
                              </a:rPr>
                              <m:t>𝑞</m:t>
                            </m:r>
                            <m:d>
                              <m:dPr>
                                <m:ctrlPr>
                                  <a:rPr lang="en-US" i="1">
                                    <a:solidFill>
                                      <a:prstClr val="black"/>
                                    </a:solidFill>
                                    <a:latin typeface="Cambria Math" panose="02040503050406030204" pitchFamily="18" charset="0"/>
                                    <a:ea typeface="Cambria Math" panose="02040503050406030204" pitchFamily="18" charset="0"/>
                                  </a:rPr>
                                </m:ctrlPr>
                              </m:dPr>
                              <m:e>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𝑧</m:t>
                                    </m:r>
                                  </m:e>
                                  <m:sub>
                                    <m:r>
                                      <a:rPr lang="en-US" i="1">
                                        <a:solidFill>
                                          <a:prstClr val="black"/>
                                        </a:solidFill>
                                        <a:latin typeface="Cambria Math" panose="02040503050406030204" pitchFamily="18" charset="0"/>
                                        <a:ea typeface="Cambria Math" panose="02040503050406030204" pitchFamily="18" charset="0"/>
                                      </a:rPr>
                                      <m:t>1</m:t>
                                    </m:r>
                                  </m:sub>
                                </m:sSub>
                                <m:r>
                                  <a:rPr lang="en-US" i="1">
                                    <a:solidFill>
                                      <a:prstClr val="black"/>
                                    </a:solidFill>
                                    <a:latin typeface="Cambria Math" panose="02040503050406030204" pitchFamily="18" charset="0"/>
                                    <a:ea typeface="Cambria Math" panose="02040503050406030204" pitchFamily="18" charset="0"/>
                                  </a:rPr>
                                  <m:t>, ⋯, </m:t>
                                </m:r>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𝑧</m:t>
                                    </m:r>
                                  </m:e>
                                  <m:sub>
                                    <m:r>
                                      <a:rPr lang="en-US" i="1">
                                        <a:solidFill>
                                          <a:prstClr val="black"/>
                                        </a:solidFill>
                                        <a:latin typeface="Cambria Math" panose="02040503050406030204" pitchFamily="18" charset="0"/>
                                        <a:ea typeface="Cambria Math" panose="02040503050406030204" pitchFamily="18" charset="0"/>
                                      </a:rPr>
                                      <m:t>𝑇</m:t>
                                    </m:r>
                                  </m:sub>
                                </m:sSub>
                              </m:e>
                              <m:e>
                                <m:r>
                                  <a:rPr lang="en-US" i="1">
                                    <a:solidFill>
                                      <a:prstClr val="black"/>
                                    </a:solidFill>
                                    <a:latin typeface="Cambria Math" panose="02040503050406030204" pitchFamily="18" charset="0"/>
                                    <a:ea typeface="Cambria Math" panose="02040503050406030204" pitchFamily="18" charset="0"/>
                                  </a:rPr>
                                  <m:t>𝑥</m:t>
                                </m:r>
                              </m:e>
                            </m:d>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num>
                          <m:den>
                            <m:r>
                              <a:rPr lang="en-US" i="1">
                                <a:solidFill>
                                  <a:prstClr val="black"/>
                                </a:solidFill>
                                <a:latin typeface="Cambria Math" panose="02040503050406030204" pitchFamily="18" charset="0"/>
                                <a:ea typeface="Cambria Math" panose="02040503050406030204" pitchFamily="18" charset="0"/>
                              </a:rPr>
                              <m:t>𝑃</m:t>
                            </m:r>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ea typeface="Cambria Math" panose="02040503050406030204" pitchFamily="18" charset="0"/>
                              </a:rPr>
                              <m:t>𝑥</m:t>
                            </m:r>
                            <m:r>
                              <a:rPr lang="en-US" i="1">
                                <a:solidFill>
                                  <a:prstClr val="black"/>
                                </a:solidFill>
                                <a:latin typeface="Cambria Math" panose="02040503050406030204" pitchFamily="18" charset="0"/>
                                <a:ea typeface="Cambria Math" panose="02040503050406030204" pitchFamily="18" charset="0"/>
                              </a:rPr>
                              <m:t>,</m:t>
                            </m:r>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𝑧</m:t>
                                </m:r>
                              </m:e>
                              <m:sub>
                                <m:r>
                                  <a:rPr lang="en-US" i="1">
                                    <a:solidFill>
                                      <a:prstClr val="black"/>
                                    </a:solidFill>
                                    <a:latin typeface="Cambria Math" panose="02040503050406030204" pitchFamily="18" charset="0"/>
                                    <a:ea typeface="Cambria Math" panose="02040503050406030204" pitchFamily="18" charset="0"/>
                                  </a:rPr>
                                  <m:t>1</m:t>
                                </m:r>
                              </m:sub>
                            </m:sSub>
                            <m:r>
                              <a:rPr lang="en-US" i="1">
                                <a:solidFill>
                                  <a:prstClr val="black"/>
                                </a:solidFill>
                                <a:latin typeface="Cambria Math" panose="02040503050406030204" pitchFamily="18" charset="0"/>
                                <a:ea typeface="Cambria Math" panose="02040503050406030204" pitchFamily="18" charset="0"/>
                              </a:rPr>
                              <m:t>,⋯</m:t>
                            </m:r>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𝑧</m:t>
                                </m:r>
                              </m:e>
                              <m:sub>
                                <m:r>
                                  <a:rPr lang="en-US" i="1">
                                    <a:solidFill>
                                      <a:prstClr val="black"/>
                                    </a:solidFill>
                                    <a:latin typeface="Cambria Math" panose="02040503050406030204" pitchFamily="18" charset="0"/>
                                    <a:ea typeface="Cambria Math" panose="02040503050406030204" pitchFamily="18" charset="0"/>
                                  </a:rPr>
                                  <m:t>𝑇</m:t>
                                </m:r>
                              </m:sub>
                            </m:sSub>
                            <m:r>
                              <a:rPr lang="en-US" i="1">
                                <a:solidFill>
                                  <a:prstClr val="black"/>
                                </a:solidFill>
                                <a:latin typeface="Cambria Math" panose="02040503050406030204" pitchFamily="18" charset="0"/>
                                <a:ea typeface="Cambria Math" panose="02040503050406030204" pitchFamily="18" charset="0"/>
                              </a:rPr>
                              <m:t>)</m:t>
                            </m:r>
                          </m:den>
                        </m:f>
                      </m:e>
                    </m:func>
                  </m:oMath>
                </a14:m>
                <a:endParaRPr kumimoji="0" lang="en-US" sz="2800" b="0" u="none" strike="noStrike" kern="1200" cap="none" spc="0" normalizeH="0" baseline="0" noProof="0" dirty="0">
                  <a:ln>
                    <a:noFill/>
                  </a:ln>
                  <a:solidFill>
                    <a:prstClr val="black"/>
                  </a:solidFill>
                  <a:effectLst/>
                  <a:uLnTx/>
                  <a:uFillTx/>
                  <a:ea typeface="Cambria Math" panose="02040503050406030204" pitchFamily="18" charset="0"/>
                  <a:cs typeface="+mn-cs"/>
                </a:endParaRPr>
              </a:p>
              <a:p>
                <a:endParaRPr lang="en-SG" dirty="0"/>
              </a:p>
              <a:p>
                <a14:m>
                  <m:oMath xmlns:m="http://schemas.openxmlformats.org/officeDocument/2006/math">
                    <m:r>
                      <a:rPr lang="en-US" b="0" i="1" smtClean="0">
                        <a:latin typeface="Cambria Math" panose="02040503050406030204" pitchFamily="18" charset="0"/>
                      </a:rPr>
                      <m:t>𝑞</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𝑇</m:t>
                            </m:r>
                          </m:sub>
                        </m:sSub>
                      </m:e>
                      <m:e>
                        <m:r>
                          <a:rPr lang="en-US" b="0" i="1" smtClean="0">
                            <a:latin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m:t>
                        </m:r>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𝑇</m:t>
                            </m:r>
                          </m:sup>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𝑡</m:t>
                                    </m:r>
                                  </m:sub>
                                </m:sSub>
                              </m:den>
                            </m:f>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d>
                                  <m:dPr>
                                    <m:begChr m:val="‖"/>
                                    <m:endChr m:val="‖"/>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1−</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𝑡</m:t>
                                            </m:r>
                                          </m:sub>
                                        </m:sSub>
                                      </m:e>
                                    </m:rad>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−1</m:t>
                                        </m:r>
                                      </m:sub>
                                    </m:sSub>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  </m:t>
                            </m:r>
                          </m:e>
                        </m:nary>
                      </m:sup>
                    </m:sSup>
                  </m:oMath>
                </a14:m>
                <a:endParaRPr lang="en-SG" dirty="0"/>
              </a:p>
              <a:p>
                <a:endParaRPr lang="en-SG" dirty="0"/>
              </a:p>
              <a:p>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𝑃</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𝑥</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𝑧</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1</m:t>
                        </m:r>
                      </m:sub>
                    </m:s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 </m:t>
                    </m:r>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𝑧</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𝑇</m:t>
                        </m:r>
                      </m:sub>
                    </m:s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𝑒</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nary>
                          <m:naryPr>
                            <m:chr m:val="∑"/>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naryPr>
                          <m:sub>
                            <m:r>
                              <m:rPr>
                                <m:brk m:alnAt="23"/>
                              </m:r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b>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𝑇</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p>
                          <m:e>
                            <m:f>
                              <m:f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num>
                              <m:den>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SubSup>
                                  <m:sSub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𝜎</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sub>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bSup>
                              </m:den>
                            </m:f>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d>
                                  <m:dPr>
                                    <m:begChr m:val="‖"/>
                                    <m:endChr m:val="‖"/>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𝑧</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b>
                                    </m:s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𝜇</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sub>
                                        </m:s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𝑧</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sub>
                                    </m:s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𝑤</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sub>
                                    </m:s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e>
                                </m:d>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m:t>
                                </m:r>
                              </m:sup>
                            </m:s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e>
                        </m:nary>
                      </m:sup>
                    </m:sSup>
                  </m:oMath>
                </a14:m>
                <a:endParaRPr lang="en-SG" dirty="0"/>
              </a:p>
            </p:txBody>
          </p:sp>
        </mc:Choice>
        <mc:Fallback xmlns="">
          <p:sp>
            <p:nvSpPr>
              <p:cNvPr id="3" name="Content Placeholder 2">
                <a:extLst>
                  <a:ext uri="{FF2B5EF4-FFF2-40B4-BE49-F238E27FC236}">
                    <a16:creationId xmlns:a16="http://schemas.microsoft.com/office/drawing/2014/main" id="{E0B4DC97-FC91-35D8-4240-AC9A0A27576C}"/>
                  </a:ext>
                </a:extLst>
              </p:cNvPr>
              <p:cNvSpPr>
                <a:spLocks noGrp="1" noRot="1" noChangeAspect="1" noMove="1" noResize="1" noEditPoints="1" noAdjustHandles="1" noChangeArrowheads="1" noChangeShapeType="1" noTextEdit="1"/>
              </p:cNvSpPr>
              <p:nvPr>
                <p:ph idx="1"/>
              </p:nvPr>
            </p:nvSpPr>
            <p:spPr>
              <a:xfrm>
                <a:off x="628650" y="1536139"/>
                <a:ext cx="7886700" cy="4869253"/>
              </a:xfrm>
              <a:blipFill>
                <a:blip r:embed="rId3"/>
                <a:stretch>
                  <a:fillRect l="-850" t="-1252" r="-200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1D1667C-A77E-57D9-B1B3-5272A7CC8E4F}"/>
                  </a:ext>
                </a:extLst>
              </p:cNvPr>
              <p:cNvSpPr txBox="1"/>
              <p:nvPr/>
            </p:nvSpPr>
            <p:spPr>
              <a:xfrm>
                <a:off x="6953004" y="3681162"/>
                <a:ext cx="11073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oMath>
                  </m:oMathPara>
                </a14:m>
                <a:endParaRPr lang="en-SG" dirty="0"/>
              </a:p>
            </p:txBody>
          </p:sp>
        </mc:Choice>
        <mc:Fallback xmlns="">
          <p:sp>
            <p:nvSpPr>
              <p:cNvPr id="4" name="TextBox 3">
                <a:extLst>
                  <a:ext uri="{FF2B5EF4-FFF2-40B4-BE49-F238E27FC236}">
                    <a16:creationId xmlns:a16="http://schemas.microsoft.com/office/drawing/2014/main" id="{D1D1667C-A77E-57D9-B1B3-5272A7CC8E4F}"/>
                  </a:ext>
                </a:extLst>
              </p:cNvPr>
              <p:cNvSpPr txBox="1">
                <a:spLocks noRot="1" noChangeAspect="1" noMove="1" noResize="1" noEditPoints="1" noAdjustHandles="1" noChangeArrowheads="1" noChangeShapeType="1" noTextEdit="1"/>
              </p:cNvSpPr>
              <p:nvPr/>
            </p:nvSpPr>
            <p:spPr>
              <a:xfrm>
                <a:off x="6953004" y="3681162"/>
                <a:ext cx="1107389" cy="369332"/>
              </a:xfrm>
              <a:prstGeom prst="rect">
                <a:avLst/>
              </a:prstGeom>
              <a:blipFill>
                <a:blip r:embed="rId4"/>
                <a:stretch>
                  <a:fillRect b="-1667"/>
                </a:stretch>
              </a:blipFill>
            </p:spPr>
            <p:txBody>
              <a:bodyPr/>
              <a:lstStyle/>
              <a:p>
                <a:r>
                  <a:rPr lang="en-SG">
                    <a:noFill/>
                  </a:rPr>
                  <a:t> </a:t>
                </a:r>
              </a:p>
            </p:txBody>
          </p:sp>
        </mc:Fallback>
      </mc:AlternateContent>
      <p:sp>
        <p:nvSpPr>
          <p:cNvPr id="5" name="TextBox 4">
            <a:extLst>
              <a:ext uri="{FF2B5EF4-FFF2-40B4-BE49-F238E27FC236}">
                <a16:creationId xmlns:a16="http://schemas.microsoft.com/office/drawing/2014/main" id="{C6DBC31E-71D2-66D0-3833-26D58F100C6A}"/>
              </a:ext>
            </a:extLst>
          </p:cNvPr>
          <p:cNvSpPr txBox="1"/>
          <p:nvPr/>
        </p:nvSpPr>
        <p:spPr>
          <a:xfrm>
            <a:off x="6793670" y="4450124"/>
            <a:ext cx="1633514" cy="2031325"/>
          </a:xfrm>
          <a:prstGeom prst="rect">
            <a:avLst/>
          </a:prstGeom>
          <a:noFill/>
        </p:spPr>
        <p:txBody>
          <a:bodyPr wrap="square" rtlCol="0">
            <a:spAutoFit/>
          </a:bodyPr>
          <a:lstStyle/>
          <a:p>
            <a:r>
              <a:rPr lang="en-US" dirty="0"/>
              <a:t>Forward is a free spring</a:t>
            </a:r>
          </a:p>
          <a:p>
            <a:endParaRPr lang="en-US" dirty="0"/>
          </a:p>
          <a:p>
            <a:endParaRPr lang="en-US" dirty="0"/>
          </a:p>
          <a:p>
            <a:r>
              <a:rPr lang="en-US" dirty="0"/>
              <a:t>Backward is a tethered spring</a:t>
            </a:r>
            <a:endParaRPr lang="en-SG"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9066681-CF4A-72F1-68BF-D25A66D0D2D0}"/>
                  </a:ext>
                </a:extLst>
              </p:cNvPr>
              <p:cNvSpPr txBox="1"/>
              <p:nvPr/>
            </p:nvSpPr>
            <p:spPr>
              <a:xfrm>
                <a:off x="4356036" y="6414585"/>
                <a:ext cx="169554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𝑇</m:t>
                          </m:r>
                          <m:r>
                            <a:rPr lang="en-US" b="0" i="1" smtClean="0">
                              <a:latin typeface="Cambria Math" panose="02040503050406030204" pitchFamily="18" charset="0"/>
                            </a:rPr>
                            <m:t>+1</m:t>
                          </m:r>
                        </m:sub>
                      </m:sSub>
                      <m:r>
                        <a:rPr lang="en-US" b="0" i="1" smtClean="0">
                          <a:latin typeface="Cambria Math" panose="02040503050406030204" pitchFamily="18" charset="0"/>
                        </a:rPr>
                        <m:t>=0</m:t>
                      </m:r>
                    </m:oMath>
                  </m:oMathPara>
                </a14:m>
                <a:endParaRPr lang="en-SG" dirty="0"/>
              </a:p>
            </p:txBody>
          </p:sp>
        </mc:Choice>
        <mc:Fallback xmlns="">
          <p:sp>
            <p:nvSpPr>
              <p:cNvPr id="6" name="TextBox 5">
                <a:extLst>
                  <a:ext uri="{FF2B5EF4-FFF2-40B4-BE49-F238E27FC236}">
                    <a16:creationId xmlns:a16="http://schemas.microsoft.com/office/drawing/2014/main" id="{E9066681-CF4A-72F1-68BF-D25A66D0D2D0}"/>
                  </a:ext>
                </a:extLst>
              </p:cNvPr>
              <p:cNvSpPr txBox="1">
                <a:spLocks noRot="1" noChangeAspect="1" noMove="1" noResize="1" noEditPoints="1" noAdjustHandles="1" noChangeArrowheads="1" noChangeShapeType="1" noTextEdit="1"/>
              </p:cNvSpPr>
              <p:nvPr/>
            </p:nvSpPr>
            <p:spPr>
              <a:xfrm>
                <a:off x="4356036" y="6414585"/>
                <a:ext cx="1695546" cy="369332"/>
              </a:xfrm>
              <a:prstGeom prst="rect">
                <a:avLst/>
              </a:prstGeom>
              <a:blipFill>
                <a:blip r:embed="rId5"/>
                <a:stretch>
                  <a:fillRect b="-6557"/>
                </a:stretch>
              </a:blipFill>
            </p:spPr>
            <p:txBody>
              <a:bodyPr/>
              <a:lstStyle/>
              <a:p>
                <a:r>
                  <a:rPr lang="en-SG">
                    <a:noFill/>
                  </a:rPr>
                  <a:t> </a:t>
                </a:r>
              </a:p>
            </p:txBody>
          </p:sp>
        </mc:Fallback>
      </mc:AlternateContent>
    </p:spTree>
    <p:extLst>
      <p:ext uri="{BB962C8B-B14F-4D97-AF65-F5344CB8AC3E}">
        <p14:creationId xmlns:p14="http://schemas.microsoft.com/office/powerpoint/2010/main" val="1233687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BB805E2-3EA5-4244-BCAC-CA020CF37A0E}"/>
                  </a:ext>
                </a:extLst>
              </p:cNvPr>
              <p:cNvSpPr>
                <a:spLocks noGrp="1"/>
              </p:cNvSpPr>
              <p:nvPr>
                <p:ph type="title"/>
              </p:nvPr>
            </p:nvSpPr>
            <p:spPr/>
            <p:txBody>
              <a:bodyPr/>
              <a:lstStyle/>
              <a:p>
                <a:r>
                  <a:rPr lang="en-US" dirty="0"/>
                  <a:t>Explicit formula for </a:t>
                </a:r>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a14:m>
                <a:endParaRPr lang="en-SG" dirty="0"/>
              </a:p>
            </p:txBody>
          </p:sp>
        </mc:Choice>
        <mc:Fallback xmlns="">
          <p:sp>
            <p:nvSpPr>
              <p:cNvPr id="2" name="Title 1">
                <a:extLst>
                  <a:ext uri="{FF2B5EF4-FFF2-40B4-BE49-F238E27FC236}">
                    <a16:creationId xmlns:a16="http://schemas.microsoft.com/office/drawing/2014/main" id="{CBB805E2-3EA5-4244-BCAC-CA020CF37A0E}"/>
                  </a:ext>
                </a:extLst>
              </p:cNvPr>
              <p:cNvSpPr>
                <a:spLocks noGrp="1" noRot="1" noChangeAspect="1" noMove="1" noResize="1" noEditPoints="1" noAdjustHandles="1" noChangeArrowheads="1" noChangeShapeType="1" noTextEdit="1"/>
              </p:cNvSpPr>
              <p:nvPr>
                <p:ph type="title"/>
              </p:nvPr>
            </p:nvSpPr>
            <p:spPr>
              <a:blipFill>
                <a:blip r:embed="rId2"/>
                <a:stretch>
                  <a:fillRect l="-3091" t="-1336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2FCF57A-27D6-4E48-8EAE-7A24FE6E00C2}"/>
                  </a:ext>
                </a:extLst>
              </p:cNvPr>
              <p:cNvSpPr>
                <a:spLocks noGrp="1"/>
              </p:cNvSpPr>
              <p:nvPr>
                <p:ph idx="1"/>
              </p:nvPr>
            </p:nvSpPr>
            <p:spPr/>
            <p:txBody>
              <a:bodyPr>
                <a:normAutofit lnSpcReduction="10000"/>
              </a:bodyPr>
              <a:lstStyle/>
              <a:p>
                <a14:m>
                  <m:oMath xmlns:m="http://schemas.openxmlformats.org/officeDocument/2006/math">
                    <m:r>
                      <a:rPr lang="en-US" b="0" i="1" smtClean="0">
                        <a:latin typeface="Cambria Math" panose="02040503050406030204" pitchFamily="18" charset="0"/>
                      </a:rPr>
                      <m:t>𝐾𝐿</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d>
                      <m:dPr>
                        <m:begChr m:val="|"/>
                        <m:ctrlPr>
                          <a:rPr lang="en-US" b="0" i="1" smtClean="0">
                            <a:latin typeface="Cambria Math" panose="02040503050406030204" pitchFamily="18" charset="0"/>
                          </a:rPr>
                        </m:ctrlPr>
                      </m:dPr>
                      <m:e>
                        <m:r>
                          <a:rPr lang="en-US" b="0" i="1" smtClean="0">
                            <a:latin typeface="Cambria Math" panose="02040503050406030204" pitchFamily="18" charset="0"/>
                          </a:rPr>
                          <m:t>𝑃</m:t>
                        </m:r>
                      </m:e>
                    </m:d>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f>
                      <m:fPr>
                        <m:ctrlPr>
                          <a:rPr lang="en-US"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𝑀</m:t>
                        </m:r>
                      </m:den>
                    </m:f>
                    <m:nary>
                      <m:naryPr>
                        <m:chr m:val="∑"/>
                        <m:ctrlPr>
                          <a:rPr lang="en-US"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m:rPr>
                            <m:brk m:alnAt="23"/>
                          </m:rP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𝑀</m:t>
                        </m:r>
                      </m:sup>
                      <m:e>
                        <m:r>
                          <a:rPr lang="en-US" b="0" i="1" smtClean="0">
                            <a:latin typeface="Cambria Math" panose="02040503050406030204" pitchFamily="18" charset="0"/>
                            <a:ea typeface="Cambria Math" panose="02040503050406030204" pitchFamily="18" charset="0"/>
                          </a:rPr>
                          <m:t>𝑑</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𝑑𝑧</m:t>
                            </m:r>
                          </m:e>
                          <m:sub>
                            <m:r>
                              <a:rPr lang="en-US" b="0" i="1" smtClean="0">
                                <a:latin typeface="Cambria Math" panose="02040503050406030204" pitchFamily="18" charset="0"/>
                                <a:ea typeface="Cambria Math" panose="02040503050406030204" pitchFamily="18" charset="0"/>
                              </a:rPr>
                              <m:t>𝑇</m:t>
                            </m:r>
                          </m:sub>
                        </m:sSub>
                        <m:r>
                          <a:rPr lang="en-US" b="0" i="1" smtClean="0">
                            <a:latin typeface="Cambria Math" panose="02040503050406030204" pitchFamily="18" charset="0"/>
                            <a:ea typeface="Cambria Math" panose="02040503050406030204" pitchFamily="18" charset="0"/>
                          </a:rPr>
                          <m:t>𝑞</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𝑧</m:t>
                            </m:r>
                          </m:e>
                          <m:sub>
                            <m:r>
                              <a:rPr lang="en-US" b="0" i="1" smtClean="0">
                                <a:latin typeface="Cambria Math" panose="02040503050406030204" pitchFamily="18" charset="0"/>
                                <a:ea typeface="Cambria Math" panose="02040503050406030204" pitchFamily="18" charset="0"/>
                              </a:rPr>
                              <m:t>𝑇</m:t>
                            </m:r>
                          </m:sub>
                        </m:sSub>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𝑥</m:t>
                            </m:r>
                          </m:e>
                          <m: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ln</m:t>
                            </m:r>
                          </m:fName>
                          <m:e>
                            <m:r>
                              <a:rPr lang="en-US" b="0" i="1" smtClean="0">
                                <a:latin typeface="Cambria Math" panose="02040503050406030204" pitchFamily="18" charset="0"/>
                                <a:ea typeface="Cambria Math" panose="02040503050406030204" pitchFamily="18" charset="0"/>
                              </a:rPr>
                              <m:t>𝑃</m:t>
                            </m:r>
                          </m:e>
                        </m:func>
                        <m:r>
                          <a:rPr lang="en-US" b="0" i="1"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const</m:t>
                        </m:r>
                      </m:e>
                    </m:nary>
                  </m:oMath>
                </a14:m>
                <a:endParaRPr lang="en-US" dirty="0">
                  <a:ea typeface="Cambria Math" panose="02040503050406030204" pitchFamily="18" charset="0"/>
                </a:endParaRPr>
              </a:p>
              <a:p>
                <a14:m>
                  <m:oMath xmlns:m="http://schemas.openxmlformats.org/officeDocument/2006/math">
                    <m:r>
                      <a:rPr lang="en-US"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𝑞</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sub>
                    </m:sSub>
                    <m:d>
                      <m:dPr>
                        <m:begChr m:val="["/>
                        <m:endChr m:val="]"/>
                        <m:ctrlPr>
                          <a:rPr lang="en-US" b="0" i="1" smtClean="0">
                            <a:latin typeface="Cambria Math" panose="02040503050406030204" pitchFamily="18" charset="0"/>
                          </a:rPr>
                        </m:ctrlPr>
                      </m:dPr>
                      <m:e>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𝑡</m:t>
                            </m:r>
                            <m:r>
                              <a:rPr lang="en-US" b="0" i="1" smtClean="0">
                                <a:latin typeface="Cambria Math" panose="02040503050406030204" pitchFamily="18" charset="0"/>
                              </a:rPr>
                              <m:t>=</m:t>
                            </m:r>
                            <m:r>
                              <m:rPr>
                                <m:brk m:alnAt="23"/>
                              </m:rPr>
                              <a:rPr lang="en-US" b="0" i="1" smtClean="0">
                                <a:latin typeface="Cambria Math" panose="02040503050406030204" pitchFamily="18" charset="0"/>
                              </a:rPr>
                              <m:t>1</m:t>
                            </m:r>
                          </m:sub>
                          <m:sup>
                            <m:r>
                              <a:rPr lang="en-US" b="0" i="1" smtClean="0">
                                <a:latin typeface="Cambria Math" panose="02040503050406030204" pitchFamily="18" charset="0"/>
                              </a:rPr>
                              <m:t>𝑇</m:t>
                            </m:r>
                          </m:sup>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𝑡</m:t>
                                    </m:r>
                                  </m:sub>
                                  <m:sup>
                                    <m:r>
                                      <a:rPr lang="en-US" i="1">
                                        <a:latin typeface="Cambria Math" panose="02040503050406030204" pitchFamily="18" charset="0"/>
                                      </a:rPr>
                                      <m:t>2</m:t>
                                    </m:r>
                                  </m:sup>
                                </m:sSubSup>
                              </m:den>
                            </m:f>
                          </m:e>
                        </m:nary>
                        <m:sSup>
                          <m:sSupPr>
                            <m:ctrlPr>
                              <a:rPr lang="en-US" i="1">
                                <a:latin typeface="Cambria Math" panose="02040503050406030204" pitchFamily="18" charset="0"/>
                              </a:rPr>
                            </m:ctrlPr>
                          </m:sSupPr>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r>
                                  <a:rPr lang="en-US" b="0" i="1" smtClean="0">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𝜇</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sub>
                            </m:sSub>
                            <m:r>
                              <a:rPr lang="en-US" i="1">
                                <a:latin typeface="Cambria Math" panose="02040503050406030204" pitchFamily="18" charset="0"/>
                              </a:rPr>
                              <m:t>, </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𝑤</m:t>
                            </m:r>
                            <m:r>
                              <a:rPr lang="en-US" i="1">
                                <a:latin typeface="Cambria Math" panose="02040503050406030204" pitchFamily="18" charset="0"/>
                              </a:rPr>
                              <m:t>))</m:t>
                            </m:r>
                          </m:e>
                          <m:sup>
                            <m:r>
                              <a:rPr lang="en-US" i="1">
                                <a:latin typeface="Cambria Math" panose="02040503050406030204" pitchFamily="18" charset="0"/>
                              </a:rPr>
                              <m:t>2</m:t>
                            </m:r>
                          </m:sup>
                        </m:sSup>
                      </m:e>
                    </m:d>
                  </m:oMath>
                </a14:m>
                <a:endParaRPr lang="en-SG" dirty="0"/>
              </a:p>
              <a:p>
                <a14:m>
                  <m:oMath xmlns:m="http://schemas.openxmlformats.org/officeDocument/2006/math">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𝑡</m:t>
                        </m:r>
                      </m:sub>
                      <m:sup/>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𝑡</m:t>
                                </m:r>
                              </m:sub>
                              <m:sup>
                                <m:r>
                                  <a:rPr lang="en-US" i="1">
                                    <a:latin typeface="Cambria Math" panose="02040503050406030204" pitchFamily="18" charset="0"/>
                                  </a:rPr>
                                  <m:t>2</m:t>
                                </m:r>
                              </m:sup>
                            </m:sSubSup>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𝑞</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sub>
                        </m:sSub>
                        <m:d>
                          <m:dPr>
                            <m:begChr m:val="["/>
                            <m:endChr m:val="]"/>
                            <m:ctrlPr>
                              <a:rPr lang="en-US" b="0" i="1" smtClean="0">
                                <a:latin typeface="Cambria Math" panose="02040503050406030204" pitchFamily="18" charset="0"/>
                              </a:rPr>
                            </m:ctrlPr>
                          </m:dPr>
                          <m:e>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r>
                                          <a:rPr lang="en-US" b="0" i="1" smtClean="0">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𝜇</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𝑤</m:t>
                                        </m:r>
                                      </m:e>
                                    </m:d>
                                  </m:e>
                                </m:d>
                              </m:e>
                              <m:sup>
                                <m:r>
                                  <a:rPr lang="en-US" i="1">
                                    <a:latin typeface="Cambria Math" panose="02040503050406030204" pitchFamily="18" charset="0"/>
                                  </a:rPr>
                                  <m:t>2</m:t>
                                </m:r>
                              </m:sup>
                            </m:sSup>
                          </m:e>
                        </m:d>
                      </m:e>
                    </m:nary>
                  </m:oMath>
                </a14:m>
                <a:endParaRPr lang="en-SG" dirty="0"/>
              </a:p>
              <a:p>
                <a14:m>
                  <m:oMath xmlns:m="http://schemas.openxmlformats.org/officeDocument/2006/math">
                    <m:r>
                      <a:rPr lang="en-US" b="0" i="1" smtClean="0">
                        <a:latin typeface="Cambria Math" panose="02040503050406030204" pitchFamily="18" charset="0"/>
                      </a:rPr>
                      <m:t>=</m:t>
                    </m:r>
                  </m:oMath>
                </a14:m>
                <a:r>
                  <a:rPr lang="en-US" dirty="0"/>
                  <a:t> </a:t>
                </a:r>
                <a14:m>
                  <m:oMath xmlns:m="http://schemas.openxmlformats.org/officeDocument/2006/math">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𝑡</m:t>
                        </m:r>
                      </m:sub>
                      <m:sup/>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𝑡</m:t>
                                </m:r>
                              </m:sub>
                              <m:sup>
                                <m:r>
                                  <a:rPr lang="en-US" i="1">
                                    <a:latin typeface="Cambria Math" panose="02040503050406030204" pitchFamily="18" charset="0"/>
                                  </a:rPr>
                                  <m:t>2</m:t>
                                </m:r>
                              </m:sup>
                            </m:sSubSup>
                          </m:den>
                        </m:f>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b="0" i="1" smtClean="0">
                                        <a:latin typeface="Cambria Math" panose="02040503050406030204" pitchFamily="18" charset="0"/>
                                      </a:rPr>
                                      <m:t>𝐸</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i="1">
                                        <a:latin typeface="Cambria Math" panose="02040503050406030204" pitchFamily="18" charset="0"/>
                                      </a:rPr>
                                      <m:t>𝜇</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𝑤</m:t>
                                        </m:r>
                                      </m:e>
                                    </m:d>
                                  </m:e>
                                </m:d>
                              </m:e>
                              <m:sup>
                                <m:r>
                                  <a:rPr lang="en-US" i="1">
                                    <a:latin typeface="Cambria Math" panose="02040503050406030204" pitchFamily="18" charset="0"/>
                                  </a:rPr>
                                  <m:t>2</m:t>
                                </m:r>
                              </m:sup>
                            </m:sSup>
                          </m:e>
                        </m:d>
                        <m:r>
                          <a:rPr lang="en-US" b="0" i="1" smtClean="0">
                            <a:latin typeface="Cambria Math" panose="02040503050406030204" pitchFamily="18" charset="0"/>
                          </a:rPr>
                          <m:t>+</m:t>
                        </m:r>
                        <m:r>
                          <m:rPr>
                            <m:sty m:val="p"/>
                          </m:rPr>
                          <a:rPr lang="en-US" b="0" i="0" smtClean="0">
                            <a:latin typeface="Cambria Math" panose="02040503050406030204" pitchFamily="18" charset="0"/>
                          </a:rPr>
                          <m:t>const</m:t>
                        </m:r>
                      </m:e>
                    </m:nary>
                  </m:oMath>
                </a14:m>
                <a:endParaRPr lang="en-SG" dirty="0"/>
              </a:p>
              <a:p>
                <a:endParaRPr lang="en-US" dirty="0"/>
              </a:p>
              <a:p>
                <a14:m>
                  <m:oMath xmlns:m="http://schemas.openxmlformats.org/officeDocument/2006/math">
                    <m:r>
                      <a:rPr lang="en-US" b="0" i="1" smtClean="0">
                        <a:latin typeface="Cambria Math" panose="02040503050406030204" pitchFamily="18" charset="0"/>
                      </a:rPr>
                      <m:t>𝐸</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𝑥</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𝜇</m:t>
                            </m:r>
                          </m:e>
                        </m:acc>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oMath>
                </a14:m>
                <a:endParaRPr lang="en-SG" dirty="0"/>
              </a:p>
            </p:txBody>
          </p:sp>
        </mc:Choice>
        <mc:Fallback xmlns="">
          <p:sp>
            <p:nvSpPr>
              <p:cNvPr id="3" name="Content Placeholder 2">
                <a:extLst>
                  <a:ext uri="{FF2B5EF4-FFF2-40B4-BE49-F238E27FC236}">
                    <a16:creationId xmlns:a16="http://schemas.microsoft.com/office/drawing/2014/main" id="{82FCF57A-27D6-4E48-8EAE-7A24FE6E00C2}"/>
                  </a:ext>
                </a:extLst>
              </p:cNvPr>
              <p:cNvSpPr>
                <a:spLocks noGrp="1" noRot="1" noChangeAspect="1" noMove="1" noResize="1" noEditPoints="1" noAdjustHandles="1" noChangeArrowheads="1" noChangeShapeType="1" noTextEdit="1"/>
              </p:cNvSpPr>
              <p:nvPr>
                <p:ph idx="1"/>
              </p:nvPr>
            </p:nvSpPr>
            <p:spPr>
              <a:blipFill>
                <a:blip r:embed="rId3"/>
                <a:stretch>
                  <a:fillRect l="-1391" t="-1821"/>
                </a:stretch>
              </a:blipFill>
            </p:spPr>
            <p:txBody>
              <a:bodyPr/>
              <a:lstStyle/>
              <a:p>
                <a:r>
                  <a:rPr lang="en-SG">
                    <a:noFill/>
                  </a:rPr>
                  <a:t> </a:t>
                </a:r>
              </a:p>
            </p:txBody>
          </p:sp>
        </mc:Fallback>
      </mc:AlternateContent>
      <p:sp>
        <p:nvSpPr>
          <p:cNvPr id="4" name="TextBox 3">
            <a:extLst>
              <a:ext uri="{FF2B5EF4-FFF2-40B4-BE49-F238E27FC236}">
                <a16:creationId xmlns:a16="http://schemas.microsoft.com/office/drawing/2014/main" id="{A2FCEDA0-D056-4148-A222-F1416CAD2528}"/>
              </a:ext>
            </a:extLst>
          </p:cNvPr>
          <p:cNvSpPr txBox="1"/>
          <p:nvPr/>
        </p:nvSpPr>
        <p:spPr>
          <a:xfrm>
            <a:off x="5306291" y="5645727"/>
            <a:ext cx="2542309" cy="646331"/>
          </a:xfrm>
          <a:prstGeom prst="rect">
            <a:avLst/>
          </a:prstGeom>
          <a:noFill/>
        </p:spPr>
        <p:txBody>
          <a:bodyPr wrap="square" rtlCol="0">
            <a:spAutoFit/>
          </a:bodyPr>
          <a:lstStyle/>
          <a:p>
            <a:r>
              <a:rPr lang="en-US" dirty="0"/>
              <a:t>can be calculated explicitly</a:t>
            </a:r>
            <a:endParaRPr lang="en-SG" dirty="0"/>
          </a:p>
        </p:txBody>
      </p:sp>
    </p:spTree>
    <p:extLst>
      <p:ext uri="{BB962C8B-B14F-4D97-AF65-F5344CB8AC3E}">
        <p14:creationId xmlns:p14="http://schemas.microsoft.com/office/powerpoint/2010/main" val="2237633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86A6458-E96C-493A-90A6-F258663A549C}"/>
                  </a:ext>
                </a:extLst>
              </p:cNvPr>
              <p:cNvSpPr>
                <a:spLocks noGrp="1"/>
              </p:cNvSpPr>
              <p:nvPr>
                <p:ph type="title"/>
              </p:nvPr>
            </p:nvSpPr>
            <p:spPr/>
            <p:txBody>
              <a:bodyPr/>
              <a:lstStyle/>
              <a:p>
                <a:r>
                  <a:rPr lang="en-US" dirty="0"/>
                  <a:t>A physical interpretation of </a:t>
                </a:r>
                <a14:m>
                  <m:oMath xmlns:m="http://schemas.openxmlformats.org/officeDocument/2006/math">
                    <m:r>
                      <a:rPr lang="en-US" i="1">
                        <a:latin typeface="Cambria Math" panose="02040503050406030204" pitchFamily="18" charset="0"/>
                      </a:rPr>
                      <m:t>𝐸</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r>
                              <a:rPr lang="en-US" i="1">
                                <a:latin typeface="Cambria Math" panose="02040503050406030204" pitchFamily="18" charset="0"/>
                              </a:rPr>
                              <m:t>−1</m:t>
                            </m:r>
                          </m:sub>
                        </m:sSub>
                      </m:e>
                      <m:e>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𝑡</m:t>
                            </m:r>
                          </m:sub>
                        </m:sSub>
                        <m:r>
                          <a:rPr lang="en-US" i="1">
                            <a:latin typeface="Cambria Math" panose="02040503050406030204" pitchFamily="18" charset="0"/>
                          </a:rPr>
                          <m:t>,</m:t>
                        </m:r>
                        <m:r>
                          <a:rPr lang="en-US" i="1">
                            <a:latin typeface="Cambria Math" panose="02040503050406030204" pitchFamily="18" charset="0"/>
                          </a:rPr>
                          <m:t>𝑥</m:t>
                        </m:r>
                      </m:e>
                    </m:d>
                  </m:oMath>
                </a14:m>
                <a:r>
                  <a:rPr lang="en-US" dirty="0"/>
                  <a:t> </a:t>
                </a:r>
                <a:endParaRPr lang="en-SG" dirty="0"/>
              </a:p>
            </p:txBody>
          </p:sp>
        </mc:Choice>
        <mc:Fallback xmlns="">
          <p:sp>
            <p:nvSpPr>
              <p:cNvPr id="2" name="Title 1">
                <a:extLst>
                  <a:ext uri="{FF2B5EF4-FFF2-40B4-BE49-F238E27FC236}">
                    <a16:creationId xmlns:a16="http://schemas.microsoft.com/office/drawing/2014/main" id="{586A6458-E96C-493A-90A6-F258663A549C}"/>
                  </a:ext>
                </a:extLst>
              </p:cNvPr>
              <p:cNvSpPr>
                <a:spLocks noGrp="1" noRot="1" noChangeAspect="1" noMove="1" noResize="1" noEditPoints="1" noAdjustHandles="1" noChangeArrowheads="1" noChangeShapeType="1" noTextEdit="1"/>
              </p:cNvSpPr>
              <p:nvPr>
                <p:ph type="title"/>
              </p:nvPr>
            </p:nvSpPr>
            <p:spPr>
              <a:blipFill>
                <a:blip r:embed="rId2"/>
                <a:stretch>
                  <a:fillRect l="-3091" t="-13364" r="-185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9F92896-8728-4D3C-93DF-516073220BC6}"/>
                  </a:ext>
                </a:extLst>
              </p:cNvPr>
              <p:cNvSpPr/>
              <p:nvPr/>
            </p:nvSpPr>
            <p:spPr>
              <a:xfrm>
                <a:off x="1413164" y="3685309"/>
                <a:ext cx="318655" cy="31865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𝑥</m:t>
                      </m:r>
                    </m:oMath>
                  </m:oMathPara>
                </a14:m>
                <a:endParaRPr lang="en-SG" dirty="0"/>
              </a:p>
            </p:txBody>
          </p:sp>
        </mc:Choice>
        <mc:Fallback xmlns="">
          <p:sp>
            <p:nvSpPr>
              <p:cNvPr id="4" name="Rectangle 3">
                <a:extLst>
                  <a:ext uri="{FF2B5EF4-FFF2-40B4-BE49-F238E27FC236}">
                    <a16:creationId xmlns:a16="http://schemas.microsoft.com/office/drawing/2014/main" id="{19F92896-8728-4D3C-93DF-516073220BC6}"/>
                  </a:ext>
                </a:extLst>
              </p:cNvPr>
              <p:cNvSpPr>
                <a:spLocks noRot="1" noChangeAspect="1" noMove="1" noResize="1" noEditPoints="1" noAdjustHandles="1" noChangeArrowheads="1" noChangeShapeType="1" noTextEdit="1"/>
              </p:cNvSpPr>
              <p:nvPr/>
            </p:nvSpPr>
            <p:spPr>
              <a:xfrm>
                <a:off x="1413164" y="3685309"/>
                <a:ext cx="318655" cy="318655"/>
              </a:xfrm>
              <a:prstGeom prst="rect">
                <a:avLst/>
              </a:prstGeom>
              <a:blipFill>
                <a:blip r:embed="rId3"/>
                <a:stretch>
                  <a:fillRect/>
                </a:stretch>
              </a:blipFill>
              <a:ln>
                <a:solidFill>
                  <a:schemeClr val="tx1"/>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E5030058-9699-443D-A750-6EBE9F85EB9F}"/>
                  </a:ext>
                </a:extLst>
              </p:cNvPr>
              <p:cNvSpPr/>
              <p:nvPr/>
            </p:nvSpPr>
            <p:spPr>
              <a:xfrm>
                <a:off x="5583396" y="3692234"/>
                <a:ext cx="318655" cy="31865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oMath>
                  </m:oMathPara>
                </a14:m>
                <a:endParaRPr lang="en-SG" dirty="0"/>
              </a:p>
            </p:txBody>
          </p:sp>
        </mc:Choice>
        <mc:Fallback xmlns="">
          <p:sp>
            <p:nvSpPr>
              <p:cNvPr id="7" name="Rectangle 6">
                <a:extLst>
                  <a:ext uri="{FF2B5EF4-FFF2-40B4-BE49-F238E27FC236}">
                    <a16:creationId xmlns:a16="http://schemas.microsoft.com/office/drawing/2014/main" id="{E5030058-9699-443D-A750-6EBE9F85EB9F}"/>
                  </a:ext>
                </a:extLst>
              </p:cNvPr>
              <p:cNvSpPr>
                <a:spLocks noRot="1" noChangeAspect="1" noMove="1" noResize="1" noEditPoints="1" noAdjustHandles="1" noChangeArrowheads="1" noChangeShapeType="1" noTextEdit="1"/>
              </p:cNvSpPr>
              <p:nvPr/>
            </p:nvSpPr>
            <p:spPr>
              <a:xfrm>
                <a:off x="5583396" y="3692234"/>
                <a:ext cx="318655" cy="318655"/>
              </a:xfrm>
              <a:prstGeom prst="rect">
                <a:avLst/>
              </a:prstGeom>
              <a:blipFill>
                <a:blip r:embed="rId4"/>
                <a:stretch>
                  <a:fillRect l="-9259" b="-7407"/>
                </a:stretch>
              </a:blipFill>
              <a:ln>
                <a:solidFill>
                  <a:schemeClr val="tx1"/>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 name="Oval 7">
                <a:extLst>
                  <a:ext uri="{FF2B5EF4-FFF2-40B4-BE49-F238E27FC236}">
                    <a16:creationId xmlns:a16="http://schemas.microsoft.com/office/drawing/2014/main" id="{FCB5E017-EA5C-40AB-97A1-66F776E25B58}"/>
                  </a:ext>
                </a:extLst>
              </p:cNvPr>
              <p:cNvSpPr/>
              <p:nvPr/>
            </p:nvSpPr>
            <p:spPr>
              <a:xfrm>
                <a:off x="2299857" y="3692234"/>
                <a:ext cx="318655" cy="31865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𝑧</m:t>
                          </m:r>
                        </m:e>
                        <m:sub>
                          <m:r>
                            <a:rPr lang="en-US" b="0" i="1" smtClean="0">
                              <a:latin typeface="Cambria Math" panose="02040503050406030204" pitchFamily="18" charset="0"/>
                            </a:rPr>
                            <m:t>1</m:t>
                          </m:r>
                        </m:sub>
                      </m:sSub>
                    </m:oMath>
                  </m:oMathPara>
                </a14:m>
                <a:endParaRPr lang="en-SG" dirty="0"/>
              </a:p>
            </p:txBody>
          </p:sp>
        </mc:Choice>
        <mc:Fallback xmlns="">
          <p:sp>
            <p:nvSpPr>
              <p:cNvPr id="8" name="Oval 7">
                <a:extLst>
                  <a:ext uri="{FF2B5EF4-FFF2-40B4-BE49-F238E27FC236}">
                    <a16:creationId xmlns:a16="http://schemas.microsoft.com/office/drawing/2014/main" id="{FCB5E017-EA5C-40AB-97A1-66F776E25B58}"/>
                  </a:ext>
                </a:extLst>
              </p:cNvPr>
              <p:cNvSpPr>
                <a:spLocks noRot="1" noChangeAspect="1" noMove="1" noResize="1" noEditPoints="1" noAdjustHandles="1" noChangeArrowheads="1" noChangeShapeType="1" noTextEdit="1"/>
              </p:cNvSpPr>
              <p:nvPr/>
            </p:nvSpPr>
            <p:spPr>
              <a:xfrm>
                <a:off x="2299857" y="3692234"/>
                <a:ext cx="318655" cy="318655"/>
              </a:xfrm>
              <a:prstGeom prst="ellipse">
                <a:avLst/>
              </a:prstGeom>
              <a:blipFill>
                <a:blip r:embed="rId5"/>
                <a:stretch>
                  <a:fillRect l="-10909" b="-925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5E7781DF-263B-4410-8FEB-D3729C25F471}"/>
                  </a:ext>
                </a:extLst>
              </p:cNvPr>
              <p:cNvSpPr/>
              <p:nvPr/>
            </p:nvSpPr>
            <p:spPr>
              <a:xfrm>
                <a:off x="4759042" y="3685306"/>
                <a:ext cx="318655" cy="31865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𝑧</m:t>
                          </m:r>
                        </m:e>
                        <m:sub>
                          <m:r>
                            <a:rPr lang="en-US" sz="1200" b="0" i="1" smtClean="0">
                              <a:latin typeface="Cambria Math" panose="02040503050406030204" pitchFamily="18" charset="0"/>
                            </a:rPr>
                            <m:t>𝑡</m:t>
                          </m:r>
                          <m:r>
                            <a:rPr lang="en-US" sz="1200" b="0" i="1" smtClean="0">
                              <a:latin typeface="Cambria Math" panose="02040503050406030204" pitchFamily="18" charset="0"/>
                            </a:rPr>
                            <m:t>−1</m:t>
                          </m:r>
                        </m:sub>
                      </m:sSub>
                    </m:oMath>
                  </m:oMathPara>
                </a14:m>
                <a:endParaRPr lang="en-SG" sz="1200" dirty="0"/>
              </a:p>
            </p:txBody>
          </p:sp>
        </mc:Choice>
        <mc:Fallback xmlns="">
          <p:sp>
            <p:nvSpPr>
              <p:cNvPr id="9" name="Oval 8">
                <a:extLst>
                  <a:ext uri="{FF2B5EF4-FFF2-40B4-BE49-F238E27FC236}">
                    <a16:creationId xmlns:a16="http://schemas.microsoft.com/office/drawing/2014/main" id="{5E7781DF-263B-4410-8FEB-D3729C25F471}"/>
                  </a:ext>
                </a:extLst>
              </p:cNvPr>
              <p:cNvSpPr>
                <a:spLocks noRot="1" noChangeAspect="1" noMove="1" noResize="1" noEditPoints="1" noAdjustHandles="1" noChangeArrowheads="1" noChangeShapeType="1" noTextEdit="1"/>
              </p:cNvSpPr>
              <p:nvPr/>
            </p:nvSpPr>
            <p:spPr>
              <a:xfrm>
                <a:off x="4759042" y="3685306"/>
                <a:ext cx="318655" cy="318655"/>
              </a:xfrm>
              <a:prstGeom prst="ellipse">
                <a:avLst/>
              </a:prstGeom>
              <a:blipFill>
                <a:blip r:embed="rId6"/>
                <a:stretch>
                  <a:fillRect l="-1296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 name="Oval 9">
                <a:extLst>
                  <a:ext uri="{FF2B5EF4-FFF2-40B4-BE49-F238E27FC236}">
                    <a16:creationId xmlns:a16="http://schemas.microsoft.com/office/drawing/2014/main" id="{3CBA5AC8-9520-4BEF-BEA2-80E8856A6279}"/>
                  </a:ext>
                </a:extLst>
              </p:cNvPr>
              <p:cNvSpPr/>
              <p:nvPr/>
            </p:nvSpPr>
            <p:spPr>
              <a:xfrm>
                <a:off x="4100949" y="3678378"/>
                <a:ext cx="318655" cy="31865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𝑧</m:t>
                          </m:r>
                        </m:e>
                        <m:sub>
                          <m:r>
                            <a:rPr lang="en-US" sz="1200" b="0" i="1" smtClean="0">
                              <a:latin typeface="Cambria Math" panose="02040503050406030204" pitchFamily="18" charset="0"/>
                            </a:rPr>
                            <m:t>𝑡</m:t>
                          </m:r>
                          <m:r>
                            <a:rPr lang="en-US" sz="1200" b="0" i="1" smtClean="0">
                              <a:latin typeface="Cambria Math" panose="02040503050406030204" pitchFamily="18" charset="0"/>
                            </a:rPr>
                            <m:t>−2</m:t>
                          </m:r>
                        </m:sub>
                      </m:sSub>
                    </m:oMath>
                  </m:oMathPara>
                </a14:m>
                <a:endParaRPr lang="en-SG" sz="1200" dirty="0"/>
              </a:p>
            </p:txBody>
          </p:sp>
        </mc:Choice>
        <mc:Fallback xmlns="">
          <p:sp>
            <p:nvSpPr>
              <p:cNvPr id="10" name="Oval 9">
                <a:extLst>
                  <a:ext uri="{FF2B5EF4-FFF2-40B4-BE49-F238E27FC236}">
                    <a16:creationId xmlns:a16="http://schemas.microsoft.com/office/drawing/2014/main" id="{3CBA5AC8-9520-4BEF-BEA2-80E8856A6279}"/>
                  </a:ext>
                </a:extLst>
              </p:cNvPr>
              <p:cNvSpPr>
                <a:spLocks noRot="1" noChangeAspect="1" noMove="1" noResize="1" noEditPoints="1" noAdjustHandles="1" noChangeArrowheads="1" noChangeShapeType="1" noTextEdit="1"/>
              </p:cNvSpPr>
              <p:nvPr/>
            </p:nvSpPr>
            <p:spPr>
              <a:xfrm>
                <a:off x="4100949" y="3678378"/>
                <a:ext cx="318655" cy="318655"/>
              </a:xfrm>
              <a:prstGeom prst="ellipse">
                <a:avLst/>
              </a:prstGeom>
              <a:blipFill>
                <a:blip r:embed="rId7"/>
                <a:stretch>
                  <a:fillRect l="-12963"/>
                </a:stretch>
              </a:blipFill>
            </p:spPr>
            <p:txBody>
              <a:bodyPr/>
              <a:lstStyle/>
              <a:p>
                <a:r>
                  <a:rPr lang="en-SG">
                    <a:noFill/>
                  </a:rPr>
                  <a:t> </a:t>
                </a:r>
              </a:p>
            </p:txBody>
          </p:sp>
        </mc:Fallback>
      </mc:AlternateContent>
      <p:sp>
        <p:nvSpPr>
          <p:cNvPr id="11" name="Freeform: Shape 10">
            <a:extLst>
              <a:ext uri="{FF2B5EF4-FFF2-40B4-BE49-F238E27FC236}">
                <a16:creationId xmlns:a16="http://schemas.microsoft.com/office/drawing/2014/main" id="{1FFA4FBE-5031-4861-BB7B-F394F6935D77}"/>
              </a:ext>
            </a:extLst>
          </p:cNvPr>
          <p:cNvSpPr/>
          <p:nvPr/>
        </p:nvSpPr>
        <p:spPr>
          <a:xfrm>
            <a:off x="1787236" y="3830782"/>
            <a:ext cx="505691" cy="90054"/>
          </a:xfrm>
          <a:custGeom>
            <a:avLst/>
            <a:gdLst>
              <a:gd name="connsiteX0" fmla="*/ 0 w 505691"/>
              <a:gd name="connsiteY0" fmla="*/ 55418 h 90054"/>
              <a:gd name="connsiteX1" fmla="*/ 34637 w 505691"/>
              <a:gd name="connsiteY1" fmla="*/ 41563 h 90054"/>
              <a:gd name="connsiteX2" fmla="*/ 76200 w 505691"/>
              <a:gd name="connsiteY2" fmla="*/ 13854 h 90054"/>
              <a:gd name="connsiteX3" fmla="*/ 96982 w 505691"/>
              <a:gd name="connsiteY3" fmla="*/ 41563 h 90054"/>
              <a:gd name="connsiteX4" fmla="*/ 103909 w 505691"/>
              <a:gd name="connsiteY4" fmla="*/ 62345 h 90054"/>
              <a:gd name="connsiteX5" fmla="*/ 124691 w 505691"/>
              <a:gd name="connsiteY5" fmla="*/ 83127 h 90054"/>
              <a:gd name="connsiteX6" fmla="*/ 159328 w 505691"/>
              <a:gd name="connsiteY6" fmla="*/ 76200 h 90054"/>
              <a:gd name="connsiteX7" fmla="*/ 180109 w 505691"/>
              <a:gd name="connsiteY7" fmla="*/ 62345 h 90054"/>
              <a:gd name="connsiteX8" fmla="*/ 235528 w 505691"/>
              <a:gd name="connsiteY8" fmla="*/ 0 h 90054"/>
              <a:gd name="connsiteX9" fmla="*/ 263237 w 505691"/>
              <a:gd name="connsiteY9" fmla="*/ 6927 h 90054"/>
              <a:gd name="connsiteX10" fmla="*/ 270164 w 505691"/>
              <a:gd name="connsiteY10" fmla="*/ 27709 h 90054"/>
              <a:gd name="connsiteX11" fmla="*/ 297873 w 505691"/>
              <a:gd name="connsiteY11" fmla="*/ 69273 h 90054"/>
              <a:gd name="connsiteX12" fmla="*/ 311728 w 505691"/>
              <a:gd name="connsiteY12" fmla="*/ 90054 h 90054"/>
              <a:gd name="connsiteX13" fmla="*/ 339437 w 505691"/>
              <a:gd name="connsiteY13" fmla="*/ 83127 h 90054"/>
              <a:gd name="connsiteX14" fmla="*/ 360219 w 505691"/>
              <a:gd name="connsiteY14" fmla="*/ 69273 h 90054"/>
              <a:gd name="connsiteX15" fmla="*/ 381000 w 505691"/>
              <a:gd name="connsiteY15" fmla="*/ 62345 h 90054"/>
              <a:gd name="connsiteX16" fmla="*/ 387928 w 505691"/>
              <a:gd name="connsiteY16" fmla="*/ 41563 h 90054"/>
              <a:gd name="connsiteX17" fmla="*/ 415637 w 505691"/>
              <a:gd name="connsiteY17" fmla="*/ 0 h 90054"/>
              <a:gd name="connsiteX18" fmla="*/ 436419 w 505691"/>
              <a:gd name="connsiteY18" fmla="*/ 20782 h 90054"/>
              <a:gd name="connsiteX19" fmla="*/ 450273 w 505691"/>
              <a:gd name="connsiteY19" fmla="*/ 62345 h 90054"/>
              <a:gd name="connsiteX20" fmla="*/ 464128 w 505691"/>
              <a:gd name="connsiteY20" fmla="*/ 83127 h 90054"/>
              <a:gd name="connsiteX21" fmla="*/ 505691 w 505691"/>
              <a:gd name="connsiteY21" fmla="*/ 55418 h 9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5691" h="90054">
                <a:moveTo>
                  <a:pt x="0" y="55418"/>
                </a:moveTo>
                <a:cubicBezTo>
                  <a:pt x="11546" y="50800"/>
                  <a:pt x="24092" y="48153"/>
                  <a:pt x="34637" y="41563"/>
                </a:cubicBezTo>
                <a:cubicBezTo>
                  <a:pt x="93945" y="4496"/>
                  <a:pt x="21259" y="32170"/>
                  <a:pt x="76200" y="13854"/>
                </a:cubicBezTo>
                <a:cubicBezTo>
                  <a:pt x="83127" y="23090"/>
                  <a:pt x="91254" y="31539"/>
                  <a:pt x="96982" y="41563"/>
                </a:cubicBezTo>
                <a:cubicBezTo>
                  <a:pt x="100605" y="47903"/>
                  <a:pt x="99859" y="56269"/>
                  <a:pt x="103909" y="62345"/>
                </a:cubicBezTo>
                <a:cubicBezTo>
                  <a:pt x="109343" y="70496"/>
                  <a:pt x="117764" y="76200"/>
                  <a:pt x="124691" y="83127"/>
                </a:cubicBezTo>
                <a:cubicBezTo>
                  <a:pt x="136237" y="80818"/>
                  <a:pt x="148303" y="80334"/>
                  <a:pt x="159328" y="76200"/>
                </a:cubicBezTo>
                <a:cubicBezTo>
                  <a:pt x="167123" y="73277"/>
                  <a:pt x="173887" y="67876"/>
                  <a:pt x="180109" y="62345"/>
                </a:cubicBezTo>
                <a:cubicBezTo>
                  <a:pt x="218934" y="27833"/>
                  <a:pt x="214470" y="31586"/>
                  <a:pt x="235528" y="0"/>
                </a:cubicBezTo>
                <a:cubicBezTo>
                  <a:pt x="244764" y="2309"/>
                  <a:pt x="255803" y="980"/>
                  <a:pt x="263237" y="6927"/>
                </a:cubicBezTo>
                <a:cubicBezTo>
                  <a:pt x="268939" y="11489"/>
                  <a:pt x="266618" y="21326"/>
                  <a:pt x="270164" y="27709"/>
                </a:cubicBezTo>
                <a:cubicBezTo>
                  <a:pt x="278250" y="42265"/>
                  <a:pt x="288636" y="55418"/>
                  <a:pt x="297873" y="69273"/>
                </a:cubicBezTo>
                <a:lnTo>
                  <a:pt x="311728" y="90054"/>
                </a:lnTo>
                <a:cubicBezTo>
                  <a:pt x="320964" y="87745"/>
                  <a:pt x="330686" y="86877"/>
                  <a:pt x="339437" y="83127"/>
                </a:cubicBezTo>
                <a:cubicBezTo>
                  <a:pt x="347089" y="79848"/>
                  <a:pt x="352772" y="72996"/>
                  <a:pt x="360219" y="69273"/>
                </a:cubicBezTo>
                <a:cubicBezTo>
                  <a:pt x="366750" y="66007"/>
                  <a:pt x="374073" y="64654"/>
                  <a:pt x="381000" y="62345"/>
                </a:cubicBezTo>
                <a:cubicBezTo>
                  <a:pt x="383309" y="55418"/>
                  <a:pt x="384382" y="47946"/>
                  <a:pt x="387928" y="41563"/>
                </a:cubicBezTo>
                <a:cubicBezTo>
                  <a:pt x="396015" y="27008"/>
                  <a:pt x="415637" y="0"/>
                  <a:pt x="415637" y="0"/>
                </a:cubicBezTo>
                <a:cubicBezTo>
                  <a:pt x="422564" y="6927"/>
                  <a:pt x="431661" y="12218"/>
                  <a:pt x="436419" y="20782"/>
                </a:cubicBezTo>
                <a:cubicBezTo>
                  <a:pt x="443511" y="33548"/>
                  <a:pt x="442172" y="50194"/>
                  <a:pt x="450273" y="62345"/>
                </a:cubicBezTo>
                <a:lnTo>
                  <a:pt x="464128" y="83127"/>
                </a:lnTo>
                <a:lnTo>
                  <a:pt x="505691" y="5541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Freeform: Shape 11">
            <a:extLst>
              <a:ext uri="{FF2B5EF4-FFF2-40B4-BE49-F238E27FC236}">
                <a16:creationId xmlns:a16="http://schemas.microsoft.com/office/drawing/2014/main" id="{42C2DB79-B0AA-4589-B656-C9C001F4FCA5}"/>
              </a:ext>
            </a:extLst>
          </p:cNvPr>
          <p:cNvSpPr/>
          <p:nvPr/>
        </p:nvSpPr>
        <p:spPr>
          <a:xfrm>
            <a:off x="2646218" y="3844636"/>
            <a:ext cx="346364" cy="96982"/>
          </a:xfrm>
          <a:custGeom>
            <a:avLst/>
            <a:gdLst>
              <a:gd name="connsiteX0" fmla="*/ 0 w 346364"/>
              <a:gd name="connsiteY0" fmla="*/ 55419 h 96982"/>
              <a:gd name="connsiteX1" fmla="*/ 13855 w 346364"/>
              <a:gd name="connsiteY1" fmla="*/ 20782 h 96982"/>
              <a:gd name="connsiteX2" fmla="*/ 55418 w 346364"/>
              <a:gd name="connsiteY2" fmla="*/ 0 h 96982"/>
              <a:gd name="connsiteX3" fmla="*/ 76200 w 346364"/>
              <a:gd name="connsiteY3" fmla="*/ 41564 h 96982"/>
              <a:gd name="connsiteX4" fmla="*/ 117764 w 346364"/>
              <a:gd name="connsiteY4" fmla="*/ 96982 h 96982"/>
              <a:gd name="connsiteX5" fmla="*/ 152400 w 346364"/>
              <a:gd name="connsiteY5" fmla="*/ 90055 h 96982"/>
              <a:gd name="connsiteX6" fmla="*/ 166255 w 346364"/>
              <a:gd name="connsiteY6" fmla="*/ 69273 h 96982"/>
              <a:gd name="connsiteX7" fmla="*/ 187037 w 346364"/>
              <a:gd name="connsiteY7" fmla="*/ 48491 h 96982"/>
              <a:gd name="connsiteX8" fmla="*/ 200891 w 346364"/>
              <a:gd name="connsiteY8" fmla="*/ 20782 h 96982"/>
              <a:gd name="connsiteX9" fmla="*/ 221673 w 346364"/>
              <a:gd name="connsiteY9" fmla="*/ 13855 h 96982"/>
              <a:gd name="connsiteX10" fmla="*/ 235527 w 346364"/>
              <a:gd name="connsiteY10" fmla="*/ 48491 h 96982"/>
              <a:gd name="connsiteX11" fmla="*/ 263237 w 346364"/>
              <a:gd name="connsiteY11" fmla="*/ 96982 h 96982"/>
              <a:gd name="connsiteX12" fmla="*/ 290946 w 346364"/>
              <a:gd name="connsiteY12" fmla="*/ 69273 h 96982"/>
              <a:gd name="connsiteX13" fmla="*/ 311727 w 346364"/>
              <a:gd name="connsiteY13" fmla="*/ 48491 h 96982"/>
              <a:gd name="connsiteX14" fmla="*/ 325582 w 346364"/>
              <a:gd name="connsiteY14" fmla="*/ 27709 h 96982"/>
              <a:gd name="connsiteX15" fmla="*/ 346364 w 346364"/>
              <a:gd name="connsiteY15" fmla="*/ 55419 h 9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6364" h="96982">
                <a:moveTo>
                  <a:pt x="0" y="55419"/>
                </a:moveTo>
                <a:cubicBezTo>
                  <a:pt x="4618" y="43873"/>
                  <a:pt x="6627" y="30901"/>
                  <a:pt x="13855" y="20782"/>
                </a:cubicBezTo>
                <a:cubicBezTo>
                  <a:pt x="22247" y="9034"/>
                  <a:pt x="42934" y="4162"/>
                  <a:pt x="55418" y="0"/>
                </a:cubicBezTo>
                <a:cubicBezTo>
                  <a:pt x="95125" y="59559"/>
                  <a:pt x="47520" y="-15797"/>
                  <a:pt x="76200" y="41564"/>
                </a:cubicBezTo>
                <a:cubicBezTo>
                  <a:pt x="83551" y="56267"/>
                  <a:pt x="110968" y="88488"/>
                  <a:pt x="117764" y="96982"/>
                </a:cubicBezTo>
                <a:cubicBezTo>
                  <a:pt x="129309" y="94673"/>
                  <a:pt x="142177" y="95896"/>
                  <a:pt x="152400" y="90055"/>
                </a:cubicBezTo>
                <a:cubicBezTo>
                  <a:pt x="159629" y="85924"/>
                  <a:pt x="160925" y="75669"/>
                  <a:pt x="166255" y="69273"/>
                </a:cubicBezTo>
                <a:cubicBezTo>
                  <a:pt x="172527" y="61747"/>
                  <a:pt x="180110" y="55418"/>
                  <a:pt x="187037" y="48491"/>
                </a:cubicBezTo>
                <a:cubicBezTo>
                  <a:pt x="191655" y="39255"/>
                  <a:pt x="193589" y="28084"/>
                  <a:pt x="200891" y="20782"/>
                </a:cubicBezTo>
                <a:cubicBezTo>
                  <a:pt x="206054" y="15619"/>
                  <a:pt x="215971" y="9293"/>
                  <a:pt x="221673" y="13855"/>
                </a:cubicBezTo>
                <a:cubicBezTo>
                  <a:pt x="231383" y="21623"/>
                  <a:pt x="230477" y="37128"/>
                  <a:pt x="235527" y="48491"/>
                </a:cubicBezTo>
                <a:cubicBezTo>
                  <a:pt x="247245" y="74856"/>
                  <a:pt x="248379" y="74695"/>
                  <a:pt x="263237" y="96982"/>
                </a:cubicBezTo>
                <a:cubicBezTo>
                  <a:pt x="302819" y="83788"/>
                  <a:pt x="269835" y="100940"/>
                  <a:pt x="290946" y="69273"/>
                </a:cubicBezTo>
                <a:cubicBezTo>
                  <a:pt x="296380" y="61122"/>
                  <a:pt x="305456" y="56017"/>
                  <a:pt x="311727" y="48491"/>
                </a:cubicBezTo>
                <a:cubicBezTo>
                  <a:pt x="317057" y="42095"/>
                  <a:pt x="320964" y="34636"/>
                  <a:pt x="325582" y="27709"/>
                </a:cubicBezTo>
                <a:lnTo>
                  <a:pt x="346364" y="5541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 name="Freeform: Shape 12">
            <a:extLst>
              <a:ext uri="{FF2B5EF4-FFF2-40B4-BE49-F238E27FC236}">
                <a16:creationId xmlns:a16="http://schemas.microsoft.com/office/drawing/2014/main" id="{F6AF466D-4080-4D63-A88C-0B557220AB1F}"/>
              </a:ext>
            </a:extLst>
          </p:cNvPr>
          <p:cNvSpPr/>
          <p:nvPr/>
        </p:nvSpPr>
        <p:spPr>
          <a:xfrm>
            <a:off x="3699164" y="3810000"/>
            <a:ext cx="374072" cy="76200"/>
          </a:xfrm>
          <a:custGeom>
            <a:avLst/>
            <a:gdLst>
              <a:gd name="connsiteX0" fmla="*/ 0 w 374072"/>
              <a:gd name="connsiteY0" fmla="*/ 48491 h 76200"/>
              <a:gd name="connsiteX1" fmla="*/ 34636 w 374072"/>
              <a:gd name="connsiteY1" fmla="*/ 13855 h 76200"/>
              <a:gd name="connsiteX2" fmla="*/ 55418 w 374072"/>
              <a:gd name="connsiteY2" fmla="*/ 0 h 76200"/>
              <a:gd name="connsiteX3" fmla="*/ 76200 w 374072"/>
              <a:gd name="connsiteY3" fmla="*/ 13855 h 76200"/>
              <a:gd name="connsiteX4" fmla="*/ 103909 w 374072"/>
              <a:gd name="connsiteY4" fmla="*/ 76200 h 76200"/>
              <a:gd name="connsiteX5" fmla="*/ 187036 w 374072"/>
              <a:gd name="connsiteY5" fmla="*/ 55418 h 76200"/>
              <a:gd name="connsiteX6" fmla="*/ 214745 w 374072"/>
              <a:gd name="connsiteY6" fmla="*/ 13855 h 76200"/>
              <a:gd name="connsiteX7" fmla="*/ 242454 w 374072"/>
              <a:gd name="connsiteY7" fmla="*/ 20782 h 76200"/>
              <a:gd name="connsiteX8" fmla="*/ 277091 w 374072"/>
              <a:gd name="connsiteY8" fmla="*/ 69273 h 76200"/>
              <a:gd name="connsiteX9" fmla="*/ 297872 w 374072"/>
              <a:gd name="connsiteY9" fmla="*/ 62345 h 76200"/>
              <a:gd name="connsiteX10" fmla="*/ 353291 w 374072"/>
              <a:gd name="connsiteY10" fmla="*/ 48491 h 76200"/>
              <a:gd name="connsiteX11" fmla="*/ 374072 w 374072"/>
              <a:gd name="connsiteY11" fmla="*/ 69273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4072" h="76200">
                <a:moveTo>
                  <a:pt x="0" y="48491"/>
                </a:moveTo>
                <a:cubicBezTo>
                  <a:pt x="11545" y="36946"/>
                  <a:pt x="22348" y="24607"/>
                  <a:pt x="34636" y="13855"/>
                </a:cubicBezTo>
                <a:cubicBezTo>
                  <a:pt x="40902" y="8372"/>
                  <a:pt x="47092" y="0"/>
                  <a:pt x="55418" y="0"/>
                </a:cubicBezTo>
                <a:cubicBezTo>
                  <a:pt x="63744" y="0"/>
                  <a:pt x="69273" y="9237"/>
                  <a:pt x="76200" y="13855"/>
                </a:cubicBezTo>
                <a:cubicBezTo>
                  <a:pt x="92687" y="63316"/>
                  <a:pt x="81953" y="43267"/>
                  <a:pt x="103909" y="76200"/>
                </a:cubicBezTo>
                <a:cubicBezTo>
                  <a:pt x="130275" y="73270"/>
                  <a:pt x="166477" y="78914"/>
                  <a:pt x="187036" y="55418"/>
                </a:cubicBezTo>
                <a:cubicBezTo>
                  <a:pt x="198001" y="42887"/>
                  <a:pt x="214745" y="13855"/>
                  <a:pt x="214745" y="13855"/>
                </a:cubicBezTo>
                <a:cubicBezTo>
                  <a:pt x="223981" y="16164"/>
                  <a:pt x="236258" y="13554"/>
                  <a:pt x="242454" y="20782"/>
                </a:cubicBezTo>
                <a:cubicBezTo>
                  <a:pt x="294180" y="81127"/>
                  <a:pt x="224673" y="51799"/>
                  <a:pt x="277091" y="69273"/>
                </a:cubicBezTo>
                <a:cubicBezTo>
                  <a:pt x="284018" y="66964"/>
                  <a:pt x="290788" y="64116"/>
                  <a:pt x="297872" y="62345"/>
                </a:cubicBezTo>
                <a:lnTo>
                  <a:pt x="353291" y="48491"/>
                </a:lnTo>
                <a:lnTo>
                  <a:pt x="374072" y="69273"/>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Freeform: Shape 13">
            <a:extLst>
              <a:ext uri="{FF2B5EF4-FFF2-40B4-BE49-F238E27FC236}">
                <a16:creationId xmlns:a16="http://schemas.microsoft.com/office/drawing/2014/main" id="{5A0BEC00-F894-42BF-9615-72639FC322DA}"/>
              </a:ext>
            </a:extLst>
          </p:cNvPr>
          <p:cNvSpPr/>
          <p:nvPr/>
        </p:nvSpPr>
        <p:spPr>
          <a:xfrm>
            <a:off x="4433455" y="3823855"/>
            <a:ext cx="270163" cy="117763"/>
          </a:xfrm>
          <a:custGeom>
            <a:avLst/>
            <a:gdLst>
              <a:gd name="connsiteX0" fmla="*/ 0 w 270163"/>
              <a:gd name="connsiteY0" fmla="*/ 76200 h 117763"/>
              <a:gd name="connsiteX1" fmla="*/ 69272 w 270163"/>
              <a:gd name="connsiteY1" fmla="*/ 0 h 117763"/>
              <a:gd name="connsiteX2" fmla="*/ 90054 w 270163"/>
              <a:gd name="connsiteY2" fmla="*/ 13854 h 117763"/>
              <a:gd name="connsiteX3" fmla="*/ 103909 w 270163"/>
              <a:gd name="connsiteY3" fmla="*/ 62345 h 117763"/>
              <a:gd name="connsiteX4" fmla="*/ 117763 w 270163"/>
              <a:gd name="connsiteY4" fmla="*/ 83127 h 117763"/>
              <a:gd name="connsiteX5" fmla="*/ 166254 w 270163"/>
              <a:gd name="connsiteY5" fmla="*/ 27709 h 117763"/>
              <a:gd name="connsiteX6" fmla="*/ 173181 w 270163"/>
              <a:gd name="connsiteY6" fmla="*/ 55418 h 117763"/>
              <a:gd name="connsiteX7" fmla="*/ 187036 w 270163"/>
              <a:gd name="connsiteY7" fmla="*/ 76200 h 117763"/>
              <a:gd name="connsiteX8" fmla="*/ 193963 w 270163"/>
              <a:gd name="connsiteY8" fmla="*/ 117763 h 117763"/>
              <a:gd name="connsiteX9" fmla="*/ 214745 w 270163"/>
              <a:gd name="connsiteY9" fmla="*/ 96981 h 117763"/>
              <a:gd name="connsiteX10" fmla="*/ 221672 w 270163"/>
              <a:gd name="connsiteY10" fmla="*/ 76200 h 117763"/>
              <a:gd name="connsiteX11" fmla="*/ 242454 w 270163"/>
              <a:gd name="connsiteY11" fmla="*/ 62345 h 117763"/>
              <a:gd name="connsiteX12" fmla="*/ 270163 w 270163"/>
              <a:gd name="connsiteY12" fmla="*/ 41563 h 117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163" h="117763">
                <a:moveTo>
                  <a:pt x="0" y="76200"/>
                </a:moveTo>
                <a:cubicBezTo>
                  <a:pt x="61305" y="14894"/>
                  <a:pt x="40927" y="42518"/>
                  <a:pt x="69272" y="0"/>
                </a:cubicBezTo>
                <a:cubicBezTo>
                  <a:pt x="76199" y="4618"/>
                  <a:pt x="84853" y="7353"/>
                  <a:pt x="90054" y="13854"/>
                </a:cubicBezTo>
                <a:cubicBezTo>
                  <a:pt x="94199" y="19035"/>
                  <a:pt x="102762" y="59669"/>
                  <a:pt x="103909" y="62345"/>
                </a:cubicBezTo>
                <a:cubicBezTo>
                  <a:pt x="107189" y="69997"/>
                  <a:pt x="113145" y="76200"/>
                  <a:pt x="117763" y="83127"/>
                </a:cubicBezTo>
                <a:cubicBezTo>
                  <a:pt x="150090" y="34636"/>
                  <a:pt x="131617" y="50799"/>
                  <a:pt x="166254" y="27709"/>
                </a:cubicBezTo>
                <a:cubicBezTo>
                  <a:pt x="168563" y="36945"/>
                  <a:pt x="169431" y="46667"/>
                  <a:pt x="173181" y="55418"/>
                </a:cubicBezTo>
                <a:cubicBezTo>
                  <a:pt x="176461" y="63070"/>
                  <a:pt x="184403" y="68302"/>
                  <a:pt x="187036" y="76200"/>
                </a:cubicBezTo>
                <a:cubicBezTo>
                  <a:pt x="191478" y="89525"/>
                  <a:pt x="191654" y="103909"/>
                  <a:pt x="193963" y="117763"/>
                </a:cubicBezTo>
                <a:cubicBezTo>
                  <a:pt x="200890" y="110836"/>
                  <a:pt x="209311" y="105132"/>
                  <a:pt x="214745" y="96981"/>
                </a:cubicBezTo>
                <a:cubicBezTo>
                  <a:pt x="218795" y="90906"/>
                  <a:pt x="217111" y="81902"/>
                  <a:pt x="221672" y="76200"/>
                </a:cubicBezTo>
                <a:cubicBezTo>
                  <a:pt x="226873" y="69699"/>
                  <a:pt x="236058" y="67675"/>
                  <a:pt x="242454" y="62345"/>
                </a:cubicBezTo>
                <a:cubicBezTo>
                  <a:pt x="269351" y="39930"/>
                  <a:pt x="252383" y="41563"/>
                  <a:pt x="270163" y="4156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Freeform: Shape 14">
            <a:extLst>
              <a:ext uri="{FF2B5EF4-FFF2-40B4-BE49-F238E27FC236}">
                <a16:creationId xmlns:a16="http://schemas.microsoft.com/office/drawing/2014/main" id="{82F995D9-B836-42B4-99F2-13C2B8798CFC}"/>
              </a:ext>
            </a:extLst>
          </p:cNvPr>
          <p:cNvSpPr/>
          <p:nvPr/>
        </p:nvSpPr>
        <p:spPr>
          <a:xfrm>
            <a:off x="5105400" y="3821840"/>
            <a:ext cx="464147" cy="127851"/>
          </a:xfrm>
          <a:custGeom>
            <a:avLst/>
            <a:gdLst>
              <a:gd name="connsiteX0" fmla="*/ 0 w 464147"/>
              <a:gd name="connsiteY0" fmla="*/ 50505 h 127851"/>
              <a:gd name="connsiteX1" fmla="*/ 34636 w 464147"/>
              <a:gd name="connsiteY1" fmla="*/ 36651 h 127851"/>
              <a:gd name="connsiteX2" fmla="*/ 76200 w 464147"/>
              <a:gd name="connsiteY2" fmla="*/ 8942 h 127851"/>
              <a:gd name="connsiteX3" fmla="*/ 90055 w 464147"/>
              <a:gd name="connsiteY3" fmla="*/ 43578 h 127851"/>
              <a:gd name="connsiteX4" fmla="*/ 96982 w 464147"/>
              <a:gd name="connsiteY4" fmla="*/ 64360 h 127851"/>
              <a:gd name="connsiteX5" fmla="*/ 110836 w 464147"/>
              <a:gd name="connsiteY5" fmla="*/ 85142 h 127851"/>
              <a:gd name="connsiteX6" fmla="*/ 180109 w 464147"/>
              <a:gd name="connsiteY6" fmla="*/ 22796 h 127851"/>
              <a:gd name="connsiteX7" fmla="*/ 207818 w 464147"/>
              <a:gd name="connsiteY7" fmla="*/ 71287 h 127851"/>
              <a:gd name="connsiteX8" fmla="*/ 221673 w 464147"/>
              <a:gd name="connsiteY8" fmla="*/ 112851 h 127851"/>
              <a:gd name="connsiteX9" fmla="*/ 242455 w 464147"/>
              <a:gd name="connsiteY9" fmla="*/ 105924 h 127851"/>
              <a:gd name="connsiteX10" fmla="*/ 297873 w 464147"/>
              <a:gd name="connsiteY10" fmla="*/ 43578 h 127851"/>
              <a:gd name="connsiteX11" fmla="*/ 318655 w 464147"/>
              <a:gd name="connsiteY11" fmla="*/ 22796 h 127851"/>
              <a:gd name="connsiteX12" fmla="*/ 346364 w 464147"/>
              <a:gd name="connsiteY12" fmla="*/ 8942 h 127851"/>
              <a:gd name="connsiteX13" fmla="*/ 360218 w 464147"/>
              <a:gd name="connsiteY13" fmla="*/ 29724 h 127851"/>
              <a:gd name="connsiteX14" fmla="*/ 374073 w 464147"/>
              <a:gd name="connsiteY14" fmla="*/ 71287 h 127851"/>
              <a:gd name="connsiteX15" fmla="*/ 394855 w 464147"/>
              <a:gd name="connsiteY15" fmla="*/ 64360 h 127851"/>
              <a:gd name="connsiteX16" fmla="*/ 415636 w 464147"/>
              <a:gd name="connsiteY16" fmla="*/ 50505 h 127851"/>
              <a:gd name="connsiteX17" fmla="*/ 443345 w 464147"/>
              <a:gd name="connsiteY17" fmla="*/ 57433 h 127851"/>
              <a:gd name="connsiteX18" fmla="*/ 450273 w 464147"/>
              <a:gd name="connsiteY18" fmla="*/ 105924 h 127851"/>
              <a:gd name="connsiteX19" fmla="*/ 457200 w 464147"/>
              <a:gd name="connsiteY19" fmla="*/ 126705 h 127851"/>
              <a:gd name="connsiteX20" fmla="*/ 464127 w 464147"/>
              <a:gd name="connsiteY20" fmla="*/ 71287 h 12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4147" h="127851">
                <a:moveTo>
                  <a:pt x="0" y="50505"/>
                </a:moveTo>
                <a:cubicBezTo>
                  <a:pt x="11545" y="45887"/>
                  <a:pt x="23720" y="42605"/>
                  <a:pt x="34636" y="36651"/>
                </a:cubicBezTo>
                <a:cubicBezTo>
                  <a:pt x="49254" y="28678"/>
                  <a:pt x="76200" y="8942"/>
                  <a:pt x="76200" y="8942"/>
                </a:cubicBezTo>
                <a:cubicBezTo>
                  <a:pt x="80818" y="20487"/>
                  <a:pt x="85689" y="31935"/>
                  <a:pt x="90055" y="43578"/>
                </a:cubicBezTo>
                <a:cubicBezTo>
                  <a:pt x="92619" y="50415"/>
                  <a:pt x="93717" y="57829"/>
                  <a:pt x="96982" y="64360"/>
                </a:cubicBezTo>
                <a:cubicBezTo>
                  <a:pt x="100705" y="71807"/>
                  <a:pt x="106218" y="78215"/>
                  <a:pt x="110836" y="85142"/>
                </a:cubicBezTo>
                <a:cubicBezTo>
                  <a:pt x="160564" y="35414"/>
                  <a:pt x="136725" y="55334"/>
                  <a:pt x="180109" y="22796"/>
                </a:cubicBezTo>
                <a:cubicBezTo>
                  <a:pt x="213378" y="44976"/>
                  <a:pt x="195453" y="25950"/>
                  <a:pt x="207818" y="71287"/>
                </a:cubicBezTo>
                <a:cubicBezTo>
                  <a:pt x="211661" y="85377"/>
                  <a:pt x="221673" y="112851"/>
                  <a:pt x="221673" y="112851"/>
                </a:cubicBezTo>
                <a:cubicBezTo>
                  <a:pt x="228600" y="110542"/>
                  <a:pt x="236691" y="110407"/>
                  <a:pt x="242455" y="105924"/>
                </a:cubicBezTo>
                <a:cubicBezTo>
                  <a:pt x="306267" y="56292"/>
                  <a:pt x="266197" y="81589"/>
                  <a:pt x="297873" y="43578"/>
                </a:cubicBezTo>
                <a:cubicBezTo>
                  <a:pt x="304145" y="36052"/>
                  <a:pt x="311728" y="29723"/>
                  <a:pt x="318655" y="22796"/>
                </a:cubicBezTo>
                <a:cubicBezTo>
                  <a:pt x="324488" y="5296"/>
                  <a:pt x="322058" y="-10503"/>
                  <a:pt x="346364" y="8942"/>
                </a:cubicBezTo>
                <a:cubicBezTo>
                  <a:pt x="352865" y="14143"/>
                  <a:pt x="356837" y="22116"/>
                  <a:pt x="360218" y="29724"/>
                </a:cubicBezTo>
                <a:cubicBezTo>
                  <a:pt x="366149" y="43069"/>
                  <a:pt x="374073" y="71287"/>
                  <a:pt x="374073" y="71287"/>
                </a:cubicBezTo>
                <a:cubicBezTo>
                  <a:pt x="381000" y="68978"/>
                  <a:pt x="388324" y="67626"/>
                  <a:pt x="394855" y="64360"/>
                </a:cubicBezTo>
                <a:cubicBezTo>
                  <a:pt x="402301" y="60637"/>
                  <a:pt x="407394" y="51682"/>
                  <a:pt x="415636" y="50505"/>
                </a:cubicBezTo>
                <a:cubicBezTo>
                  <a:pt x="425061" y="49159"/>
                  <a:pt x="434109" y="55124"/>
                  <a:pt x="443345" y="57433"/>
                </a:cubicBezTo>
                <a:cubicBezTo>
                  <a:pt x="445654" y="73597"/>
                  <a:pt x="447071" y="89913"/>
                  <a:pt x="450273" y="105924"/>
                </a:cubicBezTo>
                <a:cubicBezTo>
                  <a:pt x="451705" y="113084"/>
                  <a:pt x="453150" y="132780"/>
                  <a:pt x="457200" y="126705"/>
                </a:cubicBezTo>
                <a:cubicBezTo>
                  <a:pt x="464886" y="115175"/>
                  <a:pt x="464127" y="87814"/>
                  <a:pt x="464127" y="7128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 name="Freeform: Shape 15">
            <a:extLst>
              <a:ext uri="{FF2B5EF4-FFF2-40B4-BE49-F238E27FC236}">
                <a16:creationId xmlns:a16="http://schemas.microsoft.com/office/drawing/2014/main" id="{078D26ED-7DF2-492F-A32B-268546527F94}"/>
              </a:ext>
            </a:extLst>
          </p:cNvPr>
          <p:cNvSpPr/>
          <p:nvPr/>
        </p:nvSpPr>
        <p:spPr>
          <a:xfrm>
            <a:off x="2431473" y="4066309"/>
            <a:ext cx="90054" cy="242649"/>
          </a:xfrm>
          <a:custGeom>
            <a:avLst/>
            <a:gdLst>
              <a:gd name="connsiteX0" fmla="*/ 0 w 90054"/>
              <a:gd name="connsiteY0" fmla="*/ 0 h 242649"/>
              <a:gd name="connsiteX1" fmla="*/ 34636 w 90054"/>
              <a:gd name="connsiteY1" fmla="*/ 6927 h 242649"/>
              <a:gd name="connsiteX2" fmla="*/ 55418 w 90054"/>
              <a:gd name="connsiteY2" fmla="*/ 13855 h 242649"/>
              <a:gd name="connsiteX3" fmla="*/ 69272 w 90054"/>
              <a:gd name="connsiteY3" fmla="*/ 41564 h 242649"/>
              <a:gd name="connsiteX4" fmla="*/ 55418 w 90054"/>
              <a:gd name="connsiteY4" fmla="*/ 62346 h 242649"/>
              <a:gd name="connsiteX5" fmla="*/ 48491 w 90054"/>
              <a:gd name="connsiteY5" fmla="*/ 83127 h 242649"/>
              <a:gd name="connsiteX6" fmla="*/ 27709 w 90054"/>
              <a:gd name="connsiteY6" fmla="*/ 103909 h 242649"/>
              <a:gd name="connsiteX7" fmla="*/ 34636 w 90054"/>
              <a:gd name="connsiteY7" fmla="*/ 131618 h 242649"/>
              <a:gd name="connsiteX8" fmla="*/ 55418 w 90054"/>
              <a:gd name="connsiteY8" fmla="*/ 145473 h 242649"/>
              <a:gd name="connsiteX9" fmla="*/ 27709 w 90054"/>
              <a:gd name="connsiteY9" fmla="*/ 187036 h 242649"/>
              <a:gd name="connsiteX10" fmla="*/ 13854 w 90054"/>
              <a:gd name="connsiteY10" fmla="*/ 207818 h 242649"/>
              <a:gd name="connsiteX11" fmla="*/ 20782 w 90054"/>
              <a:gd name="connsiteY11" fmla="*/ 228600 h 242649"/>
              <a:gd name="connsiteX12" fmla="*/ 90054 w 90054"/>
              <a:gd name="connsiteY12" fmla="*/ 242455 h 242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054" h="242649">
                <a:moveTo>
                  <a:pt x="0" y="0"/>
                </a:moveTo>
                <a:cubicBezTo>
                  <a:pt x="11545" y="2309"/>
                  <a:pt x="23214" y="4071"/>
                  <a:pt x="34636" y="6927"/>
                </a:cubicBezTo>
                <a:cubicBezTo>
                  <a:pt x="41720" y="8698"/>
                  <a:pt x="50255" y="8692"/>
                  <a:pt x="55418" y="13855"/>
                </a:cubicBezTo>
                <a:cubicBezTo>
                  <a:pt x="62720" y="21157"/>
                  <a:pt x="64654" y="32328"/>
                  <a:pt x="69272" y="41564"/>
                </a:cubicBezTo>
                <a:cubicBezTo>
                  <a:pt x="64654" y="48491"/>
                  <a:pt x="59141" y="54899"/>
                  <a:pt x="55418" y="62346"/>
                </a:cubicBezTo>
                <a:cubicBezTo>
                  <a:pt x="52153" y="68877"/>
                  <a:pt x="52541" y="77052"/>
                  <a:pt x="48491" y="83127"/>
                </a:cubicBezTo>
                <a:cubicBezTo>
                  <a:pt x="43057" y="91278"/>
                  <a:pt x="34636" y="96982"/>
                  <a:pt x="27709" y="103909"/>
                </a:cubicBezTo>
                <a:cubicBezTo>
                  <a:pt x="30018" y="113145"/>
                  <a:pt x="29355" y="123696"/>
                  <a:pt x="34636" y="131618"/>
                </a:cubicBezTo>
                <a:cubicBezTo>
                  <a:pt x="39254" y="138545"/>
                  <a:pt x="52785" y="137575"/>
                  <a:pt x="55418" y="145473"/>
                </a:cubicBezTo>
                <a:cubicBezTo>
                  <a:pt x="63552" y="169873"/>
                  <a:pt x="41477" y="177858"/>
                  <a:pt x="27709" y="187036"/>
                </a:cubicBezTo>
                <a:cubicBezTo>
                  <a:pt x="23091" y="193963"/>
                  <a:pt x="15223" y="199606"/>
                  <a:pt x="13854" y="207818"/>
                </a:cubicBezTo>
                <a:cubicBezTo>
                  <a:pt x="12654" y="215021"/>
                  <a:pt x="14840" y="224356"/>
                  <a:pt x="20782" y="228600"/>
                </a:cubicBezTo>
                <a:cubicBezTo>
                  <a:pt x="44268" y="245376"/>
                  <a:pt x="64716" y="242455"/>
                  <a:pt x="90054" y="242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 name="Freeform: Shape 16">
            <a:extLst>
              <a:ext uri="{FF2B5EF4-FFF2-40B4-BE49-F238E27FC236}">
                <a16:creationId xmlns:a16="http://schemas.microsoft.com/office/drawing/2014/main" id="{95C9855B-375B-4138-B2ED-82FF2ADBF922}"/>
              </a:ext>
            </a:extLst>
          </p:cNvPr>
          <p:cNvSpPr/>
          <p:nvPr/>
        </p:nvSpPr>
        <p:spPr>
          <a:xfrm>
            <a:off x="4154682" y="4045527"/>
            <a:ext cx="223354" cy="305085"/>
          </a:xfrm>
          <a:custGeom>
            <a:avLst/>
            <a:gdLst>
              <a:gd name="connsiteX0" fmla="*/ 57100 w 223354"/>
              <a:gd name="connsiteY0" fmla="*/ 0 h 305085"/>
              <a:gd name="connsiteX1" fmla="*/ 98663 w 223354"/>
              <a:gd name="connsiteY1" fmla="*/ 13855 h 305085"/>
              <a:gd name="connsiteX2" fmla="*/ 119445 w 223354"/>
              <a:gd name="connsiteY2" fmla="*/ 27709 h 305085"/>
              <a:gd name="connsiteX3" fmla="*/ 112518 w 223354"/>
              <a:gd name="connsiteY3" fmla="*/ 96982 h 305085"/>
              <a:gd name="connsiteX4" fmla="*/ 98663 w 223354"/>
              <a:gd name="connsiteY4" fmla="*/ 117764 h 305085"/>
              <a:gd name="connsiteX5" fmla="*/ 98663 w 223354"/>
              <a:gd name="connsiteY5" fmla="*/ 173182 h 305085"/>
              <a:gd name="connsiteX6" fmla="*/ 77882 w 223354"/>
              <a:gd name="connsiteY6" fmla="*/ 193964 h 305085"/>
              <a:gd name="connsiteX7" fmla="*/ 105591 w 223354"/>
              <a:gd name="connsiteY7" fmla="*/ 207818 h 305085"/>
              <a:gd name="connsiteX8" fmla="*/ 98663 w 223354"/>
              <a:gd name="connsiteY8" fmla="*/ 228600 h 305085"/>
              <a:gd name="connsiteX9" fmla="*/ 36318 w 223354"/>
              <a:gd name="connsiteY9" fmla="*/ 277091 h 305085"/>
              <a:gd name="connsiteX10" fmla="*/ 29391 w 223354"/>
              <a:gd name="connsiteY10" fmla="*/ 297873 h 305085"/>
              <a:gd name="connsiteX11" fmla="*/ 84809 w 223354"/>
              <a:gd name="connsiteY11" fmla="*/ 290946 h 305085"/>
              <a:gd name="connsiteX12" fmla="*/ 223354 w 223354"/>
              <a:gd name="connsiteY12" fmla="*/ 290946 h 30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354" h="305085">
                <a:moveTo>
                  <a:pt x="57100" y="0"/>
                </a:moveTo>
                <a:cubicBezTo>
                  <a:pt x="70954" y="4618"/>
                  <a:pt x="85318" y="7924"/>
                  <a:pt x="98663" y="13855"/>
                </a:cubicBezTo>
                <a:cubicBezTo>
                  <a:pt x="106271" y="17236"/>
                  <a:pt x="118076" y="19497"/>
                  <a:pt x="119445" y="27709"/>
                </a:cubicBezTo>
                <a:cubicBezTo>
                  <a:pt x="123260" y="50599"/>
                  <a:pt x="117736" y="74370"/>
                  <a:pt x="112518" y="96982"/>
                </a:cubicBezTo>
                <a:cubicBezTo>
                  <a:pt x="110646" y="105094"/>
                  <a:pt x="103281" y="110837"/>
                  <a:pt x="98663" y="117764"/>
                </a:cubicBezTo>
                <a:cubicBezTo>
                  <a:pt x="106204" y="140385"/>
                  <a:pt x="112039" y="146431"/>
                  <a:pt x="98663" y="173182"/>
                </a:cubicBezTo>
                <a:cubicBezTo>
                  <a:pt x="94282" y="181944"/>
                  <a:pt x="84809" y="187037"/>
                  <a:pt x="77882" y="193964"/>
                </a:cubicBezTo>
                <a:cubicBezTo>
                  <a:pt x="87118" y="198582"/>
                  <a:pt x="100278" y="198963"/>
                  <a:pt x="105591" y="207818"/>
                </a:cubicBezTo>
                <a:cubicBezTo>
                  <a:pt x="109348" y="214080"/>
                  <a:pt x="103826" y="223437"/>
                  <a:pt x="98663" y="228600"/>
                </a:cubicBezTo>
                <a:cubicBezTo>
                  <a:pt x="80047" y="247216"/>
                  <a:pt x="57020" y="260825"/>
                  <a:pt x="36318" y="277091"/>
                </a:cubicBezTo>
                <a:cubicBezTo>
                  <a:pt x="-15514" y="317816"/>
                  <a:pt x="-6376" y="303834"/>
                  <a:pt x="29391" y="297873"/>
                </a:cubicBezTo>
                <a:cubicBezTo>
                  <a:pt x="47754" y="294813"/>
                  <a:pt x="66204" y="291610"/>
                  <a:pt x="84809" y="290946"/>
                </a:cubicBezTo>
                <a:cubicBezTo>
                  <a:pt x="130961" y="289298"/>
                  <a:pt x="177172" y="290946"/>
                  <a:pt x="223354" y="29094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 name="Freeform: Shape 17">
            <a:extLst>
              <a:ext uri="{FF2B5EF4-FFF2-40B4-BE49-F238E27FC236}">
                <a16:creationId xmlns:a16="http://schemas.microsoft.com/office/drawing/2014/main" id="{E7A8E7CE-0252-46F7-A430-0511B4445B9C}"/>
              </a:ext>
            </a:extLst>
          </p:cNvPr>
          <p:cNvSpPr/>
          <p:nvPr/>
        </p:nvSpPr>
        <p:spPr>
          <a:xfrm>
            <a:off x="4883729" y="4038600"/>
            <a:ext cx="104373" cy="346364"/>
          </a:xfrm>
          <a:custGeom>
            <a:avLst/>
            <a:gdLst>
              <a:gd name="connsiteX0" fmla="*/ 0 w 104373"/>
              <a:gd name="connsiteY0" fmla="*/ 0 h 346364"/>
              <a:gd name="connsiteX1" fmla="*/ 34636 w 104373"/>
              <a:gd name="connsiteY1" fmla="*/ 27709 h 346364"/>
              <a:gd name="connsiteX2" fmla="*/ 55418 w 104373"/>
              <a:gd name="connsiteY2" fmla="*/ 41564 h 346364"/>
              <a:gd name="connsiteX3" fmla="*/ 96981 w 104373"/>
              <a:gd name="connsiteY3" fmla="*/ 69273 h 346364"/>
              <a:gd name="connsiteX4" fmla="*/ 83127 w 104373"/>
              <a:gd name="connsiteY4" fmla="*/ 124691 h 346364"/>
              <a:gd name="connsiteX5" fmla="*/ 20781 w 104373"/>
              <a:gd name="connsiteY5" fmla="*/ 180109 h 346364"/>
              <a:gd name="connsiteX6" fmla="*/ 13854 w 104373"/>
              <a:gd name="connsiteY6" fmla="*/ 200891 h 346364"/>
              <a:gd name="connsiteX7" fmla="*/ 27709 w 104373"/>
              <a:gd name="connsiteY7" fmla="*/ 228600 h 346364"/>
              <a:gd name="connsiteX8" fmla="*/ 55418 w 104373"/>
              <a:gd name="connsiteY8" fmla="*/ 235527 h 346364"/>
              <a:gd name="connsiteX9" fmla="*/ 76200 w 104373"/>
              <a:gd name="connsiteY9" fmla="*/ 242455 h 346364"/>
              <a:gd name="connsiteX10" fmla="*/ 96981 w 104373"/>
              <a:gd name="connsiteY10" fmla="*/ 256309 h 346364"/>
              <a:gd name="connsiteX11" fmla="*/ 103909 w 104373"/>
              <a:gd name="connsiteY11" fmla="*/ 277091 h 346364"/>
              <a:gd name="connsiteX12" fmla="*/ 83127 w 104373"/>
              <a:gd name="connsiteY12" fmla="*/ 297873 h 346364"/>
              <a:gd name="connsiteX13" fmla="*/ 69272 w 104373"/>
              <a:gd name="connsiteY13" fmla="*/ 318655 h 346364"/>
              <a:gd name="connsiteX14" fmla="*/ 27709 w 104373"/>
              <a:gd name="connsiteY14" fmla="*/ 346364 h 34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4373" h="346364">
                <a:moveTo>
                  <a:pt x="0" y="0"/>
                </a:moveTo>
                <a:cubicBezTo>
                  <a:pt x="11545" y="9236"/>
                  <a:pt x="22808" y="18838"/>
                  <a:pt x="34636" y="27709"/>
                </a:cubicBezTo>
                <a:cubicBezTo>
                  <a:pt x="41297" y="32704"/>
                  <a:pt x="49022" y="36234"/>
                  <a:pt x="55418" y="41564"/>
                </a:cubicBezTo>
                <a:cubicBezTo>
                  <a:pt x="90011" y="70391"/>
                  <a:pt x="60461" y="57098"/>
                  <a:pt x="96981" y="69273"/>
                </a:cubicBezTo>
                <a:cubicBezTo>
                  <a:pt x="96548" y="71438"/>
                  <a:pt x="88861" y="117318"/>
                  <a:pt x="83127" y="124691"/>
                </a:cubicBezTo>
                <a:cubicBezTo>
                  <a:pt x="57576" y="157543"/>
                  <a:pt x="48561" y="161590"/>
                  <a:pt x="20781" y="180109"/>
                </a:cubicBezTo>
                <a:cubicBezTo>
                  <a:pt x="18472" y="187036"/>
                  <a:pt x="12821" y="193662"/>
                  <a:pt x="13854" y="200891"/>
                </a:cubicBezTo>
                <a:cubicBezTo>
                  <a:pt x="15315" y="211114"/>
                  <a:pt x="19776" y="221989"/>
                  <a:pt x="27709" y="228600"/>
                </a:cubicBezTo>
                <a:cubicBezTo>
                  <a:pt x="35023" y="234695"/>
                  <a:pt x="46264" y="232911"/>
                  <a:pt x="55418" y="235527"/>
                </a:cubicBezTo>
                <a:cubicBezTo>
                  <a:pt x="62439" y="237533"/>
                  <a:pt x="69669" y="239189"/>
                  <a:pt x="76200" y="242455"/>
                </a:cubicBezTo>
                <a:cubicBezTo>
                  <a:pt x="83646" y="246178"/>
                  <a:pt x="90054" y="251691"/>
                  <a:pt x="96981" y="256309"/>
                </a:cubicBezTo>
                <a:cubicBezTo>
                  <a:pt x="99290" y="263236"/>
                  <a:pt x="106218" y="270164"/>
                  <a:pt x="103909" y="277091"/>
                </a:cubicBezTo>
                <a:cubicBezTo>
                  <a:pt x="100811" y="286385"/>
                  <a:pt x="89399" y="290347"/>
                  <a:pt x="83127" y="297873"/>
                </a:cubicBezTo>
                <a:cubicBezTo>
                  <a:pt x="77797" y="304269"/>
                  <a:pt x="75538" y="313172"/>
                  <a:pt x="69272" y="318655"/>
                </a:cubicBezTo>
                <a:cubicBezTo>
                  <a:pt x="56741" y="329620"/>
                  <a:pt x="27709" y="346364"/>
                  <a:pt x="27709" y="34636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06E460C-87E4-4059-A5A8-E80B382166A7}"/>
                  </a:ext>
                </a:extLst>
              </p:cNvPr>
              <p:cNvSpPr txBox="1"/>
              <p:nvPr/>
            </p:nvSpPr>
            <p:spPr>
              <a:xfrm>
                <a:off x="1392385" y="4784393"/>
                <a:ext cx="4481946" cy="1200329"/>
              </a:xfrm>
              <a:prstGeom prst="rect">
                <a:avLst/>
              </a:prstGeom>
              <a:noFill/>
            </p:spPr>
            <p:txBody>
              <a:bodyPr wrap="square" rtlCol="0">
                <a:spAutoFit/>
              </a:bodyPr>
              <a:lstStyle/>
              <a:p>
                <a:r>
                  <a:rPr lang="en-US" dirty="0"/>
                  <a:t>What is the average position of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−1</m:t>
                    </m:r>
                  </m:oMath>
                </a14:m>
                <a:r>
                  <a:rPr lang="en-SG" dirty="0"/>
                  <a:t> oscillator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oMath>
                </a14:m>
                <a:r>
                  <a:rPr lang="en-SG" dirty="0"/>
                  <a:t> when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𝑥</m:t>
                    </m:r>
                  </m:oMath>
                </a14:m>
                <a:r>
                  <a:rPr lang="en-SG"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oMath>
                </a14:m>
                <a:r>
                  <a:rPr lang="en-SG" dirty="0"/>
                  <a:t> are fixed and others are freely moving with energy given in </a:t>
                </a:r>
                <a14:m>
                  <m:oMath xmlns:m="http://schemas.openxmlformats.org/officeDocument/2006/math">
                    <m:r>
                      <a:rPr lang="en-US" b="0" i="1" smtClean="0">
                        <a:latin typeface="Cambria Math" panose="02040503050406030204" pitchFamily="18" charset="0"/>
                      </a:rPr>
                      <m:t>𝑄</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oMath>
                </a14:m>
                <a:r>
                  <a:rPr lang="en-SG" dirty="0"/>
                  <a:t>?</a:t>
                </a:r>
              </a:p>
            </p:txBody>
          </p:sp>
        </mc:Choice>
        <mc:Fallback xmlns="">
          <p:sp>
            <p:nvSpPr>
              <p:cNvPr id="19" name="TextBox 18">
                <a:extLst>
                  <a:ext uri="{FF2B5EF4-FFF2-40B4-BE49-F238E27FC236}">
                    <a16:creationId xmlns:a16="http://schemas.microsoft.com/office/drawing/2014/main" id="{106E460C-87E4-4059-A5A8-E80B382166A7}"/>
                  </a:ext>
                </a:extLst>
              </p:cNvPr>
              <p:cNvSpPr txBox="1">
                <a:spLocks noRot="1" noChangeAspect="1" noMove="1" noResize="1" noEditPoints="1" noAdjustHandles="1" noChangeArrowheads="1" noChangeShapeType="1" noTextEdit="1"/>
              </p:cNvSpPr>
              <p:nvPr/>
            </p:nvSpPr>
            <p:spPr>
              <a:xfrm>
                <a:off x="1392385" y="4784393"/>
                <a:ext cx="4481946" cy="1200329"/>
              </a:xfrm>
              <a:prstGeom prst="rect">
                <a:avLst/>
              </a:prstGeom>
              <a:blipFill>
                <a:blip r:embed="rId8"/>
                <a:stretch>
                  <a:fillRect l="-1087" t="-3046" b="-710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7B51E292-8E28-4306-957A-DA83C361FB73}"/>
                  </a:ext>
                </a:extLst>
              </p:cNvPr>
              <p:cNvSpPr txBox="1"/>
              <p:nvPr/>
            </p:nvSpPr>
            <p:spPr>
              <a:xfrm>
                <a:off x="3886200" y="2395510"/>
                <a:ext cx="4173279"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SG" sz="280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𝑧</m:t>
                              </m:r>
                            </m:e>
                            <m:sub>
                              <m:r>
                                <a:rPr lang="en-US" sz="2800" b="0" i="1" smtClean="0">
                                  <a:latin typeface="Cambria Math" panose="02040503050406030204" pitchFamily="18" charset="0"/>
                                </a:rPr>
                                <m:t>𝑡</m:t>
                              </m:r>
                              <m:r>
                                <a:rPr lang="en-US" sz="2800" b="0" i="1" smtClean="0">
                                  <a:latin typeface="Cambria Math" panose="02040503050406030204" pitchFamily="18" charset="0"/>
                                </a:rPr>
                                <m:t>−1</m:t>
                              </m:r>
                            </m:sub>
                          </m:sSub>
                        </m:e>
                      </m:d>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𝜇</m:t>
                              </m:r>
                            </m:e>
                          </m:acc>
                        </m:e>
                        <m:sub>
                          <m:r>
                            <a:rPr lang="en-US" sz="2800" b="0" i="1" smtClean="0">
                              <a:latin typeface="Cambria Math" panose="02040503050406030204" pitchFamily="18" charset="0"/>
                            </a:rPr>
                            <m:t>𝑡</m:t>
                          </m:r>
                        </m:sub>
                      </m:sSub>
                      <m:r>
                        <a:rPr lang="en-US" sz="2800" b="0" i="1" smtClean="0">
                          <a:latin typeface="Cambria Math" panose="02040503050406030204" pitchFamily="18" charset="0"/>
                        </a:rPr>
                        <m:t>=</m:t>
                      </m:r>
                      <m:r>
                        <a:rPr lang="en-US" sz="2800" b="0" i="1" smtClean="0">
                          <a:latin typeface="Cambria Math" panose="02040503050406030204" pitchFamily="18" charset="0"/>
                        </a:rPr>
                        <m:t>𝑎</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𝑧</m:t>
                          </m:r>
                        </m:e>
                        <m:sub>
                          <m:r>
                            <a:rPr lang="en-US" sz="2800" b="0" i="1" smtClean="0">
                              <a:latin typeface="Cambria Math" panose="02040503050406030204" pitchFamily="18" charset="0"/>
                            </a:rPr>
                            <m:t>0</m:t>
                          </m:r>
                        </m:sub>
                      </m:sSub>
                      <m:r>
                        <a:rPr lang="en-US" sz="2800" b="0" i="1" smtClean="0">
                          <a:latin typeface="Cambria Math" panose="02040503050406030204" pitchFamily="18" charset="0"/>
                        </a:rPr>
                        <m:t>+</m:t>
                      </m:r>
                      <m:r>
                        <a:rPr lang="en-US" sz="2800" b="0" i="1" smtClean="0">
                          <a:latin typeface="Cambria Math" panose="02040503050406030204" pitchFamily="18" charset="0"/>
                        </a:rPr>
                        <m:t>𝑏</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𝑧</m:t>
                          </m:r>
                        </m:e>
                        <m:sub>
                          <m:r>
                            <a:rPr lang="en-US" sz="2800" b="0" i="1" smtClean="0">
                              <a:latin typeface="Cambria Math" panose="02040503050406030204" pitchFamily="18" charset="0"/>
                            </a:rPr>
                            <m:t>𝑡</m:t>
                          </m:r>
                        </m:sub>
                      </m:sSub>
                    </m:oMath>
                  </m:oMathPara>
                </a14:m>
                <a:endParaRPr lang="en-SG" sz="2800" dirty="0"/>
              </a:p>
            </p:txBody>
          </p:sp>
        </mc:Choice>
        <mc:Fallback xmlns="">
          <p:sp>
            <p:nvSpPr>
              <p:cNvPr id="20" name="TextBox 19">
                <a:extLst>
                  <a:ext uri="{FF2B5EF4-FFF2-40B4-BE49-F238E27FC236}">
                    <a16:creationId xmlns:a16="http://schemas.microsoft.com/office/drawing/2014/main" id="{7B51E292-8E28-4306-957A-DA83C361FB73}"/>
                  </a:ext>
                </a:extLst>
              </p:cNvPr>
              <p:cNvSpPr txBox="1">
                <a:spLocks noRot="1" noChangeAspect="1" noMove="1" noResize="1" noEditPoints="1" noAdjustHandles="1" noChangeArrowheads="1" noChangeShapeType="1" noTextEdit="1"/>
              </p:cNvSpPr>
              <p:nvPr/>
            </p:nvSpPr>
            <p:spPr>
              <a:xfrm>
                <a:off x="3886200" y="2395510"/>
                <a:ext cx="4173279" cy="523220"/>
              </a:xfrm>
              <a:prstGeom prst="rect">
                <a:avLst/>
              </a:prstGeom>
              <a:blipFill>
                <a:blip r:embed="rId9"/>
                <a:stretch>
                  <a:fillRect/>
                </a:stretch>
              </a:blipFill>
            </p:spPr>
            <p:txBody>
              <a:bodyPr/>
              <a:lstStyle/>
              <a:p>
                <a:r>
                  <a:rPr lang="en-SG">
                    <a:noFill/>
                  </a:rPr>
                  <a:t> </a:t>
                </a:r>
              </a:p>
            </p:txBody>
          </p:sp>
        </mc:Fallback>
      </mc:AlternateContent>
      <p:sp>
        <p:nvSpPr>
          <p:cNvPr id="21" name="TextBox 20">
            <a:extLst>
              <a:ext uri="{FF2B5EF4-FFF2-40B4-BE49-F238E27FC236}">
                <a16:creationId xmlns:a16="http://schemas.microsoft.com/office/drawing/2014/main" id="{CB415E4D-BD32-4B31-A0C2-400C82C79F14}"/>
              </a:ext>
            </a:extLst>
          </p:cNvPr>
          <p:cNvSpPr txBox="1"/>
          <p:nvPr/>
        </p:nvSpPr>
        <p:spPr>
          <a:xfrm>
            <a:off x="3203944" y="3593322"/>
            <a:ext cx="469278" cy="369332"/>
          </a:xfrm>
          <a:prstGeom prst="rect">
            <a:avLst/>
          </a:prstGeom>
          <a:noFill/>
        </p:spPr>
        <p:txBody>
          <a:bodyPr wrap="square" rtlCol="0">
            <a:spAutoFit/>
          </a:bodyPr>
          <a:lstStyle/>
          <a:p>
            <a:r>
              <a:rPr lang="en-US" dirty="0"/>
              <a:t>…</a:t>
            </a:r>
            <a:endParaRPr lang="en-SG" dirty="0"/>
          </a:p>
        </p:txBody>
      </p:sp>
    </p:spTree>
    <p:extLst>
      <p:ext uri="{BB962C8B-B14F-4D97-AF65-F5344CB8AC3E}">
        <p14:creationId xmlns:p14="http://schemas.microsoft.com/office/powerpoint/2010/main" val="335557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5583-2B9E-4CEF-A651-47093D63C414}"/>
              </a:ext>
            </a:extLst>
          </p:cNvPr>
          <p:cNvSpPr>
            <a:spLocks noGrp="1"/>
          </p:cNvSpPr>
          <p:nvPr>
            <p:ph type="title"/>
          </p:nvPr>
        </p:nvSpPr>
        <p:spPr/>
        <p:txBody>
          <a:bodyPr/>
          <a:lstStyle/>
          <a:p>
            <a:r>
              <a:rPr lang="en-US" dirty="0"/>
              <a:t>Loss function and re-parametrization</a:t>
            </a:r>
            <a:endParaRPr lang="en-SG"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2F07892-80DF-4E57-87A4-904D1C81EC2B}"/>
                  </a:ext>
                </a:extLst>
              </p:cNvPr>
              <p:cNvSpPr>
                <a:spLocks noGrp="1"/>
              </p:cNvSpPr>
              <p:nvPr>
                <p:ph idx="1"/>
              </p:nvPr>
            </p:nvSpPr>
            <p:spPr/>
            <p:txBody>
              <a:bodyPr/>
              <a:lstStyle/>
              <a:p>
                <a:r>
                  <a:rPr lang="en-US" dirty="0"/>
                  <a:t>For each </a:t>
                </a:r>
                <a14:m>
                  <m:oMath xmlns:m="http://schemas.openxmlformats.org/officeDocument/2006/math">
                    <m:r>
                      <a:rPr lang="en-US" b="0" i="1" smtClean="0">
                        <a:latin typeface="Cambria Math" panose="02040503050406030204" pitchFamily="18" charset="0"/>
                      </a:rPr>
                      <m:t>𝑡</m:t>
                    </m:r>
                  </m:oMath>
                </a14:m>
                <a:r>
                  <a:rPr lang="en-SG" dirty="0"/>
                  <a:t> we minimize</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2</m:t>
                              </m:r>
                              <m:r>
                                <a:rPr lang="en-US" b="0" i="1" smtClean="0">
                                  <a:latin typeface="Cambria Math" panose="02040503050406030204" pitchFamily="18" charset="0"/>
                                </a:rPr>
                                <m:t>𝜎</m:t>
                              </m:r>
                            </m:e>
                            <m:sub>
                              <m:r>
                                <a:rPr lang="en-US" b="0" i="1" smtClean="0">
                                  <a:latin typeface="Cambria Math" panose="02040503050406030204" pitchFamily="18" charset="0"/>
                                </a:rPr>
                                <m:t>𝑡</m:t>
                              </m:r>
                            </m:sub>
                            <m:sup>
                              <m:r>
                                <a:rPr lang="en-US" b="0" i="1" smtClean="0">
                                  <a:latin typeface="Cambria Math" panose="02040503050406030204" pitchFamily="18" charset="0"/>
                                </a:rPr>
                                <m:t>2</m:t>
                              </m:r>
                            </m:sup>
                          </m:sSubSup>
                        </m:den>
                      </m:f>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𝜇</m:t>
                                      </m:r>
                                    </m:e>
                                  </m:acc>
                                </m:e>
                                <m:sub>
                                  <m:r>
                                    <a:rPr lang="en-US" b="0" i="1" smtClean="0">
                                      <a:latin typeface="Cambria Math" panose="02040503050406030204" pitchFamily="18" charset="0"/>
                                    </a:rPr>
                                    <m:t>𝑡</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e>
                              </m:d>
                              <m:r>
                                <a:rPr lang="en-US" b="0" i="1" smtClean="0">
                                  <a:latin typeface="Cambria Math" panose="02040503050406030204" pitchFamily="18" charset="0"/>
                                </a:rPr>
                                <m:t>−</m:t>
                              </m:r>
                              <m:r>
                                <a:rPr lang="en-US" b="0" i="1" smtClean="0">
                                  <a:latin typeface="Cambria Math" panose="02040503050406030204" pitchFamily="18" charset="0"/>
                                </a:rPr>
                                <m:t>𝜇</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r>
                                    <a:rPr lang="en-US" b="0" i="1" smtClean="0">
                                      <a:latin typeface="Cambria Math" panose="02040503050406030204" pitchFamily="18" charset="0"/>
                                    </a:rPr>
                                    <m:t>, </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𝑤</m:t>
                                  </m:r>
                                </m:e>
                              </m:d>
                            </m:e>
                          </m:d>
                        </m:e>
                        <m:sup>
                          <m:r>
                            <a:rPr lang="en-US" b="0" i="1" smtClean="0">
                              <a:latin typeface="Cambria Math" panose="02040503050406030204" pitchFamily="18" charset="0"/>
                            </a:rPr>
                            <m:t>2</m:t>
                          </m:r>
                        </m:sup>
                      </m:sSup>
                    </m:oMath>
                  </m:oMathPara>
                </a14:m>
                <a:endParaRPr lang="en-SG" dirty="0"/>
              </a:p>
              <a:p>
                <a14:m>
                  <m:oMath xmlns:m="http://schemas.openxmlformats.org/officeDocument/2006/math">
                    <m:sSub>
                      <m:sSubPr>
                        <m:ctrlPr>
                          <a:rPr lang="en-US" b="0" i="1" smtClean="0">
                            <a:latin typeface="Cambria Math" panose="02040503050406030204" pitchFamily="18" charset="0"/>
                          </a:rPr>
                        </m:ctrlPr>
                      </m:sSubPr>
                      <m:e>
                        <m:acc>
                          <m:accPr>
                            <m:chr m:val="̃"/>
                            <m:ctrlPr>
                              <a:rPr lang="en-SG" i="1" smtClean="0">
                                <a:latin typeface="Cambria Math" panose="02040503050406030204" pitchFamily="18" charset="0"/>
                              </a:rPr>
                            </m:ctrlPr>
                          </m:accPr>
                          <m:e>
                            <m:r>
                              <a:rPr lang="en-US" b="0" i="1" smtClean="0">
                                <a:latin typeface="Cambria Math" panose="02040503050406030204" pitchFamily="18" charset="0"/>
                              </a:rPr>
                              <m:t>𝜇</m:t>
                            </m:r>
                          </m:e>
                        </m:acc>
                      </m:e>
                      <m:sub>
                        <m:r>
                          <a:rPr lang="en-US" b="0" i="1" smtClean="0">
                            <a:latin typeface="Cambria Math" panose="02040503050406030204" pitchFamily="18" charset="0"/>
                          </a:rPr>
                          <m:t>𝑡</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r>
                                  <a:rPr lang="en-US" b="0" i="1" smtClean="0">
                                    <a:latin typeface="Cambria Math" panose="02040503050406030204" pitchFamily="18" charset="0"/>
                                  </a:rPr>
                                  <m:t>−1</m:t>
                                </m:r>
                              </m:sub>
                            </m:sSub>
                          </m:e>
                        </m:rad>
                      </m:num>
                      <m:den>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sub>
                        </m:sSub>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𝑡</m:t>
                                </m:r>
                              </m:sub>
                            </m:sSub>
                          </m:e>
                        </m:rad>
                      </m:num>
                      <m:den>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sub>
                        </m:sSub>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oMath>
                </a14:m>
                <a:endParaRPr lang="en-SG" dirty="0"/>
              </a:p>
              <a:p>
                <a:r>
                  <a:rPr lang="en-US" dirty="0"/>
                  <a:t>Use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𝜖</m:t>
                        </m:r>
                      </m:e>
                    </m: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sub>
                        </m:sSub>
                      </m:e>
                    </m:rad>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r>
                      <a:rPr lang="en-US" b="0" i="1" smtClean="0">
                        <a:latin typeface="Cambria Math" panose="02040503050406030204" pitchFamily="18" charset="0"/>
                      </a:rPr>
                      <m:t>+ </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sSub>
                          <m:sSubPr>
                            <m:ctrlPr>
                              <a:rPr lang="en-US" i="1">
                                <a:latin typeface="Cambria Math" panose="02040503050406030204" pitchFamily="18" charset="0"/>
                              </a:rPr>
                            </m:ctrlPr>
                          </m:sSubPr>
                          <m:e>
                            <m:r>
                              <a:rPr lang="en-US" b="0" i="1" smtClean="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𝛼</m:t>
                                </m:r>
                              </m:e>
                            </m:acc>
                          </m:e>
                          <m:sub>
                            <m:r>
                              <a:rPr lang="en-US" i="1">
                                <a:latin typeface="Cambria Math" panose="02040503050406030204" pitchFamily="18" charset="0"/>
                              </a:rPr>
                              <m:t>𝑡</m:t>
                            </m:r>
                          </m:sub>
                        </m:sSub>
                      </m:e>
                    </m:rad>
                    <m:r>
                      <a:rPr lang="en-US" b="0" i="1" smtClean="0">
                        <a:latin typeface="Cambria Math" panose="02040503050406030204" pitchFamily="18" charset="0"/>
                      </a:rPr>
                      <m:t>𝜖</m:t>
                    </m:r>
                  </m:oMath>
                </a14:m>
                <a:r>
                  <a:rPr lang="en-SG" dirty="0"/>
                  <a:t> to eliminate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sub>
                        <m:r>
                          <a:rPr lang="en-US" b="0" i="1" smtClean="0">
                            <a:latin typeface="Cambria Math" panose="02040503050406030204" pitchFamily="18" charset="0"/>
                          </a:rPr>
                          <m:t>0</m:t>
                        </m:r>
                      </m:sub>
                    </m:sSub>
                  </m:oMath>
                </a14:m>
                <a:r>
                  <a:rPr lang="en-SG" dirty="0"/>
                  <a:t>, we get the transformation</a:t>
                </a:r>
              </a:p>
              <a:p>
                <a14:m>
                  <m:oMath xmlns:m="http://schemas.openxmlformats.org/officeDocument/2006/math">
                    <m:sSub>
                      <m:sSubPr>
                        <m:ctrlPr>
                          <a:rPr lang="en-US" b="0"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𝜇</m:t>
                            </m:r>
                          </m:e>
                        </m:acc>
                      </m:e>
                      <m:sub>
                        <m:r>
                          <a:rPr lang="en-US" b="0" i="1" smtClean="0">
                            <a:latin typeface="Cambria Math" panose="02040503050406030204" pitchFamily="18" charset="0"/>
                          </a:rPr>
                          <m:t>𝑡</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0</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𝑡</m:t>
                                </m:r>
                              </m:sub>
                            </m:sSub>
                          </m:e>
                        </m:rad>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num>
                          <m:den>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sub>
                                </m:sSub>
                                <m:r>
                                  <a:rPr lang="en-US" b="0" i="1" smtClean="0">
                                    <a:latin typeface="Cambria Math" panose="02040503050406030204" pitchFamily="18" charset="0"/>
                                  </a:rPr>
                                  <m:t> </m:t>
                                </m:r>
                              </m:e>
                            </m:rad>
                          </m:den>
                        </m:f>
                        <m:r>
                          <a:rPr lang="en-US" b="0" i="1" smtClean="0">
                            <a:latin typeface="Cambria Math" panose="02040503050406030204" pitchFamily="18" charset="0"/>
                          </a:rPr>
                          <m:t>𝜖</m:t>
                        </m:r>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r>
                              <a:rPr lang="en-US" b="0" i="1" smtClean="0">
                                <a:latin typeface="Cambria Math" panose="02040503050406030204" pitchFamily="18" charset="0"/>
                              </a:rPr>
                              <m:t>−1</m:t>
                            </m:r>
                          </m:sub>
                        </m:sSub>
                      </m:e>
                    </m:d>
                  </m:oMath>
                </a14:m>
                <a:endParaRPr lang="en-US" dirty="0"/>
              </a:p>
            </p:txBody>
          </p:sp>
        </mc:Choice>
        <mc:Fallback>
          <p:sp>
            <p:nvSpPr>
              <p:cNvPr id="3" name="Content Placeholder 2">
                <a:extLst>
                  <a:ext uri="{FF2B5EF4-FFF2-40B4-BE49-F238E27FC236}">
                    <a16:creationId xmlns:a16="http://schemas.microsoft.com/office/drawing/2014/main" id="{62F07892-80DF-4E57-87A4-904D1C81EC2B}"/>
                  </a:ext>
                </a:extLst>
              </p:cNvPr>
              <p:cNvSpPr>
                <a:spLocks noGrp="1" noRot="1" noChangeAspect="1" noMove="1" noResize="1" noEditPoints="1" noAdjustHandles="1" noChangeArrowheads="1" noChangeShapeType="1" noTextEdit="1"/>
              </p:cNvSpPr>
              <p:nvPr>
                <p:ph idx="1"/>
              </p:nvPr>
            </p:nvSpPr>
            <p:spPr>
              <a:blipFill>
                <a:blip r:embed="rId2"/>
                <a:stretch>
                  <a:fillRect l="-1391" t="-252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9CBA765-CBC8-47C6-965E-DA2C872BEB5F}"/>
                  </a:ext>
                </a:extLst>
              </p:cNvPr>
              <p:cNvSpPr txBox="1"/>
              <p:nvPr/>
            </p:nvSpPr>
            <p:spPr>
              <a:xfrm>
                <a:off x="6532418" y="1981200"/>
                <a:ext cx="169025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SG"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𝑡</m:t>
                          </m:r>
                        </m:sub>
                      </m:sSub>
                    </m:oMath>
                  </m:oMathPara>
                </a14:m>
                <a:endParaRPr lang="en-SG" dirty="0"/>
              </a:p>
            </p:txBody>
          </p:sp>
        </mc:Choice>
        <mc:Fallback xmlns="">
          <p:sp>
            <p:nvSpPr>
              <p:cNvPr id="4" name="TextBox 3">
                <a:extLst>
                  <a:ext uri="{FF2B5EF4-FFF2-40B4-BE49-F238E27FC236}">
                    <a16:creationId xmlns:a16="http://schemas.microsoft.com/office/drawing/2014/main" id="{99CBA765-CBC8-47C6-965E-DA2C872BEB5F}"/>
                  </a:ext>
                </a:extLst>
              </p:cNvPr>
              <p:cNvSpPr txBox="1">
                <a:spLocks noRot="1" noChangeAspect="1" noMove="1" noResize="1" noEditPoints="1" noAdjustHandles="1" noChangeArrowheads="1" noChangeShapeType="1" noTextEdit="1"/>
              </p:cNvSpPr>
              <p:nvPr/>
            </p:nvSpPr>
            <p:spPr>
              <a:xfrm>
                <a:off x="6532418" y="1981200"/>
                <a:ext cx="1690255" cy="369332"/>
              </a:xfrm>
              <a:prstGeom prst="rect">
                <a:avLst/>
              </a:prstGeom>
              <a:blipFill>
                <a:blip r:embed="rId3"/>
                <a:stretch>
                  <a:fillRect b="-1639"/>
                </a:stretch>
              </a:blipFill>
            </p:spPr>
            <p:txBody>
              <a:bodyPr/>
              <a:lstStyle/>
              <a:p>
                <a:r>
                  <a:rPr lang="en-SG">
                    <a:noFill/>
                  </a:rPr>
                  <a:t> </a:t>
                </a:r>
              </a:p>
            </p:txBody>
          </p:sp>
        </mc:Fallback>
      </mc:AlternateContent>
    </p:spTree>
    <p:extLst>
      <p:ext uri="{BB962C8B-B14F-4D97-AF65-F5344CB8AC3E}">
        <p14:creationId xmlns:p14="http://schemas.microsoft.com/office/powerpoint/2010/main" val="389303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944EF-09BC-43B9-A698-52D8B481866D}"/>
              </a:ext>
            </a:extLst>
          </p:cNvPr>
          <p:cNvSpPr>
            <a:spLocks noGrp="1"/>
          </p:cNvSpPr>
          <p:nvPr>
            <p:ph type="title"/>
          </p:nvPr>
        </p:nvSpPr>
        <p:spPr/>
        <p:txBody>
          <a:bodyPr/>
          <a:lstStyle/>
          <a:p>
            <a:r>
              <a:rPr lang="en-US" dirty="0"/>
              <a:t>Final loss function</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F3FBBCF-5FD8-413E-B9DE-A50242B581A0}"/>
                  </a:ext>
                </a:extLst>
              </p:cNvPr>
              <p:cNvSpPr>
                <a:spLocks noGrp="1"/>
              </p:cNvSpPr>
              <p:nvPr>
                <p:ph idx="1"/>
              </p:nvPr>
            </p:nvSpPr>
            <p:spPr>
              <a:xfrm>
                <a:off x="628650" y="1825625"/>
                <a:ext cx="8245186" cy="4351338"/>
              </a:xfrm>
            </p:spPr>
            <p:txBody>
              <a:bodyPr>
                <a:normAutofit/>
              </a:bodyPr>
              <a:lstStyle/>
              <a:p>
                <a:r>
                  <a:rPr lang="en-US" dirty="0"/>
                  <a:t>To minimize  </a:t>
                </a:r>
              </a:p>
              <a:p>
                <a:endParaRPr lang="en-US" dirty="0"/>
              </a:p>
              <a:p>
                <a14:m>
                  <m:oMath xmlns:m="http://schemas.openxmlformats.org/officeDocument/2006/math">
                    <m:f>
                      <m:fPr>
                        <m:ctrlPr>
                          <a:rPr lang="en-SG"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𝛽</m:t>
                            </m:r>
                          </m:e>
                          <m:sub>
                            <m:r>
                              <a:rPr lang="en-US" b="0" i="1" smtClean="0">
                                <a:latin typeface="Cambria Math" panose="02040503050406030204" pitchFamily="18" charset="0"/>
                              </a:rPr>
                              <m:t>𝑡</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𝜎</m:t>
                            </m:r>
                          </m:e>
                          <m:sub>
                            <m:r>
                              <a:rPr lang="en-US" b="0" i="1" smtClean="0">
                                <a:latin typeface="Cambria Math" panose="02040503050406030204" pitchFamily="18" charset="0"/>
                              </a:rPr>
                              <m:t>𝑡</m:t>
                            </m:r>
                          </m:sub>
                          <m:sup>
                            <m:r>
                              <a:rPr lang="en-US" b="0" i="1" smtClean="0">
                                <a:latin typeface="Cambria Math" panose="02040503050406030204" pitchFamily="18" charset="0"/>
                              </a:rPr>
                              <m:t>2</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𝑡</m:t>
                            </m:r>
                          </m:sub>
                        </m:sSub>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sub>
                        </m:sSub>
                        <m:r>
                          <a:rPr lang="en-US" b="0" i="1" smtClean="0">
                            <a:latin typeface="Cambria Math" panose="02040503050406030204" pitchFamily="18" charset="0"/>
                          </a:rPr>
                          <m:t>)</m:t>
                        </m:r>
                      </m:den>
                    </m:f>
                    <m:sSup>
                      <m:sSupPr>
                        <m:ctrlPr>
                          <a:rPr lang="en-US" b="0" i="1" smtClean="0">
                            <a:latin typeface="Cambria Math" panose="02040503050406030204" pitchFamily="18" charset="0"/>
                          </a:rPr>
                        </m:ctrlPr>
                      </m:sSupPr>
                      <m:e>
                        <m:d>
                          <m:dPr>
                            <m:begChr m:val="‖"/>
                            <m:endChr m:val="‖"/>
                            <m:ctrlPr>
                              <a:rPr lang="en-SG" i="1" smtClean="0">
                                <a:latin typeface="Cambria Math" panose="02040503050406030204" pitchFamily="18" charset="0"/>
                              </a:rPr>
                            </m:ctrlPr>
                          </m:dPr>
                          <m:e>
                            <m:r>
                              <a:rPr lang="en-US" b="0" i="1" smtClean="0">
                                <a:latin typeface="Cambria Math" panose="02040503050406030204" pitchFamily="18" charset="0"/>
                              </a:rPr>
                              <m:t>𝜖</m:t>
                            </m:r>
                            <m:r>
                              <a:rPr lang="en-US" b="0" i="1" smtClean="0">
                                <a:latin typeface="Cambria Math" panose="02040503050406030204" pitchFamily="18" charset="0"/>
                              </a:rPr>
                              <m:t>−</m:t>
                            </m:r>
                            <m:r>
                              <a:rPr lang="en-US" b="0" i="1" smtClean="0">
                                <a:latin typeface="Cambria Math" panose="02040503050406030204" pitchFamily="18" charset="0"/>
                              </a:rPr>
                              <m:t>𝜖</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𝑤</m:t>
                                </m:r>
                              </m:e>
                            </m:d>
                          </m:e>
                        </m:d>
                      </m:e>
                      <m:sup>
                        <m:r>
                          <a:rPr lang="en-US" b="0" i="1" smtClean="0">
                            <a:latin typeface="Cambria Math" panose="02040503050406030204" pitchFamily="18" charset="0"/>
                          </a:rPr>
                          <m:t>2</m:t>
                        </m:r>
                      </m:sup>
                    </m:sSup>
                  </m:oMath>
                </a14:m>
                <a:endParaRPr lang="en-SG" dirty="0"/>
              </a:p>
              <a:p>
                <a:endParaRPr lang="en-US" dirty="0"/>
              </a:p>
              <a:p>
                <a:r>
                  <a:rPr lang="en-US" dirty="0"/>
                  <a:t>I</a:t>
                </a:r>
                <a:r>
                  <a:rPr lang="en-SG" dirty="0" err="1"/>
                  <a:t>gnore</a:t>
                </a:r>
                <a:r>
                  <a:rPr lang="en-SG" dirty="0"/>
                  <a:t> the </a:t>
                </a:r>
                <a:r>
                  <a:rPr lang="en-SG" dirty="0" err="1"/>
                  <a:t>prefactor</a:t>
                </a:r>
                <a:r>
                  <a:rPr lang="en-SG" dirty="0"/>
                  <a:t>, finally we minimize</a:t>
                </a:r>
              </a:p>
              <a:p>
                <a:endParaRPr lang="en-US" dirty="0"/>
              </a:p>
              <a:p>
                <a14:m>
                  <m:oMath xmlns:m="http://schemas.openxmlformats.org/officeDocument/2006/math">
                    <m:sSup>
                      <m:sSupPr>
                        <m:ctrlPr>
                          <a:rPr lang="en-US" b="0" i="1" smtClean="0">
                            <a:latin typeface="Cambria Math" panose="02040503050406030204" pitchFamily="18" charset="0"/>
                          </a:rPr>
                        </m:ctrlPr>
                      </m:sSupPr>
                      <m:e>
                        <m:d>
                          <m:dPr>
                            <m:begChr m:val="‖"/>
                            <m:endChr m:val="‖"/>
                            <m:ctrlPr>
                              <a:rPr lang="en-SG" i="1" smtClean="0">
                                <a:latin typeface="Cambria Math" panose="02040503050406030204" pitchFamily="18" charset="0"/>
                              </a:rPr>
                            </m:ctrlPr>
                          </m:dPr>
                          <m:e>
                            <m:r>
                              <a:rPr lang="en-US" b="0" i="1" smtClean="0">
                                <a:latin typeface="Cambria Math" panose="02040503050406030204" pitchFamily="18" charset="0"/>
                              </a:rPr>
                              <m:t>𝜖</m:t>
                            </m:r>
                            <m:r>
                              <a:rPr lang="en-US" b="0" i="1" smtClean="0">
                                <a:latin typeface="Cambria Math" panose="02040503050406030204" pitchFamily="18" charset="0"/>
                              </a:rPr>
                              <m:t>−</m:t>
                            </m:r>
                            <m:r>
                              <a:rPr lang="en-US" b="0" i="1" smtClean="0">
                                <a:latin typeface="Cambria Math" panose="02040503050406030204" pitchFamily="18" charset="0"/>
                              </a:rPr>
                              <m:t>𝜖</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𝑤</m:t>
                                </m:r>
                              </m:e>
                            </m:d>
                          </m:e>
                        </m:d>
                      </m:e>
                      <m:sup>
                        <m:r>
                          <a:rPr lang="en-US" b="0" i="1" smtClean="0">
                            <a:latin typeface="Cambria Math" panose="02040503050406030204" pitchFamily="18" charset="0"/>
                          </a:rPr>
                          <m:t>2</m:t>
                        </m:r>
                      </m:sup>
                    </m:sSup>
                  </m:oMath>
                </a14:m>
                <a:r>
                  <a:rPr lang="en-SG" dirty="0"/>
                  <a:t> 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sub>
                        </m:sSub>
                      </m:e>
                    </m:rad>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r>
                      <a:rPr lang="en-US" b="0" i="1" smtClean="0">
                        <a:latin typeface="Cambria Math" panose="02040503050406030204" pitchFamily="18" charset="0"/>
                      </a:rPr>
                      <m:t>+ </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𝛼</m:t>
                                </m:r>
                              </m:e>
                            </m:acc>
                          </m:e>
                          <m:sub>
                            <m:r>
                              <a:rPr lang="en-US" b="0" i="1" smtClean="0">
                                <a:latin typeface="Cambria Math" panose="02040503050406030204" pitchFamily="18" charset="0"/>
                              </a:rPr>
                              <m:t>𝑡</m:t>
                            </m:r>
                          </m:sub>
                        </m:sSub>
                      </m:e>
                    </m:rad>
                    <m:r>
                      <a:rPr lang="en-US" b="0" i="1" smtClean="0">
                        <a:latin typeface="Cambria Math" panose="02040503050406030204" pitchFamily="18" charset="0"/>
                      </a:rPr>
                      <m:t>𝜖</m:t>
                    </m:r>
                  </m:oMath>
                </a14:m>
                <a:endParaRPr lang="en-SG" dirty="0"/>
              </a:p>
            </p:txBody>
          </p:sp>
        </mc:Choice>
        <mc:Fallback xmlns="">
          <p:sp>
            <p:nvSpPr>
              <p:cNvPr id="3" name="Content Placeholder 2">
                <a:extLst>
                  <a:ext uri="{FF2B5EF4-FFF2-40B4-BE49-F238E27FC236}">
                    <a16:creationId xmlns:a16="http://schemas.microsoft.com/office/drawing/2014/main" id="{CF3FBBCF-5FD8-413E-B9DE-A50242B581A0}"/>
                  </a:ext>
                </a:extLst>
              </p:cNvPr>
              <p:cNvSpPr>
                <a:spLocks noGrp="1" noRot="1" noChangeAspect="1" noMove="1" noResize="1" noEditPoints="1" noAdjustHandles="1" noChangeArrowheads="1" noChangeShapeType="1" noTextEdit="1"/>
              </p:cNvSpPr>
              <p:nvPr>
                <p:ph idx="1"/>
              </p:nvPr>
            </p:nvSpPr>
            <p:spPr>
              <a:xfrm>
                <a:off x="628650" y="1825625"/>
                <a:ext cx="8245186" cy="4351338"/>
              </a:xfrm>
              <a:blipFill>
                <a:blip r:embed="rId2"/>
                <a:stretch>
                  <a:fillRect l="-1330" t="-2381"/>
                </a:stretch>
              </a:blipFill>
            </p:spPr>
            <p:txBody>
              <a:bodyPr/>
              <a:lstStyle/>
              <a:p>
                <a:r>
                  <a:rPr lang="en-SG">
                    <a:noFill/>
                  </a:rPr>
                  <a:t> </a:t>
                </a:r>
              </a:p>
            </p:txBody>
          </p:sp>
        </mc:Fallback>
      </mc:AlternateContent>
    </p:spTree>
    <p:extLst>
      <p:ext uri="{BB962C8B-B14F-4D97-AF65-F5344CB8AC3E}">
        <p14:creationId xmlns:p14="http://schemas.microsoft.com/office/powerpoint/2010/main" val="105182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6CB5732-58C1-492C-8E3F-2556AA41764C}"/>
                  </a:ext>
                </a:extLst>
              </p:cNvPr>
              <p:cNvSpPr>
                <a:spLocks noGrp="1"/>
              </p:cNvSpPr>
              <p:nvPr>
                <p:ph type="title"/>
              </p:nvPr>
            </p:nvSpPr>
            <p:spPr/>
            <p:txBody>
              <a:bodyPr/>
              <a:lstStyle/>
              <a:p>
                <a:r>
                  <a:rPr lang="en-US" dirty="0"/>
                  <a:t>Unet to learn </a:t>
                </a:r>
                <a14:m>
                  <m:oMath xmlns:m="http://schemas.openxmlformats.org/officeDocument/2006/math">
                    <m:r>
                      <a:rPr lang="en-US" b="0" i="1" smtClean="0">
                        <a:latin typeface="Cambria Math" panose="02040503050406030204" pitchFamily="18" charset="0"/>
                      </a:rPr>
                      <m:t>𝜖</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oMath>
                </a14:m>
                <a:endParaRPr lang="en-SG" dirty="0"/>
              </a:p>
            </p:txBody>
          </p:sp>
        </mc:Choice>
        <mc:Fallback xmlns="">
          <p:sp>
            <p:nvSpPr>
              <p:cNvPr id="2" name="Title 1">
                <a:extLst>
                  <a:ext uri="{FF2B5EF4-FFF2-40B4-BE49-F238E27FC236}">
                    <a16:creationId xmlns:a16="http://schemas.microsoft.com/office/drawing/2014/main" id="{66CB5732-58C1-492C-8E3F-2556AA41764C}"/>
                  </a:ext>
                </a:extLst>
              </p:cNvPr>
              <p:cNvSpPr>
                <a:spLocks noGrp="1" noRot="1" noChangeAspect="1" noMove="1" noResize="1" noEditPoints="1" noAdjustHandles="1" noChangeArrowheads="1" noChangeShapeType="1" noTextEdit="1"/>
              </p:cNvSpPr>
              <p:nvPr>
                <p:ph type="title"/>
              </p:nvPr>
            </p:nvSpPr>
            <p:spPr>
              <a:blipFill>
                <a:blip r:embed="rId2"/>
                <a:stretch>
                  <a:fillRect l="-3091"/>
                </a:stretch>
              </a:blipFill>
            </p:spPr>
            <p:txBody>
              <a:bodyPr/>
              <a:lstStyle/>
              <a:p>
                <a:r>
                  <a:rPr lang="en-SG">
                    <a:noFill/>
                  </a:rPr>
                  <a:t> </a:t>
                </a:r>
              </a:p>
            </p:txBody>
          </p:sp>
        </mc:Fallback>
      </mc:AlternateContent>
      <p:pic>
        <p:nvPicPr>
          <p:cNvPr id="4" name="Picture 3">
            <a:extLst>
              <a:ext uri="{FF2B5EF4-FFF2-40B4-BE49-F238E27FC236}">
                <a16:creationId xmlns:a16="http://schemas.microsoft.com/office/drawing/2014/main" id="{5F2A30FA-99BF-40A2-850F-26AEB9275F10}"/>
              </a:ext>
            </a:extLst>
          </p:cNvPr>
          <p:cNvPicPr>
            <a:picLocks noChangeAspect="1"/>
          </p:cNvPicPr>
          <p:nvPr/>
        </p:nvPicPr>
        <p:blipFill>
          <a:blip r:embed="rId3"/>
          <a:stretch>
            <a:fillRect/>
          </a:stretch>
        </p:blipFill>
        <p:spPr>
          <a:xfrm>
            <a:off x="335529" y="2060258"/>
            <a:ext cx="8179821" cy="3266816"/>
          </a:xfrm>
          <a:prstGeom prst="rect">
            <a:avLst/>
          </a:prstGeom>
        </p:spPr>
      </p:pic>
      <p:sp>
        <p:nvSpPr>
          <p:cNvPr id="5" name="TextBox 4">
            <a:extLst>
              <a:ext uri="{FF2B5EF4-FFF2-40B4-BE49-F238E27FC236}">
                <a16:creationId xmlns:a16="http://schemas.microsoft.com/office/drawing/2014/main" id="{6696AE73-29BD-437B-A7D1-3A0FDF8C8669}"/>
              </a:ext>
            </a:extLst>
          </p:cNvPr>
          <p:cNvSpPr txBox="1"/>
          <p:nvPr/>
        </p:nvSpPr>
        <p:spPr>
          <a:xfrm>
            <a:off x="787978" y="5795499"/>
            <a:ext cx="5966113" cy="646331"/>
          </a:xfrm>
          <a:prstGeom prst="rect">
            <a:avLst/>
          </a:prstGeom>
          <a:noFill/>
        </p:spPr>
        <p:txBody>
          <a:bodyPr wrap="square" rtlCol="0">
            <a:spAutoFit/>
          </a:bodyPr>
          <a:lstStyle/>
          <a:p>
            <a:r>
              <a:rPr lang="en-SG" dirty="0"/>
              <a:t>From https://learnopencv.com/denoising-diffusion-probabilistic-models/</a:t>
            </a:r>
          </a:p>
        </p:txBody>
      </p:sp>
      <p:sp>
        <p:nvSpPr>
          <p:cNvPr id="6" name="TextBox 5">
            <a:extLst>
              <a:ext uri="{FF2B5EF4-FFF2-40B4-BE49-F238E27FC236}">
                <a16:creationId xmlns:a16="http://schemas.microsoft.com/office/drawing/2014/main" id="{BEAEA207-7C92-408A-B840-FCFA26B04AB2}"/>
              </a:ext>
            </a:extLst>
          </p:cNvPr>
          <p:cNvSpPr txBox="1"/>
          <p:nvPr/>
        </p:nvSpPr>
        <p:spPr>
          <a:xfrm>
            <a:off x="7041573" y="5195455"/>
            <a:ext cx="2126672" cy="1477328"/>
          </a:xfrm>
          <a:prstGeom prst="rect">
            <a:avLst/>
          </a:prstGeom>
          <a:noFill/>
        </p:spPr>
        <p:txBody>
          <a:bodyPr wrap="square" rtlCol="0">
            <a:spAutoFit/>
          </a:bodyPr>
          <a:lstStyle/>
          <a:p>
            <a:r>
              <a:rPr lang="en-US" dirty="0"/>
              <a:t>What is “concatenate” and what is “time embedding”?</a:t>
            </a:r>
            <a:endParaRPr lang="en-SG" dirty="0"/>
          </a:p>
        </p:txBody>
      </p:sp>
    </p:spTree>
    <p:extLst>
      <p:ext uri="{BB962C8B-B14F-4D97-AF65-F5344CB8AC3E}">
        <p14:creationId xmlns:p14="http://schemas.microsoft.com/office/powerpoint/2010/main" val="79553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5C9F1-5479-4755-B608-68A56D53A0B6}"/>
              </a:ext>
            </a:extLst>
          </p:cNvPr>
          <p:cNvSpPr>
            <a:spLocks noGrp="1"/>
          </p:cNvSpPr>
          <p:nvPr>
            <p:ph type="title"/>
          </p:nvPr>
        </p:nvSpPr>
        <p:spPr/>
        <p:txBody>
          <a:bodyPr/>
          <a:lstStyle/>
          <a:p>
            <a:r>
              <a:rPr lang="en-US" dirty="0"/>
              <a:t>Training and sampling</a:t>
            </a:r>
            <a:endParaRPr lang="en-SG" dirty="0"/>
          </a:p>
        </p:txBody>
      </p:sp>
      <p:pic>
        <p:nvPicPr>
          <p:cNvPr id="4" name="Picture 3">
            <a:extLst>
              <a:ext uri="{FF2B5EF4-FFF2-40B4-BE49-F238E27FC236}">
                <a16:creationId xmlns:a16="http://schemas.microsoft.com/office/drawing/2014/main" id="{8623C5BB-C2F2-482F-BA36-E225E5B6D9C3}"/>
              </a:ext>
            </a:extLst>
          </p:cNvPr>
          <p:cNvPicPr>
            <a:picLocks noChangeAspect="1"/>
          </p:cNvPicPr>
          <p:nvPr/>
        </p:nvPicPr>
        <p:blipFill>
          <a:blip r:embed="rId2"/>
          <a:stretch>
            <a:fillRect/>
          </a:stretch>
        </p:blipFill>
        <p:spPr>
          <a:xfrm>
            <a:off x="0" y="2303524"/>
            <a:ext cx="9144000" cy="2250951"/>
          </a:xfrm>
          <a:prstGeom prst="rect">
            <a:avLst/>
          </a:prstGeom>
        </p:spPr>
      </p:pic>
      <p:sp>
        <p:nvSpPr>
          <p:cNvPr id="5" name="TextBox 4">
            <a:extLst>
              <a:ext uri="{FF2B5EF4-FFF2-40B4-BE49-F238E27FC236}">
                <a16:creationId xmlns:a16="http://schemas.microsoft.com/office/drawing/2014/main" id="{2C66C661-B200-4AD3-9741-65D37EFAC908}"/>
              </a:ext>
            </a:extLst>
          </p:cNvPr>
          <p:cNvSpPr txBox="1"/>
          <p:nvPr/>
        </p:nvSpPr>
        <p:spPr>
          <a:xfrm>
            <a:off x="339633" y="6021977"/>
            <a:ext cx="4859383" cy="369332"/>
          </a:xfrm>
          <a:prstGeom prst="rect">
            <a:avLst/>
          </a:prstGeom>
          <a:noFill/>
        </p:spPr>
        <p:txBody>
          <a:bodyPr wrap="square" rtlCol="0">
            <a:spAutoFit/>
          </a:bodyPr>
          <a:lstStyle/>
          <a:p>
            <a:r>
              <a:rPr lang="en-US" dirty="0"/>
              <a:t>From arXiv:2006.11239, J. Ho, et al. </a:t>
            </a:r>
            <a:endParaRPr lang="en-SG"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3800EAD-CBBA-4836-AFE7-D307808E931D}"/>
                  </a:ext>
                </a:extLst>
              </p:cNvPr>
              <p:cNvSpPr txBox="1"/>
              <p:nvPr/>
            </p:nvSpPr>
            <p:spPr>
              <a:xfrm>
                <a:off x="529046" y="4963886"/>
                <a:ext cx="5486400" cy="646331"/>
              </a:xfrm>
              <a:prstGeom prst="rect">
                <a:avLst/>
              </a:prstGeom>
              <a:noFill/>
            </p:spPr>
            <p:txBody>
              <a:bodyPr wrap="square" rtlCol="0">
                <a:spAutoFit/>
              </a:bodyPr>
              <a:lstStyle/>
              <a:p>
                <a:r>
                  <a:rPr lang="en-US" dirty="0"/>
                  <a:t>The neural network learns the function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𝜃</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SG" dirty="0"/>
                  <a:t>  </a:t>
                </a:r>
              </a:p>
              <a:p>
                <a:r>
                  <a:rPr lang="en-US" dirty="0"/>
                  <a:t>(</a:t>
                </a:r>
                <a:r>
                  <a:rPr lang="en-SG" dirty="0"/>
                  <a:t>called </a:t>
                </a:r>
                <a14:m>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m:t>
                    </m:r>
                    <m:r>
                      <a:rPr lang="en-US" b="1" i="0" smtClean="0">
                        <a:latin typeface="Cambria Math" panose="02040503050406030204" pitchFamily="18" charset="0"/>
                      </a:rPr>
                      <m:t>𝐳</m:t>
                    </m:r>
                    <m:r>
                      <a:rPr lang="en-US" b="0" i="1" smtClean="0">
                        <a:latin typeface="Cambria Math" panose="02040503050406030204" pitchFamily="18" charset="0"/>
                      </a:rPr>
                      <m:t>,</m:t>
                    </m:r>
                    <m:r>
                      <a:rPr lang="en-US" b="1" i="0" smtClean="0">
                        <a:latin typeface="Cambria Math" panose="02040503050406030204" pitchFamily="18" charset="0"/>
                      </a:rPr>
                      <m:t>𝐰</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SG" dirty="0"/>
                  <a:t> in Bishop)</a:t>
                </a:r>
              </a:p>
            </p:txBody>
          </p:sp>
        </mc:Choice>
        <mc:Fallback xmlns="">
          <p:sp>
            <p:nvSpPr>
              <p:cNvPr id="6" name="TextBox 5">
                <a:extLst>
                  <a:ext uri="{FF2B5EF4-FFF2-40B4-BE49-F238E27FC236}">
                    <a16:creationId xmlns:a16="http://schemas.microsoft.com/office/drawing/2014/main" id="{B3800EAD-CBBA-4836-AFE7-D307808E931D}"/>
                  </a:ext>
                </a:extLst>
              </p:cNvPr>
              <p:cNvSpPr txBox="1">
                <a:spLocks noRot="1" noChangeAspect="1" noMove="1" noResize="1" noEditPoints="1" noAdjustHandles="1" noChangeArrowheads="1" noChangeShapeType="1" noTextEdit="1"/>
              </p:cNvSpPr>
              <p:nvPr/>
            </p:nvSpPr>
            <p:spPr>
              <a:xfrm>
                <a:off x="529046" y="4963886"/>
                <a:ext cx="5486400" cy="646331"/>
              </a:xfrm>
              <a:prstGeom prst="rect">
                <a:avLst/>
              </a:prstGeom>
              <a:blipFill>
                <a:blip r:embed="rId3"/>
                <a:stretch>
                  <a:fillRect l="-1000" t="-4717" b="-1415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E39F2B2-8DBE-4F6F-AA82-B8FDA65572C6}"/>
                  </a:ext>
                </a:extLst>
              </p:cNvPr>
              <p:cNvSpPr txBox="1"/>
              <p:nvPr/>
            </p:nvSpPr>
            <p:spPr>
              <a:xfrm>
                <a:off x="7119257" y="5754189"/>
                <a:ext cx="16851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r>
                        <a:rPr lang="en-US" b="0" i="1" smtClean="0">
                          <a:latin typeface="Cambria Math" panose="02040503050406030204" pitchFamily="18" charset="0"/>
                        </a:rPr>
                        <m:t>=1</m:t>
                      </m:r>
                    </m:oMath>
                  </m:oMathPara>
                </a14:m>
                <a:endParaRPr lang="en-SG" dirty="0"/>
              </a:p>
            </p:txBody>
          </p:sp>
        </mc:Choice>
        <mc:Fallback xmlns="">
          <p:sp>
            <p:nvSpPr>
              <p:cNvPr id="3" name="TextBox 2">
                <a:extLst>
                  <a:ext uri="{FF2B5EF4-FFF2-40B4-BE49-F238E27FC236}">
                    <a16:creationId xmlns:a16="http://schemas.microsoft.com/office/drawing/2014/main" id="{0E39F2B2-8DBE-4F6F-AA82-B8FDA65572C6}"/>
                  </a:ext>
                </a:extLst>
              </p:cNvPr>
              <p:cNvSpPr txBox="1">
                <a:spLocks noRot="1" noChangeAspect="1" noMove="1" noResize="1" noEditPoints="1" noAdjustHandles="1" noChangeArrowheads="1" noChangeShapeType="1" noTextEdit="1"/>
              </p:cNvSpPr>
              <p:nvPr/>
            </p:nvSpPr>
            <p:spPr>
              <a:xfrm>
                <a:off x="7119257" y="5754189"/>
                <a:ext cx="1685110" cy="369332"/>
              </a:xfrm>
              <a:prstGeom prst="rect">
                <a:avLst/>
              </a:prstGeom>
              <a:blipFill>
                <a:blip r:embed="rId4"/>
                <a:stretch>
                  <a:fillRect b="-14754"/>
                </a:stretch>
              </a:blipFill>
            </p:spPr>
            <p:txBody>
              <a:bodyPr/>
              <a:lstStyle/>
              <a:p>
                <a:r>
                  <a:rPr lang="en-SG">
                    <a:noFill/>
                  </a:rPr>
                  <a:t> </a:t>
                </a:r>
              </a:p>
            </p:txBody>
          </p:sp>
        </mc:Fallback>
      </mc:AlternateContent>
    </p:spTree>
    <p:extLst>
      <p:ext uri="{BB962C8B-B14F-4D97-AF65-F5344CB8AC3E}">
        <p14:creationId xmlns:p14="http://schemas.microsoft.com/office/powerpoint/2010/main" val="4221232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C3144-B424-1BDC-E294-4FE140D51B43}"/>
              </a:ext>
            </a:extLst>
          </p:cNvPr>
          <p:cNvSpPr>
            <a:spLocks noGrp="1"/>
          </p:cNvSpPr>
          <p:nvPr>
            <p:ph type="title"/>
          </p:nvPr>
        </p:nvSpPr>
        <p:spPr/>
        <p:txBody>
          <a:bodyPr/>
          <a:lstStyle/>
          <a:p>
            <a:r>
              <a:rPr lang="en-US" dirty="0"/>
              <a:t>Continuous time diffusion models</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7A93707-E8B3-08C4-4613-F204086E11A0}"/>
                  </a:ext>
                </a:extLst>
              </p:cNvPr>
              <p:cNvSpPr>
                <a:spLocks noGrp="1"/>
              </p:cNvSpPr>
              <p:nvPr>
                <p:ph idx="1"/>
              </p:nvPr>
            </p:nvSpPr>
            <p:spPr/>
            <p:txBody>
              <a:bodyPr>
                <a:normAutofit fontScale="92500" lnSpcReduction="20000"/>
              </a:bodyPr>
              <a:lstStyle/>
              <a:p>
                <a:r>
                  <a:rPr lang="en-US" dirty="0"/>
                  <a:t>Forward move</a:t>
                </a:r>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r>
                        <a:rPr lang="en-US" b="1" i="0" smtClean="0">
                          <a:latin typeface="Cambria Math" panose="02040503050406030204" pitchFamily="18" charset="0"/>
                        </a:rPr>
                        <m:t>𝐱</m:t>
                      </m:r>
                      <m:r>
                        <a:rPr lang="en-US" b="0" i="1" smtClean="0">
                          <a:latin typeface="Cambria Math" panose="02040503050406030204" pitchFamily="18" charset="0"/>
                        </a:rPr>
                        <m:t>=</m:t>
                      </m:r>
                      <m:r>
                        <a:rPr lang="en-US" b="1" i="0" smtClean="0">
                          <a:latin typeface="Cambria Math" panose="02040503050406030204" pitchFamily="18" charset="0"/>
                        </a:rPr>
                        <m:t>𝐟</m:t>
                      </m:r>
                      <m:d>
                        <m:dPr>
                          <m:ctrlPr>
                            <a:rPr lang="en-US" b="0" i="1" smtClean="0">
                              <a:latin typeface="Cambria Math" panose="02040503050406030204" pitchFamily="18" charset="0"/>
                            </a:rPr>
                          </m:ctrlPr>
                        </m:dPr>
                        <m:e>
                          <m:r>
                            <a:rPr lang="en-US" b="1" i="0" smtClean="0">
                              <a:latin typeface="Cambria Math" panose="02040503050406030204" pitchFamily="18" charset="0"/>
                            </a:rPr>
                            <m:t>𝐱</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𝑑𝑡</m:t>
                      </m:r>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m:t>
                      </m:r>
                      <m:r>
                        <a:rPr lang="en-US" b="1" i="0" smtClean="0">
                          <a:latin typeface="Cambria Math" panose="02040503050406030204" pitchFamily="18" charset="0"/>
                        </a:rPr>
                        <m:t>𝐰</m:t>
                      </m:r>
                    </m:oMath>
                  </m:oMathPara>
                </a14:m>
                <a:endParaRPr lang="en-SG" b="1" dirty="0"/>
              </a:p>
              <a:p>
                <a:pPr marL="0" indent="0">
                  <a:buNone/>
                </a:pPr>
                <a:endParaRPr lang="en-SG" dirty="0"/>
              </a:p>
              <a:p>
                <a:r>
                  <a:rPr lang="en-SG" dirty="0"/>
                  <a:t>Reverse reconstruction</a:t>
                </a:r>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r>
                        <a:rPr lang="en-US" b="1" i="0" smtClean="0">
                          <a:latin typeface="Cambria Math" panose="02040503050406030204" pitchFamily="18" charset="0"/>
                        </a:rPr>
                        <m:t>𝐱</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𝐟</m:t>
                          </m:r>
                          <m:d>
                            <m:dPr>
                              <m:ctrlPr>
                                <a:rPr lang="en-US" b="0" i="1" smtClean="0">
                                  <a:latin typeface="Cambria Math" panose="02040503050406030204" pitchFamily="18" charset="0"/>
                                </a:rPr>
                              </m:ctrlPr>
                            </m:dPr>
                            <m:e>
                              <m:r>
                                <a:rPr lang="en-US" b="1" i="0" smtClean="0">
                                  <a:latin typeface="Cambria Math" panose="02040503050406030204" pitchFamily="18" charset="0"/>
                                </a:rPr>
                                <m:t>𝐱</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𝑔</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e>
                            <m:sup>
                              <m:r>
                                <a:rPr lang="en-US" b="0" i="1" smtClean="0">
                                  <a:latin typeface="Cambria Math" panose="02040503050406030204" pitchFamily="18" charset="0"/>
                                </a:rPr>
                                <m:t>2</m:t>
                              </m:r>
                            </m:sup>
                          </m:sSup>
                          <m:sSub>
                            <m:sSubPr>
                              <m:ctrlPr>
                                <a:rPr lang="en-US" b="0" i="1" smtClean="0">
                                  <a:latin typeface="Cambria Math" panose="02040503050406030204" pitchFamily="18" charset="0"/>
                                </a:rPr>
                              </m:ctrlPr>
                            </m:sSubPr>
                            <m:e>
                              <m:r>
                                <a:rPr lang="en-US" b="1" i="0" smtClean="0">
                                  <a:latin typeface="Cambria Math" panose="02040503050406030204" pitchFamily="18" charset="0"/>
                                </a:rPr>
                                <m:t>𝛁</m:t>
                              </m:r>
                            </m:e>
                            <m:sub>
                              <m:r>
                                <a:rPr lang="en-US" b="1" i="0" smtClean="0">
                                  <a:latin typeface="Cambria Math" panose="02040503050406030204" pitchFamily="18" charset="0"/>
                                </a:rPr>
                                <m:t>𝐱</m:t>
                              </m:r>
                            </m:sub>
                          </m:sSub>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𝑡</m:t>
                                  </m:r>
                                </m:sub>
                              </m:sSub>
                              <m:r>
                                <a:rPr lang="en-US" b="0" i="1" smtClean="0">
                                  <a:latin typeface="Cambria Math" panose="02040503050406030204" pitchFamily="18" charset="0"/>
                                </a:rPr>
                                <m:t>(</m:t>
                              </m:r>
                              <m:r>
                                <a:rPr lang="en-US" b="1" i="0" smtClean="0">
                                  <a:latin typeface="Cambria Math" panose="02040503050406030204" pitchFamily="18" charset="0"/>
                                </a:rPr>
                                <m:t>𝐱</m:t>
                              </m:r>
                              <m:r>
                                <a:rPr lang="en-US" b="0" i="1" smtClean="0">
                                  <a:latin typeface="Cambria Math" panose="02040503050406030204" pitchFamily="18" charset="0"/>
                                </a:rPr>
                                <m:t>)</m:t>
                              </m:r>
                            </m:e>
                          </m:func>
                        </m:e>
                      </m:d>
                      <m:r>
                        <a:rPr lang="en-US" b="0" i="1" smtClean="0">
                          <a:latin typeface="Cambria Math" panose="02040503050406030204" pitchFamily="18" charset="0"/>
                        </a:rPr>
                        <m:t>𝑑𝑡</m:t>
                      </m:r>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m:t>
                      </m:r>
                      <m:r>
                        <a:rPr lang="en-US" b="1" i="0" smtClean="0">
                          <a:latin typeface="Cambria Math" panose="02040503050406030204" pitchFamily="18" charset="0"/>
                        </a:rPr>
                        <m:t>𝐰</m:t>
                      </m:r>
                    </m:oMath>
                  </m:oMathPara>
                </a14:m>
                <a:endParaRPr lang="en-SG" b="1" dirty="0"/>
              </a:p>
              <a:p>
                <a:endParaRPr lang="en-SG" dirty="0"/>
              </a:p>
              <a:p>
                <a:r>
                  <a:rPr lang="en-SG" dirty="0"/>
                  <a:t>Or deterministic ODE</a:t>
                </a:r>
              </a:p>
              <a:p>
                <a14:m>
                  <m:oMath xmlns:m="http://schemas.openxmlformats.org/officeDocument/2006/math">
                    <m:r>
                      <a:rPr lang="en-US" i="1">
                        <a:latin typeface="Cambria Math" panose="02040503050406030204" pitchFamily="18" charset="0"/>
                      </a:rPr>
                      <m:t>𝑑</m:t>
                    </m:r>
                    <m:r>
                      <a:rPr lang="en-US" b="1" i="0">
                        <a:latin typeface="Cambria Math" panose="02040503050406030204" pitchFamily="18" charset="0"/>
                      </a:rPr>
                      <m:t>𝐱</m:t>
                    </m:r>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b="1" i="0">
                            <a:latin typeface="Cambria Math" panose="02040503050406030204" pitchFamily="18" charset="0"/>
                          </a:rPr>
                          <m:t>𝐟</m:t>
                        </m:r>
                        <m:d>
                          <m:dPr>
                            <m:ctrlPr>
                              <a:rPr lang="en-US" i="1">
                                <a:latin typeface="Cambria Math" panose="02040503050406030204" pitchFamily="18" charset="0"/>
                              </a:rPr>
                            </m:ctrlPr>
                          </m:dPr>
                          <m:e>
                            <m:r>
                              <a:rPr lang="en-US" b="1" i="0">
                                <a:latin typeface="Cambria Math" panose="02040503050406030204" pitchFamily="18" charset="0"/>
                              </a:rPr>
                              <m:t>𝐱</m:t>
                            </m:r>
                            <m:r>
                              <a:rPr lang="en-US" i="1">
                                <a:latin typeface="Cambria Math" panose="02040503050406030204" pitchFamily="18" charset="0"/>
                              </a:rPr>
                              <m:t>,</m:t>
                            </m:r>
                            <m:r>
                              <a:rPr lang="en-US" i="1">
                                <a:latin typeface="Cambria Math" panose="02040503050406030204" pitchFamily="18" charset="0"/>
                              </a:rPr>
                              <m:t>𝑡</m:t>
                            </m:r>
                          </m:e>
                        </m:d>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 </m:t>
                        </m:r>
                        <m:r>
                          <a:rPr lang="en-US" i="1">
                            <a:latin typeface="Cambria Math" panose="02040503050406030204" pitchFamily="18" charset="0"/>
                          </a:rPr>
                          <m:t>𝑔</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e>
                            </m:d>
                          </m:e>
                          <m:sup>
                            <m:r>
                              <a:rPr lang="en-US" i="1">
                                <a:latin typeface="Cambria Math" panose="02040503050406030204" pitchFamily="18" charset="0"/>
                              </a:rPr>
                              <m:t>2</m:t>
                            </m:r>
                          </m:sup>
                        </m:sSup>
                        <m:sSub>
                          <m:sSubPr>
                            <m:ctrlPr>
                              <a:rPr lang="en-US" i="1">
                                <a:latin typeface="Cambria Math" panose="02040503050406030204" pitchFamily="18" charset="0"/>
                              </a:rPr>
                            </m:ctrlPr>
                          </m:sSubPr>
                          <m:e>
                            <m:r>
                              <a:rPr lang="en-US" b="1" i="1">
                                <a:latin typeface="Cambria Math" panose="02040503050406030204" pitchFamily="18" charset="0"/>
                              </a:rPr>
                              <m:t>𝜵</m:t>
                            </m:r>
                          </m:e>
                          <m:sub>
                            <m:r>
                              <a:rPr lang="en-US" b="1" i="0">
                                <a:latin typeface="Cambria Math" panose="02040503050406030204" pitchFamily="18" charset="0"/>
                              </a:rPr>
                              <m:t>𝐱</m:t>
                            </m:r>
                          </m:sub>
                        </m:sSub>
                        <m:func>
                          <m:funcPr>
                            <m:ctrlPr>
                              <a:rPr lang="en-US" i="1">
                                <a:latin typeface="Cambria Math" panose="02040503050406030204" pitchFamily="18" charset="0"/>
                              </a:rPr>
                            </m:ctrlPr>
                          </m:funcPr>
                          <m:fName>
                            <m:r>
                              <m:rPr>
                                <m:sty m:val="p"/>
                              </m:rPr>
                              <a:rPr lang="en-US">
                                <a:latin typeface="Cambria Math" panose="02040503050406030204" pitchFamily="18" charset="0"/>
                              </a:rPr>
                              <m:t>log</m:t>
                            </m:r>
                          </m:fName>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𝑡</m:t>
                                </m:r>
                              </m:sub>
                            </m:sSub>
                            <m:r>
                              <a:rPr lang="en-US" i="1">
                                <a:latin typeface="Cambria Math" panose="02040503050406030204" pitchFamily="18" charset="0"/>
                              </a:rPr>
                              <m:t>(</m:t>
                            </m:r>
                            <m:r>
                              <a:rPr lang="en-US" b="1" i="0">
                                <a:latin typeface="Cambria Math" panose="02040503050406030204" pitchFamily="18" charset="0"/>
                              </a:rPr>
                              <m:t>𝐱</m:t>
                            </m:r>
                            <m:r>
                              <a:rPr lang="en-US" i="1">
                                <a:latin typeface="Cambria Math" panose="02040503050406030204" pitchFamily="18" charset="0"/>
                              </a:rPr>
                              <m:t>)</m:t>
                            </m:r>
                          </m:e>
                        </m:func>
                      </m:e>
                    </m:d>
                    <m:r>
                      <a:rPr lang="en-US" i="1">
                        <a:latin typeface="Cambria Math" panose="02040503050406030204" pitchFamily="18" charset="0"/>
                      </a:rPr>
                      <m:t>𝑑𝑡</m:t>
                    </m:r>
                  </m:oMath>
                </a14:m>
                <a:endParaRPr lang="en-SG" dirty="0"/>
              </a:p>
              <a:p>
                <a:endParaRPr lang="en-SG" dirty="0"/>
              </a:p>
            </p:txBody>
          </p:sp>
        </mc:Choice>
        <mc:Fallback xmlns="">
          <p:sp>
            <p:nvSpPr>
              <p:cNvPr id="3" name="Content Placeholder 2">
                <a:extLst>
                  <a:ext uri="{FF2B5EF4-FFF2-40B4-BE49-F238E27FC236}">
                    <a16:creationId xmlns:a16="http://schemas.microsoft.com/office/drawing/2014/main" id="{97A93707-E8B3-08C4-4613-F204086E11A0}"/>
                  </a:ext>
                </a:extLst>
              </p:cNvPr>
              <p:cNvSpPr>
                <a:spLocks noGrp="1" noRot="1" noChangeAspect="1" noMove="1" noResize="1" noEditPoints="1" noAdjustHandles="1" noChangeArrowheads="1" noChangeShapeType="1" noTextEdit="1"/>
              </p:cNvSpPr>
              <p:nvPr>
                <p:ph idx="1"/>
              </p:nvPr>
            </p:nvSpPr>
            <p:spPr>
              <a:blipFill>
                <a:blip r:embed="rId3"/>
                <a:stretch>
                  <a:fillRect l="-1159" t="-406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75D5F8B-E306-86CF-9065-28EA204313C5}"/>
                  </a:ext>
                </a:extLst>
              </p:cNvPr>
              <p:cNvSpPr txBox="1"/>
              <p:nvPr/>
            </p:nvSpPr>
            <p:spPr>
              <a:xfrm>
                <a:off x="7251970" y="1360938"/>
                <a:ext cx="1692613" cy="2331344"/>
              </a:xfrm>
              <a:prstGeom prst="rect">
                <a:avLst/>
              </a:prstGeom>
              <a:noFill/>
            </p:spPr>
            <p:txBody>
              <a:bodyPr wrap="square" rtlCol="0">
                <a:spAutoFit/>
              </a:bodyPr>
              <a:lstStyle/>
              <a:p>
                <a:r>
                  <a:rPr lang="en-US" dirty="0"/>
                  <a:t>for DDPM:</a:t>
                </a:r>
              </a:p>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𝐟</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sSub>
                        <m:sSubPr>
                          <m:ctrlPr>
                            <a:rPr lang="en-US" b="0" i="1" smtClean="0">
                              <a:latin typeface="Cambria Math" panose="02040503050406030204" pitchFamily="18" charset="0"/>
                            </a:rPr>
                          </m:ctrlPr>
                        </m:sSubPr>
                        <m:e>
                          <m:r>
                            <a:rPr lang="en-US" b="1" i="0" smtClean="0">
                              <a:latin typeface="Cambria Math" panose="02040503050406030204" pitchFamily="18" charset="0"/>
                            </a:rPr>
                            <m:t>𝐱</m:t>
                          </m:r>
                        </m:e>
                        <m:sub>
                          <m:r>
                            <a:rPr lang="en-US" b="0" i="1" smtClean="0">
                              <a:latin typeface="Cambria Math" panose="02040503050406030204" pitchFamily="18" charset="0"/>
                            </a:rPr>
                            <m:t>𝑡</m:t>
                          </m:r>
                        </m:sub>
                      </m:sSub>
                    </m:oMath>
                  </m:oMathPara>
                </a14:m>
                <a:endParaRPr lang="en-SG"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𝑡</m:t>
                              </m:r>
                            </m:sub>
                          </m:sSub>
                        </m:e>
                      </m:rad>
                    </m:oMath>
                  </m:oMathPara>
                </a14:m>
                <a:endParaRPr lang="en-SG" dirty="0"/>
              </a:p>
              <a:p>
                <a:endParaRPr lang="en-SG" dirty="0"/>
              </a:p>
              <a:p>
                <a14:m>
                  <m:oMath xmlns:m="http://schemas.openxmlformats.org/officeDocument/2006/math">
                    <m:r>
                      <a:rPr lang="en-US" b="1" i="0" smtClean="0">
                        <a:latin typeface="Cambria Math" panose="02040503050406030204" pitchFamily="18" charset="0"/>
                      </a:rPr>
                      <m:t>𝐰</m:t>
                    </m:r>
                  </m:oMath>
                </a14:m>
                <a:r>
                  <a:rPr lang="en-SG" dirty="0"/>
                  <a:t>: standard Wiener process</a:t>
                </a:r>
              </a:p>
            </p:txBody>
          </p:sp>
        </mc:Choice>
        <mc:Fallback xmlns="">
          <p:sp>
            <p:nvSpPr>
              <p:cNvPr id="4" name="TextBox 3">
                <a:extLst>
                  <a:ext uri="{FF2B5EF4-FFF2-40B4-BE49-F238E27FC236}">
                    <a16:creationId xmlns:a16="http://schemas.microsoft.com/office/drawing/2014/main" id="{175D5F8B-E306-86CF-9065-28EA204313C5}"/>
                  </a:ext>
                </a:extLst>
              </p:cNvPr>
              <p:cNvSpPr txBox="1">
                <a:spLocks noRot="1" noChangeAspect="1" noMove="1" noResize="1" noEditPoints="1" noAdjustHandles="1" noChangeArrowheads="1" noChangeShapeType="1" noTextEdit="1"/>
              </p:cNvSpPr>
              <p:nvPr/>
            </p:nvSpPr>
            <p:spPr>
              <a:xfrm>
                <a:off x="7251970" y="1360938"/>
                <a:ext cx="1692613" cy="2331344"/>
              </a:xfrm>
              <a:prstGeom prst="rect">
                <a:avLst/>
              </a:prstGeom>
              <a:blipFill>
                <a:blip r:embed="rId4"/>
                <a:stretch>
                  <a:fillRect l="-3249" t="-1305" b="-3133"/>
                </a:stretch>
              </a:blipFill>
            </p:spPr>
            <p:txBody>
              <a:bodyPr/>
              <a:lstStyle/>
              <a:p>
                <a:r>
                  <a:rPr lang="en-SG">
                    <a:noFill/>
                  </a:rPr>
                  <a:t> </a:t>
                </a:r>
              </a:p>
            </p:txBody>
          </p:sp>
        </mc:Fallback>
      </mc:AlternateContent>
    </p:spTree>
    <p:extLst>
      <p:ext uri="{BB962C8B-B14F-4D97-AF65-F5344CB8AC3E}">
        <p14:creationId xmlns:p14="http://schemas.microsoft.com/office/powerpoint/2010/main" val="2338676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Verdana"/>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1649</TotalTime>
  <Words>1478</Words>
  <Application>Microsoft Office PowerPoint</Application>
  <PresentationFormat>On-screen Show (4:3)</PresentationFormat>
  <Paragraphs>263</Paragraphs>
  <Slides>26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Cambria Math</vt:lpstr>
      <vt:lpstr>Verdana</vt:lpstr>
      <vt:lpstr>Office Theme</vt:lpstr>
      <vt:lpstr>Week 10,   Generative AI</vt:lpstr>
      <vt:lpstr>Learn a probability distribution P(x) and use it to generate samples</vt:lpstr>
      <vt:lpstr>Generative Adversarial Network architecture</vt:lpstr>
      <vt:lpstr>GAN training </vt:lpstr>
      <vt:lpstr>Zero-sum game in GAN</vt:lpstr>
      <vt:lpstr>GAN for molecular discovery</vt:lpstr>
      <vt:lpstr>Generate arbitrary distribution in 1D</vt:lpstr>
      <vt:lpstr>Use Gaussian to drive N-dimensional distribution</vt:lpstr>
      <vt:lpstr>Jacobian</vt:lpstr>
      <vt:lpstr>Learn the transform z to x by maximizing of the log likelihood of the model</vt:lpstr>
      <vt:lpstr>Implement the transformation z→x as Neural network</vt:lpstr>
      <vt:lpstr>Real NVP</vt:lpstr>
      <vt:lpstr>State-of-the-art normalizing flow architecture </vt:lpstr>
      <vt:lpstr>Diffusion models</vt:lpstr>
      <vt:lpstr>Forward Markov chain</vt:lpstr>
      <vt:lpstr>Faster update (diffusion kernel)</vt:lpstr>
      <vt:lpstr>Reverse Markov chain</vt:lpstr>
      <vt:lpstr>Likelihood/KL divergence</vt:lpstr>
      <vt:lpstr>Minimizing KL(Q||P)</vt:lpstr>
      <vt:lpstr>Explicit formula for E(z_(t-1) |z_t,x)</vt:lpstr>
      <vt:lpstr>A physical interpretation of E(z_(t-1)│z_t,x) </vt:lpstr>
      <vt:lpstr>Loss function and re-parametrization</vt:lpstr>
      <vt:lpstr>Final loss function</vt:lpstr>
      <vt:lpstr>Unet to learn ϵ(z_t,t,w)</vt:lpstr>
      <vt:lpstr>Training and sampling</vt:lpstr>
      <vt:lpstr>Continuous time diffusion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AIS5203 Foundations of Deep Learning</dc:title>
  <dc:creator>Wang Jian-Sheng</dc:creator>
  <cp:lastModifiedBy>Wang Jian-Sheng</cp:lastModifiedBy>
  <cp:revision>122</cp:revision>
  <dcterms:created xsi:type="dcterms:W3CDTF">2021-10-08T06:30:06Z</dcterms:created>
  <dcterms:modified xsi:type="dcterms:W3CDTF">2026-04-09T07:31:38Z</dcterms:modified>
</cp:coreProperties>
</file>