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314" r:id="rId3"/>
    <p:sldId id="305" r:id="rId4"/>
    <p:sldId id="306" r:id="rId5"/>
    <p:sldId id="311" r:id="rId6"/>
    <p:sldId id="307" r:id="rId7"/>
    <p:sldId id="308" r:id="rId8"/>
    <p:sldId id="312" r:id="rId9"/>
    <p:sldId id="313" r:id="rId10"/>
    <p:sldId id="309" r:id="rId11"/>
    <p:sldId id="315" r:id="rId12"/>
    <p:sldId id="310" r:id="rId13"/>
    <p:sldId id="31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8688C1B4-C9A8-4AE7-9848-1A7D0FCD7134}"/>
    <pc:docChg chg="custSel addSld modSld">
      <pc:chgData name="Wang Jian-Sheng" userId="7d25d710-0931-49a3-acef-49192cec40f2" providerId="ADAL" clId="{8688C1B4-C9A8-4AE7-9848-1A7D0FCD7134}" dt="2026-04-13T02:47:17.855" v="673" actId="27636"/>
      <pc:docMkLst>
        <pc:docMk/>
      </pc:docMkLst>
      <pc:sldChg chg="modNotesTx">
        <pc:chgData name="Wang Jian-Sheng" userId="7d25d710-0931-49a3-acef-49192cec40f2" providerId="ADAL" clId="{8688C1B4-C9A8-4AE7-9848-1A7D0FCD7134}" dt="2026-04-13T02:26:44.040" v="56" actId="20577"/>
        <pc:sldMkLst>
          <pc:docMk/>
          <pc:sldMk cId="1126263435" sldId="314"/>
        </pc:sldMkLst>
      </pc:sldChg>
      <pc:sldChg chg="modSp">
        <pc:chgData name="Wang Jian-Sheng" userId="7d25d710-0931-49a3-acef-49192cec40f2" providerId="ADAL" clId="{8688C1B4-C9A8-4AE7-9848-1A7D0FCD7134}" dt="2026-04-13T02:28:31.144" v="58" actId="20577"/>
        <pc:sldMkLst>
          <pc:docMk/>
          <pc:sldMk cId="7678680" sldId="315"/>
        </pc:sldMkLst>
        <pc:spChg chg="mod">
          <ac:chgData name="Wang Jian-Sheng" userId="7d25d710-0931-49a3-acef-49192cec40f2" providerId="ADAL" clId="{8688C1B4-C9A8-4AE7-9848-1A7D0FCD7134}" dt="2026-04-13T02:28:31.144" v="58" actId="20577"/>
          <ac:spMkLst>
            <pc:docMk/>
            <pc:sldMk cId="7678680" sldId="315"/>
            <ac:spMk id="3" creationId="{9DC9EB07-F174-4BD5-BFB6-B964373F8635}"/>
          </ac:spMkLst>
        </pc:spChg>
      </pc:sldChg>
      <pc:sldChg chg="modSp add">
        <pc:chgData name="Wang Jian-Sheng" userId="7d25d710-0931-49a3-acef-49192cec40f2" providerId="ADAL" clId="{8688C1B4-C9A8-4AE7-9848-1A7D0FCD7134}" dt="2026-04-13T02:47:17.855" v="673" actId="27636"/>
        <pc:sldMkLst>
          <pc:docMk/>
          <pc:sldMk cId="344773475" sldId="316"/>
        </pc:sldMkLst>
        <pc:spChg chg="mod">
          <ac:chgData name="Wang Jian-Sheng" userId="7d25d710-0931-49a3-acef-49192cec40f2" providerId="ADAL" clId="{8688C1B4-C9A8-4AE7-9848-1A7D0FCD7134}" dt="2026-04-13T02:29:44.195" v="89" actId="20577"/>
          <ac:spMkLst>
            <pc:docMk/>
            <pc:sldMk cId="344773475" sldId="316"/>
            <ac:spMk id="2" creationId="{1BC355D9-FAEF-42B9-95B0-ADB3176A22EA}"/>
          </ac:spMkLst>
        </pc:spChg>
        <pc:spChg chg="mod">
          <ac:chgData name="Wang Jian-Sheng" userId="7d25d710-0931-49a3-acef-49192cec40f2" providerId="ADAL" clId="{8688C1B4-C9A8-4AE7-9848-1A7D0FCD7134}" dt="2026-04-13T02:47:17.855" v="673" actId="27636"/>
          <ac:spMkLst>
            <pc:docMk/>
            <pc:sldMk cId="344773475" sldId="316"/>
            <ac:spMk id="3" creationId="{1E7DA041-4B34-4B1A-BEE3-C677E1C9BB0F}"/>
          </ac:spMkLst>
        </pc:spChg>
      </pc:sldChg>
    </pc:docChg>
  </pc:docChgLst>
  <pc:docChgLst>
    <pc:chgData name="Wang Jian-Sheng" userId="7d25d710-0931-49a3-acef-49192cec40f2" providerId="ADAL" clId="{66572D02-9A0D-4195-ADB6-5DBDF78AF6B3}"/>
    <pc:docChg chg="delSld modSld">
      <pc:chgData name="Wang Jian-Sheng" userId="7d25d710-0931-49a3-acef-49192cec40f2" providerId="ADAL" clId="{66572D02-9A0D-4195-ADB6-5DBDF78AF6B3}" dt="2026-03-20T06:15:33.986" v="133" actId="20577"/>
      <pc:docMkLst>
        <pc:docMk/>
      </pc:docMkLst>
      <pc:sldChg chg="modNotesTx">
        <pc:chgData name="Wang Jian-Sheng" userId="7d25d710-0931-49a3-acef-49192cec40f2" providerId="ADAL" clId="{66572D02-9A0D-4195-ADB6-5DBDF78AF6B3}" dt="2026-03-20T06:15:33.986" v="133" actId="20577"/>
        <pc:sldMkLst>
          <pc:docMk/>
          <pc:sldMk cId="1075164518" sldId="3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13/4/2026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 err="1"/>
              <a:t>Haykin</a:t>
            </a:r>
            <a:r>
              <a:rPr lang="en-US" dirty="0"/>
              <a:t>, “Neural Networks”, 2</a:t>
            </a:r>
            <a:r>
              <a:rPr lang="en-US" baseline="30000" dirty="0"/>
              <a:t>nd</a:t>
            </a:r>
            <a:r>
              <a:rPr lang="en-US" dirty="0"/>
              <a:t> ed, Chap 11.7;  or Fischer and </a:t>
            </a:r>
            <a:r>
              <a:rPr lang="en-US" dirty="0" err="1"/>
              <a:t>Igel</a:t>
            </a:r>
            <a:r>
              <a:rPr lang="en-US" dirty="0"/>
              <a:t>. “Training Restricted</a:t>
            </a:r>
          </a:p>
          <a:p>
            <a:r>
              <a:rPr lang="en-US" dirty="0"/>
              <a:t>Boltzmann Machines: An Introduction,” in Pattern Recognition 47:25-39, 2014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5852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chapter 20, “Deep Learning”, </a:t>
            </a:r>
            <a:r>
              <a:rPr lang="en-US" dirty="0" err="1"/>
              <a:t>Goodfollow</a:t>
            </a:r>
            <a:r>
              <a:rPr lang="en-US" dirty="0"/>
              <a:t>, et al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06782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usual, in machine learning, we update the weight with a learning rate,  i.e.,  </a:t>
            </a:r>
            <a:r>
              <a:rPr lang="en-US" dirty="0" err="1"/>
              <a:t>w_ij</a:t>
            </a:r>
            <a:r>
              <a:rPr lang="en-US" dirty="0"/>
              <a:t> -&gt;  </a:t>
            </a:r>
            <a:r>
              <a:rPr lang="en-US" dirty="0" err="1"/>
              <a:t>w_ij</a:t>
            </a:r>
            <a:r>
              <a:rPr lang="en-US" dirty="0"/>
              <a:t> + eta Delta </a:t>
            </a:r>
            <a:r>
              <a:rPr lang="en-US" dirty="0" err="1"/>
              <a:t>w_ij</a:t>
            </a:r>
            <a:r>
              <a:rPr lang="en-US" dirty="0"/>
              <a:t>   (eta small).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4730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11,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Boltzmann Machine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9AD0-BCCD-46A6-88C7-428CEE5E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data distribution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A58C04-88E3-4487-B7C6-6EC5641315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Boltzmann machine learns a probability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with the help of hidden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SG" dirty="0"/>
                  <a:t> as a marginal distribution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joint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r>
                  <a:rPr lang="en-US" dirty="0"/>
                  <a:t>T</a:t>
                </a:r>
                <a:r>
                  <a:rPr lang="en-SG" dirty="0"/>
                  <a:t>he joint distribution is realized through an energy by the Boltzmann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through a learning process in the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It is easiest to implement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are binary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A58C04-88E3-4487-B7C6-6EC5641315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 r="-1236" b="-12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626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6FBD-6D6F-4377-B04D-CD5E7F67B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Boltzmann machine can do?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4F0CB-9EF9-49F4-B709-EF2AF17B4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Recommendation systems: predict user preferences by analyzing past user-item interactions, allowing for personalized recommendations on online platforms</a:t>
            </a:r>
          </a:p>
          <a:p>
            <a:r>
              <a:rPr lang="en-US" dirty="0"/>
              <a:t>Image recognition and processing: extract meaningful features from images and used for tasks like image denoising, reconstruction, and general pattern recognition</a:t>
            </a:r>
          </a:p>
          <a:p>
            <a:r>
              <a:rPr lang="en-US" dirty="0"/>
              <a:t>Natural Language processing and generative modeling 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8982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4032F-878E-471A-A357-7D04E53F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Visible and hidden units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47D4DE40-7ED5-464C-8CC4-2B23BAAA8CBD}"/>
                  </a:ext>
                </a:extLst>
              </p:cNvPr>
              <p:cNvSpPr/>
              <p:nvPr/>
            </p:nvSpPr>
            <p:spPr>
              <a:xfrm>
                <a:off x="1397726" y="4990012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47D4DE40-7ED5-464C-8CC4-2B23BAAA8C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726" y="4990012"/>
                <a:ext cx="352697" cy="352697"/>
              </a:xfrm>
              <a:prstGeom prst="ellipse">
                <a:avLst/>
              </a:prstGeom>
              <a:blipFill>
                <a:blip r:embed="rId2"/>
                <a:stretch>
                  <a:fillRect l="-6667" b="-33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E1929F4-88BD-4258-B75A-79588BC9815C}"/>
                  </a:ext>
                </a:extLst>
              </p:cNvPr>
              <p:cNvSpPr/>
              <p:nvPr/>
            </p:nvSpPr>
            <p:spPr>
              <a:xfrm>
                <a:off x="2013854" y="4992193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E1929F4-88BD-4258-B75A-79588BC98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854" y="4992193"/>
                <a:ext cx="352697" cy="352697"/>
              </a:xfrm>
              <a:prstGeom prst="ellipse">
                <a:avLst/>
              </a:prstGeom>
              <a:blipFill>
                <a:blip r:embed="rId3"/>
                <a:stretch>
                  <a:fillRect l="-6667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B1C4217-57C2-457F-83AF-643D5CF50F51}"/>
                  </a:ext>
                </a:extLst>
              </p:cNvPr>
              <p:cNvSpPr/>
              <p:nvPr/>
            </p:nvSpPr>
            <p:spPr>
              <a:xfrm>
                <a:off x="3577039" y="4987843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B1C4217-57C2-457F-83AF-643D5CF50F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039" y="4987843"/>
                <a:ext cx="352697" cy="352697"/>
              </a:xfrm>
              <a:prstGeom prst="ellipse">
                <a:avLst/>
              </a:prstGeom>
              <a:blipFill>
                <a:blip r:embed="rId4"/>
                <a:stretch>
                  <a:fillRect l="-3333" b="-5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AEF72C3-D520-4539-B121-A90093FBDA36}"/>
                  </a:ext>
                </a:extLst>
              </p:cNvPr>
              <p:cNvSpPr/>
              <p:nvPr/>
            </p:nvSpPr>
            <p:spPr>
              <a:xfrm>
                <a:off x="4948633" y="4981306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AEF72C3-D520-4539-B121-A90093FBDA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633" y="4981306"/>
                <a:ext cx="352697" cy="352697"/>
              </a:xfrm>
              <a:prstGeom prst="ellipse">
                <a:avLst/>
              </a:prstGeom>
              <a:blipFill>
                <a:blip r:embed="rId5"/>
                <a:stretch>
                  <a:fillRect l="-13333" r="-1667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E1B08BC-65FE-4958-B271-96CED295C6FC}"/>
              </a:ext>
            </a:extLst>
          </p:cNvPr>
          <p:cNvSpPr txBox="1"/>
          <p:nvPr/>
        </p:nvSpPr>
        <p:spPr>
          <a:xfrm>
            <a:off x="2821574" y="4911642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E208B4-E768-4F92-86E0-2825B6172C10}"/>
              </a:ext>
            </a:extLst>
          </p:cNvPr>
          <p:cNvSpPr txBox="1"/>
          <p:nvPr/>
        </p:nvSpPr>
        <p:spPr>
          <a:xfrm>
            <a:off x="4325975" y="4913823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F3AF5DB-17E7-4C5E-80DE-DAA5173DBAF3}"/>
                  </a:ext>
                </a:extLst>
              </p:cNvPr>
              <p:cNvSpPr/>
              <p:nvPr/>
            </p:nvSpPr>
            <p:spPr>
              <a:xfrm>
                <a:off x="1393371" y="3672843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F3AF5DB-17E7-4C5E-80DE-DAA5173DBA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1" y="3672843"/>
                <a:ext cx="352697" cy="352697"/>
              </a:xfrm>
              <a:prstGeom prst="ellipse">
                <a:avLst/>
              </a:prstGeom>
              <a:blipFill>
                <a:blip r:embed="rId6"/>
                <a:stretch>
                  <a:fillRect l="-8475" b="-33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ABB9A97-14DC-4352-8818-37B94AAC2682}"/>
                  </a:ext>
                </a:extLst>
              </p:cNvPr>
              <p:cNvSpPr/>
              <p:nvPr/>
            </p:nvSpPr>
            <p:spPr>
              <a:xfrm>
                <a:off x="2009499" y="3675024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ABB9A97-14DC-4352-8818-37B94AAC26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499" y="3675024"/>
                <a:ext cx="352697" cy="352697"/>
              </a:xfrm>
              <a:prstGeom prst="ellipse">
                <a:avLst/>
              </a:prstGeom>
              <a:blipFill>
                <a:blip r:embed="rId7"/>
                <a:stretch>
                  <a:fillRect l="-10169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F59F9BD-F8F2-493A-94C8-5AFD0AD8098B}"/>
                  </a:ext>
                </a:extLst>
              </p:cNvPr>
              <p:cNvSpPr/>
              <p:nvPr/>
            </p:nvSpPr>
            <p:spPr>
              <a:xfrm>
                <a:off x="3337554" y="3670674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F59F9BD-F8F2-493A-94C8-5AFD0AD809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554" y="3670674"/>
                <a:ext cx="352697" cy="352697"/>
              </a:xfrm>
              <a:prstGeom prst="ellipse">
                <a:avLst/>
              </a:prstGeom>
              <a:blipFill>
                <a:blip r:embed="rId8"/>
                <a:stretch>
                  <a:fillRect l="-3333"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F099488-7CD7-403E-BB87-E38194CA8679}"/>
                  </a:ext>
                </a:extLst>
              </p:cNvPr>
              <p:cNvSpPr/>
              <p:nvPr/>
            </p:nvSpPr>
            <p:spPr>
              <a:xfrm>
                <a:off x="4617710" y="3664137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F099488-7CD7-403E-BB87-E38194CA8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710" y="3664137"/>
                <a:ext cx="352697" cy="352697"/>
              </a:xfrm>
              <a:prstGeom prst="ellipse">
                <a:avLst/>
              </a:prstGeom>
              <a:blipFill>
                <a:blip r:embed="rId9"/>
                <a:stretch>
                  <a:fillRect l="-15000" r="-5000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615BFC3-A349-456C-A8EB-6FFB6E01EC44}"/>
              </a:ext>
            </a:extLst>
          </p:cNvPr>
          <p:cNvSpPr txBox="1"/>
          <p:nvPr/>
        </p:nvSpPr>
        <p:spPr>
          <a:xfrm>
            <a:off x="2706187" y="3594473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D4A54E-4B7D-4E7B-899C-AA23A4B75651}"/>
              </a:ext>
            </a:extLst>
          </p:cNvPr>
          <p:cNvSpPr txBox="1"/>
          <p:nvPr/>
        </p:nvSpPr>
        <p:spPr>
          <a:xfrm>
            <a:off x="3942798" y="3570530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8809E2-3E35-414E-A46C-CAE3C8881C94}"/>
              </a:ext>
            </a:extLst>
          </p:cNvPr>
          <p:cNvCxnSpPr/>
          <p:nvPr/>
        </p:nvCxnSpPr>
        <p:spPr>
          <a:xfrm flipH="1">
            <a:off x="1809206" y="4023371"/>
            <a:ext cx="1528348" cy="957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F52B2D-14C3-464B-9265-3F1135341D1A}"/>
              </a:ext>
            </a:extLst>
          </p:cNvPr>
          <p:cNvCxnSpPr/>
          <p:nvPr/>
        </p:nvCxnSpPr>
        <p:spPr>
          <a:xfrm>
            <a:off x="3570501" y="4130047"/>
            <a:ext cx="165470" cy="744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D922DD-D435-4E71-A108-522875A380F9}"/>
              </a:ext>
            </a:extLst>
          </p:cNvPr>
          <p:cNvCxnSpPr/>
          <p:nvPr/>
        </p:nvCxnSpPr>
        <p:spPr>
          <a:xfrm flipH="1">
            <a:off x="2362196" y="4130047"/>
            <a:ext cx="975358" cy="781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E3ECD2-B50B-4FF4-BB03-F837F3976E41}"/>
              </a:ext>
            </a:extLst>
          </p:cNvPr>
          <p:cNvCxnSpPr/>
          <p:nvPr/>
        </p:nvCxnSpPr>
        <p:spPr>
          <a:xfrm>
            <a:off x="1576259" y="4130047"/>
            <a:ext cx="0" cy="744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E0F77A2-2899-4518-812E-63B2C33D670D}"/>
              </a:ext>
            </a:extLst>
          </p:cNvPr>
          <p:cNvCxnSpPr/>
          <p:nvPr/>
        </p:nvCxnSpPr>
        <p:spPr>
          <a:xfrm>
            <a:off x="1809206" y="3847022"/>
            <a:ext cx="1306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c 28">
            <a:extLst>
              <a:ext uri="{FF2B5EF4-FFF2-40B4-BE49-F238E27FC236}">
                <a16:creationId xmlns:a16="http://schemas.microsoft.com/office/drawing/2014/main" id="{623ABDF9-3B13-4C4E-8B7B-25C6A70E0339}"/>
              </a:ext>
            </a:extLst>
          </p:cNvPr>
          <p:cNvSpPr/>
          <p:nvPr/>
        </p:nvSpPr>
        <p:spPr>
          <a:xfrm>
            <a:off x="2233749" y="3259177"/>
            <a:ext cx="1201782" cy="640092"/>
          </a:xfrm>
          <a:prstGeom prst="arc">
            <a:avLst>
              <a:gd name="adj1" fmla="val 10815605"/>
              <a:gd name="adj2" fmla="val 215348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F1F05D-588F-42AB-8282-88E1B52EF447}"/>
              </a:ext>
            </a:extLst>
          </p:cNvPr>
          <p:cNvCxnSpPr/>
          <p:nvPr/>
        </p:nvCxnSpPr>
        <p:spPr>
          <a:xfrm flipH="1">
            <a:off x="3929736" y="4023371"/>
            <a:ext cx="687974" cy="851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08952D-7660-4973-BA5C-0D318C8D153D}"/>
              </a:ext>
            </a:extLst>
          </p:cNvPr>
          <p:cNvCxnSpPr/>
          <p:nvPr/>
        </p:nvCxnSpPr>
        <p:spPr>
          <a:xfrm>
            <a:off x="4841958" y="4130047"/>
            <a:ext cx="213368" cy="781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>
            <a:extLst>
              <a:ext uri="{FF2B5EF4-FFF2-40B4-BE49-F238E27FC236}">
                <a16:creationId xmlns:a16="http://schemas.microsoft.com/office/drawing/2014/main" id="{72097A93-7432-4DE6-92A3-513739EF461B}"/>
              </a:ext>
            </a:extLst>
          </p:cNvPr>
          <p:cNvSpPr/>
          <p:nvPr/>
        </p:nvSpPr>
        <p:spPr>
          <a:xfrm>
            <a:off x="3742510" y="5022673"/>
            <a:ext cx="1406443" cy="804327"/>
          </a:xfrm>
          <a:prstGeom prst="arc">
            <a:avLst>
              <a:gd name="adj1" fmla="val 123543"/>
              <a:gd name="adj2" fmla="val 108056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EB8656D-74B6-4354-A7D8-02CE5F5F8C3B}"/>
              </a:ext>
            </a:extLst>
          </p:cNvPr>
          <p:cNvCxnSpPr/>
          <p:nvPr/>
        </p:nvCxnSpPr>
        <p:spPr>
          <a:xfrm>
            <a:off x="2362196" y="4023371"/>
            <a:ext cx="1208305" cy="999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59B3F65-4C41-407D-94F6-832588B0B75A}"/>
                  </a:ext>
                </a:extLst>
              </p:cNvPr>
              <p:cNvSpPr txBox="1"/>
              <p:nvPr/>
            </p:nvSpPr>
            <p:spPr>
              <a:xfrm>
                <a:off x="953589" y="6015446"/>
                <a:ext cx="3888369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Ising or binary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=0,1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=0,1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59B3F65-4C41-407D-94F6-832588B0B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89" y="6015446"/>
                <a:ext cx="3888369" cy="668645"/>
              </a:xfrm>
              <a:prstGeom prst="rect">
                <a:avLst/>
              </a:prstGeom>
              <a:blipFill>
                <a:blip r:embed="rId10"/>
                <a:stretch>
                  <a:fillRect l="-1254" t="-5505" b="-100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50BA7B2-56B4-44C4-8210-808783A306E2}"/>
                  </a:ext>
                </a:extLst>
              </p:cNvPr>
              <p:cNvSpPr txBox="1"/>
              <p:nvPr/>
            </p:nvSpPr>
            <p:spPr>
              <a:xfrm>
                <a:off x="3611876" y="4156171"/>
                <a:ext cx="352697" cy="690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𝑗𝑖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50BA7B2-56B4-44C4-8210-808783A30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876" y="4156171"/>
                <a:ext cx="352697" cy="690958"/>
              </a:xfrm>
              <a:prstGeom prst="rect">
                <a:avLst/>
              </a:prstGeom>
              <a:blipFill>
                <a:blip r:embed="rId11"/>
                <a:stretch>
                  <a:fillRect r="-94828" b="-442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95CC-427B-48FA-8AFB-AF0AF7FDB6F2}"/>
                  </a:ext>
                </a:extLst>
              </p:cNvPr>
              <p:cNvSpPr/>
              <p:nvPr/>
            </p:nvSpPr>
            <p:spPr>
              <a:xfrm>
                <a:off x="1393371" y="2454812"/>
                <a:ext cx="429065" cy="4290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95CC-427B-48FA-8AFB-AF0AF7FDB6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1" y="2454812"/>
                <a:ext cx="429065" cy="429065"/>
              </a:xfrm>
              <a:prstGeom prst="rect">
                <a:avLst/>
              </a:prstGeom>
              <a:blipFill>
                <a:blip r:embed="rId12"/>
                <a:stretch>
                  <a:fillRect l="-6944" b="-111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0AB8E-A445-4F37-BEB6-0694E7A9449B}"/>
              </a:ext>
            </a:extLst>
          </p:cNvPr>
          <p:cNvCxnSpPr/>
          <p:nvPr/>
        </p:nvCxnSpPr>
        <p:spPr>
          <a:xfrm>
            <a:off x="1576259" y="2996418"/>
            <a:ext cx="0" cy="574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D2FF550-4CB7-4BB7-9721-A1872BF65E66}"/>
              </a:ext>
            </a:extLst>
          </p:cNvPr>
          <p:cNvCxnSpPr/>
          <p:nvPr/>
        </p:nvCxnSpPr>
        <p:spPr>
          <a:xfrm>
            <a:off x="1822436" y="2996418"/>
            <a:ext cx="280684" cy="574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2213C20-8649-4903-9908-ACD85315E791}"/>
              </a:ext>
            </a:extLst>
          </p:cNvPr>
          <p:cNvCxnSpPr/>
          <p:nvPr/>
        </p:nvCxnSpPr>
        <p:spPr>
          <a:xfrm>
            <a:off x="1939834" y="2665828"/>
            <a:ext cx="2518947" cy="904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>
            <a:extLst>
              <a:ext uri="{FF2B5EF4-FFF2-40B4-BE49-F238E27FC236}">
                <a16:creationId xmlns:a16="http://schemas.microsoft.com/office/drawing/2014/main" id="{1B27C470-500D-4A73-84B3-115DCBE0782B}"/>
              </a:ext>
            </a:extLst>
          </p:cNvPr>
          <p:cNvSpPr/>
          <p:nvPr/>
        </p:nvSpPr>
        <p:spPr>
          <a:xfrm>
            <a:off x="1027626" y="2772717"/>
            <a:ext cx="509768" cy="2390126"/>
          </a:xfrm>
          <a:prstGeom prst="arc">
            <a:avLst>
              <a:gd name="adj1" fmla="val 5428447"/>
              <a:gd name="adj2" fmla="val 161377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8D37CB-EA7D-42FB-A815-006DFB1C8DCA}"/>
                  </a:ext>
                </a:extLst>
              </p:cNvPr>
              <p:cNvSpPr txBox="1"/>
              <p:nvPr/>
            </p:nvSpPr>
            <p:spPr>
              <a:xfrm>
                <a:off x="5598439" y="1904818"/>
                <a:ext cx="2623624" cy="4540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Energy function of the system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S</a:t>
                </a:r>
                <a:r>
                  <a:rPr lang="en-SG" dirty="0"/>
                  <a:t>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SG" dirty="0"/>
                  <a:t> pair once</a:t>
                </a:r>
              </a:p>
              <a:p>
                <a:endParaRPr lang="en-US" dirty="0"/>
              </a:p>
              <a:p>
                <a:r>
                  <a:rPr lang="en-US" dirty="0"/>
                  <a:t>J</a:t>
                </a:r>
                <a:r>
                  <a:rPr lang="en-SG" dirty="0" err="1"/>
                  <a:t>oint</a:t>
                </a:r>
                <a:r>
                  <a:rPr lang="en-SG" dirty="0"/>
                  <a:t> probability distribution is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Partition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8D37CB-EA7D-42FB-A815-006DFB1C8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439" y="1904818"/>
                <a:ext cx="2623624" cy="4540345"/>
              </a:xfrm>
              <a:prstGeom prst="rect">
                <a:avLst/>
              </a:prstGeom>
              <a:blipFill>
                <a:blip r:embed="rId13"/>
                <a:stretch>
                  <a:fillRect l="-12761" t="-671" b="-146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D9DF6FB-7036-4D6F-B898-33F7B8445D30}"/>
                  </a:ext>
                </a:extLst>
              </p:cNvPr>
              <p:cNvSpPr txBox="1"/>
              <p:nvPr/>
            </p:nvSpPr>
            <p:spPr>
              <a:xfrm>
                <a:off x="2285822" y="1792274"/>
                <a:ext cx="1719937" cy="70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,⋯,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,⋯,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D9DF6FB-7036-4D6F-B898-33F7B8445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822" y="1792274"/>
                <a:ext cx="1719937" cy="707181"/>
              </a:xfrm>
              <a:prstGeom prst="rect">
                <a:avLst/>
              </a:prstGeom>
              <a:blipFill>
                <a:blip r:embed="rId14"/>
                <a:stretch>
                  <a:fillRect r="-82624" b="-103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62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4032F-878E-471A-A357-7D04E53F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Restricted Boltzmann machine – no self-interaction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47D4DE40-7ED5-464C-8CC4-2B23BAAA8CBD}"/>
                  </a:ext>
                </a:extLst>
              </p:cNvPr>
              <p:cNvSpPr/>
              <p:nvPr/>
            </p:nvSpPr>
            <p:spPr>
              <a:xfrm>
                <a:off x="1397726" y="4990012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47D4DE40-7ED5-464C-8CC4-2B23BAAA8C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726" y="4990012"/>
                <a:ext cx="352697" cy="352697"/>
              </a:xfrm>
              <a:prstGeom prst="ellipse">
                <a:avLst/>
              </a:prstGeom>
              <a:blipFill>
                <a:blip r:embed="rId2"/>
                <a:stretch>
                  <a:fillRect l="-6667" b="-33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E1929F4-88BD-4258-B75A-79588BC9815C}"/>
                  </a:ext>
                </a:extLst>
              </p:cNvPr>
              <p:cNvSpPr/>
              <p:nvPr/>
            </p:nvSpPr>
            <p:spPr>
              <a:xfrm>
                <a:off x="2013854" y="4992193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7E1929F4-88BD-4258-B75A-79588BC98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854" y="4992193"/>
                <a:ext cx="352697" cy="352697"/>
              </a:xfrm>
              <a:prstGeom prst="ellipse">
                <a:avLst/>
              </a:prstGeom>
              <a:blipFill>
                <a:blip r:embed="rId3"/>
                <a:stretch>
                  <a:fillRect l="-6667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B1C4217-57C2-457F-83AF-643D5CF50F51}"/>
                  </a:ext>
                </a:extLst>
              </p:cNvPr>
              <p:cNvSpPr/>
              <p:nvPr/>
            </p:nvSpPr>
            <p:spPr>
              <a:xfrm>
                <a:off x="3577039" y="4987843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B1C4217-57C2-457F-83AF-643D5CF50F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039" y="4987843"/>
                <a:ext cx="352697" cy="352697"/>
              </a:xfrm>
              <a:prstGeom prst="ellipse">
                <a:avLst/>
              </a:prstGeom>
              <a:blipFill>
                <a:blip r:embed="rId4"/>
                <a:stretch>
                  <a:fillRect l="-3333" b="-5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AEF72C3-D520-4539-B121-A90093FBDA36}"/>
                  </a:ext>
                </a:extLst>
              </p:cNvPr>
              <p:cNvSpPr/>
              <p:nvPr/>
            </p:nvSpPr>
            <p:spPr>
              <a:xfrm>
                <a:off x="4948633" y="4981306"/>
                <a:ext cx="352697" cy="35269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AEF72C3-D520-4539-B121-A90093FBDA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633" y="4981306"/>
                <a:ext cx="352697" cy="352697"/>
              </a:xfrm>
              <a:prstGeom prst="ellipse">
                <a:avLst/>
              </a:prstGeom>
              <a:blipFill>
                <a:blip r:embed="rId5"/>
                <a:stretch>
                  <a:fillRect l="-13333" r="-1667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E1B08BC-65FE-4958-B271-96CED295C6FC}"/>
              </a:ext>
            </a:extLst>
          </p:cNvPr>
          <p:cNvSpPr txBox="1"/>
          <p:nvPr/>
        </p:nvSpPr>
        <p:spPr>
          <a:xfrm>
            <a:off x="2821574" y="4911642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E208B4-E768-4F92-86E0-2825B6172C10}"/>
              </a:ext>
            </a:extLst>
          </p:cNvPr>
          <p:cNvSpPr txBox="1"/>
          <p:nvPr/>
        </p:nvSpPr>
        <p:spPr>
          <a:xfrm>
            <a:off x="4325975" y="4913823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F3AF5DB-17E7-4C5E-80DE-DAA5173DBAF3}"/>
                  </a:ext>
                </a:extLst>
              </p:cNvPr>
              <p:cNvSpPr/>
              <p:nvPr/>
            </p:nvSpPr>
            <p:spPr>
              <a:xfrm>
                <a:off x="1393371" y="3672843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F3AF5DB-17E7-4C5E-80DE-DAA5173DBA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1" y="3672843"/>
                <a:ext cx="352697" cy="352697"/>
              </a:xfrm>
              <a:prstGeom prst="ellipse">
                <a:avLst/>
              </a:prstGeom>
              <a:blipFill>
                <a:blip r:embed="rId6"/>
                <a:stretch>
                  <a:fillRect l="-8475" b="-33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ABB9A97-14DC-4352-8818-37B94AAC2682}"/>
                  </a:ext>
                </a:extLst>
              </p:cNvPr>
              <p:cNvSpPr/>
              <p:nvPr/>
            </p:nvSpPr>
            <p:spPr>
              <a:xfrm>
                <a:off x="2009499" y="3675024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ABB9A97-14DC-4352-8818-37B94AAC26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499" y="3675024"/>
                <a:ext cx="352697" cy="352697"/>
              </a:xfrm>
              <a:prstGeom prst="ellipse">
                <a:avLst/>
              </a:prstGeom>
              <a:blipFill>
                <a:blip r:embed="rId7"/>
                <a:stretch>
                  <a:fillRect l="-10169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F59F9BD-F8F2-493A-94C8-5AFD0AD8098B}"/>
                  </a:ext>
                </a:extLst>
              </p:cNvPr>
              <p:cNvSpPr/>
              <p:nvPr/>
            </p:nvSpPr>
            <p:spPr>
              <a:xfrm>
                <a:off x="3337554" y="3670674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F59F9BD-F8F2-493A-94C8-5AFD0AD809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554" y="3670674"/>
                <a:ext cx="352697" cy="352697"/>
              </a:xfrm>
              <a:prstGeom prst="ellipse">
                <a:avLst/>
              </a:prstGeom>
              <a:blipFill>
                <a:blip r:embed="rId8"/>
                <a:stretch>
                  <a:fillRect l="-3333"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F099488-7CD7-403E-BB87-E38194CA8679}"/>
                  </a:ext>
                </a:extLst>
              </p:cNvPr>
              <p:cNvSpPr/>
              <p:nvPr/>
            </p:nvSpPr>
            <p:spPr>
              <a:xfrm>
                <a:off x="4617710" y="3664137"/>
                <a:ext cx="352697" cy="3526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F099488-7CD7-403E-BB87-E38194CA8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710" y="3664137"/>
                <a:ext cx="352697" cy="352697"/>
              </a:xfrm>
              <a:prstGeom prst="ellipse">
                <a:avLst/>
              </a:prstGeom>
              <a:blipFill>
                <a:blip r:embed="rId9"/>
                <a:stretch>
                  <a:fillRect l="-15000" r="-5000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615BFC3-A349-456C-A8EB-6FFB6E01EC44}"/>
              </a:ext>
            </a:extLst>
          </p:cNvPr>
          <p:cNvSpPr txBox="1"/>
          <p:nvPr/>
        </p:nvSpPr>
        <p:spPr>
          <a:xfrm>
            <a:off x="2706187" y="3594473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D4A54E-4B7D-4E7B-899C-AA23A4B75651}"/>
              </a:ext>
            </a:extLst>
          </p:cNvPr>
          <p:cNvSpPr txBox="1"/>
          <p:nvPr/>
        </p:nvSpPr>
        <p:spPr>
          <a:xfrm>
            <a:off x="3942798" y="3570530"/>
            <a:ext cx="515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en-SG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8809E2-3E35-414E-A46C-CAE3C8881C94}"/>
              </a:ext>
            </a:extLst>
          </p:cNvPr>
          <p:cNvCxnSpPr/>
          <p:nvPr/>
        </p:nvCxnSpPr>
        <p:spPr>
          <a:xfrm flipH="1">
            <a:off x="1809206" y="4023371"/>
            <a:ext cx="1528348" cy="957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F52B2D-14C3-464B-9265-3F1135341D1A}"/>
              </a:ext>
            </a:extLst>
          </p:cNvPr>
          <p:cNvCxnSpPr/>
          <p:nvPr/>
        </p:nvCxnSpPr>
        <p:spPr>
          <a:xfrm>
            <a:off x="3570501" y="4130047"/>
            <a:ext cx="165470" cy="744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D922DD-D435-4E71-A108-522875A380F9}"/>
              </a:ext>
            </a:extLst>
          </p:cNvPr>
          <p:cNvCxnSpPr/>
          <p:nvPr/>
        </p:nvCxnSpPr>
        <p:spPr>
          <a:xfrm flipH="1">
            <a:off x="2362196" y="4130047"/>
            <a:ext cx="975358" cy="781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E3ECD2-B50B-4FF4-BB03-F837F3976E41}"/>
              </a:ext>
            </a:extLst>
          </p:cNvPr>
          <p:cNvCxnSpPr/>
          <p:nvPr/>
        </p:nvCxnSpPr>
        <p:spPr>
          <a:xfrm>
            <a:off x="1576259" y="4130047"/>
            <a:ext cx="0" cy="744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F1F05D-588F-42AB-8282-88E1B52EF447}"/>
              </a:ext>
            </a:extLst>
          </p:cNvPr>
          <p:cNvCxnSpPr/>
          <p:nvPr/>
        </p:nvCxnSpPr>
        <p:spPr>
          <a:xfrm flipH="1">
            <a:off x="3929736" y="4023371"/>
            <a:ext cx="687974" cy="851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08952D-7660-4973-BA5C-0D318C8D153D}"/>
              </a:ext>
            </a:extLst>
          </p:cNvPr>
          <p:cNvCxnSpPr/>
          <p:nvPr/>
        </p:nvCxnSpPr>
        <p:spPr>
          <a:xfrm>
            <a:off x="4841958" y="4130047"/>
            <a:ext cx="213368" cy="781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EB8656D-74B6-4354-A7D8-02CE5F5F8C3B}"/>
              </a:ext>
            </a:extLst>
          </p:cNvPr>
          <p:cNvCxnSpPr/>
          <p:nvPr/>
        </p:nvCxnSpPr>
        <p:spPr>
          <a:xfrm>
            <a:off x="2362196" y="4023371"/>
            <a:ext cx="1208305" cy="999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59B3F65-4C41-407D-94F6-832588B0B75A}"/>
                  </a:ext>
                </a:extLst>
              </p:cNvPr>
              <p:cNvSpPr txBox="1"/>
              <p:nvPr/>
            </p:nvSpPr>
            <p:spPr>
              <a:xfrm>
                <a:off x="953589" y="6015446"/>
                <a:ext cx="3888369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Ising or binary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=0,1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=0,1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59B3F65-4C41-407D-94F6-832588B0B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89" y="6015446"/>
                <a:ext cx="3888369" cy="668645"/>
              </a:xfrm>
              <a:prstGeom prst="rect">
                <a:avLst/>
              </a:prstGeom>
              <a:blipFill>
                <a:blip r:embed="rId10"/>
                <a:stretch>
                  <a:fillRect l="-1254" t="-5505" b="-100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50BA7B2-56B4-44C4-8210-808783A306E2}"/>
                  </a:ext>
                </a:extLst>
              </p:cNvPr>
              <p:cNvSpPr txBox="1"/>
              <p:nvPr/>
            </p:nvSpPr>
            <p:spPr>
              <a:xfrm>
                <a:off x="3611876" y="4156171"/>
                <a:ext cx="352697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50BA7B2-56B4-44C4-8210-808783A30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876" y="4156171"/>
                <a:ext cx="352697" cy="391646"/>
              </a:xfrm>
              <a:prstGeom prst="rect">
                <a:avLst/>
              </a:prstGeom>
              <a:blipFill>
                <a:blip r:embed="rId11"/>
                <a:stretch>
                  <a:fillRect r="-34483" b="-781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95CC-427B-48FA-8AFB-AF0AF7FDB6F2}"/>
                  </a:ext>
                </a:extLst>
              </p:cNvPr>
              <p:cNvSpPr/>
              <p:nvPr/>
            </p:nvSpPr>
            <p:spPr>
              <a:xfrm>
                <a:off x="1393371" y="2454812"/>
                <a:ext cx="429065" cy="4290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sz="16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95CC-427B-48FA-8AFB-AF0AF7FDB6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71" y="2454812"/>
                <a:ext cx="429065" cy="429065"/>
              </a:xfrm>
              <a:prstGeom prst="rect">
                <a:avLst/>
              </a:prstGeom>
              <a:blipFill>
                <a:blip r:embed="rId12"/>
                <a:stretch>
                  <a:fillRect l="-6944" b="-111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0AB8E-A445-4F37-BEB6-0694E7A9449B}"/>
              </a:ext>
            </a:extLst>
          </p:cNvPr>
          <p:cNvCxnSpPr/>
          <p:nvPr/>
        </p:nvCxnSpPr>
        <p:spPr>
          <a:xfrm>
            <a:off x="1576259" y="2996418"/>
            <a:ext cx="0" cy="574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D2FF550-4CB7-4BB7-9721-A1872BF65E66}"/>
              </a:ext>
            </a:extLst>
          </p:cNvPr>
          <p:cNvCxnSpPr/>
          <p:nvPr/>
        </p:nvCxnSpPr>
        <p:spPr>
          <a:xfrm>
            <a:off x="1822436" y="2996418"/>
            <a:ext cx="280684" cy="574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2213C20-8649-4903-9908-ACD85315E791}"/>
              </a:ext>
            </a:extLst>
          </p:cNvPr>
          <p:cNvCxnSpPr/>
          <p:nvPr/>
        </p:nvCxnSpPr>
        <p:spPr>
          <a:xfrm>
            <a:off x="1939834" y="2665828"/>
            <a:ext cx="2518947" cy="904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>
            <a:extLst>
              <a:ext uri="{FF2B5EF4-FFF2-40B4-BE49-F238E27FC236}">
                <a16:creationId xmlns:a16="http://schemas.microsoft.com/office/drawing/2014/main" id="{1B27C470-500D-4A73-84B3-115DCBE0782B}"/>
              </a:ext>
            </a:extLst>
          </p:cNvPr>
          <p:cNvSpPr/>
          <p:nvPr/>
        </p:nvSpPr>
        <p:spPr>
          <a:xfrm>
            <a:off x="1027626" y="2772717"/>
            <a:ext cx="509768" cy="2390126"/>
          </a:xfrm>
          <a:prstGeom prst="arc">
            <a:avLst>
              <a:gd name="adj1" fmla="val 5428447"/>
              <a:gd name="adj2" fmla="val 161377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8D37CB-EA7D-42FB-A815-006DFB1C8DCA}"/>
                  </a:ext>
                </a:extLst>
              </p:cNvPr>
              <p:cNvSpPr txBox="1"/>
              <p:nvPr/>
            </p:nvSpPr>
            <p:spPr>
              <a:xfrm>
                <a:off x="5598439" y="1904818"/>
                <a:ext cx="2623624" cy="2982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Energy function of the system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8D37CB-EA7D-42FB-A815-006DFB1C8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439" y="1904818"/>
                <a:ext cx="2623624" cy="2982676"/>
              </a:xfrm>
              <a:prstGeom prst="rect">
                <a:avLst/>
              </a:prstGeom>
              <a:blipFill>
                <a:blip r:embed="rId13"/>
                <a:stretch>
                  <a:fillRect l="-1856" t="-10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D9DF6FB-7036-4D6F-B898-33F7B8445D30}"/>
                  </a:ext>
                </a:extLst>
              </p:cNvPr>
              <p:cNvSpPr txBox="1"/>
              <p:nvPr/>
            </p:nvSpPr>
            <p:spPr>
              <a:xfrm>
                <a:off x="2285822" y="1792274"/>
                <a:ext cx="1719937" cy="70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,⋯,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,⋯,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D9DF6FB-7036-4D6F-B898-33F7B8445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822" y="1792274"/>
                <a:ext cx="1719937" cy="707181"/>
              </a:xfrm>
              <a:prstGeom prst="rect">
                <a:avLst/>
              </a:prstGeom>
              <a:blipFill>
                <a:blip r:embed="rId14"/>
                <a:stretch>
                  <a:fillRect r="-82624" b="-103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0DDF941-FBA4-45EF-B8A0-4A0C881EEF5C}"/>
              </a:ext>
            </a:extLst>
          </p:cNvPr>
          <p:cNvSpPr txBox="1"/>
          <p:nvPr/>
        </p:nvSpPr>
        <p:spPr>
          <a:xfrm>
            <a:off x="5969726" y="5519057"/>
            <a:ext cx="187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bipartite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9186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42120-82A0-48C0-9762-AB58C5CC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sample probability from data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D288-BED5-4C15-914F-4EAC3D54F2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Assuming </a:t>
                </a:r>
                <a:r>
                  <a:rPr lang="en-US" dirty="0" err="1"/>
                  <a:t>iid</a:t>
                </a:r>
                <a:r>
                  <a:rPr lang="en-US" dirty="0"/>
                  <a:t> of the samples, we maximum the likelihood with respect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nary>
                            <m:naryPr>
                              <m:chr m:val="∏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𝑛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D288-BED5-4C15-914F-4EAC3D54F2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C35B3D0-A9BC-4E9C-87D3-6AD8E6ADC537}"/>
              </a:ext>
            </a:extLst>
          </p:cNvPr>
          <p:cNvSpPr txBox="1"/>
          <p:nvPr/>
        </p:nvSpPr>
        <p:spPr>
          <a:xfrm>
            <a:off x="620488" y="2024744"/>
            <a:ext cx="205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By marginalization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6BCD4E-BCDA-4760-88A6-2805079C907F}"/>
                  </a:ext>
                </a:extLst>
              </p:cNvPr>
              <p:cNvSpPr txBox="1"/>
              <p:nvPr/>
            </p:nvSpPr>
            <p:spPr>
              <a:xfrm>
                <a:off x="7262949" y="1690689"/>
                <a:ext cx="1397725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6BCD4E-BCDA-4760-88A6-2805079C9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949" y="1690689"/>
                <a:ext cx="1397725" cy="846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62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C110-E3BA-4A11-AC9F-AB6A30C6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Compute gradient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1B9C5-1494-4983-97AD-7EBEE839E6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  <m:sup/>
                                      <m:e>
                                        <m:sSup>
                                          <m:sSupPr>
                                            <m:ctrlP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𝐸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sz="26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600" i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𝑣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2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2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𝑛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p>
                                      </m:e>
                                    </m:nary>
                                  </m:e>
                                </m:func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600" b="0" i="1" smtClean="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  <m:sup/>
                                      <m:e>
                                        <m:sSup>
                                          <m:sSupPr>
                                            <m:ctrlP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𝐸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p>
                                      </m:e>
                                    </m:nary>
                                  </m:e>
                                </m:func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U</a:t>
                </a:r>
                <a:r>
                  <a:rPr lang="en-SG" dirty="0"/>
                  <a:t>se chain rule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SG" dirty="0"/>
                  <a:t> we get</a:t>
                </a:r>
              </a:p>
              <a:p>
                <a:pPr marL="0" indent="0">
                  <a:buNone/>
                </a:pPr>
                <a:r>
                  <a:rPr lang="en-SG" i="1" dirty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sup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6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p>
                                    <m: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2600" b="0" i="1" smtClean="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p>
                                        <m:r>
                                          <a:rPr lang="en-US" sz="2600" b="0" i="1" smtClean="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nary>
                          </m:den>
                        </m:f>
                      </m:e>
                    </m:nary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lang="en-US" sz="26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6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ctrlPr>
                                      <a:rPr lang="en-US" sz="2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600" b="0" i="1" smtClean="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6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600" b="0" i="1" smtClean="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O</a:t>
                </a:r>
                <a:r>
                  <a:rPr lang="en-SG" dirty="0"/>
                  <a:t>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data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model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1B9C5-1494-4983-97AD-7EBEE839E6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86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9079-574B-40BB-BABF-34594A68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of </a:t>
            </a:r>
            <a:r>
              <a:rPr lang="en-US" i="1" dirty="0"/>
              <a:t>h</a:t>
            </a:r>
            <a:r>
              <a:rPr lang="en-US" dirty="0"/>
              <a:t> given data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5E3D01-9B0E-4D0F-9FC2-2D0B166C3D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H</a:t>
                </a:r>
                <a:r>
                  <a:rPr lang="en-SG" dirty="0"/>
                  <a:t>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SG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≡1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S</a:t>
                </a:r>
                <a:r>
                  <a:rPr lang="en-SG" dirty="0"/>
                  <a:t>o it is easy to calculate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data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5E3D01-9B0E-4D0F-9FC2-2D0B166C3D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25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D047FE0-4AF0-4961-9417-EB6110A60B0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Need Monte Carlo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model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D047FE0-4AF0-4961-9417-EB6110A60B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 t="-142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761435-0F42-41F4-9051-37276EF0ED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158724"/>
                <a:ext cx="78867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SG" dirty="0"/>
                  <a:t>, sample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SG" dirty="0"/>
                  <a:t> according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i.e.,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=1/(1+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]</a:t>
                </a:r>
              </a:p>
              <a:p>
                <a:endParaRPr lang="en-US" dirty="0"/>
              </a:p>
              <a:p>
                <a:r>
                  <a:rPr lang="en-US" dirty="0"/>
                  <a:t>S</a:t>
                </a:r>
                <a:r>
                  <a:rPr lang="en-SG" dirty="0" err="1"/>
                  <a:t>imilarly</a:t>
                </a:r>
                <a:r>
                  <a:rPr lang="en-SG" dirty="0"/>
                  <a:t>, 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SG" dirty="0"/>
                  <a:t>, sample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dirty="0"/>
                  <a:t> according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i.e.,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SG" dirty="0"/>
                  <a:t> is the field experience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Repeat until convergence</a:t>
                </a: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761435-0F42-41F4-9051-37276EF0ED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58724"/>
                <a:ext cx="7886700" cy="4351338"/>
              </a:xfrm>
              <a:blipFill>
                <a:blip r:embed="rId3"/>
                <a:stretch>
                  <a:fillRect l="-1159" t="-2941" r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320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C6D4-E47D-4923-BC7B-7F5AB455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Contrastive divergence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9EB07-F174-4BD5-BFB6-B964373F86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Do the MC only one step, starting from a training datum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en-SG" dirty="0"/>
                  <a:t>.  The superscript indicate MC step.</a:t>
                </a:r>
              </a:p>
              <a:p>
                <a:endParaRPr lang="en-US" dirty="0"/>
              </a:p>
              <a:p>
                <a:r>
                  <a:rPr lang="en-US" dirty="0"/>
                  <a:t>C</a:t>
                </a:r>
                <a:r>
                  <a:rPr lang="en-SG" dirty="0" err="1"/>
                  <a:t>ompute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SG" dirty="0"/>
                  <a:t> by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=1|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SG" dirty="0"/>
              </a:p>
              <a:p>
                <a:endParaRPr lang="en-US" dirty="0"/>
              </a:p>
              <a:p>
                <a:endParaRPr lang="en-SG" dirty="0"/>
              </a:p>
              <a:p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9EB07-F174-4BD5-BFB6-B964373F86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361" r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5164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C6D4-E47D-4923-BC7B-7F5AB455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Contrastive divergence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9EB07-F174-4BD5-BFB6-B964373F86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T</a:t>
                </a:r>
                <a:r>
                  <a:rPr lang="en-SG" dirty="0" err="1"/>
                  <a:t>heoretically</a:t>
                </a:r>
                <a:r>
                  <a:rPr lang="en-SG" dirty="0"/>
                  <a:t>, this to minimize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is the probability distribution of the Gibbs sampling Markov chain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SG" dirty="0"/>
                  <a:t>-</a:t>
                </a:r>
                <a:r>
                  <a:rPr lang="en-SG" dirty="0" err="1"/>
                  <a:t>th</a:t>
                </a:r>
                <a:r>
                  <a:rPr lang="en-SG" dirty="0"/>
                  <a:t> step starting from the data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C9EB07-F174-4BD5-BFB6-B964373F86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r="-30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8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D762-5325-44DB-B718-09A70ACE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Maximising</a:t>
            </a:r>
            <a:r>
              <a:rPr lang="en-US" dirty="0"/>
              <a:t> Likelihood is equivalent to minimizing KL Divergence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E408EF-B280-4280-8D70-D3B82C5326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probability distribution of data,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is the model parametrized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SG" dirty="0"/>
                  <a:t>.  Then</a:t>
                </a:r>
                <a:r>
                  <a:rPr lang="en-US" dirty="0"/>
                  <a:t> the </a:t>
                </a:r>
                <a:r>
                  <a:rPr lang="en-US" dirty="0" err="1"/>
                  <a:t>Kullback-Leibler</a:t>
                </a:r>
                <a:r>
                  <a:rPr lang="en-US" dirty="0"/>
                  <a:t> divergence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func>
                      </m:e>
                    </m:nary>
                  </m:oMath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SG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beg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  <m:sup/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ln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</m:func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ln</m:t>
                                              </m:r>
                                            </m:fName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𝑞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b>
                                              </m:sSub>
                                            </m:e>
                                          </m:func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nary>
                        </m:e>
                      </m:func>
                    </m:oMath>
                  </m:oMathPara>
                </a14:m>
                <a:endParaRPr lang="en-SG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 </m:t>
                                  </m:r>
                                </m:e>
                              </m:func>
                            </m:e>
                          </m:nary>
                        </m:e>
                      </m:func>
                    </m:oMath>
                  </m:oMathPara>
                </a14:m>
                <a:endParaRPr lang="en-SG" b="0" dirty="0"/>
              </a:p>
              <a:p>
                <a:pPr marL="0" indent="0">
                  <a:buNone/>
                </a:pP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E408EF-B280-4280-8D70-D3B82C5326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5" t="-2941" r="-8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3E3A7C-02BF-45B5-A132-56F87E1797B6}"/>
              </a:ext>
            </a:extLst>
          </p:cNvPr>
          <p:cNvSpPr txBox="1"/>
          <p:nvPr/>
        </p:nvSpPr>
        <p:spPr>
          <a:xfrm>
            <a:off x="496389" y="4833257"/>
            <a:ext cx="1894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Replace probability average by sample average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05418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355D9-FAEF-42B9-95B0-ADB3176A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 Suggestions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DA041-4B34-4B1A-BEE3-C677E1C9B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503237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ppt slides define the “scope” only</a:t>
            </a:r>
          </a:p>
          <a:p>
            <a:r>
              <a:rPr lang="en-US" dirty="0"/>
              <a:t>Focus on the relevant chapters of </a:t>
            </a:r>
            <a:r>
              <a:rPr lang="en-US" dirty="0">
                <a:solidFill>
                  <a:schemeClr val="accent1"/>
                </a:solidFill>
              </a:rPr>
              <a:t>Bishop’s book</a:t>
            </a:r>
          </a:p>
          <a:p>
            <a:r>
              <a:rPr lang="en-US" dirty="0"/>
              <a:t>Memorizing formulas is unlikely to be helpful, focus on the conceptual understanding</a:t>
            </a:r>
          </a:p>
          <a:p>
            <a:r>
              <a:rPr lang="en-US" dirty="0"/>
              <a:t>Format of final exam: 1) multiple choices, 2) Python programming, 3,4) Bishop book style problems (mostly math)</a:t>
            </a:r>
          </a:p>
          <a:p>
            <a:r>
              <a:rPr lang="en-US" dirty="0"/>
              <a:t>The contents you can ignore: week 1 biological neurons, statistic sufficiency, regularization, PINN, diffusion model, and week 13 Boltzmann machine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773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</TotalTime>
  <Words>811</Words>
  <Application>Microsoft Office PowerPoint</Application>
  <PresentationFormat>On-screen Show (4:3)</PresentationFormat>
  <Paragraphs>124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Verdana</vt:lpstr>
      <vt:lpstr>Office Theme</vt:lpstr>
      <vt:lpstr>Week 11,   Boltzmann Machine</vt:lpstr>
      <vt:lpstr>Model data distribution</vt:lpstr>
      <vt:lpstr>What a Boltzmann machine can do? </vt:lpstr>
      <vt:lpstr>Visible and hidden units</vt:lpstr>
      <vt:lpstr>Restricted Boltzmann machine – no self-interaction</vt:lpstr>
      <vt:lpstr>Learn sample probability from data</vt:lpstr>
      <vt:lpstr>Compute gradient</vt:lpstr>
      <vt:lpstr>Conditional probability of h given data</vt:lpstr>
      <vt:lpstr>Need Monte Carlo for ⟨v_i h_j ⟩_model </vt:lpstr>
      <vt:lpstr>Contrastive divergence</vt:lpstr>
      <vt:lpstr>Contrastive divergence</vt:lpstr>
      <vt:lpstr>Maximising Likelihood is equivalent to minimizing KL Divergence</vt:lpstr>
      <vt:lpstr>Revision Suggestions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97</cp:revision>
  <dcterms:created xsi:type="dcterms:W3CDTF">2021-10-08T06:30:06Z</dcterms:created>
  <dcterms:modified xsi:type="dcterms:W3CDTF">2026-04-13T02:48:32Z</dcterms:modified>
</cp:coreProperties>
</file>