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7"/>
  </p:notesMasterIdLst>
  <p:sldIdLst>
    <p:sldId id="258" r:id="rId5"/>
    <p:sldId id="291" r:id="rId6"/>
    <p:sldId id="259" r:id="rId7"/>
    <p:sldId id="260" r:id="rId8"/>
    <p:sldId id="261" r:id="rId9"/>
    <p:sldId id="263" r:id="rId10"/>
    <p:sldId id="268" r:id="rId11"/>
    <p:sldId id="292" r:id="rId12"/>
    <p:sldId id="289" r:id="rId13"/>
    <p:sldId id="264" r:id="rId14"/>
    <p:sldId id="265" r:id="rId15"/>
    <p:sldId id="266" r:id="rId16"/>
    <p:sldId id="267" r:id="rId17"/>
    <p:sldId id="299" r:id="rId18"/>
    <p:sldId id="301" r:id="rId19"/>
    <p:sldId id="287" r:id="rId20"/>
    <p:sldId id="293" r:id="rId21"/>
    <p:sldId id="269" r:id="rId22"/>
    <p:sldId id="294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88" r:id="rId31"/>
    <p:sldId id="278" r:id="rId32"/>
    <p:sldId id="279" r:id="rId33"/>
    <p:sldId id="280" r:id="rId34"/>
    <p:sldId id="277" r:id="rId35"/>
    <p:sldId id="281" r:id="rId36"/>
    <p:sldId id="282" r:id="rId37"/>
    <p:sldId id="283" r:id="rId38"/>
    <p:sldId id="284" r:id="rId39"/>
    <p:sldId id="290" r:id="rId40"/>
    <p:sldId id="285" r:id="rId41"/>
    <p:sldId id="286" r:id="rId42"/>
    <p:sldId id="302" r:id="rId43"/>
    <p:sldId id="295" r:id="rId44"/>
    <p:sldId id="296" r:id="rId45"/>
    <p:sldId id="303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DC4D2D-81A3-4CF8-AA21-0C2126A23342}" v="89" dt="2026-09-08T02:34:01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6122" autoAdjust="0"/>
  </p:normalViewPr>
  <p:slideViewPr>
    <p:cSldViewPr snapToGrid="0">
      <p:cViewPr varScale="1">
        <p:scale>
          <a:sx n="119" d="100"/>
          <a:sy n="119" d="100"/>
        </p:scale>
        <p:origin x="10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6572D02-9A0D-4195-ADB6-5DBDF78AF6B3}"/>
    <pc:docChg chg="custSel modSld">
      <pc:chgData name="Wang Jian-Sheng" userId="7d25d710-0931-49a3-acef-49192cec40f2" providerId="ADAL" clId="{66572D02-9A0D-4195-ADB6-5DBDF78AF6B3}" dt="2026-09-08T02:34:21.819" v="257" actId="1076"/>
      <pc:docMkLst>
        <pc:docMk/>
      </pc:docMkLst>
      <pc:sldChg chg="modSp mod">
        <pc:chgData name="Wang Jian-Sheng" userId="7d25d710-0931-49a3-acef-49192cec40f2" providerId="ADAL" clId="{66572D02-9A0D-4195-ADB6-5DBDF78AF6B3}" dt="2026-09-08T02:31:57.833" v="224" actId="27636"/>
        <pc:sldMkLst>
          <pc:docMk/>
          <pc:sldMk cId="1323109857" sldId="265"/>
        </pc:sldMkLst>
        <pc:spChg chg="mod">
          <ac:chgData name="Wang Jian-Sheng" userId="7d25d710-0931-49a3-acef-49192cec40f2" providerId="ADAL" clId="{66572D02-9A0D-4195-ADB6-5DBDF78AF6B3}" dt="2026-09-08T02:31:57.833" v="224" actId="27636"/>
          <ac:spMkLst>
            <pc:docMk/>
            <pc:sldMk cId="1323109857" sldId="265"/>
            <ac:spMk id="3" creationId="{AF4BC0E4-7D64-404F-B972-B003741A6EA4}"/>
          </ac:spMkLst>
        </pc:spChg>
      </pc:sldChg>
      <pc:sldChg chg="addSp modSp mod">
        <pc:chgData name="Wang Jian-Sheng" userId="7d25d710-0931-49a3-acef-49192cec40f2" providerId="ADAL" clId="{66572D02-9A0D-4195-ADB6-5DBDF78AF6B3}" dt="2026-09-08T02:34:21.819" v="257" actId="1076"/>
        <pc:sldMkLst>
          <pc:docMk/>
          <pc:sldMk cId="250351823" sldId="267"/>
        </pc:sldMkLst>
        <pc:spChg chg="add mod">
          <ac:chgData name="Wang Jian-Sheng" userId="7d25d710-0931-49a3-acef-49192cec40f2" providerId="ADAL" clId="{66572D02-9A0D-4195-ADB6-5DBDF78AF6B3}" dt="2026-09-08T02:34:21.819" v="257" actId="1076"/>
          <ac:spMkLst>
            <pc:docMk/>
            <pc:sldMk cId="250351823" sldId="267"/>
            <ac:spMk id="5" creationId="{505F1690-A136-ABA4-8CBC-ECEDAAF22656}"/>
          </ac:spMkLst>
        </pc:spChg>
      </pc:sldChg>
      <pc:sldChg chg="modSp mod">
        <pc:chgData name="Wang Jian-Sheng" userId="7d25d710-0931-49a3-acef-49192cec40f2" providerId="ADAL" clId="{66572D02-9A0D-4195-ADB6-5DBDF78AF6B3}" dt="2026-09-08T02:25:39.540" v="216" actId="20577"/>
        <pc:sldMkLst>
          <pc:docMk/>
          <pc:sldMk cId="107200960" sldId="279"/>
        </pc:sldMkLst>
        <pc:spChg chg="mod">
          <ac:chgData name="Wang Jian-Sheng" userId="7d25d710-0931-49a3-acef-49192cec40f2" providerId="ADAL" clId="{66572D02-9A0D-4195-ADB6-5DBDF78AF6B3}" dt="2026-09-08T02:25:39.540" v="216" actId="20577"/>
          <ac:spMkLst>
            <pc:docMk/>
            <pc:sldMk cId="107200960" sldId="279"/>
            <ac:spMk id="3" creationId="{6E5022F2-BDAA-4924-A450-9591164639D5}"/>
          </ac:spMkLst>
        </pc:spChg>
      </pc:sldChg>
      <pc:sldChg chg="modSp mod">
        <pc:chgData name="Wang Jian-Sheng" userId="7d25d710-0931-49a3-acef-49192cec40f2" providerId="ADAL" clId="{66572D02-9A0D-4195-ADB6-5DBDF78AF6B3}" dt="2026-09-08T02:04:52.031" v="54" actId="20577"/>
        <pc:sldMkLst>
          <pc:docMk/>
          <pc:sldMk cId="712161473" sldId="289"/>
        </pc:sldMkLst>
        <pc:spChg chg="mod">
          <ac:chgData name="Wang Jian-Sheng" userId="7d25d710-0931-49a3-acef-49192cec40f2" providerId="ADAL" clId="{66572D02-9A0D-4195-ADB6-5DBDF78AF6B3}" dt="2026-09-08T02:04:52.031" v="54" actId="20577"/>
          <ac:spMkLst>
            <pc:docMk/>
            <pc:sldMk cId="712161473" sldId="289"/>
            <ac:spMk id="3" creationId="{37CD77C3-B2DA-4147-BA0E-527BB1F013DE}"/>
          </ac:spMkLst>
        </pc:spChg>
      </pc:sldChg>
      <pc:sldChg chg="modSp mod">
        <pc:chgData name="Wang Jian-Sheng" userId="7d25d710-0931-49a3-acef-49192cec40f2" providerId="ADAL" clId="{66572D02-9A0D-4195-ADB6-5DBDF78AF6B3}" dt="2026-09-08T02:30:49.182" v="219" actId="20577"/>
        <pc:sldMkLst>
          <pc:docMk/>
          <pc:sldMk cId="3114857502" sldId="292"/>
        </pc:sldMkLst>
        <pc:spChg chg="mod">
          <ac:chgData name="Wang Jian-Sheng" userId="7d25d710-0931-49a3-acef-49192cec40f2" providerId="ADAL" clId="{66572D02-9A0D-4195-ADB6-5DBDF78AF6B3}" dt="2026-09-08T02:30:49.182" v="219" actId="20577"/>
          <ac:spMkLst>
            <pc:docMk/>
            <pc:sldMk cId="3114857502" sldId="292"/>
            <ac:spMk id="3" creationId="{7B11DD6B-DB52-F843-ED39-605E295CB21C}"/>
          </ac:spMkLst>
        </pc:spChg>
      </pc:sldChg>
      <pc:sldChg chg="addSp modSp mod">
        <pc:chgData name="Wang Jian-Sheng" userId="7d25d710-0931-49a3-acef-49192cec40f2" providerId="ADAL" clId="{66572D02-9A0D-4195-ADB6-5DBDF78AF6B3}" dt="2026-09-08T02:12:12.970" v="149" actId="1076"/>
        <pc:sldMkLst>
          <pc:docMk/>
          <pc:sldMk cId="874402299" sldId="293"/>
        </pc:sldMkLst>
        <pc:spChg chg="mod">
          <ac:chgData name="Wang Jian-Sheng" userId="7d25d710-0931-49a3-acef-49192cec40f2" providerId="ADAL" clId="{66572D02-9A0D-4195-ADB6-5DBDF78AF6B3}" dt="2026-09-08T02:12:03.305" v="148" actId="113"/>
          <ac:spMkLst>
            <pc:docMk/>
            <pc:sldMk cId="874402299" sldId="293"/>
            <ac:spMk id="4" creationId="{B30D0034-3FFD-4095-9B7D-4278D5673E92}"/>
          </ac:spMkLst>
        </pc:spChg>
        <pc:spChg chg="add mod">
          <ac:chgData name="Wang Jian-Sheng" userId="7d25d710-0931-49a3-acef-49192cec40f2" providerId="ADAL" clId="{66572D02-9A0D-4195-ADB6-5DBDF78AF6B3}" dt="2026-09-08T02:12:12.970" v="149" actId="1076"/>
          <ac:spMkLst>
            <pc:docMk/>
            <pc:sldMk cId="874402299" sldId="293"/>
            <ac:spMk id="5" creationId="{F70D8954-F74F-BAA1-45D2-C47F1827A95D}"/>
          </ac:spMkLst>
        </pc:spChg>
      </pc:sldChg>
      <pc:sldChg chg="modSp mod">
        <pc:chgData name="Wang Jian-Sheng" userId="7d25d710-0931-49a3-acef-49192cec40f2" providerId="ADAL" clId="{66572D02-9A0D-4195-ADB6-5DBDF78AF6B3}" dt="2026-09-08T02:18:16.799" v="160" actId="20577"/>
        <pc:sldMkLst>
          <pc:docMk/>
          <pc:sldMk cId="3975809551" sldId="295"/>
        </pc:sldMkLst>
        <pc:spChg chg="mod">
          <ac:chgData name="Wang Jian-Sheng" userId="7d25d710-0931-49a3-acef-49192cec40f2" providerId="ADAL" clId="{66572D02-9A0D-4195-ADB6-5DBDF78AF6B3}" dt="2026-09-08T02:18:16.799" v="160" actId="20577"/>
          <ac:spMkLst>
            <pc:docMk/>
            <pc:sldMk cId="3975809551" sldId="295"/>
            <ac:spMk id="3" creationId="{B2432368-06F0-9319-5EE2-1C40E0D8935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8/9/2026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Bishop, chapter 6.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39661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chapter 6, Bishop, “Deep Learning”.   Limitation of linear model, XOR problem, see Minsky and </a:t>
            </a:r>
            <a:r>
              <a:rPr lang="en-US" dirty="0" err="1"/>
              <a:t>Papert</a:t>
            </a:r>
            <a:r>
              <a:rPr lang="en-US" dirty="0"/>
              <a:t>, “</a:t>
            </a:r>
            <a:r>
              <a:rPr lang="en-US" dirty="0" err="1"/>
              <a:t>Perceptrons</a:t>
            </a:r>
            <a:r>
              <a:rPr lang="en-US" dirty="0"/>
              <a:t>,” (1969).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05102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that if f and h are identity maps, the deep network has no real advantage, why?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13646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.reshape(-1,1) changes the row vector to column vector of 50 by 1.  This is needed in input to </a:t>
            </a:r>
            <a:r>
              <a:rPr lang="en-US" dirty="0" err="1"/>
              <a:t>nn.Linear</a:t>
            </a:r>
            <a:r>
              <a:rPr lang="en-US" dirty="0"/>
              <a:t>(1,3).   Where are the parameters and how can we access them?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79387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Bishop’s book uses the term Error, instead of the more popular loss or cost function.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35832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likelihood function if, 1) y and t are vectors and sigma is a matrix?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70968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From MNIST dataset.</a:t>
            </a:r>
          </a:p>
          <a:p>
            <a:endParaRPr lang="en-US" alt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B90978-A8E1-46C0-945D-A1263DB91CB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that this formula for p agrees with the previous slide when K = 2.   The likelihood is  the product of p(</a:t>
            </a:r>
            <a:r>
              <a:rPr lang="en-US" dirty="0" err="1"/>
              <a:t>t_n|x_n,w</a:t>
            </a:r>
            <a:r>
              <a:rPr lang="en-US" dirty="0"/>
              <a:t>) over n with the same w.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1049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</a:t>
            </a:r>
            <a:r>
              <a:rPr lang="en-US" dirty="0" err="1"/>
              <a:t>u_i</a:t>
            </a:r>
            <a:r>
              <a:rPr lang="en-US" dirty="0"/>
              <a:t> span the full space of w if H is not singular.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283859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E(w) is locally convex.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34676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RMSProp</a:t>
            </a:r>
            <a:r>
              <a:rPr lang="en-US" dirty="0"/>
              <a:t>: root mean squared propagation.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447352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deeper understanding on optimization algorithms, see J. </a:t>
            </a:r>
            <a:r>
              <a:rPr lang="en-US" dirty="0" err="1"/>
              <a:t>Nocedal</a:t>
            </a:r>
            <a:r>
              <a:rPr lang="en-US" dirty="0"/>
              <a:t> and S. J. Wright, “Numerical Optimization”, Springer (1999).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82414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40941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meaning of hyperparameters in SGD is by v = momentum*v + (1-dampening)*g, followed by w -= </a:t>
            </a:r>
            <a:r>
              <a:rPr lang="en-US" dirty="0" err="1"/>
              <a:t>lr</a:t>
            </a:r>
            <a:r>
              <a:rPr lang="en-US" dirty="0"/>
              <a:t>*v  (v is velocity, and g = grad E is the gradient, </a:t>
            </a:r>
            <a:r>
              <a:rPr lang="en-US" dirty="0" err="1"/>
              <a:t>lr</a:t>
            </a:r>
            <a:r>
              <a:rPr lang="en-US" dirty="0"/>
              <a:t> is learning rate).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97807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41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15669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1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12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.png"/><Relationship Id="rId4" Type="http://schemas.openxmlformats.org/officeDocument/2006/relationships/image" Target="../media/image2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4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7" Type="http://schemas.openxmlformats.org/officeDocument/2006/relationships/image" Target="../media/image78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0.png"/><Relationship Id="rId4" Type="http://schemas.openxmlformats.org/officeDocument/2006/relationships/image" Target="../media/image49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yticsvidhya.com/blog/2021/03/variants-of-gradient-descent-algorithm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4,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Deep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1909-DD24-41FC-C6BE-1D1960C8D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D4B5A-E830-E7C9-8980-8FB6B0692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Limitation of fixed basis and why we go to multilayer networks</a:t>
            </a:r>
          </a:p>
          <a:p>
            <a:r>
              <a:rPr lang="en-US" dirty="0"/>
              <a:t>Universal approximation theorem</a:t>
            </a:r>
          </a:p>
          <a:p>
            <a:r>
              <a:rPr lang="en-US" dirty="0"/>
              <a:t>Error (or loss) function from negative log likelihood for regression and classification</a:t>
            </a:r>
          </a:p>
          <a:p>
            <a:r>
              <a:rPr lang="en-US" dirty="0"/>
              <a:t>Stochastic gradient descent and other optimization methods</a:t>
            </a:r>
          </a:p>
          <a:p>
            <a:r>
              <a:rPr lang="en-US" dirty="0" err="1"/>
              <a:t>PyTorch</a:t>
            </a:r>
            <a:r>
              <a:rPr lang="en-US" dirty="0"/>
              <a:t> training loop</a:t>
            </a:r>
          </a:p>
          <a:p>
            <a:endParaRPr lang="en-US" dirty="0"/>
          </a:p>
          <a:p>
            <a:endParaRPr lang="en-US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07793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EBC722-A24C-472A-97C9-A2A053B4F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672" y="920903"/>
            <a:ext cx="3643746" cy="1372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68503B-8664-4950-A5CE-B5583357D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Limitations of fixed basis functions/curse of dimensionality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082E5F-294A-4CDC-98DD-6AAA43B60D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446111"/>
                <a:ext cx="7886700" cy="3902438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endParaRPr lang="en-SG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Polynomials in 1D- vs D-dimensional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+…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082E5F-294A-4CDC-98DD-6AAA43B60D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446111"/>
                <a:ext cx="7886700" cy="3902438"/>
              </a:xfrm>
              <a:blipFill>
                <a:blip r:embed="rId4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4A82AD5-8F29-4CD5-8D1D-DDEC0F1E7625}"/>
              </a:ext>
            </a:extLst>
          </p:cNvPr>
          <p:cNvSpPr txBox="1"/>
          <p:nvPr/>
        </p:nvSpPr>
        <p:spPr>
          <a:xfrm>
            <a:off x="6451021" y="2646219"/>
            <a:ext cx="2166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Fig.5.9 Goodfellow, et al.</a:t>
            </a:r>
            <a:endParaRPr lang="en-SG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6F4B72-0551-46B0-85A2-657272C3404D}"/>
              </a:ext>
            </a:extLst>
          </p:cNvPr>
          <p:cNvSpPr txBox="1"/>
          <p:nvPr/>
        </p:nvSpPr>
        <p:spPr>
          <a:xfrm>
            <a:off x="6671827" y="3259723"/>
            <a:ext cx="1724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XOR problem</a:t>
            </a:r>
            <a:endParaRPr lang="en-SG" sz="1600" dirty="0"/>
          </a:p>
        </p:txBody>
      </p:sp>
    </p:spTree>
    <p:extLst>
      <p:ext uri="{BB962C8B-B14F-4D97-AF65-F5344CB8AC3E}">
        <p14:creationId xmlns:p14="http://schemas.microsoft.com/office/powerpoint/2010/main" val="3184949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3D1F3-9FAF-479F-AAFC-ECCAD2D9A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 Networks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04EA-3F8A-423A-B051-E3BEACF7CC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4335236" cy="4803775"/>
              </a:xfrm>
            </p:spPr>
            <p:txBody>
              <a:bodyPr>
                <a:normAutofit/>
              </a:bodyPr>
              <a:lstStyle/>
              <a:p>
                <a:r>
                  <a:rPr lang="en-US" b="0" dirty="0"/>
                  <a:t>Input layer: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Nonlinear activation function: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O</a:t>
                </a:r>
                <a:r>
                  <a:rPr lang="en-SG" dirty="0" err="1"/>
                  <a:t>utput</a:t>
                </a:r>
                <a:r>
                  <a:rPr lang="en-SG" dirty="0"/>
                  <a:t> layer: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𝑘𝑗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5C04EA-3F8A-423A-B051-E3BEACF7CC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4335236" cy="4803775"/>
              </a:xfrm>
              <a:blipFill>
                <a:blip r:embed="rId2"/>
                <a:stretch>
                  <a:fillRect l="-2532" t="-215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BCC6182-9C8B-4DEF-89A7-E77CCE63A0F3}"/>
                  </a:ext>
                </a:extLst>
              </p:cNvPr>
              <p:cNvSpPr/>
              <p:nvPr/>
            </p:nvSpPr>
            <p:spPr>
              <a:xfrm>
                <a:off x="5486400" y="2364377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BCC6182-9C8B-4DEF-89A7-E77CCE63A0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364377"/>
                <a:ext cx="352697" cy="326572"/>
              </a:xfrm>
              <a:prstGeom prst="rect">
                <a:avLst/>
              </a:prstGeom>
              <a:blipFill>
                <a:blip r:embed="rId3"/>
                <a:stretch>
                  <a:fillRect l="-18333" r="-8333" b="-909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753144-5B78-4010-9E6C-8C2BD355CF83}"/>
                  </a:ext>
                </a:extLst>
              </p:cNvPr>
              <p:cNvSpPr/>
              <p:nvPr/>
            </p:nvSpPr>
            <p:spPr>
              <a:xfrm>
                <a:off x="5468982" y="3607525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753144-5B78-4010-9E6C-8C2BD355C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982" y="3607525"/>
                <a:ext cx="352697" cy="326572"/>
              </a:xfrm>
              <a:prstGeom prst="rect">
                <a:avLst/>
              </a:prstGeom>
              <a:blipFill>
                <a:blip r:embed="rId4"/>
                <a:stretch>
                  <a:fillRect l="-15000" r="-5000" b="-909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CAF5751-4882-4EC5-89FD-C774EE2CCFE9}"/>
                  </a:ext>
                </a:extLst>
              </p:cNvPr>
              <p:cNvSpPr/>
              <p:nvPr/>
            </p:nvSpPr>
            <p:spPr>
              <a:xfrm>
                <a:off x="5468984" y="4136567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CAF5751-4882-4EC5-89FD-C774EE2CCF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984" y="4136567"/>
                <a:ext cx="352697" cy="326572"/>
              </a:xfrm>
              <a:prstGeom prst="rect">
                <a:avLst/>
              </a:prstGeom>
              <a:blipFill>
                <a:blip r:embed="rId5"/>
                <a:stretch>
                  <a:fillRect l="-13333" r="-3333" b="-727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E5DA8F7-1ED9-4D5B-ACC6-FF5D00F4136F}"/>
                  </a:ext>
                </a:extLst>
              </p:cNvPr>
              <p:cNvSpPr/>
              <p:nvPr/>
            </p:nvSpPr>
            <p:spPr>
              <a:xfrm>
                <a:off x="6779623" y="2364377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E5DA8F7-1ED9-4D5B-ACC6-FF5D00F41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623" y="2364377"/>
                <a:ext cx="352697" cy="326572"/>
              </a:xfrm>
              <a:prstGeom prst="ellipse">
                <a:avLst/>
              </a:prstGeom>
              <a:blipFill>
                <a:blip r:embed="rId6"/>
                <a:stretch>
                  <a:fillRect l="-13333" r="-3333" b="-9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4E39E5F-9B97-4A45-87DB-3C96DC70C121}"/>
                  </a:ext>
                </a:extLst>
              </p:cNvPr>
              <p:cNvSpPr/>
              <p:nvPr/>
            </p:nvSpPr>
            <p:spPr>
              <a:xfrm>
                <a:off x="5464630" y="4648196"/>
                <a:ext cx="352697" cy="32657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4E39E5F-9B97-4A45-87DB-3C96DC70C1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630" y="4648196"/>
                <a:ext cx="352697" cy="326572"/>
              </a:xfrm>
              <a:prstGeom prst="rect">
                <a:avLst/>
              </a:prstGeom>
              <a:blipFill>
                <a:blip r:embed="rId7"/>
                <a:stretch>
                  <a:fillRect l="-13333" r="-5000" b="-714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1E6E67E-CA24-49BC-BB9E-A2975450E534}"/>
                  </a:ext>
                </a:extLst>
              </p:cNvPr>
              <p:cNvSpPr/>
              <p:nvPr/>
            </p:nvSpPr>
            <p:spPr>
              <a:xfrm>
                <a:off x="6762205" y="4254132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1E6E67E-CA24-49BC-BB9E-A2975450E5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205" y="4254132"/>
                <a:ext cx="352697" cy="326572"/>
              </a:xfrm>
              <a:prstGeom prst="ellipse">
                <a:avLst/>
              </a:prstGeom>
              <a:blipFill>
                <a:blip r:embed="rId8"/>
                <a:stretch>
                  <a:fillRect l="-5000" b="-9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2A32F96-FFFA-420E-8A74-4B7D091A6E0D}"/>
                  </a:ext>
                </a:extLst>
              </p:cNvPr>
              <p:cNvSpPr/>
              <p:nvPr/>
            </p:nvSpPr>
            <p:spPr>
              <a:xfrm>
                <a:off x="6781802" y="5037900"/>
                <a:ext cx="352697" cy="326572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2A32F96-FFFA-420E-8A74-4B7D091A6E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802" y="5037900"/>
                <a:ext cx="352697" cy="326572"/>
              </a:xfrm>
              <a:prstGeom prst="ellipse">
                <a:avLst/>
              </a:prstGeom>
              <a:blipFill>
                <a:blip r:embed="rId9"/>
                <a:stretch>
                  <a:fillRect l="-6780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894D3E11-EC6C-4CC5-998B-D07A4D0750FA}"/>
                  </a:ext>
                </a:extLst>
              </p:cNvPr>
              <p:cNvSpPr/>
              <p:nvPr/>
            </p:nvSpPr>
            <p:spPr>
              <a:xfrm>
                <a:off x="8327571" y="2841171"/>
                <a:ext cx="333103" cy="326572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894D3E11-EC6C-4CC5-998B-D07A4D0750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571" y="2841171"/>
                <a:ext cx="333103" cy="326572"/>
              </a:xfrm>
              <a:prstGeom prst="roundRect">
                <a:avLst/>
              </a:prstGeom>
              <a:blipFill>
                <a:blip r:embed="rId10"/>
                <a:stretch>
                  <a:fillRect l="-15789" b="-142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628E5111-492D-414F-BF98-D38C2D088F64}"/>
                  </a:ext>
                </a:extLst>
              </p:cNvPr>
              <p:cNvSpPr/>
              <p:nvPr/>
            </p:nvSpPr>
            <p:spPr>
              <a:xfrm>
                <a:off x="8355874" y="4025534"/>
                <a:ext cx="333103" cy="326572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628E5111-492D-414F-BF98-D38C2D088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874" y="4025534"/>
                <a:ext cx="333103" cy="326572"/>
              </a:xfrm>
              <a:prstGeom prst="roundRect">
                <a:avLst/>
              </a:prstGeom>
              <a:blipFill>
                <a:blip r:embed="rId11"/>
                <a:stretch>
                  <a:fillRect l="-12500" b="-1607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FC785C9-02E8-4145-9D75-A5F75C2D3D1A}"/>
              </a:ext>
            </a:extLst>
          </p:cNvPr>
          <p:cNvCxnSpPr/>
          <p:nvPr/>
        </p:nvCxnSpPr>
        <p:spPr>
          <a:xfrm>
            <a:off x="5930537" y="2534194"/>
            <a:ext cx="7576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41997C-16D1-4745-B7FE-C04AD1AEE2EB}"/>
              </a:ext>
            </a:extLst>
          </p:cNvPr>
          <p:cNvCxnSpPr/>
          <p:nvPr/>
        </p:nvCxnSpPr>
        <p:spPr>
          <a:xfrm flipV="1">
            <a:off x="5930537" y="2690949"/>
            <a:ext cx="757646" cy="10711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FD69C6D-6FDE-4F89-91AD-A5294FD033DD}"/>
              </a:ext>
            </a:extLst>
          </p:cNvPr>
          <p:cNvCxnSpPr/>
          <p:nvPr/>
        </p:nvCxnSpPr>
        <p:spPr>
          <a:xfrm flipV="1">
            <a:off x="5904412" y="2841171"/>
            <a:ext cx="783771" cy="1412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7C083A-7D0E-488F-86F1-511613872DCA}"/>
              </a:ext>
            </a:extLst>
          </p:cNvPr>
          <p:cNvCxnSpPr/>
          <p:nvPr/>
        </p:nvCxnSpPr>
        <p:spPr>
          <a:xfrm flipV="1">
            <a:off x="5930537" y="2841171"/>
            <a:ext cx="840377" cy="1939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5EC20A-572B-4101-B453-4CB8ED0E138B}"/>
                  </a:ext>
                </a:extLst>
              </p:cNvPr>
              <p:cNvSpPr txBox="1"/>
              <p:nvPr/>
            </p:nvSpPr>
            <p:spPr>
              <a:xfrm>
                <a:off x="5995853" y="2070461"/>
                <a:ext cx="228600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𝑀𝐷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15EC20A-572B-4101-B453-4CB8ED0E1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853" y="2070461"/>
                <a:ext cx="228600" cy="447238"/>
              </a:xfrm>
              <a:prstGeom prst="rect">
                <a:avLst/>
              </a:prstGeom>
              <a:blipFill>
                <a:blip r:embed="rId12"/>
                <a:stretch>
                  <a:fillRect r="-1540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0A74143-E852-4F62-A34D-7F02E6C97D0D}"/>
                  </a:ext>
                </a:extLst>
              </p:cNvPr>
              <p:cNvSpPr txBox="1"/>
              <p:nvPr/>
            </p:nvSpPr>
            <p:spPr>
              <a:xfrm>
                <a:off x="6148253" y="3764274"/>
                <a:ext cx="228600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0A74143-E852-4F62-A34D-7F02E6C97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53" y="3764274"/>
                <a:ext cx="228600" cy="447238"/>
              </a:xfrm>
              <a:prstGeom prst="rect">
                <a:avLst/>
              </a:prstGeom>
              <a:blipFill>
                <a:blip r:embed="rId13"/>
                <a:stretch>
                  <a:fillRect r="-1432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DE4118C-276C-4072-9B4F-9C5E611DE171}"/>
                  </a:ext>
                </a:extLst>
              </p:cNvPr>
              <p:cNvSpPr txBox="1"/>
              <p:nvPr/>
            </p:nvSpPr>
            <p:spPr>
              <a:xfrm>
                <a:off x="5821682" y="2882534"/>
                <a:ext cx="228600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DE4118C-276C-4072-9B4F-9C5E611DE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682" y="2882534"/>
                <a:ext cx="228600" cy="447238"/>
              </a:xfrm>
              <a:prstGeom prst="rect">
                <a:avLst/>
              </a:prstGeom>
              <a:blipFill>
                <a:blip r:embed="rId14"/>
                <a:stretch>
                  <a:fillRect r="-13684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BBCE29-85C4-41AB-AADF-D24D534FCEE4}"/>
              </a:ext>
            </a:extLst>
          </p:cNvPr>
          <p:cNvCxnSpPr/>
          <p:nvPr/>
        </p:nvCxnSpPr>
        <p:spPr>
          <a:xfrm>
            <a:off x="5904412" y="2638697"/>
            <a:ext cx="920931" cy="157281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B0004B5-66C8-4AF2-BED2-56A2635266F2}"/>
              </a:ext>
            </a:extLst>
          </p:cNvPr>
          <p:cNvCxnSpPr/>
          <p:nvPr/>
        </p:nvCxnSpPr>
        <p:spPr>
          <a:xfrm>
            <a:off x="5904412" y="3827417"/>
            <a:ext cx="857793" cy="476794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D9ACC6B-7807-4738-B226-FF591207EA25}"/>
              </a:ext>
            </a:extLst>
          </p:cNvPr>
          <p:cNvCxnSpPr/>
          <p:nvPr/>
        </p:nvCxnSpPr>
        <p:spPr>
          <a:xfrm>
            <a:off x="5904412" y="4299853"/>
            <a:ext cx="783771" cy="11756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57FC146-191C-4429-BD95-C51558BC015B}"/>
              </a:ext>
            </a:extLst>
          </p:cNvPr>
          <p:cNvCxnSpPr/>
          <p:nvPr/>
        </p:nvCxnSpPr>
        <p:spPr>
          <a:xfrm flipV="1">
            <a:off x="5954486" y="4556127"/>
            <a:ext cx="733697" cy="304973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DF10E0C-8708-42A2-B05C-D6AA778FD2E9}"/>
              </a:ext>
            </a:extLst>
          </p:cNvPr>
          <p:cNvCxnSpPr/>
          <p:nvPr/>
        </p:nvCxnSpPr>
        <p:spPr>
          <a:xfrm>
            <a:off x="7223760" y="2638697"/>
            <a:ext cx="984738" cy="36576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B04B1EB-9F32-4EC1-9A5F-AD339761104B}"/>
              </a:ext>
            </a:extLst>
          </p:cNvPr>
          <p:cNvCxnSpPr/>
          <p:nvPr/>
        </p:nvCxnSpPr>
        <p:spPr>
          <a:xfrm flipV="1">
            <a:off x="7223760" y="3167743"/>
            <a:ext cx="984738" cy="113211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B5A5D47-8C3D-4826-AD82-4269F762C940}"/>
              </a:ext>
            </a:extLst>
          </p:cNvPr>
          <p:cNvCxnSpPr/>
          <p:nvPr/>
        </p:nvCxnSpPr>
        <p:spPr>
          <a:xfrm flipV="1">
            <a:off x="7132320" y="3329772"/>
            <a:ext cx="1076178" cy="1708128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7F1AF95-B859-4CD4-8C54-AF6DB77FD7AC}"/>
              </a:ext>
            </a:extLst>
          </p:cNvPr>
          <p:cNvCxnSpPr/>
          <p:nvPr/>
        </p:nvCxnSpPr>
        <p:spPr>
          <a:xfrm>
            <a:off x="7223760" y="2771335"/>
            <a:ext cx="984738" cy="1254199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22411B7-F9F0-434D-BE72-88B196A6138A}"/>
              </a:ext>
            </a:extLst>
          </p:cNvPr>
          <p:cNvCxnSpPr/>
          <p:nvPr/>
        </p:nvCxnSpPr>
        <p:spPr>
          <a:xfrm flipV="1">
            <a:off x="7223760" y="4183836"/>
            <a:ext cx="984738" cy="233582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11A4433-44C5-4B58-A8DE-E4DE5B5F256C}"/>
              </a:ext>
            </a:extLst>
          </p:cNvPr>
          <p:cNvCxnSpPr/>
          <p:nvPr/>
        </p:nvCxnSpPr>
        <p:spPr>
          <a:xfrm flipV="1">
            <a:off x="7223760" y="4346348"/>
            <a:ext cx="1002156" cy="738047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87867E1-2CE4-48A9-819B-B0DE21C645A1}"/>
                  </a:ext>
                </a:extLst>
              </p:cNvPr>
              <p:cNvSpPr txBox="1"/>
              <p:nvPr/>
            </p:nvSpPr>
            <p:spPr>
              <a:xfrm>
                <a:off x="7575452" y="2433711"/>
                <a:ext cx="352697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𝐾𝑀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87867E1-2CE4-48A9-819B-B0DE21C64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452" y="2433711"/>
                <a:ext cx="352697" cy="447238"/>
              </a:xfrm>
              <a:prstGeom prst="rect">
                <a:avLst/>
              </a:prstGeom>
              <a:blipFill>
                <a:blip r:embed="rId15"/>
                <a:stretch>
                  <a:fillRect r="-620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A5C6B20-D1E6-4A25-A885-7DD9861F8A94}"/>
                  </a:ext>
                </a:extLst>
              </p:cNvPr>
              <p:cNvSpPr txBox="1"/>
              <p:nvPr/>
            </p:nvSpPr>
            <p:spPr>
              <a:xfrm>
                <a:off x="7594206" y="4611851"/>
                <a:ext cx="352697" cy="447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A5C6B20-D1E6-4A25-A885-7DD9861F8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4206" y="4611851"/>
                <a:ext cx="352697" cy="447238"/>
              </a:xfrm>
              <a:prstGeom prst="rect">
                <a:avLst/>
              </a:prstGeom>
              <a:blipFill>
                <a:blip r:embed="rId16"/>
                <a:stretch>
                  <a:fillRect r="-4137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2241AC-9732-4411-A205-756A34F73739}"/>
                  </a:ext>
                </a:extLst>
              </p:cNvPr>
              <p:cNvSpPr txBox="1"/>
              <p:nvPr/>
            </p:nvSpPr>
            <p:spPr>
              <a:xfrm>
                <a:off x="5556734" y="2971800"/>
                <a:ext cx="2051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E2241AC-9732-4411-A205-756A34F73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734" y="2971800"/>
                <a:ext cx="205184" cy="369332"/>
              </a:xfrm>
              <a:prstGeom prst="rect">
                <a:avLst/>
              </a:prstGeom>
              <a:blipFill>
                <a:blip r:embed="rId17"/>
                <a:stretch>
                  <a:fillRect l="-24242" r="-24242" b="-8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3D64EE8-C2C3-4E40-9F98-85435331C5A2}"/>
                  </a:ext>
                </a:extLst>
              </p:cNvPr>
              <p:cNvSpPr txBox="1"/>
              <p:nvPr/>
            </p:nvSpPr>
            <p:spPr>
              <a:xfrm>
                <a:off x="6869718" y="3293016"/>
                <a:ext cx="2051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3D64EE8-C2C3-4E40-9F98-85435331C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718" y="3293016"/>
                <a:ext cx="205184" cy="369332"/>
              </a:xfrm>
              <a:prstGeom prst="rect">
                <a:avLst/>
              </a:prstGeom>
              <a:blipFill>
                <a:blip r:embed="rId18"/>
                <a:stretch>
                  <a:fillRect l="-23529" r="-20588" b="-819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D21893F-C834-44D1-AD5E-3097003169B1}"/>
                  </a:ext>
                </a:extLst>
              </p:cNvPr>
              <p:cNvSpPr txBox="1"/>
              <p:nvPr/>
            </p:nvSpPr>
            <p:spPr>
              <a:xfrm>
                <a:off x="8403096" y="3398526"/>
                <a:ext cx="20518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D21893F-C834-44D1-AD5E-309700316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096" y="3398526"/>
                <a:ext cx="205184" cy="369332"/>
              </a:xfrm>
              <a:prstGeom prst="rect">
                <a:avLst/>
              </a:prstGeom>
              <a:blipFill>
                <a:blip r:embed="rId19"/>
                <a:stretch>
                  <a:fillRect l="-20588" r="-23529" b="-8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82A8A5-6655-4E4E-87C0-6DB87600E072}"/>
                  </a:ext>
                </a:extLst>
              </p:cNvPr>
              <p:cNvSpPr txBox="1"/>
              <p:nvPr/>
            </p:nvSpPr>
            <p:spPr>
              <a:xfrm>
                <a:off x="6050282" y="6024146"/>
                <a:ext cx="1849902" cy="554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82A8A5-6655-4E4E-87C0-6DB87600E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0282" y="6024146"/>
                <a:ext cx="1849902" cy="55496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E657BA9-D452-442C-BC72-4A5BC3381336}"/>
                  </a:ext>
                </a:extLst>
              </p:cNvPr>
              <p:cNvSpPr txBox="1"/>
              <p:nvPr/>
            </p:nvSpPr>
            <p:spPr>
              <a:xfrm>
                <a:off x="5081450" y="5364472"/>
                <a:ext cx="14369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E657BA9-D452-442C-BC72-4A5BC3381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450" y="5364472"/>
                <a:ext cx="1436915" cy="369332"/>
              </a:xfrm>
              <a:prstGeom prst="rect">
                <a:avLst/>
              </a:prstGeom>
              <a:blipFill>
                <a:blip r:embed="rId21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81AF2F-4833-4D65-8291-C2310F124443}"/>
                  </a:ext>
                </a:extLst>
              </p:cNvPr>
              <p:cNvSpPr txBox="1"/>
              <p:nvPr/>
            </p:nvSpPr>
            <p:spPr>
              <a:xfrm>
                <a:off x="4362996" y="1723344"/>
                <a:ext cx="4180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81AF2F-4833-4D65-8291-C2310F124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6" y="1723344"/>
                <a:ext cx="418012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6FB70D-7AD1-4337-ADDF-9B977E28668A}"/>
              </a:ext>
            </a:extLst>
          </p:cNvPr>
          <p:cNvCxnSpPr/>
          <p:nvPr/>
        </p:nvCxnSpPr>
        <p:spPr>
          <a:xfrm flipH="1">
            <a:off x="4343400" y="2060021"/>
            <a:ext cx="169817" cy="304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56E873C-7358-4412-B53E-BDE68A6BECAE}"/>
              </a:ext>
            </a:extLst>
          </p:cNvPr>
          <p:cNvSpPr txBox="1"/>
          <p:nvPr/>
        </p:nvSpPr>
        <p:spPr>
          <a:xfrm>
            <a:off x="5291447" y="1579418"/>
            <a:ext cx="3596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input        hidden        output</a:t>
            </a:r>
            <a:endParaRPr lang="en-SG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1B98E2-FC1F-4344-B770-82C395751EEF}"/>
                  </a:ext>
                </a:extLst>
              </p:cNvPr>
              <p:cNvSpPr txBox="1"/>
              <p:nvPr/>
            </p:nvSpPr>
            <p:spPr>
              <a:xfrm>
                <a:off x="8333826" y="4455422"/>
                <a:ext cx="249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61B98E2-FC1F-4344-B770-82C395751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826" y="4455422"/>
                <a:ext cx="249539" cy="369332"/>
              </a:xfrm>
              <a:prstGeom prst="rect">
                <a:avLst/>
              </a:prstGeom>
              <a:blipFill>
                <a:blip r:embed="rId23"/>
                <a:stretch>
                  <a:fillRect l="-7317" r="-31707" b="-1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1945797-8E4A-4879-9525-E5B3E2BA3223}"/>
                  </a:ext>
                </a:extLst>
              </p:cNvPr>
              <p:cNvSpPr txBox="1"/>
              <p:nvPr/>
            </p:nvSpPr>
            <p:spPr>
              <a:xfrm>
                <a:off x="6802899" y="5411387"/>
                <a:ext cx="249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1945797-8E4A-4879-9525-E5B3E2BA3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899" y="5411387"/>
                <a:ext cx="249539" cy="369332"/>
              </a:xfrm>
              <a:prstGeom prst="rect">
                <a:avLst/>
              </a:prstGeom>
              <a:blipFill>
                <a:blip r:embed="rId24"/>
                <a:stretch>
                  <a:fillRect r="-219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649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A4E25-FCC1-4639-B221-C5EF543F4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 in matrix notation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442DDA-8FB9-4DFF-84B2-15BA777E0A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226962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SG" dirty="0"/>
                  <a:t>,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SG" b="1" dirty="0"/>
                  <a:t> </a:t>
                </a:r>
                <a:r>
                  <a:rPr lang="en-SG" dirty="0"/>
                  <a:t>(pre-activation)</a:t>
                </a:r>
                <a:endParaRPr lang="en-SG" b="1" dirty="0"/>
              </a:p>
              <a:p>
                <a:endParaRPr lang="en-US" b="1" dirty="0"/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        elementwise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d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442DDA-8FB9-4DFF-84B2-15BA777E0A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226962" cy="4351338"/>
              </a:xfrm>
              <a:blipFill>
                <a:blip r:embed="rId3"/>
                <a:stretch>
                  <a:fillRect t="-1261" r="-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4FB370-1F15-49EF-9300-C0B0C076D48F}"/>
                  </a:ext>
                </a:extLst>
              </p:cNvPr>
              <p:cNvSpPr txBox="1"/>
              <p:nvPr/>
            </p:nvSpPr>
            <p:spPr>
              <a:xfrm>
                <a:off x="3052691" y="5832300"/>
                <a:ext cx="1821766" cy="7698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……………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p>
                        </m:lim>
                      </m:limLow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4FB370-1F15-49EF-9300-C0B0C076D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691" y="5832300"/>
                <a:ext cx="1821766" cy="769826"/>
              </a:xfrm>
              <a:prstGeom prst="rect">
                <a:avLst/>
              </a:prstGeom>
              <a:blipFill>
                <a:blip r:embed="rId4"/>
                <a:stretch>
                  <a:fillRect l="-334" r="-3344" b="-79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274FE9-BA17-4816-9017-0B61C70C9DFF}"/>
                  </a:ext>
                </a:extLst>
              </p:cNvPr>
              <p:cNvSpPr txBox="1"/>
              <p:nvPr/>
            </p:nvSpPr>
            <p:spPr>
              <a:xfrm>
                <a:off x="6864533" y="5434144"/>
                <a:ext cx="1430383" cy="609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𝑾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𝑾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(2)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274FE9-BA17-4816-9017-0B61C70C9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533" y="5434144"/>
                <a:ext cx="1430383" cy="6094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62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E456-EE3C-4674-A20B-7F261C56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unit activation functions </a:t>
            </a:r>
            <a:r>
              <a:rPr lang="en-US" i="1" dirty="0"/>
              <a:t>h</a:t>
            </a:r>
            <a:r>
              <a:rPr lang="en-US" dirty="0"/>
              <a:t>(.)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EF35B8-1DCE-4507-AA33-A55F3CCFB8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R</a:t>
                </a:r>
                <a:r>
                  <a:rPr lang="en-SG" dirty="0" err="1"/>
                  <a:t>ectified</a:t>
                </a:r>
                <a:r>
                  <a:rPr lang="en-SG" dirty="0"/>
                  <a:t> linear unit (</a:t>
                </a:r>
                <a:r>
                  <a:rPr lang="en-SG" dirty="0" err="1"/>
                  <a:t>ReLU</a:t>
                </a:r>
                <a:r>
                  <a:rPr lang="en-SG" dirty="0"/>
                  <a:t>) </a:t>
                </a:r>
              </a:p>
              <a:p>
                <a:pPr marL="0" indent="0">
                  <a:buNone/>
                </a:pPr>
                <a:r>
                  <a:rPr lang="en-SG" b="0" dirty="0"/>
                  <a:t>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e>
                    </m:func>
                  </m:oMath>
                </a14:m>
                <a:endParaRPr lang="en-SG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</a:t>
                </a:r>
                <a:r>
                  <a:rPr lang="en-SG" dirty="0" err="1"/>
                  <a:t>ogistic</a:t>
                </a:r>
                <a:r>
                  <a:rPr lang="en-SG" dirty="0"/>
                  <a:t> sigmoid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1EF35B8-1DCE-4507-AA33-A55F3CCFB8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5FD5A91-3BA6-4083-9C3A-282DF4550C07}"/>
              </a:ext>
            </a:extLst>
          </p:cNvPr>
          <p:cNvCxnSpPr/>
          <p:nvPr/>
        </p:nvCxnSpPr>
        <p:spPr>
          <a:xfrm>
            <a:off x="6428935" y="3657600"/>
            <a:ext cx="196244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8D61569-CB36-4A3B-9874-060ECEF8B7CF}"/>
              </a:ext>
            </a:extLst>
          </p:cNvPr>
          <p:cNvCxnSpPr/>
          <p:nvPr/>
        </p:nvCxnSpPr>
        <p:spPr>
          <a:xfrm flipV="1">
            <a:off x="7350369" y="2426677"/>
            <a:ext cx="0" cy="1230923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DF4153-F255-4A06-B952-A771CBFB09AF}"/>
              </a:ext>
            </a:extLst>
          </p:cNvPr>
          <p:cNvCxnSpPr/>
          <p:nvPr/>
        </p:nvCxnSpPr>
        <p:spPr>
          <a:xfrm flipV="1">
            <a:off x="7350369" y="2736166"/>
            <a:ext cx="745588" cy="921434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222649C-717F-494D-936D-130D265CB0A5}"/>
              </a:ext>
            </a:extLst>
          </p:cNvPr>
          <p:cNvCxnSpPr/>
          <p:nvPr/>
        </p:nvCxnSpPr>
        <p:spPr>
          <a:xfrm>
            <a:off x="6295292" y="3657600"/>
            <a:ext cx="1055077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743521-FEFD-409B-B0D5-33A68F839D47}"/>
                  </a:ext>
                </a:extLst>
              </p:cNvPr>
              <p:cNvSpPr txBox="1"/>
              <p:nvPr/>
            </p:nvSpPr>
            <p:spPr>
              <a:xfrm>
                <a:off x="8095957" y="3805311"/>
                <a:ext cx="358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0743521-FEFD-409B-B0D5-33A68F839D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957" y="3805311"/>
                <a:ext cx="35872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854B7E-BA86-4D17-B1AD-58B62E369B92}"/>
                  </a:ext>
                </a:extLst>
              </p:cNvPr>
              <p:cNvSpPr txBox="1"/>
              <p:nvPr/>
            </p:nvSpPr>
            <p:spPr>
              <a:xfrm>
                <a:off x="6911929" y="2093741"/>
                <a:ext cx="358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9854B7E-BA86-4D17-B1AD-58B62E369B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1929" y="2093741"/>
                <a:ext cx="358726" cy="369332"/>
              </a:xfrm>
              <a:prstGeom prst="rect">
                <a:avLst/>
              </a:prstGeom>
              <a:blipFill>
                <a:blip r:embed="rId4"/>
                <a:stretch>
                  <a:fillRect r="-83051"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745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8ACC69-1F92-4C44-BAD0-08986DCE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645" y="3196433"/>
            <a:ext cx="3987293" cy="3583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993738-78A4-4202-A97E-DE6251268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approximation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73488-6B40-48B2-B8D2-A7161D75C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7243"/>
            <a:ext cx="7886700" cy="4649720"/>
          </a:xfrm>
        </p:spPr>
        <p:txBody>
          <a:bodyPr/>
          <a:lstStyle/>
          <a:p>
            <a:r>
              <a:rPr lang="en-US" dirty="0"/>
              <a:t>With suitable activation functions, one hidden-layer network can approximate any continuous function on a compact domain given enough hidden layer units.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2A4647-D593-4A7D-A7EF-6F755C434BEA}"/>
                  </a:ext>
                </a:extLst>
              </p:cNvPr>
              <p:cNvSpPr txBox="1"/>
              <p:nvPr/>
            </p:nvSpPr>
            <p:spPr>
              <a:xfrm>
                <a:off x="731519" y="4748178"/>
                <a:ext cx="3037115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 simple network can be trained to represent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0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600" dirty="0"/>
                  <a:t>, 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respectively (use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1" smtClean="0">
                        <a:latin typeface="Cambria Math" panose="02040503050406030204" pitchFamily="18" charset="0"/>
                      </a:rPr>
                      <m:t>tanh</m:t>
                    </m:r>
                  </m:oMath>
                </a14:m>
                <a:r>
                  <a:rPr lang="en-US" sz="1600" dirty="0"/>
                  <a:t> activation function with 50 points). Figure 6.10 in Bishop, “Deep Learning.” </a:t>
                </a:r>
                <a:endParaRPr lang="en-SG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62A4647-D593-4A7D-A7EF-6F755C434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19" y="4748178"/>
                <a:ext cx="3037115" cy="1815882"/>
              </a:xfrm>
              <a:prstGeom prst="rect">
                <a:avLst/>
              </a:prstGeom>
              <a:blipFill>
                <a:blip r:embed="rId3"/>
                <a:stretch>
                  <a:fillRect l="-1004" t="-1007" b="-33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301E5F6-567F-4F12-B444-3F6CAFEB006D}"/>
                  </a:ext>
                </a:extLst>
              </p:cNvPr>
              <p:cNvSpPr/>
              <p:nvPr/>
            </p:nvSpPr>
            <p:spPr>
              <a:xfrm>
                <a:off x="873052" y="3857897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S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301E5F6-567F-4F12-B444-3F6CAFEB00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052" y="3857897"/>
                <a:ext cx="352697" cy="3265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5B4D27E-F5F5-4DF1-982E-B12BBDAC5028}"/>
                  </a:ext>
                </a:extLst>
              </p:cNvPr>
              <p:cNvSpPr/>
              <p:nvPr/>
            </p:nvSpPr>
            <p:spPr>
              <a:xfrm>
                <a:off x="1804871" y="3489958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D5B4D27E-F5F5-4DF1-982E-B12BBDAC50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871" y="3489958"/>
                <a:ext cx="352697" cy="326572"/>
              </a:xfrm>
              <a:prstGeom prst="ellipse">
                <a:avLst/>
              </a:prstGeom>
              <a:blipFill>
                <a:blip r:embed="rId5"/>
                <a:stretch>
                  <a:fillRect l="-5000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A18BEDA-419A-4A2E-801E-8886D2C516BB}"/>
                  </a:ext>
                </a:extLst>
              </p:cNvPr>
              <p:cNvSpPr/>
              <p:nvPr/>
            </p:nvSpPr>
            <p:spPr>
              <a:xfrm>
                <a:off x="1811400" y="3973286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7A18BEDA-419A-4A2E-801E-8886D2C516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400" y="3973286"/>
                <a:ext cx="352697" cy="326572"/>
              </a:xfrm>
              <a:prstGeom prst="ellipse">
                <a:avLst/>
              </a:prstGeom>
              <a:blipFill>
                <a:blip r:embed="rId6"/>
                <a:stretch>
                  <a:fillRect l="-5000" b="-9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A0B133F-9031-47A1-9F0C-09200AD04FAE}"/>
                  </a:ext>
                </a:extLst>
              </p:cNvPr>
              <p:cNvSpPr/>
              <p:nvPr/>
            </p:nvSpPr>
            <p:spPr>
              <a:xfrm>
                <a:off x="1804873" y="4495793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A0B133F-9031-47A1-9F0C-09200AD04F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873" y="4495793"/>
                <a:ext cx="352697" cy="326572"/>
              </a:xfrm>
              <a:prstGeom prst="ellipse">
                <a:avLst/>
              </a:prstGeom>
              <a:blipFill>
                <a:blip r:embed="rId7"/>
                <a:stretch>
                  <a:fillRect l="-5000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93BEE9B-84AD-43EF-9C5C-1E95356122D4}"/>
                  </a:ext>
                </a:extLst>
              </p:cNvPr>
              <p:cNvSpPr/>
              <p:nvPr/>
            </p:nvSpPr>
            <p:spPr>
              <a:xfrm>
                <a:off x="2771524" y="3862252"/>
                <a:ext cx="333103" cy="326572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93BEE9B-84AD-43EF-9C5C-1E95356122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524" y="3862252"/>
                <a:ext cx="333103" cy="326572"/>
              </a:xfrm>
              <a:prstGeom prst="roundRect">
                <a:avLst/>
              </a:prstGeom>
              <a:blipFill>
                <a:blip r:embed="rId8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70B54D7-F1E5-42C1-884D-2717D1FCF7BE}"/>
              </a:ext>
            </a:extLst>
          </p:cNvPr>
          <p:cNvCxnSpPr/>
          <p:nvPr/>
        </p:nvCxnSpPr>
        <p:spPr>
          <a:xfrm flipV="1">
            <a:off x="1312817" y="3722914"/>
            <a:ext cx="444137" cy="300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12788D-85EE-4DF5-9A0E-F1BA76EF0010}"/>
              </a:ext>
            </a:extLst>
          </p:cNvPr>
          <p:cNvCxnSpPr/>
          <p:nvPr/>
        </p:nvCxnSpPr>
        <p:spPr>
          <a:xfrm>
            <a:off x="1312817" y="4088674"/>
            <a:ext cx="444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4FA685B-A860-4B05-B61C-3154EFB3DE1F}"/>
              </a:ext>
            </a:extLst>
          </p:cNvPr>
          <p:cNvCxnSpPr/>
          <p:nvPr/>
        </p:nvCxnSpPr>
        <p:spPr>
          <a:xfrm>
            <a:off x="1312817" y="4184469"/>
            <a:ext cx="444137" cy="311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1096899-0214-44E1-BB85-0FD457BB32C8}"/>
              </a:ext>
            </a:extLst>
          </p:cNvPr>
          <p:cNvCxnSpPr/>
          <p:nvPr/>
        </p:nvCxnSpPr>
        <p:spPr>
          <a:xfrm>
            <a:off x="2279469" y="3722914"/>
            <a:ext cx="359228" cy="20247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1AB965E-2453-40A0-93A3-EF035195BAA0}"/>
              </a:ext>
            </a:extLst>
          </p:cNvPr>
          <p:cNvCxnSpPr/>
          <p:nvPr/>
        </p:nvCxnSpPr>
        <p:spPr>
          <a:xfrm>
            <a:off x="2266406" y="4099563"/>
            <a:ext cx="352697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D50A792-E477-4EE0-9C28-44F4F7A52DC9}"/>
              </a:ext>
            </a:extLst>
          </p:cNvPr>
          <p:cNvCxnSpPr/>
          <p:nvPr/>
        </p:nvCxnSpPr>
        <p:spPr>
          <a:xfrm flipV="1">
            <a:off x="2279469" y="4184469"/>
            <a:ext cx="404948" cy="36793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307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09EE-1861-5051-2963-7CA6D07A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code 3-unit hidden layer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F4A5016-3E70-A228-BAAB-11AD7954A980}"/>
                  </a:ext>
                </a:extLst>
              </p:cNvPr>
              <p:cNvSpPr/>
              <p:nvPr/>
            </p:nvSpPr>
            <p:spPr>
              <a:xfrm>
                <a:off x="367213" y="2953227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S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F4A5016-3E70-A228-BAAB-11AD7954A9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213" y="2953227"/>
                <a:ext cx="352697" cy="3265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30CBE242-F1C3-CD8E-8554-0B81B6933A68}"/>
                  </a:ext>
                </a:extLst>
              </p:cNvPr>
              <p:cNvSpPr/>
              <p:nvPr/>
            </p:nvSpPr>
            <p:spPr>
              <a:xfrm>
                <a:off x="1299032" y="2585288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30CBE242-F1C3-CD8E-8554-0B81B6933A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032" y="2585288"/>
                <a:ext cx="352697" cy="326572"/>
              </a:xfrm>
              <a:prstGeom prst="ellipse">
                <a:avLst/>
              </a:prstGeom>
              <a:blipFill>
                <a:blip r:embed="rId4"/>
                <a:stretch>
                  <a:fillRect l="-5000" b="-535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9387F31-EAAA-9F36-67D0-9231FBFFD522}"/>
                  </a:ext>
                </a:extLst>
              </p:cNvPr>
              <p:cNvSpPr/>
              <p:nvPr/>
            </p:nvSpPr>
            <p:spPr>
              <a:xfrm>
                <a:off x="1305561" y="3068616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9387F31-EAAA-9F36-67D0-9231FBFFD5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561" y="3068616"/>
                <a:ext cx="352697" cy="326572"/>
              </a:xfrm>
              <a:prstGeom prst="ellipse">
                <a:avLst/>
              </a:prstGeom>
              <a:blipFill>
                <a:blip r:embed="rId5"/>
                <a:stretch>
                  <a:fillRect l="-5000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5B1B610-D1BD-A124-A327-D7318685EAEC}"/>
                  </a:ext>
                </a:extLst>
              </p:cNvPr>
              <p:cNvSpPr/>
              <p:nvPr/>
            </p:nvSpPr>
            <p:spPr>
              <a:xfrm>
                <a:off x="1299034" y="3591123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5B1B610-D1BD-A124-A327-D7318685E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034" y="3591123"/>
                <a:ext cx="352697" cy="326572"/>
              </a:xfrm>
              <a:prstGeom prst="ellipse">
                <a:avLst/>
              </a:prstGeom>
              <a:blipFill>
                <a:blip r:embed="rId6"/>
                <a:stretch>
                  <a:fillRect l="-5000" b="-535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38230A0-E067-2D91-1A0C-E7B6AD3A0520}"/>
                  </a:ext>
                </a:extLst>
              </p:cNvPr>
              <p:cNvSpPr/>
              <p:nvPr/>
            </p:nvSpPr>
            <p:spPr>
              <a:xfrm>
                <a:off x="2265685" y="2957582"/>
                <a:ext cx="333103" cy="326572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38230A0-E067-2D91-1A0C-E7B6AD3A05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685" y="2957582"/>
                <a:ext cx="333103" cy="326572"/>
              </a:xfrm>
              <a:prstGeom prst="roundRect">
                <a:avLst/>
              </a:prstGeom>
              <a:blipFill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BE05E86-A3A3-B8F3-9AAC-04F51EA2B4CE}"/>
              </a:ext>
            </a:extLst>
          </p:cNvPr>
          <p:cNvCxnSpPr/>
          <p:nvPr/>
        </p:nvCxnSpPr>
        <p:spPr>
          <a:xfrm flipV="1">
            <a:off x="806978" y="2818244"/>
            <a:ext cx="444137" cy="300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A3DE5E-ECBA-866E-85D4-6B33FE2F2FDE}"/>
              </a:ext>
            </a:extLst>
          </p:cNvPr>
          <p:cNvCxnSpPr/>
          <p:nvPr/>
        </p:nvCxnSpPr>
        <p:spPr>
          <a:xfrm>
            <a:off x="806978" y="3184004"/>
            <a:ext cx="444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B300872-5199-3EC7-1F78-6E731A6AAC2E}"/>
              </a:ext>
            </a:extLst>
          </p:cNvPr>
          <p:cNvCxnSpPr/>
          <p:nvPr/>
        </p:nvCxnSpPr>
        <p:spPr>
          <a:xfrm>
            <a:off x="806978" y="3279799"/>
            <a:ext cx="444137" cy="311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730390-F3AC-FC91-5B07-FECA3ADE460B}"/>
              </a:ext>
            </a:extLst>
          </p:cNvPr>
          <p:cNvCxnSpPr/>
          <p:nvPr/>
        </p:nvCxnSpPr>
        <p:spPr>
          <a:xfrm>
            <a:off x="1773630" y="2818244"/>
            <a:ext cx="359228" cy="20247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B63888-CC0F-31C4-5E31-DC723A282064}"/>
              </a:ext>
            </a:extLst>
          </p:cNvPr>
          <p:cNvCxnSpPr/>
          <p:nvPr/>
        </p:nvCxnSpPr>
        <p:spPr>
          <a:xfrm>
            <a:off x="1760567" y="3194893"/>
            <a:ext cx="352697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8D6A30-F2D7-D8BB-1BD0-14AF08F1BD5F}"/>
              </a:ext>
            </a:extLst>
          </p:cNvPr>
          <p:cNvCxnSpPr/>
          <p:nvPr/>
        </p:nvCxnSpPr>
        <p:spPr>
          <a:xfrm flipV="1">
            <a:off x="1773630" y="3279799"/>
            <a:ext cx="404948" cy="36793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6E1876E-1855-266F-2B50-C4B8D66C51E4}"/>
              </a:ext>
            </a:extLst>
          </p:cNvPr>
          <p:cNvSpPr txBox="1"/>
          <p:nvPr/>
        </p:nvSpPr>
        <p:spPr>
          <a:xfrm>
            <a:off x="471792" y="4398646"/>
            <a:ext cx="2679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input, 1 output, three hidden units, (6+4)=10 fitting parameters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11DD6B-DB52-F843-ED39-605E295CB21C}"/>
              </a:ext>
            </a:extLst>
          </p:cNvPr>
          <p:cNvSpPr txBox="1"/>
          <p:nvPr/>
        </p:nvSpPr>
        <p:spPr>
          <a:xfrm>
            <a:off x="3115436" y="1849926"/>
            <a:ext cx="627434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torch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torch.linspace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(0, 2*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torch.pi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50).reshape(-1, 1)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y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torch.sin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(x)</a:t>
            </a:r>
          </a:p>
          <a:p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model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torch.nn.Sequential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    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torch.nn.Linear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3),   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torch.nn.Tanh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   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torch.nn.Linear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(3, 1))</a:t>
            </a:r>
          </a:p>
          <a:p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loss_fn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torch.nn.MSELoss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optimizer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torch.optim.SGD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model.parameters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lr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=0.05)</a:t>
            </a:r>
          </a:p>
          <a:p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epoch in range(30000):    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y_pred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model(x)     # forward     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loss =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loss_fn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y_pred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y)    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optimizer.zero_grad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loss.backward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     # backward</a:t>
            </a:r>
          </a:p>
          <a:p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optimizer.step</a:t>
            </a:r>
            <a:r>
              <a:rPr lang="en-SG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     # update </a:t>
            </a:r>
            <a:r>
              <a:rPr lang="en-SG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W,b</a:t>
            </a:r>
            <a:endParaRPr lang="en-SG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85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0E2FF-D52A-42A5-815E-86558129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free lunch theorem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77C3-B2DA-4147-BA0E-527BB1F01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single optimization or machine learning algorithm is universally superior to all others across all possible problems.</a:t>
            </a:r>
          </a:p>
          <a:p>
            <a:endParaRPr lang="en-US" dirty="0"/>
          </a:p>
          <a:p>
            <a:r>
              <a:rPr lang="en-US" dirty="0"/>
              <a:t>“algorithm” – method for generalizing from past observations.  </a:t>
            </a:r>
          </a:p>
          <a:p>
            <a:endParaRPr lang="en-US" dirty="0"/>
          </a:p>
          <a:p>
            <a:r>
              <a:rPr lang="en-US" dirty="0"/>
              <a:t>Inductive bias : assumptions that enable generalization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12161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793A7-A35D-4E99-8817-1F64CA1B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network: how deep is deep?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9C1DE4-23EE-4B1F-BBC6-8F7086172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8583"/>
            <a:ext cx="9144000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A71E17-AE1A-4DD8-8377-2107F7309466}"/>
              </a:ext>
            </a:extLst>
          </p:cNvPr>
          <p:cNvSpPr txBox="1"/>
          <p:nvPr/>
        </p:nvSpPr>
        <p:spPr>
          <a:xfrm>
            <a:off x="463730" y="6492241"/>
            <a:ext cx="7471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https://lamarr-institute.org/blog/deep-neural-networks/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CD3749-C67D-44CF-AE8A-A1CE813C67D6}"/>
              </a:ext>
            </a:extLst>
          </p:cNvPr>
          <p:cNvSpPr txBox="1"/>
          <p:nvPr/>
        </p:nvSpPr>
        <p:spPr>
          <a:xfrm>
            <a:off x="7107381" y="1263084"/>
            <a:ext cx="1780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representation learning, transfer learning, contrastive learning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814188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58B0-1266-4641-8216-A9C80670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Error/loss/cost function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4BC0E4-7D64-404F-B972-B003741A6E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Least squares for regression.  Given an input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and weights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dirty="0"/>
                  <a:t>, we assume the output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follows a Gaussian distribution.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Assuming the data points are independent, identically distributed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Maximize the likelihood above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4BC0E4-7D64-404F-B972-B003741A6E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3109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AA53FDE-BCA1-4331-9404-48AEE9A68FC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Maximize likelihood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minimize error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AA53FDE-BCA1-4331-9404-48AEE9A68F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825" b="-2119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AE6A0-C5CC-45D5-9FE8-BF94B01510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𝒘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/(2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NLL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𝐭</m:t>
                            </m:r>
                          </m:e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𝒘</m:t>
                                        </m:r>
                                      </m:e>
                                    </m:d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</m:func>
                  </m:oMath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Error (for fixed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𝒘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AE6A0-C5CC-45D5-9FE8-BF94B01510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9314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4F9D-528A-4F2E-ACDD-FD6F7465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classification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1C7673-D799-48BD-AEEE-0E22C5D201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SG" dirty="0"/>
                  <a:t> be the predicted probability of class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 (class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).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SG" dirty="0"/>
              </a:p>
              <a:p>
                <a:r>
                  <a:rPr lang="en-US" dirty="0"/>
                  <a:t>L</a:t>
                </a:r>
                <a:r>
                  <a:rPr lang="en-SG" dirty="0" err="1"/>
                  <a:t>ikelihood</a:t>
                </a:r>
                <a:r>
                  <a:rPr lang="en-SG" dirty="0"/>
                  <a:t> is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SG" dirty="0"/>
              </a:p>
              <a:p>
                <a:r>
                  <a:rPr lang="en-US" dirty="0"/>
                  <a:t>N</a:t>
                </a:r>
                <a:r>
                  <a:rPr lang="en-SG" dirty="0" err="1"/>
                  <a:t>egative</a:t>
                </a:r>
                <a:r>
                  <a:rPr lang="en-SG" dirty="0"/>
                  <a:t> log likelihood is the cross-entropy error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⁡(1−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1C7673-D799-48BD-AEEE-0E22C5D201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501" r="-46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EC76444-2017-4889-A5E3-C1BEE06A8B63}"/>
                  </a:ext>
                </a:extLst>
              </p:cNvPr>
              <p:cNvSpPr txBox="1"/>
              <p:nvPr/>
            </p:nvSpPr>
            <p:spPr>
              <a:xfrm>
                <a:off x="7171459" y="3151909"/>
                <a:ext cx="13438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EC76444-2017-4889-A5E3-C1BEE06A8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459" y="3151909"/>
                <a:ext cx="1343891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5F1690-A136-ABA4-8CBC-ECEDAAF22656}"/>
                  </a:ext>
                </a:extLst>
              </p:cNvPr>
              <p:cNvSpPr txBox="1"/>
              <p:nvPr/>
            </p:nvSpPr>
            <p:spPr>
              <a:xfrm>
                <a:off x="7360515" y="1089008"/>
                <a:ext cx="9657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5F1690-A136-ABA4-8CBC-ECEDAAF22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515" y="1089008"/>
                <a:ext cx="965777" cy="276999"/>
              </a:xfrm>
              <a:prstGeom prst="rect">
                <a:avLst/>
              </a:prstGeom>
              <a:blipFill>
                <a:blip r:embed="rId4"/>
                <a:stretch>
                  <a:fillRect l="-4403" r="-6289" b="-4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351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 classification problem</a:t>
            </a:r>
          </a:p>
        </p:txBody>
      </p:sp>
      <p:pic>
        <p:nvPicPr>
          <p:cNvPr id="1229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6029325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TextBox 4"/>
              <p:cNvSpPr txBox="1">
                <a:spLocks noChangeArrowheads="1"/>
              </p:cNvSpPr>
              <p:nvPr/>
            </p:nvSpPr>
            <p:spPr bwMode="auto">
              <a:xfrm>
                <a:off x="609600" y="1600200"/>
                <a:ext cx="43434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Handwritten digits in 28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en-US" sz="1800" dirty="0"/>
                  <a:t>28 grey-scale pixels </a:t>
                </a:r>
              </a:p>
            </p:txBody>
          </p:sp>
        </mc:Choice>
        <mc:Fallback xmlns="">
          <p:sp>
            <p:nvSpPr>
              <p:cNvPr id="12292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600200"/>
                <a:ext cx="4343400" cy="646331"/>
              </a:xfrm>
              <a:prstGeom prst="rect">
                <a:avLst/>
              </a:prstGeom>
              <a:blipFill>
                <a:blip r:embed="rId4"/>
                <a:stretch>
                  <a:fillRect l="-1122" t="-5660" b="-132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93" name="TextBox 5"/>
          <p:cNvSpPr txBox="1">
            <a:spLocks noChangeArrowheads="1"/>
          </p:cNvSpPr>
          <p:nvPr/>
        </p:nvSpPr>
        <p:spPr bwMode="auto">
          <a:xfrm>
            <a:off x="6705600" y="2133600"/>
            <a:ext cx="16764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With 10 output neurons answering the question: is it 0?  is it 1? …, is it 9?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60000 for a training set, 10000 examples for testing set.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0500BF-AE77-363D-6267-DC871DFCE281}"/>
              </a:ext>
            </a:extLst>
          </p:cNvPr>
          <p:cNvSpPr txBox="1"/>
          <p:nvPr/>
        </p:nvSpPr>
        <p:spPr>
          <a:xfrm>
            <a:off x="628650" y="6215974"/>
            <a:ext cx="1992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MNIST dataset</a:t>
            </a:r>
            <a:endParaRPr lang="en-S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Network</a:t>
            </a:r>
          </a:p>
        </p:txBody>
      </p:sp>
      <p:sp>
        <p:nvSpPr>
          <p:cNvPr id="5" name="Oval 4"/>
          <p:cNvSpPr/>
          <p:nvPr/>
        </p:nvSpPr>
        <p:spPr>
          <a:xfrm>
            <a:off x="3540125" y="2108200"/>
            <a:ext cx="269875" cy="269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540125" y="2827338"/>
            <a:ext cx="269875" cy="269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540125" y="3548063"/>
            <a:ext cx="269875" cy="269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40125" y="4267200"/>
            <a:ext cx="269875" cy="269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40125" y="1447800"/>
            <a:ext cx="269875" cy="26987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52600" y="1946275"/>
            <a:ext cx="381000" cy="388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5" name="TextBox 19"/>
          <p:cNvSpPr txBox="1">
            <a:spLocks noChangeArrowheads="1"/>
          </p:cNvSpPr>
          <p:nvPr/>
        </p:nvSpPr>
        <p:spPr bwMode="auto">
          <a:xfrm>
            <a:off x="1752600" y="19050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x</a:t>
            </a:r>
            <a:r>
              <a:rPr lang="en-US" altLang="en-US" sz="1800" baseline="-25000"/>
              <a:t>1</a:t>
            </a:r>
            <a:endParaRPr lang="en-US" altLang="en-US" sz="1800"/>
          </a:p>
        </p:txBody>
      </p:sp>
      <p:sp>
        <p:nvSpPr>
          <p:cNvPr id="18" name="Rectangle 17"/>
          <p:cNvSpPr/>
          <p:nvPr/>
        </p:nvSpPr>
        <p:spPr>
          <a:xfrm>
            <a:off x="1752600" y="2860675"/>
            <a:ext cx="381000" cy="388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7" name="TextBox 21"/>
          <p:cNvSpPr txBox="1">
            <a:spLocks noChangeArrowheads="1"/>
          </p:cNvSpPr>
          <p:nvPr/>
        </p:nvSpPr>
        <p:spPr bwMode="auto">
          <a:xfrm>
            <a:off x="1752600" y="2819400"/>
            <a:ext cx="457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x</a:t>
            </a:r>
            <a:r>
              <a:rPr lang="en-US" altLang="en-US" sz="1800" baseline="-25000"/>
              <a:t>2</a:t>
            </a:r>
            <a:endParaRPr lang="en-US" altLang="en-US" sz="1800"/>
          </a:p>
        </p:txBody>
      </p:sp>
      <p:sp>
        <p:nvSpPr>
          <p:cNvPr id="20" name="Rectangle 19"/>
          <p:cNvSpPr/>
          <p:nvPr/>
        </p:nvSpPr>
        <p:spPr>
          <a:xfrm>
            <a:off x="1752600" y="5299075"/>
            <a:ext cx="381000" cy="388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349" name="TextBox 23"/>
          <p:cNvSpPr txBox="1">
            <a:spLocks noChangeArrowheads="1"/>
          </p:cNvSpPr>
          <p:nvPr/>
        </p:nvSpPr>
        <p:spPr bwMode="auto">
          <a:xfrm>
            <a:off x="1752600" y="5257800"/>
            <a:ext cx="60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x</a:t>
            </a:r>
            <a:r>
              <a:rPr lang="en-US" altLang="en-US" sz="1800" baseline="-25000"/>
              <a:t>784</a:t>
            </a:r>
            <a:endParaRPr lang="en-US" altLang="en-US" sz="180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362200" y="1600200"/>
            <a:ext cx="1066800" cy="5413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438400" y="2141538"/>
            <a:ext cx="990600" cy="1333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438400" y="2274888"/>
            <a:ext cx="990600" cy="6969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4347" idx="3"/>
          </p:cNvCxnSpPr>
          <p:nvPr/>
        </p:nvCxnSpPr>
        <p:spPr>
          <a:xfrm flipV="1">
            <a:off x="2209800" y="1752600"/>
            <a:ext cx="1143000" cy="12509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362200" y="2438400"/>
            <a:ext cx="1066800" cy="5651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362200" y="2411413"/>
            <a:ext cx="1066800" cy="11699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209800" y="2473325"/>
            <a:ext cx="1219200" cy="1717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438400" y="3132138"/>
            <a:ext cx="9144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362200" y="3189288"/>
            <a:ext cx="1066800" cy="4683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286000" y="3429000"/>
            <a:ext cx="1066800" cy="8731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349" idx="3"/>
          </p:cNvCxnSpPr>
          <p:nvPr/>
        </p:nvCxnSpPr>
        <p:spPr>
          <a:xfrm flipV="1">
            <a:off x="2362200" y="3249613"/>
            <a:ext cx="1066800" cy="219233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2286000" y="3159125"/>
            <a:ext cx="1254125" cy="156527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286000" y="3875088"/>
            <a:ext cx="1254125" cy="9398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362200" y="3760788"/>
            <a:ext cx="1066800" cy="3683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286000" y="4191000"/>
            <a:ext cx="1143000" cy="2286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886200" y="2286000"/>
            <a:ext cx="1143000" cy="22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3906838" y="2438400"/>
            <a:ext cx="1177925" cy="685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810000" y="2438400"/>
            <a:ext cx="1274763" cy="13795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810000" y="2573338"/>
            <a:ext cx="1330325" cy="19780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3886200" y="2590800"/>
            <a:ext cx="1143000" cy="3698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906838" y="3063875"/>
            <a:ext cx="1177925" cy="1952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906838" y="3124200"/>
            <a:ext cx="1122362" cy="8112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913188" y="3308350"/>
            <a:ext cx="1160462" cy="12604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913188" y="2708275"/>
            <a:ext cx="1116012" cy="949325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3913188" y="3394075"/>
            <a:ext cx="1116012" cy="347663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913188" y="3817938"/>
            <a:ext cx="1116012" cy="195262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886200" y="3875088"/>
            <a:ext cx="1143000" cy="80645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3810000" y="2827338"/>
            <a:ext cx="1219200" cy="132080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3886200" y="3487738"/>
            <a:ext cx="1187450" cy="79057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3913188" y="4108450"/>
            <a:ext cx="1116012" cy="293688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3906838" y="4537075"/>
            <a:ext cx="1122362" cy="27781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6705600" y="1641475"/>
            <a:ext cx="1025525" cy="492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6705600" y="2268538"/>
            <a:ext cx="990600" cy="492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705600" y="2438400"/>
            <a:ext cx="990600" cy="47783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6705600" y="2403475"/>
            <a:ext cx="990600" cy="48895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6705600" y="3022600"/>
            <a:ext cx="91440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6705600" y="2540000"/>
            <a:ext cx="990600" cy="1068388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6781800" y="3157538"/>
            <a:ext cx="914400" cy="57626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88" name="TextBox 68"/>
          <p:cNvSpPr txBox="1">
            <a:spLocks noChangeArrowheads="1"/>
          </p:cNvSpPr>
          <p:nvPr/>
        </p:nvSpPr>
        <p:spPr bwMode="auto">
          <a:xfrm>
            <a:off x="1752600" y="3995738"/>
            <a:ext cx="457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…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3913188" y="1600200"/>
            <a:ext cx="1039812" cy="541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90" name="TextBox 71"/>
          <p:cNvSpPr txBox="1">
            <a:spLocks noChangeArrowheads="1"/>
          </p:cNvSpPr>
          <p:nvPr/>
        </p:nvSpPr>
        <p:spPr bwMode="auto">
          <a:xfrm>
            <a:off x="5715000" y="2892425"/>
            <a:ext cx="53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… </a:t>
            </a:r>
          </a:p>
        </p:txBody>
      </p:sp>
      <p:sp>
        <p:nvSpPr>
          <p:cNvPr id="14392" name="TextBox 74"/>
          <p:cNvSpPr txBox="1">
            <a:spLocks noChangeArrowheads="1"/>
          </p:cNvSpPr>
          <p:nvPr/>
        </p:nvSpPr>
        <p:spPr bwMode="auto">
          <a:xfrm>
            <a:off x="8243454" y="2895601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  <a:r>
              <a:rPr lang="en-US" altLang="en-US" sz="1800" baseline="-25000" dirty="0"/>
              <a:t>1</a:t>
            </a:r>
            <a:endParaRPr lang="en-US" altLang="en-US" sz="1800" dirty="0"/>
          </a:p>
        </p:txBody>
      </p:sp>
      <p:sp>
        <p:nvSpPr>
          <p:cNvPr id="14393" name="TextBox 75"/>
          <p:cNvSpPr txBox="1">
            <a:spLocks noChangeArrowheads="1"/>
          </p:cNvSpPr>
          <p:nvPr/>
        </p:nvSpPr>
        <p:spPr bwMode="auto">
          <a:xfrm>
            <a:off x="8236527" y="5171932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  <a:r>
              <a:rPr lang="en-US" altLang="en-US" sz="1800" baseline="-25000" dirty="0"/>
              <a:t>9</a:t>
            </a:r>
            <a:endParaRPr lang="en-US" altLang="en-US" sz="1800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6781800" y="4537075"/>
            <a:ext cx="762000" cy="720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629400" y="5105400"/>
            <a:ext cx="838200" cy="228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96" name="TextBox 80"/>
              <p:cNvSpPr txBox="1">
                <a:spLocks noChangeArrowheads="1"/>
              </p:cNvSpPr>
              <p:nvPr/>
            </p:nvSpPr>
            <p:spPr bwMode="auto">
              <a:xfrm>
                <a:off x="2743200" y="5410200"/>
                <a:ext cx="4038600" cy="9679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The predicted digit is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en-US" sz="1800" dirty="0"/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en-US" sz="1800" dirty="0"/>
                  <a:t> is a maximum.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en-US" sz="1800" dirty="0"/>
                  <a:t> is the logit (raw score) for class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en-US" sz="1800" dirty="0"/>
                  <a:t>.</a:t>
                </a:r>
              </a:p>
            </p:txBody>
          </p:sp>
        </mc:Choice>
        <mc:Fallback xmlns="">
          <p:sp>
            <p:nvSpPr>
              <p:cNvPr id="14396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5410200"/>
                <a:ext cx="4038600" cy="967957"/>
              </a:xfrm>
              <a:prstGeom prst="rect">
                <a:avLst/>
              </a:prstGeom>
              <a:blipFill>
                <a:blip r:embed="rId2"/>
                <a:stretch>
                  <a:fillRect l="-1207" t="-3797" r="-2413" b="-94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97" name="Picture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36220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398" name="TextBox 82"/>
              <p:cNvSpPr txBox="1">
                <a:spLocks noChangeArrowheads="1"/>
              </p:cNvSpPr>
              <p:nvPr/>
            </p:nvSpPr>
            <p:spPr bwMode="auto">
              <a:xfrm>
                <a:off x="457200" y="2895600"/>
                <a:ext cx="1143000" cy="2031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The input “2” is a 28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en-US" sz="1800" dirty="0"/>
                  <a:t>28 bitmap of 0&lt; x</a:t>
                </a:r>
                <a:r>
                  <a:rPr lang="en-US" altLang="en-US" sz="1800" baseline="-25000" dirty="0"/>
                  <a:t>i</a:t>
                </a:r>
                <a:r>
                  <a:rPr lang="en-US" altLang="en-US" sz="1800" dirty="0"/>
                  <a:t> &lt;1 of 784 numbers.</a:t>
                </a:r>
              </a:p>
            </p:txBody>
          </p:sp>
        </mc:Choice>
        <mc:Fallback xmlns="">
          <p:sp>
            <p:nvSpPr>
              <p:cNvPr id="14398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2895600"/>
                <a:ext cx="1143000" cy="2031325"/>
              </a:xfrm>
              <a:prstGeom prst="rect">
                <a:avLst/>
              </a:prstGeom>
              <a:blipFill>
                <a:blip r:embed="rId4"/>
                <a:stretch>
                  <a:fillRect l="-4255" t="-1502" r="-8511" b="-39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99" name="TextBox 83"/>
          <p:cNvSpPr txBox="1">
            <a:spLocks noChangeArrowheads="1"/>
          </p:cNvSpPr>
          <p:nvPr/>
        </p:nvSpPr>
        <p:spPr bwMode="auto">
          <a:xfrm>
            <a:off x="7696200" y="3897313"/>
            <a:ext cx="53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… </a:t>
            </a:r>
          </a:p>
        </p:txBody>
      </p:sp>
      <p:sp>
        <p:nvSpPr>
          <p:cNvPr id="2" name="Rectangle 1"/>
          <p:cNvSpPr/>
          <p:nvPr/>
        </p:nvSpPr>
        <p:spPr>
          <a:xfrm>
            <a:off x="7848600" y="2209800"/>
            <a:ext cx="228600" cy="230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7848600" y="2970213"/>
            <a:ext cx="228600" cy="230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7772400" y="5256213"/>
            <a:ext cx="228600" cy="230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74">
            <a:extLst>
              <a:ext uri="{FF2B5EF4-FFF2-40B4-BE49-F238E27FC236}">
                <a16:creationId xmlns:a16="http://schemas.microsoft.com/office/drawing/2014/main" id="{317A1B6E-54F4-4935-8E81-7B1899E77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455" y="2119742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  <a:r>
              <a:rPr lang="en-US" altLang="en-US" sz="1800" baseline="-25000" dirty="0"/>
              <a:t>0</a:t>
            </a:r>
            <a:endParaRPr lang="en-US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2F7BB5-3AC0-4EEA-A24A-0C7F304AA149}"/>
                  </a:ext>
                </a:extLst>
              </p:cNvPr>
              <p:cNvSpPr txBox="1"/>
              <p:nvPr/>
            </p:nvSpPr>
            <p:spPr>
              <a:xfrm>
                <a:off x="7038109" y="609313"/>
                <a:ext cx="19257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correct answer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2F7BB5-3AC0-4EEA-A24A-0C7F304AA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109" y="609313"/>
                <a:ext cx="1925782" cy="646331"/>
              </a:xfrm>
              <a:prstGeom prst="rect">
                <a:avLst/>
              </a:prstGeom>
              <a:blipFill>
                <a:blip r:embed="rId5"/>
                <a:stretch>
                  <a:fillRect l="-2857" t="-5660" r="-4762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74">
            <a:extLst>
              <a:ext uri="{FF2B5EF4-FFF2-40B4-BE49-F238E27FC236}">
                <a16:creationId xmlns:a16="http://schemas.microsoft.com/office/drawing/2014/main" id="{68578613-8BC4-4D4A-9203-60B721BDD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4236" y="3484419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  <a:r>
              <a:rPr lang="en-US" altLang="en-US" sz="1800" baseline="-25000" dirty="0"/>
              <a:t>2</a:t>
            </a:r>
            <a:endParaRPr lang="en-US" altLang="en-US" sz="18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7CE3864-FA8A-42BA-80CE-CED6C57F8AEF}"/>
              </a:ext>
            </a:extLst>
          </p:cNvPr>
          <p:cNvSpPr/>
          <p:nvPr/>
        </p:nvSpPr>
        <p:spPr>
          <a:xfrm>
            <a:off x="7855528" y="3593668"/>
            <a:ext cx="228600" cy="23018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88715F-B962-4558-BD6F-A335405F16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different categories, e.g., recognize the handwritten digits from 0 to 9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88715F-B962-4558-BD6F-A335405F1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05" t="-29032" b="-354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1E6771-BB23-42C4-90B6-6AF5907282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414443"/>
                <a:ext cx="7886700" cy="430501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 probability of a single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</a:t>
                </a:r>
                <a:r>
                  <a:rPr lang="en-SG" dirty="0"/>
                  <a:t>here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SG" dirty="0"/>
                  <a:t> is the one-hot-encoding vector,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SG" dirty="0"/>
                  <a:t> is predicted probability from the </a:t>
                </a:r>
                <a:r>
                  <a:rPr lang="en-SG" dirty="0" err="1"/>
                  <a:t>softmax</a:t>
                </a:r>
                <a:endParaRPr lang="en-SG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SG" dirty="0"/>
                  <a:t> 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SG" dirty="0"/>
                  <a:t> is the last layer output)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1E6771-BB23-42C4-90B6-6AF5907282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414443"/>
                <a:ext cx="7886700" cy="4305012"/>
              </a:xfrm>
              <a:blipFill>
                <a:blip r:embed="rId4"/>
                <a:stretch>
                  <a:fillRect l="-1391" t="-25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5412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84A0-90EA-ED12-99E1-4F12DEA69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K-different categories, what is the error function?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12BCEA-389C-3AC2-230B-605C4AF823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endParaRPr lang="en-US" dirty="0"/>
              </a:p>
              <a:p>
                <a:r>
                  <a:rPr lang="en-US" dirty="0"/>
                  <a:t>R</a:t>
                </a:r>
                <a:r>
                  <a:rPr lang="en-SG" dirty="0"/>
                  <a:t>aw network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SG" dirty="0"/>
                  <a:t> (logit)</a:t>
                </a:r>
              </a:p>
              <a:p>
                <a:r>
                  <a:rPr lang="en-US" dirty="0"/>
                  <a:t>P</a:t>
                </a:r>
                <a:r>
                  <a:rPr lang="en-SG" dirty="0"/>
                  <a:t>ass through </a:t>
                </a:r>
                <a:r>
                  <a:rPr lang="en-SG" dirty="0" err="1"/>
                  <a:t>softmax</a:t>
                </a:r>
                <a:endParaRPr lang="en-SG" dirty="0"/>
              </a:p>
              <a:p>
                <a:pPr marL="457200" lvl="1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r>
                  <a:rPr lang="en-SG" dirty="0"/>
                  <a:t>One sample loss is the cross-entropy</a:t>
                </a:r>
              </a:p>
              <a:p>
                <a:pPr marL="0" indent="0">
                  <a:buNone/>
                </a:pPr>
                <a:r>
                  <a:rPr lang="en-SG" dirty="0"/>
                  <a:t>	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func>
                  </m:oMath>
                </a14:m>
                <a:endParaRPr lang="en-SG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SG" dirty="0"/>
                  <a:t> is the index for the correct digits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12BCEA-389C-3AC2-230B-605C4AF823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30D0034-3FFD-4095-9B7D-4278D5673E92}"/>
              </a:ext>
            </a:extLst>
          </p:cNvPr>
          <p:cNvSpPr txBox="1"/>
          <p:nvPr/>
        </p:nvSpPr>
        <p:spPr>
          <a:xfrm>
            <a:off x="3526438" y="6135609"/>
            <a:ext cx="5311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loss_fn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torch.nn.CrossEntropyLoss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loss =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loss_fn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(logits, targets)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0D8954-F74F-BAA1-45D2-C47F1827A95D}"/>
              </a:ext>
            </a:extLst>
          </p:cNvPr>
          <p:cNvSpPr txBox="1"/>
          <p:nvPr/>
        </p:nvSpPr>
        <p:spPr>
          <a:xfrm>
            <a:off x="1658786" y="6222913"/>
            <a:ext cx="1323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PyTorch</a:t>
            </a:r>
            <a:r>
              <a:rPr lang="en-US" dirty="0"/>
              <a:t>: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74402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41036-3659-4E82-B834-099453F3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(find minimum of error function)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99C0BD-6354-4851-BF08-1A76A4C0B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836" y="1916566"/>
            <a:ext cx="3843610" cy="415621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8D3865-9295-45A3-95FA-5A0AB5B4B098}"/>
              </a:ext>
            </a:extLst>
          </p:cNvPr>
          <p:cNvCxnSpPr/>
          <p:nvPr/>
        </p:nvCxnSpPr>
        <p:spPr>
          <a:xfrm>
            <a:off x="1429380" y="4798593"/>
            <a:ext cx="178308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09B307E-28E9-4D10-AC33-17041B460F74}"/>
              </a:ext>
            </a:extLst>
          </p:cNvPr>
          <p:cNvCxnSpPr/>
          <p:nvPr/>
        </p:nvCxnSpPr>
        <p:spPr>
          <a:xfrm>
            <a:off x="1429380" y="4798593"/>
            <a:ext cx="0" cy="13841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2306E3-ECAA-4C0F-A470-900524E9A105}"/>
                  </a:ext>
                </a:extLst>
              </p:cNvPr>
              <p:cNvSpPr txBox="1"/>
              <p:nvPr/>
            </p:nvSpPr>
            <p:spPr>
              <a:xfrm>
                <a:off x="3291843" y="4789500"/>
                <a:ext cx="3255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2306E3-ECAA-4C0F-A470-900524E9A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843" y="4789500"/>
                <a:ext cx="325554" cy="369332"/>
              </a:xfrm>
              <a:prstGeom prst="rect">
                <a:avLst/>
              </a:prstGeom>
              <a:blipFill>
                <a:blip r:embed="rId3"/>
                <a:stretch>
                  <a:fillRect r="-24528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7ECC23-D041-4DFC-9A88-279FECE80E27}"/>
                  </a:ext>
                </a:extLst>
              </p:cNvPr>
              <p:cNvSpPr txBox="1"/>
              <p:nvPr/>
            </p:nvSpPr>
            <p:spPr>
              <a:xfrm>
                <a:off x="1263757" y="6229091"/>
                <a:ext cx="3255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B7ECC23-D041-4DFC-9A88-279FECE80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3757" y="6229091"/>
                <a:ext cx="325554" cy="369332"/>
              </a:xfrm>
              <a:prstGeom prst="rect">
                <a:avLst/>
              </a:prstGeom>
              <a:blipFill>
                <a:blip r:embed="rId4"/>
                <a:stretch>
                  <a:fillRect r="-25926"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78A3409-4107-4CCF-942D-E0978857A36A}"/>
              </a:ext>
            </a:extLst>
          </p:cNvPr>
          <p:cNvSpPr/>
          <p:nvPr/>
        </p:nvSpPr>
        <p:spPr>
          <a:xfrm>
            <a:off x="2223480" y="5175546"/>
            <a:ext cx="196335" cy="199026"/>
          </a:xfrm>
          <a:custGeom>
            <a:avLst/>
            <a:gdLst>
              <a:gd name="connsiteX0" fmla="*/ 20319 w 196335"/>
              <a:gd name="connsiteY0" fmla="*/ 57639 h 199026"/>
              <a:gd name="connsiteX1" fmla="*/ 118793 w 196335"/>
              <a:gd name="connsiteY1" fmla="*/ 1368 h 199026"/>
              <a:gd name="connsiteX2" fmla="*/ 196165 w 196335"/>
              <a:gd name="connsiteY2" fmla="*/ 113909 h 199026"/>
              <a:gd name="connsiteX3" fmla="*/ 97692 w 196335"/>
              <a:gd name="connsiteY3" fmla="*/ 198316 h 199026"/>
              <a:gd name="connsiteX4" fmla="*/ 6252 w 196335"/>
              <a:gd name="connsiteY4" fmla="*/ 149079 h 199026"/>
              <a:gd name="connsiteX5" fmla="*/ 20319 w 196335"/>
              <a:gd name="connsiteY5" fmla="*/ 57639 h 19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335" h="199026">
                <a:moveTo>
                  <a:pt x="20319" y="57639"/>
                </a:moveTo>
                <a:cubicBezTo>
                  <a:pt x="39076" y="33020"/>
                  <a:pt x="89486" y="-8010"/>
                  <a:pt x="118793" y="1368"/>
                </a:cubicBezTo>
                <a:cubicBezTo>
                  <a:pt x="148100" y="10746"/>
                  <a:pt x="199682" y="81084"/>
                  <a:pt x="196165" y="113909"/>
                </a:cubicBezTo>
                <a:cubicBezTo>
                  <a:pt x="192648" y="146734"/>
                  <a:pt x="129344" y="192454"/>
                  <a:pt x="97692" y="198316"/>
                </a:cubicBezTo>
                <a:cubicBezTo>
                  <a:pt x="66040" y="204178"/>
                  <a:pt x="19147" y="172525"/>
                  <a:pt x="6252" y="149079"/>
                </a:cubicBezTo>
                <a:cubicBezTo>
                  <a:pt x="-6643" y="125633"/>
                  <a:pt x="1562" y="82258"/>
                  <a:pt x="20319" y="57639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8DADB36-0985-41CF-839C-AC29BF86D5A1}"/>
              </a:ext>
            </a:extLst>
          </p:cNvPr>
          <p:cNvSpPr/>
          <p:nvPr/>
        </p:nvSpPr>
        <p:spPr>
          <a:xfrm>
            <a:off x="1674286" y="5005025"/>
            <a:ext cx="145133" cy="156074"/>
          </a:xfrm>
          <a:custGeom>
            <a:avLst/>
            <a:gdLst>
              <a:gd name="connsiteX0" fmla="*/ 20319 w 196335"/>
              <a:gd name="connsiteY0" fmla="*/ 57639 h 199026"/>
              <a:gd name="connsiteX1" fmla="*/ 118793 w 196335"/>
              <a:gd name="connsiteY1" fmla="*/ 1368 h 199026"/>
              <a:gd name="connsiteX2" fmla="*/ 196165 w 196335"/>
              <a:gd name="connsiteY2" fmla="*/ 113909 h 199026"/>
              <a:gd name="connsiteX3" fmla="*/ 97692 w 196335"/>
              <a:gd name="connsiteY3" fmla="*/ 198316 h 199026"/>
              <a:gd name="connsiteX4" fmla="*/ 6252 w 196335"/>
              <a:gd name="connsiteY4" fmla="*/ 149079 h 199026"/>
              <a:gd name="connsiteX5" fmla="*/ 20319 w 196335"/>
              <a:gd name="connsiteY5" fmla="*/ 57639 h 199026"/>
              <a:gd name="connsiteX0" fmla="*/ 20319 w 161363"/>
              <a:gd name="connsiteY0" fmla="*/ 57113 h 198500"/>
              <a:gd name="connsiteX1" fmla="*/ 118793 w 161363"/>
              <a:gd name="connsiteY1" fmla="*/ 842 h 198500"/>
              <a:gd name="connsiteX2" fmla="*/ 160996 w 161363"/>
              <a:gd name="connsiteY2" fmla="*/ 99316 h 198500"/>
              <a:gd name="connsiteX3" fmla="*/ 97692 w 161363"/>
              <a:gd name="connsiteY3" fmla="*/ 197790 h 198500"/>
              <a:gd name="connsiteX4" fmla="*/ 6252 w 161363"/>
              <a:gd name="connsiteY4" fmla="*/ 148553 h 198500"/>
              <a:gd name="connsiteX5" fmla="*/ 20319 w 161363"/>
              <a:gd name="connsiteY5" fmla="*/ 57113 h 198500"/>
              <a:gd name="connsiteX0" fmla="*/ 21882 w 162559"/>
              <a:gd name="connsiteY0" fmla="*/ 57113 h 160475"/>
              <a:gd name="connsiteX1" fmla="*/ 120356 w 162559"/>
              <a:gd name="connsiteY1" fmla="*/ 842 h 160475"/>
              <a:gd name="connsiteX2" fmla="*/ 162559 w 162559"/>
              <a:gd name="connsiteY2" fmla="*/ 99316 h 160475"/>
              <a:gd name="connsiteX3" fmla="*/ 120357 w 162559"/>
              <a:gd name="connsiteY3" fmla="*/ 155587 h 160475"/>
              <a:gd name="connsiteX4" fmla="*/ 7815 w 162559"/>
              <a:gd name="connsiteY4" fmla="*/ 148553 h 160475"/>
              <a:gd name="connsiteX5" fmla="*/ 21882 w 162559"/>
              <a:gd name="connsiteY5" fmla="*/ 57113 h 160475"/>
              <a:gd name="connsiteX0" fmla="*/ 4456 w 145133"/>
              <a:gd name="connsiteY0" fmla="*/ 57001 h 156074"/>
              <a:gd name="connsiteX1" fmla="*/ 102930 w 145133"/>
              <a:gd name="connsiteY1" fmla="*/ 730 h 156074"/>
              <a:gd name="connsiteX2" fmla="*/ 145133 w 145133"/>
              <a:gd name="connsiteY2" fmla="*/ 99204 h 156074"/>
              <a:gd name="connsiteX3" fmla="*/ 102931 w 145133"/>
              <a:gd name="connsiteY3" fmla="*/ 155475 h 156074"/>
              <a:gd name="connsiteX4" fmla="*/ 25558 w 145133"/>
              <a:gd name="connsiteY4" fmla="*/ 106238 h 156074"/>
              <a:gd name="connsiteX5" fmla="*/ 4456 w 145133"/>
              <a:gd name="connsiteY5" fmla="*/ 57001 h 156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33" h="156074">
                <a:moveTo>
                  <a:pt x="4456" y="57001"/>
                </a:moveTo>
                <a:cubicBezTo>
                  <a:pt x="17351" y="39416"/>
                  <a:pt x="79484" y="-6304"/>
                  <a:pt x="102930" y="730"/>
                </a:cubicBezTo>
                <a:cubicBezTo>
                  <a:pt x="126376" y="7764"/>
                  <a:pt x="145133" y="73413"/>
                  <a:pt x="145133" y="99204"/>
                </a:cubicBezTo>
                <a:cubicBezTo>
                  <a:pt x="145133" y="124995"/>
                  <a:pt x="134583" y="149613"/>
                  <a:pt x="102931" y="155475"/>
                </a:cubicBezTo>
                <a:cubicBezTo>
                  <a:pt x="71279" y="161337"/>
                  <a:pt x="41971" y="122650"/>
                  <a:pt x="25558" y="106238"/>
                </a:cubicBezTo>
                <a:cubicBezTo>
                  <a:pt x="9145" y="89826"/>
                  <a:pt x="-8439" y="74586"/>
                  <a:pt x="4456" y="57001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F621FF3-604F-4DA0-9FFE-5E223FD19241}"/>
              </a:ext>
            </a:extLst>
          </p:cNvPr>
          <p:cNvSpPr/>
          <p:nvPr/>
        </p:nvSpPr>
        <p:spPr>
          <a:xfrm>
            <a:off x="1547449" y="4965898"/>
            <a:ext cx="1103019" cy="570444"/>
          </a:xfrm>
          <a:custGeom>
            <a:avLst/>
            <a:gdLst>
              <a:gd name="connsiteX0" fmla="*/ 1019907 w 1103019"/>
              <a:gd name="connsiteY0" fmla="*/ 0 h 570444"/>
              <a:gd name="connsiteX1" fmla="*/ 1097280 w 1103019"/>
              <a:gd name="connsiteY1" fmla="*/ 119575 h 570444"/>
              <a:gd name="connsiteX2" fmla="*/ 1090246 w 1103019"/>
              <a:gd name="connsiteY2" fmla="*/ 316523 h 570444"/>
              <a:gd name="connsiteX3" fmla="*/ 1033975 w 1103019"/>
              <a:gd name="connsiteY3" fmla="*/ 513471 h 570444"/>
              <a:gd name="connsiteX4" fmla="*/ 801858 w 1103019"/>
              <a:gd name="connsiteY4" fmla="*/ 569741 h 570444"/>
              <a:gd name="connsiteX5" fmla="*/ 492369 w 1103019"/>
              <a:gd name="connsiteY5" fmla="*/ 485335 h 570444"/>
              <a:gd name="connsiteX6" fmla="*/ 393895 w 1103019"/>
              <a:gd name="connsiteY6" fmla="*/ 414997 h 570444"/>
              <a:gd name="connsiteX7" fmla="*/ 126609 w 1103019"/>
              <a:gd name="connsiteY7" fmla="*/ 400929 h 570444"/>
              <a:gd name="connsiteX8" fmla="*/ 0 w 1103019"/>
              <a:gd name="connsiteY8" fmla="*/ 302455 h 57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019" h="570444">
                <a:moveTo>
                  <a:pt x="1019907" y="0"/>
                </a:moveTo>
                <a:cubicBezTo>
                  <a:pt x="1052732" y="33410"/>
                  <a:pt x="1085557" y="66821"/>
                  <a:pt x="1097280" y="119575"/>
                </a:cubicBezTo>
                <a:cubicBezTo>
                  <a:pt x="1109003" y="172329"/>
                  <a:pt x="1100797" y="250874"/>
                  <a:pt x="1090246" y="316523"/>
                </a:cubicBezTo>
                <a:cubicBezTo>
                  <a:pt x="1079695" y="382172"/>
                  <a:pt x="1082040" y="471268"/>
                  <a:pt x="1033975" y="513471"/>
                </a:cubicBezTo>
                <a:cubicBezTo>
                  <a:pt x="985910" y="555674"/>
                  <a:pt x="892126" y="574430"/>
                  <a:pt x="801858" y="569741"/>
                </a:cubicBezTo>
                <a:cubicBezTo>
                  <a:pt x="711590" y="565052"/>
                  <a:pt x="560363" y="511126"/>
                  <a:pt x="492369" y="485335"/>
                </a:cubicBezTo>
                <a:cubicBezTo>
                  <a:pt x="424375" y="459544"/>
                  <a:pt x="454855" y="429065"/>
                  <a:pt x="393895" y="414997"/>
                </a:cubicBezTo>
                <a:cubicBezTo>
                  <a:pt x="332935" y="400929"/>
                  <a:pt x="192258" y="419686"/>
                  <a:pt x="126609" y="400929"/>
                </a:cubicBezTo>
                <a:cubicBezTo>
                  <a:pt x="60960" y="382172"/>
                  <a:pt x="30480" y="342313"/>
                  <a:pt x="0" y="30245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47A2F51-BD74-4DEA-88FC-EA1CDF350729}"/>
              </a:ext>
            </a:extLst>
          </p:cNvPr>
          <p:cNvCxnSpPr>
            <a:stCxn id="15" idx="3"/>
          </p:cNvCxnSpPr>
          <p:nvPr/>
        </p:nvCxnSpPr>
        <p:spPr>
          <a:xfrm>
            <a:off x="2581424" y="5479369"/>
            <a:ext cx="246185" cy="211015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5BC6A40-7DA2-4A02-A4E1-E78628DFFF8D}"/>
                  </a:ext>
                </a:extLst>
              </p:cNvPr>
              <p:cNvSpPr txBox="1"/>
              <p:nvPr/>
            </p:nvSpPr>
            <p:spPr>
              <a:xfrm>
                <a:off x="2912015" y="5690384"/>
                <a:ext cx="3004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5BC6A40-7DA2-4A02-A4E1-E78628DFF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015" y="5690384"/>
                <a:ext cx="300443" cy="369332"/>
              </a:xfrm>
              <a:prstGeom prst="rect">
                <a:avLst/>
              </a:prstGeom>
              <a:blipFill>
                <a:blip r:embed="rId5"/>
                <a:stretch>
                  <a:fillRect r="-5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4D0C3E8-3B4F-451E-B213-F6A4956D430A}"/>
                  </a:ext>
                </a:extLst>
              </p:cNvPr>
              <p:cNvSpPr txBox="1"/>
              <p:nvPr/>
            </p:nvSpPr>
            <p:spPr>
              <a:xfrm>
                <a:off x="1041009" y="2096086"/>
                <a:ext cx="2665827" cy="2323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4D0C3E8-3B4F-451E-B213-F6A4956D4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09" y="2096086"/>
                <a:ext cx="2665827" cy="23234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44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DB1D-B5EE-BBA0-3D4A-31BAE5A0B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Gradient Descent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A2DA7-7709-4432-F3AF-CE3C5BEF7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29191"/>
            <a:ext cx="7886700" cy="3647772"/>
          </a:xfrm>
        </p:spPr>
        <p:txBody>
          <a:bodyPr/>
          <a:lstStyle/>
          <a:p>
            <a:r>
              <a:rPr lang="en-US" dirty="0"/>
              <a:t>SGD is arguably the most important method in machine learning to find optimal parameters</a:t>
            </a:r>
          </a:p>
          <a:p>
            <a:endParaRPr lang="en-US" dirty="0"/>
          </a:p>
          <a:p>
            <a:r>
              <a:rPr lang="en-US" dirty="0" err="1"/>
              <a:t>PyTorch</a:t>
            </a:r>
            <a:r>
              <a:rPr lang="en-US" dirty="0"/>
              <a:t> class: </a:t>
            </a:r>
            <a:r>
              <a:rPr lang="en-US" dirty="0" err="1"/>
              <a:t>torch.optim.SGD</a:t>
            </a:r>
            <a:r>
              <a:rPr lang="en-US" dirty="0"/>
              <a:t>( … )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0173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D530-889B-4DB2-A89E-71E75190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quadratic approximation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EE9964-8032-4137-B062-B608CF105B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acc>
                          <m:accPr>
                            <m:chr m:val="̃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̃"/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̃"/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̃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w</a:t>
                </a:r>
                <a:r>
                  <a:rPr lang="en-SG" dirty="0"/>
                  <a:t>here derivatives are evaluated at the current position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acc>
                  </m:oMath>
                </a14:m>
                <a:endParaRPr lang="en-SG" dirty="0"/>
              </a:p>
              <a:p>
                <a:pPr marL="457200" lvl="1" indent="0">
                  <a:buNone/>
                </a:pPr>
                <a:endParaRPr lang="en-SG" b="1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̃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acc>
                      </m:sub>
                    </m:sSub>
                  </m:oMath>
                </a14:m>
                <a:r>
                  <a:rPr lang="en-SG" dirty="0"/>
                  <a:t>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𝛁</m:t>
                            </m:r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̃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acc>
                      </m:sub>
                    </m:sSub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element of</a:t>
                </a:r>
                <a:r>
                  <a:rPr lang="en-SG" dirty="0"/>
                  <a:t> Hessian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SG" dirty="0"/>
                  <a:t> is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EE9964-8032-4137-B062-B608CF105B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6123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13DC2-37BD-4592-82EA-639AAC17E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Gradient, eigenvectors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29B98-5EE9-4783-94EF-819B610CB3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gradient at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SG" dirty="0"/>
                  <a:t> is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̃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r>
                  <a:rPr lang="en-US" dirty="0"/>
                  <a:t>M</a:t>
                </a:r>
                <a:r>
                  <a:rPr lang="en-SG" dirty="0" err="1"/>
                  <a:t>inimum</a:t>
                </a:r>
                <a:r>
                  <a:rPr lang="en-SG" dirty="0"/>
                  <a:t> is at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SG" dirty="0"/>
                  <a:t> or expand at optimal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S</a:t>
                </a:r>
                <a:r>
                  <a:rPr lang="en-SG" dirty="0" err="1"/>
                  <a:t>olve</a:t>
                </a:r>
                <a:r>
                  <a:rPr lang="en-SG" dirty="0"/>
                  <a:t> the eigenvalue problem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dirty="0"/>
                  <a:t> 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W</a:t>
                </a:r>
                <a:r>
                  <a:rPr lang="en-SG" dirty="0"/>
                  <a:t>e can expand the vector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SG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929B98-5EE9-4783-94EF-819B610CB3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521" r="-123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0296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4625DD6-B5D5-4648-9AD2-29026D3558F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Property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near a minimum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4625DD6-B5D5-4648-9AD2-29026D3558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825" b="-2119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AD3F60-9F5C-45DE-9C8A-40ED87B8DC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413929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Positive definite: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SG" dirty="0"/>
                  <a:t> for any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≠0.</m:t>
                    </m:r>
                  </m:oMath>
                </a14:m>
                <a:r>
                  <a:rPr lang="en-SG" dirty="0"/>
                  <a:t>  All eigenvalues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SG" dirty="0"/>
                  <a:t> are positive.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AD3F60-9F5C-45DE-9C8A-40ED87B8DC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4139293" cy="4351338"/>
              </a:xfrm>
              <a:blipFill>
                <a:blip r:embed="rId4"/>
                <a:stretch>
                  <a:fillRect l="-2651" t="-1821" r="-427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29456A7-3FAB-46A3-9CA6-7027A002F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571" y="1714343"/>
            <a:ext cx="3835841" cy="22869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E4FC06-72BB-4062-B96C-6F10C1DDE7CA}"/>
                  </a:ext>
                </a:extLst>
              </p:cNvPr>
              <p:cNvSpPr txBox="1"/>
              <p:nvPr/>
            </p:nvSpPr>
            <p:spPr>
              <a:xfrm>
                <a:off x="5127172" y="4232366"/>
                <a:ext cx="3683725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the neighborhood of a minimum, the error function can be approximated by a quadratic.  Contours of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are ellipses whose axes are aligned with the eigenvectors of Hessian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. From fig.7.2 of Bishop. </a:t>
                </a:r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E4FC06-72BB-4062-B96C-6F10C1DDE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172" y="4232366"/>
                <a:ext cx="3683725" cy="2585323"/>
              </a:xfrm>
              <a:prstGeom prst="rect">
                <a:avLst/>
              </a:prstGeom>
              <a:blipFill>
                <a:blip r:embed="rId6"/>
                <a:stretch>
                  <a:fillRect l="-1325" t="-1179" r="-993" b="-28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5689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27CAC-0992-42FF-AAB8-CCFA7B38A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Optimization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2043E3-3497-4F0F-9FA9-8289529110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If the function is quadratic, one step brings to the minimum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dirty="0"/>
                  <a:t>  (Newton iteration, note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are evaluated at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SG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E</a:t>
                </a:r>
                <a:r>
                  <a:rPr lang="en-SG" dirty="0" err="1"/>
                  <a:t>xplicitly</a:t>
                </a:r>
                <a:r>
                  <a:rPr lang="en-SG" dirty="0"/>
                  <a:t> computing the inverse Hessian is expensive in time and memory.  Thus, we use a much simpler method: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̃"/>
                          <m:ctrlPr>
                            <a:rPr lang="en-US" b="1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dirty="0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 </m:t>
                      </m:r>
                      <m:acc>
                        <m:accPr>
                          <m:chr m:val="̃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𝜵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𝒘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2043E3-3497-4F0F-9FA9-8289529110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361" r="-7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DE7442-F519-4432-A5A5-6FDD45F3418C}"/>
                  </a:ext>
                </a:extLst>
              </p:cNvPr>
              <p:cNvSpPr txBox="1"/>
              <p:nvPr/>
            </p:nvSpPr>
            <p:spPr>
              <a:xfrm>
                <a:off x="844061" y="6372665"/>
                <a:ext cx="65485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gradient descent effectively replaces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by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DE7442-F519-4432-A5A5-6FDD45F34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061" y="6372665"/>
                <a:ext cx="6548511" cy="369332"/>
              </a:xfrm>
              <a:prstGeom prst="rect">
                <a:avLst/>
              </a:prstGeom>
              <a:blipFill>
                <a:blip r:embed="rId3"/>
                <a:stretch>
                  <a:fillRect l="-744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4380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E3D0A-1318-4EE0-8B5A-50C865EC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in the negative gradient direction</a:t>
            </a:r>
            <a:endParaRPr lang="en-SG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7773EF0-1499-4EC9-A8EC-085E7FF6C67F}"/>
              </a:ext>
            </a:extLst>
          </p:cNvPr>
          <p:cNvSpPr/>
          <p:nvPr/>
        </p:nvSpPr>
        <p:spPr>
          <a:xfrm>
            <a:off x="3101847" y="3576062"/>
            <a:ext cx="575684" cy="450669"/>
          </a:xfrm>
          <a:custGeom>
            <a:avLst/>
            <a:gdLst>
              <a:gd name="connsiteX0" fmla="*/ 157336 w 575684"/>
              <a:gd name="connsiteY0" fmla="*/ 75007 h 450669"/>
              <a:gd name="connsiteX1" fmla="*/ 582 w 575684"/>
              <a:gd name="connsiteY1" fmla="*/ 270949 h 450669"/>
              <a:gd name="connsiteX2" fmla="*/ 118147 w 575684"/>
              <a:gd name="connsiteY2" fmla="*/ 447298 h 450669"/>
              <a:gd name="connsiteX3" fmla="*/ 451250 w 575684"/>
              <a:gd name="connsiteY3" fmla="*/ 368921 h 450669"/>
              <a:gd name="connsiteX4" fmla="*/ 575347 w 575684"/>
              <a:gd name="connsiteY4" fmla="*/ 153384 h 450669"/>
              <a:gd name="connsiteX5" fmla="*/ 477376 w 575684"/>
              <a:gd name="connsiteY5" fmla="*/ 3161 h 450669"/>
              <a:gd name="connsiteX6" fmla="*/ 157336 w 575684"/>
              <a:gd name="connsiteY6" fmla="*/ 75007 h 45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684" h="450669">
                <a:moveTo>
                  <a:pt x="157336" y="75007"/>
                </a:moveTo>
                <a:cubicBezTo>
                  <a:pt x="77870" y="119638"/>
                  <a:pt x="7113" y="208901"/>
                  <a:pt x="582" y="270949"/>
                </a:cubicBezTo>
                <a:cubicBezTo>
                  <a:pt x="-5949" y="332997"/>
                  <a:pt x="43036" y="430969"/>
                  <a:pt x="118147" y="447298"/>
                </a:cubicBezTo>
                <a:cubicBezTo>
                  <a:pt x="193258" y="463627"/>
                  <a:pt x="375050" y="417907"/>
                  <a:pt x="451250" y="368921"/>
                </a:cubicBezTo>
                <a:cubicBezTo>
                  <a:pt x="527450" y="319935"/>
                  <a:pt x="570993" y="214344"/>
                  <a:pt x="575347" y="153384"/>
                </a:cubicBezTo>
                <a:cubicBezTo>
                  <a:pt x="579701" y="92424"/>
                  <a:pt x="541602" y="18401"/>
                  <a:pt x="477376" y="3161"/>
                </a:cubicBezTo>
                <a:cubicBezTo>
                  <a:pt x="413150" y="-12079"/>
                  <a:pt x="236802" y="30376"/>
                  <a:pt x="157336" y="75007"/>
                </a:cubicBezTo>
                <a:close/>
              </a:path>
            </a:pathLst>
          </a:cu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69C84FB-8A4E-4E89-942A-2A78913A22A2}"/>
              </a:ext>
            </a:extLst>
          </p:cNvPr>
          <p:cNvSpPr/>
          <p:nvPr/>
        </p:nvSpPr>
        <p:spPr>
          <a:xfrm>
            <a:off x="2890344" y="3339428"/>
            <a:ext cx="1415021" cy="895602"/>
          </a:xfrm>
          <a:custGeom>
            <a:avLst/>
            <a:gdLst>
              <a:gd name="connsiteX0" fmla="*/ 879798 w 1415021"/>
              <a:gd name="connsiteY0" fmla="*/ 1649 h 895602"/>
              <a:gd name="connsiteX1" fmla="*/ 274887 w 1415021"/>
              <a:gd name="connsiteY1" fmla="*/ 36818 h 895602"/>
              <a:gd name="connsiteX2" fmla="*/ 92007 w 1415021"/>
              <a:gd name="connsiteY2" fmla="*/ 304104 h 895602"/>
              <a:gd name="connsiteX3" fmla="*/ 14634 w 1415021"/>
              <a:gd name="connsiteY3" fmla="*/ 782406 h 895602"/>
              <a:gd name="connsiteX4" fmla="*/ 380394 w 1415021"/>
              <a:gd name="connsiteY4" fmla="*/ 894947 h 895602"/>
              <a:gd name="connsiteX5" fmla="*/ 992339 w 1415021"/>
              <a:gd name="connsiteY5" fmla="*/ 754270 h 895602"/>
              <a:gd name="connsiteX6" fmla="*/ 1259625 w 1415021"/>
              <a:gd name="connsiteY6" fmla="*/ 543255 h 895602"/>
              <a:gd name="connsiteX7" fmla="*/ 1414370 w 1415021"/>
              <a:gd name="connsiteY7" fmla="*/ 163427 h 895602"/>
              <a:gd name="connsiteX8" fmla="*/ 1203354 w 1415021"/>
              <a:gd name="connsiteY8" fmla="*/ 29784 h 895602"/>
              <a:gd name="connsiteX9" fmla="*/ 879798 w 1415021"/>
              <a:gd name="connsiteY9" fmla="*/ 1649 h 89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15021" h="895602">
                <a:moveTo>
                  <a:pt x="879798" y="1649"/>
                </a:moveTo>
                <a:cubicBezTo>
                  <a:pt x="725054" y="2821"/>
                  <a:pt x="406185" y="-13591"/>
                  <a:pt x="274887" y="36818"/>
                </a:cubicBezTo>
                <a:cubicBezTo>
                  <a:pt x="143589" y="87227"/>
                  <a:pt x="135382" y="179839"/>
                  <a:pt x="92007" y="304104"/>
                </a:cubicBezTo>
                <a:cubicBezTo>
                  <a:pt x="48632" y="428369"/>
                  <a:pt x="-33431" y="683932"/>
                  <a:pt x="14634" y="782406"/>
                </a:cubicBezTo>
                <a:cubicBezTo>
                  <a:pt x="62698" y="880880"/>
                  <a:pt x="217443" y="899636"/>
                  <a:pt x="380394" y="894947"/>
                </a:cubicBezTo>
                <a:cubicBezTo>
                  <a:pt x="543345" y="890258"/>
                  <a:pt x="845800" y="812885"/>
                  <a:pt x="992339" y="754270"/>
                </a:cubicBezTo>
                <a:cubicBezTo>
                  <a:pt x="1138878" y="695655"/>
                  <a:pt x="1189287" y="641729"/>
                  <a:pt x="1259625" y="543255"/>
                </a:cubicBezTo>
                <a:cubicBezTo>
                  <a:pt x="1329963" y="444781"/>
                  <a:pt x="1423748" y="249005"/>
                  <a:pt x="1414370" y="163427"/>
                </a:cubicBezTo>
                <a:cubicBezTo>
                  <a:pt x="1404992" y="77849"/>
                  <a:pt x="1285415" y="56747"/>
                  <a:pt x="1203354" y="29784"/>
                </a:cubicBezTo>
                <a:cubicBezTo>
                  <a:pt x="1121293" y="2821"/>
                  <a:pt x="1034542" y="477"/>
                  <a:pt x="879798" y="1649"/>
                </a:cubicBezTo>
                <a:close/>
              </a:path>
            </a:pathLst>
          </a:cu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8FD5C6A-2560-43BA-BDA5-F31C6436E00B}"/>
              </a:ext>
            </a:extLst>
          </p:cNvPr>
          <p:cNvSpPr/>
          <p:nvPr/>
        </p:nvSpPr>
        <p:spPr>
          <a:xfrm>
            <a:off x="2509952" y="2881059"/>
            <a:ext cx="2508874" cy="1687116"/>
          </a:xfrm>
          <a:custGeom>
            <a:avLst/>
            <a:gdLst>
              <a:gd name="connsiteX0" fmla="*/ 451297 w 2508874"/>
              <a:gd name="connsiteY0" fmla="*/ 227901 h 1687116"/>
              <a:gd name="connsiteX1" fmla="*/ 226214 w 2508874"/>
              <a:gd name="connsiteY1" fmla="*/ 488153 h 1687116"/>
              <a:gd name="connsiteX2" fmla="*/ 71470 w 2508874"/>
              <a:gd name="connsiteY2" fmla="*/ 938319 h 1687116"/>
              <a:gd name="connsiteX3" fmla="*/ 8165 w 2508874"/>
              <a:gd name="connsiteY3" fmla="*/ 1339249 h 1687116"/>
              <a:gd name="connsiteX4" fmla="*/ 247316 w 2508874"/>
              <a:gd name="connsiteY4" fmla="*/ 1634670 h 1687116"/>
              <a:gd name="connsiteX5" fmla="*/ 662313 w 2508874"/>
              <a:gd name="connsiteY5" fmla="*/ 1662806 h 1687116"/>
              <a:gd name="connsiteX6" fmla="*/ 1126546 w 2508874"/>
              <a:gd name="connsiteY6" fmla="*/ 1676873 h 1687116"/>
              <a:gd name="connsiteX7" fmla="*/ 1787728 w 2508874"/>
              <a:gd name="connsiteY7" fmla="*/ 1501027 h 1687116"/>
              <a:gd name="connsiteX8" fmla="*/ 2090183 w 2508874"/>
              <a:gd name="connsiteY8" fmla="*/ 1100098 h 1687116"/>
              <a:gd name="connsiteX9" fmla="*/ 2462977 w 2508874"/>
              <a:gd name="connsiteY9" fmla="*/ 642898 h 1687116"/>
              <a:gd name="connsiteX10" fmla="*/ 2413740 w 2508874"/>
              <a:gd name="connsiteY10" fmla="*/ 178664 h 1687116"/>
              <a:gd name="connsiteX11" fmla="*/ 1661119 w 2508874"/>
              <a:gd name="connsiteY11" fmla="*/ 16886 h 1687116"/>
              <a:gd name="connsiteX12" fmla="*/ 1126546 w 2508874"/>
              <a:gd name="connsiteY12" fmla="*/ 16886 h 1687116"/>
              <a:gd name="connsiteX13" fmla="*/ 648245 w 2508874"/>
              <a:gd name="connsiteY13" fmla="*/ 122393 h 1687116"/>
              <a:gd name="connsiteX14" fmla="*/ 451297 w 2508874"/>
              <a:gd name="connsiteY14" fmla="*/ 227901 h 168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08874" h="1687116">
                <a:moveTo>
                  <a:pt x="451297" y="227901"/>
                </a:moveTo>
                <a:cubicBezTo>
                  <a:pt x="380958" y="288861"/>
                  <a:pt x="289519" y="369750"/>
                  <a:pt x="226214" y="488153"/>
                </a:cubicBezTo>
                <a:cubicBezTo>
                  <a:pt x="162909" y="606556"/>
                  <a:pt x="107812" y="796470"/>
                  <a:pt x="71470" y="938319"/>
                </a:cubicBezTo>
                <a:cubicBezTo>
                  <a:pt x="35128" y="1080168"/>
                  <a:pt x="-21143" y="1223191"/>
                  <a:pt x="8165" y="1339249"/>
                </a:cubicBezTo>
                <a:cubicBezTo>
                  <a:pt x="37473" y="1455307"/>
                  <a:pt x="138291" y="1580744"/>
                  <a:pt x="247316" y="1634670"/>
                </a:cubicBezTo>
                <a:cubicBezTo>
                  <a:pt x="356341" y="1688596"/>
                  <a:pt x="515775" y="1655772"/>
                  <a:pt x="662313" y="1662806"/>
                </a:cubicBezTo>
                <a:cubicBezTo>
                  <a:pt x="808851" y="1669840"/>
                  <a:pt x="938977" y="1703836"/>
                  <a:pt x="1126546" y="1676873"/>
                </a:cubicBezTo>
                <a:cubicBezTo>
                  <a:pt x="1314115" y="1649910"/>
                  <a:pt x="1627122" y="1597156"/>
                  <a:pt x="1787728" y="1501027"/>
                </a:cubicBezTo>
                <a:cubicBezTo>
                  <a:pt x="1948334" y="1404898"/>
                  <a:pt x="1977642" y="1243120"/>
                  <a:pt x="2090183" y="1100098"/>
                </a:cubicBezTo>
                <a:cubicBezTo>
                  <a:pt x="2202725" y="957077"/>
                  <a:pt x="2409051" y="796470"/>
                  <a:pt x="2462977" y="642898"/>
                </a:cubicBezTo>
                <a:cubicBezTo>
                  <a:pt x="2516903" y="489326"/>
                  <a:pt x="2547383" y="282999"/>
                  <a:pt x="2413740" y="178664"/>
                </a:cubicBezTo>
                <a:cubicBezTo>
                  <a:pt x="2280097" y="74329"/>
                  <a:pt x="1875651" y="43849"/>
                  <a:pt x="1661119" y="16886"/>
                </a:cubicBezTo>
                <a:cubicBezTo>
                  <a:pt x="1446587" y="-10077"/>
                  <a:pt x="1295358" y="-698"/>
                  <a:pt x="1126546" y="16886"/>
                </a:cubicBezTo>
                <a:cubicBezTo>
                  <a:pt x="957734" y="34470"/>
                  <a:pt x="763131" y="86052"/>
                  <a:pt x="648245" y="122393"/>
                </a:cubicBezTo>
                <a:cubicBezTo>
                  <a:pt x="533359" y="158734"/>
                  <a:pt x="521636" y="166941"/>
                  <a:pt x="451297" y="227901"/>
                </a:cubicBezTo>
                <a:close/>
              </a:path>
            </a:pathLst>
          </a:cu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F2382C5-30D5-44FA-AC86-7F7D6F4CD5BC}"/>
              </a:ext>
            </a:extLst>
          </p:cNvPr>
          <p:cNvSpPr/>
          <p:nvPr/>
        </p:nvSpPr>
        <p:spPr>
          <a:xfrm>
            <a:off x="3340174" y="3748765"/>
            <a:ext cx="113632" cy="116351"/>
          </a:xfrm>
          <a:custGeom>
            <a:avLst/>
            <a:gdLst>
              <a:gd name="connsiteX0" fmla="*/ 7937 w 113632"/>
              <a:gd name="connsiteY0" fmla="*/ 28410 h 116351"/>
              <a:gd name="connsiteX1" fmla="*/ 7937 w 113632"/>
              <a:gd name="connsiteY1" fmla="*/ 105783 h 116351"/>
              <a:gd name="connsiteX2" fmla="*/ 78275 w 113632"/>
              <a:gd name="connsiteY2" fmla="*/ 105783 h 116351"/>
              <a:gd name="connsiteX3" fmla="*/ 113444 w 113632"/>
              <a:gd name="connsiteY3" fmla="*/ 14343 h 116351"/>
              <a:gd name="connsiteX4" fmla="*/ 64208 w 113632"/>
              <a:gd name="connsiteY4" fmla="*/ 275 h 116351"/>
              <a:gd name="connsiteX5" fmla="*/ 7937 w 113632"/>
              <a:gd name="connsiteY5" fmla="*/ 28410 h 116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632" h="116351">
                <a:moveTo>
                  <a:pt x="7937" y="28410"/>
                </a:moveTo>
                <a:cubicBezTo>
                  <a:pt x="-1441" y="45995"/>
                  <a:pt x="-3786" y="92888"/>
                  <a:pt x="7937" y="105783"/>
                </a:cubicBezTo>
                <a:cubicBezTo>
                  <a:pt x="19660" y="118678"/>
                  <a:pt x="60691" y="121023"/>
                  <a:pt x="78275" y="105783"/>
                </a:cubicBezTo>
                <a:cubicBezTo>
                  <a:pt x="95860" y="90543"/>
                  <a:pt x="115788" y="31928"/>
                  <a:pt x="113444" y="14343"/>
                </a:cubicBezTo>
                <a:cubicBezTo>
                  <a:pt x="111100" y="-3242"/>
                  <a:pt x="80620" y="2620"/>
                  <a:pt x="64208" y="275"/>
                </a:cubicBezTo>
                <a:cubicBezTo>
                  <a:pt x="47796" y="-2070"/>
                  <a:pt x="17315" y="10825"/>
                  <a:pt x="7937" y="28410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9D030F7-64C4-4F3B-A923-2867403EB88D}"/>
              </a:ext>
            </a:extLst>
          </p:cNvPr>
          <p:cNvCxnSpPr/>
          <p:nvPr/>
        </p:nvCxnSpPr>
        <p:spPr>
          <a:xfrm>
            <a:off x="3559126" y="4235030"/>
            <a:ext cx="56271" cy="2314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694001-A62C-4345-9164-303A03D8A1EF}"/>
                  </a:ext>
                </a:extLst>
              </p:cNvPr>
              <p:cNvSpPr txBox="1"/>
              <p:nvPr/>
            </p:nvSpPr>
            <p:spPr>
              <a:xfrm>
                <a:off x="3621259" y="4227340"/>
                <a:ext cx="3598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E694001-A62C-4345-9164-303A03D8A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259" y="4227340"/>
                <a:ext cx="359897" cy="369332"/>
              </a:xfrm>
              <a:prstGeom prst="rect">
                <a:avLst/>
              </a:prstGeom>
              <a:blipFill>
                <a:blip r:embed="rId2"/>
                <a:stretch>
                  <a:fillRect r="-288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D4965C-F3B4-4D69-B443-56E87C7EDE5C}"/>
              </a:ext>
            </a:extLst>
          </p:cNvPr>
          <p:cNvCxnSpPr/>
          <p:nvPr/>
        </p:nvCxnSpPr>
        <p:spPr>
          <a:xfrm>
            <a:off x="2173458" y="5444197"/>
            <a:ext cx="263065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EEA9F04-0E49-4E5F-9EA6-69B35BA033EB}"/>
              </a:ext>
            </a:extLst>
          </p:cNvPr>
          <p:cNvCxnSpPr/>
          <p:nvPr/>
        </p:nvCxnSpPr>
        <p:spPr>
          <a:xfrm flipV="1">
            <a:off x="2187525" y="2982351"/>
            <a:ext cx="0" cy="24618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2146D5-8D82-4DF3-BDDB-65AFB4DA6304}"/>
                  </a:ext>
                </a:extLst>
              </p:cNvPr>
              <p:cNvSpPr txBox="1"/>
              <p:nvPr/>
            </p:nvSpPr>
            <p:spPr>
              <a:xfrm>
                <a:off x="4951828" y="5380892"/>
                <a:ext cx="5306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2146D5-8D82-4DF3-BDDB-65AFB4DA6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828" y="5380892"/>
                <a:ext cx="530658" cy="369332"/>
              </a:xfrm>
              <a:prstGeom prst="rect">
                <a:avLst/>
              </a:prstGeom>
              <a:blipFill>
                <a:blip r:embed="rId3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951568-360B-4E98-B2B1-CC8B68CAC018}"/>
                  </a:ext>
                </a:extLst>
              </p:cNvPr>
              <p:cNvSpPr txBox="1"/>
              <p:nvPr/>
            </p:nvSpPr>
            <p:spPr>
              <a:xfrm>
                <a:off x="1735033" y="2565018"/>
                <a:ext cx="5359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951568-360B-4E98-B2B1-CC8B68CAC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033" y="2565018"/>
                <a:ext cx="535980" cy="369332"/>
              </a:xfrm>
              <a:prstGeom prst="rect">
                <a:avLst/>
              </a:prstGeom>
              <a:blipFill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3ECB566-22A7-4ABB-9B58-0BFD20800341}"/>
                  </a:ext>
                </a:extLst>
              </p:cNvPr>
              <p:cNvSpPr txBox="1"/>
              <p:nvPr/>
            </p:nvSpPr>
            <p:spPr>
              <a:xfrm>
                <a:off x="3981156" y="2552280"/>
                <a:ext cx="23844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const</m:t>
                    </m:r>
                  </m:oMath>
                </a14:m>
                <a:r>
                  <a:rPr lang="en-SG" dirty="0"/>
                  <a:t> </a:t>
                </a:r>
                <a:r>
                  <a:rPr lang="en-SG" sz="1400" dirty="0"/>
                  <a:t>contour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3ECB566-22A7-4ABB-9B58-0BFD20800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156" y="2552280"/>
                <a:ext cx="2384475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65C783-069C-4530-9D5A-22FF2AD8AB18}"/>
                  </a:ext>
                </a:extLst>
              </p:cNvPr>
              <p:cNvSpPr txBox="1"/>
              <p:nvPr/>
            </p:nvSpPr>
            <p:spPr>
              <a:xfrm>
                <a:off x="5936566" y="3854549"/>
                <a:ext cx="20538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65C783-069C-4530-9D5A-22FF2AD8A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6566" y="3854549"/>
                <a:ext cx="20538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A3F200-3384-405D-9DB9-784589BBB236}"/>
                  </a:ext>
                </a:extLst>
              </p:cNvPr>
              <p:cNvSpPr txBox="1"/>
              <p:nvPr/>
            </p:nvSpPr>
            <p:spPr>
              <a:xfrm>
                <a:off x="6857999" y="1842655"/>
                <a:ext cx="181494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vectors on contour surface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SG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A3F200-3384-405D-9DB9-784589BBB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9" y="1842655"/>
                <a:ext cx="1814945" cy="923330"/>
              </a:xfrm>
              <a:prstGeom prst="rect">
                <a:avLst/>
              </a:prstGeom>
              <a:blipFill>
                <a:blip r:embed="rId7"/>
                <a:stretch>
                  <a:fillRect l="-2685" t="-3289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1370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CD7B-4B76-4CA8-98D0-571E8724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Batch gradient or stochastic gradient descent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C9719E-C22E-4160-AA65-64FCE0BF19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8311" y="1888929"/>
                <a:ext cx="7886700" cy="435133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U</a:t>
                </a:r>
                <a:r>
                  <a:rPr lang="en-SG" dirty="0"/>
                  <a:t>se all data set,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batch gradient</a:t>
                </a:r>
              </a:p>
              <a:p>
                <a:pPr marL="514350" indent="-514350">
                  <a:buFont typeface="+mj-lt"/>
                  <a:buAutoNum type="arabicParenR"/>
                </a:pPr>
                <a:endParaRPr lang="en-SG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U</a:t>
                </a:r>
                <a:r>
                  <a:rPr lang="en-SG" dirty="0"/>
                  <a:t>se one sample at a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SG" dirty="0"/>
                  <a:t> stochastic gradient method</a:t>
                </a:r>
              </a:p>
              <a:p>
                <a:pPr marL="514350" indent="-514350">
                  <a:buFont typeface="+mj-lt"/>
                  <a:buAutoNum type="arabicParenR"/>
                </a:pPr>
                <a:endParaRPr lang="en-SG" dirty="0"/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U</a:t>
                </a:r>
                <a:r>
                  <a:rPr lang="en-SG" dirty="0"/>
                  <a:t>se some fraction of total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SG" dirty="0"/>
                  <a:t>, mini-batch</a:t>
                </a:r>
              </a:p>
              <a:p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C9719E-C22E-4160-AA65-64FCE0BF19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311" y="1888929"/>
                <a:ext cx="7886700" cy="4351338"/>
              </a:xfrm>
              <a:blipFill>
                <a:blip r:embed="rId2"/>
                <a:stretch>
                  <a:fillRect l="-1624" r="-1083" b="-30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07432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C4FC8-672C-42C0-AF36-7CE9637B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batch, stochastic, and mini-batch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6879B-EC5F-44AA-94CA-7E4D24566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98" y="3429000"/>
            <a:ext cx="7886700" cy="22376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7B1248-A06E-429D-8989-59F1289D3DDE}"/>
              </a:ext>
            </a:extLst>
          </p:cNvPr>
          <p:cNvSpPr txBox="1"/>
          <p:nvPr/>
        </p:nvSpPr>
        <p:spPr>
          <a:xfrm>
            <a:off x="821202" y="2505670"/>
            <a:ext cx="2293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Batch: use all data, slow but smooth decrease</a:t>
            </a:r>
            <a:endParaRPr lang="en-S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09B769-EFF7-40AF-904C-846055C7E822}"/>
              </a:ext>
            </a:extLst>
          </p:cNvPr>
          <p:cNvSpPr txBox="1"/>
          <p:nvPr/>
        </p:nvSpPr>
        <p:spPr>
          <a:xfrm>
            <a:off x="3523955" y="2222690"/>
            <a:ext cx="2293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Stochastic gradient descent (SGD): faster but noisier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40661-4D09-4BD8-BFD7-2BE0F8A2C5CD}"/>
              </a:ext>
            </a:extLst>
          </p:cNvPr>
          <p:cNvSpPr txBox="1"/>
          <p:nvPr/>
        </p:nvSpPr>
        <p:spPr>
          <a:xfrm>
            <a:off x="6337495" y="2342271"/>
            <a:ext cx="1856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Mini-batch: somewhere in between</a:t>
            </a:r>
            <a:endParaRPr lang="en-SG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315C89-38E7-4BAC-9AF9-2C1AECBDC9F1}"/>
              </a:ext>
            </a:extLst>
          </p:cNvPr>
          <p:cNvSpPr/>
          <p:nvPr/>
        </p:nvSpPr>
        <p:spPr>
          <a:xfrm>
            <a:off x="1955412" y="602705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SG" sz="1200" dirty="0">
                <a:hlinkClick r:id="rId3"/>
              </a:rPr>
              <a:t>https://www.analyticsvidhya.com/blog/2021/03/variants-of-gradient-descent-algorithm/</a:t>
            </a:r>
            <a:r>
              <a:rPr lang="en-SG" sz="12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0EC2DA-DC13-43B8-8DCD-4F3527ABF93C}"/>
              </a:ext>
            </a:extLst>
          </p:cNvPr>
          <p:cNvSpPr txBox="1"/>
          <p:nvPr/>
        </p:nvSpPr>
        <p:spPr>
          <a:xfrm>
            <a:off x="4554756" y="1686227"/>
            <a:ext cx="4028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Epoch: one pass through dataset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964089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C34AC-1154-4F34-A1AA-F4EDC7CD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one data point at a step mean “stochastic”?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6C7EC9-E262-4457-972B-997A852C992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89383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SG" dirty="0"/>
                  <a:t> be the overall average of all samples</a:t>
                </a:r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den>
                    </m:f>
                  </m:oMath>
                </a14:m>
                <a:r>
                  <a:rPr lang="en-SG" dirty="0"/>
                  <a:t>  or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d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𝐰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𝐰</m:t>
                          </m:r>
                        </m:den>
                      </m:f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N</a:t>
                </a:r>
                <a:r>
                  <a:rPr lang="en-SG" dirty="0" err="1"/>
                  <a:t>ote</a:t>
                </a:r>
                <a:r>
                  <a:rPr lang="en-SG" dirty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is the fluctuation, thus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𝐰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𝐰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𝐰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is a Langevin-like equation where noise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  <m:sSup>
                          <m:s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𝐰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SG" dirty="0"/>
                  <a:t> depends on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</m:oMath>
                </a14:m>
                <a:r>
                  <a:rPr lang="en-SG" dirty="0"/>
                  <a:t> </a:t>
                </a:r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6C7EC9-E262-4457-972B-997A852C99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893830"/>
              </a:xfrm>
              <a:blipFill>
                <a:blip r:embed="rId2"/>
                <a:stretch>
                  <a:fillRect l="-1546" t="-16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6871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59FAE6-B5E1-4E83-8681-C637307A360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Parameter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– `He’ initialization for </a:t>
                </a:r>
                <a:r>
                  <a:rPr lang="en-US" dirty="0" err="1"/>
                  <a:t>ReLU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59FAE6-B5E1-4E83-8681-C637307A36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b="-2119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51B3EE-C7AD-49A8-80A6-559C164821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82136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Take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SG" dirty="0"/>
                  <a:t> as Gaussian random numbers,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variance of the earlier layer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</m:sup>
                                </m:sSub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SG" dirty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SG" dirty="0"/>
                  <a:t> should not grow with each layer of the deep network.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 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ReLU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then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(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So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51B3EE-C7AD-49A8-80A6-559C164821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821360"/>
              </a:xfrm>
              <a:blipFill>
                <a:blip r:embed="rId3"/>
                <a:stretch>
                  <a:fillRect l="-1159" t="-29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140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9511-2764-47A5-8117-179BC36F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convergence (GD) 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5022F2-BDAA-4924-A450-9591164639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i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sub>
                        </m:sSub>
                      </m:den>
                    </m:f>
                  </m:oMath>
                </a14:m>
                <a:r>
                  <a:rPr lang="en-SG" dirty="0"/>
                  <a:t>  at optimal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sub>
                        </m:sSub>
                      </m:den>
                    </m:f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 for small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</m:oMath>
                </a14:m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5022F2-BDAA-4924-A450-9591164639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200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AF19A-3FDD-4E89-8AF5-8EE636C1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general comments on optimization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6B44C-A36E-409B-A6F9-C1290BD84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302" y="2060756"/>
            <a:ext cx="3819253" cy="44321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 a deep neural network, are we really able to find the global minimum?</a:t>
            </a:r>
          </a:p>
          <a:p>
            <a:r>
              <a:rPr lang="en-US" dirty="0"/>
              <a:t>There are more saddle points than minima in higher dimensions.</a:t>
            </a:r>
          </a:p>
          <a:p>
            <a:r>
              <a:rPr lang="en-US" dirty="0"/>
              <a:t>SGD works on complex loss landscapes, why does it work at all?</a:t>
            </a:r>
          </a:p>
          <a:p>
            <a:endParaRPr lang="en-US" dirty="0"/>
          </a:p>
          <a:p>
            <a:r>
              <a:rPr lang="en-US" dirty="0"/>
              <a:t>Ill conditioning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1D3BF4-F805-4406-BBA1-2B5390F75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332" y="2004300"/>
            <a:ext cx="4818693" cy="24240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7F49AA-D12D-44C8-98F0-860D9CA901C6}"/>
                  </a:ext>
                </a:extLst>
              </p:cNvPr>
              <p:cNvSpPr txBox="1"/>
              <p:nvPr/>
            </p:nvSpPr>
            <p:spPr>
              <a:xfrm>
                <a:off x="4506686" y="4663440"/>
                <a:ext cx="433686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gradient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SG" dirty="0"/>
                  <a:t> increases instead of decreasing in a convolutional network.  But nevertheless, the errors decrease.  From Fig. 8.1, “Deep Learning,” Goodfellow, </a:t>
                </a:r>
                <a:r>
                  <a:rPr lang="en-SG" dirty="0" err="1"/>
                  <a:t>Bengio</a:t>
                </a:r>
                <a:r>
                  <a:rPr lang="en-SG" dirty="0"/>
                  <a:t>, and Courville.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7F49AA-D12D-44C8-98F0-860D9CA90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686" y="4663440"/>
                <a:ext cx="4336868" cy="1754326"/>
              </a:xfrm>
              <a:prstGeom prst="rect">
                <a:avLst/>
              </a:prstGeom>
              <a:blipFill>
                <a:blip r:embed="rId3"/>
                <a:stretch>
                  <a:fillRect l="-1124" t="-1736" b="-45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9154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51D5-ECB4-41F4-A0AD-7C4DA73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41CAFB-EF29-470E-859F-B6EA64DB62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4962253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A</a:t>
                </a:r>
                <a:r>
                  <a:rPr lang="en-SG" dirty="0"/>
                  <a:t>s SGD with   momentum 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𝒗</m:t>
                    </m:r>
                  </m:oMath>
                </a14:m>
                <a:endParaRPr lang="en-US" b="1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endParaRPr lang="en-SG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41CAFB-EF29-470E-859F-B6EA64DB62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4962253" cy="4351338"/>
              </a:xfrm>
              <a:blipFill>
                <a:blip r:embed="rId2"/>
                <a:stretch>
                  <a:fillRect l="-2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5C1D253-53FE-4421-B6B1-EF8E3B08A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807" y="3701008"/>
            <a:ext cx="2449967" cy="2260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016A6F-A33A-43C8-A1FB-66A544FC5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402" y="1593398"/>
            <a:ext cx="4012202" cy="1202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01E974-B3E4-40E7-BBD0-2364F1294E68}"/>
                  </a:ext>
                </a:extLst>
              </p:cNvPr>
              <p:cNvSpPr txBox="1"/>
              <p:nvPr/>
            </p:nvSpPr>
            <p:spPr>
              <a:xfrm>
                <a:off x="6805748" y="3677197"/>
                <a:ext cx="1946367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The momentum method helps overcome the zigzag path. Black arrow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sz="1600" dirty="0"/>
                  <a:t>. Fig.8.5 in Goodfellow, et al.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01E974-B3E4-40E7-BBD0-2364F1294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748" y="3677197"/>
                <a:ext cx="1946367" cy="2062103"/>
              </a:xfrm>
              <a:prstGeom prst="rect">
                <a:avLst/>
              </a:prstGeom>
              <a:blipFill>
                <a:blip r:embed="rId5"/>
                <a:stretch>
                  <a:fillRect l="-1563" t="-888" b="-29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38315BC-8D21-4D9A-B3BE-A379201D1513}"/>
              </a:ext>
            </a:extLst>
          </p:cNvPr>
          <p:cNvSpPr txBox="1"/>
          <p:nvPr/>
        </p:nvSpPr>
        <p:spPr>
          <a:xfrm>
            <a:off x="5375366" y="587829"/>
            <a:ext cx="2730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Stochastic Langevin equation</a:t>
            </a:r>
            <a:endParaRPr lang="en-SG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4F0325-4217-49B1-AB95-B3B12C74F8BE}"/>
              </a:ext>
            </a:extLst>
          </p:cNvPr>
          <p:cNvCxnSpPr>
            <a:cxnSpLocks/>
          </p:cNvCxnSpPr>
          <p:nvPr/>
        </p:nvCxnSpPr>
        <p:spPr>
          <a:xfrm flipH="1">
            <a:off x="4281055" y="1118700"/>
            <a:ext cx="695895" cy="391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787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DCAE5-9638-4908-B874-5136E1534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RMSProp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97DFA6-BD17-4609-B5DF-7403692DE9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learning rate is adaptive</a:t>
                </a:r>
              </a:p>
              <a:p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US" b="1" dirty="0"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⊙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SG" b="1" dirty="0"/>
              </a:p>
              <a:p>
                <a:pPr marL="0" indent="0">
                  <a:buNone/>
                </a:pPr>
                <a:endParaRPr lang="en-US" b="1" dirty="0"/>
              </a:p>
              <a:p>
                <a:r>
                  <a:rPr lang="en-US" dirty="0"/>
                  <a:t>Recommended constants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97DFA6-BD17-4609-B5DF-7403692DE9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9AAB0F-7D61-4055-AA12-39A44ED1097A}"/>
                  </a:ext>
                </a:extLst>
              </p:cNvPr>
              <p:cNvSpPr txBox="1"/>
              <p:nvPr/>
            </p:nvSpPr>
            <p:spPr>
              <a:xfrm>
                <a:off x="6368142" y="261261"/>
                <a:ext cx="198555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SG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⊙</m:t>
                    </m:r>
                  </m:oMath>
                </a14:m>
                <a:r>
                  <a:rPr lang="en-SG" dirty="0"/>
                  <a:t> : elementwise    multiplication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9AAB0F-7D61-4055-AA12-39A44ED10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142" y="261261"/>
                <a:ext cx="1985555" cy="923330"/>
              </a:xfrm>
              <a:prstGeom prst="rect">
                <a:avLst/>
              </a:prstGeom>
              <a:blipFill>
                <a:blip r:embed="rId4"/>
                <a:stretch>
                  <a:fillRect l="-2769" t="-3974" r="-615" b="-993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4B82CF-C137-43F3-8AB2-BCE56177AD4D}"/>
                  </a:ext>
                </a:extLst>
              </p:cNvPr>
              <p:cNvSpPr txBox="1"/>
              <p:nvPr/>
            </p:nvSpPr>
            <p:spPr>
              <a:xfrm>
                <a:off x="6792686" y="2677886"/>
                <a:ext cx="206729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SG" dirty="0"/>
                  <a:t>: decay rate,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SG" dirty="0"/>
                  <a:t>: learning rate,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SG" dirty="0"/>
                  <a:t> : avoid zero denominator.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4B82CF-C137-43F3-8AB2-BCE56177AD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6" y="2677886"/>
                <a:ext cx="2067295" cy="1200329"/>
              </a:xfrm>
              <a:prstGeom prst="rect">
                <a:avLst/>
              </a:prstGeom>
              <a:blipFill>
                <a:blip r:embed="rId5"/>
                <a:stretch>
                  <a:fillRect l="-2360" t="-2538" r="-5605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3102B2-3BA0-4CEA-AE8E-C8B0796B3F96}"/>
                  </a:ext>
                </a:extLst>
              </p:cNvPr>
              <p:cNvSpPr txBox="1"/>
              <p:nvPr/>
            </p:nvSpPr>
            <p:spPr>
              <a:xfrm>
                <a:off x="6792686" y="1718974"/>
                <a:ext cx="134389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3102B2-3BA0-4CEA-AE8E-C8B0796B3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686" y="1718974"/>
                <a:ext cx="1343891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50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51A2B-3F0F-4E39-85BF-8B18CE4D9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Adam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865F6-65DC-4565-847B-E3EFD2A2D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251" y="299816"/>
            <a:ext cx="5146766" cy="64632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2CD15E-5A37-4003-9197-F5D49CAF8504}"/>
                  </a:ext>
                </a:extLst>
              </p:cNvPr>
              <p:cNvSpPr txBox="1"/>
              <p:nvPr/>
            </p:nvSpPr>
            <p:spPr>
              <a:xfrm>
                <a:off x="573133" y="1562270"/>
                <a:ext cx="2594610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Adam combines the momentum and </a:t>
                </a:r>
                <a:r>
                  <a:rPr lang="en-US" dirty="0" err="1"/>
                  <a:t>RMSProp</a:t>
                </a:r>
                <a:r>
                  <a:rPr lang="en-US" dirty="0"/>
                  <a:t> with adaptive learning rate.</a:t>
                </a:r>
              </a:p>
              <a:p>
                <a:endParaRPr lang="en-US" dirty="0"/>
              </a:p>
              <a:p>
                <a:r>
                  <a:rPr lang="en-US" dirty="0"/>
                  <a:t>Suggested default parameters: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=0.001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=0.999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SG" dirty="0"/>
                  <a:t>.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SG" dirty="0"/>
                  <a:t> is the iteration count.  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SG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⊙</m:t>
                    </m:r>
                  </m:oMath>
                </a14:m>
                <a:r>
                  <a:rPr lang="en-SG" dirty="0"/>
                  <a:t> denotes elementwise multiplication</a:t>
                </a:r>
              </a:p>
              <a:p>
                <a:endParaRPr lang="en-US" dirty="0"/>
              </a:p>
              <a:p>
                <a:r>
                  <a:rPr lang="en-US" dirty="0"/>
                  <a:t>F</a:t>
                </a:r>
                <a:r>
                  <a:rPr lang="en-SG" dirty="0"/>
                  <a:t>rom Bishop page 225.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2CD15E-5A37-4003-9197-F5D49CAF8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33" y="1562270"/>
                <a:ext cx="2594610" cy="5078313"/>
              </a:xfrm>
              <a:prstGeom prst="rect">
                <a:avLst/>
              </a:prstGeom>
              <a:blipFill>
                <a:blip r:embed="rId3"/>
                <a:stretch>
                  <a:fillRect l="-1878" t="-600" r="-469" b="-9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876AF2-D33D-46E7-8A02-ED3E8F525C6F}"/>
                  </a:ext>
                </a:extLst>
              </p:cNvPr>
              <p:cNvSpPr txBox="1"/>
              <p:nvPr/>
            </p:nvSpPr>
            <p:spPr>
              <a:xfrm>
                <a:off x="4322634" y="3387436"/>
                <a:ext cx="3325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SG" sz="1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876AF2-D33D-46E7-8A02-ED3E8F525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634" y="3387436"/>
                <a:ext cx="332509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9872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25465-7128-4EE3-9773-9A43EC874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order methods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2D0547-5D95-4F0D-A25E-434AE75FD5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Newton iteration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𝑬</m:t>
                    </m:r>
                  </m:oMath>
                </a14:m>
                <a:endParaRPr lang="en-US" b="1" dirty="0"/>
              </a:p>
              <a:p>
                <a:endParaRPr lang="en-US" dirty="0"/>
              </a:p>
              <a:p>
                <a:r>
                  <a:rPr lang="en-US" dirty="0"/>
                  <a:t>Conjugate Gradient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Line search in direction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BFGS</a:t>
                </a:r>
              </a:p>
              <a:p>
                <a:pPr lvl="1"/>
                <a:r>
                  <a:rPr lang="en-US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iterative and approximately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2D0547-5D95-4F0D-A25E-434AE75FD5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33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40EBBE-2A47-418D-A16F-9D705E99A1EE}"/>
                  </a:ext>
                </a:extLst>
              </p:cNvPr>
              <p:cNvSpPr txBox="1"/>
              <p:nvPr/>
            </p:nvSpPr>
            <p:spPr>
              <a:xfrm>
                <a:off x="5381898" y="2171563"/>
                <a:ext cx="257338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Regularized </a:t>
                </a:r>
                <a:r>
                  <a:rPr lang="en-US" i="1" dirty="0"/>
                  <a:t>H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(</a:t>
                </a:r>
                <a:r>
                  <a:rPr lang="en-SG" dirty="0"/>
                  <a:t>Levenberg-Marquardt method)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40EBBE-2A47-418D-A16F-9D705E99A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898" y="2171563"/>
                <a:ext cx="2573382" cy="1200329"/>
              </a:xfrm>
              <a:prstGeom prst="rect">
                <a:avLst/>
              </a:prstGeom>
              <a:blipFill>
                <a:blip r:embed="rId4"/>
                <a:stretch>
                  <a:fillRect l="-2133" t="-2538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5710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CE4C-377E-4B8A-AD4A-187810B93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Broyden</a:t>
            </a:r>
            <a:r>
              <a:rPr lang="en-US" dirty="0"/>
              <a:t>-Fletcher-Goldfarb-</a:t>
            </a:r>
            <a:r>
              <a:rPr lang="en-US" dirty="0" err="1"/>
              <a:t>Shanno</a:t>
            </a:r>
            <a:r>
              <a:rPr lang="en-US" dirty="0"/>
              <a:t> (BFGS)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70348C-CDE8-4A1D-AD32-AE7B719F24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Newton method according to </a:t>
                </a:r>
              </a:p>
              <a:p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</a:t>
                </a:r>
                <a:r>
                  <a:rPr lang="en-SG" dirty="0" err="1"/>
                  <a:t>ompute</a:t>
                </a:r>
                <a:r>
                  <a:rPr lang="en-SG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SG" dirty="0"/>
                  <a:t>iteratively according to 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b="1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  </a:t>
                </a:r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𝜵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𝛁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𝛁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70348C-CDE8-4A1D-AD32-AE7B719F24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30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835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771D9-4BDE-E48E-3C75-39AF2B3AB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Wolfe conditions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C58E53-9FB5-4EC3-8843-03DC6FBFC1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87990" y="4421221"/>
                <a:ext cx="6375265" cy="1804481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∇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C58E53-9FB5-4EC3-8843-03DC6FBFC1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7990" y="4421221"/>
                <a:ext cx="6375265" cy="180448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7848E8-1254-4C8F-24CF-2F28028E03D8}"/>
                  </a:ext>
                </a:extLst>
              </p:cNvPr>
              <p:cNvSpPr txBox="1"/>
              <p:nvPr/>
            </p:nvSpPr>
            <p:spPr>
              <a:xfrm>
                <a:off x="2441931" y="2232385"/>
                <a:ext cx="3812953" cy="14742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limLow>
                        <m:limLow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(−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groupChr>
                        </m:e>
                        <m:li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lim>
                      </m:limLow>
                    </m:oMath>
                  </m:oMathPara>
                </a14:m>
                <a:endParaRPr lang="en-SG" sz="240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0&lt;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7848E8-1254-4C8F-24CF-2F28028E0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931" y="2232385"/>
                <a:ext cx="3812953" cy="1474250"/>
              </a:xfrm>
              <a:prstGeom prst="rect">
                <a:avLst/>
              </a:prstGeom>
              <a:blipFill>
                <a:blip r:embed="rId3"/>
                <a:stretch>
                  <a:fillRect b="-413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91AAF5-2D73-5AD0-8B43-E757104D9611}"/>
                  </a:ext>
                </a:extLst>
              </p:cNvPr>
              <p:cNvSpPr txBox="1"/>
              <p:nvPr/>
            </p:nvSpPr>
            <p:spPr>
              <a:xfrm>
                <a:off x="7184571" y="1215414"/>
                <a:ext cx="11415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91AAF5-2D73-5AD0-8B43-E757104D9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71" y="1215414"/>
                <a:ext cx="1141581" cy="369332"/>
              </a:xfrm>
              <a:prstGeom prst="rect">
                <a:avLst/>
              </a:prstGeom>
              <a:blipFill>
                <a:blip r:embed="rId4"/>
                <a:stretch>
                  <a:fillRect l="-1070" r="-1604"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641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2093-97B8-40EF-8583-39FEA8664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classes in </a:t>
            </a:r>
            <a:r>
              <a:rPr lang="en-US" dirty="0" err="1"/>
              <a:t>PyTorch</a:t>
            </a:r>
            <a:r>
              <a:rPr lang="en-US" dirty="0"/>
              <a:t>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2810-9816-42C1-B9F9-27F059076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import </a:t>
            </a:r>
            <a:r>
              <a:rPr lang="en-US" dirty="0" err="1"/>
              <a:t>torch.optim</a:t>
            </a:r>
            <a:r>
              <a:rPr lang="en-US" dirty="0"/>
              <a:t> as </a:t>
            </a:r>
            <a:r>
              <a:rPr lang="en-US" dirty="0" err="1"/>
              <a:t>optim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optimizer = </a:t>
            </a:r>
            <a:r>
              <a:rPr lang="en-US" dirty="0" err="1"/>
              <a:t>optim.SGD</a:t>
            </a:r>
            <a:r>
              <a:rPr lang="en-US" dirty="0"/>
              <a:t>(params, </a:t>
            </a:r>
            <a:r>
              <a:rPr lang="en-US" dirty="0" err="1"/>
              <a:t>lr</a:t>
            </a:r>
            <a:r>
              <a:rPr lang="en-US" dirty="0"/>
              <a:t> = 0.001, momentum = 0, dampening=0, </a:t>
            </a:r>
            <a:r>
              <a:rPr lang="en-US" dirty="0" err="1"/>
              <a:t>weight_decay</a:t>
            </a:r>
            <a:r>
              <a:rPr lang="en-US" dirty="0"/>
              <a:t> = 0, …)</a:t>
            </a:r>
          </a:p>
          <a:p>
            <a:pPr marL="0" indent="0">
              <a:buNone/>
            </a:pPr>
            <a:r>
              <a:rPr lang="en-US" dirty="0"/>
              <a:t>Or </a:t>
            </a:r>
          </a:p>
          <a:p>
            <a:pPr marL="0" indent="0">
              <a:buNone/>
            </a:pPr>
            <a:r>
              <a:rPr lang="en-US" dirty="0"/>
              <a:t>optimizer = </a:t>
            </a:r>
            <a:r>
              <a:rPr lang="en-US" dirty="0" err="1"/>
              <a:t>optim.RMSprop</a:t>
            </a:r>
            <a:r>
              <a:rPr lang="en-US" dirty="0"/>
              <a:t>([x], </a:t>
            </a:r>
            <a:r>
              <a:rPr lang="en-US" dirty="0" err="1"/>
              <a:t>lr</a:t>
            </a:r>
            <a:r>
              <a:rPr lang="en-US" dirty="0"/>
              <a:t>=0.3) </a:t>
            </a:r>
          </a:p>
          <a:p>
            <a:pPr marL="0" indent="0">
              <a:buNone/>
            </a:pPr>
            <a:r>
              <a:rPr lang="en-US" dirty="0"/>
              <a:t>Or </a:t>
            </a:r>
            <a:r>
              <a:rPr lang="en-US" dirty="0" err="1"/>
              <a:t>optim.Adam</a:t>
            </a:r>
            <a:r>
              <a:rPr lang="en-US" dirty="0"/>
              <a:t>(params, </a:t>
            </a:r>
            <a:r>
              <a:rPr lang="en-US" dirty="0" err="1"/>
              <a:t>lr</a:t>
            </a:r>
            <a:r>
              <a:rPr lang="en-US" dirty="0"/>
              <a:t>=0.001) or </a:t>
            </a:r>
            <a:r>
              <a:rPr lang="en-US" dirty="0" err="1"/>
              <a:t>optim.LBFGS</a:t>
            </a:r>
            <a:r>
              <a:rPr lang="en-US" dirty="0"/>
              <a:t>(…)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Call </a:t>
            </a:r>
            <a:r>
              <a:rPr lang="en-US" dirty="0" err="1"/>
              <a:t>optimizer.step</a:t>
            </a:r>
            <a:r>
              <a:rPr lang="en-US" dirty="0"/>
              <a:t>() to update parameters.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786547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DA70E-2F1B-4BC4-A9C8-81E06D92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training steps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07B45-8FAD-4BF7-88AC-C1E0BFB85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SG" dirty="0" err="1"/>
              <a:t>num_epochs</a:t>
            </a:r>
            <a:r>
              <a:rPr lang="en-SG" dirty="0"/>
              <a:t> = 100    </a:t>
            </a:r>
          </a:p>
          <a:p>
            <a:pPr marL="0" indent="0">
              <a:buNone/>
            </a:pPr>
            <a:r>
              <a:rPr lang="en-SG" dirty="0"/>
              <a:t>for epoch in range(</a:t>
            </a:r>
            <a:r>
              <a:rPr lang="en-SG" dirty="0" err="1"/>
              <a:t>num_epochs</a:t>
            </a:r>
            <a:r>
              <a:rPr lang="en-SG" dirty="0"/>
              <a:t>):</a:t>
            </a:r>
          </a:p>
          <a:p>
            <a:pPr marL="0" indent="0">
              <a:buNone/>
            </a:pPr>
            <a:r>
              <a:rPr lang="en-SG" dirty="0"/>
              <a:t>     for inputs, labels in </a:t>
            </a:r>
            <a:r>
              <a:rPr lang="en-SG" dirty="0" err="1"/>
              <a:t>dataloader</a:t>
            </a:r>
            <a:r>
              <a:rPr lang="en-SG" dirty="0"/>
              <a:t>:</a:t>
            </a:r>
          </a:p>
          <a:p>
            <a:pPr marL="0" indent="0">
              <a:buNone/>
            </a:pPr>
            <a:r>
              <a:rPr lang="en-SG" dirty="0"/>
              <a:t>        # Forward pass            </a:t>
            </a:r>
          </a:p>
          <a:p>
            <a:pPr marL="0" indent="0">
              <a:buNone/>
            </a:pPr>
            <a:r>
              <a:rPr lang="en-SG" dirty="0"/>
              <a:t>        outputs = model(inputs)            </a:t>
            </a:r>
          </a:p>
          <a:p>
            <a:pPr marL="0" indent="0">
              <a:buNone/>
            </a:pPr>
            <a:r>
              <a:rPr lang="en-SG" dirty="0"/>
              <a:t>        loss = criterion(outputs, labels)</a:t>
            </a:r>
          </a:p>
          <a:p>
            <a:pPr marL="0" indent="0">
              <a:buNone/>
            </a:pPr>
            <a:r>
              <a:rPr lang="en-SG" dirty="0"/>
              <a:t>        </a:t>
            </a:r>
          </a:p>
          <a:p>
            <a:pPr marL="0" indent="0">
              <a:buNone/>
            </a:pPr>
            <a:r>
              <a:rPr lang="en-SG" dirty="0"/>
              <a:t>        # Backward and optimize</a:t>
            </a:r>
          </a:p>
          <a:p>
            <a:pPr marL="0" indent="0">
              <a:buNone/>
            </a:pPr>
            <a:r>
              <a:rPr lang="en-SG" dirty="0"/>
              <a:t>        </a:t>
            </a:r>
            <a:r>
              <a:rPr lang="en-SG" dirty="0" err="1"/>
              <a:t>optimizer.zero_grad</a:t>
            </a:r>
            <a:r>
              <a:rPr lang="en-SG" dirty="0"/>
              <a:t>()  # Clear gradient</a:t>
            </a:r>
          </a:p>
          <a:p>
            <a:pPr marL="0" indent="0">
              <a:buNone/>
            </a:pPr>
            <a:r>
              <a:rPr lang="en-SG" dirty="0"/>
              <a:t>        </a:t>
            </a:r>
            <a:r>
              <a:rPr lang="en-SG" dirty="0" err="1"/>
              <a:t>loss.backward</a:t>
            </a:r>
            <a:r>
              <a:rPr lang="en-SG" dirty="0"/>
              <a:t>()  # Compute gradients</a:t>
            </a:r>
          </a:p>
          <a:p>
            <a:pPr marL="0" indent="0">
              <a:buNone/>
            </a:pPr>
            <a:r>
              <a:rPr lang="en-SG" dirty="0"/>
              <a:t>        </a:t>
            </a:r>
            <a:r>
              <a:rPr lang="en-SG" dirty="0" err="1"/>
              <a:t>optimizer.step</a:t>
            </a:r>
            <a:r>
              <a:rPr lang="en-SG" dirty="0"/>
              <a:t>()  # Update weights</a:t>
            </a:r>
          </a:p>
        </p:txBody>
      </p:sp>
    </p:spTree>
    <p:extLst>
      <p:ext uri="{BB962C8B-B14F-4D97-AF65-F5344CB8AC3E}">
        <p14:creationId xmlns:p14="http://schemas.microsoft.com/office/powerpoint/2010/main" val="3485832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399A17-5177-DD20-619C-86ECAA1DA0C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Optimization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SG" dirty="0"/>
                  <a:t> learning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C399A17-5177-DD20-619C-86ECAA1DA0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3F61C0-3A1C-354B-340C-31FE1B4E85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Training a neural network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Choose a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SG" dirty="0"/>
                  <a:t>Define a loss (call error in Bishop)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SG" dirty="0"/>
                  <a:t>Use training data to estimate the loss/gradient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SG" dirty="0"/>
                  <a:t>Optimize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SG" dirty="0"/>
                  <a:t> on the training set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SG" dirty="0"/>
                  <a:t>Evaluate generalization on unseen data</a:t>
                </a:r>
              </a:p>
              <a:p>
                <a:pPr lvl="1"/>
                <a:endParaRPr lang="en-SG" dirty="0"/>
              </a:p>
              <a:p>
                <a:r>
                  <a:rPr lang="en-SG" dirty="0"/>
                  <a:t>Optimization finds parameters that reduce the training loss; it does not by itself guarantee good generalization. </a:t>
                </a:r>
              </a:p>
              <a:p>
                <a:pPr lvl="1"/>
                <a:endParaRPr lang="en-SG" dirty="0"/>
              </a:p>
              <a:p>
                <a:pPr lvl="7"/>
                <a:endParaRPr lang="en-SG" dirty="0"/>
              </a:p>
              <a:p>
                <a:pPr marL="457200" lvl="1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3F61C0-3A1C-354B-340C-31FE1B4E85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 t="-2241" b="-28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8531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EB22-DFAB-2A28-519E-D97EABD24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Answers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32368-06F0-9319-5EE2-1C40E0D89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843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1) why can neural network approximate any function, what are the limitations? 2) what is the relation between error (loss) and log-likelihood? 3)  what is the fundamental property of a gradient? 4) what does the function looks like locally when gradient is 0? 5) why go in negative gradient direction? 6) Why is SGD noisy? 7) why one sample at a time is called stochastic? 8) What is a Newton method? 9) how does BFGS relate to Newton? 10) what is a typical training loop in </a:t>
            </a:r>
            <a:r>
              <a:rPr lang="en-US" dirty="0" err="1"/>
              <a:t>PyTorch</a:t>
            </a:r>
            <a:r>
              <a:rPr lang="en-US" dirty="0"/>
              <a:t>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758095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AED56-00A3-4A06-9C8B-76DAB6C39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D218-77A0-1ACF-24F2-B3C12F545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1889"/>
            <a:ext cx="7886700" cy="3840737"/>
          </a:xfrm>
        </p:spPr>
        <p:txBody>
          <a:bodyPr>
            <a:normAutofit fontScale="92500"/>
          </a:bodyPr>
          <a:lstStyle/>
          <a:p>
            <a:pPr lvl="0"/>
            <a:r>
              <a:rPr lang="en-SG" b="1" dirty="0"/>
              <a:t>Deep networks:</a:t>
            </a:r>
            <a:r>
              <a:rPr lang="en-SG" dirty="0"/>
              <a:t> nonlinear layers enable powerful representation learning.</a:t>
            </a:r>
          </a:p>
          <a:p>
            <a:pPr lvl="0"/>
            <a:r>
              <a:rPr lang="en-SG" b="1" dirty="0"/>
              <a:t>Loss functions:</a:t>
            </a:r>
            <a:r>
              <a:rPr lang="en-SG" dirty="0"/>
              <a:t> maximum likelihood → least-squares and cross-entropy.</a:t>
            </a:r>
          </a:p>
          <a:p>
            <a:pPr lvl="0"/>
            <a:r>
              <a:rPr lang="en-SG" b="1" dirty="0"/>
              <a:t>Optimization:</a:t>
            </a:r>
            <a:r>
              <a:rPr lang="en-SG" dirty="0"/>
              <a:t> gradient descent, SGD, and mini-batch methods minimize the loss.</a:t>
            </a:r>
          </a:p>
          <a:p>
            <a:pPr lvl="0"/>
            <a:r>
              <a:rPr lang="en-SG" b="1" dirty="0"/>
              <a:t>Improved optimization:</a:t>
            </a:r>
            <a:r>
              <a:rPr lang="en-SG" dirty="0"/>
              <a:t> momentum, </a:t>
            </a:r>
            <a:r>
              <a:rPr lang="en-SG" dirty="0" err="1"/>
              <a:t>RMSProp</a:t>
            </a:r>
            <a:r>
              <a:rPr lang="en-SG" dirty="0"/>
              <a:t>, Adam, and second-order methods accelerate training.</a:t>
            </a:r>
          </a:p>
          <a:p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B6873-91E9-4575-1D8E-2E6F3D9EABF9}"/>
              </a:ext>
            </a:extLst>
          </p:cNvPr>
          <p:cNvSpPr txBox="1"/>
          <p:nvPr/>
        </p:nvSpPr>
        <p:spPr>
          <a:xfrm>
            <a:off x="671209" y="5744183"/>
            <a:ext cx="7806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b="1"/>
              <a:t>Key idea:</a:t>
            </a:r>
            <a:r>
              <a:rPr lang="en-SG"/>
              <a:t> </a:t>
            </a:r>
            <a:r>
              <a:rPr lang="en-SG" i="1"/>
              <a:t>Learning = choosing a flexible model + defining a loss + optimizing its parameters.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87611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06B6A-C1EC-4A86-916C-54645113C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7EC7-146E-4BAA-96EA-961AB8E70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Bishop book “Deep Learning” </a:t>
            </a:r>
          </a:p>
          <a:p>
            <a:endParaRPr lang="en-US" dirty="0"/>
          </a:p>
          <a:p>
            <a:r>
              <a:rPr lang="en-US" dirty="0"/>
              <a:t>Chapter 6, pp. 171-185, 194-198</a:t>
            </a:r>
          </a:p>
          <a:p>
            <a:endParaRPr lang="en-US" dirty="0"/>
          </a:p>
          <a:p>
            <a:r>
              <a:rPr lang="en-US" dirty="0"/>
              <a:t>Chapter 7, pp.209-225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55185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522B1EB32A6147AD8773D1336EF82C" ma:contentTypeVersion="18" ma:contentTypeDescription="Create a new document." ma:contentTypeScope="" ma:versionID="933ca31b0ef67ae9572c0409bf3edaf7">
  <xsd:schema xmlns:xsd="http://www.w3.org/2001/XMLSchema" xmlns:xs="http://www.w3.org/2001/XMLSchema" xmlns:p="http://schemas.microsoft.com/office/2006/metadata/properties" xmlns:ns3="499fada9-8143-4699-a848-99c7092ec495" xmlns:ns4="3e5aabfb-e394-462d-b4ad-b20e581e9605" targetNamespace="http://schemas.microsoft.com/office/2006/metadata/properties" ma:root="true" ma:fieldsID="f118e6f3a585d14af6ffb12a519bab60" ns3:_="" ns4:_="">
    <xsd:import namespace="499fada9-8143-4699-a848-99c7092ec495"/>
    <xsd:import namespace="3e5aabfb-e394-462d-b4ad-b20e581e960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9fada9-8143-4699-a848-99c7092ec4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5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5aabfb-e394-462d-b4ad-b20e581e960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99fada9-8143-4699-a848-99c7092ec495" xsi:nil="true"/>
  </documentManagement>
</p:properties>
</file>

<file path=customXml/itemProps1.xml><?xml version="1.0" encoding="utf-8"?>
<ds:datastoreItem xmlns:ds="http://schemas.openxmlformats.org/officeDocument/2006/customXml" ds:itemID="{D5E39992-975E-4637-99CD-19BF3342CD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9fada9-8143-4699-a848-99c7092ec495"/>
    <ds:schemaRef ds:uri="3e5aabfb-e394-462d-b4ad-b20e581e96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7ED02A1-6E6E-45F8-8C83-6B5BA6F3F9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8C38E5-5C30-49E7-B6BF-9C556B267B7B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elements/1.1/"/>
    <ds:schemaRef ds:uri="3e5aabfb-e394-462d-b4ad-b20e581e9605"/>
    <ds:schemaRef ds:uri="499fada9-8143-4699-a848-99c7092ec495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2351</TotalTime>
  <Words>2705</Words>
  <Application>Microsoft Office PowerPoint</Application>
  <PresentationFormat>On-screen Show (4:3)</PresentationFormat>
  <Paragraphs>397</Paragraphs>
  <Slides>42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Cambria Math</vt:lpstr>
      <vt:lpstr>Courier New</vt:lpstr>
      <vt:lpstr>Verdana</vt:lpstr>
      <vt:lpstr>Office Theme</vt:lpstr>
      <vt:lpstr>Week 4,  Deep Neural Networks</vt:lpstr>
      <vt:lpstr>Outline</vt:lpstr>
      <vt:lpstr>Limitations of fixed basis functions/curse of dimensionality</vt:lpstr>
      <vt:lpstr>Multilayer Networks</vt:lpstr>
      <vt:lpstr>Parameters in matrix notation</vt:lpstr>
      <vt:lpstr>Hidden unit activation functions h(.)</vt:lpstr>
      <vt:lpstr>Universal approximation</vt:lpstr>
      <vt:lpstr>PyTorch code 3-unit hidden layer</vt:lpstr>
      <vt:lpstr>No free lunch theorem</vt:lpstr>
      <vt:lpstr>Deep network: how deep is deep?</vt:lpstr>
      <vt:lpstr>Error/loss/cost function</vt:lpstr>
      <vt:lpstr>Maximize likelihood → minimize error</vt:lpstr>
      <vt:lpstr>Binary classification</vt:lpstr>
      <vt:lpstr>A classification problem</vt:lpstr>
      <vt:lpstr>Network</vt:lpstr>
      <vt:lpstr>K different categories, e.g., recognize the handwritten digits from 0 to 9</vt:lpstr>
      <vt:lpstr>K-different categories, what is the error function?</vt:lpstr>
      <vt:lpstr>Gradient descent (find minimum of error function)</vt:lpstr>
      <vt:lpstr>Stochastic Gradient Descent</vt:lpstr>
      <vt:lpstr>Local quadratic approximation</vt:lpstr>
      <vt:lpstr>Gradient, eigenvectors</vt:lpstr>
      <vt:lpstr>Property of E(w) near a minimum</vt:lpstr>
      <vt:lpstr>Gradient Descent Optimization</vt:lpstr>
      <vt:lpstr>Going in the negative gradient direction</vt:lpstr>
      <vt:lpstr>Batch gradient or stochastic gradient descent</vt:lpstr>
      <vt:lpstr>Compare batch, stochastic, and mini-batch</vt:lpstr>
      <vt:lpstr>Why use one data point at a step mean “stochastic”?</vt:lpstr>
      <vt:lpstr>Parameter w – `He’ initialization for ReLU</vt:lpstr>
      <vt:lpstr>Linear convergence (GD) </vt:lpstr>
      <vt:lpstr>Some general comments on optimization </vt:lpstr>
      <vt:lpstr>Momentum</vt:lpstr>
      <vt:lpstr>RMSProp</vt:lpstr>
      <vt:lpstr>Adam</vt:lpstr>
      <vt:lpstr>Second order methods</vt:lpstr>
      <vt:lpstr>Broyden-Fletcher-Goldfarb-Shanno (BFGS)</vt:lpstr>
      <vt:lpstr>Wolfe conditions</vt:lpstr>
      <vt:lpstr>Optimization classes in PyTorch </vt:lpstr>
      <vt:lpstr>Example of training steps</vt:lpstr>
      <vt:lpstr>Optimization ≠ learning</vt:lpstr>
      <vt:lpstr>Questions &amp; Answers</vt:lpstr>
      <vt:lpstr>Summary</vt:lpstr>
      <vt:lpstr>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177</cp:revision>
  <dcterms:created xsi:type="dcterms:W3CDTF">2021-10-08T06:30:06Z</dcterms:created>
  <dcterms:modified xsi:type="dcterms:W3CDTF">2026-09-08T02:34:24Z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0x010100A2522B1EB32A6147AD8773D1336EF82C</vt:lpwstr>
  </property>
</Properties>
</file>