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8" r:id="rId2"/>
    <p:sldId id="279" r:id="rId3"/>
    <p:sldId id="276" r:id="rId4"/>
    <p:sldId id="275" r:id="rId5"/>
    <p:sldId id="260" r:id="rId6"/>
    <p:sldId id="261" r:id="rId7"/>
    <p:sldId id="264" r:id="rId8"/>
    <p:sldId id="262" r:id="rId9"/>
    <p:sldId id="263" r:id="rId10"/>
    <p:sldId id="265" r:id="rId11"/>
    <p:sldId id="266" r:id="rId12"/>
    <p:sldId id="277" r:id="rId13"/>
    <p:sldId id="267" r:id="rId14"/>
    <p:sldId id="268" r:id="rId15"/>
    <p:sldId id="278" r:id="rId16"/>
    <p:sldId id="269" r:id="rId17"/>
    <p:sldId id="270" r:id="rId18"/>
    <p:sldId id="272" r:id="rId19"/>
    <p:sldId id="273" r:id="rId20"/>
    <p:sldId id="274" r:id="rId21"/>
    <p:sldId id="280" r:id="rId22"/>
    <p:sldId id="281" r:id="rId23"/>
    <p:sldId id="282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2CA90F-ABD6-4E34-9D2F-2D9A4E16230E}" v="298" dt="2026-09-12T06:52:01.4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9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84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66572D02-9A0D-4195-ADB6-5DBDF78AF6B3}"/>
    <pc:docChg chg="custSel addSld modSld">
      <pc:chgData name="Wang Jian-Sheng" userId="7d25d710-0931-49a3-acef-49192cec40f2" providerId="ADAL" clId="{66572D02-9A0D-4195-ADB6-5DBDF78AF6B3}" dt="2026-09-12T07:16:33.151" v="2928" actId="20577"/>
      <pc:docMkLst>
        <pc:docMk/>
      </pc:docMkLst>
      <pc:sldChg chg="modSp mod">
        <pc:chgData name="Wang Jian-Sheng" userId="7d25d710-0931-49a3-acef-49192cec40f2" providerId="ADAL" clId="{66572D02-9A0D-4195-ADB6-5DBDF78AF6B3}" dt="2026-09-12T02:31:20.493" v="1146" actId="20577"/>
        <pc:sldMkLst>
          <pc:docMk/>
          <pc:sldMk cId="2153188837" sldId="258"/>
        </pc:sldMkLst>
        <pc:spChg chg="mod">
          <ac:chgData name="Wang Jian-Sheng" userId="7d25d710-0931-49a3-acef-49192cec40f2" providerId="ADAL" clId="{66572D02-9A0D-4195-ADB6-5DBDF78AF6B3}" dt="2026-09-12T02:31:20.493" v="1146" actId="20577"/>
          <ac:spMkLst>
            <pc:docMk/>
            <pc:sldMk cId="2153188837" sldId="258"/>
            <ac:spMk id="4" creationId="{FE2F1026-AD94-4412-BD4F-59BB80E5138D}"/>
          </ac:spMkLst>
        </pc:spChg>
      </pc:sldChg>
      <pc:sldChg chg="modSp mod">
        <pc:chgData name="Wang Jian-Sheng" userId="7d25d710-0931-49a3-acef-49192cec40f2" providerId="ADAL" clId="{66572D02-9A0D-4195-ADB6-5DBDF78AF6B3}" dt="2026-09-12T07:05:16.481" v="2755" actId="20577"/>
        <pc:sldMkLst>
          <pc:docMk/>
          <pc:sldMk cId="1219142098" sldId="260"/>
        </pc:sldMkLst>
        <pc:spChg chg="mod">
          <ac:chgData name="Wang Jian-Sheng" userId="7d25d710-0931-49a3-acef-49192cec40f2" providerId="ADAL" clId="{66572D02-9A0D-4195-ADB6-5DBDF78AF6B3}" dt="2026-09-12T03:10:06.348" v="2032" actId="20577"/>
          <ac:spMkLst>
            <pc:docMk/>
            <pc:sldMk cId="1219142098" sldId="260"/>
            <ac:spMk id="2" creationId="{0E369119-F023-0833-23F0-06AE4E5F0E8A}"/>
          </ac:spMkLst>
        </pc:spChg>
        <pc:spChg chg="mod">
          <ac:chgData name="Wang Jian-Sheng" userId="7d25d710-0931-49a3-acef-49192cec40f2" providerId="ADAL" clId="{66572D02-9A0D-4195-ADB6-5DBDF78AF6B3}" dt="2026-09-12T07:05:16.481" v="2755" actId="20577"/>
          <ac:spMkLst>
            <pc:docMk/>
            <pc:sldMk cId="1219142098" sldId="260"/>
            <ac:spMk id="3" creationId="{6E23E693-9CE9-E4F1-4A87-8833E2F3B58A}"/>
          </ac:spMkLst>
        </pc:spChg>
        <pc:spChg chg="mod">
          <ac:chgData name="Wang Jian-Sheng" userId="7d25d710-0931-49a3-acef-49192cec40f2" providerId="ADAL" clId="{66572D02-9A0D-4195-ADB6-5DBDF78AF6B3}" dt="2026-09-12T03:35:06.028" v="2456" actId="20577"/>
          <ac:spMkLst>
            <pc:docMk/>
            <pc:sldMk cId="1219142098" sldId="260"/>
            <ac:spMk id="20" creationId="{22547C6C-B2DB-41BB-A17C-ADC87B9E6511}"/>
          </ac:spMkLst>
        </pc:spChg>
      </pc:sldChg>
      <pc:sldChg chg="modSp mod modNotesTx">
        <pc:chgData name="Wang Jian-Sheng" userId="7d25d710-0931-49a3-acef-49192cec40f2" providerId="ADAL" clId="{66572D02-9A0D-4195-ADB6-5DBDF78AF6B3}" dt="2026-09-12T03:10:55.172" v="2036" actId="20577"/>
        <pc:sldMkLst>
          <pc:docMk/>
          <pc:sldMk cId="1278161595" sldId="261"/>
        </pc:sldMkLst>
        <pc:spChg chg="mod">
          <ac:chgData name="Wang Jian-Sheng" userId="7d25d710-0931-49a3-acef-49192cec40f2" providerId="ADAL" clId="{66572D02-9A0D-4195-ADB6-5DBDF78AF6B3}" dt="2026-09-12T03:10:55.172" v="2036" actId="20577"/>
          <ac:spMkLst>
            <pc:docMk/>
            <pc:sldMk cId="1278161595" sldId="261"/>
            <ac:spMk id="3" creationId="{4418E551-542E-A1E1-56AA-504279AA9A12}"/>
          </ac:spMkLst>
        </pc:spChg>
      </pc:sldChg>
      <pc:sldChg chg="addSp modSp mod modNotesTx">
        <pc:chgData name="Wang Jian-Sheng" userId="7d25d710-0931-49a3-acef-49192cec40f2" providerId="ADAL" clId="{66572D02-9A0D-4195-ADB6-5DBDF78AF6B3}" dt="2026-09-12T06:48:20.263" v="2612" actId="255"/>
        <pc:sldMkLst>
          <pc:docMk/>
          <pc:sldMk cId="4172025638" sldId="262"/>
        </pc:sldMkLst>
        <pc:spChg chg="mod">
          <ac:chgData name="Wang Jian-Sheng" userId="7d25d710-0931-49a3-acef-49192cec40f2" providerId="ADAL" clId="{66572D02-9A0D-4195-ADB6-5DBDF78AF6B3}" dt="2026-09-12T03:12:24.844" v="2042" actId="20577"/>
          <ac:spMkLst>
            <pc:docMk/>
            <pc:sldMk cId="4172025638" sldId="262"/>
            <ac:spMk id="2" creationId="{6A5F1646-23E3-5689-1756-CA23BAD37322}"/>
          </ac:spMkLst>
        </pc:spChg>
        <pc:spChg chg="add mod">
          <ac:chgData name="Wang Jian-Sheng" userId="7d25d710-0931-49a3-acef-49192cec40f2" providerId="ADAL" clId="{66572D02-9A0D-4195-ADB6-5DBDF78AF6B3}" dt="2026-09-12T06:48:20.263" v="2612" actId="255"/>
          <ac:spMkLst>
            <pc:docMk/>
            <pc:sldMk cId="4172025638" sldId="262"/>
            <ac:spMk id="7" creationId="{BCBF2AF6-B60A-9528-599E-FF6020340343}"/>
          </ac:spMkLst>
        </pc:spChg>
      </pc:sldChg>
      <pc:sldChg chg="modSp mod">
        <pc:chgData name="Wang Jian-Sheng" userId="7d25d710-0931-49a3-acef-49192cec40f2" providerId="ADAL" clId="{66572D02-9A0D-4195-ADB6-5DBDF78AF6B3}" dt="2026-09-12T03:12:49.182" v="2043" actId="20577"/>
        <pc:sldMkLst>
          <pc:docMk/>
          <pc:sldMk cId="2822682124" sldId="263"/>
        </pc:sldMkLst>
        <pc:spChg chg="mod">
          <ac:chgData name="Wang Jian-Sheng" userId="7d25d710-0931-49a3-acef-49192cec40f2" providerId="ADAL" clId="{66572D02-9A0D-4195-ADB6-5DBDF78AF6B3}" dt="2026-09-12T02:42:29.599" v="1409" actId="27636"/>
          <ac:spMkLst>
            <pc:docMk/>
            <pc:sldMk cId="2822682124" sldId="263"/>
            <ac:spMk id="2" creationId="{1AB720E2-A63D-83EF-92C7-6DA73D519363}"/>
          </ac:spMkLst>
        </pc:spChg>
        <pc:spChg chg="mod">
          <ac:chgData name="Wang Jian-Sheng" userId="7d25d710-0931-49a3-acef-49192cec40f2" providerId="ADAL" clId="{66572D02-9A0D-4195-ADB6-5DBDF78AF6B3}" dt="2026-09-12T03:12:49.182" v="2043" actId="20577"/>
          <ac:spMkLst>
            <pc:docMk/>
            <pc:sldMk cId="2822682124" sldId="263"/>
            <ac:spMk id="12" creationId="{273F1B40-2138-3FD3-7C6C-753EE2E1C377}"/>
          </ac:spMkLst>
        </pc:spChg>
      </pc:sldChg>
      <pc:sldChg chg="modSp mod modNotesTx">
        <pc:chgData name="Wang Jian-Sheng" userId="7d25d710-0931-49a3-acef-49192cec40f2" providerId="ADAL" clId="{66572D02-9A0D-4195-ADB6-5DBDF78AF6B3}" dt="2026-09-12T03:12:04.284" v="2040" actId="20577"/>
        <pc:sldMkLst>
          <pc:docMk/>
          <pc:sldMk cId="2226880061" sldId="264"/>
        </pc:sldMkLst>
        <pc:spChg chg="mod">
          <ac:chgData name="Wang Jian-Sheng" userId="7d25d710-0931-49a3-acef-49192cec40f2" providerId="ADAL" clId="{66572D02-9A0D-4195-ADB6-5DBDF78AF6B3}" dt="2026-09-12T03:11:27.229" v="2038" actId="20577"/>
          <ac:spMkLst>
            <pc:docMk/>
            <pc:sldMk cId="2226880061" sldId="264"/>
            <ac:spMk id="3" creationId="{FFF6F089-5809-4C0E-9232-1DC8BE4D48AB}"/>
          </ac:spMkLst>
        </pc:spChg>
      </pc:sldChg>
      <pc:sldChg chg="modSp mod">
        <pc:chgData name="Wang Jian-Sheng" userId="7d25d710-0931-49a3-acef-49192cec40f2" providerId="ADAL" clId="{66572D02-9A0D-4195-ADB6-5DBDF78AF6B3}" dt="2026-09-12T03:13:06.509" v="2044" actId="20577"/>
        <pc:sldMkLst>
          <pc:docMk/>
          <pc:sldMk cId="185360844" sldId="265"/>
        </pc:sldMkLst>
        <pc:spChg chg="mod">
          <ac:chgData name="Wang Jian-Sheng" userId="7d25d710-0931-49a3-acef-49192cec40f2" providerId="ADAL" clId="{66572D02-9A0D-4195-ADB6-5DBDF78AF6B3}" dt="2026-09-12T03:13:06.509" v="2044" actId="20577"/>
          <ac:spMkLst>
            <pc:docMk/>
            <pc:sldMk cId="185360844" sldId="265"/>
            <ac:spMk id="6" creationId="{C5066841-6436-A01F-E409-9D28F21A8264}"/>
          </ac:spMkLst>
        </pc:spChg>
        <pc:spChg chg="mod">
          <ac:chgData name="Wang Jian-Sheng" userId="7d25d710-0931-49a3-acef-49192cec40f2" providerId="ADAL" clId="{66572D02-9A0D-4195-ADB6-5DBDF78AF6B3}" dt="2026-09-12T02:46:35.996" v="1482" actId="20577"/>
          <ac:spMkLst>
            <pc:docMk/>
            <pc:sldMk cId="185360844" sldId="265"/>
            <ac:spMk id="7" creationId="{8B60B631-54FE-B3F9-97B8-42DA9BD778A1}"/>
          </ac:spMkLst>
        </pc:spChg>
      </pc:sldChg>
      <pc:sldChg chg="modSp modNotesTx">
        <pc:chgData name="Wang Jian-Sheng" userId="7d25d710-0931-49a3-acef-49192cec40f2" providerId="ADAL" clId="{66572D02-9A0D-4195-ADB6-5DBDF78AF6B3}" dt="2026-09-12T06:52:01.492" v="2661" actId="20577"/>
        <pc:sldMkLst>
          <pc:docMk/>
          <pc:sldMk cId="3447762516" sldId="266"/>
        </pc:sldMkLst>
        <pc:spChg chg="mod">
          <ac:chgData name="Wang Jian-Sheng" userId="7d25d710-0931-49a3-acef-49192cec40f2" providerId="ADAL" clId="{66572D02-9A0D-4195-ADB6-5DBDF78AF6B3}" dt="2026-09-12T06:52:01.492" v="2661" actId="20577"/>
          <ac:spMkLst>
            <pc:docMk/>
            <pc:sldMk cId="3447762516" sldId="266"/>
            <ac:spMk id="6" creationId="{7D0BE78E-6E9A-0EA2-5BE4-7E3956B874A9}"/>
          </ac:spMkLst>
        </pc:spChg>
      </pc:sldChg>
      <pc:sldChg chg="modSp mod">
        <pc:chgData name="Wang Jian-Sheng" userId="7d25d710-0931-49a3-acef-49192cec40f2" providerId="ADAL" clId="{66572D02-9A0D-4195-ADB6-5DBDF78AF6B3}" dt="2026-09-12T02:52:38.725" v="1767" actId="255"/>
        <pc:sldMkLst>
          <pc:docMk/>
          <pc:sldMk cId="3457584456" sldId="267"/>
        </pc:sldMkLst>
        <pc:spChg chg="mod">
          <ac:chgData name="Wang Jian-Sheng" userId="7d25d710-0931-49a3-acef-49192cec40f2" providerId="ADAL" clId="{66572D02-9A0D-4195-ADB6-5DBDF78AF6B3}" dt="2026-09-12T02:51:02.891" v="1701" actId="20577"/>
          <ac:spMkLst>
            <pc:docMk/>
            <pc:sldMk cId="3457584456" sldId="267"/>
            <ac:spMk id="3" creationId="{50E8C0D6-932D-A409-721C-A3FF21876CD9}"/>
          </ac:spMkLst>
        </pc:spChg>
        <pc:spChg chg="mod">
          <ac:chgData name="Wang Jian-Sheng" userId="7d25d710-0931-49a3-acef-49192cec40f2" providerId="ADAL" clId="{66572D02-9A0D-4195-ADB6-5DBDF78AF6B3}" dt="2026-09-12T02:52:38.725" v="1767" actId="255"/>
          <ac:spMkLst>
            <pc:docMk/>
            <pc:sldMk cId="3457584456" sldId="267"/>
            <ac:spMk id="4" creationId="{85DEFA84-D683-4CCE-84C2-2BC2C48614A0}"/>
          </ac:spMkLst>
        </pc:spChg>
      </pc:sldChg>
      <pc:sldChg chg="modSp mod">
        <pc:chgData name="Wang Jian-Sheng" userId="7d25d710-0931-49a3-acef-49192cec40f2" providerId="ADAL" clId="{66572D02-9A0D-4195-ADB6-5DBDF78AF6B3}" dt="2026-09-12T07:09:20.654" v="2895" actId="20577"/>
        <pc:sldMkLst>
          <pc:docMk/>
          <pc:sldMk cId="1613999896" sldId="268"/>
        </pc:sldMkLst>
        <pc:spChg chg="mod">
          <ac:chgData name="Wang Jian-Sheng" userId="7d25d710-0931-49a3-acef-49192cec40f2" providerId="ADAL" clId="{66572D02-9A0D-4195-ADB6-5DBDF78AF6B3}" dt="2026-09-12T07:09:20.654" v="2895" actId="20577"/>
          <ac:spMkLst>
            <pc:docMk/>
            <pc:sldMk cId="1613999896" sldId="268"/>
            <ac:spMk id="2" creationId="{1F286504-89A0-AAE7-F301-559AF66DBF26}"/>
          </ac:spMkLst>
        </pc:spChg>
        <pc:spChg chg="mod">
          <ac:chgData name="Wang Jian-Sheng" userId="7d25d710-0931-49a3-acef-49192cec40f2" providerId="ADAL" clId="{66572D02-9A0D-4195-ADB6-5DBDF78AF6B3}" dt="2026-09-12T03:36:51.816" v="2505" actId="1076"/>
          <ac:spMkLst>
            <pc:docMk/>
            <pc:sldMk cId="1613999896" sldId="268"/>
            <ac:spMk id="6" creationId="{AD96E4DE-9EC8-2E67-D67B-323F8EFB6D00}"/>
          </ac:spMkLst>
        </pc:spChg>
      </pc:sldChg>
      <pc:sldChg chg="modSp mod">
        <pc:chgData name="Wang Jian-Sheng" userId="7d25d710-0931-49a3-acef-49192cec40f2" providerId="ADAL" clId="{66572D02-9A0D-4195-ADB6-5DBDF78AF6B3}" dt="2026-09-12T07:09:50.978" v="2897" actId="20577"/>
        <pc:sldMkLst>
          <pc:docMk/>
          <pc:sldMk cId="342739876" sldId="270"/>
        </pc:sldMkLst>
        <pc:spChg chg="mod">
          <ac:chgData name="Wang Jian-Sheng" userId="7d25d710-0931-49a3-acef-49192cec40f2" providerId="ADAL" clId="{66572D02-9A0D-4195-ADB6-5DBDF78AF6B3}" dt="2026-09-12T07:09:50.978" v="2897" actId="20577"/>
          <ac:spMkLst>
            <pc:docMk/>
            <pc:sldMk cId="342739876" sldId="270"/>
            <ac:spMk id="2" creationId="{7CBC104C-C27E-47F8-9A1A-0A3F50939315}"/>
          </ac:spMkLst>
        </pc:spChg>
      </pc:sldChg>
      <pc:sldChg chg="modSp mod">
        <pc:chgData name="Wang Jian-Sheng" userId="7d25d710-0931-49a3-acef-49192cec40f2" providerId="ADAL" clId="{66572D02-9A0D-4195-ADB6-5DBDF78AF6B3}" dt="2026-09-12T03:17:52.749" v="2089" actId="20577"/>
        <pc:sldMkLst>
          <pc:docMk/>
          <pc:sldMk cId="3579391736" sldId="272"/>
        </pc:sldMkLst>
        <pc:spChg chg="mod">
          <ac:chgData name="Wang Jian-Sheng" userId="7d25d710-0931-49a3-acef-49192cec40f2" providerId="ADAL" clId="{66572D02-9A0D-4195-ADB6-5DBDF78AF6B3}" dt="2026-09-12T03:16:42.316" v="2060" actId="20577"/>
          <ac:spMkLst>
            <pc:docMk/>
            <pc:sldMk cId="3579391736" sldId="272"/>
            <ac:spMk id="2" creationId="{15334C1E-22B0-4744-9911-0CC195F7DA85}"/>
          </ac:spMkLst>
        </pc:spChg>
        <pc:spChg chg="mod">
          <ac:chgData name="Wang Jian-Sheng" userId="7d25d710-0931-49a3-acef-49192cec40f2" providerId="ADAL" clId="{66572D02-9A0D-4195-ADB6-5DBDF78AF6B3}" dt="2026-09-12T03:17:52.749" v="2089" actId="20577"/>
          <ac:spMkLst>
            <pc:docMk/>
            <pc:sldMk cId="3579391736" sldId="272"/>
            <ac:spMk id="3" creationId="{7F9FCF0B-C740-4D26-BC94-18E047347CA2}"/>
          </ac:spMkLst>
        </pc:spChg>
        <pc:spChg chg="mod">
          <ac:chgData name="Wang Jian-Sheng" userId="7d25d710-0931-49a3-acef-49192cec40f2" providerId="ADAL" clId="{66572D02-9A0D-4195-ADB6-5DBDF78AF6B3}" dt="2026-09-12T03:17:42.651" v="2085" actId="1076"/>
          <ac:spMkLst>
            <pc:docMk/>
            <pc:sldMk cId="3579391736" sldId="272"/>
            <ac:spMk id="5" creationId="{B2E20E84-89B5-4AD4-81A1-3891BEFF3468}"/>
          </ac:spMkLst>
        </pc:spChg>
        <pc:picChg chg="mod">
          <ac:chgData name="Wang Jian-Sheng" userId="7d25d710-0931-49a3-acef-49192cec40f2" providerId="ADAL" clId="{66572D02-9A0D-4195-ADB6-5DBDF78AF6B3}" dt="2026-09-12T03:17:31.545" v="2083" actId="1076"/>
          <ac:picMkLst>
            <pc:docMk/>
            <pc:sldMk cId="3579391736" sldId="272"/>
            <ac:picMk id="4" creationId="{CDD05E0C-2499-4EC3-99BE-7474FADE8232}"/>
          </ac:picMkLst>
        </pc:picChg>
      </pc:sldChg>
      <pc:sldChg chg="addSp modSp mod">
        <pc:chgData name="Wang Jian-Sheng" userId="7d25d710-0931-49a3-acef-49192cec40f2" providerId="ADAL" clId="{66572D02-9A0D-4195-ADB6-5DBDF78AF6B3}" dt="2026-09-12T02:59:33.884" v="1867" actId="1076"/>
        <pc:sldMkLst>
          <pc:docMk/>
          <pc:sldMk cId="773444226" sldId="273"/>
        </pc:sldMkLst>
        <pc:spChg chg="add mod">
          <ac:chgData name="Wang Jian-Sheng" userId="7d25d710-0931-49a3-acef-49192cec40f2" providerId="ADAL" clId="{66572D02-9A0D-4195-ADB6-5DBDF78AF6B3}" dt="2026-09-12T02:59:33.884" v="1867" actId="1076"/>
          <ac:spMkLst>
            <pc:docMk/>
            <pc:sldMk cId="773444226" sldId="273"/>
            <ac:spMk id="3" creationId="{1B7E89C9-7F1D-4696-3B6F-91EA0AC59007}"/>
          </ac:spMkLst>
        </pc:spChg>
      </pc:sldChg>
      <pc:sldChg chg="addSp modSp mod modNotesTx">
        <pc:chgData name="Wang Jian-Sheng" userId="7d25d710-0931-49a3-acef-49192cec40f2" providerId="ADAL" clId="{66572D02-9A0D-4195-ADB6-5DBDF78AF6B3}" dt="2026-09-12T03:21:40.459" v="2129" actId="1076"/>
        <pc:sldMkLst>
          <pc:docMk/>
          <pc:sldMk cId="145267991" sldId="274"/>
        </pc:sldMkLst>
        <pc:spChg chg="add mod">
          <ac:chgData name="Wang Jian-Sheng" userId="7d25d710-0931-49a3-acef-49192cec40f2" providerId="ADAL" clId="{66572D02-9A0D-4195-ADB6-5DBDF78AF6B3}" dt="2026-09-12T02:06:25.453" v="332" actId="1076"/>
          <ac:spMkLst>
            <pc:docMk/>
            <pc:sldMk cId="145267991" sldId="274"/>
            <ac:spMk id="7" creationId="{A54B082D-72EA-4F75-0D2B-43D7857B65EA}"/>
          </ac:spMkLst>
        </pc:spChg>
        <pc:spChg chg="add mod">
          <ac:chgData name="Wang Jian-Sheng" userId="7d25d710-0931-49a3-acef-49192cec40f2" providerId="ADAL" clId="{66572D02-9A0D-4195-ADB6-5DBDF78AF6B3}" dt="2026-09-12T03:21:40.459" v="2129" actId="1076"/>
          <ac:spMkLst>
            <pc:docMk/>
            <pc:sldMk cId="145267991" sldId="274"/>
            <ac:spMk id="9" creationId="{7A91D0B5-8009-0F79-8C8C-CD5D6BDE9ED4}"/>
          </ac:spMkLst>
        </pc:spChg>
      </pc:sldChg>
      <pc:sldChg chg="modSp mod modNotesTx">
        <pc:chgData name="Wang Jian-Sheng" userId="7d25d710-0931-49a3-acef-49192cec40f2" providerId="ADAL" clId="{66572D02-9A0D-4195-ADB6-5DBDF78AF6B3}" dt="2026-09-12T07:16:33.151" v="2928" actId="20577"/>
        <pc:sldMkLst>
          <pc:docMk/>
          <pc:sldMk cId="2145953660" sldId="275"/>
        </pc:sldMkLst>
        <pc:spChg chg="mod">
          <ac:chgData name="Wang Jian-Sheng" userId="7d25d710-0931-49a3-acef-49192cec40f2" providerId="ADAL" clId="{66572D02-9A0D-4195-ADB6-5DBDF78AF6B3}" dt="2026-09-12T07:16:33.151" v="2928" actId="20577"/>
          <ac:spMkLst>
            <pc:docMk/>
            <pc:sldMk cId="2145953660" sldId="275"/>
            <ac:spMk id="3" creationId="{3674DA4F-2B15-4923-BE87-25CFE50A498C}"/>
          </ac:spMkLst>
        </pc:spChg>
      </pc:sldChg>
      <pc:sldChg chg="modSp mod">
        <pc:chgData name="Wang Jian-Sheng" userId="7d25d710-0931-49a3-acef-49192cec40f2" providerId="ADAL" clId="{66572D02-9A0D-4195-ADB6-5DBDF78AF6B3}" dt="2026-09-12T03:07:34.748" v="1946" actId="20577"/>
        <pc:sldMkLst>
          <pc:docMk/>
          <pc:sldMk cId="674023186" sldId="276"/>
        </pc:sldMkLst>
        <pc:spChg chg="mod">
          <ac:chgData name="Wang Jian-Sheng" userId="7d25d710-0931-49a3-acef-49192cec40f2" providerId="ADAL" clId="{66572D02-9A0D-4195-ADB6-5DBDF78AF6B3}" dt="2026-09-12T03:07:22.713" v="1945" actId="20577"/>
          <ac:spMkLst>
            <pc:docMk/>
            <pc:sldMk cId="674023186" sldId="276"/>
            <ac:spMk id="2" creationId="{F6B82EDF-B002-75EC-5711-5C660C6FEABD}"/>
          </ac:spMkLst>
        </pc:spChg>
        <pc:spChg chg="mod">
          <ac:chgData name="Wang Jian-Sheng" userId="7d25d710-0931-49a3-acef-49192cec40f2" providerId="ADAL" clId="{66572D02-9A0D-4195-ADB6-5DBDF78AF6B3}" dt="2026-09-12T02:33:58.158" v="1227" actId="20577"/>
          <ac:spMkLst>
            <pc:docMk/>
            <pc:sldMk cId="674023186" sldId="276"/>
            <ac:spMk id="4" creationId="{CCA68990-A348-3EE8-4294-6CD28B122C49}"/>
          </ac:spMkLst>
        </pc:spChg>
        <pc:spChg chg="mod">
          <ac:chgData name="Wang Jian-Sheng" userId="7d25d710-0931-49a3-acef-49192cec40f2" providerId="ADAL" clId="{66572D02-9A0D-4195-ADB6-5DBDF78AF6B3}" dt="2026-09-12T03:07:34.748" v="1946" actId="20577"/>
          <ac:spMkLst>
            <pc:docMk/>
            <pc:sldMk cId="674023186" sldId="276"/>
            <ac:spMk id="5" creationId="{DF367911-3065-DA81-69A1-0638CC14A6F2}"/>
          </ac:spMkLst>
        </pc:spChg>
      </pc:sldChg>
      <pc:sldChg chg="modSp mod modNotesTx">
        <pc:chgData name="Wang Jian-Sheng" userId="7d25d710-0931-49a3-acef-49192cec40f2" providerId="ADAL" clId="{66572D02-9A0D-4195-ADB6-5DBDF78AF6B3}" dt="2026-09-12T07:07:48.205" v="2795" actId="20577"/>
        <pc:sldMkLst>
          <pc:docMk/>
          <pc:sldMk cId="1118385724" sldId="277"/>
        </pc:sldMkLst>
        <pc:spChg chg="mod">
          <ac:chgData name="Wang Jian-Sheng" userId="7d25d710-0931-49a3-acef-49192cec40f2" providerId="ADAL" clId="{66572D02-9A0D-4195-ADB6-5DBDF78AF6B3}" dt="2026-09-12T03:35:36.974" v="2460" actId="20577"/>
          <ac:spMkLst>
            <pc:docMk/>
            <pc:sldMk cId="1118385724" sldId="277"/>
            <ac:spMk id="2" creationId="{91CB4EDB-1989-48C0-A0B6-9295B9D963FC}"/>
          </ac:spMkLst>
        </pc:spChg>
      </pc:sldChg>
      <pc:sldChg chg="modSp new mod">
        <pc:chgData name="Wang Jian-Sheng" userId="7d25d710-0931-49a3-acef-49192cec40f2" providerId="ADAL" clId="{66572D02-9A0D-4195-ADB6-5DBDF78AF6B3}" dt="2026-09-12T03:37:07.006" v="2506" actId="20577"/>
        <pc:sldMkLst>
          <pc:docMk/>
          <pc:sldMk cId="1052153230" sldId="278"/>
        </pc:sldMkLst>
        <pc:spChg chg="mod">
          <ac:chgData name="Wang Jian-Sheng" userId="7d25d710-0931-49a3-acef-49192cec40f2" providerId="ADAL" clId="{66572D02-9A0D-4195-ADB6-5DBDF78AF6B3}" dt="2026-09-12T03:37:07.006" v="2506" actId="20577"/>
          <ac:spMkLst>
            <pc:docMk/>
            <pc:sldMk cId="1052153230" sldId="278"/>
            <ac:spMk id="2" creationId="{8206473F-4525-441A-73A4-924850F48A0C}"/>
          </ac:spMkLst>
        </pc:spChg>
      </pc:sldChg>
      <pc:sldChg chg="modSp new mod">
        <pc:chgData name="Wang Jian-Sheng" userId="7d25d710-0931-49a3-acef-49192cec40f2" providerId="ADAL" clId="{66572D02-9A0D-4195-ADB6-5DBDF78AF6B3}" dt="2026-09-12T07:02:09.375" v="2678" actId="20577"/>
        <pc:sldMkLst>
          <pc:docMk/>
          <pc:sldMk cId="1482232015" sldId="279"/>
        </pc:sldMkLst>
        <pc:spChg chg="mod">
          <ac:chgData name="Wang Jian-Sheng" userId="7d25d710-0931-49a3-acef-49192cec40f2" providerId="ADAL" clId="{66572D02-9A0D-4195-ADB6-5DBDF78AF6B3}" dt="2026-09-12T02:08:13.424" v="409" actId="20577"/>
          <ac:spMkLst>
            <pc:docMk/>
            <pc:sldMk cId="1482232015" sldId="279"/>
            <ac:spMk id="2" creationId="{8CE16435-6C60-354D-4BFF-8021A79D6868}"/>
          </ac:spMkLst>
        </pc:spChg>
        <pc:spChg chg="mod">
          <ac:chgData name="Wang Jian-Sheng" userId="7d25d710-0931-49a3-acef-49192cec40f2" providerId="ADAL" clId="{66572D02-9A0D-4195-ADB6-5DBDF78AF6B3}" dt="2026-09-12T07:02:09.375" v="2678" actId="20577"/>
          <ac:spMkLst>
            <pc:docMk/>
            <pc:sldMk cId="1482232015" sldId="279"/>
            <ac:spMk id="3" creationId="{99A0D586-378C-E816-BDB8-DD50242A888C}"/>
          </ac:spMkLst>
        </pc:spChg>
      </pc:sldChg>
      <pc:sldChg chg="modSp new mod">
        <pc:chgData name="Wang Jian-Sheng" userId="7d25d710-0931-49a3-acef-49192cec40f2" providerId="ADAL" clId="{66572D02-9A0D-4195-ADB6-5DBDF78AF6B3}" dt="2026-09-12T06:57:39.232" v="2662" actId="20577"/>
        <pc:sldMkLst>
          <pc:docMk/>
          <pc:sldMk cId="1151729557" sldId="280"/>
        </pc:sldMkLst>
        <pc:spChg chg="mod">
          <ac:chgData name="Wang Jian-Sheng" userId="7d25d710-0931-49a3-acef-49192cec40f2" providerId="ADAL" clId="{66572D02-9A0D-4195-ADB6-5DBDF78AF6B3}" dt="2026-09-12T02:13:23.085" v="785" actId="20577"/>
          <ac:spMkLst>
            <pc:docMk/>
            <pc:sldMk cId="1151729557" sldId="280"/>
            <ac:spMk id="2" creationId="{0A58CE63-DE91-9F03-5B2D-BCB3510618C5}"/>
          </ac:spMkLst>
        </pc:spChg>
        <pc:spChg chg="mod">
          <ac:chgData name="Wang Jian-Sheng" userId="7d25d710-0931-49a3-acef-49192cec40f2" providerId="ADAL" clId="{66572D02-9A0D-4195-ADB6-5DBDF78AF6B3}" dt="2026-09-12T06:57:39.232" v="2662" actId="20577"/>
          <ac:spMkLst>
            <pc:docMk/>
            <pc:sldMk cId="1151729557" sldId="280"/>
            <ac:spMk id="3" creationId="{E34D2144-917D-6F14-1220-D16E26007568}"/>
          </ac:spMkLst>
        </pc:spChg>
      </pc:sldChg>
      <pc:sldChg chg="modSp new mod">
        <pc:chgData name="Wang Jian-Sheng" userId="7d25d710-0931-49a3-acef-49192cec40f2" providerId="ADAL" clId="{66572D02-9A0D-4195-ADB6-5DBDF78AF6B3}" dt="2026-09-12T07:11:31.970" v="2898" actId="20577"/>
        <pc:sldMkLst>
          <pc:docMk/>
          <pc:sldMk cId="837497181" sldId="281"/>
        </pc:sldMkLst>
        <pc:spChg chg="mod">
          <ac:chgData name="Wang Jian-Sheng" userId="7d25d710-0931-49a3-acef-49192cec40f2" providerId="ADAL" clId="{66572D02-9A0D-4195-ADB6-5DBDF78AF6B3}" dt="2026-09-12T03:25:56.812" v="2250" actId="20577"/>
          <ac:spMkLst>
            <pc:docMk/>
            <pc:sldMk cId="837497181" sldId="281"/>
            <ac:spMk id="2" creationId="{1FF87453-EFEA-976C-E731-24DF56395E79}"/>
          </ac:spMkLst>
        </pc:spChg>
        <pc:spChg chg="mod">
          <ac:chgData name="Wang Jian-Sheng" userId="7d25d710-0931-49a3-acef-49192cec40f2" providerId="ADAL" clId="{66572D02-9A0D-4195-ADB6-5DBDF78AF6B3}" dt="2026-09-12T07:11:31.970" v="2898" actId="20577"/>
          <ac:spMkLst>
            <pc:docMk/>
            <pc:sldMk cId="837497181" sldId="281"/>
            <ac:spMk id="3" creationId="{6C449152-045D-0122-4D0A-B8243F0BF92B}"/>
          </ac:spMkLst>
        </pc:spChg>
      </pc:sldChg>
      <pc:sldChg chg="modSp new mod">
        <pc:chgData name="Wang Jian-Sheng" userId="7d25d710-0931-49a3-acef-49192cec40f2" providerId="ADAL" clId="{66572D02-9A0D-4195-ADB6-5DBDF78AF6B3}" dt="2026-09-12T07:11:48.883" v="2900" actId="20577"/>
        <pc:sldMkLst>
          <pc:docMk/>
          <pc:sldMk cId="1305709167" sldId="282"/>
        </pc:sldMkLst>
        <pc:spChg chg="mod">
          <ac:chgData name="Wang Jian-Sheng" userId="7d25d710-0931-49a3-acef-49192cec40f2" providerId="ADAL" clId="{66572D02-9A0D-4195-ADB6-5DBDF78AF6B3}" dt="2026-09-12T03:28:20.589" v="2289" actId="20577"/>
          <ac:spMkLst>
            <pc:docMk/>
            <pc:sldMk cId="1305709167" sldId="282"/>
            <ac:spMk id="2" creationId="{C06194AB-B77A-E628-CD20-FF39E01D5F96}"/>
          </ac:spMkLst>
        </pc:spChg>
        <pc:spChg chg="mod">
          <ac:chgData name="Wang Jian-Sheng" userId="7d25d710-0931-49a3-acef-49192cec40f2" providerId="ADAL" clId="{66572D02-9A0D-4195-ADB6-5DBDF78AF6B3}" dt="2026-09-12T07:11:48.883" v="2900" actId="20577"/>
          <ac:spMkLst>
            <pc:docMk/>
            <pc:sldMk cId="1305709167" sldId="282"/>
            <ac:spMk id="3" creationId="{37A63C8E-DB5C-057A-BED0-6B0051940CE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5323C-DA4A-438F-B55F-27209206FB23}" type="datetimeFigureOut">
              <a:rPr lang="en-SG" smtClean="0"/>
              <a:t>12/9/2026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96A136-CBA9-41BE-B678-BB635CF2BB08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05566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Chapter 10, Bishop, “Deep Learning, Foundations and Concepts”.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01189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Question: Can an MLP learn a random function from limited data? No generalization is possible.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4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73917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the inverse Fourier transform, from tilde f to f?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6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70167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kernel K is also called a filter.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7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8566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CNNs usually use cross-correlation, conventionally called convolution.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8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260507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</a:t>
            </a:r>
            <a:r>
              <a:rPr lang="en-US" dirty="0" err="1"/>
              <a:t>PyTorch</a:t>
            </a:r>
            <a:r>
              <a:rPr lang="en-US" dirty="0"/>
              <a:t>, the images have four indices, </a:t>
            </a:r>
            <a:r>
              <a:rPr lang="en-US" dirty="0" err="1"/>
              <a:t>imag</a:t>
            </a:r>
            <a:r>
              <a:rPr lang="en-US" dirty="0"/>
              <a:t>[</a:t>
            </a:r>
            <a:r>
              <a:rPr lang="en-US" dirty="0" err="1"/>
              <a:t>n,c,h,w</a:t>
            </a:r>
            <a:r>
              <a:rPr lang="en-US" dirty="0"/>
              <a:t>]: n is batch index, c is channel, h is height index, w is width index.</a:t>
            </a:r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11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7450161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Dilation: if larger than 1, it skips d-1 input positions between kernel elements, increasing the receptive field without increasing the kernel size.</a:t>
            </a:r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12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081507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matrix shown by the box is usually the </a:t>
            </a:r>
            <a:r>
              <a:rPr lang="en-US" dirty="0" err="1"/>
              <a:t>preactivation</a:t>
            </a:r>
            <a:r>
              <a:rPr lang="en-US" dirty="0"/>
              <a:t> in the form of X^T, the design matrix transposed. </a:t>
            </a:r>
            <a:r>
              <a:rPr lang="en-US" dirty="0" err="1"/>
              <a:t>BatchNorm</a:t>
            </a:r>
            <a:r>
              <a:rPr lang="en-US" dirty="0"/>
              <a:t>: statistics over samples in a </a:t>
            </a:r>
            <a:r>
              <a:rPr lang="en-US" dirty="0" err="1"/>
              <a:t>batch.LayerNorm</a:t>
            </a:r>
            <a:r>
              <a:rPr lang="en-US" dirty="0"/>
              <a:t>: statistics over hidden units within each sample.</a:t>
            </a:r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96A136-CBA9-41BE-B678-BB635CF2BB08}" type="slidenum">
              <a:rPr lang="en-SG" smtClean="0"/>
              <a:t>20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74512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7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8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3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5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3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97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64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28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9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9F94C-8A6A-45FE-82A9-DD9AF81D1AD4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8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0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80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0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youtu.be/UZDiGooFs54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9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0.png"/><Relationship Id="rId5" Type="http://schemas.openxmlformats.org/officeDocument/2006/relationships/image" Target="../media/image280.png"/><Relationship Id="rId10" Type="http://schemas.openxmlformats.org/officeDocument/2006/relationships/image" Target="../media/image33.png"/><Relationship Id="rId4" Type="http://schemas.openxmlformats.org/officeDocument/2006/relationships/image" Target="../media/image270.png"/><Relationship Id="rId9" Type="http://schemas.openxmlformats.org/officeDocument/2006/relationships/image" Target="../media/image28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2F1026-AD94-4412-BD4F-59BB80E51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811463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Week 7,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Convolutional Neural Networks (CNNs)</a:t>
            </a:r>
          </a:p>
        </p:txBody>
      </p:sp>
    </p:spTree>
    <p:extLst>
      <p:ext uri="{BB962C8B-B14F-4D97-AF65-F5344CB8AC3E}">
        <p14:creationId xmlns:p14="http://schemas.microsoft.com/office/powerpoint/2010/main" val="2153188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16435-6C60-354D-4BFF-8021A79D6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0D586-378C-E816-BDB8-DD50242A88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Inductive bias; CNN as an example</a:t>
            </a:r>
          </a:p>
          <a:p>
            <a:r>
              <a:rPr lang="en-US" dirty="0"/>
              <a:t>Mathematical convolution and convolutional neural networks</a:t>
            </a:r>
          </a:p>
          <a:p>
            <a:r>
              <a:rPr lang="en-US" dirty="0"/>
              <a:t>Kernel size, stride, padding, channels, and pooling</a:t>
            </a:r>
          </a:p>
          <a:p>
            <a:endParaRPr lang="en-US" dirty="0"/>
          </a:p>
          <a:p>
            <a:r>
              <a:rPr lang="en-US" dirty="0"/>
              <a:t> Problems with deep networks and how to mitigate them</a:t>
            </a:r>
          </a:p>
          <a:p>
            <a:pPr lvl="1"/>
            <a:r>
              <a:rPr lang="en-US" dirty="0"/>
              <a:t> Residual networks</a:t>
            </a:r>
          </a:p>
          <a:p>
            <a:pPr lvl="1"/>
            <a:r>
              <a:rPr lang="en-US" dirty="0"/>
              <a:t> Batch and layer normalization</a:t>
            </a:r>
          </a:p>
          <a:p>
            <a:endParaRPr lang="en-US" dirty="0"/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482232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82EDF-B002-75EC-5711-5C660C6FE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deep networks do?</a:t>
            </a:r>
            <a:endParaRPr lang="en-SG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A68990-A348-3EE8-4294-6CD28B122C4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Computer Vision</a:t>
            </a:r>
          </a:p>
          <a:p>
            <a:pPr lvl="1"/>
            <a:r>
              <a:rPr lang="en-US" dirty="0"/>
              <a:t>Classification</a:t>
            </a:r>
          </a:p>
          <a:p>
            <a:pPr lvl="1"/>
            <a:r>
              <a:rPr lang="en-US" dirty="0"/>
              <a:t>Detection</a:t>
            </a:r>
          </a:p>
          <a:p>
            <a:pPr lvl="1"/>
            <a:r>
              <a:rPr lang="en-US" dirty="0"/>
              <a:t>Segmentation</a:t>
            </a:r>
          </a:p>
          <a:p>
            <a:pPr lvl="1"/>
            <a:r>
              <a:rPr lang="en-US" dirty="0"/>
              <a:t>Image captioning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F367911-3065-DA81-69A1-0638CC14A6F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Large language models</a:t>
            </a:r>
          </a:p>
          <a:p>
            <a:endParaRPr lang="en-US" dirty="0"/>
          </a:p>
          <a:p>
            <a:r>
              <a:rPr lang="en-US" dirty="0"/>
              <a:t>Protein folding</a:t>
            </a:r>
          </a:p>
          <a:p>
            <a:endParaRPr lang="en-US" dirty="0"/>
          </a:p>
          <a:p>
            <a:r>
              <a:rPr lang="en-US" dirty="0"/>
              <a:t>ML-based force fields, </a:t>
            </a:r>
            <a:r>
              <a:rPr lang="en-US" dirty="0" err="1"/>
              <a:t>etc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674023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F1C99-7E52-414D-B6C3-4AD2E3011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MLP and inductive bias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74DA4F-2B15-4923-BE87-25CFE50A49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 principle, with enough width and depth, multi-layer </a:t>
            </a:r>
            <a:r>
              <a:rPr lang="en-US" dirty="0" err="1"/>
              <a:t>perceptrons</a:t>
            </a:r>
            <a:r>
              <a:rPr lang="en-US" dirty="0"/>
              <a:t> (MLPs) can approximate a very broad class of functions</a:t>
            </a:r>
          </a:p>
          <a:p>
            <a:endParaRPr lang="en-US" dirty="0"/>
          </a:p>
          <a:p>
            <a:r>
              <a:rPr lang="en-US" dirty="0"/>
              <a:t>However, in practice, it is inefficient due to the larger number of parameters needed</a:t>
            </a:r>
          </a:p>
          <a:p>
            <a:endParaRPr lang="en-US" dirty="0"/>
          </a:p>
          <a:p>
            <a:r>
              <a:rPr lang="en-US" dirty="0"/>
              <a:t>Thus, a strong “inductive bias” </a:t>
            </a:r>
            <a:r>
              <a:rPr lang="en-US"/>
              <a:t>is required </a:t>
            </a:r>
            <a:r>
              <a:rPr lang="en-US" dirty="0"/>
              <a:t>for image processing/classification.  Translational equivariance is particularly important</a:t>
            </a:r>
          </a:p>
        </p:txBody>
      </p:sp>
    </p:spTree>
    <p:extLst>
      <p:ext uri="{BB962C8B-B14F-4D97-AF65-F5344CB8AC3E}">
        <p14:creationId xmlns:p14="http://schemas.microsoft.com/office/powerpoint/2010/main" val="2145953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69119-F023-0833-23F0-06AE4E5F0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Inductive biases for image processing in CNNs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3E693-9CE9-E4F1-4A87-8833E2F3B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97033"/>
            <a:ext cx="7886700" cy="377992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Translation equivariance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Locality (sparse connectivity)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Parameter sharing 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968D67B-0B63-4875-8874-31E42AB7C688}"/>
                  </a:ext>
                </a:extLst>
              </p:cNvPr>
              <p:cNvSpPr txBox="1"/>
              <p:nvPr/>
            </p:nvSpPr>
            <p:spPr>
              <a:xfrm>
                <a:off x="5989320" y="2397033"/>
                <a:ext cx="2168351" cy="4049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968D67B-0B63-4875-8874-31E42AB7C6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9320" y="2397033"/>
                <a:ext cx="2168351" cy="404983"/>
              </a:xfrm>
              <a:prstGeom prst="rect">
                <a:avLst/>
              </a:prstGeom>
              <a:blipFill>
                <a:blip r:embed="rId2"/>
                <a:stretch>
                  <a:fillRect b="-895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8E911A7-8D3B-49F2-BE37-4573756852C7}"/>
                  </a:ext>
                </a:extLst>
              </p:cNvPr>
              <p:cNvSpPr/>
              <p:nvPr/>
            </p:nvSpPr>
            <p:spPr>
              <a:xfrm>
                <a:off x="5853545" y="4606636"/>
                <a:ext cx="221673" cy="22167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8E911A7-8D3B-49F2-BE37-4573756852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3545" y="4606636"/>
                <a:ext cx="221673" cy="221673"/>
              </a:xfrm>
              <a:prstGeom prst="rect">
                <a:avLst/>
              </a:prstGeom>
              <a:blipFill>
                <a:blip r:embed="rId3"/>
                <a:stretch>
                  <a:fillRect l="-38462" r="-23077" b="-3421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1F774F2-22F4-4130-B887-DFD18F126860}"/>
                  </a:ext>
                </a:extLst>
              </p:cNvPr>
              <p:cNvSpPr/>
              <p:nvPr/>
            </p:nvSpPr>
            <p:spPr>
              <a:xfrm>
                <a:off x="5874327" y="5188528"/>
                <a:ext cx="221673" cy="22167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1F774F2-22F4-4130-B887-DFD18F1268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4327" y="5188528"/>
                <a:ext cx="221673" cy="221673"/>
              </a:xfrm>
              <a:prstGeom prst="rect">
                <a:avLst/>
              </a:prstGeom>
              <a:blipFill>
                <a:blip r:embed="rId4"/>
                <a:stretch>
                  <a:fillRect l="-42105" r="-26316" b="-3076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102B4EB-53CC-4E96-A10C-70051CF4B051}"/>
                  </a:ext>
                </a:extLst>
              </p:cNvPr>
              <p:cNvSpPr/>
              <p:nvPr/>
            </p:nvSpPr>
            <p:spPr>
              <a:xfrm>
                <a:off x="5881253" y="5853547"/>
                <a:ext cx="221673" cy="22167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102B4EB-53CC-4E96-A10C-70051CF4B0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1253" y="5853547"/>
                <a:ext cx="221673" cy="221673"/>
              </a:xfrm>
              <a:prstGeom prst="rect">
                <a:avLst/>
              </a:prstGeom>
              <a:blipFill>
                <a:blip r:embed="rId5"/>
                <a:stretch>
                  <a:fillRect l="-42105" r="-26316" b="-3076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C5C1B4C-44E9-4DF0-8C71-C041B7B198B0}"/>
                  </a:ext>
                </a:extLst>
              </p:cNvPr>
              <p:cNvSpPr/>
              <p:nvPr/>
            </p:nvSpPr>
            <p:spPr>
              <a:xfrm>
                <a:off x="5895111" y="6442366"/>
                <a:ext cx="221673" cy="221673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C5C1B4C-44E9-4DF0-8C71-C041B7B198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5111" y="6442366"/>
                <a:ext cx="221673" cy="221673"/>
              </a:xfrm>
              <a:prstGeom prst="rect">
                <a:avLst/>
              </a:prstGeom>
              <a:blipFill>
                <a:blip r:embed="rId6"/>
                <a:stretch>
                  <a:fillRect l="-39474" r="-26316" b="-3421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E9CF2A01-CA03-4010-A474-022E007A16DE}"/>
                  </a:ext>
                </a:extLst>
              </p:cNvPr>
              <p:cNvSpPr/>
              <p:nvPr/>
            </p:nvSpPr>
            <p:spPr>
              <a:xfrm>
                <a:off x="7245927" y="5001491"/>
                <a:ext cx="221673" cy="22167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E9CF2A01-CA03-4010-A474-022E007A16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5927" y="5001491"/>
                <a:ext cx="221673" cy="221673"/>
              </a:xfrm>
              <a:prstGeom prst="ellipse">
                <a:avLst/>
              </a:prstGeom>
              <a:blipFill>
                <a:blip r:embed="rId7"/>
                <a:stretch>
                  <a:fillRect l="-36842" r="-18421" b="-333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E27D01DA-8D26-44D0-B359-035CB9E700BE}"/>
                  </a:ext>
                </a:extLst>
              </p:cNvPr>
              <p:cNvSpPr/>
              <p:nvPr/>
            </p:nvSpPr>
            <p:spPr>
              <a:xfrm>
                <a:off x="7266708" y="5777347"/>
                <a:ext cx="221673" cy="221673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E27D01DA-8D26-44D0-B359-035CB9E700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6708" y="5777347"/>
                <a:ext cx="221673" cy="221673"/>
              </a:xfrm>
              <a:prstGeom prst="ellipse">
                <a:avLst/>
              </a:prstGeom>
              <a:blipFill>
                <a:blip r:embed="rId8"/>
                <a:stretch>
                  <a:fillRect l="-36842" r="-21053" b="-3421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6C8F41D-D549-4410-A236-380121AF6EB5}"/>
              </a:ext>
            </a:extLst>
          </p:cNvPr>
          <p:cNvCxnSpPr/>
          <p:nvPr/>
        </p:nvCxnSpPr>
        <p:spPr>
          <a:xfrm>
            <a:off x="6192982" y="4717472"/>
            <a:ext cx="880513" cy="3463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2F71285-CA68-443B-97CF-BBB17260CC65}"/>
              </a:ext>
            </a:extLst>
          </p:cNvPr>
          <p:cNvCxnSpPr/>
          <p:nvPr/>
        </p:nvCxnSpPr>
        <p:spPr>
          <a:xfrm>
            <a:off x="6192982" y="5417127"/>
            <a:ext cx="880513" cy="3463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295EFD6-16BD-48A2-AB5C-43E87DBC7847}"/>
              </a:ext>
            </a:extLst>
          </p:cNvPr>
          <p:cNvCxnSpPr/>
          <p:nvPr/>
        </p:nvCxnSpPr>
        <p:spPr>
          <a:xfrm flipV="1">
            <a:off x="6192982" y="5146965"/>
            <a:ext cx="880513" cy="110836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C50ECD7-C773-4941-A6A2-97FB0CD013E5}"/>
              </a:ext>
            </a:extLst>
          </p:cNvPr>
          <p:cNvCxnSpPr/>
          <p:nvPr/>
        </p:nvCxnSpPr>
        <p:spPr>
          <a:xfrm flipV="1">
            <a:off x="6199907" y="5888184"/>
            <a:ext cx="880513" cy="110836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7844D8D-D60B-4B38-B3C2-1D3343DD1C03}"/>
              </a:ext>
            </a:extLst>
          </p:cNvPr>
          <p:cNvCxnSpPr/>
          <p:nvPr/>
        </p:nvCxnSpPr>
        <p:spPr>
          <a:xfrm flipV="1">
            <a:off x="6239739" y="5243947"/>
            <a:ext cx="833756" cy="55764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60BB399-E012-477E-90ED-45F3C5167D2C}"/>
              </a:ext>
            </a:extLst>
          </p:cNvPr>
          <p:cNvCxnSpPr/>
          <p:nvPr/>
        </p:nvCxnSpPr>
        <p:spPr>
          <a:xfrm flipV="1">
            <a:off x="6253593" y="5953993"/>
            <a:ext cx="833756" cy="55764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2547C6C-B2DB-41BB-A17C-ADC87B9E6511}"/>
                  </a:ext>
                </a:extLst>
              </p:cNvPr>
              <p:cNvSpPr txBox="1"/>
              <p:nvPr/>
            </p:nvSpPr>
            <p:spPr>
              <a:xfrm>
                <a:off x="6813348" y="3992211"/>
                <a:ext cx="196215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Use the same weights and bias to 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SG" sz="1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SG" sz="1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2547C6C-B2DB-41BB-A17C-ADC87B9E65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3348" y="3992211"/>
                <a:ext cx="1962150" cy="738664"/>
              </a:xfrm>
              <a:prstGeom prst="rect">
                <a:avLst/>
              </a:prstGeom>
              <a:blipFill>
                <a:blip r:embed="rId9"/>
                <a:stretch>
                  <a:fillRect l="-932" t="-1653" r="-2174" b="-743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9142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847DE-6A3C-9ADA-0F59-236E1D24C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in 1D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18E551-542E-A1E1-56AA-504279AA9A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Consider two functions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 defined for all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−∞&lt;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&lt;+∞</m:t>
                    </m:r>
                  </m:oMath>
                </a14:m>
                <a:r>
                  <a:rPr lang="en-SG" dirty="0"/>
                  <a:t>.   The convolution is defined as</a:t>
                </a:r>
              </a:p>
              <a:p>
                <a:endParaRPr lang="en-SG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ℎ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SG" dirty="0"/>
              </a:p>
              <a:p>
                <a:r>
                  <a:rPr lang="en-SG" dirty="0"/>
                  <a:t>Convolution theorem: convolution in real space becomes multiplication in Fourier space: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̃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acc>
                      <m:accPr>
                        <m:chr m:val="̃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, where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+∞</m:t>
                        </m:r>
                      </m:sup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𝑖𝑘𝑥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SG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18E551-542E-A1E1-56AA-504279AA9A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59" t="-3221" r="-1932" b="-98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8161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145CD-C9B4-8F32-A53F-A761A32AA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in 2D images</a:t>
            </a:r>
            <a:endParaRPr lang="en-SG" dirty="0"/>
          </a:p>
        </p:txBody>
      </p:sp>
      <p:pic>
        <p:nvPicPr>
          <p:cNvPr id="6" name="Picture 5" descr="A screenshot of a grid&#10;&#10;AI-generated content may be incorrect.">
            <a:extLst>
              <a:ext uri="{FF2B5EF4-FFF2-40B4-BE49-F238E27FC236}">
                <a16:creationId xmlns:a16="http://schemas.microsoft.com/office/drawing/2014/main" id="{F0275379-6CE0-47D8-7B93-2928965B85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461" y="3023559"/>
            <a:ext cx="5010150" cy="3657600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B7677EB-DC2E-58DD-A49E-9310FF957E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256400"/>
              </p:ext>
            </p:extLst>
          </p:nvPr>
        </p:nvGraphicFramePr>
        <p:xfrm>
          <a:off x="6147750" y="1957720"/>
          <a:ext cx="1279593" cy="13255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325">
                  <a:extLst>
                    <a:ext uri="{9D8B030D-6E8A-4147-A177-3AD203B41FA5}">
                      <a16:colId xmlns:a16="http://schemas.microsoft.com/office/drawing/2014/main" val="606702927"/>
                    </a:ext>
                  </a:extLst>
                </a:gridCol>
                <a:gridCol w="439948">
                  <a:extLst>
                    <a:ext uri="{9D8B030D-6E8A-4147-A177-3AD203B41FA5}">
                      <a16:colId xmlns:a16="http://schemas.microsoft.com/office/drawing/2014/main" val="2611180688"/>
                    </a:ext>
                  </a:extLst>
                </a:gridCol>
                <a:gridCol w="431320">
                  <a:extLst>
                    <a:ext uri="{9D8B030D-6E8A-4147-A177-3AD203B41FA5}">
                      <a16:colId xmlns:a16="http://schemas.microsoft.com/office/drawing/2014/main" val="1523534418"/>
                    </a:ext>
                  </a:extLst>
                </a:gridCol>
              </a:tblGrid>
              <a:tr h="44185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S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S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S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3470330"/>
                  </a:ext>
                </a:extLst>
              </a:tr>
              <a:tr h="441854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SG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SG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SG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5479280"/>
                  </a:ext>
                </a:extLst>
              </a:tr>
              <a:tr h="441854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SG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SG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SG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722854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5EC0A9D-748D-336D-8C0D-BB798456FEFE}"/>
                  </a:ext>
                </a:extLst>
              </p:cNvPr>
              <p:cNvSpPr txBox="1"/>
              <p:nvPr/>
            </p:nvSpPr>
            <p:spPr>
              <a:xfrm>
                <a:off x="4572000" y="2078966"/>
                <a:ext cx="12795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Kernel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5EC0A9D-748D-336D-8C0D-BB798456FE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078966"/>
                <a:ext cx="1279593" cy="369332"/>
              </a:xfrm>
              <a:prstGeom prst="rect">
                <a:avLst/>
              </a:prstGeom>
              <a:blipFill>
                <a:blip r:embed="rId4"/>
                <a:stretch>
                  <a:fillRect l="-3810" t="-8197" b="-2459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0EF1412-30B5-05D3-78B1-03B1BDD23D74}"/>
                  </a:ext>
                </a:extLst>
              </p:cNvPr>
              <p:cNvSpPr txBox="1"/>
              <p:nvPr/>
            </p:nvSpPr>
            <p:spPr>
              <a:xfrm>
                <a:off x="3648974" y="5969482"/>
                <a:ext cx="2846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0EF1412-30B5-05D3-78B1-03B1BDD23D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8974" y="5969482"/>
                <a:ext cx="284672" cy="461665"/>
              </a:xfrm>
              <a:prstGeom prst="rect">
                <a:avLst/>
              </a:prstGeom>
              <a:blipFill>
                <a:blip r:embed="rId5"/>
                <a:stretch>
                  <a:fillRect l="-6522" r="-1087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12A2EE7-F5E3-08E1-3B06-26122FD57A30}"/>
                  </a:ext>
                </a:extLst>
              </p:cNvPr>
              <p:cNvSpPr txBox="1"/>
              <p:nvPr/>
            </p:nvSpPr>
            <p:spPr>
              <a:xfrm>
                <a:off x="5776818" y="6147760"/>
                <a:ext cx="4255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12A2EE7-F5E3-08E1-3B06-26122FD57A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6818" y="6147760"/>
                <a:ext cx="425576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AA7A783-01D4-C1C1-11EE-27F6DB060214}"/>
                  </a:ext>
                </a:extLst>
              </p:cNvPr>
              <p:cNvSpPr txBox="1"/>
              <p:nvPr/>
            </p:nvSpPr>
            <p:spPr>
              <a:xfrm>
                <a:off x="1250830" y="1957720"/>
                <a:ext cx="239814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𝐾𝐼</m:t>
                      </m:r>
                    </m:oMath>
                  </m:oMathPara>
                </a14:m>
                <a:endParaRPr lang="en-SG" sz="4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AA7A783-01D4-C1C1-11EE-27F6DB0602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0830" y="1957720"/>
                <a:ext cx="2398144" cy="7078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41B1C5A1-6695-A107-70A2-CAF266D6D59D}"/>
              </a:ext>
            </a:extLst>
          </p:cNvPr>
          <p:cNvSpPr txBox="1"/>
          <p:nvPr/>
        </p:nvSpPr>
        <p:spPr>
          <a:xfrm>
            <a:off x="7067779" y="3852074"/>
            <a:ext cx="17511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kernel size 3, stride 1,</a:t>
            </a:r>
          </a:p>
          <a:p>
            <a:r>
              <a:rPr lang="en-US" dirty="0"/>
              <a:t>padding 0, channel 1</a:t>
            </a:r>
            <a:endParaRPr lang="en-SG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F6F089-5809-4C0E-9232-1DC8BE4D48AB}"/>
              </a:ext>
            </a:extLst>
          </p:cNvPr>
          <p:cNvSpPr txBox="1"/>
          <p:nvPr/>
        </p:nvSpPr>
        <p:spPr>
          <a:xfrm>
            <a:off x="6977677" y="5480830"/>
            <a:ext cx="21357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The point of a CNN is to learn the kernel by training.</a:t>
            </a:r>
            <a:endParaRPr lang="en-S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880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F1646-23E3-5689-1756-CA23BAD37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CNN operation: cross-correlation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C167C8-17A7-8A12-22EE-338A59806AC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  <m:sup/>
                            <m: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groupChr>
                                    <m:groupChrPr>
                                      <m:chr m:val="⏟"/>
                                      <m:pos m:val="bot"/>
                                      <m:vertJc m:val="top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groupChr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groupChr>
                                </m:e>
                                <m:lim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input</m:t>
                                  </m:r>
                                  <m: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image</m:t>
                                  </m:r>
                                </m:lim>
                              </m:limLow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groupChr>
                                    <m:groupChrPr>
                                      <m:chr m:val="⏟"/>
                                      <m:pos m:val="bot"/>
                                      <m:vertJc m:val="top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groupChr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groupChr>
                                </m:e>
                                <m:lim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kernel</m:t>
                                  </m:r>
                                </m:lim>
                              </m:limLow>
                            </m:e>
                          </m:nary>
                        </m:e>
                      </m:nary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C167C8-17A7-8A12-22EE-338A59806A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FA492BEF-8B4A-1824-64C8-3A9184F2E7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870" y="2907430"/>
            <a:ext cx="2911146" cy="34044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399E59D-81C1-2A24-079E-DC09068EAFE1}"/>
                  </a:ext>
                </a:extLst>
              </p:cNvPr>
              <p:cNvSpPr txBox="1"/>
              <p:nvPr/>
            </p:nvSpPr>
            <p:spPr>
              <a:xfrm>
                <a:off x="628650" y="6176963"/>
                <a:ext cx="251136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SG" dirty="0"/>
                  <a:t> spans only 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3×3</m:t>
                    </m:r>
                  </m:oMath>
                </a14:m>
                <a:r>
                  <a:rPr lang="en-SG" dirty="0"/>
                  <a:t> receptive field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399E59D-81C1-2A24-079E-DC09068EAF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6176963"/>
                <a:ext cx="2511366" cy="646331"/>
              </a:xfrm>
              <a:prstGeom prst="rect">
                <a:avLst/>
              </a:prstGeom>
              <a:blipFill>
                <a:blip r:embed="rId5"/>
                <a:stretch>
                  <a:fillRect l="-1942" t="-4717" b="-1415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ABBA7F14-8CC7-2376-9FD8-6DD4E000DC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9076" y="3746380"/>
            <a:ext cx="4930720" cy="21023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5D1680-4291-45ED-8E64-9725532EFE9A}"/>
              </a:ext>
            </a:extLst>
          </p:cNvPr>
          <p:cNvSpPr txBox="1"/>
          <p:nvPr/>
        </p:nvSpPr>
        <p:spPr>
          <a:xfrm>
            <a:off x="1443446" y="2671354"/>
            <a:ext cx="1005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output</a:t>
            </a:r>
            <a:endParaRPr lang="en-SG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BF2AF6-B60A-9528-599E-FF6020340343}"/>
              </a:ext>
            </a:extLst>
          </p:cNvPr>
          <p:cNvSpPr txBox="1"/>
          <p:nvPr/>
        </p:nvSpPr>
        <p:spPr>
          <a:xfrm>
            <a:off x="5204298" y="3258766"/>
            <a:ext cx="9679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dot product</a:t>
            </a:r>
            <a:endParaRPr lang="en-SG" sz="1400" dirty="0"/>
          </a:p>
        </p:txBody>
      </p:sp>
    </p:spTree>
    <p:extLst>
      <p:ext uri="{BB962C8B-B14F-4D97-AF65-F5344CB8AC3E}">
        <p14:creationId xmlns:p14="http://schemas.microsoft.com/office/powerpoint/2010/main" val="4172025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720E2-A63D-83EF-92C7-6DA73D519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Convolution as a discrete derivative – edge detection</a:t>
            </a:r>
            <a:endParaRPr lang="en-S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9BAC5A-CED8-2156-6A40-CF44ABA77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59398"/>
            <a:ext cx="9144000" cy="23130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2D0222-0609-DEED-CF7B-CE735254D174}"/>
              </a:ext>
            </a:extLst>
          </p:cNvPr>
          <p:cNvSpPr txBox="1"/>
          <p:nvPr/>
        </p:nvSpPr>
        <p:spPr>
          <a:xfrm>
            <a:off x="465826" y="2889849"/>
            <a:ext cx="1940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original image</a:t>
            </a:r>
            <a:endParaRPr lang="en-SG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8FFE41-1CC8-4E2D-5436-AB2C25B199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5089" y="2101456"/>
            <a:ext cx="1175485" cy="11958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4DF90A-839D-75E9-DA0B-FBFE220180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7679" y="2101455"/>
            <a:ext cx="1247384" cy="11958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EA095A1-9E71-B3CA-8851-BBD32EC4FAAF}"/>
                  </a:ext>
                </a:extLst>
              </p:cNvPr>
              <p:cNvSpPr txBox="1"/>
              <p:nvPr/>
            </p:nvSpPr>
            <p:spPr>
              <a:xfrm>
                <a:off x="5555411" y="1690689"/>
                <a:ext cx="184605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3×3</m:t>
                    </m:r>
                  </m:oMath>
                </a14:m>
                <a:r>
                  <a:rPr lang="en-SG" dirty="0"/>
                  <a:t> kernels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EA095A1-9E71-B3CA-8851-BBD32EC4FA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5411" y="1690689"/>
                <a:ext cx="1846053" cy="369332"/>
              </a:xfrm>
              <a:prstGeom prst="rect">
                <a:avLst/>
              </a:prstGeom>
              <a:blipFill>
                <a:blip r:embed="rId5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273F1B40-2138-3FD3-7C6C-753EE2E1C377}"/>
              </a:ext>
            </a:extLst>
          </p:cNvPr>
          <p:cNvSpPr txBox="1"/>
          <p:nvPr/>
        </p:nvSpPr>
        <p:spPr>
          <a:xfrm>
            <a:off x="1733909" y="6055743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Central point of CNNs: Kernels are learned.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822682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B37AE-71D4-2C15-2C9E-BC8D3BCF6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Padding and Stride</a:t>
            </a:r>
            <a:endParaRPr lang="en-S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71EB23-62C2-A8B8-9F8B-BED3AF98C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058" y="2025500"/>
            <a:ext cx="2226245" cy="22806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066841-6436-A01F-E409-9D28F21A8264}"/>
                  </a:ext>
                </a:extLst>
              </p:cNvPr>
              <p:cNvSpPr txBox="1"/>
              <p:nvPr/>
            </p:nvSpPr>
            <p:spPr>
              <a:xfrm>
                <a:off x="3976777" y="2096219"/>
                <a:ext cx="4029165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Zero-pad the input to preserve its spatial size.</a:t>
                </a:r>
              </a:p>
              <a:p>
                <a:endParaRPr lang="en-US" dirty="0"/>
              </a:p>
              <a:p>
                <a:r>
                  <a:rPr lang="en-US" dirty="0"/>
                  <a:t>If the image dimension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SG" dirty="0"/>
                  <a:t> and kernel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SG" dirty="0"/>
                  <a:t>, padding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SG" dirty="0"/>
                  <a:t> on all sides, stride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SG" dirty="0"/>
                  <a:t>, the output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</m:oMath>
                </a14:m>
                <a:r>
                  <a:rPr lang="en-SG" dirty="0"/>
                  <a:t>. Take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−1)/2</m:t>
                    </m:r>
                  </m:oMath>
                </a14:m>
                <a:r>
                  <a:rPr lang="en-SG" dirty="0"/>
                  <a:t> (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SG" dirty="0"/>
                  <a:t> odd).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066841-6436-A01F-E409-9D28F21A82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6777" y="2096219"/>
                <a:ext cx="4029165" cy="2585323"/>
              </a:xfrm>
              <a:prstGeom prst="rect">
                <a:avLst/>
              </a:prstGeom>
              <a:blipFill>
                <a:blip r:embed="rId3"/>
                <a:stretch>
                  <a:fillRect l="-1210" t="-1415" b="-283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B60B631-54FE-B3F9-97B8-42DA9BD778A1}"/>
                  </a:ext>
                </a:extLst>
              </p:cNvPr>
              <p:cNvSpPr txBox="1"/>
              <p:nvPr/>
            </p:nvSpPr>
            <p:spPr>
              <a:xfrm>
                <a:off x="966158" y="5236234"/>
                <a:ext cx="389914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Stride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800" dirty="0"/>
                  <a:t>: move the kernel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SG" sz="2800" dirty="0"/>
                  <a:t> pixels at each step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B60B631-54FE-B3F9-97B8-42DA9BD778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158" y="5236234"/>
                <a:ext cx="3899140" cy="1384995"/>
              </a:xfrm>
              <a:prstGeom prst="rect">
                <a:avLst/>
              </a:prstGeom>
              <a:blipFill>
                <a:blip r:embed="rId4"/>
                <a:stretch>
                  <a:fillRect l="-3125" t="-5286" b="-1145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360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E7D2E-5C35-B92A-1E55-B69DE04D3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Channels 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3828EA8-52D7-C445-2FDB-200662E3C3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119362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  <m:sup/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3828EA8-52D7-C445-2FDB-200662E3C3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119362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9872118A-827F-9677-96FB-CC8BE7280A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6992" y="3154181"/>
            <a:ext cx="4015498" cy="35282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0BE78E-6E9A-0EA2-5BE4-7E3956B874A9}"/>
                  </a:ext>
                </a:extLst>
              </p:cNvPr>
              <p:cNvSpPr txBox="1"/>
              <p:nvPr/>
            </p:nvSpPr>
            <p:spPr>
              <a:xfrm>
                <a:off x="6254151" y="3269411"/>
                <a:ext cx="2475781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SG" dirty="0"/>
                  <a:t>: output, input channel index.</a:t>
                </a:r>
              </a:p>
              <a:p>
                <a:endParaRPr lang="en-SG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SG" dirty="0"/>
                  <a:t> vertical and horizontal output image indices.</a:t>
                </a:r>
              </a:p>
              <a:p>
                <a:endParaRPr lang="en-SG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SG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SG" dirty="0"/>
                  <a:t> input image indices. 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0BE78E-6E9A-0EA2-5BE4-7E3956B874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4151" y="3269411"/>
                <a:ext cx="2475781" cy="2585323"/>
              </a:xfrm>
              <a:prstGeom prst="rect">
                <a:avLst/>
              </a:prstGeom>
              <a:blipFill>
                <a:blip r:embed="rId5"/>
                <a:stretch>
                  <a:fillRect l="-2217" t="-1179" b="-283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FE71F0C-9D9E-97CD-11E4-1E1A47346937}"/>
                  </a:ext>
                </a:extLst>
              </p:cNvPr>
              <p:cNvSpPr txBox="1"/>
              <p:nvPr/>
            </p:nvSpPr>
            <p:spPr>
              <a:xfrm>
                <a:off x="6055743" y="353684"/>
                <a:ext cx="297611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We may also add a bias for each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lang="en-SG" dirty="0"/>
                  <a:t>, as well as pass to a nonlinear activation function.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FE71F0C-9D9E-97CD-11E4-1E1A473469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5743" y="353684"/>
                <a:ext cx="2976114" cy="1200329"/>
              </a:xfrm>
              <a:prstGeom prst="rect">
                <a:avLst/>
              </a:prstGeom>
              <a:blipFill>
                <a:blip r:embed="rId6"/>
                <a:stretch>
                  <a:fillRect l="-1636" t="-2538" r="-2045" b="-710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7762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B4EDB-1989-48C0-A0B6-9295B9D96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Convolution layer in </a:t>
            </a:r>
            <a:r>
              <a:rPr lang="en-US" dirty="0" err="1"/>
              <a:t>PyTorch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34E423-3AF8-4825-BDDF-7DA0C212CF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SG" dirty="0"/>
              <a:t>class torch.nn.Conv2d(</a:t>
            </a:r>
            <a:r>
              <a:rPr lang="en-SG" dirty="0" err="1"/>
              <a:t>in_channels</a:t>
            </a:r>
            <a:r>
              <a:rPr lang="en-SG" dirty="0"/>
              <a:t>, </a:t>
            </a:r>
            <a:r>
              <a:rPr lang="en-SG" dirty="0" err="1"/>
              <a:t>out_channels</a:t>
            </a:r>
            <a:r>
              <a:rPr lang="en-SG" dirty="0"/>
              <a:t>, </a:t>
            </a:r>
            <a:r>
              <a:rPr lang="en-SG" dirty="0" err="1"/>
              <a:t>kernel_size</a:t>
            </a:r>
            <a:r>
              <a:rPr lang="en-SG" dirty="0"/>
              <a:t>, stride=1, padding=0, dilation=1, groups=1, bias=True, </a:t>
            </a:r>
            <a:r>
              <a:rPr lang="en-SG" dirty="0" err="1"/>
              <a:t>padding_mode</a:t>
            </a:r>
            <a:r>
              <a:rPr lang="en-SG" dirty="0"/>
              <a:t>='zeros', device=None, </a:t>
            </a:r>
            <a:r>
              <a:rPr lang="en-SG" dirty="0" err="1"/>
              <a:t>dtype</a:t>
            </a:r>
            <a:r>
              <a:rPr lang="en-SG" dirty="0"/>
              <a:t>=None)</a:t>
            </a:r>
          </a:p>
          <a:p>
            <a:endParaRPr lang="en-US" dirty="0"/>
          </a:p>
          <a:p>
            <a:r>
              <a:rPr lang="en-US" dirty="0"/>
              <a:t>E</a:t>
            </a:r>
            <a:r>
              <a:rPr lang="en-SG" dirty="0"/>
              <a:t>.g.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conv = torch.nn.Conv2d(1,1,3)</a:t>
            </a:r>
            <a:endParaRPr lang="en-SG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385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7A971-3FEE-0667-11D5-D1B01D60C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Pooling 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E8C0D6-932D-A409-721C-A3FF21876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1228126"/>
          </a:xfrm>
        </p:spPr>
        <p:txBody>
          <a:bodyPr/>
          <a:lstStyle/>
          <a:p>
            <a:r>
              <a:rPr lang="en-US" dirty="0"/>
              <a:t>Purpose: reduce sensitivity to small translations</a:t>
            </a:r>
            <a:endParaRPr lang="en-S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4CA254-49F3-B507-6042-48E7C044C4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337" y="3804250"/>
            <a:ext cx="5210475" cy="24757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D6BD85-F575-B39D-21A3-89A9B7148059}"/>
              </a:ext>
            </a:extLst>
          </p:cNvPr>
          <p:cNvSpPr txBox="1"/>
          <p:nvPr/>
        </p:nvSpPr>
        <p:spPr>
          <a:xfrm>
            <a:off x="2967485" y="2838094"/>
            <a:ext cx="2432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max pool</a:t>
            </a:r>
            <a:endParaRPr lang="en-SG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B5FFC0-CA6C-4234-62F0-17B23C7D4949}"/>
              </a:ext>
            </a:extLst>
          </p:cNvPr>
          <p:cNvSpPr txBox="1"/>
          <p:nvPr/>
        </p:nvSpPr>
        <p:spPr>
          <a:xfrm>
            <a:off x="7289321" y="3942272"/>
            <a:ext cx="13888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: 2</a:t>
            </a:r>
          </a:p>
          <a:p>
            <a:r>
              <a:rPr lang="en-US" dirty="0"/>
              <a:t>Stride: 2</a:t>
            </a:r>
            <a:endParaRPr lang="en-SG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DEFA84-D683-4CCE-84C2-2BC2C48614A0}"/>
              </a:ext>
            </a:extLst>
          </p:cNvPr>
          <p:cNvSpPr txBox="1"/>
          <p:nvPr/>
        </p:nvSpPr>
        <p:spPr>
          <a:xfrm>
            <a:off x="6816900" y="5739362"/>
            <a:ext cx="22103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Analogy: coarse-graining in the renormalization group</a:t>
            </a:r>
            <a:endParaRPr lang="en-SG" sz="1400" dirty="0"/>
          </a:p>
        </p:txBody>
      </p:sp>
    </p:spTree>
    <p:extLst>
      <p:ext uri="{BB962C8B-B14F-4D97-AF65-F5344CB8AC3E}">
        <p14:creationId xmlns:p14="http://schemas.microsoft.com/office/powerpoint/2010/main" val="3457584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86504-89A0-AAE7-F301-559AF66DB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Multiple convolutional layers increase the receptive field </a:t>
            </a:r>
            <a:endParaRPr lang="en-S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8099C7-25F8-7F98-E919-A225D8167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469" y="2201515"/>
            <a:ext cx="3825501" cy="40608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96E4DE-9EC8-2E67-D67B-323F8EFB6D00}"/>
              </a:ext>
            </a:extLst>
          </p:cNvPr>
          <p:cNvSpPr txBox="1"/>
          <p:nvPr/>
        </p:nvSpPr>
        <p:spPr>
          <a:xfrm>
            <a:off x="5977464" y="3470755"/>
            <a:ext cx="21738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Receptive field grows with depth in a multilayer convolutional network. For 3×3, stride-1 convolution, it increases by 2 per layer.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613999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6473F-4525-441A-73A4-924850F48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MNIST digit classification with a CNN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C2860-1E88-BCDF-D5A6-1A3E33E546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0521532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25017-A159-470B-EC60-A4E39174C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CNN architecture, VGG-16</a:t>
            </a:r>
            <a:endParaRPr lang="en-S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06C845-DD61-D2D0-471E-36D3A0238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419" y="1975692"/>
            <a:ext cx="8420289" cy="43129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C9627A-89EF-807C-CA9D-E213972CCFED}"/>
              </a:ext>
            </a:extLst>
          </p:cNvPr>
          <p:cNvSpPr txBox="1"/>
          <p:nvPr/>
        </p:nvSpPr>
        <p:spPr>
          <a:xfrm>
            <a:off x="2441275" y="2191109"/>
            <a:ext cx="1449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H    W   C</a:t>
            </a:r>
            <a:endParaRPr lang="en-SG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7A1930-9C55-92ED-EE42-467B6F7BEE0B}"/>
              </a:ext>
            </a:extLst>
          </p:cNvPr>
          <p:cNvSpPr txBox="1"/>
          <p:nvPr/>
        </p:nvSpPr>
        <p:spPr>
          <a:xfrm>
            <a:off x="6487064" y="1570008"/>
            <a:ext cx="20282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H: height</a:t>
            </a:r>
          </a:p>
          <a:p>
            <a:r>
              <a:rPr lang="en-US" dirty="0"/>
              <a:t>W: width</a:t>
            </a:r>
          </a:p>
          <a:p>
            <a:r>
              <a:rPr lang="en-US" dirty="0"/>
              <a:t>C: channel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A7C3CAB-0C35-4DA5-B20A-6E63C74D8E9D}"/>
                  </a:ext>
                </a:extLst>
              </p:cNvPr>
              <p:cNvSpPr txBox="1"/>
              <p:nvPr/>
            </p:nvSpPr>
            <p:spPr>
              <a:xfrm>
                <a:off x="3138055" y="6061364"/>
                <a:ext cx="21266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Total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1.4×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p>
                    </m:sSup>
                  </m:oMath>
                </a14:m>
                <a:r>
                  <a:rPr lang="en-SG" dirty="0"/>
                  <a:t> parameters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A7C3CAB-0C35-4DA5-B20A-6E63C74D8E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8055" y="6061364"/>
                <a:ext cx="2126672" cy="646331"/>
              </a:xfrm>
              <a:prstGeom prst="rect">
                <a:avLst/>
              </a:prstGeom>
              <a:blipFill>
                <a:blip r:embed="rId3"/>
                <a:stretch>
                  <a:fillRect l="-2579" t="-4717" b="-1415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8129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C104C-C27E-47F8-9A1A-0A3F50939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AlexNet</a:t>
            </a:r>
            <a:r>
              <a:rPr lang="en-US" dirty="0"/>
              <a:t> and ChatGPT</a:t>
            </a:r>
            <a:endParaRPr lang="en-SG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0011D2-38CD-4FC4-90C1-C8ACEC6B5429}"/>
              </a:ext>
            </a:extLst>
          </p:cNvPr>
          <p:cNvSpPr txBox="1"/>
          <p:nvPr/>
        </p:nvSpPr>
        <p:spPr>
          <a:xfrm>
            <a:off x="1044470" y="6123542"/>
            <a:ext cx="5166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dirty="0">
                <a:hlinkClick r:id="rId2"/>
              </a:rPr>
              <a:t>https://youtu.be/UZDiGooFs54</a:t>
            </a:r>
            <a:r>
              <a:rPr lang="en-SG" dirty="0"/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D09FD6-12C7-415D-8ED3-F34B85ED910C}"/>
              </a:ext>
            </a:extLst>
          </p:cNvPr>
          <p:cNvSpPr/>
          <p:nvPr/>
        </p:nvSpPr>
        <p:spPr>
          <a:xfrm>
            <a:off x="2334888" y="169068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The moment we stopped understanding AI [</a:t>
            </a:r>
            <a:r>
              <a:rPr lang="en-US" dirty="0" err="1"/>
              <a:t>AlexNet</a:t>
            </a:r>
            <a:r>
              <a:rPr lang="en-US" dirty="0"/>
              <a:t>]</a:t>
            </a:r>
            <a:endParaRPr lang="en-SG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CBB35F-472B-4CD4-9DD3-C80B5D379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343" y="2619443"/>
            <a:ext cx="5881057" cy="322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398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34C1E-22B0-4744-9911-0CC195F7D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deep networks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FCF0B-C740-4D26-BC94-18E047347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1) Vanishing or exploding gradients</a:t>
            </a:r>
          </a:p>
          <a:p>
            <a:endParaRPr lang="en-US" dirty="0"/>
          </a:p>
          <a:p>
            <a:r>
              <a:rPr lang="en-US" dirty="0"/>
              <a:t>2) Shattered gradients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D05E0C-2499-4EC3-99BE-7474FADE8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301" y="3840266"/>
            <a:ext cx="5832566" cy="23770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E20E84-89B5-4AD4-81A1-3891BEFF3468}"/>
              </a:ext>
            </a:extLst>
          </p:cNvPr>
          <p:cNvSpPr txBox="1"/>
          <p:nvPr/>
        </p:nvSpPr>
        <p:spPr>
          <a:xfrm>
            <a:off x="7364256" y="4699635"/>
            <a:ext cx="1371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From Bishop, “Deep Learning”, p. 274.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5793917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582C9-A44C-4614-AA0C-19DBB1A07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Residual connections</a:t>
            </a:r>
            <a:endParaRPr lang="en-S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239B1B-13D8-4E80-84D1-46CBA9F4E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2388"/>
            <a:ext cx="9144000" cy="16958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B6BE232-A7FF-42DE-946A-7E0C87C2EB89}"/>
                  </a:ext>
                </a:extLst>
              </p:cNvPr>
              <p:cNvSpPr txBox="1"/>
              <p:nvPr/>
            </p:nvSpPr>
            <p:spPr>
              <a:xfrm>
                <a:off x="803366" y="3716383"/>
                <a:ext cx="7791994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800" b="0" dirty="0"/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sz="280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SG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B6BE232-A7FF-42DE-946A-7E0C87C2EB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66" y="3716383"/>
                <a:ext cx="7791994" cy="13849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B7E89C9-7F1D-4696-3B6F-91EA0AC59007}"/>
                  </a:ext>
                </a:extLst>
              </p:cNvPr>
              <p:cNvSpPr txBox="1"/>
              <p:nvPr/>
            </p:nvSpPr>
            <p:spPr>
              <a:xfrm>
                <a:off x="2091447" y="5661498"/>
                <a:ext cx="477141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Learn the residual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rather than the full mapping.</a:t>
                </a:r>
                <a:endParaRPr lang="en-SG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B7E89C9-7F1D-4696-3B6F-91EA0AC590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1447" y="5661498"/>
                <a:ext cx="4771417" cy="646331"/>
              </a:xfrm>
              <a:prstGeom prst="rect">
                <a:avLst/>
              </a:prstGeom>
              <a:blipFill>
                <a:blip r:embed="rId4"/>
                <a:stretch>
                  <a:fillRect l="-1022" t="-5660" r="-2554" b="-1415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34442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042FC-E54A-4BB2-ABC4-48449F129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Batch normalization/Layer normalization</a:t>
            </a:r>
            <a:endParaRPr lang="en-SG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34179C-9F3E-48A2-BEB2-697A499E9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6144" y="1847444"/>
            <a:ext cx="5721529" cy="29841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E3C1CF9-74EF-4A91-9A59-58B5EE266997}"/>
                  </a:ext>
                </a:extLst>
              </p:cNvPr>
              <p:cNvSpPr txBox="1"/>
              <p:nvPr/>
            </p:nvSpPr>
            <p:spPr>
              <a:xfrm>
                <a:off x="1805939" y="3940590"/>
                <a:ext cx="25537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E3C1CF9-74EF-4A91-9A59-58B5EE2669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5939" y="3940590"/>
                <a:ext cx="2553789" cy="369332"/>
              </a:xfrm>
              <a:prstGeom prst="rect">
                <a:avLst/>
              </a:prstGeom>
              <a:blipFill>
                <a:blip r:embed="rId4"/>
                <a:stretch>
                  <a:fillRect t="-3279" b="-1639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44B07E9-3E62-46F8-8510-4647C177637E}"/>
                  </a:ext>
                </a:extLst>
              </p:cNvPr>
              <p:cNvSpPr txBox="1"/>
              <p:nvPr/>
            </p:nvSpPr>
            <p:spPr>
              <a:xfrm>
                <a:off x="437608" y="4887461"/>
                <a:ext cx="4846320" cy="1970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0" dirty="0"/>
                  <a:t>(a) Batch normalization: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SG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p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𝑛𝑖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SG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44B07E9-3E62-46F8-8510-4647C17763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608" y="4887461"/>
                <a:ext cx="4846320" cy="1970539"/>
              </a:xfrm>
              <a:prstGeom prst="rect">
                <a:avLst/>
              </a:prstGeom>
              <a:blipFill>
                <a:blip r:embed="rId5"/>
                <a:stretch>
                  <a:fillRect l="-1132" t="-19505" r="-50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13F0D27-741A-464B-8033-6710F27F7B33}"/>
              </a:ext>
            </a:extLst>
          </p:cNvPr>
          <p:cNvCxnSpPr/>
          <p:nvPr/>
        </p:nvCxnSpPr>
        <p:spPr>
          <a:xfrm>
            <a:off x="1392826" y="2475410"/>
            <a:ext cx="0" cy="9078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C1B180B-7323-4EA9-A0EE-E69DCCED647B}"/>
              </a:ext>
            </a:extLst>
          </p:cNvPr>
          <p:cNvCxnSpPr/>
          <p:nvPr/>
        </p:nvCxnSpPr>
        <p:spPr>
          <a:xfrm>
            <a:off x="2410097" y="3664131"/>
            <a:ext cx="8229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66E0CBB-854B-45F6-9471-FC2A961D2A0A}"/>
                  </a:ext>
                </a:extLst>
              </p:cNvPr>
              <p:cNvSpPr txBox="1"/>
              <p:nvPr/>
            </p:nvSpPr>
            <p:spPr>
              <a:xfrm>
                <a:off x="1534885" y="2717073"/>
                <a:ext cx="2285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66E0CBB-854B-45F6-9471-FC2A961D2A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4885" y="2717073"/>
                <a:ext cx="228597" cy="369332"/>
              </a:xfrm>
              <a:prstGeom prst="rect">
                <a:avLst/>
              </a:prstGeom>
              <a:blipFill>
                <a:blip r:embed="rId6"/>
                <a:stretch>
                  <a:fillRect r="-1081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7845A48-0100-4DBC-B942-F74E2096BE93}"/>
                  </a:ext>
                </a:extLst>
              </p:cNvPr>
              <p:cNvSpPr txBox="1"/>
              <p:nvPr/>
            </p:nvSpPr>
            <p:spPr>
              <a:xfrm>
                <a:off x="2645230" y="3357156"/>
                <a:ext cx="2155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7845A48-0100-4DBC-B942-F74E2096BE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5230" y="3357156"/>
                <a:ext cx="215538" cy="369332"/>
              </a:xfrm>
              <a:prstGeom prst="rect">
                <a:avLst/>
              </a:prstGeom>
              <a:blipFill>
                <a:blip r:embed="rId7"/>
                <a:stretch>
                  <a:fillRect r="-3428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E098722-5A43-4F43-B829-378D05ECF70C}"/>
                  </a:ext>
                </a:extLst>
              </p:cNvPr>
              <p:cNvSpPr txBox="1"/>
              <p:nvPr/>
            </p:nvSpPr>
            <p:spPr>
              <a:xfrm>
                <a:off x="6480808" y="4831615"/>
                <a:ext cx="2225584" cy="18211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(b) For layer normalization, we sum over hidden units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SG" dirty="0"/>
                  <a:t> for mean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SG" dirty="0"/>
                  <a:t> and variance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SG" dirty="0"/>
                  <a:t>.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E098722-5A43-4F43-B829-378D05ECF7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0808" y="4831615"/>
                <a:ext cx="2225584" cy="1821140"/>
              </a:xfrm>
              <a:prstGeom prst="rect">
                <a:avLst/>
              </a:prstGeom>
              <a:blipFill>
                <a:blip r:embed="rId8"/>
                <a:stretch>
                  <a:fillRect l="-2192" t="-2013" r="-3014" b="-100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9600F7C-921E-9195-41AB-A1B577281FC5}"/>
                  </a:ext>
                </a:extLst>
              </p:cNvPr>
              <p:cNvSpPr txBox="1"/>
              <p:nvPr/>
            </p:nvSpPr>
            <p:spPr>
              <a:xfrm>
                <a:off x="7504889" y="2687892"/>
                <a:ext cx="6468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9600F7C-921E-9195-41AB-A1B577281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4889" y="2687892"/>
                <a:ext cx="646889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54B082D-72EA-4F75-0D2B-43D7857B65EA}"/>
                  </a:ext>
                </a:extLst>
              </p:cNvPr>
              <p:cNvSpPr txBox="1"/>
              <p:nvPr/>
            </p:nvSpPr>
            <p:spPr>
              <a:xfrm>
                <a:off x="559340" y="3844834"/>
                <a:ext cx="152237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SG" sz="12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SG" sz="1200" dirty="0"/>
                  <a:t> are learnable parameters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54B082D-72EA-4F75-0D2B-43D7857B65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340" y="3844834"/>
                <a:ext cx="1522377" cy="646331"/>
              </a:xfrm>
              <a:prstGeom prst="rect">
                <a:avLst/>
              </a:prstGeom>
              <a:blipFill>
                <a:blip r:embed="rId10"/>
                <a:stretch>
                  <a:fillRect l="-402" t="-943" b="-660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7A91D0B5-8009-0F79-8C8C-CD5D6BDE9ED4}"/>
              </a:ext>
            </a:extLst>
          </p:cNvPr>
          <p:cNvSpPr txBox="1"/>
          <p:nvPr/>
        </p:nvSpPr>
        <p:spPr>
          <a:xfrm>
            <a:off x="7728626" y="1390607"/>
            <a:ext cx="119004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Row: samples</a:t>
            </a:r>
          </a:p>
          <a:p>
            <a:r>
              <a:rPr lang="en-US" sz="1100" dirty="0"/>
              <a:t>Column: hidden units</a:t>
            </a:r>
            <a:endParaRPr lang="en-SG" sz="1100" dirty="0"/>
          </a:p>
        </p:txBody>
      </p:sp>
    </p:spTree>
    <p:extLst>
      <p:ext uri="{BB962C8B-B14F-4D97-AF65-F5344CB8AC3E}">
        <p14:creationId xmlns:p14="http://schemas.microsoft.com/office/powerpoint/2010/main" val="1452679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8CE63-DE91-9F03-5B2D-BCB351061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and Answers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D2144-917D-6F14-1220-D16E26007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1) What is parameter sharing? 2) what is an inductive bias, 3) Fully connected layer vs convolutional layer: how many parameters? 4</a:t>
            </a:r>
            <a:r>
              <a:rPr lang="en-US"/>
              <a:t>) what </a:t>
            </a:r>
            <a:r>
              <a:rPr lang="en-US" dirty="0"/>
              <a:t>is a channel? Why do we need channels? 5) what is a receptive field? 6) what is layer normalization? How is it performed? 7) what is a residual network? 8) Why does the gradient tend to diverge (or vanish) in an MLP?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1517295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87453-EFEA-976C-E731-24DF56395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49152-045D-0122-4D0A-B8243F0BF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67249"/>
          </a:xfrm>
        </p:spPr>
        <p:txBody>
          <a:bodyPr>
            <a:normAutofit fontScale="92500"/>
          </a:bodyPr>
          <a:lstStyle/>
          <a:p>
            <a:r>
              <a:rPr lang="en-US" dirty="0"/>
              <a:t>CNNs use inductive biases for images </a:t>
            </a:r>
          </a:p>
          <a:p>
            <a:pPr lvl="1"/>
            <a:r>
              <a:rPr lang="en-US" dirty="0"/>
              <a:t>Locality, parameter sharing, translation equivariance </a:t>
            </a:r>
          </a:p>
          <a:p>
            <a:r>
              <a:rPr lang="en-US" dirty="0"/>
              <a:t>Kernels are learned from data</a:t>
            </a:r>
          </a:p>
          <a:p>
            <a:pPr lvl="1"/>
            <a:r>
              <a:rPr lang="en-US" dirty="0"/>
              <a:t>Stride, padding, channels control convolution </a:t>
            </a:r>
          </a:p>
          <a:p>
            <a:pPr lvl="1"/>
            <a:r>
              <a:rPr lang="en-US" dirty="0"/>
              <a:t>Pooling reduces sensitivity to small translations </a:t>
            </a:r>
          </a:p>
          <a:p>
            <a:pPr lvl="1"/>
            <a:r>
              <a:rPr lang="en-US" dirty="0"/>
              <a:t>Deeper CNNs have larger receptive fields </a:t>
            </a:r>
          </a:p>
          <a:p>
            <a:r>
              <a:rPr lang="en-US" dirty="0"/>
              <a:t>Deep networks can suffer from unstable gradients </a:t>
            </a:r>
          </a:p>
          <a:p>
            <a:pPr lvl="1"/>
            <a:r>
              <a:rPr lang="en-US" dirty="0"/>
              <a:t>Vanishing, exploding, or shattered gradients </a:t>
            </a:r>
          </a:p>
          <a:p>
            <a:pPr lvl="1"/>
            <a:r>
              <a:rPr lang="en-US" dirty="0"/>
              <a:t>Residual connections improve gradient flow  </a:t>
            </a:r>
          </a:p>
          <a:p>
            <a:pPr lvl="1"/>
            <a:r>
              <a:rPr lang="en-US" dirty="0"/>
              <a:t>Batch and layer normalization improve training</a:t>
            </a:r>
          </a:p>
          <a:p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8374971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194AB-B77A-E628-CD20-FF39E01D5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63C8E-DB5C-057A-BED0-6B0051940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Bishop book “Deep Learning”</a:t>
            </a:r>
          </a:p>
          <a:p>
            <a:endParaRPr lang="en-US" dirty="0"/>
          </a:p>
          <a:p>
            <a:r>
              <a:rPr lang="en-US" dirty="0"/>
              <a:t>CNN: Chapter 10, pp. 287-302</a:t>
            </a:r>
          </a:p>
          <a:p>
            <a:r>
              <a:rPr lang="en-US" dirty="0"/>
              <a:t>Normalization: Chapter 7, </a:t>
            </a:r>
            <a:r>
              <a:rPr lang="en-US"/>
              <a:t>pp. 226-229</a:t>
            </a:r>
            <a:endParaRPr lang="en-US" dirty="0"/>
          </a:p>
          <a:p>
            <a:r>
              <a:rPr lang="en-US" dirty="0"/>
              <a:t>Residual connections: Sec. 9.5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305709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1909</TotalTime>
  <Words>1112</Words>
  <Application>Microsoft Office PowerPoint</Application>
  <PresentationFormat>On-screen Show (4:3)</PresentationFormat>
  <Paragraphs>171</Paragraphs>
  <Slides>23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Cambria Math</vt:lpstr>
      <vt:lpstr>Courier New</vt:lpstr>
      <vt:lpstr>Verdana</vt:lpstr>
      <vt:lpstr>Office Theme</vt:lpstr>
      <vt:lpstr>Week 7,   Convolutional Neural Networks (CNNs)</vt:lpstr>
      <vt:lpstr>Outline</vt:lpstr>
      <vt:lpstr>What can deep networks do?</vt:lpstr>
      <vt:lpstr>MLP and inductive bias</vt:lpstr>
      <vt:lpstr>Inductive biases for image processing in CNNs</vt:lpstr>
      <vt:lpstr>Convolution in 1D</vt:lpstr>
      <vt:lpstr>Convolution in 2D images</vt:lpstr>
      <vt:lpstr>CNN operation: cross-correlation</vt:lpstr>
      <vt:lpstr>Convolution as a discrete derivative – edge detection</vt:lpstr>
      <vt:lpstr>Padding and Stride</vt:lpstr>
      <vt:lpstr>Channels </vt:lpstr>
      <vt:lpstr>Convolution layer in PyTorch</vt:lpstr>
      <vt:lpstr>Pooling </vt:lpstr>
      <vt:lpstr>Multiple convolutional layers increase the receptive field </vt:lpstr>
      <vt:lpstr>MNIST digit classification with a CNN</vt:lpstr>
      <vt:lpstr>Typical CNN architecture, VGG-16</vt:lpstr>
      <vt:lpstr>AlexNet and ChatGPT</vt:lpstr>
      <vt:lpstr>Problems with deep networks</vt:lpstr>
      <vt:lpstr>Residual connections</vt:lpstr>
      <vt:lpstr>Batch normalization/Layer normalization</vt:lpstr>
      <vt:lpstr>Questions and Answers</vt:lpstr>
      <vt:lpstr>Summary</vt:lpstr>
      <vt:lpstr>Reading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AIS5103 Foundations of Deep Learning</dc:title>
  <dc:creator>Wang Jian-Sheng</dc:creator>
  <cp:lastModifiedBy>Wang Jian-Sheng</cp:lastModifiedBy>
  <cp:revision>119</cp:revision>
  <dcterms:created xsi:type="dcterms:W3CDTF">2021-10-08T06:30:06Z</dcterms:created>
  <dcterms:modified xsi:type="dcterms:W3CDTF">2026-09-12T07:16:33Z</dcterms:modified>
</cp:coreProperties>
</file>