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8" r:id="rId2"/>
    <p:sldId id="306" r:id="rId3"/>
    <p:sldId id="319" r:id="rId4"/>
    <p:sldId id="305" r:id="rId5"/>
    <p:sldId id="318" r:id="rId6"/>
    <p:sldId id="309" r:id="rId7"/>
    <p:sldId id="321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20" r:id="rId16"/>
    <p:sldId id="317" r:id="rId17"/>
    <p:sldId id="304" r:id="rId18"/>
    <p:sldId id="322" r:id="rId19"/>
    <p:sldId id="323" r:id="rId20"/>
    <p:sldId id="30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DF0E7-0217-4430-A5E5-F3E957CA3E62}" v="5" dt="2026-03-30T03:20:36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84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66572D02-9A0D-4195-ADB6-5DBDF78AF6B3}"/>
    <pc:docChg chg="undo custSel addSld modSld">
      <pc:chgData name="Wang Jian-Sheng" userId="7d25d710-0931-49a3-acef-49192cec40f2" providerId="ADAL" clId="{66572D02-9A0D-4195-ADB6-5DBDF78AF6B3}" dt="2026-03-30T03:24:57.106" v="2250" actId="20577"/>
      <pc:docMkLst>
        <pc:docMk/>
      </pc:docMkLst>
      <pc:sldChg chg="modNotesTx">
        <pc:chgData name="Wang Jian-Sheng" userId="7d25d710-0931-49a3-acef-49192cec40f2" providerId="ADAL" clId="{66572D02-9A0D-4195-ADB6-5DBDF78AF6B3}" dt="2026-03-23T03:06:15.889" v="1304" actId="20577"/>
        <pc:sldMkLst>
          <pc:docMk/>
          <pc:sldMk cId="2153188837" sldId="258"/>
        </pc:sldMkLst>
      </pc:sldChg>
      <pc:sldChg chg="modSp mod modNotesTx">
        <pc:chgData name="Wang Jian-Sheng" userId="7d25d710-0931-49a3-acef-49192cec40f2" providerId="ADAL" clId="{66572D02-9A0D-4195-ADB6-5DBDF78AF6B3}" dt="2026-03-23T02:24:48.022" v="965" actId="20577"/>
        <pc:sldMkLst>
          <pc:docMk/>
          <pc:sldMk cId="3344375912" sldId="305"/>
        </pc:sldMkLst>
        <pc:spChg chg="mod">
          <ac:chgData name="Wang Jian-Sheng" userId="7d25d710-0931-49a3-acef-49192cec40f2" providerId="ADAL" clId="{66572D02-9A0D-4195-ADB6-5DBDF78AF6B3}" dt="2026-03-20T01:46:17.257" v="1" actId="20577"/>
          <ac:spMkLst>
            <pc:docMk/>
            <pc:sldMk cId="3344375912" sldId="305"/>
            <ac:spMk id="2" creationId="{47FA1A41-ACBB-49A5-8FFA-9A2968558C52}"/>
          </ac:spMkLst>
        </pc:spChg>
        <pc:spChg chg="mod">
          <ac:chgData name="Wang Jian-Sheng" userId="7d25d710-0931-49a3-acef-49192cec40f2" providerId="ADAL" clId="{66572D02-9A0D-4195-ADB6-5DBDF78AF6B3}" dt="2026-03-23T02:24:48.022" v="965" actId="20577"/>
          <ac:spMkLst>
            <pc:docMk/>
            <pc:sldMk cId="3344375912" sldId="305"/>
            <ac:spMk id="3" creationId="{C6F6C7C6-E083-445D-A671-7F6583EB5FFE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3-23T02:23:34.416" v="952" actId="20577"/>
        <pc:sldMkLst>
          <pc:docMk/>
          <pc:sldMk cId="3841143168" sldId="306"/>
        </pc:sldMkLst>
        <pc:spChg chg="add mod">
          <ac:chgData name="Wang Jian-Sheng" userId="7d25d710-0931-49a3-acef-49192cec40f2" providerId="ADAL" clId="{66572D02-9A0D-4195-ADB6-5DBDF78AF6B3}" dt="2026-03-23T02:22:25.445" v="896" actId="1076"/>
          <ac:spMkLst>
            <pc:docMk/>
            <pc:sldMk cId="3841143168" sldId="306"/>
            <ac:spMk id="3" creationId="{A9727DB3-9A80-B50A-9ED6-8B64E5F46F6F}"/>
          </ac:spMkLst>
        </pc:spChg>
        <pc:spChg chg="mod">
          <ac:chgData name="Wang Jian-Sheng" userId="7d25d710-0931-49a3-acef-49192cec40f2" providerId="ADAL" clId="{66572D02-9A0D-4195-ADB6-5DBDF78AF6B3}" dt="2026-03-20T05:53:50.033" v="831" actId="20577"/>
          <ac:spMkLst>
            <pc:docMk/>
            <pc:sldMk cId="3841143168" sldId="306"/>
            <ac:spMk id="53" creationId="{CAC003D3-43F2-4AF3-AAFE-4A799502AC58}"/>
          </ac:spMkLst>
        </pc:spChg>
      </pc:sldChg>
      <pc:sldChg chg="modSp mod">
        <pc:chgData name="Wang Jian-Sheng" userId="7d25d710-0931-49a3-acef-49192cec40f2" providerId="ADAL" clId="{66572D02-9A0D-4195-ADB6-5DBDF78AF6B3}" dt="2026-03-23T02:37:00.243" v="994" actId="1035"/>
        <pc:sldMkLst>
          <pc:docMk/>
          <pc:sldMk cId="2828253874" sldId="309"/>
        </pc:sldMkLst>
        <pc:spChg chg="mod">
          <ac:chgData name="Wang Jian-Sheng" userId="7d25d710-0931-49a3-acef-49192cec40f2" providerId="ADAL" clId="{66572D02-9A0D-4195-ADB6-5DBDF78AF6B3}" dt="2026-03-23T02:37:00.243" v="994" actId="1035"/>
          <ac:spMkLst>
            <pc:docMk/>
            <pc:sldMk cId="2828253874" sldId="309"/>
            <ac:spMk id="8" creationId="{B60FA9CD-6ED8-44D4-85B7-021A4559915D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3-26T03:47:46.312" v="2019" actId="20577"/>
        <pc:sldMkLst>
          <pc:docMk/>
          <pc:sldMk cId="948408039" sldId="310"/>
        </pc:sldMkLst>
        <pc:spChg chg="add mod">
          <ac:chgData name="Wang Jian-Sheng" userId="7d25d710-0931-49a3-acef-49192cec40f2" providerId="ADAL" clId="{66572D02-9A0D-4195-ADB6-5DBDF78AF6B3}" dt="2026-03-23T02:50:01.153" v="1226" actId="113"/>
          <ac:spMkLst>
            <pc:docMk/>
            <pc:sldMk cId="948408039" sldId="310"/>
            <ac:spMk id="2" creationId="{A54686D7-7F9A-6498-98E3-3C0042F2486B}"/>
          </ac:spMkLst>
        </pc:spChg>
        <pc:spChg chg="mod">
          <ac:chgData name="Wang Jian-Sheng" userId="7d25d710-0931-49a3-acef-49192cec40f2" providerId="ADAL" clId="{66572D02-9A0D-4195-ADB6-5DBDF78AF6B3}" dt="2026-03-23T02:38:54.357" v="1002" actId="113"/>
          <ac:spMkLst>
            <pc:docMk/>
            <pc:sldMk cId="948408039" sldId="310"/>
            <ac:spMk id="8" creationId="{B60FA9CD-6ED8-44D4-85B7-021A4559915D}"/>
          </ac:spMkLst>
        </pc:spChg>
      </pc:sldChg>
      <pc:sldChg chg="modNotesTx">
        <pc:chgData name="Wang Jian-Sheng" userId="7d25d710-0931-49a3-acef-49192cec40f2" providerId="ADAL" clId="{66572D02-9A0D-4195-ADB6-5DBDF78AF6B3}" dt="2026-03-23T02:53:12.991" v="1252"/>
        <pc:sldMkLst>
          <pc:docMk/>
          <pc:sldMk cId="3164804416" sldId="311"/>
        </pc:sldMkLst>
      </pc:sldChg>
      <pc:sldChg chg="modSp mod modNotesTx">
        <pc:chgData name="Wang Jian-Sheng" userId="7d25d710-0931-49a3-acef-49192cec40f2" providerId="ADAL" clId="{66572D02-9A0D-4195-ADB6-5DBDF78AF6B3}" dt="2026-03-30T02:55:32.417" v="2059" actId="20577"/>
        <pc:sldMkLst>
          <pc:docMk/>
          <pc:sldMk cId="1191605293" sldId="314"/>
        </pc:sldMkLst>
        <pc:spChg chg="mod">
          <ac:chgData name="Wang Jian-Sheng" userId="7d25d710-0931-49a3-acef-49192cec40f2" providerId="ADAL" clId="{66572D02-9A0D-4195-ADB6-5DBDF78AF6B3}" dt="2026-03-25T06:14:23.167" v="1775" actId="20577"/>
          <ac:spMkLst>
            <pc:docMk/>
            <pc:sldMk cId="1191605293" sldId="314"/>
            <ac:spMk id="3" creationId="{6B5E9DA8-471C-48A1-A107-6AF7DCD0A460}"/>
          </ac:spMkLst>
        </pc:spChg>
        <pc:spChg chg="mod">
          <ac:chgData name="Wang Jian-Sheng" userId="7d25d710-0931-49a3-acef-49192cec40f2" providerId="ADAL" clId="{66572D02-9A0D-4195-ADB6-5DBDF78AF6B3}" dt="2026-03-30T02:54:34.307" v="2023" actId="20577"/>
          <ac:spMkLst>
            <pc:docMk/>
            <pc:sldMk cId="1191605293" sldId="314"/>
            <ac:spMk id="7" creationId="{DAA70AF5-2810-4F75-A33C-A6B5FABB6580}"/>
          </ac:spMkLst>
        </pc:spChg>
      </pc:sldChg>
      <pc:sldChg chg="addSp modSp new mod modNotesTx">
        <pc:chgData name="Wang Jian-Sheng" userId="7d25d710-0931-49a3-acef-49192cec40f2" providerId="ADAL" clId="{66572D02-9A0D-4195-ADB6-5DBDF78AF6B3}" dt="2026-03-20T05:51:03.082" v="827" actId="20577"/>
        <pc:sldMkLst>
          <pc:docMk/>
          <pc:sldMk cId="4208909885" sldId="318"/>
        </pc:sldMkLst>
        <pc:spChg chg="mod">
          <ac:chgData name="Wang Jian-Sheng" userId="7d25d710-0931-49a3-acef-49192cec40f2" providerId="ADAL" clId="{66572D02-9A0D-4195-ADB6-5DBDF78AF6B3}" dt="2026-03-20T05:27:18.643" v="260" actId="27636"/>
          <ac:spMkLst>
            <pc:docMk/>
            <pc:sldMk cId="4208909885" sldId="318"/>
            <ac:spMk id="2" creationId="{94F51982-A22A-BB66-5CCE-278441691CA0}"/>
          </ac:spMkLst>
        </pc:spChg>
        <pc:spChg chg="mod">
          <ac:chgData name="Wang Jian-Sheng" userId="7d25d710-0931-49a3-acef-49192cec40f2" providerId="ADAL" clId="{66572D02-9A0D-4195-ADB6-5DBDF78AF6B3}" dt="2026-03-20T05:51:03.082" v="827" actId="20577"/>
          <ac:spMkLst>
            <pc:docMk/>
            <pc:sldMk cId="4208909885" sldId="318"/>
            <ac:spMk id="3" creationId="{CD21678E-C64B-8116-4594-83CB1DB0D12B}"/>
          </ac:spMkLst>
        </pc:spChg>
        <pc:spChg chg="add mod">
          <ac:chgData name="Wang Jian-Sheng" userId="7d25d710-0931-49a3-acef-49192cec40f2" providerId="ADAL" clId="{66572D02-9A0D-4195-ADB6-5DBDF78AF6B3}" dt="2026-03-20T05:39:31.874" v="727" actId="20577"/>
          <ac:spMkLst>
            <pc:docMk/>
            <pc:sldMk cId="4208909885" sldId="318"/>
            <ac:spMk id="4" creationId="{FCEB1470-7900-7E2B-6BE9-F0D318F0C088}"/>
          </ac:spMkLst>
        </pc:spChg>
      </pc:sldChg>
      <pc:sldChg chg="addSp delSp modSp new mod">
        <pc:chgData name="Wang Jian-Sheng" userId="7d25d710-0931-49a3-acef-49192cec40f2" providerId="ADAL" clId="{66572D02-9A0D-4195-ADB6-5DBDF78AF6B3}" dt="2026-03-23T03:36:46.545" v="1771" actId="14100"/>
        <pc:sldMkLst>
          <pc:docMk/>
          <pc:sldMk cId="2276228516" sldId="319"/>
        </pc:sldMkLst>
        <pc:spChg chg="mod">
          <ac:chgData name="Wang Jian-Sheng" userId="7d25d710-0931-49a3-acef-49192cec40f2" providerId="ADAL" clId="{66572D02-9A0D-4195-ADB6-5DBDF78AF6B3}" dt="2026-03-23T03:21:54.528" v="1331" actId="20577"/>
          <ac:spMkLst>
            <pc:docMk/>
            <pc:sldMk cId="2276228516" sldId="319"/>
            <ac:spMk id="2" creationId="{6C08E2FB-F18B-922D-8DAA-40D9CC783A44}"/>
          </ac:spMkLst>
        </pc:spChg>
        <pc:spChg chg="add mod">
          <ac:chgData name="Wang Jian-Sheng" userId="7d25d710-0931-49a3-acef-49192cec40f2" providerId="ADAL" clId="{66572D02-9A0D-4195-ADB6-5DBDF78AF6B3}" dt="2026-03-23T03:36:46.545" v="1771" actId="14100"/>
          <ac:spMkLst>
            <pc:docMk/>
            <pc:sldMk cId="2276228516" sldId="319"/>
            <ac:spMk id="3" creationId="{E131C3C6-D909-8913-14EB-4802DA994292}"/>
          </ac:spMkLst>
        </pc:spChg>
        <pc:spChg chg="add mod">
          <ac:chgData name="Wang Jian-Sheng" userId="7d25d710-0931-49a3-acef-49192cec40f2" providerId="ADAL" clId="{66572D02-9A0D-4195-ADB6-5DBDF78AF6B3}" dt="2026-03-23T03:34:59.895" v="1716" actId="1035"/>
          <ac:spMkLst>
            <pc:docMk/>
            <pc:sldMk cId="2276228516" sldId="319"/>
            <ac:spMk id="6" creationId="{9690BB86-C9B8-3E52-592B-2A09F355F3B4}"/>
          </ac:spMkLst>
        </pc:spChg>
        <pc:picChg chg="add mod">
          <ac:chgData name="Wang Jian-Sheng" userId="7d25d710-0931-49a3-acef-49192cec40f2" providerId="ADAL" clId="{66572D02-9A0D-4195-ADB6-5DBDF78AF6B3}" dt="2026-03-23T03:34:52.839" v="1681" actId="1035"/>
          <ac:picMkLst>
            <pc:docMk/>
            <pc:sldMk cId="2276228516" sldId="319"/>
            <ac:picMk id="5" creationId="{2B48DC9E-92C4-E33C-3282-94CF57044AA2}"/>
          </ac:picMkLst>
        </pc:picChg>
      </pc:sldChg>
      <pc:sldChg chg="modSp new mod">
        <pc:chgData name="Wang Jian-Sheng" userId="7d25d710-0931-49a3-acef-49192cec40f2" providerId="ADAL" clId="{66572D02-9A0D-4195-ADB6-5DBDF78AF6B3}" dt="2026-03-25T06:27:08.384" v="1875" actId="20577"/>
        <pc:sldMkLst>
          <pc:docMk/>
          <pc:sldMk cId="3755367573" sldId="320"/>
        </pc:sldMkLst>
        <pc:spChg chg="mod">
          <ac:chgData name="Wang Jian-Sheng" userId="7d25d710-0931-49a3-acef-49192cec40f2" providerId="ADAL" clId="{66572D02-9A0D-4195-ADB6-5DBDF78AF6B3}" dt="2026-03-25T06:27:08.384" v="1875" actId="20577"/>
          <ac:spMkLst>
            <pc:docMk/>
            <pc:sldMk cId="3755367573" sldId="320"/>
            <ac:spMk id="2" creationId="{42A49B03-91BC-7051-74B1-C9D7E2323BF4}"/>
          </ac:spMkLst>
        </pc:spChg>
        <pc:spChg chg="mod">
          <ac:chgData name="Wang Jian-Sheng" userId="7d25d710-0931-49a3-acef-49192cec40f2" providerId="ADAL" clId="{66572D02-9A0D-4195-ADB6-5DBDF78AF6B3}" dt="2026-03-25T06:26:18.302" v="1874" actId="113"/>
          <ac:spMkLst>
            <pc:docMk/>
            <pc:sldMk cId="3755367573" sldId="320"/>
            <ac:spMk id="3" creationId="{9D019E79-3305-A09A-D44F-F160F1779549}"/>
          </ac:spMkLst>
        </pc:spChg>
      </pc:sldChg>
      <pc:sldChg chg="addSp delSp modSp new mod">
        <pc:chgData name="Wang Jian-Sheng" userId="7d25d710-0931-49a3-acef-49192cec40f2" providerId="ADAL" clId="{66572D02-9A0D-4195-ADB6-5DBDF78AF6B3}" dt="2026-03-26T03:33:31.619" v="1969" actId="207"/>
        <pc:sldMkLst>
          <pc:docMk/>
          <pc:sldMk cId="219183023" sldId="321"/>
        </pc:sldMkLst>
        <pc:spChg chg="mod">
          <ac:chgData name="Wang Jian-Sheng" userId="7d25d710-0931-49a3-acef-49192cec40f2" providerId="ADAL" clId="{66572D02-9A0D-4195-ADB6-5DBDF78AF6B3}" dt="2026-03-26T03:01:28.405" v="1885" actId="20577"/>
          <ac:spMkLst>
            <pc:docMk/>
            <pc:sldMk cId="219183023" sldId="321"/>
            <ac:spMk id="2" creationId="{FBF48E24-1964-34C8-249E-AF145F7CBEB5}"/>
          </ac:spMkLst>
        </pc:spChg>
        <pc:spChg chg="add mod">
          <ac:chgData name="Wang Jian-Sheng" userId="7d25d710-0931-49a3-acef-49192cec40f2" providerId="ADAL" clId="{66572D02-9A0D-4195-ADB6-5DBDF78AF6B3}" dt="2026-03-26T03:33:31.619" v="1969" actId="207"/>
          <ac:spMkLst>
            <pc:docMk/>
            <pc:sldMk cId="219183023" sldId="321"/>
            <ac:spMk id="3" creationId="{9A39A2F4-2551-582A-DCD7-D70F251CD304}"/>
          </ac:spMkLst>
        </pc:spChg>
        <pc:picChg chg="add mod">
          <ac:chgData name="Wang Jian-Sheng" userId="7d25d710-0931-49a3-acef-49192cec40f2" providerId="ADAL" clId="{66572D02-9A0D-4195-ADB6-5DBDF78AF6B3}" dt="2026-03-26T03:06:26.897" v="1893" actId="14100"/>
          <ac:picMkLst>
            <pc:docMk/>
            <pc:sldMk cId="219183023" sldId="321"/>
            <ac:picMk id="5" creationId="{EDB5CEB8-66E0-4C2A-0C55-F183AAFA5A62}"/>
          </ac:picMkLst>
        </pc:picChg>
        <pc:picChg chg="add mod">
          <ac:chgData name="Wang Jian-Sheng" userId="7d25d710-0931-49a3-acef-49192cec40f2" providerId="ADAL" clId="{66572D02-9A0D-4195-ADB6-5DBDF78AF6B3}" dt="2026-03-26T03:07:50.495" v="1896" actId="1076"/>
          <ac:picMkLst>
            <pc:docMk/>
            <pc:sldMk cId="219183023" sldId="321"/>
            <ac:picMk id="7" creationId="{E639C975-C5C3-35DE-0613-8A1D5D6B67C1}"/>
          </ac:picMkLst>
        </pc:picChg>
      </pc:sldChg>
      <pc:sldChg chg="addSp delSp modSp new mod">
        <pc:chgData name="Wang Jian-Sheng" userId="7d25d710-0931-49a3-acef-49192cec40f2" providerId="ADAL" clId="{66572D02-9A0D-4195-ADB6-5DBDF78AF6B3}" dt="2026-03-30T03:24:57.106" v="2250" actId="20577"/>
        <pc:sldMkLst>
          <pc:docMk/>
          <pc:sldMk cId="2644759738" sldId="322"/>
        </pc:sldMkLst>
        <pc:spChg chg="mod">
          <ac:chgData name="Wang Jian-Sheng" userId="7d25d710-0931-49a3-acef-49192cec40f2" providerId="ADAL" clId="{66572D02-9A0D-4195-ADB6-5DBDF78AF6B3}" dt="2026-03-30T03:13:36.878" v="2201" actId="20577"/>
          <ac:spMkLst>
            <pc:docMk/>
            <pc:sldMk cId="2644759738" sldId="322"/>
            <ac:spMk id="2" creationId="{C2D20098-34EE-D037-372F-62DAD1C026A9}"/>
          </ac:spMkLst>
        </pc:spChg>
        <pc:spChg chg="del">
          <ac:chgData name="Wang Jian-Sheng" userId="7d25d710-0931-49a3-acef-49192cec40f2" providerId="ADAL" clId="{66572D02-9A0D-4195-ADB6-5DBDF78AF6B3}" dt="2026-03-30T03:02:00.279" v="2092" actId="478"/>
          <ac:spMkLst>
            <pc:docMk/>
            <pc:sldMk cId="2644759738" sldId="322"/>
            <ac:spMk id="3" creationId="{FAC48F34-C6A8-6B84-79AF-4BE4149D43BB}"/>
          </ac:spMkLst>
        </pc:spChg>
        <pc:spChg chg="add mod">
          <ac:chgData name="Wang Jian-Sheng" userId="7d25d710-0931-49a3-acef-49192cec40f2" providerId="ADAL" clId="{66572D02-9A0D-4195-ADB6-5DBDF78AF6B3}" dt="2026-03-30T03:03:11.184" v="2106" actId="255"/>
          <ac:spMkLst>
            <pc:docMk/>
            <pc:sldMk cId="2644759738" sldId="322"/>
            <ac:spMk id="6" creationId="{F3084C47-E938-AC4D-5EE9-765ACFBF0E3A}"/>
          </ac:spMkLst>
        </pc:spChg>
        <pc:spChg chg="add mod">
          <ac:chgData name="Wang Jian-Sheng" userId="7d25d710-0931-49a3-acef-49192cec40f2" providerId="ADAL" clId="{66572D02-9A0D-4195-ADB6-5DBDF78AF6B3}" dt="2026-03-30T03:24:57.106" v="2250" actId="20577"/>
          <ac:spMkLst>
            <pc:docMk/>
            <pc:sldMk cId="2644759738" sldId="322"/>
            <ac:spMk id="7" creationId="{EF453EDF-0CE7-3654-A084-3779392C1C61}"/>
          </ac:spMkLst>
        </pc:spChg>
        <pc:spChg chg="add del mod">
          <ac:chgData name="Wang Jian-Sheng" userId="7d25d710-0931-49a3-acef-49192cec40f2" providerId="ADAL" clId="{66572D02-9A0D-4195-ADB6-5DBDF78AF6B3}" dt="2026-03-30T03:08:49.538" v="2138" actId="478"/>
          <ac:spMkLst>
            <pc:docMk/>
            <pc:sldMk cId="2644759738" sldId="322"/>
            <ac:spMk id="9" creationId="{8F599040-5F23-01AD-288E-BC41D2047887}"/>
          </ac:spMkLst>
        </pc:spChg>
        <pc:spChg chg="add mod">
          <ac:chgData name="Wang Jian-Sheng" userId="7d25d710-0931-49a3-acef-49192cec40f2" providerId="ADAL" clId="{66572D02-9A0D-4195-ADB6-5DBDF78AF6B3}" dt="2026-03-30T03:12:27.245" v="2184" actId="1076"/>
          <ac:spMkLst>
            <pc:docMk/>
            <pc:sldMk cId="2644759738" sldId="322"/>
            <ac:spMk id="12" creationId="{BDF6341D-0A6A-E813-5F75-79E259BC3D4F}"/>
          </ac:spMkLst>
        </pc:spChg>
        <pc:spChg chg="add del mod">
          <ac:chgData name="Wang Jian-Sheng" userId="7d25d710-0931-49a3-acef-49192cec40f2" providerId="ADAL" clId="{66572D02-9A0D-4195-ADB6-5DBDF78AF6B3}" dt="2026-03-30T03:20:54.001" v="2240" actId="478"/>
          <ac:spMkLst>
            <pc:docMk/>
            <pc:sldMk cId="2644759738" sldId="322"/>
            <ac:spMk id="13" creationId="{B754EF17-AD6F-2BCA-4603-F1D52320A722}"/>
          </ac:spMkLst>
        </pc:spChg>
        <pc:spChg chg="add mod">
          <ac:chgData name="Wang Jian-Sheng" userId="7d25d710-0931-49a3-acef-49192cec40f2" providerId="ADAL" clId="{66572D02-9A0D-4195-ADB6-5DBDF78AF6B3}" dt="2026-03-30T03:21:13.343" v="2243" actId="207"/>
          <ac:spMkLst>
            <pc:docMk/>
            <pc:sldMk cId="2644759738" sldId="322"/>
            <ac:spMk id="14" creationId="{A873B261-97C9-A943-69FD-AF4F639C9749}"/>
          </ac:spMkLst>
        </pc:spChg>
        <pc:picChg chg="add mod">
          <ac:chgData name="Wang Jian-Sheng" userId="7d25d710-0931-49a3-acef-49192cec40f2" providerId="ADAL" clId="{66572D02-9A0D-4195-ADB6-5DBDF78AF6B3}" dt="2026-03-30T03:20:24.133" v="2238" actId="14100"/>
          <ac:picMkLst>
            <pc:docMk/>
            <pc:sldMk cId="2644759738" sldId="322"/>
            <ac:picMk id="5" creationId="{678DAFC4-3174-0936-FF54-17FD22A3DA69}"/>
          </ac:picMkLst>
        </pc:picChg>
        <pc:picChg chg="add mod">
          <ac:chgData name="Wang Jian-Sheng" userId="7d25d710-0931-49a3-acef-49192cec40f2" providerId="ADAL" clId="{66572D02-9A0D-4195-ADB6-5DBDF78AF6B3}" dt="2026-03-30T03:09:37.512" v="2142" actId="1076"/>
          <ac:picMkLst>
            <pc:docMk/>
            <pc:sldMk cId="2644759738" sldId="322"/>
            <ac:picMk id="11" creationId="{F528E216-0404-C8AC-744C-E2AC99FE00AF}"/>
          </ac:picMkLst>
        </pc:picChg>
      </pc:sldChg>
      <pc:sldChg chg="addSp delSp modSp new mod">
        <pc:chgData name="Wang Jian-Sheng" userId="7d25d710-0931-49a3-acef-49192cec40f2" providerId="ADAL" clId="{66572D02-9A0D-4195-ADB6-5DBDF78AF6B3}" dt="2026-03-30T03:19:58.739" v="2236" actId="255"/>
        <pc:sldMkLst>
          <pc:docMk/>
          <pc:sldMk cId="1217334265" sldId="323"/>
        </pc:sldMkLst>
        <pc:spChg chg="mod">
          <ac:chgData name="Wang Jian-Sheng" userId="7d25d710-0931-49a3-acef-49192cec40f2" providerId="ADAL" clId="{66572D02-9A0D-4195-ADB6-5DBDF78AF6B3}" dt="2026-03-30T03:14:21.345" v="2226" actId="20577"/>
          <ac:spMkLst>
            <pc:docMk/>
            <pc:sldMk cId="1217334265" sldId="323"/>
            <ac:spMk id="2" creationId="{F9AF49B2-E903-2A5C-CBA9-794B81CC98F9}"/>
          </ac:spMkLst>
        </pc:spChg>
        <pc:spChg chg="del">
          <ac:chgData name="Wang Jian-Sheng" userId="7d25d710-0931-49a3-acef-49192cec40f2" providerId="ADAL" clId="{66572D02-9A0D-4195-ADB6-5DBDF78AF6B3}" dt="2026-03-30T03:18:10.371" v="2227" actId="478"/>
          <ac:spMkLst>
            <pc:docMk/>
            <pc:sldMk cId="1217334265" sldId="323"/>
            <ac:spMk id="3" creationId="{4C748A8E-92C0-0920-A879-C07D5AFD6DB8}"/>
          </ac:spMkLst>
        </pc:spChg>
        <pc:spChg chg="add mod">
          <ac:chgData name="Wang Jian-Sheng" userId="7d25d710-0931-49a3-acef-49192cec40f2" providerId="ADAL" clId="{66572D02-9A0D-4195-ADB6-5DBDF78AF6B3}" dt="2026-03-30T03:19:58.739" v="2236" actId="255"/>
          <ac:spMkLst>
            <pc:docMk/>
            <pc:sldMk cId="1217334265" sldId="323"/>
            <ac:spMk id="6" creationId="{7A226FCE-A8E7-B9BB-477F-027FC46AEA06}"/>
          </ac:spMkLst>
        </pc:spChg>
        <pc:picChg chg="add mod">
          <ac:chgData name="Wang Jian-Sheng" userId="7d25d710-0931-49a3-acef-49192cec40f2" providerId="ADAL" clId="{66572D02-9A0D-4195-ADB6-5DBDF78AF6B3}" dt="2026-03-30T03:18:51.690" v="2233" actId="1076"/>
          <ac:picMkLst>
            <pc:docMk/>
            <pc:sldMk cId="1217334265" sldId="323"/>
            <ac:picMk id="5" creationId="{7100D147-B06C-DC47-14E4-8A1FAE3FF59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30/3/2026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Bishop, “Deep </a:t>
            </a:r>
            <a:r>
              <a:rPr lang="en-US"/>
              <a:t>Learning”, Chapter </a:t>
            </a:r>
            <a:r>
              <a:rPr lang="en-US" dirty="0"/>
              <a:t>19.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79358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use: z = f(x) as a dimension reduction method.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3680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We require </a:t>
            </a:r>
            <a:r>
              <a:rPr lang="en-US" dirty="0" err="1"/>
              <a:t>W_f</a:t>
            </a:r>
            <a:r>
              <a:rPr lang="en-US" dirty="0"/>
              <a:t> = </a:t>
            </a:r>
            <a:r>
              <a:rPr lang="en-US" dirty="0" err="1"/>
              <a:t>W_g^T</a:t>
            </a:r>
            <a:r>
              <a:rPr lang="en-US" dirty="0"/>
              <a:t>, where W is an orthogonal matrix.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32301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page 50 in Bengio.   Here we assume the value is centered, i.e.,  </a:t>
            </a:r>
            <a:r>
              <a:rPr lang="en-US" dirty="0" err="1"/>
              <a:t>sum_n</a:t>
            </a:r>
            <a:r>
              <a:rPr lang="en-US" dirty="0"/>
              <a:t> x^(n) = 0.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2195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12 of Bishop, “Deep Learning”.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35659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softmax</a:t>
            </a:r>
            <a:r>
              <a:rPr lang="en-US" dirty="0"/>
              <a:t> is in the direction of m, or row on </a:t>
            </a:r>
            <a:r>
              <a:rPr lang="en-US" dirty="0" err="1"/>
              <a:t>x_n^T</a:t>
            </a:r>
            <a:r>
              <a:rPr lang="en-US" dirty="0"/>
              <a:t> </a:t>
            </a:r>
            <a:r>
              <a:rPr lang="en-US" dirty="0" err="1"/>
              <a:t>x_m</a:t>
            </a:r>
            <a:r>
              <a:rPr lang="en-US" dirty="0"/>
              <a:t>.    The weights </a:t>
            </a:r>
            <a:r>
              <a:rPr lang="en-US" dirty="0" err="1"/>
              <a:t>a_nm</a:t>
            </a:r>
            <a:r>
              <a:rPr lang="en-US" dirty="0"/>
              <a:t> &gt;= 0, </a:t>
            </a:r>
            <a:r>
              <a:rPr lang="en-US" dirty="0" err="1"/>
              <a:t>sum_m</a:t>
            </a:r>
            <a:r>
              <a:rPr lang="en-US" dirty="0"/>
              <a:t> </a:t>
            </a:r>
            <a:r>
              <a:rPr lang="en-US" dirty="0" err="1"/>
              <a:t>a_nm</a:t>
            </a:r>
            <a:r>
              <a:rPr lang="en-US" dirty="0"/>
              <a:t> = 1.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6086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Querry: Which other words in the sentence should I pay attention to? Key: Think of this as a label or index for every word in the sentence: value: actual informational content of the word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16729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slide 18 for the CNN week 8.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64023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7" Type="http://schemas.openxmlformats.org/officeDocument/2006/relationships/image" Target="../media/image2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lanapearl.github.io/blog/2024/the-illustrated-alphafold/" TargetMode="External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9,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Encoder, decoder, transformer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2E4E8-1BE1-41ED-AA2A-BF98C9CE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Autoencoder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01BD7683-4440-4F22-BB31-7298F07192FC}"/>
                  </a:ext>
                </a:extLst>
              </p:cNvPr>
              <p:cNvSpPr/>
              <p:nvPr/>
            </p:nvSpPr>
            <p:spPr>
              <a:xfrm>
                <a:off x="1208316" y="2266406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01BD7683-4440-4F22-BB31-7298F07192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316" y="2266406"/>
                <a:ext cx="372291" cy="372291"/>
              </a:xfrm>
              <a:prstGeom prst="ellipse">
                <a:avLst/>
              </a:prstGeom>
              <a:blipFill>
                <a:blip r:embed="rId3"/>
                <a:stretch>
                  <a:fillRect l="-317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878B8FDC-AB7C-487C-872A-EE146F7D01BC}"/>
                  </a:ext>
                </a:extLst>
              </p:cNvPr>
              <p:cNvSpPr/>
              <p:nvPr/>
            </p:nvSpPr>
            <p:spPr>
              <a:xfrm>
                <a:off x="1210493" y="2882537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878B8FDC-AB7C-487C-872A-EE146F7D01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493" y="2882537"/>
                <a:ext cx="372291" cy="372291"/>
              </a:xfrm>
              <a:prstGeom prst="ellipse">
                <a:avLst/>
              </a:prstGeom>
              <a:blipFill>
                <a:blip r:embed="rId4"/>
                <a:stretch>
                  <a:fillRect l="-476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CF348C92-2C44-4172-9E56-26AE57F7B111}"/>
                  </a:ext>
                </a:extLst>
              </p:cNvPr>
              <p:cNvSpPr/>
              <p:nvPr/>
            </p:nvSpPr>
            <p:spPr>
              <a:xfrm>
                <a:off x="1210491" y="3509552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CF348C92-2C44-4172-9E56-26AE57F7B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491" y="3509552"/>
                <a:ext cx="372291" cy="372291"/>
              </a:xfrm>
              <a:prstGeom prst="ellipse">
                <a:avLst/>
              </a:prstGeom>
              <a:blipFill>
                <a:blip r:embed="rId5"/>
                <a:stretch>
                  <a:fillRect l="-476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CD62ED2-1FC2-40C0-9C48-B3C7768F738D}"/>
                  </a:ext>
                </a:extLst>
              </p:cNvPr>
              <p:cNvSpPr/>
              <p:nvPr/>
            </p:nvSpPr>
            <p:spPr>
              <a:xfrm>
                <a:off x="1206141" y="4889859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CD62ED2-1FC2-40C0-9C48-B3C7768F7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141" y="4889859"/>
                <a:ext cx="372291" cy="372291"/>
              </a:xfrm>
              <a:prstGeom prst="ellipse">
                <a:avLst/>
              </a:prstGeom>
              <a:blipFill>
                <a:blip r:embed="rId6"/>
                <a:stretch>
                  <a:fillRect l="-7937" b="-15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A3D825-73BE-4C8A-9449-A2308B77A11A}"/>
                  </a:ext>
                </a:extLst>
              </p:cNvPr>
              <p:cNvSpPr txBox="1"/>
              <p:nvPr/>
            </p:nvSpPr>
            <p:spPr>
              <a:xfrm>
                <a:off x="1217024" y="4167051"/>
                <a:ext cx="352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A3D825-73BE-4C8A-9449-A2308B77A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024" y="4167051"/>
                <a:ext cx="3527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2F197CE-34BF-429A-82B8-FEA3A452D9E9}"/>
                  </a:ext>
                </a:extLst>
              </p:cNvPr>
              <p:cNvSpPr/>
              <p:nvPr/>
            </p:nvSpPr>
            <p:spPr>
              <a:xfrm>
                <a:off x="4985646" y="2262052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2F197CE-34BF-429A-82B8-FEA3A452D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646" y="2262052"/>
                <a:ext cx="372291" cy="372291"/>
              </a:xfrm>
              <a:prstGeom prst="ellipse">
                <a:avLst/>
              </a:prstGeom>
              <a:blipFill>
                <a:blip r:embed="rId8"/>
                <a:stretch>
                  <a:fillRect l="-4762" b="-79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9E1D637-24F3-4E4E-B6B3-4F0B93D687DC}"/>
                  </a:ext>
                </a:extLst>
              </p:cNvPr>
              <p:cNvSpPr/>
              <p:nvPr/>
            </p:nvSpPr>
            <p:spPr>
              <a:xfrm>
                <a:off x="4987823" y="2878183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9E1D637-24F3-4E4E-B6B3-4F0B93D687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823" y="2878183"/>
                <a:ext cx="372291" cy="372291"/>
              </a:xfrm>
              <a:prstGeom prst="ellipse">
                <a:avLst/>
              </a:prstGeom>
              <a:blipFill>
                <a:blip r:embed="rId9"/>
                <a:stretch>
                  <a:fillRect l="-4762" b="-79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C8DF6F5-E639-40AC-9D8F-2BB9CB1030E5}"/>
                  </a:ext>
                </a:extLst>
              </p:cNvPr>
              <p:cNvSpPr/>
              <p:nvPr/>
            </p:nvSpPr>
            <p:spPr>
              <a:xfrm>
                <a:off x="4987821" y="3505198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C8DF6F5-E639-40AC-9D8F-2BB9CB1030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821" y="3505198"/>
                <a:ext cx="372291" cy="372291"/>
              </a:xfrm>
              <a:prstGeom prst="ellipse">
                <a:avLst/>
              </a:prstGeom>
              <a:blipFill>
                <a:blip r:embed="rId10"/>
                <a:stretch>
                  <a:fillRect l="-4762" b="-79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FEA7E7C-F55E-42F7-B808-C930D9314D30}"/>
                  </a:ext>
                </a:extLst>
              </p:cNvPr>
              <p:cNvSpPr/>
              <p:nvPr/>
            </p:nvSpPr>
            <p:spPr>
              <a:xfrm>
                <a:off x="4983471" y="4885505"/>
                <a:ext cx="372291" cy="37229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FEA7E7C-F55E-42F7-B808-C930D9314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471" y="4885505"/>
                <a:ext cx="372291" cy="372291"/>
              </a:xfrm>
              <a:prstGeom prst="ellipse">
                <a:avLst/>
              </a:prstGeom>
              <a:blipFill>
                <a:blip r:embed="rId11"/>
                <a:stretch>
                  <a:fillRect l="-7813" b="-79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9439671-3F1E-4DA3-BD2B-91096E090B5E}"/>
                  </a:ext>
                </a:extLst>
              </p:cNvPr>
              <p:cNvSpPr txBox="1"/>
              <p:nvPr/>
            </p:nvSpPr>
            <p:spPr>
              <a:xfrm>
                <a:off x="4994354" y="4162697"/>
                <a:ext cx="352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9439671-3F1E-4DA3-BD2B-91096E090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354" y="4162697"/>
                <a:ext cx="352700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45EB3FC-A215-4347-831A-BEF75BCCFC99}"/>
                  </a:ext>
                </a:extLst>
              </p:cNvPr>
              <p:cNvSpPr/>
              <p:nvPr/>
            </p:nvSpPr>
            <p:spPr>
              <a:xfrm>
                <a:off x="2958737" y="2945674"/>
                <a:ext cx="304800" cy="304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45EB3FC-A215-4347-831A-BEF75BCCFC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737" y="2945674"/>
                <a:ext cx="304800" cy="304800"/>
              </a:xfrm>
              <a:prstGeom prst="rect">
                <a:avLst/>
              </a:prstGeom>
              <a:blipFill>
                <a:blip r:embed="rId13"/>
                <a:stretch>
                  <a:fillRect l="-13462" r="-1923" b="-1153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C327774-9CB1-47F4-8810-4B9A8904A241}"/>
                  </a:ext>
                </a:extLst>
              </p:cNvPr>
              <p:cNvSpPr/>
              <p:nvPr/>
            </p:nvSpPr>
            <p:spPr>
              <a:xfrm>
                <a:off x="2973980" y="3450768"/>
                <a:ext cx="304800" cy="304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C327774-9CB1-47F4-8810-4B9A8904A2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980" y="3450768"/>
                <a:ext cx="304800" cy="304800"/>
              </a:xfrm>
              <a:prstGeom prst="rect">
                <a:avLst/>
              </a:prstGeom>
              <a:blipFill>
                <a:blip r:embed="rId14"/>
                <a:stretch>
                  <a:fillRect l="-13462" r="-1923" b="-1153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41B609-4A46-4BAF-8144-E1DF2629B1DE}"/>
                  </a:ext>
                </a:extLst>
              </p:cNvPr>
              <p:cNvSpPr txBox="1"/>
              <p:nvPr/>
            </p:nvSpPr>
            <p:spPr>
              <a:xfrm>
                <a:off x="2943492" y="3849189"/>
                <a:ext cx="352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41B609-4A46-4BAF-8144-E1DF2629B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492" y="3849189"/>
                <a:ext cx="35270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997E832-DCE6-4D0C-8BF7-262D9BC4512A}"/>
                  </a:ext>
                </a:extLst>
              </p:cNvPr>
              <p:cNvSpPr/>
              <p:nvPr/>
            </p:nvSpPr>
            <p:spPr>
              <a:xfrm>
                <a:off x="2987043" y="4214945"/>
                <a:ext cx="304800" cy="304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997E832-DCE6-4D0C-8BF7-262D9BC451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043" y="4214945"/>
                <a:ext cx="304800" cy="304800"/>
              </a:xfrm>
              <a:prstGeom prst="rect">
                <a:avLst/>
              </a:prstGeom>
              <a:blipFill>
                <a:blip r:embed="rId16"/>
                <a:stretch>
                  <a:fillRect l="-23077" r="-11538" b="-1153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25E81BD-32C0-4040-8D3E-F1ED755884F7}"/>
                  </a:ext>
                </a:extLst>
              </p:cNvPr>
              <p:cNvSpPr txBox="1"/>
              <p:nvPr/>
            </p:nvSpPr>
            <p:spPr>
              <a:xfrm>
                <a:off x="2746931" y="5650131"/>
                <a:ext cx="7850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25E81BD-32C0-4040-8D3E-F1ED75588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931" y="5650131"/>
                <a:ext cx="785023" cy="276999"/>
              </a:xfrm>
              <a:prstGeom prst="rect">
                <a:avLst/>
              </a:prstGeom>
              <a:blipFill>
                <a:blip r:embed="rId17"/>
                <a:stretch>
                  <a:fillRect l="-5469" r="-4688" b="-155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1DEC28F-A1C8-4C24-960D-6827B35DD343}"/>
              </a:ext>
            </a:extLst>
          </p:cNvPr>
          <p:cNvCxnSpPr/>
          <p:nvPr/>
        </p:nvCxnSpPr>
        <p:spPr>
          <a:xfrm>
            <a:off x="1783080" y="2560320"/>
            <a:ext cx="1018903" cy="504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FF1F278-33F4-48BE-B33C-92C6D7133288}"/>
              </a:ext>
            </a:extLst>
          </p:cNvPr>
          <p:cNvCxnSpPr/>
          <p:nvPr/>
        </p:nvCxnSpPr>
        <p:spPr>
          <a:xfrm>
            <a:off x="1759132" y="3036093"/>
            <a:ext cx="925285" cy="61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BE9DD66-91DB-4A60-BBE7-A92F597E84F5}"/>
              </a:ext>
            </a:extLst>
          </p:cNvPr>
          <p:cNvCxnSpPr/>
          <p:nvPr/>
        </p:nvCxnSpPr>
        <p:spPr>
          <a:xfrm flipV="1">
            <a:off x="1808118" y="3180806"/>
            <a:ext cx="869768" cy="422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DA73420-4218-4F3E-9EFC-E794848CEB23}"/>
              </a:ext>
            </a:extLst>
          </p:cNvPr>
          <p:cNvCxnSpPr/>
          <p:nvPr/>
        </p:nvCxnSpPr>
        <p:spPr>
          <a:xfrm flipV="1">
            <a:off x="1661710" y="3250474"/>
            <a:ext cx="1140273" cy="1635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1478EB5-28CF-4BD4-BD75-4A1F3BF336B6}"/>
              </a:ext>
            </a:extLst>
          </p:cNvPr>
          <p:cNvCxnSpPr/>
          <p:nvPr/>
        </p:nvCxnSpPr>
        <p:spPr>
          <a:xfrm>
            <a:off x="1808118" y="2697480"/>
            <a:ext cx="993865" cy="1649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1CB9ADB-9EAE-4FD2-B7FC-F9029862FC79}"/>
              </a:ext>
            </a:extLst>
          </p:cNvPr>
          <p:cNvCxnSpPr/>
          <p:nvPr/>
        </p:nvCxnSpPr>
        <p:spPr>
          <a:xfrm>
            <a:off x="1724291" y="3755568"/>
            <a:ext cx="953595" cy="698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9185394-DFEA-45DF-98CE-5C1343C9A4DF}"/>
              </a:ext>
            </a:extLst>
          </p:cNvPr>
          <p:cNvCxnSpPr/>
          <p:nvPr/>
        </p:nvCxnSpPr>
        <p:spPr>
          <a:xfrm flipV="1">
            <a:off x="1938741" y="3672836"/>
            <a:ext cx="888280" cy="22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7046F39-E25D-47CB-86D7-0148AFCB1FB4}"/>
              </a:ext>
            </a:extLst>
          </p:cNvPr>
          <p:cNvCxnSpPr/>
          <p:nvPr/>
        </p:nvCxnSpPr>
        <p:spPr>
          <a:xfrm flipV="1">
            <a:off x="3533503" y="2501537"/>
            <a:ext cx="1162594" cy="4441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5C93FF3-5EED-4094-8EBA-570568FE87DD}"/>
              </a:ext>
            </a:extLst>
          </p:cNvPr>
          <p:cNvCxnSpPr/>
          <p:nvPr/>
        </p:nvCxnSpPr>
        <p:spPr>
          <a:xfrm>
            <a:off x="3631474" y="3098074"/>
            <a:ext cx="1077686" cy="574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1383B41-5984-439C-ACD9-5ED6E19170F9}"/>
              </a:ext>
            </a:extLst>
          </p:cNvPr>
          <p:cNvCxnSpPr/>
          <p:nvPr/>
        </p:nvCxnSpPr>
        <p:spPr>
          <a:xfrm>
            <a:off x="3533503" y="3603168"/>
            <a:ext cx="1214846" cy="1282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90F979D-260B-4A17-8ACE-EB0B79BF5660}"/>
              </a:ext>
            </a:extLst>
          </p:cNvPr>
          <p:cNvCxnSpPr/>
          <p:nvPr/>
        </p:nvCxnSpPr>
        <p:spPr>
          <a:xfrm flipV="1">
            <a:off x="3425739" y="2697480"/>
            <a:ext cx="1433635" cy="1669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EE72F2F-7F5E-4D2E-A138-E8B864F9A11E}"/>
              </a:ext>
            </a:extLst>
          </p:cNvPr>
          <p:cNvCxnSpPr/>
          <p:nvPr/>
        </p:nvCxnSpPr>
        <p:spPr>
          <a:xfrm>
            <a:off x="3503009" y="3603168"/>
            <a:ext cx="1134305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8FF6E83-57E9-4AAC-9C05-86A6A2BFC9F7}"/>
              </a:ext>
            </a:extLst>
          </p:cNvPr>
          <p:cNvCxnSpPr/>
          <p:nvPr/>
        </p:nvCxnSpPr>
        <p:spPr>
          <a:xfrm>
            <a:off x="3481260" y="4454434"/>
            <a:ext cx="1227900" cy="617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AC003D3-43F2-4AF3-AAFE-4A799502AC58}"/>
                  </a:ext>
                </a:extLst>
              </p:cNvPr>
              <p:cNvSpPr txBox="1"/>
              <p:nvPr/>
            </p:nvSpPr>
            <p:spPr>
              <a:xfrm>
                <a:off x="6466114" y="1469571"/>
                <a:ext cx="1798299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Maps: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sz="2400" dirty="0"/>
              </a:p>
              <a:p>
                <a:endParaRPr lang="en-US" dirty="0"/>
              </a:p>
              <a:p>
                <a:r>
                  <a:rPr lang="en-US" dirty="0"/>
                  <a:t>Minimize, </a:t>
                </a:r>
                <a:r>
                  <a:rPr lang="en-US" err="1"/>
                  <a:t>i</a:t>
                </a:r>
                <a:r>
                  <a:rPr lang="en-US"/>
                  <a:t>.</a:t>
                </a:r>
                <a:r>
                  <a:rPr lang="en-US" dirty="0"/>
                  <a:t>e</a:t>
                </a:r>
                <a:r>
                  <a:rPr lang="en-US"/>
                  <a:t>.,</a:t>
                </a:r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AC003D3-43F2-4AF3-AAFE-4A799502A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114" y="1469571"/>
                <a:ext cx="1798299" cy="2585323"/>
              </a:xfrm>
              <a:prstGeom prst="rect">
                <a:avLst/>
              </a:prstGeom>
              <a:blipFill>
                <a:blip r:embed="rId18"/>
                <a:stretch>
                  <a:fillRect l="-3051" t="-1179" r="-2712" b="-16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CE69E05-9D30-412B-AA0B-FA6F0EB4A712}"/>
                  </a:ext>
                </a:extLst>
              </p:cNvPr>
              <p:cNvSpPr txBox="1"/>
              <p:nvPr/>
            </p:nvSpPr>
            <p:spPr>
              <a:xfrm>
                <a:off x="2073186" y="1620667"/>
                <a:ext cx="2428550" cy="428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ncode</m:t>
                          </m:r>
                        </m:e>
                      </m:groupCh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ecode</m:t>
                          </m:r>
                        </m:e>
                      </m:groupCh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SG" sz="20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CE69E05-9D30-412B-AA0B-FA6F0EB4A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186" y="1620667"/>
                <a:ext cx="2428550" cy="42800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727DB3-9A80-B50A-9ED6-8B64E5F46F6F}"/>
                  </a:ext>
                </a:extLst>
              </p:cNvPr>
              <p:cNvSpPr txBox="1"/>
              <p:nvPr/>
            </p:nvSpPr>
            <p:spPr>
              <a:xfrm>
                <a:off x="6425120" y="5426758"/>
                <a:ext cx="1668293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The function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SG" sz="1400" dirty="0"/>
                  <a:t> 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SG" sz="1400" dirty="0"/>
                  <a:t> can be an arbitrary </a:t>
                </a:r>
                <a:r>
                  <a:rPr lang="en-SG" dirty="0"/>
                  <a:t>MLP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727DB3-9A80-B50A-9ED6-8B64E5F46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120" y="5426758"/>
                <a:ext cx="1668293" cy="800219"/>
              </a:xfrm>
              <a:prstGeom prst="rect">
                <a:avLst/>
              </a:prstGeom>
              <a:blipFill>
                <a:blip r:embed="rId20"/>
                <a:stretch>
                  <a:fillRect l="-1095" t="-1527" b="-114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1143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8E2FB-F18B-922D-8DAA-40D9CC783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autoencoder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48DC9E-92C4-E33C-3282-94CF57044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662" y="1834716"/>
            <a:ext cx="4560352" cy="33517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90BB86-C9B8-3E52-592B-2A09F355F3B4}"/>
              </a:ext>
            </a:extLst>
          </p:cNvPr>
          <p:cNvSpPr txBox="1"/>
          <p:nvPr/>
        </p:nvSpPr>
        <p:spPr>
          <a:xfrm>
            <a:off x="6680362" y="1855843"/>
            <a:ext cx="190487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Bishop, Figure 19.2  Adding extra hidden layers of nonlinear units produces an auto associative (autoencoder) network, which can perform a nonlinear dimensionality reduction.</a:t>
            </a:r>
            <a:endParaRPr lang="en-SG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31C3C6-D909-8913-14EB-4802DA994292}"/>
                  </a:ext>
                </a:extLst>
              </p:cNvPr>
              <p:cNvSpPr txBox="1"/>
              <p:nvPr/>
            </p:nvSpPr>
            <p:spPr>
              <a:xfrm>
                <a:off x="977629" y="5904407"/>
                <a:ext cx="64105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Other ways other than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SG" dirty="0"/>
                  <a:t>: 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dirty="0"/>
                  <a:t>regularization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SG" dirty="0"/>
                  <a:t>. 2) add noise to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dirty="0"/>
                  <a:t>. 3) probabilistic models 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31C3C6-D909-8913-14EB-4802DA994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629" y="5904407"/>
                <a:ext cx="6410528" cy="646331"/>
              </a:xfrm>
              <a:prstGeom prst="rect">
                <a:avLst/>
              </a:prstGeom>
              <a:blipFill>
                <a:blip r:embed="rId3"/>
                <a:stretch>
                  <a:fillRect l="-760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22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A1A41-ACBB-49A5-8FFA-9A296855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 as principal component analysis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F6C7C6-E083-445D-A671-7F6583EB5F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transformations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groupChr>
                      <m:groupChrPr>
                        <m:chr m:val="→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groupCh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dirty="0"/>
                  <a:t> be linear, i.e.,</a:t>
                </a:r>
              </a:p>
              <a:p>
                <a:pPr marL="0" indent="0">
                  <a:buNone/>
                </a:pPr>
                <a:r>
                  <a:rPr lang="en-SG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1" i="0" smtClean="0">
                        <a:latin typeface="Cambria Math" panose="02040503050406030204" pitchFamily="18" charset="0"/>
                      </a:rPr>
                      <m:t>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so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SG" dirty="0"/>
                  <a:t> with  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SG" dirty="0"/>
                  <a:t> being minimized</a:t>
                </a:r>
              </a:p>
              <a:p>
                <a:endParaRPr lang="en-US" dirty="0"/>
              </a:p>
              <a:p>
                <a:r>
                  <a:rPr lang="en-US" dirty="0"/>
                  <a:t>P</a:t>
                </a:r>
                <a:r>
                  <a:rPr lang="en-SG" dirty="0"/>
                  <a:t>CA as the solution: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r>
                  <a:rPr lang="en-SG" dirty="0"/>
                  <a:t> subject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F6C7C6-E083-445D-A671-7F6583EB5F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560" b="-98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437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4F51982-A22A-BB66-5CCE-278441691CA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Special case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SG" dirty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×1</m:t>
                    </m:r>
                  </m:oMath>
                </a14:m>
                <a:r>
                  <a:rPr lang="en-SG" dirty="0"/>
                  <a:t>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4F51982-A22A-BB66-5CCE-278441691C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r="-61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21678E-C64B-8116-4594-83CB1DB0D1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problem becomes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func>
                  </m:oMath>
                </a14:m>
                <a:r>
                  <a:rPr lang="en-SG" dirty="0"/>
                  <a:t> subject to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Tr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SG" dirty="0"/>
              </a:p>
              <a:p>
                <a:r>
                  <a:rPr lang="en-SG" dirty="0"/>
                  <a:t>Expand out, use cyclic permutation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𝜙𝜙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SG" dirty="0"/>
              </a:p>
              <a:p>
                <a:r>
                  <a:rPr lang="en-US" dirty="0"/>
                  <a:t>max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SG" dirty="0"/>
                  <a:t>  subject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SG" dirty="0"/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21678E-C64B-8116-4594-83CB1DB0D1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EB1470-7900-7E2B-6BE9-F0D318F0C088}"/>
                  </a:ext>
                </a:extLst>
              </p:cNvPr>
              <p:cNvSpPr txBox="1"/>
              <p:nvPr/>
            </p:nvSpPr>
            <p:spPr>
              <a:xfrm>
                <a:off x="6123562" y="5539902"/>
                <a:ext cx="25486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Eigenvalue problem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𝜆𝜙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EB1470-7900-7E2B-6BE9-F0D318F0C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562" y="5539902"/>
                <a:ext cx="2548647" cy="923330"/>
              </a:xfrm>
              <a:prstGeom prst="rect">
                <a:avLst/>
              </a:prstGeom>
              <a:blipFill>
                <a:blip r:embed="rId5"/>
                <a:stretch>
                  <a:fillRect l="-2153" t="-3974" b="-59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8909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FAAFCD-0462-41D3-9006-859FDF766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517" y="3298874"/>
            <a:ext cx="1516931" cy="34290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44F1881-7615-4B5D-80DD-90AFD13F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60FA9CD-6ED8-44D4-85B7-021A455991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35932"/>
                <a:ext cx="7886700" cy="4351338"/>
              </a:xfrm>
            </p:spPr>
            <p:txBody>
              <a:bodyPr/>
              <a:lstStyle/>
              <a:p>
                <a:r>
                  <a:rPr lang="en-US" dirty="0"/>
                  <a:t>A transformer consists of two parts: an attention mechanism that processes the data sequences and an MLP that processes the data on each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60FA9CD-6ED8-44D4-85B7-021A455991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35932"/>
                <a:ext cx="7886700" cy="4351338"/>
              </a:xfrm>
              <a:blipFill>
                <a:blip r:embed="rId4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0FC7643-2C23-43C7-A953-2E7CC1386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37" y="3780534"/>
            <a:ext cx="1937766" cy="301266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0521856-1906-408F-8329-8D11631E4569}"/>
              </a:ext>
            </a:extLst>
          </p:cNvPr>
          <p:cNvCxnSpPr/>
          <p:nvPr/>
        </p:nvCxnSpPr>
        <p:spPr>
          <a:xfrm>
            <a:off x="2612571" y="4271554"/>
            <a:ext cx="0" cy="132588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C29813-108E-4AF8-810F-EFFD2F12104B}"/>
                  </a:ext>
                </a:extLst>
              </p:cNvPr>
              <p:cNvSpPr txBox="1"/>
              <p:nvPr/>
            </p:nvSpPr>
            <p:spPr>
              <a:xfrm>
                <a:off x="1055077" y="4178106"/>
                <a:ext cx="1399734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sequence/attention</a:t>
                </a:r>
              </a:p>
              <a:p>
                <a:r>
                  <a:rPr lang="en-US" dirty="0"/>
                  <a:t>direction, e.g., a sentence.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SG" sz="1400" dirty="0"/>
                  <a:t> fixed,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SG" sz="1400" dirty="0"/>
                  <a:t> change from input to input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C29813-108E-4AF8-810F-EFFD2F121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077" y="4178106"/>
                <a:ext cx="1399734" cy="2400657"/>
              </a:xfrm>
              <a:prstGeom prst="rect">
                <a:avLst/>
              </a:prstGeom>
              <a:blipFill>
                <a:blip r:embed="rId6"/>
                <a:stretch>
                  <a:fillRect l="-3478" t="-1269" r="-2609" b="-177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8253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48E24-1964-34C8-249E-AF145F7C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B5CEB8-66E0-4C2A-0C55-F183AAFA5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12" y="1690689"/>
            <a:ext cx="5029547" cy="2042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39C975-C5C3-35DE-0613-8A1D5D6B6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030" y="4157705"/>
            <a:ext cx="5029547" cy="2408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39A2F4-2551-582A-DCD7-D70F251CD304}"/>
              </a:ext>
            </a:extLst>
          </p:cNvPr>
          <p:cNvSpPr txBox="1"/>
          <p:nvPr/>
        </p:nvSpPr>
        <p:spPr>
          <a:xfrm>
            <a:off x="530157" y="4513634"/>
            <a:ext cx="2889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Compare: I walked across the road to get cash from the </a:t>
            </a:r>
            <a:r>
              <a:rPr lang="en-US" dirty="0">
                <a:solidFill>
                  <a:srgbClr val="C00000"/>
                </a:solidFill>
              </a:rPr>
              <a:t>bank</a:t>
            </a:r>
            <a:r>
              <a:rPr lang="en-US" dirty="0"/>
              <a:t>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918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44F1881-7615-4B5D-80DD-90AFD13F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60FA9CD-6ED8-44D4-85B7-021A455991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S</a:t>
                </a:r>
                <a:r>
                  <a:rPr lang="en-SG" dirty="0"/>
                  <a:t>elf-attention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1" i="0" smtClean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0" smtClean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O</a:t>
                </a:r>
                <a:r>
                  <a:rPr lang="en-SG" dirty="0"/>
                  <a:t>r in matrix notation  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softmax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𝐗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r>
                      <a:rPr lang="en-US" b="1" i="0" smtClean="0">
                        <a:latin typeface="Cambria Math" panose="02040503050406030204" pitchFamily="18" charset="0"/>
                      </a:rPr>
                      <m:t>𝐗</m:t>
                    </m:r>
                  </m:oMath>
                </a14:m>
                <a:endParaRPr lang="en-SG" b="1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60FA9CD-6ED8-44D4-85B7-021A455991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7CE7E4-EF26-4DF8-B802-2DFBCCE0ED8C}"/>
                  </a:ext>
                </a:extLst>
              </p:cNvPr>
              <p:cNvSpPr txBox="1"/>
              <p:nvPr/>
            </p:nvSpPr>
            <p:spPr>
              <a:xfrm>
                <a:off x="628650" y="1890812"/>
                <a:ext cx="216378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Each row in </a:t>
                </a:r>
                <a14:m>
                  <m:oMath xmlns:m="http://schemas.openxmlformats.org/officeDocument/2006/math"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𝐗</m:t>
                    </m:r>
                  </m:oMath>
                </a14:m>
                <a:r>
                  <a:rPr lang="en-US" sz="1600" dirty="0"/>
                  <a:t> is replaced by a weighted average of the other rows</a:t>
                </a:r>
                <a:endParaRPr lang="en-SG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7CE7E4-EF26-4DF8-B802-2DFBCCE0E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90812"/>
                <a:ext cx="2163787" cy="1077218"/>
              </a:xfrm>
              <a:prstGeom prst="rect">
                <a:avLst/>
              </a:prstGeom>
              <a:blipFill>
                <a:blip r:embed="rId4"/>
                <a:stretch>
                  <a:fillRect l="-1408" t="-1695" b="-621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6AEE6F-60B9-4E14-A43E-8BC1BBF8DC14}"/>
                  </a:ext>
                </a:extLst>
              </p:cNvPr>
              <p:cNvSpPr txBox="1"/>
              <p:nvPr/>
            </p:nvSpPr>
            <p:spPr>
              <a:xfrm>
                <a:off x="7617656" y="4543864"/>
                <a:ext cx="1420837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correlation matrix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6AEE6F-60B9-4E14-A43E-8BC1BBF8DC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656" y="4543864"/>
                <a:ext cx="1420837" cy="615553"/>
              </a:xfrm>
              <a:prstGeom prst="rect">
                <a:avLst/>
              </a:prstGeom>
              <a:blipFill>
                <a:blip r:embed="rId5"/>
                <a:stretch>
                  <a:fillRect l="-2575" t="-2970" b="-108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F539A15-566B-4CC6-B465-54628FA9AABE}"/>
              </a:ext>
            </a:extLst>
          </p:cNvPr>
          <p:cNvCxnSpPr/>
          <p:nvPr/>
        </p:nvCxnSpPr>
        <p:spPr>
          <a:xfrm flipH="1">
            <a:off x="7160455" y="4965895"/>
            <a:ext cx="464234" cy="47830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8C1E284-9DE1-4E62-80D2-1FC84361E6EE}"/>
                  </a:ext>
                </a:extLst>
              </p:cNvPr>
              <p:cNvSpPr txBox="1"/>
              <p:nvPr/>
            </p:nvSpPr>
            <p:spPr>
              <a:xfrm>
                <a:off x="6706772" y="3009775"/>
                <a:ext cx="1835834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8C1E284-9DE1-4E62-80D2-1FC84361E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772" y="3009775"/>
                <a:ext cx="1835834" cy="9727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54686D7-7F9A-6498-98E3-3C0042F2486B}"/>
                  </a:ext>
                </a:extLst>
              </p:cNvPr>
              <p:cNvSpPr txBox="1"/>
              <p:nvPr/>
            </p:nvSpPr>
            <p:spPr>
              <a:xfrm>
                <a:off x="6708393" y="696226"/>
                <a:ext cx="1835834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54686D7-7F9A-6498-98E3-3C0042F24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393" y="696226"/>
                <a:ext cx="1835834" cy="9727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840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B81F-3B21-4600-9319-1580D1FD1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A5FB4-A96E-44D0-948C-D8CF9EB00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28468" y="1751098"/>
                <a:ext cx="6558959" cy="208519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Replace the three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𝐗</m:t>
                    </m:r>
                  </m:oMath>
                </a14:m>
                <a:r>
                  <a:rPr lang="en-SG" dirty="0"/>
                  <a:t>s by separate linear transforms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SG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EA5FB4-A96E-44D0-948C-D8CF9EB00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8468" y="1751098"/>
                <a:ext cx="6558959" cy="2085193"/>
              </a:xfrm>
              <a:blipFill>
                <a:blip r:embed="rId3"/>
                <a:stretch>
                  <a:fillRect l="-1673" t="-5263" r="-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18C6B07-7628-4964-9C1D-0CE6DBDAC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4194620"/>
            <a:ext cx="3179298" cy="21479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17B012-5923-4582-88DC-6C29BCAA7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945" y="4587360"/>
            <a:ext cx="2855742" cy="1190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641E5F-B20A-4F1E-BBBB-094D51A30AF3}"/>
              </a:ext>
            </a:extLst>
          </p:cNvPr>
          <p:cNvSpPr txBox="1"/>
          <p:nvPr/>
        </p:nvSpPr>
        <p:spPr>
          <a:xfrm>
            <a:off x="3650566" y="6260123"/>
            <a:ext cx="5493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Figs 12.4, 12.5 from Bishop, “Deep Learning”</a:t>
            </a:r>
            <a:endParaRPr lang="en-SG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66F47BB-40B6-4CDD-A4AB-D63922822E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92147" y="3206908"/>
                <a:ext cx="4569081" cy="12587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smtClean="0">
                          <a:latin typeface="Cambria Math" panose="02040503050406030204" pitchFamily="18" charset="0"/>
                        </a:rPr>
                        <m:t>𝐘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mtClean="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smtClean="0">
                              <a:latin typeface="Cambria Math" panose="02040503050406030204" pitchFamily="18" charset="0"/>
                            </a:rPr>
                            <m:t>𝐐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smtClean="0">
                                  <a:latin typeface="Cambria Math" panose="02040503050406030204" pitchFamily="18" charset="0"/>
                                </a:rPr>
                                <m:t>𝐊</m:t>
                              </m:r>
                            </m:e>
                            <m:sup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b="1" smtClean="0"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66F47BB-40B6-4CDD-A4AB-D63922822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147" y="3206908"/>
                <a:ext cx="4569081" cy="12587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3BF0B7-14FB-4ABE-88AC-7F2CC379B2D6}"/>
                  </a:ext>
                </a:extLst>
              </p:cNvPr>
              <p:cNvSpPr txBox="1"/>
              <p:nvPr/>
            </p:nvSpPr>
            <p:spPr>
              <a:xfrm>
                <a:off x="6018027" y="484859"/>
                <a:ext cx="161614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𝐐</m:t>
                    </m:r>
                  </m:oMath>
                </a14:m>
                <a:r>
                  <a:rPr lang="en-US" dirty="0"/>
                  <a:t>: query</a:t>
                </a:r>
              </a:p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𝐊</m:t>
                    </m:r>
                  </m:oMath>
                </a14:m>
                <a:r>
                  <a:rPr lang="en-US" dirty="0"/>
                  <a:t>: key </a:t>
                </a:r>
              </a:p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en-US" dirty="0"/>
                  <a:t>: value </a:t>
                </a:r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3BF0B7-14FB-4ABE-88AC-7F2CC379B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027" y="484859"/>
                <a:ext cx="1616149" cy="923330"/>
              </a:xfrm>
              <a:prstGeom prst="rect">
                <a:avLst/>
              </a:prstGeom>
              <a:blipFill>
                <a:blip r:embed="rId7"/>
                <a:stretch>
                  <a:fillRect l="-755" t="-3974" b="-993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BB85926-7F3E-4F11-925E-3C9729074BD1}"/>
              </a:ext>
            </a:extLst>
          </p:cNvPr>
          <p:cNvSpPr txBox="1"/>
          <p:nvPr/>
        </p:nvSpPr>
        <p:spPr>
          <a:xfrm>
            <a:off x="6712688" y="2452577"/>
            <a:ext cx="1902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Softmax</a:t>
            </a:r>
            <a:r>
              <a:rPr lang="en-US" dirty="0"/>
              <a:t> along row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64804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C068-4A9C-4376-BE81-51A8BE8C8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Scaled dot-product self-attention 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676297-B945-46FE-800C-20679B8D8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74" y="1961965"/>
            <a:ext cx="6963508" cy="32842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F9E1CF-AA5F-4629-99C6-57978AEB8737}"/>
              </a:ext>
            </a:extLst>
          </p:cNvPr>
          <p:cNvSpPr txBox="1"/>
          <p:nvPr/>
        </p:nvSpPr>
        <p:spPr>
          <a:xfrm>
            <a:off x="7913077" y="1961965"/>
            <a:ext cx="1062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Bishop, page 367.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0375626-EA95-4134-945B-47A99D4927D9}"/>
                  </a:ext>
                </a:extLst>
              </p:cNvPr>
              <p:cNvSpPr txBox="1"/>
              <p:nvPr/>
            </p:nvSpPr>
            <p:spPr>
              <a:xfrm>
                <a:off x="628650" y="5577840"/>
                <a:ext cx="5465298" cy="42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Why do we need to scale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rad>
                  </m:oMath>
                </a14:m>
                <a:r>
                  <a:rPr lang="en-SG" dirty="0"/>
                  <a:t> ?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0375626-EA95-4134-945B-47A99D492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5577840"/>
                <a:ext cx="5465298" cy="427746"/>
              </a:xfrm>
              <a:prstGeom prst="rect">
                <a:avLst/>
              </a:prstGeom>
              <a:blipFill>
                <a:blip r:embed="rId3"/>
                <a:stretch>
                  <a:fillRect l="-892" b="-1571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2343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6EBB8-4E8A-4170-9167-9E3863D8F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Multi-head attention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6C232A-3C99-4E56-BC14-AED9505F25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13443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Atention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=1,⋯,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𝐗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𝐗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𝐗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SG" dirty="0"/>
              </a:p>
              <a:p>
                <a:pPr marL="0" indent="0">
                  <a:buNone/>
                </a:pPr>
                <a:endParaRPr lang="en-US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𝒀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𝐗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𝐜𝐨𝐧𝐜𝐚𝐭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,⋯,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6C232A-3C99-4E56-BC14-AED9505F25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134430"/>
              </a:xfrm>
              <a:blipFill>
                <a:blip r:embed="rId2"/>
                <a:stretch>
                  <a:fillRect t="-512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BCEE09C-1F68-4718-A275-3C894241B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262" y="4141053"/>
            <a:ext cx="4797083" cy="25952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3679389-C26B-4716-BCD0-CB2DFC5A7309}"/>
                  </a:ext>
                </a:extLst>
              </p:cNvPr>
              <p:cNvSpPr txBox="1"/>
              <p:nvPr/>
            </p:nvSpPr>
            <p:spPr>
              <a:xfrm>
                <a:off x="7033846" y="4821757"/>
                <a:ext cx="12660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3679389-C26B-4716-BCD0-CB2DFC5A7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846" y="4821757"/>
                <a:ext cx="1266093" cy="369332"/>
              </a:xfrm>
              <a:prstGeom prst="rect">
                <a:avLst/>
              </a:prstGeom>
              <a:blipFill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57640F9-B599-48F5-B718-1E9B91A85C9D}"/>
                  </a:ext>
                </a:extLst>
              </p:cNvPr>
              <p:cNvSpPr txBox="1"/>
              <p:nvPr/>
            </p:nvSpPr>
            <p:spPr>
              <a:xfrm>
                <a:off x="7508631" y="2231120"/>
                <a:ext cx="158261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SG" sz="1600" dirty="0"/>
                  <a:t> matrices are sliced into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SG" sz="1600" dirty="0"/>
                  <a:t> parts in the row direction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57640F9-B599-48F5-B718-1E9B91A85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8631" y="2231120"/>
                <a:ext cx="1582616" cy="1323439"/>
              </a:xfrm>
              <a:prstGeom prst="rect">
                <a:avLst/>
              </a:prstGeom>
              <a:blipFill>
                <a:blip r:embed="rId5"/>
                <a:stretch>
                  <a:fillRect l="-2317" t="-1382" b="-50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612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1E29A-4436-4E7C-BBAD-C1F72EFBC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37" y="273686"/>
            <a:ext cx="7886700" cy="1325563"/>
          </a:xfrm>
        </p:spPr>
        <p:txBody>
          <a:bodyPr/>
          <a:lstStyle/>
          <a:p>
            <a:r>
              <a:rPr lang="en-US" dirty="0"/>
              <a:t>Add &amp; norm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5E9DA8-471C-48A1-A107-6AF7DCD0A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5144137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Multilayer perceptron: </a:t>
                </a: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0" smtClean="0">
                                          <a:latin typeface="Cambria Math" panose="02040503050406030204" pitchFamily="18" charset="0"/>
                                        </a:rPr>
                                        <m:t>𝐳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LayerNorm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𝐘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𝐗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LayerNorm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MLP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𝐙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𝐙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5E9DA8-471C-48A1-A107-6AF7DCD0A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5144137" cy="4351338"/>
              </a:xfrm>
              <a:blipFill>
                <a:blip r:embed="rId3"/>
                <a:stretch>
                  <a:fillRect l="-2133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599145F-2895-4EFE-89EB-1F17563B3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787" y="524107"/>
            <a:ext cx="2564887" cy="5799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E1A830B-E826-4BCA-8A05-EA9C01AAB923}"/>
                  </a:ext>
                </a:extLst>
              </p:cNvPr>
              <p:cNvSpPr txBox="1"/>
              <p:nvPr/>
            </p:nvSpPr>
            <p:spPr>
              <a:xfrm>
                <a:off x="6492240" y="3988189"/>
                <a:ext cx="2672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𝐘</m:t>
                      </m:r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E1A830B-E826-4BCA-8A05-EA9C01AAB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240" y="3988189"/>
                <a:ext cx="267286" cy="369332"/>
              </a:xfrm>
              <a:prstGeom prst="rect">
                <a:avLst/>
              </a:prstGeom>
              <a:blipFill>
                <a:blip r:embed="rId5"/>
                <a:stretch>
                  <a:fillRect r="-159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AA70AF5-2810-4F75-A33C-A6B5FABB6580}"/>
              </a:ext>
            </a:extLst>
          </p:cNvPr>
          <p:cNvSpPr txBox="1"/>
          <p:nvPr/>
        </p:nvSpPr>
        <p:spPr>
          <a:xfrm>
            <a:off x="1069144" y="6267157"/>
            <a:ext cx="280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</a:t>
            </a:r>
            <a:r>
              <a:rPr lang="en-US" dirty="0" err="1"/>
              <a:t>LayerNorm</a:t>
            </a:r>
            <a:r>
              <a:rPr lang="en-US" dirty="0"/>
              <a:t>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91605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72602F-136C-4BB8-9956-3F5D9CB7C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37" y="3016252"/>
            <a:ext cx="5105400" cy="37652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5E10BA-19CA-4D7A-9190-F6AE4C52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 encoding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4E2DCC-FEDD-4D28-B425-BDEDEC9278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0050" y="1690689"/>
                <a:ext cx="4102677" cy="2431038"/>
              </a:xfrm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SG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e>
                                            <m:sup>
                                              <m:f>
                                                <m:f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𝐷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  <m:brk m:alnAt="7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  <m:brk m:alnAt="7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even</m:t>
                              </m:r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e>
                                            <m:sup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−1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𝐷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odd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4E2DCC-FEDD-4D28-B425-BDEDEC9278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0050" y="1690689"/>
                <a:ext cx="4102677" cy="2431038"/>
              </a:xfrm>
              <a:blipFill>
                <a:blip r:embed="rId3"/>
                <a:stretch>
                  <a:fillRect l="-2080" t="-22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B45BEF-F270-4700-8DED-9A9B83FD8F83}"/>
                  </a:ext>
                </a:extLst>
              </p:cNvPr>
              <p:cNvSpPr txBox="1"/>
              <p:nvPr/>
            </p:nvSpPr>
            <p:spPr>
              <a:xfrm>
                <a:off x="720435" y="4655127"/>
                <a:ext cx="284710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: token sequence position.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SG" dirty="0"/>
                  <a:t>: embedding space index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B45BEF-F270-4700-8DED-9A9B83FD8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4655127"/>
                <a:ext cx="2847109" cy="1477328"/>
              </a:xfrm>
              <a:prstGeom prst="rect">
                <a:avLst/>
              </a:prstGeom>
              <a:blipFill>
                <a:blip r:embed="rId4"/>
                <a:stretch>
                  <a:fillRect l="-1713" t="-2479" b="-578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84A6A62-CEE9-4936-8862-BA77DD465459}"/>
              </a:ext>
            </a:extLst>
          </p:cNvPr>
          <p:cNvSpPr txBox="1"/>
          <p:nvPr/>
        </p:nvSpPr>
        <p:spPr>
          <a:xfrm>
            <a:off x="6573981" y="1371600"/>
            <a:ext cx="22513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Fig.12.10, page 373 of Bishop, “Deeping learning.”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E7F7-860F-4200-9324-E3FE58EB7628}"/>
                  </a:ext>
                </a:extLst>
              </p:cNvPr>
              <p:cNvSpPr txBox="1"/>
              <p:nvPr/>
            </p:nvSpPr>
            <p:spPr>
              <a:xfrm>
                <a:off x="7994072" y="6366162"/>
                <a:ext cx="3550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SG" sz="1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39E7F7-860F-4200-9324-E3FE58EB7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072" y="6366162"/>
                <a:ext cx="355023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C77516-F791-4F6C-AC11-5B0BBD27710C}"/>
                  </a:ext>
                </a:extLst>
              </p:cNvPr>
              <p:cNvSpPr txBox="1"/>
              <p:nvPr/>
            </p:nvSpPr>
            <p:spPr>
              <a:xfrm rot="16200000">
                <a:off x="6303819" y="4184073"/>
                <a:ext cx="2770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SG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C77516-F791-4F6C-AC11-5B0BBD277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03819" y="4184073"/>
                <a:ext cx="277091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7016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092B2DC-6EFA-4E63-9366-2752DD799D82}"/>
              </a:ext>
            </a:extLst>
          </p:cNvPr>
          <p:cNvSpPr/>
          <p:nvPr/>
        </p:nvSpPr>
        <p:spPr>
          <a:xfrm>
            <a:off x="8007926" y="4168189"/>
            <a:ext cx="346361" cy="37772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429697-CD6B-4BFA-BE76-6462DA879F3D}"/>
              </a:ext>
            </a:extLst>
          </p:cNvPr>
          <p:cNvSpPr/>
          <p:nvPr/>
        </p:nvSpPr>
        <p:spPr>
          <a:xfrm>
            <a:off x="7647707" y="3798601"/>
            <a:ext cx="706582" cy="3695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27A946-8EF7-4552-A0A6-174CD2156274}"/>
              </a:ext>
            </a:extLst>
          </p:cNvPr>
          <p:cNvSpPr/>
          <p:nvPr/>
        </p:nvSpPr>
        <p:spPr>
          <a:xfrm>
            <a:off x="7287491" y="3459163"/>
            <a:ext cx="1059870" cy="32802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4CFAE-6522-4176-AE8D-B7459644520C}"/>
              </a:ext>
            </a:extLst>
          </p:cNvPr>
          <p:cNvSpPr/>
          <p:nvPr/>
        </p:nvSpPr>
        <p:spPr>
          <a:xfrm>
            <a:off x="6934199" y="3126653"/>
            <a:ext cx="1427016" cy="32110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556BD-2506-4499-B295-5A1AA2E8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93FF0-741D-4B99-84A5-2414C8261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918" y="1690689"/>
            <a:ext cx="3368817" cy="4890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12EB53-2E94-4658-A2E6-414E82D92F7E}"/>
              </a:ext>
            </a:extLst>
          </p:cNvPr>
          <p:cNvSpPr txBox="1"/>
          <p:nvPr/>
        </p:nvSpPr>
        <p:spPr>
          <a:xfrm>
            <a:off x="706582" y="1690689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arXiv:1706.03762, </a:t>
            </a:r>
          </a:p>
          <a:p>
            <a:r>
              <a:rPr lang="en-US" dirty="0"/>
              <a:t>Vaswani, et al.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97E1E9-E228-4A2E-9B8A-CC137F46D3A9}"/>
                  </a:ext>
                </a:extLst>
              </p:cNvPr>
              <p:cNvSpPr txBox="1"/>
              <p:nvPr/>
            </p:nvSpPr>
            <p:spPr>
              <a:xfrm>
                <a:off x="1336857" y="3535852"/>
                <a:ext cx="11293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=512,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97E1E9-E228-4A2E-9B8A-CC137F46D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857" y="3535852"/>
                <a:ext cx="1129358" cy="923330"/>
              </a:xfrm>
              <a:prstGeom prst="rect">
                <a:avLst/>
              </a:prstGeom>
              <a:blipFill>
                <a:blip r:embed="rId3"/>
                <a:stretch>
                  <a:fillRect l="-4301" t="-33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F7B73B7-5FBC-4ADD-9669-68734DC33A58}"/>
              </a:ext>
            </a:extLst>
          </p:cNvPr>
          <p:cNvSpPr txBox="1"/>
          <p:nvPr/>
        </p:nvSpPr>
        <p:spPr>
          <a:xfrm>
            <a:off x="471053" y="6396678"/>
            <a:ext cx="364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“&lt;start&gt; I like to run &lt;end&gt;”</a:t>
            </a:r>
            <a:endParaRPr lang="en-S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C1791-F392-42F5-B24C-720431AE0DBE}"/>
              </a:ext>
            </a:extLst>
          </p:cNvPr>
          <p:cNvSpPr txBox="1"/>
          <p:nvPr/>
        </p:nvSpPr>
        <p:spPr>
          <a:xfrm>
            <a:off x="5555672" y="6025897"/>
            <a:ext cx="2847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“&lt;start&gt; Ich </a:t>
            </a:r>
            <a:r>
              <a:rPr lang="en-US" dirty="0" err="1"/>
              <a:t>gehe</a:t>
            </a:r>
            <a:r>
              <a:rPr lang="en-US" dirty="0"/>
              <a:t> </a:t>
            </a:r>
            <a:r>
              <a:rPr lang="en-US" dirty="0" err="1"/>
              <a:t>gerne</a:t>
            </a:r>
            <a:r>
              <a:rPr lang="en-US" dirty="0"/>
              <a:t> </a:t>
            </a:r>
            <a:r>
              <a:rPr lang="en-US" dirty="0" err="1"/>
              <a:t>joggen</a:t>
            </a:r>
            <a:r>
              <a:rPr lang="en-US" dirty="0"/>
              <a:t> &lt;end&gt;”</a:t>
            </a:r>
            <a:endParaRPr lang="en-S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C8CBCE-699A-4139-8F47-B69CB1B00844}"/>
              </a:ext>
            </a:extLst>
          </p:cNvPr>
          <p:cNvSpPr txBox="1"/>
          <p:nvPr/>
        </p:nvSpPr>
        <p:spPr>
          <a:xfrm>
            <a:off x="6255326" y="1967346"/>
            <a:ext cx="1934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Masked attention</a:t>
            </a:r>
            <a:endParaRPr lang="en-SG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673287-EB6D-4B66-A4E4-E559DD0DC7E3}"/>
              </a:ext>
            </a:extLst>
          </p:cNvPr>
          <p:cNvCxnSpPr/>
          <p:nvPr/>
        </p:nvCxnSpPr>
        <p:spPr>
          <a:xfrm>
            <a:off x="6580909" y="3126654"/>
            <a:ext cx="0" cy="1812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EEF643-9EC8-4390-9EEC-ADA0E6FD0CDF}"/>
              </a:ext>
            </a:extLst>
          </p:cNvPr>
          <p:cNvCxnSpPr/>
          <p:nvPr/>
        </p:nvCxnSpPr>
        <p:spPr>
          <a:xfrm>
            <a:off x="6934199" y="3126654"/>
            <a:ext cx="0" cy="1812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A018C3-1C40-44FD-94F0-6EE307BA680C}"/>
              </a:ext>
            </a:extLst>
          </p:cNvPr>
          <p:cNvCxnSpPr>
            <a:cxnSpLocks/>
          </p:cNvCxnSpPr>
          <p:nvPr/>
        </p:nvCxnSpPr>
        <p:spPr>
          <a:xfrm>
            <a:off x="6580909" y="3126654"/>
            <a:ext cx="1773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89ECD2-3B95-4D55-A7BD-6C96205B6918}"/>
              </a:ext>
            </a:extLst>
          </p:cNvPr>
          <p:cNvCxnSpPr/>
          <p:nvPr/>
        </p:nvCxnSpPr>
        <p:spPr>
          <a:xfrm>
            <a:off x="7287491" y="3126656"/>
            <a:ext cx="0" cy="1812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B60739-5794-47C8-950C-8E5229EE1E82}"/>
              </a:ext>
            </a:extLst>
          </p:cNvPr>
          <p:cNvCxnSpPr/>
          <p:nvPr/>
        </p:nvCxnSpPr>
        <p:spPr>
          <a:xfrm>
            <a:off x="7647707" y="3126653"/>
            <a:ext cx="0" cy="1812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54C252-4359-4CD8-B2FD-8E63E3A6D55A}"/>
              </a:ext>
            </a:extLst>
          </p:cNvPr>
          <p:cNvCxnSpPr/>
          <p:nvPr/>
        </p:nvCxnSpPr>
        <p:spPr>
          <a:xfrm>
            <a:off x="8007926" y="3119727"/>
            <a:ext cx="0" cy="1812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425333-3997-41E6-968C-717276D9E251}"/>
              </a:ext>
            </a:extLst>
          </p:cNvPr>
          <p:cNvCxnSpPr/>
          <p:nvPr/>
        </p:nvCxnSpPr>
        <p:spPr>
          <a:xfrm>
            <a:off x="8354289" y="3133584"/>
            <a:ext cx="0" cy="1812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AB82F24-8281-4A17-9E1E-01369F4572A8}"/>
              </a:ext>
            </a:extLst>
          </p:cNvPr>
          <p:cNvCxnSpPr>
            <a:cxnSpLocks/>
          </p:cNvCxnSpPr>
          <p:nvPr/>
        </p:nvCxnSpPr>
        <p:spPr>
          <a:xfrm>
            <a:off x="6587835" y="3459163"/>
            <a:ext cx="1773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C3F29E1-423D-4C70-9F64-CB4D8C7DA642}"/>
              </a:ext>
            </a:extLst>
          </p:cNvPr>
          <p:cNvCxnSpPr>
            <a:cxnSpLocks/>
          </p:cNvCxnSpPr>
          <p:nvPr/>
        </p:nvCxnSpPr>
        <p:spPr>
          <a:xfrm>
            <a:off x="6608618" y="3798601"/>
            <a:ext cx="1773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6246AFA-61C3-4A3B-8EAF-374DBB4B36E3}"/>
              </a:ext>
            </a:extLst>
          </p:cNvPr>
          <p:cNvCxnSpPr>
            <a:cxnSpLocks/>
          </p:cNvCxnSpPr>
          <p:nvPr/>
        </p:nvCxnSpPr>
        <p:spPr>
          <a:xfrm>
            <a:off x="6587837" y="4151890"/>
            <a:ext cx="1773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7096024-79A9-4E86-8AB7-C52ED9CAD13F}"/>
              </a:ext>
            </a:extLst>
          </p:cNvPr>
          <p:cNvCxnSpPr>
            <a:cxnSpLocks/>
          </p:cNvCxnSpPr>
          <p:nvPr/>
        </p:nvCxnSpPr>
        <p:spPr>
          <a:xfrm>
            <a:off x="6573981" y="4539816"/>
            <a:ext cx="1773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E0B376-1A16-4AF1-B36D-D910F23932A4}"/>
              </a:ext>
            </a:extLst>
          </p:cNvPr>
          <p:cNvCxnSpPr>
            <a:cxnSpLocks/>
          </p:cNvCxnSpPr>
          <p:nvPr/>
        </p:nvCxnSpPr>
        <p:spPr>
          <a:xfrm>
            <a:off x="6601691" y="4920815"/>
            <a:ext cx="1773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3B28F61-7CE3-473B-9A60-86A7B06B50B4}"/>
              </a:ext>
            </a:extLst>
          </p:cNvPr>
          <p:cNvSpPr txBox="1"/>
          <p:nvPr/>
        </p:nvSpPr>
        <p:spPr>
          <a:xfrm>
            <a:off x="6435436" y="5022273"/>
            <a:ext cx="241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&lt;start&gt; Ich </a:t>
            </a:r>
            <a:r>
              <a:rPr lang="en-US" sz="1000" dirty="0" err="1"/>
              <a:t>gehe</a:t>
            </a:r>
            <a:r>
              <a:rPr lang="en-US" sz="1000" dirty="0"/>
              <a:t> </a:t>
            </a:r>
            <a:r>
              <a:rPr lang="en-US" sz="1000" dirty="0" err="1"/>
              <a:t>gerne</a:t>
            </a:r>
            <a:r>
              <a:rPr lang="en-US" sz="1000" dirty="0"/>
              <a:t> </a:t>
            </a:r>
            <a:r>
              <a:rPr lang="en-US" sz="1000" dirty="0" err="1"/>
              <a:t>joggen</a:t>
            </a:r>
            <a:endParaRPr lang="en-SG" sz="1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167E59-06BD-4B68-8A59-07E4D4BC28CF}"/>
              </a:ext>
            </a:extLst>
          </p:cNvPr>
          <p:cNvSpPr txBox="1"/>
          <p:nvPr/>
        </p:nvSpPr>
        <p:spPr>
          <a:xfrm>
            <a:off x="5952899" y="3133584"/>
            <a:ext cx="69271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Ich</a:t>
            </a:r>
          </a:p>
          <a:p>
            <a:endParaRPr lang="en-US" sz="1000" dirty="0"/>
          </a:p>
          <a:p>
            <a:r>
              <a:rPr lang="en-US" sz="1000" dirty="0"/>
              <a:t>gene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 err="1"/>
              <a:t>gerne</a:t>
            </a:r>
            <a:r>
              <a:rPr lang="en-US" sz="1000" dirty="0"/>
              <a:t> </a:t>
            </a:r>
          </a:p>
          <a:p>
            <a:endParaRPr lang="en-US" sz="1000" dirty="0"/>
          </a:p>
          <a:p>
            <a:r>
              <a:rPr lang="en-US" sz="1000" dirty="0" err="1"/>
              <a:t>Joggen</a:t>
            </a:r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&lt;end&gt;</a:t>
            </a:r>
            <a:endParaRPr lang="en-SG" sz="1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F9BD514-D8C8-446D-A78A-8686247BC61F}"/>
              </a:ext>
            </a:extLst>
          </p:cNvPr>
          <p:cNvSpPr txBox="1"/>
          <p:nvPr/>
        </p:nvSpPr>
        <p:spPr>
          <a:xfrm>
            <a:off x="7142017" y="5375562"/>
            <a:ext cx="1039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inputs</a:t>
            </a:r>
            <a:endParaRPr lang="en-SG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7E147D-2DD1-4BCF-979B-9FC22498FBA2}"/>
              </a:ext>
            </a:extLst>
          </p:cNvPr>
          <p:cNvSpPr txBox="1"/>
          <p:nvPr/>
        </p:nvSpPr>
        <p:spPr>
          <a:xfrm rot="16200000">
            <a:off x="5173580" y="3773259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B3B22FE-277B-45BB-BBC8-19738EFCE596}"/>
                  </a:ext>
                </a:extLst>
              </p:cNvPr>
              <p:cNvSpPr txBox="1"/>
              <p:nvPr/>
            </p:nvSpPr>
            <p:spPr>
              <a:xfrm>
                <a:off x="3248892" y="3006437"/>
                <a:ext cx="332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B3B22FE-277B-45BB-BBC8-19738EFCE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892" y="3006437"/>
                <a:ext cx="33250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9F1BD9-C933-470F-973A-A675847F4CCD}"/>
                  </a:ext>
                </a:extLst>
              </p:cNvPr>
              <p:cNvSpPr txBox="1"/>
              <p:nvPr/>
            </p:nvSpPr>
            <p:spPr>
              <a:xfrm>
                <a:off x="4107178" y="4046756"/>
                <a:ext cx="4770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SG" sz="11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9F1BD9-C933-470F-973A-A675847F4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178" y="4046756"/>
                <a:ext cx="477098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407877-0A07-44D7-90AC-52C5E1F284D6}"/>
                  </a:ext>
                </a:extLst>
              </p:cNvPr>
              <p:cNvSpPr txBox="1"/>
              <p:nvPr/>
            </p:nvSpPr>
            <p:spPr>
              <a:xfrm>
                <a:off x="4689772" y="3934691"/>
                <a:ext cx="56110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SG" sz="11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407877-0A07-44D7-90AC-52C5E1F28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772" y="3934691"/>
                <a:ext cx="561109" cy="261610"/>
              </a:xfrm>
              <a:prstGeom prst="rect">
                <a:avLst/>
              </a:prstGeom>
              <a:blipFill>
                <a:blip r:embed="rId6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1542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49B03-91BC-7051-74B1-C9D7E232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transformer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19E79-3305-A09A-D44F-F160F1779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Torch.nn.Transformer</a:t>
            </a:r>
            <a:r>
              <a:rPr lang="en-US" dirty="0"/>
              <a:t> – “Attention is All You Need.” version</a:t>
            </a:r>
          </a:p>
          <a:p>
            <a:endParaRPr lang="en-US" dirty="0"/>
          </a:p>
          <a:p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torch.nn.Transformer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d_model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=512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nhead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=8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num_encoder_layers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=6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num_decoder_layers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=6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dim_feedforward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=2048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dropout=0.1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activation=&lt;function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relu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custom_encoder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=None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custom_decoder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=None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layer_norm_eps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=1e-05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batch_first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=False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norm_first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=False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bias=True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device=None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SG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dtype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=None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5367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958C-DF90-4EC6-B584-D6B6ED19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 (generative pretrained transformer)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3E0A3C-0B14-46BF-8545-5E1BC5983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989607"/>
            <a:ext cx="6338454" cy="45032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54B71E-64B7-4CC0-BD4F-6F5F939880FC}"/>
              </a:ext>
            </a:extLst>
          </p:cNvPr>
          <p:cNvSpPr txBox="1"/>
          <p:nvPr/>
        </p:nvSpPr>
        <p:spPr>
          <a:xfrm>
            <a:off x="7273636" y="6040582"/>
            <a:ext cx="146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12.15, Bishop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6E4B5B-9516-4E9A-8264-3706AE9892EA}"/>
                  </a:ext>
                </a:extLst>
              </p:cNvPr>
              <p:cNvSpPr txBox="1"/>
              <p:nvPr/>
            </p:nvSpPr>
            <p:spPr>
              <a:xfrm>
                <a:off x="6731577" y="1996534"/>
                <a:ext cx="1643496" cy="694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𝐗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6E4B5B-9516-4E9A-8264-3706AE989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577" y="1996534"/>
                <a:ext cx="1643496" cy="694806"/>
              </a:xfrm>
              <a:prstGeom prst="rect">
                <a:avLst/>
              </a:prstGeom>
              <a:blipFill>
                <a:blip r:embed="rId3"/>
                <a:stretch>
                  <a:fillRect r="-1814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D9DB7C6-C109-44CB-B9B2-EFA7A5F40352}"/>
                  </a:ext>
                </a:extLst>
              </p:cNvPr>
              <p:cNvSpPr txBox="1"/>
              <p:nvPr/>
            </p:nvSpPr>
            <p:spPr>
              <a:xfrm>
                <a:off x="7273636" y="3070985"/>
                <a:ext cx="1548247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GPT 3 (around year 2000), total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1.75×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p>
                    </m:sSup>
                  </m:oMath>
                </a14:m>
                <a:r>
                  <a:rPr lang="en-US" sz="1400" dirty="0"/>
                  <a:t> parameters.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=96</m:t>
                    </m:r>
                  </m:oMath>
                </a14:m>
                <a:r>
                  <a:rPr lang="en-SG" sz="1400" dirty="0"/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=12,288</m:t>
                    </m:r>
                  </m:oMath>
                </a14:m>
                <a:r>
                  <a:rPr lang="en-SG" sz="1400" dirty="0"/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=96</m:t>
                    </m:r>
                  </m:oMath>
                </a14:m>
                <a:r>
                  <a:rPr lang="en-SG" sz="1400" dirty="0"/>
                  <a:t>, feedforward layer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SG" sz="1400" dirty="0"/>
                  <a:t>.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=2048.</m:t>
                    </m:r>
                  </m:oMath>
                </a14:m>
                <a:endParaRPr lang="en-SG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D9DB7C6-C109-44CB-B9B2-EFA7A5F40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636" y="3070985"/>
                <a:ext cx="1548247" cy="2031325"/>
              </a:xfrm>
              <a:prstGeom prst="rect">
                <a:avLst/>
              </a:prstGeom>
              <a:blipFill>
                <a:blip r:embed="rId4"/>
                <a:stretch>
                  <a:fillRect l="-1181" t="-601" r="-7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8825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890C26-6B09-44C8-B738-82E3A5CC9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121" y="1900645"/>
            <a:ext cx="3788229" cy="378822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DAF497F-B4B1-4753-88DD-04568D43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Alpha-Fold</a:t>
            </a:r>
            <a:endParaRPr lang="en-S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F8B85-C139-4C1A-9DA2-EC448C0EF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838847" cy="466724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AlphaFold</a:t>
            </a:r>
            <a:r>
              <a:rPr lang="en-US" dirty="0"/>
              <a:t> is an artificial intelligence (AI) software developed by </a:t>
            </a:r>
            <a:r>
              <a:rPr lang="en-US" dirty="0" err="1"/>
              <a:t>Demis</a:t>
            </a:r>
            <a:r>
              <a:rPr lang="en-US" dirty="0"/>
              <a:t> Hassabis and John Jumper at Google DeepMind, who were awarded the Nobel Prize in Chemistry in 2024 for their work on protein structure prediction.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25445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20098-34EE-D037-372F-62DAD1C02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DNA, mRNA, and protein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8DAFC4-3174-0936-FF54-17FD22A3D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69" y="1654342"/>
            <a:ext cx="4603303" cy="3253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084C47-E938-AC4D-5EE9-765ACFBF0E3A}"/>
              </a:ext>
            </a:extLst>
          </p:cNvPr>
          <p:cNvSpPr txBox="1"/>
          <p:nvPr/>
        </p:nvSpPr>
        <p:spPr>
          <a:xfrm>
            <a:off x="844510" y="4815161"/>
            <a:ext cx="3513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https://www.azolifesciences.com/article/A-Guide-to-Protein-Creation-From-DNA-to-Function.aspx</a:t>
            </a:r>
            <a:endParaRPr lang="en-SG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53EDF-0CE7-3654-A084-3779392C1C61}"/>
              </a:ext>
            </a:extLst>
          </p:cNvPr>
          <p:cNvSpPr txBox="1"/>
          <p:nvPr/>
        </p:nvSpPr>
        <p:spPr>
          <a:xfrm>
            <a:off x="5330757" y="1585609"/>
            <a:ext cx="3385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DNA: A,C,G,T</a:t>
            </a:r>
          </a:p>
          <a:p>
            <a:endParaRPr lang="en-US" dirty="0"/>
          </a:p>
          <a:p>
            <a:r>
              <a:rPr lang="en-US" dirty="0"/>
              <a:t>mRNA: </a:t>
            </a:r>
            <a:r>
              <a:rPr lang="en-US"/>
              <a:t>A,C,G,U</a:t>
            </a:r>
            <a:endParaRPr lang="en-SG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28E216-0404-C8AC-744C-E2AC99FE0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273" y="3354062"/>
            <a:ext cx="3611077" cy="23070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F6341D-0A6A-E813-5F75-79E259BC3D4F}"/>
              </a:ext>
            </a:extLst>
          </p:cNvPr>
          <p:cNvSpPr txBox="1"/>
          <p:nvPr/>
        </p:nvSpPr>
        <p:spPr>
          <a:xfrm>
            <a:off x="844510" y="5938736"/>
            <a:ext cx="4669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 types of amino acids build proteins</a:t>
            </a:r>
            <a:endParaRPr lang="en-SG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73B261-97C9-A943-69FD-AF4F639C9749}"/>
              </a:ext>
            </a:extLst>
          </p:cNvPr>
          <p:cNvSpPr/>
          <p:nvPr/>
        </p:nvSpPr>
        <p:spPr>
          <a:xfrm>
            <a:off x="442609" y="1585609"/>
            <a:ext cx="1357008" cy="457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4759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49B2-E903-2A5C-CBA9-794B81CC9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folding 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0D147-B06C-DC47-14E4-8A1FAE3FF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78" y="2004060"/>
            <a:ext cx="8210517" cy="2552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26FCE-A8E7-B9BB-477F-027FC46AEA06}"/>
              </a:ext>
            </a:extLst>
          </p:cNvPr>
          <p:cNvSpPr txBox="1"/>
          <p:nvPr/>
        </p:nvSpPr>
        <p:spPr>
          <a:xfrm>
            <a:off x="564948" y="5602884"/>
            <a:ext cx="5795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/>
              <a:t>https://www.linkedin.com/pulse/why-protein-folding-big-deal-balasundararaman-sundar-</a:t>
            </a:r>
          </a:p>
        </p:txBody>
      </p:sp>
    </p:spTree>
    <p:extLst>
      <p:ext uri="{BB962C8B-B14F-4D97-AF65-F5344CB8AC3E}">
        <p14:creationId xmlns:p14="http://schemas.microsoft.com/office/powerpoint/2010/main" val="1217334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1DEEB-7172-4DC0-93EE-B8AE9F03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Alphafold</a:t>
            </a:r>
            <a:r>
              <a:rPr lang="en-US" dirty="0"/>
              <a:t> architecture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75E46-B1B6-4943-8099-C98F613C5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3164"/>
            <a:ext cx="9144000" cy="3111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340C81-1E90-43FA-8FD5-4FC1FDD3E0F7}"/>
              </a:ext>
            </a:extLst>
          </p:cNvPr>
          <p:cNvSpPr txBox="1"/>
          <p:nvPr/>
        </p:nvSpPr>
        <p:spPr>
          <a:xfrm>
            <a:off x="2161900" y="2834640"/>
            <a:ext cx="1325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Mutiple</a:t>
            </a:r>
            <a:r>
              <a:rPr lang="en-US" sz="800" dirty="0"/>
              <a:t> sequence alignment</a:t>
            </a:r>
            <a:endParaRPr lang="en-SG" sz="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F6F8E9-2FF0-4928-BEC7-5945E2FD6487}"/>
              </a:ext>
            </a:extLst>
          </p:cNvPr>
          <p:cNvSpPr txBox="1"/>
          <p:nvPr/>
        </p:nvSpPr>
        <p:spPr>
          <a:xfrm>
            <a:off x="628650" y="5089388"/>
            <a:ext cx="28591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 concepts: token, self-attention, transformer, gate, </a:t>
            </a:r>
            <a:r>
              <a:rPr lang="en-US" dirty="0" err="1"/>
              <a:t>layernorm</a:t>
            </a:r>
            <a:r>
              <a:rPr lang="en-US" dirty="0"/>
              <a:t>, representation learning, diffusion, …</a:t>
            </a:r>
            <a:endParaRPr lang="en-S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51572C-F039-418C-98A7-9249002E839B}"/>
              </a:ext>
            </a:extLst>
          </p:cNvPr>
          <p:cNvSpPr txBox="1"/>
          <p:nvPr/>
        </p:nvSpPr>
        <p:spPr>
          <a:xfrm>
            <a:off x="5042262" y="5414557"/>
            <a:ext cx="2527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is recycled to input (recurrent)</a:t>
            </a:r>
            <a:endParaRPr lang="en-S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67F90D-AAFA-4091-B1BB-3E1F9874DBBB}"/>
              </a:ext>
            </a:extLst>
          </p:cNvPr>
          <p:cNvSpPr txBox="1"/>
          <p:nvPr/>
        </p:nvSpPr>
        <p:spPr>
          <a:xfrm>
            <a:off x="7426234" y="365126"/>
            <a:ext cx="1365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  <a:r>
              <a:rPr lang="en-US" baseline="30000" dirty="0"/>
              <a:t>8</a:t>
            </a:r>
            <a:r>
              <a:rPr lang="en-US" dirty="0"/>
              <a:t> protein structures predicted</a:t>
            </a:r>
            <a:endParaRPr lang="en-S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1E4433-BB48-4F6D-9DC1-99D025F0D2CB}"/>
              </a:ext>
            </a:extLst>
          </p:cNvPr>
          <p:cNvSpPr txBox="1"/>
          <p:nvPr/>
        </p:nvSpPr>
        <p:spPr>
          <a:xfrm>
            <a:off x="84909" y="3350624"/>
            <a:ext cx="764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amino acid sequence</a:t>
            </a:r>
            <a:endParaRPr lang="en-SG" sz="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1695E4-D3AA-4179-9862-FA25E9D87CC5}"/>
              </a:ext>
            </a:extLst>
          </p:cNvPr>
          <p:cNvSpPr txBox="1"/>
          <p:nvPr/>
        </p:nvSpPr>
        <p:spPr>
          <a:xfrm>
            <a:off x="4186643" y="6394270"/>
            <a:ext cx="4630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>
                <a:hlinkClick r:id="rId3"/>
              </a:rPr>
              <a:t>https://elanapearl.github.io/blog/2024/the-illustrated-alphafold/</a:t>
            </a:r>
            <a:r>
              <a:rPr lang="en-SG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602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1478</TotalTime>
  <Words>1087</Words>
  <Application>Microsoft Office PowerPoint</Application>
  <PresentationFormat>On-screen Show (4:3)</PresentationFormat>
  <Paragraphs>178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Courier New</vt:lpstr>
      <vt:lpstr>Verdana</vt:lpstr>
      <vt:lpstr>Office Theme</vt:lpstr>
      <vt:lpstr>Week 9,   Encoder, decoder, transformer</vt:lpstr>
      <vt:lpstr>Autoencoder</vt:lpstr>
      <vt:lpstr>General autoencoder</vt:lpstr>
      <vt:lpstr>Encoder as principal component analysis</vt:lpstr>
      <vt:lpstr>Special case W =ϕ (D×1)</vt:lpstr>
      <vt:lpstr>Transformer</vt:lpstr>
      <vt:lpstr>Attention</vt:lpstr>
      <vt:lpstr>Attention</vt:lpstr>
      <vt:lpstr>Learning</vt:lpstr>
      <vt:lpstr>Scaled dot-product self-attention </vt:lpstr>
      <vt:lpstr>Multi-head attention</vt:lpstr>
      <vt:lpstr>Add &amp; norm</vt:lpstr>
      <vt:lpstr>Position encoding </vt:lpstr>
      <vt:lpstr>Machine translation</vt:lpstr>
      <vt:lpstr>Pytorch transformer</vt:lpstr>
      <vt:lpstr>GPT (generative pretrained transformer)</vt:lpstr>
      <vt:lpstr>Alpha-Fold</vt:lpstr>
      <vt:lpstr>DNA, mRNA, and protein</vt:lpstr>
      <vt:lpstr>Protein folding </vt:lpstr>
      <vt:lpstr>Alphafold architecture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104</cp:revision>
  <dcterms:created xsi:type="dcterms:W3CDTF">2021-10-08T06:30:06Z</dcterms:created>
  <dcterms:modified xsi:type="dcterms:W3CDTF">2026-03-30T03:25:00Z</dcterms:modified>
</cp:coreProperties>
</file>