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84" r:id="rId3"/>
    <p:sldId id="304" r:id="rId4"/>
    <p:sldId id="261" r:id="rId5"/>
    <p:sldId id="303" r:id="rId6"/>
    <p:sldId id="285" r:id="rId7"/>
    <p:sldId id="286" r:id="rId8"/>
    <p:sldId id="291" r:id="rId9"/>
    <p:sldId id="292" r:id="rId10"/>
    <p:sldId id="287" r:id="rId11"/>
    <p:sldId id="288" r:id="rId12"/>
    <p:sldId id="297" r:id="rId13"/>
    <p:sldId id="263" r:id="rId14"/>
    <p:sldId id="264" r:id="rId15"/>
    <p:sldId id="265" r:id="rId16"/>
    <p:sldId id="273" r:id="rId17"/>
    <p:sldId id="300" r:id="rId18"/>
    <p:sldId id="293" r:id="rId19"/>
    <p:sldId id="301" r:id="rId20"/>
    <p:sldId id="294" r:id="rId21"/>
    <p:sldId id="295" r:id="rId22"/>
    <p:sldId id="302" r:id="rId23"/>
    <p:sldId id="299" r:id="rId24"/>
    <p:sldId id="305" r:id="rId25"/>
    <p:sldId id="296" r:id="rId26"/>
    <p:sldId id="290" r:id="rId27"/>
    <p:sldId id="266" r:id="rId28"/>
    <p:sldId id="280" r:id="rId29"/>
    <p:sldId id="281" r:id="rId30"/>
    <p:sldId id="298" r:id="rId31"/>
    <p:sldId id="268" r:id="rId32"/>
    <p:sldId id="269" r:id="rId33"/>
    <p:sldId id="270" r:id="rId34"/>
    <p:sldId id="282" r:id="rId35"/>
    <p:sldId id="279" r:id="rId36"/>
  </p:sldIdLst>
  <p:sldSz cx="9144000" cy="6858000" type="screen4x3"/>
  <p:notesSz cx="6858000" cy="9144000"/>
  <p:custDataLst>
    <p:tags r:id="rId3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ng Jian-Sheng" initials="WJ" lastIdx="1" clrIdx="0">
    <p:extLst>
      <p:ext uri="{19B8F6BF-5375-455C-9EA6-DF929625EA0E}">
        <p15:presenceInfo xmlns:p15="http://schemas.microsoft.com/office/powerpoint/2012/main" userId="S-1-5-21-482311787-1869618626-615583016-779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89504" autoAdjust="0"/>
  </p:normalViewPr>
  <p:slideViewPr>
    <p:cSldViewPr>
      <p:cViewPr varScale="1">
        <p:scale>
          <a:sx n="104" d="100"/>
          <a:sy n="104" d="100"/>
        </p:scale>
        <p:origin x="1061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C372C592-B7CF-46AE-8E76-55111AA8ADE0}"/>
    <pc:docChg chg="undo custSel addSld modSld">
      <pc:chgData name="Wang Jian-Sheng" userId="7d25d710-0931-49a3-acef-49192cec40f2" providerId="ADAL" clId="{C372C592-B7CF-46AE-8E76-55111AA8ADE0}" dt="2025-08-12T06:35:21.298" v="989" actId="20577"/>
      <pc:docMkLst>
        <pc:docMk/>
      </pc:docMkLst>
      <pc:sldChg chg="modSp">
        <pc:chgData name="Wang Jian-Sheng" userId="7d25d710-0931-49a3-acef-49192cec40f2" providerId="ADAL" clId="{C372C592-B7CF-46AE-8E76-55111AA8ADE0}" dt="2025-07-28T01:51:12.079" v="0" actId="20577"/>
        <pc:sldMkLst>
          <pc:docMk/>
          <pc:sldMk cId="0" sldId="256"/>
        </pc:sldMkLst>
        <pc:spChg chg="mod">
          <ac:chgData name="Wang Jian-Sheng" userId="7d25d710-0931-49a3-acef-49192cec40f2" providerId="ADAL" clId="{C372C592-B7CF-46AE-8E76-55111AA8ADE0}" dt="2025-07-28T01:51:12.079" v="0" actId="20577"/>
          <ac:spMkLst>
            <pc:docMk/>
            <pc:sldMk cId="0" sldId="256"/>
            <ac:spMk id="3075" creationId="{00000000-0000-0000-0000-000000000000}"/>
          </ac:spMkLst>
        </pc:spChg>
      </pc:sldChg>
      <pc:sldChg chg="modSp">
        <pc:chgData name="Wang Jian-Sheng" userId="7d25d710-0931-49a3-acef-49192cec40f2" providerId="ADAL" clId="{C372C592-B7CF-46AE-8E76-55111AA8ADE0}" dt="2025-07-28T01:55:22.200" v="54" actId="20577"/>
        <pc:sldMkLst>
          <pc:docMk/>
          <pc:sldMk cId="0" sldId="261"/>
        </pc:sldMkLst>
        <pc:spChg chg="mod">
          <ac:chgData name="Wang Jian-Sheng" userId="7d25d710-0931-49a3-acef-49192cec40f2" providerId="ADAL" clId="{C372C592-B7CF-46AE-8E76-55111AA8ADE0}" dt="2025-07-28T01:55:22.200" v="54" actId="20577"/>
          <ac:spMkLst>
            <pc:docMk/>
            <pc:sldMk cId="0" sldId="261"/>
            <ac:spMk id="6" creationId="{00000000-0000-0000-0000-000000000000}"/>
          </ac:spMkLst>
        </pc:spChg>
      </pc:sldChg>
      <pc:sldChg chg="addSp modSp">
        <pc:chgData name="Wang Jian-Sheng" userId="7d25d710-0931-49a3-acef-49192cec40f2" providerId="ADAL" clId="{C372C592-B7CF-46AE-8E76-55111AA8ADE0}" dt="2025-07-28T02:25:16.384" v="223" actId="11529"/>
        <pc:sldMkLst>
          <pc:docMk/>
          <pc:sldMk cId="0" sldId="263"/>
        </pc:sldMkLst>
        <pc:spChg chg="add mod">
          <ac:chgData name="Wang Jian-Sheng" userId="7d25d710-0931-49a3-acef-49192cec40f2" providerId="ADAL" clId="{C372C592-B7CF-46AE-8E76-55111AA8ADE0}" dt="2025-07-28T02:23:48.626" v="154" actId="1038"/>
          <ac:spMkLst>
            <pc:docMk/>
            <pc:sldMk cId="0" sldId="263"/>
            <ac:spMk id="9" creationId="{0BEECBDC-286D-4812-B92E-005B676DDFCF}"/>
          </ac:spMkLst>
        </pc:spChg>
        <pc:spChg chg="add mod">
          <ac:chgData name="Wang Jian-Sheng" userId="7d25d710-0931-49a3-acef-49192cec40f2" providerId="ADAL" clId="{C372C592-B7CF-46AE-8E76-55111AA8ADE0}" dt="2025-07-28T02:24:57.748" v="222" actId="313"/>
          <ac:spMkLst>
            <pc:docMk/>
            <pc:sldMk cId="0" sldId="263"/>
            <ac:spMk id="10" creationId="{BDDDCFB0-4117-43E2-B3E8-365E10BDE72E}"/>
          </ac:spMkLst>
        </pc:spChg>
        <pc:cxnChg chg="add mod">
          <ac:chgData name="Wang Jian-Sheng" userId="7d25d710-0931-49a3-acef-49192cec40f2" providerId="ADAL" clId="{C372C592-B7CF-46AE-8E76-55111AA8ADE0}" dt="2025-07-28T02:23:00.038" v="148" actId="1038"/>
          <ac:cxnSpMkLst>
            <pc:docMk/>
            <pc:sldMk cId="0" sldId="263"/>
            <ac:cxnSpMk id="6" creationId="{E1149600-F95B-4CE7-A626-122F9FEDC06E}"/>
          </ac:cxnSpMkLst>
        </pc:cxnChg>
        <pc:cxnChg chg="add mod">
          <ac:chgData name="Wang Jian-Sheng" userId="7d25d710-0931-49a3-acef-49192cec40f2" providerId="ADAL" clId="{C372C592-B7CF-46AE-8E76-55111AA8ADE0}" dt="2025-07-28T02:22:39.829" v="146" actId="208"/>
          <ac:cxnSpMkLst>
            <pc:docMk/>
            <pc:sldMk cId="0" sldId="263"/>
            <ac:cxnSpMk id="8" creationId="{5B9D0423-0A7C-457D-B9C7-ECE81D59E94D}"/>
          </ac:cxnSpMkLst>
        </pc:cxnChg>
        <pc:cxnChg chg="add mod">
          <ac:chgData name="Wang Jian-Sheng" userId="7d25d710-0931-49a3-acef-49192cec40f2" providerId="ADAL" clId="{C372C592-B7CF-46AE-8E76-55111AA8ADE0}" dt="2025-07-28T02:25:16.384" v="223" actId="11529"/>
          <ac:cxnSpMkLst>
            <pc:docMk/>
            <pc:sldMk cId="0" sldId="263"/>
            <ac:cxnSpMk id="12" creationId="{942FD738-7322-4CD4-92F6-B3A973E2A67B}"/>
          </ac:cxnSpMkLst>
        </pc:cxnChg>
      </pc:sldChg>
      <pc:sldChg chg="modSp">
        <pc:chgData name="Wang Jian-Sheng" userId="7d25d710-0931-49a3-acef-49192cec40f2" providerId="ADAL" clId="{C372C592-B7CF-46AE-8E76-55111AA8ADE0}" dt="2025-07-28T02:39:18.368" v="308" actId="20577"/>
        <pc:sldMkLst>
          <pc:docMk/>
          <pc:sldMk cId="0" sldId="279"/>
        </pc:sldMkLst>
        <pc:spChg chg="mod">
          <ac:chgData name="Wang Jian-Sheng" userId="7d25d710-0931-49a3-acef-49192cec40f2" providerId="ADAL" clId="{C372C592-B7CF-46AE-8E76-55111AA8ADE0}" dt="2025-07-28T02:39:18.368" v="308" actId="20577"/>
          <ac:spMkLst>
            <pc:docMk/>
            <pc:sldMk cId="0" sldId="279"/>
            <ac:spMk id="52226" creationId="{00000000-0000-0000-0000-000000000000}"/>
          </ac:spMkLst>
        </pc:spChg>
      </pc:sldChg>
      <pc:sldChg chg="modSp">
        <pc:chgData name="Wang Jian-Sheng" userId="7d25d710-0931-49a3-acef-49192cec40f2" providerId="ADAL" clId="{C372C592-B7CF-46AE-8E76-55111AA8ADE0}" dt="2025-08-12T03:06:00.286" v="357" actId="20577"/>
        <pc:sldMkLst>
          <pc:docMk/>
          <pc:sldMk cId="0" sldId="282"/>
        </pc:sldMkLst>
        <pc:spChg chg="mod">
          <ac:chgData name="Wang Jian-Sheng" userId="7d25d710-0931-49a3-acef-49192cec40f2" providerId="ADAL" clId="{C372C592-B7CF-46AE-8E76-55111AA8ADE0}" dt="2025-08-12T03:06:00.286" v="357" actId="20577"/>
          <ac:spMkLst>
            <pc:docMk/>
            <pc:sldMk cId="0" sldId="282"/>
            <ac:spMk id="50179" creationId="{00000000-0000-0000-0000-000000000000}"/>
          </ac:spMkLst>
        </pc:spChg>
      </pc:sldChg>
      <pc:sldChg chg="modSp">
        <pc:chgData name="Wang Jian-Sheng" userId="7d25d710-0931-49a3-acef-49192cec40f2" providerId="ADAL" clId="{C372C592-B7CF-46AE-8E76-55111AA8ADE0}" dt="2025-07-28T02:47:40.002" v="310" actId="20577"/>
        <pc:sldMkLst>
          <pc:docMk/>
          <pc:sldMk cId="0" sldId="285"/>
        </pc:sldMkLst>
        <pc:spChg chg="mod">
          <ac:chgData name="Wang Jian-Sheng" userId="7d25d710-0931-49a3-acef-49192cec40f2" providerId="ADAL" clId="{C372C592-B7CF-46AE-8E76-55111AA8ADE0}" dt="2025-07-28T02:09:00.573" v="130" actId="20577"/>
          <ac:spMkLst>
            <pc:docMk/>
            <pc:sldMk cId="0" sldId="285"/>
            <ac:spMk id="2" creationId="{00000000-0000-0000-0000-000000000000}"/>
          </ac:spMkLst>
        </pc:spChg>
        <pc:spChg chg="mod">
          <ac:chgData name="Wang Jian-Sheng" userId="7d25d710-0931-49a3-acef-49192cec40f2" providerId="ADAL" clId="{C372C592-B7CF-46AE-8E76-55111AA8ADE0}" dt="2025-07-28T02:47:40.002" v="310" actId="20577"/>
          <ac:spMkLst>
            <pc:docMk/>
            <pc:sldMk cId="0" sldId="285"/>
            <ac:spMk id="9219" creationId="{00000000-0000-0000-0000-000000000000}"/>
          </ac:spMkLst>
        </pc:spChg>
      </pc:sldChg>
      <pc:sldChg chg="modSp">
        <pc:chgData name="Wang Jian-Sheng" userId="7d25d710-0931-49a3-acef-49192cec40f2" providerId="ADAL" clId="{C372C592-B7CF-46AE-8E76-55111AA8ADE0}" dt="2025-07-28T02:15:53.431" v="132" actId="20577"/>
        <pc:sldMkLst>
          <pc:docMk/>
          <pc:sldMk cId="0" sldId="287"/>
        </pc:sldMkLst>
        <pc:spChg chg="mod">
          <ac:chgData name="Wang Jian-Sheng" userId="7d25d710-0931-49a3-acef-49192cec40f2" providerId="ADAL" clId="{C372C592-B7CF-46AE-8E76-55111AA8ADE0}" dt="2025-07-28T02:15:53.431" v="132" actId="20577"/>
          <ac:spMkLst>
            <pc:docMk/>
            <pc:sldMk cId="0" sldId="287"/>
            <ac:spMk id="12291" creationId="{00000000-0000-0000-0000-000000000000}"/>
          </ac:spMkLst>
        </pc:spChg>
      </pc:sldChg>
      <pc:sldChg chg="modSp">
        <pc:chgData name="Wang Jian-Sheng" userId="7d25d710-0931-49a3-acef-49192cec40f2" providerId="ADAL" clId="{C372C592-B7CF-46AE-8E76-55111AA8ADE0}" dt="2025-07-28T02:17:01.959" v="134" actId="20577"/>
        <pc:sldMkLst>
          <pc:docMk/>
          <pc:sldMk cId="0" sldId="288"/>
        </pc:sldMkLst>
        <pc:spChg chg="mod">
          <ac:chgData name="Wang Jian-Sheng" userId="7d25d710-0931-49a3-acef-49192cec40f2" providerId="ADAL" clId="{C372C592-B7CF-46AE-8E76-55111AA8ADE0}" dt="2025-07-28T02:17:01.959" v="134" actId="20577"/>
          <ac:spMkLst>
            <pc:docMk/>
            <pc:sldMk cId="0" sldId="288"/>
            <ac:spMk id="13315" creationId="{00000000-0000-0000-0000-000000000000}"/>
          </ac:spMkLst>
        </pc:spChg>
      </pc:sldChg>
      <pc:sldChg chg="addSp modSp">
        <pc:chgData name="Wang Jian-Sheng" userId="7d25d710-0931-49a3-acef-49192cec40f2" providerId="ADAL" clId="{C372C592-B7CF-46AE-8E76-55111AA8ADE0}" dt="2025-07-28T02:37:03.512" v="275" actId="1076"/>
        <pc:sldMkLst>
          <pc:docMk/>
          <pc:sldMk cId="1999353527" sldId="298"/>
        </pc:sldMkLst>
        <pc:spChg chg="add mod">
          <ac:chgData name="Wang Jian-Sheng" userId="7d25d710-0931-49a3-acef-49192cec40f2" providerId="ADAL" clId="{C372C592-B7CF-46AE-8E76-55111AA8ADE0}" dt="2025-07-28T02:37:03.512" v="275" actId="1076"/>
          <ac:spMkLst>
            <pc:docMk/>
            <pc:sldMk cId="1999353527" sldId="298"/>
            <ac:spMk id="4" creationId="{CB315727-71E3-4AF4-91B5-C7821F2BDE9D}"/>
          </ac:spMkLst>
        </pc:spChg>
      </pc:sldChg>
      <pc:sldChg chg="delSp">
        <pc:chgData name="Wang Jian-Sheng" userId="7d25d710-0931-49a3-acef-49192cec40f2" providerId="ADAL" clId="{C372C592-B7CF-46AE-8E76-55111AA8ADE0}" dt="2025-07-28T02:29:55.862" v="226" actId="478"/>
        <pc:sldMkLst>
          <pc:docMk/>
          <pc:sldMk cId="1605701341" sldId="299"/>
        </pc:sldMkLst>
        <pc:spChg chg="del">
          <ac:chgData name="Wang Jian-Sheng" userId="7d25d710-0931-49a3-acef-49192cec40f2" providerId="ADAL" clId="{C372C592-B7CF-46AE-8E76-55111AA8ADE0}" dt="2025-07-28T02:29:55.862" v="226" actId="478"/>
          <ac:spMkLst>
            <pc:docMk/>
            <pc:sldMk cId="1605701341" sldId="299"/>
            <ac:spMk id="8" creationId="{D0151768-6F23-7BBB-A45B-723F9BF3C2D7}"/>
          </ac:spMkLst>
        </pc:spChg>
        <pc:cxnChg chg="del">
          <ac:chgData name="Wang Jian-Sheng" userId="7d25d710-0931-49a3-acef-49192cec40f2" providerId="ADAL" clId="{C372C592-B7CF-46AE-8E76-55111AA8ADE0}" dt="2025-07-28T02:29:51.739" v="225" actId="478"/>
          <ac:cxnSpMkLst>
            <pc:docMk/>
            <pc:sldMk cId="1605701341" sldId="299"/>
            <ac:cxnSpMk id="7" creationId="{E65524AE-23D4-A560-5C55-71D93834A06F}"/>
          </ac:cxnSpMkLst>
        </pc:cxnChg>
      </pc:sldChg>
      <pc:sldChg chg="modSp">
        <pc:chgData name="Wang Jian-Sheng" userId="7d25d710-0931-49a3-acef-49192cec40f2" providerId="ADAL" clId="{C372C592-B7CF-46AE-8E76-55111AA8ADE0}" dt="2025-07-28T02:27:25.756" v="224" actId="114"/>
        <pc:sldMkLst>
          <pc:docMk/>
          <pc:sldMk cId="3574715224" sldId="300"/>
        </pc:sldMkLst>
        <pc:spChg chg="mod">
          <ac:chgData name="Wang Jian-Sheng" userId="7d25d710-0931-49a3-acef-49192cec40f2" providerId="ADAL" clId="{C372C592-B7CF-46AE-8E76-55111AA8ADE0}" dt="2025-07-28T02:27:25.756" v="224" actId="114"/>
          <ac:spMkLst>
            <pc:docMk/>
            <pc:sldMk cId="3574715224" sldId="300"/>
            <ac:spMk id="2" creationId="{4CA2D783-039A-43BC-B7B5-8D1E7ADFD7B6}"/>
          </ac:spMkLst>
        </pc:spChg>
      </pc:sldChg>
      <pc:sldChg chg="addSp delSp modSp">
        <pc:chgData name="Wang Jian-Sheng" userId="7d25d710-0931-49a3-acef-49192cec40f2" providerId="ADAL" clId="{C372C592-B7CF-46AE-8E76-55111AA8ADE0}" dt="2025-07-28T02:02:58.326" v="123" actId="20577"/>
        <pc:sldMkLst>
          <pc:docMk/>
          <pc:sldMk cId="1993603522" sldId="303"/>
        </pc:sldMkLst>
        <pc:spChg chg="del">
          <ac:chgData name="Wang Jian-Sheng" userId="7d25d710-0931-49a3-acef-49192cec40f2" providerId="ADAL" clId="{C372C592-B7CF-46AE-8E76-55111AA8ADE0}" dt="2025-07-28T01:56:02.553" v="55" actId="478"/>
          <ac:spMkLst>
            <pc:docMk/>
            <pc:sldMk cId="1993603522" sldId="303"/>
            <ac:spMk id="3" creationId="{BDC8B263-DBFE-4042-BD21-C08CE0F70EF4}"/>
          </ac:spMkLst>
        </pc:spChg>
        <pc:spChg chg="del">
          <ac:chgData name="Wang Jian-Sheng" userId="7d25d710-0931-49a3-acef-49192cec40f2" providerId="ADAL" clId="{C372C592-B7CF-46AE-8E76-55111AA8ADE0}" dt="2025-07-28T01:56:10.428" v="57" actId="478"/>
          <ac:spMkLst>
            <pc:docMk/>
            <pc:sldMk cId="1993603522" sldId="303"/>
            <ac:spMk id="4" creationId="{0330D0FA-D0E6-4F75-A309-60EBC5A9756C}"/>
          </ac:spMkLst>
        </pc:spChg>
        <pc:spChg chg="mod">
          <ac:chgData name="Wang Jian-Sheng" userId="7d25d710-0931-49a3-acef-49192cec40f2" providerId="ADAL" clId="{C372C592-B7CF-46AE-8E76-55111AA8ADE0}" dt="2025-07-28T01:58:41.853" v="91" actId="1076"/>
          <ac:spMkLst>
            <pc:docMk/>
            <pc:sldMk cId="1993603522" sldId="303"/>
            <ac:spMk id="5" creationId="{825D50D3-2D30-4155-BC6C-08B8DE66829B}"/>
          </ac:spMkLst>
        </pc:spChg>
        <pc:spChg chg="mod">
          <ac:chgData name="Wang Jian-Sheng" userId="7d25d710-0931-49a3-acef-49192cec40f2" providerId="ADAL" clId="{C372C592-B7CF-46AE-8E76-55111AA8ADE0}" dt="2025-07-28T02:02:58.326" v="123" actId="20577"/>
          <ac:spMkLst>
            <pc:docMk/>
            <pc:sldMk cId="1993603522" sldId="303"/>
            <ac:spMk id="6" creationId="{19EBF28E-B445-4B25-9518-4963DA12DBF6}"/>
          </ac:spMkLst>
        </pc:spChg>
        <pc:spChg chg="add del mod">
          <ac:chgData name="Wang Jian-Sheng" userId="7d25d710-0931-49a3-acef-49192cec40f2" providerId="ADAL" clId="{C372C592-B7CF-46AE-8E76-55111AA8ADE0}" dt="2025-07-28T01:56:07.157" v="56" actId="478"/>
          <ac:spMkLst>
            <pc:docMk/>
            <pc:sldMk cId="1993603522" sldId="303"/>
            <ac:spMk id="8" creationId="{13B15A71-8009-4A02-9B56-506740F91DD4}"/>
          </ac:spMkLst>
        </pc:spChg>
        <pc:spChg chg="add del mod">
          <ac:chgData name="Wang Jian-Sheng" userId="7d25d710-0931-49a3-acef-49192cec40f2" providerId="ADAL" clId="{C372C592-B7CF-46AE-8E76-55111AA8ADE0}" dt="2025-07-28T01:56:12.782" v="58" actId="478"/>
          <ac:spMkLst>
            <pc:docMk/>
            <pc:sldMk cId="1993603522" sldId="303"/>
            <ac:spMk id="10" creationId="{C4E0CAC5-BD4D-49BF-8A4D-F1847D37B06E}"/>
          </ac:spMkLst>
        </pc:spChg>
      </pc:sldChg>
      <pc:sldChg chg="delCm">
        <pc:chgData name="Wang Jian-Sheng" userId="7d25d710-0931-49a3-acef-49192cec40f2" providerId="ADAL" clId="{C372C592-B7CF-46AE-8E76-55111AA8ADE0}" dt="2025-07-28T01:53:30.954" v="1"/>
        <pc:sldMkLst>
          <pc:docMk/>
          <pc:sldMk cId="2283697388" sldId="304"/>
        </pc:sldMkLst>
      </pc:sldChg>
      <pc:sldChg chg="addSp modSp add modNotesTx">
        <pc:chgData name="Wang Jian-Sheng" userId="7d25d710-0931-49a3-acef-49192cec40f2" providerId="ADAL" clId="{C372C592-B7CF-46AE-8E76-55111AA8ADE0}" dt="2025-08-12T06:35:21.298" v="989" actId="20577"/>
        <pc:sldMkLst>
          <pc:docMk/>
          <pc:sldMk cId="3688491030" sldId="305"/>
        </pc:sldMkLst>
        <pc:spChg chg="mod">
          <ac:chgData name="Wang Jian-Sheng" userId="7d25d710-0931-49a3-acef-49192cec40f2" providerId="ADAL" clId="{C372C592-B7CF-46AE-8E76-55111AA8ADE0}" dt="2025-08-12T06:17:06.974" v="369" actId="20577"/>
          <ac:spMkLst>
            <pc:docMk/>
            <pc:sldMk cId="3688491030" sldId="305"/>
            <ac:spMk id="2" creationId="{8523CBFE-DD2C-44BF-B080-798F638375C6}"/>
          </ac:spMkLst>
        </pc:spChg>
        <pc:spChg chg="mod">
          <ac:chgData name="Wang Jian-Sheng" userId="7d25d710-0931-49a3-acef-49192cec40f2" providerId="ADAL" clId="{C372C592-B7CF-46AE-8E76-55111AA8ADE0}" dt="2025-08-12T06:27:28.107" v="906" actId="20577"/>
          <ac:spMkLst>
            <pc:docMk/>
            <pc:sldMk cId="3688491030" sldId="305"/>
            <ac:spMk id="3" creationId="{91699F75-4048-4C9A-8A6D-E542B61B99A0}"/>
          </ac:spMkLst>
        </pc:spChg>
        <pc:spChg chg="add mod">
          <ac:chgData name="Wang Jian-Sheng" userId="7d25d710-0931-49a3-acef-49192cec40f2" providerId="ADAL" clId="{C372C592-B7CF-46AE-8E76-55111AA8ADE0}" dt="2025-08-12T06:30:50.771" v="947" actId="947"/>
          <ac:spMkLst>
            <pc:docMk/>
            <pc:sldMk cId="3688491030" sldId="305"/>
            <ac:spMk id="4" creationId="{0E42280D-8C29-4BEF-AF2A-71783287BA43}"/>
          </ac:spMkLst>
        </pc:spChg>
        <pc:cxnChg chg="add mod">
          <ac:chgData name="Wang Jian-Sheng" userId="7d25d710-0931-49a3-acef-49192cec40f2" providerId="ADAL" clId="{C372C592-B7CF-46AE-8E76-55111AA8ADE0}" dt="2025-08-12T06:31:02.699" v="948" actId="11529"/>
          <ac:cxnSpMkLst>
            <pc:docMk/>
            <pc:sldMk cId="3688491030" sldId="305"/>
            <ac:cxnSpMk id="6" creationId="{CC277F40-014C-4856-B432-BC32E27A7A90}"/>
          </ac:cxnSpMkLst>
        </pc:cxn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BA718AF-454D-47FB-B405-B61C5E64D6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24AD92-6460-49FF-A22C-BB8C2F2035A1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A level 5000 module based on “Numerical Recipes in C, the art of scientific computing”, 2</a:t>
            </a:r>
            <a:r>
              <a:rPr lang="en-US" altLang="en-US" baseline="30000" dirty="0">
                <a:latin typeface="Arial" panose="020B0604020202020204" pitchFamily="34" charset="0"/>
              </a:rPr>
              <a:t>nd</a:t>
            </a:r>
            <a:r>
              <a:rPr lang="en-US" altLang="en-US" dirty="0">
                <a:latin typeface="Arial" panose="020B0604020202020204" pitchFamily="34" charset="0"/>
              </a:rPr>
              <a:t> edition, by W H Press, S A </a:t>
            </a:r>
            <a:r>
              <a:rPr lang="en-US" altLang="en-US" dirty="0" err="1">
                <a:latin typeface="Arial" panose="020B0604020202020204" pitchFamily="34" charset="0"/>
              </a:rPr>
              <a:t>Teukolsky</a:t>
            </a:r>
            <a:r>
              <a:rPr lang="en-US" altLang="en-US" dirty="0">
                <a:latin typeface="Arial" panose="020B0604020202020204" pitchFamily="34" charset="0"/>
              </a:rPr>
              <a:t>, W T </a:t>
            </a:r>
            <a:r>
              <a:rPr lang="en-US" altLang="en-US" dirty="0" err="1">
                <a:latin typeface="Arial" panose="020B0604020202020204" pitchFamily="34" charset="0"/>
              </a:rPr>
              <a:t>Vetterling</a:t>
            </a:r>
            <a:r>
              <a:rPr lang="en-US" altLang="en-US" dirty="0">
                <a:latin typeface="Arial" panose="020B0604020202020204" pitchFamily="34" charset="0"/>
              </a:rPr>
              <a:t>, and B P Flannery.  A soft copies of the slides are available at https://phyweb.physics.nus.edu.sg/~phywjs/CZ5101/cz5101.html 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EEA8C9-BBC6-4406-8ABE-112D64C76C0A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For a more extensive discussion, see standard textbooks, e.g., D A Patterson &amp; J L Hennessy, “Computer Organization &amp; Design”.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AF1603-8EFE-45C8-9C86-1B2B7587B430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There are many books on C, e.g.,  B W Kernighan and D M Ritchie, “the C Programming Language”, 2nd. edition.  Or S. P. Harbison and G. L. Steele, Jr. “C: A Reference Manual” 5</a:t>
            </a:r>
            <a:r>
              <a:rPr lang="en-US" altLang="en-US" baseline="30000">
                <a:latin typeface="Arial" panose="020B0604020202020204" pitchFamily="34" charset="0"/>
              </a:rPr>
              <a:t>th</a:t>
            </a:r>
            <a:r>
              <a:rPr lang="en-US" altLang="en-US">
                <a:latin typeface="Arial" panose="020B0604020202020204" pitchFamily="34" charset="0"/>
              </a:rPr>
              <a:t> ed.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For Python, see for example, E. </a:t>
            </a:r>
            <a:r>
              <a:rPr lang="en-US" altLang="en-US" dirty="0" err="1">
                <a:latin typeface="Arial" panose="020B0604020202020204" pitchFamily="34" charset="0"/>
              </a:rPr>
              <a:t>Matthes</a:t>
            </a:r>
            <a:r>
              <a:rPr lang="en-US" altLang="en-US" dirty="0">
                <a:latin typeface="Arial" panose="020B0604020202020204" pitchFamily="34" charset="0"/>
              </a:rPr>
              <a:t>, “Python crash course”, 2</a:t>
            </a:r>
            <a:r>
              <a:rPr lang="en-US" altLang="en-US" baseline="30000" dirty="0">
                <a:latin typeface="Arial" panose="020B0604020202020204" pitchFamily="34" charset="0"/>
              </a:rPr>
              <a:t>nd</a:t>
            </a:r>
            <a:r>
              <a:rPr lang="en-US" altLang="en-US" dirty="0">
                <a:latin typeface="Arial" panose="020B0604020202020204" pitchFamily="34" charset="0"/>
              </a:rPr>
              <a:t> edition.  Or B. </a:t>
            </a:r>
            <a:r>
              <a:rPr lang="en-US" altLang="en-US" dirty="0" err="1">
                <a:latin typeface="Arial" panose="020B0604020202020204" pitchFamily="34" charset="0"/>
              </a:rPr>
              <a:t>Lubanovic</a:t>
            </a:r>
            <a:r>
              <a:rPr lang="en-US" altLang="en-US" dirty="0">
                <a:latin typeface="Arial" panose="020B0604020202020204" pitchFamily="34" charset="0"/>
              </a:rPr>
              <a:t>, “Introducing Python”.  IDLE: integrated development and learning environment.</a:t>
            </a: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0D96722-F92F-42D4-900D-29A0E9D2C39C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 is used as the complex units,  you can type 1j for sqrt(-1), but not j alone.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A718AF-454D-47FB-B405-B61C5E64D66C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1873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Reserved words are also known as keywords.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A718AF-454D-47FB-B405-B61C5E64D66C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9936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range(…) is an “range” object.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A718AF-454D-47FB-B405-B61C5E64D66C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8671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The C compiler cannot check if the array is out-of-bound.  Fortran is much better in array processing.  Python is “foolproof”.</a:t>
            </a: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105D0BE-6540-4742-98D4-92358A456657}" type="slidenum">
              <a:rPr lang="en-US" altLang="en-US" smtClean="0">
                <a:latin typeface="Arial" panose="020B0604020202020204" pitchFamily="34" charset="0"/>
              </a:rPr>
              <a:pPr/>
              <a:t>16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There is also data structure called set.  It is a dictionary without value.  See next slide.   Tuple [</a:t>
            </a:r>
            <a:r>
              <a:rPr lang="en-US" altLang="en-US" dirty="0" err="1">
                <a:latin typeface="Arial" panose="020B0604020202020204" pitchFamily="34" charset="0"/>
              </a:rPr>
              <a:t>tjupl</a:t>
            </a:r>
            <a:r>
              <a:rPr lang="en-US" altLang="en-US" dirty="0">
                <a:latin typeface="Arial" panose="020B0604020202020204" pitchFamily="34" charset="0"/>
              </a:rPr>
              <a:t>]</a:t>
            </a:r>
          </a:p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105D0BE-6540-4742-98D4-92358A456657}" type="slidenum">
              <a:rPr lang="en-US" altLang="en-US" smtClean="0">
                <a:latin typeface="Arial" panose="020B0604020202020204" pitchFamily="34" charset="0"/>
              </a:rPr>
              <a:pPr/>
              <a:t>18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255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What is the difference between a set and list in mathematical sense?</a:t>
            </a:r>
          </a:p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105D0BE-6540-4742-98D4-92358A456657}" type="slidenum">
              <a:rPr lang="en-US" altLang="en-US" smtClean="0">
                <a:latin typeface="Arial" panose="020B0604020202020204" pitchFamily="34" charset="0"/>
              </a:rPr>
              <a:pPr/>
              <a:t>19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12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import key word loads a module, it is just another file contains python script.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A718AF-454D-47FB-B405-B61C5E64D66C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87063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</a:t>
            </a:r>
            <a:r>
              <a:rPr lang="en-US" dirty="0" err="1"/>
              <a:t>arg</a:t>
            </a:r>
            <a:r>
              <a:rPr lang="en-US" dirty="0"/>
              <a:t> passes a tuple to the function, while **</a:t>
            </a:r>
            <a:r>
              <a:rPr lang="en-US" dirty="0" err="1"/>
              <a:t>arg</a:t>
            </a:r>
            <a:r>
              <a:rPr lang="en-US" dirty="0"/>
              <a:t> passes a dictionary to the function.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A718AF-454D-47FB-B405-B61C5E64D66C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38918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Backslash \ continues the line.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A718AF-454D-47FB-B405-B61C5E64D66C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31015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Backslash \ is </a:t>
            </a:r>
            <a:r>
              <a:rPr lang="en-US"/>
              <a:t>line continuation.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A718AF-454D-47FB-B405-B61C5E64D66C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80417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Ans: i is still 1, unaffected by the function call.  A[0] becomes 2, because address associated with A[0] is passed to the function.</a:t>
            </a:r>
          </a:p>
          <a:p>
            <a:r>
              <a:rPr lang="en-US" altLang="en-US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586D9A2-5F7D-4B62-89B4-36349E91962C}" type="slidenum">
              <a:rPr lang="en-US" altLang="en-US" smtClean="0">
                <a:latin typeface="Arial" panose="020B0604020202020204" pitchFamily="34" charset="0"/>
              </a:rPr>
              <a:pPr/>
              <a:t>26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Two’s complement is completely equivalent to arithmetic modulo M, so i and i-M are equivalent, e.g., M=2^8=256 in the above.</a:t>
            </a:r>
          </a:p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29DB26C-DF9E-4EDF-8CB4-C19594020999}" type="slidenum">
              <a:rPr lang="en-US" altLang="en-US" smtClean="0">
                <a:latin typeface="Arial" panose="020B0604020202020204" pitchFamily="34" charset="0"/>
              </a:rPr>
              <a:pPr/>
              <a:t>27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0E44B8F-839E-4E1A-B3A3-4EC3D4A96090}" type="slidenum">
              <a:rPr lang="en-US" altLang="en-US" smtClean="0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Normalized number is d</a:t>
            </a:r>
            <a:r>
              <a:rPr lang="en-US" altLang="en-US" baseline="-25000">
                <a:latin typeface="Arial" panose="020B0604020202020204" pitchFamily="34" charset="0"/>
              </a:rPr>
              <a:t>0</a:t>
            </a:r>
            <a:r>
              <a:rPr lang="en-US" altLang="en-US">
                <a:latin typeface="Arial" panose="020B0604020202020204" pitchFamily="34" charset="0"/>
              </a:rPr>
              <a:t> &gt; 0.  (some books defines machine epsilon as half of the above).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26A003C-DF3A-4948-970C-710EFDB55668}" type="slidenum">
              <a:rPr lang="en-US" altLang="en-US" smtClean="0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See also the code testieee.c at http://www.physics.nus.edu.sg/~phywjs/CZ5101/cz5101.html    The latest standard is IEEE 754-2008.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</a:t>
            </a:r>
            <a:r>
              <a:rPr lang="en-US" baseline="0" dirty="0"/>
              <a:t> find 130 in binary, divide by 2 repeatedly, and take the remainder.  Rounding to the nearest, when ties, to even (last bit is 0).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A718AF-454D-47FB-B405-B61C5E64D66C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91375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B059559-EDA6-4B9F-BDCD-1D3B81335F6C}" type="slidenum">
              <a:rPr lang="en-US" altLang="en-US" smtClean="0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Catastrophic vs benign cancellation.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CC29CB3-85D2-455A-A58B-8EC9CCFB6E9E}" type="slidenum">
              <a:rPr lang="en-US" altLang="en-US" smtClean="0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When a real number is rounded to the closest floating-point number, the relative error is always bounded by </a:t>
            </a:r>
            <a:r>
              <a:rPr lang="en-US" altLang="en-US">
                <a:latin typeface="Arial" panose="020B0604020202020204" pitchFamily="34" charset="0"/>
                <a:sym typeface="Symbol" panose="05050102010706020507" pitchFamily="18" charset="2"/>
              </a:rPr>
              <a:t>.   Size of integers: char 1 byte, int, long int 4 bytes, long long it 8 bytes.  1 byte = 8 bits.</a:t>
            </a:r>
          </a:p>
          <a:p>
            <a:pPr eaLnBrk="1" hangingPunct="1"/>
            <a:endParaRPr lang="en-US" altLang="en-US">
              <a:latin typeface="Arial" panose="020B0604020202020204" pitchFamily="34" charset="0"/>
              <a:sym typeface="Symbol" panose="05050102010706020507" pitchFamily="18" charset="2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4C1B29-3997-436A-8419-BFF6500073CD}" type="slidenum">
              <a:rPr lang="en-US" altLang="en-US" smtClean="0"/>
              <a:pPr>
                <a:spcBef>
                  <a:spcPct val="0"/>
                </a:spcBef>
              </a:pPr>
              <a:t>33</a:t>
            </a:fld>
            <a:endParaRPr lang="en-US" alt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The code is in </a:t>
            </a:r>
            <a:r>
              <a:rPr lang="en-US" altLang="en-US" dirty="0" err="1">
                <a:latin typeface="Arial" panose="020B0604020202020204" pitchFamily="34" charset="0"/>
              </a:rPr>
              <a:t>stability.c</a:t>
            </a:r>
            <a:r>
              <a:rPr lang="en-US" altLang="en-US" dirty="0">
                <a:latin typeface="Arial" panose="020B0604020202020204" pitchFamily="34" charset="0"/>
              </a:rPr>
              <a:t>  Or stability.py in Python.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  <a:p>
            <a:endParaRPr lang="en-US" altLang="en-US">
              <a:latin typeface="Arial" panose="020B0604020202020204" pitchFamily="34" charset="0"/>
            </a:endParaRPr>
          </a:p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BD89D9B-525A-4294-8951-D7F5F0A9F224}" type="slidenum">
              <a:rPr lang="en-US" altLang="en-US" smtClean="0"/>
              <a:pPr>
                <a:spcBef>
                  <a:spcPct val="0"/>
                </a:spcBef>
              </a:pPr>
              <a:t>34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12D2DC-069B-4B2A-B6CD-71B0E9003410}" type="slidenum">
              <a:rPr lang="en-US" altLang="en-US" smtClean="0"/>
              <a:pPr>
                <a:spcBef>
                  <a:spcPct val="0"/>
                </a:spcBef>
              </a:pPr>
              <a:t>35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For bit patterns, instead of writing as 0 and 1, use hex notation, i.e.,  0 to 9 uses decimal, 10 to 15 uses A, B, C, D, E, F. 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 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9F676-288B-44DB-8D33-E741147925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2647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B79AD-C60F-4318-87C3-633F8FE11A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721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E099B-0095-409D-ABAB-9156FDCD68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3370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128ED-9E72-453D-9373-D8BB4425FE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4274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1E37C-7784-455C-8440-AB2E23C7EB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7211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D86F0-F05B-4D6F-840D-129E20D22D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5451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144BB4-909A-4BA9-8EBA-EBA749960B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5133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12167-BB33-40D8-82F4-E0B2B43F44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31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CA23E1-D6F0-442A-A9FC-D664AAFD87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6594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59AAA-E077-4467-9C96-B8D80B7AFD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9140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72019-3121-441A-94E4-DA79D3FBFF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3220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EC154-3171-4FEF-964A-650B60073D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1347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8003AF-D28D-4CB5-B80A-F638DB5A35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205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300E56D-1F78-4315-B1FF-ADFB53E2BE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naconda.com/download/success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perso.ens-lyon.fr/jean-michel.muller/goldberg.pdf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python.org/3/tutorial/index.html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800" b="1" dirty="0"/>
              <a:t>Numerical Recipes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The Art of Scientific Computing </a:t>
            </a:r>
          </a:p>
          <a:p>
            <a:pPr eaLnBrk="1" hangingPunct="1"/>
            <a:r>
              <a:rPr lang="en-US" altLang="en-US" dirty="0"/>
              <a:t>(</a:t>
            </a:r>
            <a:r>
              <a:rPr lang="en-US" altLang="en-US" i="1" dirty="0"/>
              <a:t>with applications in computational physics</a:t>
            </a:r>
            <a:r>
              <a:rPr lang="en-US" altLang="en-US" dirty="0"/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Computer Architecture</a:t>
            </a:r>
          </a:p>
        </p:txBody>
      </p:sp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1905000" y="1981200"/>
            <a:ext cx="12192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3962400" y="1981200"/>
            <a:ext cx="1219200" cy="403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5125" name="Line 7"/>
          <p:cNvSpPr>
            <a:spLocks noChangeShapeType="1"/>
          </p:cNvSpPr>
          <p:nvPr/>
        </p:nvSpPr>
        <p:spPr bwMode="auto">
          <a:xfrm>
            <a:off x="3200400" y="2438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6" name="Text Box 9"/>
          <p:cNvSpPr txBox="1">
            <a:spLocks noChangeArrowheads="1"/>
          </p:cNvSpPr>
          <p:nvPr/>
        </p:nvSpPr>
        <p:spPr bwMode="auto">
          <a:xfrm>
            <a:off x="2133600" y="2133600"/>
            <a:ext cx="838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CPU</a:t>
            </a:r>
          </a:p>
        </p:txBody>
      </p:sp>
      <p:sp>
        <p:nvSpPr>
          <p:cNvPr id="5127" name="Text Box 10"/>
          <p:cNvSpPr txBox="1">
            <a:spLocks noChangeArrowheads="1"/>
          </p:cNvSpPr>
          <p:nvPr/>
        </p:nvSpPr>
        <p:spPr bwMode="auto">
          <a:xfrm>
            <a:off x="4114800" y="2133600"/>
            <a:ext cx="1066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Memory</a:t>
            </a:r>
          </a:p>
        </p:txBody>
      </p:sp>
      <p:sp>
        <p:nvSpPr>
          <p:cNvPr id="5128" name="AutoShape 11"/>
          <p:cNvSpPr>
            <a:spLocks noChangeArrowheads="1"/>
          </p:cNvSpPr>
          <p:nvPr/>
        </p:nvSpPr>
        <p:spPr bwMode="auto">
          <a:xfrm>
            <a:off x="6172200" y="5334000"/>
            <a:ext cx="762000" cy="762000"/>
          </a:xfrm>
          <a:prstGeom prst="ca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5129" name="Line 12"/>
          <p:cNvSpPr>
            <a:spLocks noChangeShapeType="1"/>
          </p:cNvSpPr>
          <p:nvPr/>
        </p:nvSpPr>
        <p:spPr bwMode="auto">
          <a:xfrm>
            <a:off x="5257800" y="5638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0" name="Line 13"/>
          <p:cNvSpPr>
            <a:spLocks noChangeShapeType="1"/>
          </p:cNvSpPr>
          <p:nvPr/>
        </p:nvSpPr>
        <p:spPr bwMode="auto">
          <a:xfrm flipH="1">
            <a:off x="5257800" y="5791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1" name="Text Box 14"/>
          <p:cNvSpPr txBox="1">
            <a:spLocks noChangeArrowheads="1"/>
          </p:cNvSpPr>
          <p:nvPr/>
        </p:nvSpPr>
        <p:spPr bwMode="auto">
          <a:xfrm>
            <a:off x="6096000" y="4648200"/>
            <a:ext cx="1219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External Storage</a:t>
            </a:r>
          </a:p>
        </p:txBody>
      </p:sp>
      <p:sp>
        <p:nvSpPr>
          <p:cNvPr id="5132" name="TextBox 1"/>
          <p:cNvSpPr txBox="1">
            <a:spLocks noChangeArrowheads="1"/>
          </p:cNvSpPr>
          <p:nvPr/>
        </p:nvSpPr>
        <p:spPr bwMode="auto">
          <a:xfrm>
            <a:off x="1066800" y="4618038"/>
            <a:ext cx="21336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von Neumann architecture: both data and instructions are stored in memory.</a:t>
            </a:r>
          </a:p>
        </p:txBody>
      </p:sp>
      <p:sp>
        <p:nvSpPr>
          <p:cNvPr id="5133" name="Line 7"/>
          <p:cNvSpPr>
            <a:spLocks noChangeShapeType="1"/>
          </p:cNvSpPr>
          <p:nvPr/>
        </p:nvSpPr>
        <p:spPr bwMode="auto">
          <a:xfrm>
            <a:off x="3200400" y="2590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97165-23FE-48E6-A394-BA5F7A528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a computer</a:t>
            </a:r>
            <a:endParaRPr lang="en-S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07BBF2-98FC-405A-853D-73DE71FAC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77" y="1743310"/>
            <a:ext cx="7998645" cy="33713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46C8FAA-4E79-4FCA-8FA6-E57967D6B116}"/>
              </a:ext>
            </a:extLst>
          </p:cNvPr>
          <p:cNvSpPr txBox="1"/>
          <p:nvPr/>
        </p:nvSpPr>
        <p:spPr>
          <a:xfrm>
            <a:off x="3962400" y="5638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~ 1950s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283697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Compiled vs Interpreted programming languages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Compiled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3312"/>
            <a:ext cx="4040188" cy="3951288"/>
          </a:xfrm>
        </p:spPr>
        <p:txBody>
          <a:bodyPr/>
          <a:lstStyle/>
          <a:p>
            <a:r>
              <a:rPr lang="en-US" dirty="0"/>
              <a:t>Fortran, C, C++, …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Advantage: fast execution, efficient, detailed control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Disadvantage: slow/difficult code development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Interpreted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041775" cy="3951288"/>
          </a:xfrm>
        </p:spPr>
        <p:txBody>
          <a:bodyPr/>
          <a:lstStyle/>
          <a:p>
            <a:r>
              <a:rPr lang="en-US" dirty="0"/>
              <a:t>MATLAB, Mathematica, Python, …</a:t>
            </a:r>
          </a:p>
          <a:p>
            <a:endParaRPr lang="en-US" dirty="0"/>
          </a:p>
          <a:p>
            <a:r>
              <a:rPr lang="en-US" dirty="0"/>
              <a:t>Advantage: ease of use, immediate feedback</a:t>
            </a:r>
          </a:p>
          <a:p>
            <a:endParaRPr lang="en-US" dirty="0"/>
          </a:p>
          <a:p>
            <a:r>
              <a:rPr lang="en-US" dirty="0"/>
              <a:t>Disadvantage: typically slow, catches some errors only at run time 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2969A-5174-43E1-872C-035E08342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 Python</a:t>
            </a:r>
            <a:endParaRPr lang="en-SG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5D50D3-2D30-4155-BC6C-08B8DE6682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143001" y="1503414"/>
            <a:ext cx="7086600" cy="639762"/>
          </a:xfrm>
        </p:spPr>
        <p:txBody>
          <a:bodyPr/>
          <a:lstStyle/>
          <a:p>
            <a:r>
              <a:rPr lang="en-SG" dirty="0">
                <a:hlinkClick r:id="rId2"/>
              </a:rPr>
              <a:t>https://www.anaconda.com/download/success</a:t>
            </a:r>
            <a:endParaRPr lang="en-SG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EBF28E-B445-4B25-9518-4963DA12DB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143001" y="2174875"/>
            <a:ext cx="7543800" cy="3951288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Choose your OS (Windows, Mac, or Linux)</a:t>
            </a:r>
          </a:p>
          <a:p>
            <a:r>
              <a:rPr lang="en-US" dirty="0"/>
              <a:t>Download the distribution graphical installer</a:t>
            </a:r>
          </a:p>
          <a:p>
            <a:endParaRPr lang="en-US" dirty="0"/>
          </a:p>
          <a:p>
            <a:r>
              <a:rPr lang="en-US" dirty="0"/>
              <a:t>Advantage: you get </a:t>
            </a:r>
            <a:r>
              <a:rPr lang="en-US" dirty="0" err="1"/>
              <a:t>jupyter</a:t>
            </a:r>
            <a:r>
              <a:rPr lang="en-US" dirty="0"/>
              <a:t> notebook, </a:t>
            </a:r>
            <a:r>
              <a:rPr lang="en-US" dirty="0" err="1"/>
              <a:t>numpy</a:t>
            </a:r>
            <a:r>
              <a:rPr lang="en-US" dirty="0"/>
              <a:t>, as well as many other packages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993603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First Python Example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80010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 This program prints hello</a:t>
            </a:r>
          </a:p>
          <a:p>
            <a:pPr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</a:p>
          <a:p>
            <a:pPr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print("hello, world!")</a:t>
            </a:r>
          </a:p>
          <a:p>
            <a:pPr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1</a:t>
            </a:r>
          </a:p>
          <a:p>
            <a:pPr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y = 2</a:t>
            </a:r>
          </a:p>
          <a:p>
            <a:pPr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z = x + y</a:t>
            </a:r>
          </a:p>
          <a:p>
            <a:pPr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print(x, "+", y, "=", z) 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0" y="2819400"/>
            <a:ext cx="205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to run the script? </a:t>
            </a:r>
          </a:p>
          <a:p>
            <a:endParaRPr lang="en-US" dirty="0"/>
          </a:p>
          <a:p>
            <a:r>
              <a:rPr lang="en-US" dirty="0"/>
              <a:t>Press shift-enter on </a:t>
            </a:r>
            <a:r>
              <a:rPr lang="en-US" dirty="0" err="1"/>
              <a:t>jupyter</a:t>
            </a:r>
            <a:r>
              <a:rPr lang="en-US" dirty="0"/>
              <a:t> notebook cell.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Data Types</a:t>
            </a:r>
          </a:p>
        </p:txBody>
      </p:sp>
      <p:sp>
        <p:nvSpPr>
          <p:cNvPr id="1126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 err="1">
                <a:cs typeface="Courier New" panose="02070309020205020404" pitchFamily="49" charset="0"/>
              </a:rPr>
              <a:t>booleans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2400" dirty="0">
                <a:cs typeface="Courier New" panose="02070309020205020404" pitchFamily="49" charset="0"/>
              </a:rPr>
              <a:t>(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True </a:t>
            </a:r>
            <a:r>
              <a:rPr lang="en-US" altLang="en-US" sz="2400" dirty="0">
                <a:cs typeface="Courier New" panose="02070309020205020404" pitchFamily="49" charset="0"/>
              </a:rPr>
              <a:t>or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False</a:t>
            </a:r>
            <a:r>
              <a:rPr lang="en-US" altLang="en-US" sz="2400" dirty="0">
                <a:cs typeface="Courier New" panose="02070309020205020404" pitchFamily="49" charset="0"/>
              </a:rPr>
              <a:t>)</a:t>
            </a:r>
          </a:p>
          <a:p>
            <a:pPr eaLnBrk="1" hangingPunct="1">
              <a:buFontTx/>
              <a:buNone/>
            </a:pPr>
            <a:endParaRPr lang="en-US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cs typeface="Courier New" panose="02070309020205020404" pitchFamily="49" charset="0"/>
              </a:rPr>
              <a:t>integers: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42</a:t>
            </a:r>
            <a:r>
              <a:rPr lang="en-US" altLang="en-US" sz="2400" dirty="0">
                <a:cs typeface="Courier New" panose="02070309020205020404" pitchFamily="49" charset="0"/>
              </a:rPr>
              <a:t>,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1000</a:t>
            </a:r>
            <a:r>
              <a:rPr lang="en-US" altLang="en-US" sz="2400" dirty="0">
                <a:cs typeface="Courier New" panose="02070309020205020404" pitchFamily="49" charset="0"/>
              </a:rPr>
              <a:t>,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2**100</a:t>
            </a:r>
          </a:p>
          <a:p>
            <a:pPr eaLnBrk="1" hangingPunct="1">
              <a:buFontTx/>
              <a:buNone/>
            </a:pPr>
            <a:endParaRPr lang="en-US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cs typeface="Courier New" panose="02070309020205020404" pitchFamily="49" charset="0"/>
              </a:rPr>
              <a:t>floats: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pi = 3.14159</a:t>
            </a:r>
          </a:p>
          <a:p>
            <a:pPr eaLnBrk="1" hangingPunct="1">
              <a:buFontTx/>
              <a:buNone/>
            </a:pPr>
            <a:r>
              <a:rPr lang="en-US" altLang="en-US" sz="2400" dirty="0">
                <a:cs typeface="Courier New" panose="02070309020205020404" pitchFamily="49" charset="0"/>
              </a:rPr>
              <a:t>complex: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z = 1.0 + 2.5j</a:t>
            </a:r>
          </a:p>
          <a:p>
            <a:pPr eaLnBrk="1" hangingPunct="1">
              <a:buFontTx/>
              <a:buNone/>
            </a:pPr>
            <a:endParaRPr lang="en-US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cs typeface="Courier New" panose="02070309020205020404" pitchFamily="49" charset="0"/>
              </a:rPr>
              <a:t>string, four ways: single quote, 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'like'</a:t>
            </a:r>
            <a:r>
              <a:rPr lang="en-US" altLang="en-US" sz="2400" dirty="0">
                <a:cs typeface="Courier New" panose="02070309020205020404" pitchFamily="49" charset="0"/>
              </a:rPr>
              <a:t>,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2400" dirty="0">
                <a:cs typeface="Courier New" panose="02070309020205020404" pitchFamily="49" charset="0"/>
              </a:rPr>
              <a:t>double quote, 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"open or close"</a:t>
            </a:r>
            <a:r>
              <a:rPr lang="en-US" altLang="en-US" sz="2400" dirty="0">
                <a:cs typeface="Courier New" panose="02070309020205020404" pitchFamily="49" charset="0"/>
              </a:rPr>
              <a:t>,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2400" dirty="0">
                <a:cs typeface="Courier New" panose="02070309020205020404" pitchFamily="49" charset="0"/>
              </a:rPr>
              <a:t>or triple quotes, 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"""this"""</a:t>
            </a:r>
            <a:r>
              <a:rPr lang="en-US" altLang="en-US" sz="2400" dirty="0">
                <a:cs typeface="Courier New" panose="02070309020205020404" pitchFamily="49" charset="0"/>
              </a:rPr>
              <a:t>,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2400" dirty="0">
                <a:cs typeface="Courier New" panose="02070309020205020404" pitchFamily="49" charset="0"/>
              </a:rPr>
              <a:t>or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SG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'''this and that is in "a" la'''</a:t>
            </a:r>
            <a:endParaRPr lang="en-US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 of a Variable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name serves as a handle to refer to the data (</a:t>
            </a:r>
            <a:r>
              <a:rPr lang="en-US" dirty="0" err="1"/>
              <a:t>boolean</a:t>
            </a:r>
            <a:r>
              <a:rPr lang="en-US" dirty="0"/>
              <a:t>, integer,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The name is case sensitive, cannot start with a digit.  Special character underscore can be used: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a,  a1,  A,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x_result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68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Reserved words cannot be used as ordinary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73037"/>
            <a:ext cx="15240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</a:p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None</a:t>
            </a:r>
          </a:p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</a:p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</a:p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</a:p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assert</a:t>
            </a:r>
          </a:p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905000" y="1873037"/>
            <a:ext cx="2133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</a:p>
          <a:p>
            <a:pPr marL="0" indent="0">
              <a:buFontTx/>
              <a:buNone/>
            </a:pPr>
            <a:r>
              <a:rPr lang="en-US" sz="2800" b="1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endParaRPr lang="en-US" sz="2800" b="1" kern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del</a:t>
            </a:r>
          </a:p>
          <a:p>
            <a:pPr marL="0" indent="0">
              <a:buFontTx/>
              <a:buNone/>
            </a:pPr>
            <a:r>
              <a:rPr lang="en-US" sz="2800" b="1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elif</a:t>
            </a:r>
            <a:endParaRPr lang="en-US" sz="2800" b="1" kern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733800" y="1874837"/>
            <a:ext cx="1752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finally 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global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</a:p>
          <a:p>
            <a:pPr marL="0" indent="0">
              <a:buFontTx/>
              <a:buNone/>
            </a:pPr>
            <a:endParaRPr lang="en-US" kern="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410200" y="1874837"/>
            <a:ext cx="19812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is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lambda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nonlocal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not 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pass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raise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7239000" y="1874837"/>
            <a:ext cx="15240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yield</a:t>
            </a:r>
          </a:p>
        </p:txBody>
      </p:sp>
    </p:spTree>
    <p:extLst>
      <p:ext uri="{BB962C8B-B14F-4D97-AF65-F5344CB8AC3E}">
        <p14:creationId xmlns:p14="http://schemas.microsoft.com/office/powerpoint/2010/main" val="1001552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Equal is not equal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10</a:t>
            </a:r>
            <a:r>
              <a:rPr lang="en-US" altLang="en-US" dirty="0"/>
              <a:t>  is not 10 = x</a:t>
            </a:r>
          </a:p>
          <a:p>
            <a:pPr eaLnBrk="1" hangingPunct="1"/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x + 1 </a:t>
            </a:r>
            <a:r>
              <a:rPr lang="en-US" altLang="en-US" dirty="0"/>
              <a:t>make no sense if it is math</a:t>
            </a:r>
          </a:p>
          <a:p>
            <a:pPr eaLnBrk="1" hangingPunct="1"/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a + b </a:t>
            </a:r>
            <a:r>
              <a:rPr lang="en-US" altLang="en-US" dirty="0"/>
              <a:t>OK if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dirty="0"/>
              <a:t> and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altLang="en-US" dirty="0"/>
              <a:t> have been defined earlier, but </a:t>
            </a:r>
            <a:r>
              <a:rPr lang="en-US" altLang="en-US" dirty="0" err="1"/>
              <a:t>a+b</a:t>
            </a:r>
            <a:r>
              <a:rPr lang="en-US" altLang="en-US" dirty="0"/>
              <a:t> = x is not.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In general, left side of ‘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altLang="en-US" dirty="0"/>
              <a:t>’ refers to memory location, right side expression can be evaluated to numerical values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Expressions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dirty="0"/>
              <a:t>Expressions can be formed with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altLang="en-US" dirty="0"/>
              <a:t>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altLang="en-US" dirty="0"/>
              <a:t>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altLang="en-US" dirty="0"/>
              <a:t>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altLang="en-US" dirty="0"/>
              <a:t> with the usual meaning</a:t>
            </a:r>
          </a:p>
          <a:p>
            <a:pPr eaLnBrk="1" hangingPunct="1"/>
            <a:r>
              <a:rPr lang="en-US" altLang="en-US" dirty="0"/>
              <a:t>Use parentheses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en-US" dirty="0"/>
              <a:t> …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altLang="en-US" dirty="0"/>
              <a:t> for evaluation order, e.g.,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a+b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)*c</a:t>
            </a:r>
          </a:p>
          <a:p>
            <a:pPr eaLnBrk="1" hangingPunct="1"/>
            <a:r>
              <a:rPr lang="en-US" altLang="en-US" dirty="0"/>
              <a:t>Special operators: 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lang="en-US" altLang="en-US" dirty="0"/>
              <a:t> integer division,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altLang="en-US" dirty="0"/>
              <a:t> modulus (remainder),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en-US" altLang="en-US" dirty="0"/>
              <a:t> exponentiation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 += b</a:t>
            </a:r>
            <a:r>
              <a:rPr lang="en-US" altLang="en-US" dirty="0"/>
              <a:t>, is the same as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 = </a:t>
            </a: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a+b</a:t>
            </a:r>
            <a:r>
              <a:rPr lang="en-US" altLang="en-US" dirty="0"/>
              <a:t>, etc.</a:t>
            </a:r>
          </a:p>
          <a:p>
            <a:pPr eaLnBrk="1" hangingPunct="1"/>
            <a:r>
              <a:rPr lang="en-US" altLang="en-US" dirty="0"/>
              <a:t>Logical operators,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altLang="en-US" dirty="0"/>
              <a:t>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!=</a:t>
            </a:r>
            <a:r>
              <a:rPr lang="en-US" altLang="en-US" dirty="0"/>
              <a:t>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altLang="en-US" dirty="0"/>
              <a:t>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en-US" altLang="en-US" dirty="0"/>
              <a:t>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altLang="en-US" dirty="0"/>
              <a:t>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&gt;= and</a:t>
            </a:r>
            <a:r>
              <a:rPr lang="en-US" altLang="en-US" dirty="0">
                <a:cs typeface="Courier New" panose="02070309020205020404" pitchFamily="49" charset="0"/>
              </a:rPr>
              <a:t>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en-US" altLang="en-US" dirty="0">
                <a:cs typeface="Courier New" panose="02070309020205020404" pitchFamily="49" charset="0"/>
              </a:rPr>
              <a:t>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not</a:t>
            </a:r>
            <a:r>
              <a:rPr lang="en-US" altLang="en-US" dirty="0">
                <a:cs typeface="Courier New" panose="02070309020205020404" pitchFamily="49" charset="0"/>
              </a:rPr>
              <a:t>,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in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^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~</a:t>
            </a:r>
            <a:r>
              <a:rPr lang="en-US" dirty="0"/>
              <a:t> :  bitwise or, and, exclusive or, and not.  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</a:t>
            </a:r>
            <a:r>
              <a:rPr lang="en-US" dirty="0"/>
              <a:t>: left shift and right shift.</a:t>
            </a:r>
          </a:p>
          <a:p>
            <a:pPr marL="0" indent="0">
              <a:buNone/>
            </a:pPr>
            <a:r>
              <a:rPr lang="en-US" dirty="0"/>
              <a:t>Examples: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5 | 1 </a:t>
            </a:r>
            <a:r>
              <a:rPr lang="en-US" dirty="0">
                <a:cs typeface="Courier New" panose="02070309020205020404" pitchFamily="49" charset="0"/>
              </a:rPr>
              <a:t>-&gt;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5           5 </a:t>
            </a:r>
            <a:r>
              <a:rPr lang="en-US" dirty="0">
                <a:cs typeface="Courier New" panose="02070309020205020404" pitchFamily="49" charset="0"/>
              </a:rPr>
              <a:t>-&gt;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101</a:t>
            </a:r>
            <a:r>
              <a:rPr lang="en-US" b="1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5 &amp; 1 </a:t>
            </a:r>
            <a:r>
              <a:rPr lang="en-US" dirty="0">
                <a:cs typeface="Courier New" panose="02070309020205020404" pitchFamily="49" charset="0"/>
              </a:rPr>
              <a:t>-&gt;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1           1 </a:t>
            </a:r>
            <a:r>
              <a:rPr lang="en-US" dirty="0">
                <a:cs typeface="Courier New" panose="02070309020205020404" pitchFamily="49" charset="0"/>
              </a:rPr>
              <a:t>-&gt;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001</a:t>
            </a:r>
            <a:r>
              <a:rPr lang="en-US" b="1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5 ^ 1 </a:t>
            </a:r>
            <a:r>
              <a:rPr lang="en-US" dirty="0">
                <a:cs typeface="Courier New" panose="02070309020205020404" pitchFamily="49" charset="0"/>
              </a:rPr>
              <a:t>-&gt;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4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~5 </a:t>
            </a:r>
            <a:r>
              <a:rPr lang="en-US" dirty="0">
                <a:cs typeface="Courier New" panose="02070309020205020404" pitchFamily="49" charset="0"/>
              </a:rPr>
              <a:t>-&gt;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-6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5 &lt;&lt; 1 </a:t>
            </a:r>
            <a:r>
              <a:rPr lang="en-US" dirty="0">
                <a:cs typeface="Courier New" panose="02070309020205020404" pitchFamily="49" charset="0"/>
              </a:rPr>
              <a:t>-&gt;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10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5 &gt;&gt; 1 </a:t>
            </a:r>
            <a:r>
              <a:rPr lang="en-US" dirty="0">
                <a:cs typeface="Courier New" panose="02070309020205020404" pitchFamily="49" charset="0"/>
              </a:rPr>
              <a:t>-&gt;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2 </a:t>
            </a:r>
          </a:p>
        </p:txBody>
      </p:sp>
    </p:spTree>
    <p:extLst>
      <p:ext uri="{BB962C8B-B14F-4D97-AF65-F5344CB8AC3E}">
        <p14:creationId xmlns:p14="http://schemas.microsoft.com/office/powerpoint/2010/main" val="3696217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Control Structures - loop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1524000" y="1523286"/>
            <a:ext cx="586740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for j in range(0,10,1):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    print(j)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b="1" dirty="0">
              <a:latin typeface="Courier New" panose="020703090202050204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b="1" dirty="0">
              <a:latin typeface="Courier New" panose="020703090202050204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n = 1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while n &lt; 10: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    print(n)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    n *= 2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000" b="1" dirty="0">
              <a:latin typeface="Courier New" panose="02070309020205020404" pitchFamily="49" charset="0"/>
            </a:endParaRPr>
          </a:p>
        </p:txBody>
      </p:sp>
      <p:sp>
        <p:nvSpPr>
          <p:cNvPr id="2" name="Right Brace 1"/>
          <p:cNvSpPr/>
          <p:nvPr/>
        </p:nvSpPr>
        <p:spPr>
          <a:xfrm>
            <a:off x="4724400" y="4953000"/>
            <a:ext cx="685800" cy="685800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943600" y="4542472"/>
            <a:ext cx="2362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Important: indentation serves the purpose of grouping, like the { … } pair in C, or begin/end in Pascal.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0" y="19812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0, 1, 2, …, 9 are printed.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1149600-F95B-4CE7-A626-122F9FEDC06E}"/>
              </a:ext>
            </a:extLst>
          </p:cNvPr>
          <p:cNvCxnSpPr/>
          <p:nvPr/>
        </p:nvCxnSpPr>
        <p:spPr>
          <a:xfrm>
            <a:off x="2362200" y="4724400"/>
            <a:ext cx="0" cy="15240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B9D0423-0A7C-457D-B9C7-ECE81D59E94D}"/>
              </a:ext>
            </a:extLst>
          </p:cNvPr>
          <p:cNvCxnSpPr/>
          <p:nvPr/>
        </p:nvCxnSpPr>
        <p:spPr>
          <a:xfrm>
            <a:off x="1600200" y="5334000"/>
            <a:ext cx="762000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0BEECBDC-286D-4812-B92E-005B676DDFCF}"/>
              </a:ext>
            </a:extLst>
          </p:cNvPr>
          <p:cNvSpPr/>
          <p:nvPr/>
        </p:nvSpPr>
        <p:spPr>
          <a:xfrm>
            <a:off x="3810002" y="4191000"/>
            <a:ext cx="228598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DDCFB0-4117-43E2-B3E8-365E10BDE72E}"/>
              </a:ext>
            </a:extLst>
          </p:cNvPr>
          <p:cNvSpPr txBox="1"/>
          <p:nvPr/>
        </p:nvSpPr>
        <p:spPr>
          <a:xfrm>
            <a:off x="4648200" y="3392269"/>
            <a:ext cx="1714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colon ‘:’ start of the structure </a:t>
            </a:r>
            <a:endParaRPr lang="en-SG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42FD738-7322-4CD4-92F6-B3A973E2A67B}"/>
              </a:ext>
            </a:extLst>
          </p:cNvPr>
          <p:cNvCxnSpPr/>
          <p:nvPr/>
        </p:nvCxnSpPr>
        <p:spPr>
          <a:xfrm flipH="1">
            <a:off x="4191000" y="3810000"/>
            <a:ext cx="381000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Control Structure - conditional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362200" y="1752600"/>
            <a:ext cx="5867400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if b &gt; 3: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   a = 1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b="1" dirty="0">
              <a:latin typeface="Courier New" panose="020703090202050204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n =1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if n &lt; 1000: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   n *= 2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else: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   n = 0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4191000" y="2057400"/>
            <a:ext cx="2286000" cy="1143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4800600" y="3429000"/>
            <a:ext cx="1600200" cy="685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010400" y="2438400"/>
            <a:ext cx="1752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colon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dirty="0"/>
              <a:t> are needed after structure control key words, such as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en-US" dirty="0"/>
              <a:t> etc.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Correct indentation important here.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505200" y="3733800"/>
            <a:ext cx="2819400" cy="1524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Control Structure – break, continue, else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048000" y="1828800"/>
            <a:ext cx="5867400" cy="698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latin typeface="Courier New" panose="02070309020205020404" pitchFamily="49" charset="0"/>
              </a:rPr>
              <a:t>while True: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latin typeface="Courier New" panose="02070309020205020404" pitchFamily="49" charset="0"/>
              </a:rPr>
              <a:t>   ...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latin typeface="Courier New" panose="02070309020205020404" pitchFamily="49" charset="0"/>
              </a:rPr>
              <a:t>    if …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latin typeface="Courier New" panose="02070309020205020404" pitchFamily="49" charset="0"/>
              </a:rPr>
              <a:t>        break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latin typeface="Courier New" panose="02070309020205020404" pitchFamily="49" charset="0"/>
              </a:rPr>
              <a:t>  ...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latin typeface="Courier New" panose="02070309020205020404" pitchFamily="49" charset="0"/>
              </a:rPr>
              <a:t>else: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latin typeface="Courier New" panose="02070309020205020404" pitchFamily="49" charset="0"/>
              </a:rPr>
              <a:t>  ...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 b="1" dirty="0">
              <a:latin typeface="Courier New" panose="020703090202050204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 b="1" dirty="0">
              <a:latin typeface="Courier New" panose="020703090202050204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 b="1" dirty="0">
              <a:latin typeface="Courier New" panose="020703090202050204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 b="1" dirty="0">
              <a:latin typeface="Courier New" panose="02070309020205020404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31971" y="60198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Opposite of break is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Structured Data Type - List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latin typeface="Courier New" panose="02070309020205020404" pitchFamily="49" charset="0"/>
              </a:rPr>
              <a:t>a=[1,2,3]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	defines elements </a:t>
            </a:r>
            <a:r>
              <a:rPr lang="en-US" altLang="en-US" b="1" dirty="0">
                <a:latin typeface="Courier New" panose="02070309020205020404" pitchFamily="49" charset="0"/>
              </a:rPr>
              <a:t>a[0]</a:t>
            </a:r>
            <a:r>
              <a:rPr lang="en-US" altLang="en-US" dirty="0"/>
              <a:t>,</a:t>
            </a:r>
            <a:r>
              <a:rPr lang="en-US" altLang="en-US" b="1" dirty="0">
                <a:latin typeface="Courier New" panose="02070309020205020404" pitchFamily="49" charset="0"/>
              </a:rPr>
              <a:t>a[1]</a:t>
            </a:r>
            <a:r>
              <a:rPr lang="en-US" altLang="en-US" dirty="0"/>
              <a:t>,</a:t>
            </a:r>
            <a:r>
              <a:rPr lang="en-US" altLang="en-US" b="1" dirty="0">
                <a:latin typeface="Courier New" panose="02070309020205020404" pitchFamily="49" charset="0"/>
              </a:rPr>
              <a:t>a[2]</a:t>
            </a:r>
            <a:r>
              <a:rPr lang="en-US" altLang="en-US" dirty="0"/>
              <a:t> to be 1, 2, and 3.</a:t>
            </a:r>
            <a:endParaRPr lang="en-US" altLang="en-US" b="1" dirty="0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b="1" dirty="0">
                <a:latin typeface="Courier New" panose="02070309020205020404" pitchFamily="49" charset="0"/>
              </a:rPr>
              <a:t>y=[a,”we”,3.14]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The member of elements does not have  to  be of the same type.   A list can contain a list.  So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y[0]</a:t>
            </a:r>
            <a:r>
              <a:rPr lang="en-US" altLang="en-US" dirty="0"/>
              <a:t> is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dirty="0"/>
              <a:t>, and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y[0][0]</a:t>
            </a:r>
            <a:r>
              <a:rPr lang="en-US" altLang="en-US" dirty="0"/>
              <a:t> is 1.</a:t>
            </a:r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r>
              <a:rPr lang="en-US" altLang="en-US" dirty="0"/>
              <a:t>  Index in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[ ]</a:t>
            </a:r>
            <a:r>
              <a:rPr lang="en-US" altLang="en-US" dirty="0"/>
              <a:t> starts from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altLang="en-US" dirty="0"/>
              <a:t>, just like in C.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2D783-039A-43BC-B7B5-8D1E7ADFD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“processing” </a:t>
            </a:r>
            <a:r>
              <a:rPr lang="en-US" i="1" dirty="0"/>
              <a:t>method</a:t>
            </a:r>
            <a:endParaRPr lang="en-SG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D65D0-1451-4081-B4A5-E125E5E08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Slice of the list using [</a:t>
            </a:r>
            <a:r>
              <a:rPr lang="en-US" i="1" dirty="0" err="1"/>
              <a:t>start</a:t>
            </a:r>
            <a:r>
              <a:rPr lang="en-US" dirty="0" err="1"/>
              <a:t>:</a:t>
            </a:r>
            <a:r>
              <a:rPr lang="en-US" i="1" dirty="0" err="1"/>
              <a:t>stop</a:t>
            </a:r>
            <a:r>
              <a:rPr lang="en-US" dirty="0" err="1"/>
              <a:t>:</a:t>
            </a:r>
            <a:r>
              <a:rPr lang="en-US" i="1" dirty="0" err="1"/>
              <a:t>step</a:t>
            </a:r>
            <a:r>
              <a:rPr lang="en-US" dirty="0"/>
              <a:t>]</a:t>
            </a:r>
          </a:p>
          <a:p>
            <a:r>
              <a:rPr lang="en-SG" dirty="0"/>
              <a:t>append() : add an item at the end</a:t>
            </a:r>
          </a:p>
          <a:p>
            <a:r>
              <a:rPr lang="en-SG" dirty="0"/>
              <a:t>+= : combine two lists.</a:t>
            </a:r>
          </a:p>
          <a:p>
            <a:r>
              <a:rPr lang="en-SG" dirty="0"/>
              <a:t>insert(</a:t>
            </a:r>
            <a:r>
              <a:rPr lang="en-SG" i="1" dirty="0" err="1"/>
              <a:t>i</a:t>
            </a:r>
            <a:r>
              <a:rPr lang="en-SG" dirty="0" err="1"/>
              <a:t>,</a:t>
            </a:r>
            <a:r>
              <a:rPr lang="en-SG" i="1" dirty="0" err="1"/>
              <a:t>item</a:t>
            </a:r>
            <a:r>
              <a:rPr lang="en-SG" dirty="0"/>
              <a:t>) : insert at offset </a:t>
            </a:r>
            <a:r>
              <a:rPr lang="en-SG" i="1" dirty="0" err="1"/>
              <a:t>i</a:t>
            </a:r>
            <a:endParaRPr lang="en-SG" i="1" dirty="0"/>
          </a:p>
          <a:p>
            <a:r>
              <a:rPr lang="en-SG" dirty="0"/>
              <a:t>pop() : get then delete (the last) entry</a:t>
            </a:r>
            <a:endParaRPr lang="en-US" dirty="0"/>
          </a:p>
          <a:p>
            <a:r>
              <a:rPr lang="en-US" dirty="0"/>
              <a:t>index() : find an item offset</a:t>
            </a:r>
          </a:p>
          <a:p>
            <a:r>
              <a:rPr lang="en-US" dirty="0"/>
              <a:t>sort() : sort the items</a:t>
            </a:r>
          </a:p>
          <a:p>
            <a:r>
              <a:rPr lang="en-US" dirty="0"/>
              <a:t>copy() : make a copy of the list </a:t>
            </a:r>
            <a:endParaRPr lang="en-S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48FA1B-E984-4617-B678-8DDC0DF9888E}"/>
              </a:ext>
            </a:extLst>
          </p:cNvPr>
          <p:cNvSpPr txBox="1"/>
          <p:nvPr/>
        </p:nvSpPr>
        <p:spPr>
          <a:xfrm>
            <a:off x="7086600" y="5048071"/>
            <a:ext cx="175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 list method with the dot notation, e.g., </a:t>
            </a:r>
          </a:p>
          <a:p>
            <a:r>
              <a:rPr lang="en-US" dirty="0" err="1"/>
              <a:t>a.pop</a:t>
            </a:r>
            <a:r>
              <a:rPr lang="en-US" dirty="0"/>
              <a:t>( )</a:t>
            </a:r>
          </a:p>
        </p:txBody>
      </p:sp>
    </p:spTree>
    <p:extLst>
      <p:ext uri="{BB962C8B-B14F-4D97-AF65-F5344CB8AC3E}">
        <p14:creationId xmlns:p14="http://schemas.microsoft.com/office/powerpoint/2010/main" val="3574715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Tuples and Dictionaries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Courier New" panose="02070309020205020404" pitchFamily="49" charset="0"/>
              </a:rPr>
              <a:t>t=(1,2,3)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	defines tuple with elements 1, 2, and 3.  It is the same as list except the values cannot be changed. It behaves like a constant list.</a:t>
            </a:r>
          </a:p>
          <a:p>
            <a:pPr marL="0" indent="0" eaLnBrk="1" hangingPunct="1">
              <a:buNone/>
            </a:pPr>
            <a:endParaRPr lang="en-US" altLang="en-US" dirty="0"/>
          </a:p>
          <a:p>
            <a:pPr eaLnBrk="1" hangingPunct="1"/>
            <a:r>
              <a:rPr lang="pt-BR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d={"A":1, "B":2, "C":3}</a:t>
            </a:r>
          </a:p>
          <a:p>
            <a:pPr marL="342000" indent="-342000" eaLnBrk="1" hangingPunct="1">
              <a:buNone/>
            </a:pPr>
            <a:r>
              <a:rPr lang="pt-BR" altLang="en-US" dirty="0"/>
              <a:t>   </a:t>
            </a:r>
            <a:r>
              <a:rPr lang="en-US" altLang="en-US" dirty="0"/>
              <a:t>Dictionary consists of list of </a:t>
            </a:r>
            <a:r>
              <a:rPr lang="en-US" altLang="en-US" dirty="0" err="1"/>
              <a:t>key:value</a:t>
            </a:r>
            <a:r>
              <a:rPr lang="en-US" altLang="en-US" dirty="0"/>
              <a:t> pair.  The value is referred to by the key, e.g., </a:t>
            </a:r>
            <a:r>
              <a:rPr lang="pt-BR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d["A"] </a:t>
            </a:r>
            <a:r>
              <a:rPr lang="pt-BR" altLang="en-US" dirty="0">
                <a:cs typeface="Courier New" panose="02070309020205020404" pitchFamily="49" charset="0"/>
              </a:rPr>
              <a:t>gives 1.</a:t>
            </a:r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106072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Set: dictionaries without value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Courier New" panose="02070309020205020404" pitchFamily="49" charset="0"/>
              </a:rPr>
              <a:t>s={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en-US" b="1" dirty="0">
                <a:latin typeface="Courier New" panose="02070309020205020404" pitchFamily="49" charset="0"/>
              </a:rPr>
              <a:t>A","B","C"}</a:t>
            </a:r>
          </a:p>
          <a:p>
            <a:pPr eaLnBrk="1" hangingPunct="1"/>
            <a:endParaRPr lang="en-US" altLang="en-US" b="1" dirty="0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dirty="0"/>
              <a:t>Set operations: 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altLang="en-US" dirty="0"/>
              <a:t> set and,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  <a:r>
              <a:rPr lang="en-US" altLang="en-US" dirty="0"/>
              <a:t> set or,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en-US" altLang="en-US" dirty="0"/>
              <a:t>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altLang="en-US" dirty="0"/>
              <a:t>,    subset of (proper subset of) 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Using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altLang="en-US" dirty="0"/>
              <a:t> to test membership of set.</a:t>
            </a:r>
          </a:p>
        </p:txBody>
      </p:sp>
    </p:spTree>
    <p:extLst>
      <p:ext uri="{BB962C8B-B14F-4D97-AF65-F5344CB8AC3E}">
        <p14:creationId xmlns:p14="http://schemas.microsoft.com/office/powerpoint/2010/main" val="3842200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Packages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600200"/>
            <a:ext cx="64008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import math</a:t>
            </a:r>
          </a:p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theta = 0.5*</a:t>
            </a:r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math.pi</a:t>
            </a:r>
            <a:endParaRPr lang="en-US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</a:t>
            </a:r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math.sin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(theta)</a:t>
            </a:r>
          </a:p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y = </a:t>
            </a:r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math.sqrt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(x)</a:t>
            </a:r>
          </a:p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z = math.log(y)</a:t>
            </a:r>
          </a:p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theta,x,y,z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endParaRPr lang="en-US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800" dirty="0">
                <a:cs typeface="Courier New" panose="02070309020205020404" pitchFamily="49" charset="0"/>
              </a:rPr>
              <a:t>Other standard packages or modules in Python includes </a:t>
            </a:r>
            <a:r>
              <a:rPr lang="en-US" sz="2800" dirty="0" err="1">
                <a:cs typeface="Courier New" panose="02070309020205020404" pitchFamily="49" charset="0"/>
              </a:rPr>
              <a:t>cmath</a:t>
            </a:r>
            <a:r>
              <a:rPr lang="en-US" sz="2800" dirty="0">
                <a:cs typeface="Courier New" panose="02070309020205020404" pitchFamily="49" charset="0"/>
              </a:rPr>
              <a:t>, </a:t>
            </a:r>
            <a:r>
              <a:rPr lang="en-US" sz="2800" dirty="0" err="1">
                <a:cs typeface="Courier New" panose="02070309020205020404" pitchFamily="49" charset="0"/>
              </a:rPr>
              <a:t>os</a:t>
            </a:r>
            <a:r>
              <a:rPr lang="en-US" sz="2800" dirty="0">
                <a:cs typeface="Courier New" panose="02070309020205020404" pitchFamily="49" charset="0"/>
              </a:rPr>
              <a:t>, </a:t>
            </a:r>
            <a:r>
              <a:rPr lang="en-US" sz="2800" dirty="0" err="1">
                <a:cs typeface="Courier New" panose="02070309020205020404" pitchFamily="49" charset="0"/>
              </a:rPr>
              <a:t>datetime</a:t>
            </a:r>
            <a:r>
              <a:rPr lang="en-US" sz="2800" dirty="0">
                <a:cs typeface="Courier New" panose="02070309020205020404" pitchFamily="49" charset="0"/>
              </a:rPr>
              <a:t>, etc. </a:t>
            </a:r>
          </a:p>
        </p:txBody>
      </p:sp>
    </p:spTree>
    <p:extLst>
      <p:ext uri="{BB962C8B-B14F-4D97-AF65-F5344CB8AC3E}">
        <p14:creationId xmlns:p14="http://schemas.microsoft.com/office/powerpoint/2010/main" val="1932447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1447800"/>
            <a:ext cx="4419600" cy="4525963"/>
          </a:xfrm>
        </p:spPr>
        <p:txBody>
          <a:bodyPr/>
          <a:lstStyle/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SG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my_print</a:t>
            </a: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</a:p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'''Just say hello'''</a:t>
            </a:r>
          </a:p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print("Hello from my print!")</a:t>
            </a:r>
          </a:p>
          <a:p>
            <a:pPr marL="0" indent="0">
              <a:buNone/>
            </a:pPr>
            <a:endParaRPr lang="en-SG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SG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square(x):</a:t>
            </a:r>
          </a:p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(x*x)</a:t>
            </a:r>
          </a:p>
          <a:p>
            <a:pPr marL="0" indent="0">
              <a:buNone/>
            </a:pPr>
            <a:endParaRPr lang="en-SG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SG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sum(</a:t>
            </a:r>
            <a:r>
              <a:rPr lang="en-SG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a,b</a:t>
            </a: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c = </a:t>
            </a:r>
            <a:r>
              <a:rPr lang="en-SG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a+b</a:t>
            </a:r>
            <a:endParaRPr lang="en-SG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c</a:t>
            </a:r>
          </a:p>
          <a:p>
            <a:pPr marL="0" indent="0">
              <a:buNone/>
            </a:pPr>
            <a:endParaRPr lang="en-SG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1.0</a:t>
            </a:r>
          </a:p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y = 2.0</a:t>
            </a:r>
          </a:p>
          <a:p>
            <a:pPr marL="0" indent="0">
              <a:buNone/>
            </a:pPr>
            <a:endParaRPr lang="en-SG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SG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my_print</a:t>
            </a: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print(square(y))</a:t>
            </a:r>
          </a:p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z=sum(</a:t>
            </a:r>
            <a:r>
              <a:rPr lang="en-SG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SG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x,y,z</a:t>
            </a: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7CE635-E035-4852-90DB-AA369D238A48}"/>
              </a:ext>
            </a:extLst>
          </p:cNvPr>
          <p:cNvSpPr txBox="1"/>
          <p:nvPr/>
        </p:nvSpPr>
        <p:spPr>
          <a:xfrm>
            <a:off x="6477000" y="3429000"/>
            <a:ext cx="259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Docstring: Use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''' …''' </a:t>
            </a:r>
            <a:r>
              <a:rPr lang="en-US" dirty="0"/>
              <a:t>to document the function, and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help(name) </a:t>
            </a:r>
            <a:r>
              <a:rPr lang="en-US" dirty="0"/>
              <a:t>to view the documentation.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8446092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BD24C-AEE5-49EB-9292-9D880DBC3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argument types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3C8F6-8586-471C-BA8E-D59F191C6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Set default value by </a:t>
            </a:r>
            <a:r>
              <a:rPr lang="en-US" dirty="0" err="1"/>
              <a:t>arg</a:t>
            </a:r>
            <a:r>
              <a:rPr lang="en-US" dirty="0"/>
              <a:t> = value</a:t>
            </a:r>
          </a:p>
          <a:p>
            <a:r>
              <a:rPr lang="en-US" dirty="0"/>
              <a:t>Call with key words</a:t>
            </a:r>
          </a:p>
          <a:p>
            <a:r>
              <a:rPr lang="en-US" dirty="0"/>
              <a:t>Variable number of parameters with *</a:t>
            </a:r>
            <a:r>
              <a:rPr lang="en-US" dirty="0" err="1"/>
              <a:t>arg</a:t>
            </a:r>
            <a:endParaRPr lang="en-US" dirty="0"/>
          </a:p>
          <a:p>
            <a:r>
              <a:rPr lang="en-US" dirty="0"/>
              <a:t>Variable number of keyword arguments with **</a:t>
            </a:r>
            <a:r>
              <a:rPr lang="en-US" dirty="0" err="1"/>
              <a:t>arg</a:t>
            </a:r>
            <a:endParaRPr lang="en-US" dirty="0"/>
          </a:p>
          <a:p>
            <a:r>
              <a:rPr lang="en-US" dirty="0"/>
              <a:t>E.g.: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a,b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=“0”)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(*a)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arg_a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=1,arg_b=2) </a:t>
            </a:r>
            <a:endParaRPr lang="en-SG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82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E3637-87D8-41FD-BE1B-E1EA7FD73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F65B4-DA41-44FF-876D-DFCA999C2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4478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class particle():</a:t>
            </a:r>
          </a:p>
          <a:p>
            <a:pPr marL="0" indent="0"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	def __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__(self, m, v):</a:t>
            </a:r>
          </a:p>
          <a:p>
            <a:pPr marL="0" indent="0"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self.mass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=m</a:t>
            </a:r>
          </a:p>
          <a:p>
            <a:pPr marL="0" indent="0"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self.speed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=v</a:t>
            </a:r>
          </a:p>
          <a:p>
            <a:pPr marL="0" indent="0"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	def energy(self):</a:t>
            </a:r>
          </a:p>
          <a:p>
            <a:pPr marL="0" indent="0"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return (0.5*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self.mass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*  \                        </a:t>
            </a:r>
          </a:p>
          <a:p>
            <a:pPr marL="0" indent="0"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self.speed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**2)</a:t>
            </a:r>
          </a:p>
          <a:p>
            <a:pPr marL="0" indent="0">
              <a:buNone/>
            </a:pP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P1 = particle(m=1.0,v=0.5)</a:t>
            </a:r>
          </a:p>
          <a:p>
            <a:pPr marL="0" indent="0"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P1.mass</a:t>
            </a:r>
          </a:p>
          <a:p>
            <a:pPr marL="0" indent="0">
              <a:buNone/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P1.energy()</a:t>
            </a:r>
          </a:p>
          <a:p>
            <a:pPr marL="0" indent="0">
              <a:buNone/>
            </a:pP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B3B42B-37BA-45C5-BF50-DCCFEBA3311F}"/>
              </a:ext>
            </a:extLst>
          </p:cNvPr>
          <p:cNvSpPr txBox="1"/>
          <p:nvPr/>
        </p:nvSpPr>
        <p:spPr>
          <a:xfrm>
            <a:off x="6248400" y="24384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define variables or attributes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2953B8-5460-45D8-83C2-9B8A3C91DB2D}"/>
              </a:ext>
            </a:extLst>
          </p:cNvPr>
          <p:cNvSpPr txBox="1"/>
          <p:nvPr/>
        </p:nvSpPr>
        <p:spPr>
          <a:xfrm>
            <a:off x="457200" y="3272501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define methods</a:t>
            </a:r>
          </a:p>
        </p:txBody>
      </p:sp>
    </p:spTree>
    <p:extLst>
      <p:ext uri="{BB962C8B-B14F-4D97-AF65-F5344CB8AC3E}">
        <p14:creationId xmlns:p14="http://schemas.microsoft.com/office/powerpoint/2010/main" val="16057013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3CBFE-DD2C-44BF-B080-798F63837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Inheritance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99F75-4048-4C9A-8A6D-E542B61B9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spherical_particle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(particle):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def __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self,m,v,r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super().__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m,v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self.radius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r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def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print_info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(self):</a:t>
            </a: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print(“mass =“,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self.mass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“ speed = “, \</a:t>
            </a:r>
          </a:p>
          <a:p>
            <a:pPr marL="0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self.speed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“ radius =“,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self.radius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ball =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spherical_particle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(1.0, 0.5, 0.01)</a:t>
            </a:r>
          </a:p>
          <a:p>
            <a:pPr marL="0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ball.print_info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ball.mass</a:t>
            </a:r>
            <a:endParaRPr lang="en-SG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42280D-8C29-4BEF-AF2A-71783287BA43}"/>
              </a:ext>
            </a:extLst>
          </p:cNvPr>
          <p:cNvSpPr txBox="1"/>
          <p:nvPr/>
        </p:nvSpPr>
        <p:spPr>
          <a:xfrm>
            <a:off x="6172200" y="2209800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Use the parent initialization method</a:t>
            </a:r>
            <a:endParaRPr lang="en-SG" dirty="0">
              <a:solidFill>
                <a:schemeClr val="accent2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C277F40-014C-4856-B432-BC32E27A7A90}"/>
              </a:ext>
            </a:extLst>
          </p:cNvPr>
          <p:cNvCxnSpPr/>
          <p:nvPr/>
        </p:nvCxnSpPr>
        <p:spPr>
          <a:xfrm flipH="1">
            <a:off x="5486400" y="2590800"/>
            <a:ext cx="533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84910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Files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4540250" cy="5410200"/>
          </a:xfrm>
        </p:spPr>
        <p:txBody>
          <a:bodyPr/>
          <a:lstStyle/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import math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filepath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oscillator.eps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log ="test"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open(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filepath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"w")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fp.write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("%!PS Adobe 2.0\n")</a:t>
            </a:r>
          </a:p>
          <a:p>
            <a:pPr marL="0" indent="0">
              <a:buNone/>
            </a:pP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we trace of the shape of ellipse </a:t>
            </a:r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b = 100</a:t>
            </a:r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math.sqrt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(2.0)*b</a:t>
            </a:r>
          </a:p>
          <a:p>
            <a:pPr marL="0" indent="0">
              <a:buNone/>
            </a:pP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a</a:t>
            </a:r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y = 0.0</a:t>
            </a:r>
          </a:p>
          <a:p>
            <a:pPr marL="0" indent="0">
              <a:buNone/>
            </a:pP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fp.write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("%f %f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moveto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\n" %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fp.write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("0.0 120.0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lineto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stroke\n")</a:t>
            </a:r>
          </a:p>
          <a:p>
            <a:pPr marL="0" indent="0">
              <a:buNone/>
            </a:pPr>
            <a:endParaRPr lang="en-SG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fp.write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closepath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pPr marL="0" indent="0">
              <a:buNone/>
            </a:pP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fp.close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67200" cy="4525963"/>
          </a:xfrm>
        </p:spPr>
        <p:txBody>
          <a:bodyPr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open(…) </a:t>
            </a:r>
            <a:r>
              <a:rPr lang="en-US" dirty="0"/>
              <a:t>function returns a file object. </a:t>
            </a:r>
          </a:p>
          <a:p>
            <a:endParaRPr lang="en-US" dirty="0"/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write(…)</a:t>
            </a:r>
            <a:r>
              <a:rPr lang="en-US" dirty="0"/>
              <a:t> method is used to write to a file.  Or use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print(…,file=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endParaRPr lang="en-US" dirty="0"/>
          </a:p>
          <a:p>
            <a:r>
              <a:rPr lang="en-US" dirty="0"/>
              <a:t>Finally, file is closed with the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close(…) </a:t>
            </a:r>
            <a:r>
              <a:rPr lang="en-US" dirty="0"/>
              <a:t>method.</a:t>
            </a:r>
          </a:p>
        </p:txBody>
      </p:sp>
    </p:spTree>
    <p:extLst>
      <p:ext uri="{BB962C8B-B14F-4D97-AF65-F5344CB8AC3E}">
        <p14:creationId xmlns:p14="http://schemas.microsoft.com/office/powerpoint/2010/main" val="4688821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15400" cy="1143000"/>
          </a:xfrm>
        </p:spPr>
        <p:txBody>
          <a:bodyPr/>
          <a:lstStyle/>
          <a:p>
            <a:r>
              <a:rPr lang="en-US" altLang="en-US"/>
              <a:t>Call by Value vs Call by 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1371600"/>
          </a:xfrm>
        </p:spPr>
        <p:txBody>
          <a:bodyPr/>
          <a:lstStyle/>
          <a:p>
            <a:pPr>
              <a:defRPr/>
            </a:pPr>
            <a:r>
              <a:rPr lang="en-US" dirty="0"/>
              <a:t>a copy of the value is passed to a function argument for number.   But reference is passed for a list.</a:t>
            </a:r>
          </a:p>
          <a:p>
            <a:pPr marL="0" indent="0">
              <a:buFontTx/>
              <a:buNone/>
              <a:defRPr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endParaRPr lang="en-US" dirty="0">
              <a:cs typeface="Courier New" panose="02070309020205020404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3400" y="2743200"/>
            <a:ext cx="3962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en-SG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SG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passnumber</a:t>
            </a:r>
            <a:r>
              <a:rPr lang="en-SG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(a):</a:t>
            </a:r>
          </a:p>
          <a:p>
            <a:r>
              <a:rPr lang="en-SG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a = a + 1</a:t>
            </a:r>
          </a:p>
          <a:p>
            <a:r>
              <a:rPr lang="en-SG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print("in </a:t>
            </a:r>
            <a:r>
              <a:rPr lang="en-SG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passnumber</a:t>
            </a:r>
            <a:r>
              <a:rPr lang="en-SG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function, a=", a)</a:t>
            </a:r>
          </a:p>
          <a:p>
            <a:endParaRPr lang="en-SG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SG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 = 1</a:t>
            </a:r>
          </a:p>
          <a:p>
            <a:r>
              <a:rPr lang="en-SG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passnumber</a:t>
            </a:r>
            <a:r>
              <a:rPr lang="en-SG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(b)</a:t>
            </a:r>
          </a:p>
          <a:p>
            <a:r>
              <a:rPr lang="en-SG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print(b)</a:t>
            </a:r>
          </a:p>
          <a:p>
            <a:endParaRPr lang="en-SG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SG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SG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SG" sz="2000" dirty="0">
                <a:latin typeface="+mn-lt"/>
                <a:cs typeface="Courier New" panose="02070309020205020404" pitchFamily="49" charset="0"/>
              </a:rPr>
              <a:t>b is still 1 outside function</a:t>
            </a:r>
            <a:endParaRPr lang="en-US" sz="2000" dirty="0"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5400" y="2667000"/>
            <a:ext cx="3733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listfun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mylist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mylist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[0] = 10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print("in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listfunc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list=",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mylist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List = [1,2,3]</a:t>
            </a:r>
          </a:p>
          <a:p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listfun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(list)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print(list)</a:t>
            </a:r>
          </a:p>
          <a:p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>
                <a:latin typeface="+mn-lt"/>
                <a:cs typeface="Courier New" panose="02070309020205020404" pitchFamily="49" charset="0"/>
              </a:rPr>
              <a:t>list is updated to [10,2,3]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Computer Representation of Numbers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Unsigned or two’s complement integers (e.g., </a:t>
            </a:r>
            <a:r>
              <a:rPr lang="en-US" altLang="en-US" b="1" dirty="0">
                <a:latin typeface="Courier New" panose="02070309020205020404" pitchFamily="49" charset="0"/>
              </a:rPr>
              <a:t>char </a:t>
            </a:r>
            <a:r>
              <a:rPr lang="en-US" altLang="en-US" dirty="0"/>
              <a:t>in C)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1143000" y="2808288"/>
            <a:ext cx="2895600" cy="366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0000 0000  =  0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0000 0001  =  1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0000 0010  =  2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0000 0011  =  3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0000 0100  =  4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0000 0101  =  5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0000 0110  =  6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  . . 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0111 1111  =  127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4495800" y="2776538"/>
            <a:ext cx="2895600" cy="408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1000 0000  =  128    or   -128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1000 0001  =  129    or   -127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1000 0010  =  130    or   -126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1000 0011  =  131    or   -125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  . . 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1111 1100  =  252    or   -4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1111 1101  =  253    or   -3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1111 1110  =  254    or   -2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1111 1111  =  255    or   -1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Real Numbers on Computer</a:t>
            </a:r>
          </a:p>
        </p:txBody>
      </p:sp>
      <p:sp>
        <p:nvSpPr>
          <p:cNvPr id="37891" name="Line 4"/>
          <p:cNvSpPr>
            <a:spLocks noChangeShapeType="1"/>
          </p:cNvSpPr>
          <p:nvPr/>
        </p:nvSpPr>
        <p:spPr bwMode="auto">
          <a:xfrm>
            <a:off x="1066800" y="4343400"/>
            <a:ext cx="708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2" name="Line 7"/>
          <p:cNvSpPr>
            <a:spLocks noChangeShapeType="1"/>
          </p:cNvSpPr>
          <p:nvPr/>
        </p:nvSpPr>
        <p:spPr bwMode="auto">
          <a:xfrm>
            <a:off x="1219200" y="4114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3" name="Line 8"/>
          <p:cNvSpPr>
            <a:spLocks noChangeShapeType="1"/>
          </p:cNvSpPr>
          <p:nvPr/>
        </p:nvSpPr>
        <p:spPr bwMode="auto">
          <a:xfrm>
            <a:off x="7620000" y="4114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4" name="Line 9"/>
          <p:cNvSpPr>
            <a:spLocks noChangeShapeType="1"/>
          </p:cNvSpPr>
          <p:nvPr/>
        </p:nvSpPr>
        <p:spPr bwMode="auto">
          <a:xfrm>
            <a:off x="2133600" y="4114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5" name="Line 10"/>
          <p:cNvSpPr>
            <a:spLocks noChangeShapeType="1"/>
          </p:cNvSpPr>
          <p:nvPr/>
        </p:nvSpPr>
        <p:spPr bwMode="auto">
          <a:xfrm>
            <a:off x="3048000" y="4114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6" name="Line 12"/>
          <p:cNvSpPr>
            <a:spLocks noChangeShapeType="1"/>
          </p:cNvSpPr>
          <p:nvPr/>
        </p:nvSpPr>
        <p:spPr bwMode="auto">
          <a:xfrm>
            <a:off x="4876800" y="4114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7" name="Line 13"/>
          <p:cNvSpPr>
            <a:spLocks noChangeShapeType="1"/>
          </p:cNvSpPr>
          <p:nvPr/>
        </p:nvSpPr>
        <p:spPr bwMode="auto">
          <a:xfrm>
            <a:off x="5791200" y="4114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8" name="Line 14"/>
          <p:cNvSpPr>
            <a:spLocks noChangeShapeType="1"/>
          </p:cNvSpPr>
          <p:nvPr/>
        </p:nvSpPr>
        <p:spPr bwMode="auto">
          <a:xfrm>
            <a:off x="6705600" y="4114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9" name="Line 15"/>
          <p:cNvSpPr>
            <a:spLocks noChangeShapeType="1"/>
          </p:cNvSpPr>
          <p:nvPr/>
        </p:nvSpPr>
        <p:spPr bwMode="auto">
          <a:xfrm>
            <a:off x="3962400" y="4114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0" name="Text Box 16"/>
          <p:cNvSpPr txBox="1">
            <a:spLocks noChangeArrowheads="1"/>
          </p:cNvSpPr>
          <p:nvPr/>
        </p:nvSpPr>
        <p:spPr bwMode="auto">
          <a:xfrm>
            <a:off x="1066800" y="4800600"/>
            <a:ext cx="693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0    0.5     1              2              3              4              5              6              7</a:t>
            </a:r>
          </a:p>
        </p:txBody>
      </p:sp>
      <p:sp>
        <p:nvSpPr>
          <p:cNvPr id="37901" name="Line 19"/>
          <p:cNvSpPr>
            <a:spLocks noChangeShapeType="1"/>
          </p:cNvSpPr>
          <p:nvPr/>
        </p:nvSpPr>
        <p:spPr bwMode="auto">
          <a:xfrm>
            <a:off x="4419600" y="4191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2" name="Line 20"/>
          <p:cNvSpPr>
            <a:spLocks noChangeShapeType="1"/>
          </p:cNvSpPr>
          <p:nvPr/>
        </p:nvSpPr>
        <p:spPr bwMode="auto">
          <a:xfrm>
            <a:off x="3505200" y="4191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3" name="Line 21"/>
          <p:cNvSpPr>
            <a:spLocks noChangeShapeType="1"/>
          </p:cNvSpPr>
          <p:nvPr/>
        </p:nvSpPr>
        <p:spPr bwMode="auto">
          <a:xfrm>
            <a:off x="2590800" y="4191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4" name="Line 22"/>
          <p:cNvSpPr>
            <a:spLocks noChangeShapeType="1"/>
          </p:cNvSpPr>
          <p:nvPr/>
        </p:nvSpPr>
        <p:spPr bwMode="auto">
          <a:xfrm>
            <a:off x="2362200" y="4191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5" name="Line 23"/>
          <p:cNvSpPr>
            <a:spLocks noChangeShapeType="1"/>
          </p:cNvSpPr>
          <p:nvPr/>
        </p:nvSpPr>
        <p:spPr bwMode="auto">
          <a:xfrm>
            <a:off x="2819400" y="4191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6" name="Line 24"/>
          <p:cNvSpPr>
            <a:spLocks noChangeShapeType="1"/>
          </p:cNvSpPr>
          <p:nvPr/>
        </p:nvSpPr>
        <p:spPr bwMode="auto">
          <a:xfrm>
            <a:off x="1781175" y="4191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7" name="Line 25"/>
          <p:cNvSpPr>
            <a:spLocks noChangeShapeType="1"/>
          </p:cNvSpPr>
          <p:nvPr/>
        </p:nvSpPr>
        <p:spPr bwMode="auto">
          <a:xfrm>
            <a:off x="1905000" y="4191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8" name="Line 26"/>
          <p:cNvSpPr>
            <a:spLocks noChangeShapeType="1"/>
          </p:cNvSpPr>
          <p:nvPr/>
        </p:nvSpPr>
        <p:spPr bwMode="auto">
          <a:xfrm>
            <a:off x="2009775" y="4191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9" name="Line 27"/>
          <p:cNvSpPr>
            <a:spLocks noChangeShapeType="1"/>
          </p:cNvSpPr>
          <p:nvPr/>
        </p:nvSpPr>
        <p:spPr bwMode="auto">
          <a:xfrm>
            <a:off x="1676400" y="4191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0" name="Line 29"/>
          <p:cNvSpPr>
            <a:spLocks noChangeShapeType="1"/>
          </p:cNvSpPr>
          <p:nvPr/>
        </p:nvSpPr>
        <p:spPr bwMode="auto">
          <a:xfrm>
            <a:off x="2133600" y="4191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1" name="Text Box 30"/>
          <p:cNvSpPr txBox="1">
            <a:spLocks noChangeArrowheads="1"/>
          </p:cNvSpPr>
          <p:nvPr/>
        </p:nvSpPr>
        <p:spPr bwMode="auto">
          <a:xfrm>
            <a:off x="2057400" y="3748088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</a:p>
        </p:txBody>
      </p:sp>
      <p:graphicFrame>
        <p:nvGraphicFramePr>
          <p:cNvPr id="37912" name="Object 31"/>
          <p:cNvGraphicFramePr>
            <a:graphicFrameLocks noChangeAspect="1"/>
          </p:cNvGraphicFramePr>
          <p:nvPr/>
        </p:nvGraphicFramePr>
        <p:xfrm>
          <a:off x="1066800" y="1303338"/>
          <a:ext cx="5029200" cy="1287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4" imgW="2082800" imgH="533400" progId="Equation.DSMT4">
                  <p:embed/>
                </p:oleObj>
              </mc:Choice>
              <mc:Fallback>
                <p:oleObj name="Equation" r:id="rId4" imgW="2082800" imgH="533400" progId="Equation.DSMT4">
                  <p:embed/>
                  <p:pic>
                    <p:nvPicPr>
                      <p:cNvPr id="37912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303338"/>
                        <a:ext cx="5029200" cy="1287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13" name="Text Box 33"/>
          <p:cNvSpPr txBox="1">
            <a:spLocks noChangeArrowheads="1"/>
          </p:cNvSpPr>
          <p:nvPr/>
        </p:nvSpPr>
        <p:spPr bwMode="auto">
          <a:xfrm>
            <a:off x="1066800" y="3062288"/>
            <a:ext cx="457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Example for </a:t>
            </a:r>
            <a:r>
              <a:rPr lang="el-GR" altLang="en-US" sz="1800" i="1">
                <a:cs typeface="Arial" panose="020B0604020202020204" pitchFamily="34" charset="0"/>
              </a:rPr>
              <a:t>β</a:t>
            </a:r>
            <a:r>
              <a:rPr lang="en-US" altLang="en-US" sz="1800">
                <a:cs typeface="Arial" panose="020B0604020202020204" pitchFamily="34" charset="0"/>
              </a:rPr>
              <a:t>=2, </a:t>
            </a:r>
            <a:r>
              <a:rPr lang="en-US" altLang="en-US" sz="1800" i="1">
                <a:cs typeface="Arial" panose="020B0604020202020204" pitchFamily="34" charset="0"/>
              </a:rPr>
              <a:t>p</a:t>
            </a:r>
            <a:r>
              <a:rPr lang="en-US" altLang="en-US" sz="1800">
                <a:cs typeface="Arial" panose="020B0604020202020204" pitchFamily="34" charset="0"/>
              </a:rPr>
              <a:t>=3, </a:t>
            </a:r>
            <a:r>
              <a:rPr lang="en-US" altLang="en-US" sz="1800" i="1">
                <a:cs typeface="Arial" panose="020B0604020202020204" pitchFamily="34" charset="0"/>
              </a:rPr>
              <a:t>e</a:t>
            </a:r>
            <a:r>
              <a:rPr lang="en-US" altLang="en-US" sz="1800" baseline="-25000">
                <a:cs typeface="Arial" panose="020B0604020202020204" pitchFamily="34" charset="0"/>
              </a:rPr>
              <a:t>min</a:t>
            </a:r>
            <a:r>
              <a:rPr lang="en-US" altLang="en-US" sz="1800">
                <a:cs typeface="Arial" panose="020B0604020202020204" pitchFamily="34" charset="0"/>
              </a:rPr>
              <a:t>= -1, </a:t>
            </a:r>
            <a:r>
              <a:rPr lang="en-US" altLang="en-US" sz="1800" i="1">
                <a:cs typeface="Arial" panose="020B0604020202020204" pitchFamily="34" charset="0"/>
              </a:rPr>
              <a:t>e</a:t>
            </a:r>
            <a:r>
              <a:rPr lang="en-US" altLang="en-US" sz="1800" baseline="-25000">
                <a:cs typeface="Arial" panose="020B0604020202020204" pitchFamily="34" charset="0"/>
              </a:rPr>
              <a:t>max</a:t>
            </a:r>
            <a:r>
              <a:rPr lang="en-US" altLang="en-US" sz="1800">
                <a:cs typeface="Arial" panose="020B0604020202020204" pitchFamily="34" charset="0"/>
              </a:rPr>
              <a:t>=2</a:t>
            </a:r>
            <a:endParaRPr lang="el-GR" altLang="en-US" sz="1800">
              <a:cs typeface="Arial" panose="020B0604020202020204" pitchFamily="34" charset="0"/>
            </a:endParaRPr>
          </a:p>
        </p:txBody>
      </p:sp>
      <p:sp>
        <p:nvSpPr>
          <p:cNvPr id="37914" name="Text Box 34"/>
          <p:cNvSpPr txBox="1">
            <a:spLocks noChangeArrowheads="1"/>
          </p:cNvSpPr>
          <p:nvPr/>
        </p:nvSpPr>
        <p:spPr bwMode="auto">
          <a:xfrm>
            <a:off x="1066800" y="5729288"/>
            <a:ext cx="312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n-US" sz="1800">
                <a:latin typeface="Times New Roman" panose="02020603050405020304" pitchFamily="18" charset="0"/>
              </a:rPr>
              <a:t>ε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is called machine epsilon.</a:t>
            </a:r>
            <a:endParaRPr lang="el-GR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IEEE 754 Standard (32-bit)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pPr eaLnBrk="1" hangingPunct="1"/>
            <a:r>
              <a:rPr lang="en-US" altLang="en-US" dirty="0"/>
              <a:t>The bit pattern </a:t>
            </a:r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>
              <a:buFontTx/>
              <a:buNone/>
            </a:pPr>
            <a:r>
              <a:rPr lang="en-US" altLang="en-US" dirty="0"/>
              <a:t>	represents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		If e = 0: (-1)</a:t>
            </a:r>
            <a:r>
              <a:rPr lang="en-US" altLang="en-US" baseline="30000" dirty="0"/>
              <a:t>s</a:t>
            </a:r>
            <a:r>
              <a:rPr lang="en-US" altLang="en-US" dirty="0">
                <a:sym typeface="Symbol" panose="05050102010706020507" pitchFamily="18" charset="2"/>
              </a:rPr>
              <a:t></a:t>
            </a:r>
            <a:r>
              <a:rPr lang="en-US" altLang="en-US" baseline="30000" dirty="0"/>
              <a:t> </a:t>
            </a:r>
            <a:r>
              <a:rPr lang="en-US" altLang="en-US" dirty="0"/>
              <a:t>f </a:t>
            </a:r>
            <a:r>
              <a:rPr lang="en-US" altLang="en-US" dirty="0">
                <a:sym typeface="Symbol" panose="05050102010706020507" pitchFamily="18" charset="2"/>
              </a:rPr>
              <a:t>2</a:t>
            </a:r>
            <a:r>
              <a:rPr lang="en-US" altLang="en-US" baseline="30000" dirty="0">
                <a:sym typeface="Symbol" panose="05050102010706020507" pitchFamily="18" charset="2"/>
              </a:rPr>
              <a:t>-126</a:t>
            </a:r>
            <a:endParaRPr lang="en-US" altLang="en-US" dirty="0"/>
          </a:p>
          <a:p>
            <a:pPr eaLnBrk="1" hangingPunct="1">
              <a:buFontTx/>
              <a:buNone/>
            </a:pPr>
            <a:r>
              <a:rPr lang="en-US" altLang="en-US" dirty="0"/>
              <a:t>		If 0&lt;e&lt;255:  (-1)</a:t>
            </a:r>
            <a:r>
              <a:rPr lang="en-US" altLang="en-US" baseline="30000" dirty="0"/>
              <a:t>s </a:t>
            </a:r>
            <a:r>
              <a:rPr lang="en-US" altLang="en-US" dirty="0">
                <a:sym typeface="Symbol" panose="05050102010706020507" pitchFamily="18" charset="2"/>
              </a:rPr>
              <a:t></a:t>
            </a:r>
            <a:r>
              <a:rPr lang="en-US" altLang="en-US" dirty="0"/>
              <a:t>(1+f) </a:t>
            </a:r>
            <a:r>
              <a:rPr lang="en-US" altLang="en-US" dirty="0">
                <a:sym typeface="Symbol" panose="05050102010706020507" pitchFamily="18" charset="2"/>
              </a:rPr>
              <a:t>2</a:t>
            </a:r>
            <a:r>
              <a:rPr lang="en-US" altLang="en-US" baseline="30000" dirty="0">
                <a:sym typeface="Symbol" panose="05050102010706020507" pitchFamily="18" charset="2"/>
              </a:rPr>
              <a:t>e-127</a:t>
            </a:r>
            <a:endParaRPr lang="en-US" altLang="en-US" dirty="0">
              <a:sym typeface="Symbol" panose="05050102010706020507" pitchFamily="18" charset="2"/>
            </a:endParaRPr>
          </a:p>
          <a:p>
            <a:pPr eaLnBrk="1" hangingPunct="1">
              <a:buFontTx/>
              <a:buNone/>
            </a:pPr>
            <a:r>
              <a:rPr lang="en-US" altLang="en-US" dirty="0">
                <a:sym typeface="Symbol" panose="05050102010706020507" pitchFamily="18" charset="2"/>
              </a:rPr>
              <a:t>		If e = 255 and f = 0: +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∞</a:t>
            </a:r>
            <a:r>
              <a:rPr lang="en-US" altLang="en-US" dirty="0">
                <a:sym typeface="Symbol" panose="05050102010706020507" pitchFamily="18" charset="2"/>
              </a:rPr>
              <a:t> or -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∞</a:t>
            </a:r>
          </a:p>
          <a:p>
            <a:pPr eaLnBrk="1" hangingPunct="1">
              <a:buFontTx/>
              <a:buNone/>
            </a:pP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        		           or f ≠ 0:  </a:t>
            </a:r>
            <a:r>
              <a:rPr lang="en-US" altLang="en-US" dirty="0" err="1">
                <a:cs typeface="Arial" panose="020B0604020202020204" pitchFamily="34" charset="0"/>
                <a:sym typeface="Symbol" panose="05050102010706020507" pitchFamily="18" charset="2"/>
              </a:rPr>
              <a:t>NaN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 (not a number)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9144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12192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14478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16764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19050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1993" name="Rectangle 9"/>
          <p:cNvSpPr>
            <a:spLocks noChangeArrowheads="1"/>
          </p:cNvSpPr>
          <p:nvPr/>
        </p:nvSpPr>
        <p:spPr bwMode="auto">
          <a:xfrm>
            <a:off x="21336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23622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1995" name="Rectangle 11"/>
          <p:cNvSpPr>
            <a:spLocks noChangeArrowheads="1"/>
          </p:cNvSpPr>
          <p:nvPr/>
        </p:nvSpPr>
        <p:spPr bwMode="auto">
          <a:xfrm>
            <a:off x="25908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1996" name="Rectangle 12"/>
          <p:cNvSpPr>
            <a:spLocks noChangeArrowheads="1"/>
          </p:cNvSpPr>
          <p:nvPr/>
        </p:nvSpPr>
        <p:spPr bwMode="auto">
          <a:xfrm>
            <a:off x="28194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1997" name="Rectangle 13"/>
          <p:cNvSpPr>
            <a:spLocks noChangeArrowheads="1"/>
          </p:cNvSpPr>
          <p:nvPr/>
        </p:nvSpPr>
        <p:spPr bwMode="auto">
          <a:xfrm>
            <a:off x="31242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1998" name="Rectangle 14"/>
          <p:cNvSpPr>
            <a:spLocks noChangeArrowheads="1"/>
          </p:cNvSpPr>
          <p:nvPr/>
        </p:nvSpPr>
        <p:spPr bwMode="auto">
          <a:xfrm>
            <a:off x="33528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1999" name="Rectangle 15"/>
          <p:cNvSpPr>
            <a:spLocks noChangeArrowheads="1"/>
          </p:cNvSpPr>
          <p:nvPr/>
        </p:nvSpPr>
        <p:spPr bwMode="auto">
          <a:xfrm>
            <a:off x="35814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2000" name="Rectangle 16"/>
          <p:cNvSpPr>
            <a:spLocks noChangeArrowheads="1"/>
          </p:cNvSpPr>
          <p:nvPr/>
        </p:nvSpPr>
        <p:spPr bwMode="auto">
          <a:xfrm>
            <a:off x="38100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2001" name="Rectangle 17"/>
          <p:cNvSpPr>
            <a:spLocks noChangeArrowheads="1"/>
          </p:cNvSpPr>
          <p:nvPr/>
        </p:nvSpPr>
        <p:spPr bwMode="auto">
          <a:xfrm>
            <a:off x="40386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2002" name="Rectangle 18"/>
          <p:cNvSpPr>
            <a:spLocks noChangeArrowheads="1"/>
          </p:cNvSpPr>
          <p:nvPr/>
        </p:nvSpPr>
        <p:spPr bwMode="auto">
          <a:xfrm>
            <a:off x="42672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2003" name="Rectangle 19"/>
          <p:cNvSpPr>
            <a:spLocks noChangeArrowheads="1"/>
          </p:cNvSpPr>
          <p:nvPr/>
        </p:nvSpPr>
        <p:spPr bwMode="auto">
          <a:xfrm>
            <a:off x="44958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2004" name="Rectangle 20"/>
          <p:cNvSpPr>
            <a:spLocks noChangeArrowheads="1"/>
          </p:cNvSpPr>
          <p:nvPr/>
        </p:nvSpPr>
        <p:spPr bwMode="auto">
          <a:xfrm>
            <a:off x="57912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2005" name="Rectangle 21"/>
          <p:cNvSpPr>
            <a:spLocks noChangeArrowheads="1"/>
          </p:cNvSpPr>
          <p:nvPr/>
        </p:nvSpPr>
        <p:spPr bwMode="auto">
          <a:xfrm>
            <a:off x="60198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2006" name="Rectangle 22"/>
          <p:cNvSpPr>
            <a:spLocks noChangeArrowheads="1"/>
          </p:cNvSpPr>
          <p:nvPr/>
        </p:nvSpPr>
        <p:spPr bwMode="auto">
          <a:xfrm>
            <a:off x="62484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2007" name="Rectangle 23"/>
          <p:cNvSpPr>
            <a:spLocks noChangeArrowheads="1"/>
          </p:cNvSpPr>
          <p:nvPr/>
        </p:nvSpPr>
        <p:spPr bwMode="auto">
          <a:xfrm>
            <a:off x="64770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2008" name="Rectangle 24"/>
          <p:cNvSpPr>
            <a:spLocks noChangeArrowheads="1"/>
          </p:cNvSpPr>
          <p:nvPr/>
        </p:nvSpPr>
        <p:spPr bwMode="auto">
          <a:xfrm>
            <a:off x="67056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2009" name="Rectangle 25"/>
          <p:cNvSpPr>
            <a:spLocks noChangeArrowheads="1"/>
          </p:cNvSpPr>
          <p:nvPr/>
        </p:nvSpPr>
        <p:spPr bwMode="auto">
          <a:xfrm>
            <a:off x="69342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2010" name="Rectangle 26"/>
          <p:cNvSpPr>
            <a:spLocks noChangeArrowheads="1"/>
          </p:cNvSpPr>
          <p:nvPr/>
        </p:nvSpPr>
        <p:spPr bwMode="auto">
          <a:xfrm>
            <a:off x="71628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2011" name="Rectangle 27"/>
          <p:cNvSpPr>
            <a:spLocks noChangeArrowheads="1"/>
          </p:cNvSpPr>
          <p:nvPr/>
        </p:nvSpPr>
        <p:spPr bwMode="auto">
          <a:xfrm>
            <a:off x="7391400" y="2362200"/>
            <a:ext cx="2286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2012" name="Text Box 28"/>
          <p:cNvSpPr txBox="1">
            <a:spLocks noChangeArrowheads="1"/>
          </p:cNvSpPr>
          <p:nvPr/>
        </p:nvSpPr>
        <p:spPr bwMode="auto">
          <a:xfrm>
            <a:off x="4953000" y="2209800"/>
            <a:ext cx="914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… …</a:t>
            </a:r>
          </a:p>
        </p:txBody>
      </p:sp>
      <p:sp>
        <p:nvSpPr>
          <p:cNvPr id="42013" name="Text Box 29"/>
          <p:cNvSpPr txBox="1">
            <a:spLocks noChangeArrowheads="1"/>
          </p:cNvSpPr>
          <p:nvPr/>
        </p:nvSpPr>
        <p:spPr bwMode="auto">
          <a:xfrm>
            <a:off x="914400" y="2286000"/>
            <a:ext cx="228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s</a:t>
            </a:r>
          </a:p>
        </p:txBody>
      </p:sp>
      <p:sp>
        <p:nvSpPr>
          <p:cNvPr id="42014" name="Text Box 30"/>
          <p:cNvSpPr txBox="1">
            <a:spLocks noChangeArrowheads="1"/>
          </p:cNvSpPr>
          <p:nvPr/>
        </p:nvSpPr>
        <p:spPr bwMode="auto">
          <a:xfrm>
            <a:off x="1905000" y="2514600"/>
            <a:ext cx="381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42015" name="Text Box 31"/>
          <p:cNvSpPr txBox="1">
            <a:spLocks noChangeArrowheads="1"/>
          </p:cNvSpPr>
          <p:nvPr/>
        </p:nvSpPr>
        <p:spPr bwMode="auto">
          <a:xfrm>
            <a:off x="3429000" y="2667000"/>
            <a:ext cx="3276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</a:rPr>
              <a:t>f = b</a:t>
            </a:r>
            <a:r>
              <a:rPr lang="en-US" altLang="en-US" sz="1800" baseline="-25000">
                <a:latin typeface="Times New Roman" panose="02020603050405020304" pitchFamily="18" charset="0"/>
              </a:rPr>
              <a:t>-1</a:t>
            </a:r>
            <a:r>
              <a:rPr lang="en-US" altLang="en-US" sz="1800">
                <a:latin typeface="Times New Roman" panose="02020603050405020304" pitchFamily="18" charset="0"/>
              </a:rPr>
              <a:t>2</a:t>
            </a:r>
            <a:r>
              <a:rPr lang="en-US" altLang="en-US" sz="1800" baseline="30000">
                <a:latin typeface="Times New Roman" panose="02020603050405020304" pitchFamily="18" charset="0"/>
              </a:rPr>
              <a:t>-1</a:t>
            </a:r>
            <a:r>
              <a:rPr lang="en-US" altLang="en-US" sz="1800">
                <a:latin typeface="Times New Roman" panose="02020603050405020304" pitchFamily="18" charset="0"/>
              </a:rPr>
              <a:t> + b</a:t>
            </a:r>
            <a:r>
              <a:rPr lang="en-US" altLang="en-US" sz="1800" baseline="-25000">
                <a:latin typeface="Times New Roman" panose="02020603050405020304" pitchFamily="18" charset="0"/>
              </a:rPr>
              <a:t>-2</a:t>
            </a:r>
            <a:r>
              <a:rPr lang="en-US" altLang="en-US" sz="1800">
                <a:latin typeface="Times New Roman" panose="02020603050405020304" pitchFamily="18" charset="0"/>
              </a:rPr>
              <a:t>2</a:t>
            </a:r>
            <a:r>
              <a:rPr lang="en-US" altLang="en-US" sz="1800" baseline="30000">
                <a:latin typeface="Times New Roman" panose="02020603050405020304" pitchFamily="18" charset="0"/>
              </a:rPr>
              <a:t>-2</a:t>
            </a:r>
            <a:r>
              <a:rPr lang="en-US" altLang="en-US" sz="1800">
                <a:latin typeface="Times New Roman" panose="02020603050405020304" pitchFamily="18" charset="0"/>
              </a:rPr>
              <a:t> + … + b</a:t>
            </a:r>
            <a:r>
              <a:rPr lang="en-US" altLang="en-US" sz="1800" baseline="-25000">
                <a:latin typeface="Times New Roman" panose="02020603050405020304" pitchFamily="18" charset="0"/>
              </a:rPr>
              <a:t>-23</a:t>
            </a:r>
            <a:r>
              <a:rPr lang="en-US" altLang="en-US" sz="1800">
                <a:latin typeface="Times New Roman" panose="02020603050405020304" pitchFamily="18" charset="0"/>
              </a:rPr>
              <a:t>2</a:t>
            </a:r>
            <a:r>
              <a:rPr lang="en-US" altLang="en-US" sz="1800" baseline="30000">
                <a:latin typeface="Times New Roman" panose="02020603050405020304" pitchFamily="18" charset="0"/>
              </a:rPr>
              <a:t>-23</a:t>
            </a: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42016" name="Text Box 32"/>
          <p:cNvSpPr txBox="1">
            <a:spLocks noChangeArrowheads="1"/>
          </p:cNvSpPr>
          <p:nvPr/>
        </p:nvSpPr>
        <p:spPr bwMode="auto">
          <a:xfrm>
            <a:off x="3048000" y="2286000"/>
            <a:ext cx="457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b</a:t>
            </a:r>
            <a:r>
              <a:rPr lang="en-US" altLang="en-US" sz="1600" baseline="-25000">
                <a:latin typeface="Times New Roman" panose="02020603050405020304" pitchFamily="18" charset="0"/>
              </a:rPr>
              <a:t>-1</a:t>
            </a: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42017" name="Text Box 33"/>
          <p:cNvSpPr txBox="1">
            <a:spLocks noChangeArrowheads="1"/>
          </p:cNvSpPr>
          <p:nvPr/>
        </p:nvSpPr>
        <p:spPr bwMode="auto">
          <a:xfrm>
            <a:off x="3276600" y="2286000"/>
            <a:ext cx="457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b</a:t>
            </a:r>
            <a:r>
              <a:rPr lang="en-US" altLang="en-US" sz="1600" baseline="-25000">
                <a:latin typeface="Times New Roman" panose="02020603050405020304" pitchFamily="18" charset="0"/>
              </a:rPr>
              <a:t>-2</a:t>
            </a:r>
            <a:endParaRPr lang="en-US" altLang="en-US" sz="1600">
              <a:latin typeface="Times New Roman" panose="02020603050405020304" pitchFamily="18" charset="0"/>
            </a:endParaRPr>
          </a:p>
        </p:txBody>
      </p:sp>
      <p:sp>
        <p:nvSpPr>
          <p:cNvPr id="42018" name="Text Box 34"/>
          <p:cNvSpPr txBox="1">
            <a:spLocks noChangeArrowheads="1"/>
          </p:cNvSpPr>
          <p:nvPr/>
        </p:nvSpPr>
        <p:spPr bwMode="auto">
          <a:xfrm>
            <a:off x="7315200" y="22860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b</a:t>
            </a:r>
            <a:r>
              <a:rPr lang="en-US" altLang="en-US" sz="1000" baseline="-25000">
                <a:latin typeface="Times New Roman" panose="02020603050405020304" pitchFamily="18" charset="0"/>
              </a:rPr>
              <a:t>-23</a:t>
            </a:r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10.1 in single precision float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Write 10.1 = b</a:t>
            </a:r>
            <a:r>
              <a:rPr lang="en-US" sz="2400" baseline="-25000" dirty="0"/>
              <a:t>3</a:t>
            </a:r>
            <a:r>
              <a:rPr lang="en-US" sz="2400" dirty="0"/>
              <a:t>2</a:t>
            </a:r>
            <a:r>
              <a:rPr lang="en-US" sz="2400" baseline="30000" dirty="0"/>
              <a:t>3</a:t>
            </a:r>
            <a:r>
              <a:rPr lang="en-US" sz="2400" dirty="0"/>
              <a:t>+b</a:t>
            </a:r>
            <a:r>
              <a:rPr lang="en-US" sz="2400" baseline="-25000" dirty="0"/>
              <a:t>2</a:t>
            </a:r>
            <a:r>
              <a:rPr lang="en-US" sz="2400" dirty="0"/>
              <a:t>2</a:t>
            </a:r>
            <a:r>
              <a:rPr lang="en-US" sz="2400" baseline="30000" dirty="0"/>
              <a:t>2</a:t>
            </a:r>
            <a:r>
              <a:rPr lang="en-US" sz="2400" dirty="0"/>
              <a:t>+b</a:t>
            </a:r>
            <a:r>
              <a:rPr lang="en-US" sz="2400" baseline="-25000" dirty="0"/>
              <a:t>1</a:t>
            </a:r>
            <a:r>
              <a:rPr lang="en-US" sz="2400" dirty="0"/>
              <a:t>2</a:t>
            </a:r>
            <a:r>
              <a:rPr lang="en-US" sz="2400" baseline="30000" dirty="0"/>
              <a:t>1</a:t>
            </a:r>
            <a:r>
              <a:rPr lang="en-US" sz="2400" dirty="0"/>
              <a:t>+b</a:t>
            </a:r>
            <a:r>
              <a:rPr lang="en-US" sz="2400" baseline="-25000" dirty="0"/>
              <a:t>0</a:t>
            </a:r>
            <a:r>
              <a:rPr lang="en-US" sz="2400" dirty="0"/>
              <a:t>2</a:t>
            </a:r>
            <a:r>
              <a:rPr lang="en-US" sz="2400" baseline="30000" dirty="0"/>
              <a:t>0</a:t>
            </a:r>
            <a:r>
              <a:rPr lang="en-US" sz="2400" dirty="0"/>
              <a:t>+b</a:t>
            </a:r>
            <a:r>
              <a:rPr lang="en-US" sz="2400" baseline="-25000" dirty="0"/>
              <a:t>-1</a:t>
            </a:r>
            <a:r>
              <a:rPr lang="en-US" sz="2400" dirty="0"/>
              <a:t>2</a:t>
            </a:r>
            <a:r>
              <a:rPr lang="en-US" sz="2400" baseline="30000" dirty="0"/>
              <a:t>-1</a:t>
            </a:r>
            <a:r>
              <a:rPr lang="en-US" sz="2400" dirty="0"/>
              <a:t>+b</a:t>
            </a:r>
            <a:r>
              <a:rPr lang="en-US" sz="2400" baseline="-25000" dirty="0"/>
              <a:t>-2</a:t>
            </a:r>
            <a:r>
              <a:rPr lang="en-US" sz="2400" dirty="0"/>
              <a:t>2</a:t>
            </a:r>
            <a:r>
              <a:rPr lang="en-US" sz="2400" baseline="30000" dirty="0"/>
              <a:t>-2</a:t>
            </a:r>
            <a:r>
              <a:rPr lang="en-US" sz="2400" dirty="0"/>
              <a:t>+…+b</a:t>
            </a:r>
            <a:r>
              <a:rPr lang="en-US" sz="2400" baseline="-25000" dirty="0"/>
              <a:t>-24</a:t>
            </a:r>
            <a:r>
              <a:rPr lang="en-US" sz="2400" dirty="0"/>
              <a:t>2</a:t>
            </a:r>
            <a:r>
              <a:rPr lang="en-US" sz="2400" baseline="30000" dirty="0"/>
              <a:t>-24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10 = 1*8 + 0*4 + 1*2+0*1  =&gt; 1010</a:t>
            </a:r>
            <a:r>
              <a:rPr lang="en-US" sz="2400" baseline="-25000" dirty="0"/>
              <a:t>2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0.1 = b</a:t>
            </a:r>
            <a:r>
              <a:rPr lang="en-US" sz="2400" baseline="-25000" dirty="0"/>
              <a:t>-1</a:t>
            </a:r>
            <a:r>
              <a:rPr lang="en-US" sz="2400" dirty="0"/>
              <a:t>1/2 + b</a:t>
            </a:r>
            <a:r>
              <a:rPr lang="en-US" sz="2400" baseline="-25000" dirty="0"/>
              <a:t>-2</a:t>
            </a:r>
            <a:r>
              <a:rPr lang="en-US" sz="2400" dirty="0"/>
              <a:t>1/4+ …  find b</a:t>
            </a:r>
            <a:r>
              <a:rPr lang="en-US" sz="2400" baseline="-25000" dirty="0"/>
              <a:t>-1</a:t>
            </a:r>
            <a:r>
              <a:rPr lang="en-US" sz="2400" dirty="0"/>
              <a:t> by multiplying 2 (repeatedly) and take the digit before the decimal point.</a:t>
            </a:r>
          </a:p>
          <a:p>
            <a:pPr marL="0" indent="0">
              <a:buNone/>
            </a:pPr>
            <a:r>
              <a:rPr lang="en-US" sz="2400" dirty="0"/>
              <a:t>0.1 = 0.00011001100110011001100110…</a:t>
            </a:r>
          </a:p>
          <a:p>
            <a:pPr marL="0" indent="0">
              <a:buNone/>
            </a:pPr>
            <a:r>
              <a:rPr lang="en-US" sz="2400" dirty="0"/>
              <a:t>Normalized form 10.1 = 1.01000011001100…× 2</a:t>
            </a:r>
            <a:r>
              <a:rPr lang="en-US" sz="2400" baseline="30000" dirty="0"/>
              <a:t>3</a:t>
            </a:r>
          </a:p>
          <a:p>
            <a:pPr marL="0" indent="0">
              <a:buNone/>
            </a:pPr>
            <a:r>
              <a:rPr lang="en-US" sz="2400" dirty="0"/>
              <a:t>biased exponent  e = 127 + 3 = 130 = 10000010 </a:t>
            </a:r>
          </a:p>
          <a:p>
            <a:pPr marL="0" indent="0">
              <a:buNone/>
            </a:pPr>
            <a:r>
              <a:rPr lang="en-US" sz="2400" dirty="0"/>
              <a:t>fractional part  f = 0.01000011001100110011010</a:t>
            </a:r>
          </a:p>
          <a:p>
            <a:pPr marL="0" indent="0">
              <a:buNone/>
            </a:pPr>
            <a:r>
              <a:rPr lang="en-US" sz="2400" dirty="0"/>
              <a:t>10.1</a:t>
            </a:r>
            <a:r>
              <a:rPr lang="en-US" sz="2400" baseline="-25000" dirty="0"/>
              <a:t>10  </a:t>
            </a:r>
            <a:r>
              <a:rPr lang="en-US" sz="2400" dirty="0"/>
              <a:t>=&gt; 0 100,0001,0 010,0001,1001,1001,1001,1010</a:t>
            </a:r>
          </a:p>
          <a:p>
            <a:pPr marL="0" indent="0">
              <a:buNone/>
            </a:pPr>
            <a:r>
              <a:rPr lang="en-US" sz="2400" dirty="0"/>
              <a:t>In hexadecimal notation: 4121999A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315727-71E3-4AF4-91B5-C7821F2BDE9D}"/>
              </a:ext>
            </a:extLst>
          </p:cNvPr>
          <p:cNvSpPr txBox="1"/>
          <p:nvPr/>
        </p:nvSpPr>
        <p:spPr>
          <a:xfrm>
            <a:off x="4191000" y="6221404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 the rounding in the last bit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9993535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Error in Numerical Computation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Integer overflow (not happening in Python)</a:t>
            </a:r>
          </a:p>
          <a:p>
            <a:pPr eaLnBrk="1" hangingPunct="1"/>
            <a:r>
              <a:rPr lang="en-US" altLang="en-US" dirty="0"/>
              <a:t>Round off error</a:t>
            </a:r>
          </a:p>
          <a:p>
            <a:pPr lvl="1" eaLnBrk="1" hangingPunct="1"/>
            <a:r>
              <a:rPr lang="en-US" altLang="en-US" dirty="0"/>
              <a:t>E.g., adding a big number with a small number, subtracting two nearby numbers, </a:t>
            </a:r>
            <a:r>
              <a:rPr lang="en-US" altLang="en-US" dirty="0" err="1"/>
              <a:t>etc</a:t>
            </a:r>
            <a:endParaRPr lang="en-US" altLang="en-US" dirty="0"/>
          </a:p>
          <a:p>
            <a:pPr lvl="1" eaLnBrk="1" hangingPunct="1"/>
            <a:r>
              <a:rPr lang="en-US" altLang="en-US" dirty="0"/>
              <a:t>How does round off error accumulate?</a:t>
            </a:r>
          </a:p>
          <a:p>
            <a:pPr eaLnBrk="1" hangingPunct="1"/>
            <a:r>
              <a:rPr lang="en-US" altLang="en-US" dirty="0"/>
              <a:t>Truncation error (i.e., discretization error)</a:t>
            </a:r>
          </a:p>
          <a:p>
            <a:pPr lvl="1" eaLnBrk="1" hangingPunct="1"/>
            <a:r>
              <a:rPr lang="en-US" altLang="en-US" dirty="0"/>
              <a:t>The field of numerical analysis is to control truncation error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(Machine) Accuracy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Limited precision in floating point.  We define machine </a:t>
            </a:r>
            <a:r>
              <a:rPr lang="el-GR" altLang="en-US" dirty="0">
                <a:cs typeface="Arial" panose="020B0604020202020204" pitchFamily="34" charset="0"/>
              </a:rPr>
              <a:t>ε</a:t>
            </a:r>
            <a:r>
              <a:rPr lang="en-US" altLang="en-US" dirty="0">
                <a:cs typeface="Arial" panose="020B0604020202020204" pitchFamily="34" charset="0"/>
              </a:rPr>
              <a:t> as such that the next representable floating-point number larger than 1 is (1 + </a:t>
            </a:r>
            <a:r>
              <a:rPr lang="el-GR" altLang="en-US" dirty="0">
                <a:cs typeface="Arial" panose="020B0604020202020204" pitchFamily="34" charset="0"/>
              </a:rPr>
              <a:t>ε</a:t>
            </a:r>
            <a:r>
              <a:rPr lang="en-US" altLang="en-US" dirty="0">
                <a:cs typeface="Arial" panose="020B0604020202020204" pitchFamily="34" charset="0"/>
              </a:rPr>
              <a:t>).</a:t>
            </a:r>
          </a:p>
          <a:p>
            <a:pPr marL="0" indent="0" eaLnBrk="1" hangingPunct="1">
              <a:buNone/>
            </a:pPr>
            <a:endParaRPr lang="en-US" altLang="en-US" dirty="0">
              <a:cs typeface="Arial" panose="020B0604020202020204" pitchFamily="34" charset="0"/>
            </a:endParaRPr>
          </a:p>
          <a:p>
            <a:pPr lvl="1" eaLnBrk="1" hangingPunct="1">
              <a:buFontTx/>
              <a:buNone/>
            </a:pPr>
            <a:r>
              <a:rPr lang="el-GR" altLang="en-US" dirty="0">
                <a:cs typeface="Arial" panose="020B0604020202020204" pitchFamily="34" charset="0"/>
              </a:rPr>
              <a:t>ε</a:t>
            </a:r>
            <a:r>
              <a:rPr lang="en-US" altLang="en-US" dirty="0">
                <a:cs typeface="Arial" panose="020B0604020202020204" pitchFamily="34" charset="0"/>
              </a:rPr>
              <a:t> </a:t>
            </a:r>
            <a:r>
              <a:rPr lang="el-GR" altLang="en-US" dirty="0">
                <a:cs typeface="Arial" panose="020B0604020202020204" pitchFamily="34" charset="0"/>
                <a:sym typeface="Symbol" panose="05050102010706020507" pitchFamily="18" charset="2"/>
              </a:rPr>
              <a:t>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 10</a:t>
            </a:r>
            <a:r>
              <a:rPr lang="en-US" altLang="en-US" baseline="30000" dirty="0">
                <a:cs typeface="Arial" panose="020B0604020202020204" pitchFamily="34" charset="0"/>
                <a:sym typeface="Symbol" panose="05050102010706020507" pitchFamily="18" charset="2"/>
              </a:rPr>
              <a:t>-16</a:t>
            </a:r>
            <a:r>
              <a:rPr lang="en-US" altLang="en-US" dirty="0">
                <a:cs typeface="Arial" panose="020B0604020202020204" pitchFamily="34" charset="0"/>
                <a:sym typeface="Symbol" panose="05050102010706020507" pitchFamily="18" charset="2"/>
              </a:rPr>
              <a:t>  in Python (IEEE double precision)</a:t>
            </a:r>
            <a:endParaRPr lang="el-GR" altLang="en-US" dirty="0">
              <a:cs typeface="Arial" panose="020B0604020202020204" pitchFamily="34" charset="0"/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Stability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An example of computing </a:t>
            </a:r>
            <a:r>
              <a:rPr lang="el-GR" altLang="en-US" dirty="0">
                <a:latin typeface="Times New Roman" panose="02020603050405020304" pitchFamily="18" charset="0"/>
                <a:cs typeface="Arial" panose="020B0604020202020204" pitchFamily="34" charset="0"/>
              </a:rPr>
              <a:t>Φ</a:t>
            </a:r>
            <a:r>
              <a:rPr lang="en-US" altLang="en-US" i="1" baseline="30000" dirty="0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i="1" dirty="0">
                <a:cs typeface="Arial" panose="020B0604020202020204" pitchFamily="34" charset="0"/>
              </a:rPr>
              <a:t>, </a:t>
            </a:r>
            <a:r>
              <a:rPr lang="en-US" altLang="en-US" dirty="0">
                <a:cs typeface="Arial" panose="020B0604020202020204" pitchFamily="34" charset="0"/>
              </a:rPr>
              <a:t>where</a:t>
            </a:r>
            <a:r>
              <a:rPr lang="en-US" altLang="en-US" i="1" dirty="0">
                <a:cs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en-US" altLang="en-US" i="1" dirty="0"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n-US" i="1" dirty="0"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n-US" i="1" dirty="0"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cs typeface="Arial" panose="020B0604020202020204" pitchFamily="34" charset="0"/>
              </a:rPr>
              <a:t>We can compute either by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		  </a:t>
            </a:r>
            <a:r>
              <a:rPr lang="el-GR" altLang="en-US" dirty="0">
                <a:latin typeface="Times New Roman" panose="02020603050405020304" pitchFamily="18" charset="0"/>
                <a:cs typeface="Arial" panose="020B0604020202020204" pitchFamily="34" charset="0"/>
              </a:rPr>
              <a:t>Φ</a:t>
            </a:r>
            <a:r>
              <a:rPr lang="en-US" altLang="en-US" i="1" baseline="30000" dirty="0">
                <a:latin typeface="Times New Roman" panose="02020603050405020304" pitchFamily="18" charset="0"/>
                <a:cs typeface="Arial" panose="020B0604020202020204" pitchFamily="34" charset="0"/>
              </a:rPr>
              <a:t>n+1</a:t>
            </a: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 = </a:t>
            </a:r>
            <a:r>
              <a:rPr lang="el-GR" altLang="en-US" dirty="0">
                <a:latin typeface="Times New Roman" panose="02020603050405020304" pitchFamily="18" charset="0"/>
                <a:cs typeface="Arial" panose="020B0604020202020204" pitchFamily="34" charset="0"/>
              </a:rPr>
              <a:t>Φ</a:t>
            </a:r>
            <a:r>
              <a:rPr lang="en-US" altLang="en-US" i="1" baseline="30000" dirty="0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l-GR" altLang="en-US" dirty="0">
                <a:latin typeface="Times New Roman" panose="02020603050405020304" pitchFamily="18" charset="0"/>
                <a:cs typeface="Arial" panose="020B0604020202020204" pitchFamily="34" charset="0"/>
              </a:rPr>
              <a:t>Φ</a:t>
            </a:r>
            <a:endParaRPr lang="en-US" altLang="en-US" dirty="0"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i="1" dirty="0">
                <a:cs typeface="Arial" panose="020B0604020202020204" pitchFamily="34" charset="0"/>
              </a:rPr>
              <a:t>	or   </a:t>
            </a:r>
            <a:r>
              <a:rPr lang="el-GR" altLang="en-US" dirty="0">
                <a:latin typeface="Times New Roman" panose="02020603050405020304" pitchFamily="18" charset="0"/>
                <a:cs typeface="Arial" panose="020B0604020202020204" pitchFamily="34" charset="0"/>
              </a:rPr>
              <a:t>Φ</a:t>
            </a:r>
            <a:r>
              <a:rPr lang="en-US" altLang="en-US" i="1" baseline="30000" dirty="0">
                <a:latin typeface="Times New Roman" panose="02020603050405020304" pitchFamily="18" charset="0"/>
                <a:cs typeface="Arial" panose="020B0604020202020204" pitchFamily="34" charset="0"/>
              </a:rPr>
              <a:t>n+1</a:t>
            </a: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 = </a:t>
            </a:r>
            <a:r>
              <a:rPr lang="el-GR" altLang="en-US" dirty="0">
                <a:latin typeface="Times New Roman" panose="02020603050405020304" pitchFamily="18" charset="0"/>
                <a:cs typeface="Arial" panose="020B0604020202020204" pitchFamily="34" charset="0"/>
              </a:rPr>
              <a:t>Φ</a:t>
            </a:r>
            <a:r>
              <a:rPr lang="en-US" altLang="en-US" i="1" baseline="30000" dirty="0">
                <a:latin typeface="Times New Roman" panose="02020603050405020304" pitchFamily="18" charset="0"/>
                <a:cs typeface="Arial" panose="020B0604020202020204" pitchFamily="34" charset="0"/>
              </a:rPr>
              <a:t>n-1</a:t>
            </a:r>
            <a:r>
              <a:rPr lang="en-US" altLang="en-US" i="1" dirty="0">
                <a:latin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lang="el-GR" altLang="en-US" dirty="0">
                <a:latin typeface="Times New Roman" panose="02020603050405020304" pitchFamily="18" charset="0"/>
                <a:cs typeface="Arial" panose="020B0604020202020204" pitchFamily="34" charset="0"/>
              </a:rPr>
              <a:t>Φ</a:t>
            </a:r>
            <a:r>
              <a:rPr lang="en-US" altLang="en-US" i="1" baseline="30000" dirty="0">
                <a:latin typeface="Times New Roman" panose="02020603050405020304" pitchFamily="18" charset="0"/>
                <a:cs typeface="Arial" panose="020B0604020202020204" pitchFamily="34" charset="0"/>
              </a:rPr>
              <a:t>n</a:t>
            </a:r>
            <a:endParaRPr lang="en-US" altLang="en-US" dirty="0"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cs typeface="Arial" panose="020B0604020202020204" pitchFamily="34" charset="0"/>
              </a:rPr>
              <a:t>    </a:t>
            </a:r>
            <a:r>
              <a:rPr lang="en-US" altLang="en-US" dirty="0">
                <a:cs typeface="Arial" panose="020B0604020202020204" pitchFamily="34" charset="0"/>
              </a:rPr>
              <a:t>Results are shown in stability.py program	</a:t>
            </a:r>
            <a:endParaRPr lang="el-GR" altLang="en-US" dirty="0">
              <a:cs typeface="Arial" panose="020B0604020202020204" pitchFamily="34" charset="0"/>
            </a:endParaRPr>
          </a:p>
        </p:txBody>
      </p:sp>
      <p:graphicFrame>
        <p:nvGraphicFramePr>
          <p:cNvPr id="48132" name="Object 4"/>
          <p:cNvGraphicFramePr>
            <a:graphicFrameLocks noChangeAspect="1"/>
          </p:cNvGraphicFramePr>
          <p:nvPr/>
        </p:nvGraphicFramePr>
        <p:xfrm>
          <a:off x="1905000" y="2362200"/>
          <a:ext cx="4560888" cy="113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4" imgW="1727200" imgH="431800" progId="Equation.DSMT4">
                  <p:embed/>
                </p:oleObj>
              </mc:Choice>
              <mc:Fallback>
                <p:oleObj name="Equation" r:id="rId4" imgW="1727200" imgH="431800" progId="Equation.DSMT4">
                  <p:embed/>
                  <p:pic>
                    <p:nvPicPr>
                      <p:cNvPr id="4813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362200"/>
                        <a:ext cx="4560888" cy="1138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Reading Materials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50292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“Numerical Recipes”, Chap 1.</a:t>
            </a:r>
          </a:p>
          <a:p>
            <a:pPr eaLnBrk="1" hangingPunct="1">
              <a:buFontTx/>
              <a:buNone/>
            </a:pPr>
            <a:endParaRPr lang="en-US" altLang="en-US" sz="2800" dirty="0"/>
          </a:p>
          <a:p>
            <a:pPr eaLnBrk="1" hangingPunct="1"/>
            <a:r>
              <a:rPr lang="en-US" altLang="en-US" sz="2800" dirty="0"/>
              <a:t>“What every computer scientist should know about floating-point arithmetic”. Can be downloaded from </a:t>
            </a:r>
            <a:r>
              <a:rPr lang="en-US" altLang="en-US" sz="2800" i="1" dirty="0">
                <a:hlinkClick r:id="rId3"/>
              </a:rPr>
              <a:t>http://perso.ens-lyon.fr/jean-michel.muller/goldberg.pdf</a:t>
            </a:r>
            <a:r>
              <a:rPr lang="en-US" altLang="en-US" sz="2800" i="1" dirty="0"/>
              <a:t> </a:t>
            </a:r>
          </a:p>
          <a:p>
            <a:pPr eaLnBrk="1" hangingPunct="1"/>
            <a:endParaRPr lang="en-US" altLang="en-US" sz="2800" i="1" dirty="0"/>
          </a:p>
          <a:p>
            <a:pPr eaLnBrk="1" hangingPunct="1"/>
            <a:r>
              <a:rPr lang="en-US" altLang="en-US" sz="2800" dirty="0"/>
              <a:t>“Introducing Python’’, </a:t>
            </a:r>
            <a:r>
              <a:rPr lang="en-US" altLang="en-US" sz="2800" dirty="0" err="1"/>
              <a:t>Lubanovic</a:t>
            </a:r>
            <a:r>
              <a:rPr lang="en-US" altLang="en-US" sz="2800" dirty="0"/>
              <a:t>.  See also </a:t>
            </a:r>
            <a:r>
              <a:rPr lang="en-US" altLang="en-US" sz="2800" dirty="0">
                <a:hlinkClick r:id="rId4"/>
              </a:rPr>
              <a:t>https://docs.python.org/3/tutorial/index.html</a:t>
            </a:r>
            <a:r>
              <a:rPr lang="en-US" altLang="en-US" sz="2800" dirty="0"/>
              <a:t>  </a:t>
            </a:r>
            <a:endParaRPr lang="en-US" altLang="en-US" sz="2800" i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4"/>
          <p:cNvSpPr txBox="1">
            <a:spLocks noChangeArrowheads="1"/>
          </p:cNvSpPr>
          <p:nvPr/>
        </p:nvSpPr>
        <p:spPr bwMode="auto">
          <a:xfrm>
            <a:off x="76200" y="419100"/>
            <a:ext cx="8991600" cy="59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Times New Roman" panose="02020603050405020304" pitchFamily="18" charset="0"/>
              </a:rPr>
              <a:t>Problems for Lecture 1 (Python programming, representation of numbers in computer, error, accuracy, and stability.)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</a:rPr>
              <a:t>.   Define a Python function to generate and print the first </a:t>
            </a:r>
            <a:r>
              <a:rPr lang="en-US" altLang="en-US" sz="2000" i="1" dirty="0">
                <a:latin typeface="Times New Roman" panose="02020603050405020304" pitchFamily="18" charset="0"/>
              </a:rPr>
              <a:t>n</a:t>
            </a:r>
            <a:r>
              <a:rPr lang="en-US" altLang="en-US" sz="2000" dirty="0">
                <a:latin typeface="Times New Roman" panose="02020603050405020304" pitchFamily="18" charset="0"/>
              </a:rPr>
              <a:t> Fibonacci numbers, based on the recursion, F</a:t>
            </a:r>
            <a:r>
              <a:rPr lang="en-US" altLang="en-US" sz="2000" baseline="-25000" dirty="0">
                <a:latin typeface="Times New Roman" panose="02020603050405020304" pitchFamily="18" charset="0"/>
              </a:rPr>
              <a:t>0</a:t>
            </a:r>
            <a:r>
              <a:rPr lang="en-US" altLang="en-US" sz="2000" dirty="0">
                <a:latin typeface="Times New Roman" panose="02020603050405020304" pitchFamily="18" charset="0"/>
              </a:rPr>
              <a:t>=0, F</a:t>
            </a:r>
            <a:r>
              <a:rPr lang="en-US" altLang="en-US" sz="2000" baseline="-25000" dirty="0">
                <a:latin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</a:rPr>
              <a:t>=1, F</a:t>
            </a:r>
            <a:r>
              <a:rPr lang="en-US" altLang="en-US" sz="2000" i="1" baseline="-25000" dirty="0">
                <a:latin typeface="Times New Roman" panose="02020603050405020304" pitchFamily="18" charset="0"/>
              </a:rPr>
              <a:t>n</a:t>
            </a:r>
            <a:r>
              <a:rPr lang="en-US" altLang="en-US" sz="2000" baseline="-25000" dirty="0">
                <a:latin typeface="Times New Roman" panose="02020603050405020304" pitchFamily="18" charset="0"/>
              </a:rPr>
              <a:t>+1</a:t>
            </a:r>
            <a:r>
              <a:rPr lang="en-US" altLang="en-US" sz="2000" dirty="0">
                <a:latin typeface="Times New Roman" panose="02020603050405020304" pitchFamily="18" charset="0"/>
              </a:rPr>
              <a:t> = </a:t>
            </a:r>
            <a:r>
              <a:rPr lang="en-US" altLang="en-US" sz="2000" dirty="0" err="1">
                <a:latin typeface="Times New Roman" panose="02020603050405020304" pitchFamily="18" charset="0"/>
              </a:rPr>
              <a:t>F</a:t>
            </a:r>
            <a:r>
              <a:rPr lang="en-US" altLang="en-US" sz="2000" i="1" baseline="-25000" dirty="0" err="1">
                <a:latin typeface="Times New Roman" panose="02020603050405020304" pitchFamily="18" charset="0"/>
              </a:rPr>
              <a:t>n</a:t>
            </a:r>
            <a:r>
              <a:rPr lang="en-US" altLang="en-US" sz="2000" dirty="0">
                <a:latin typeface="Times New Roman" panose="02020603050405020304" pitchFamily="18" charset="0"/>
              </a:rPr>
              <a:t> + F</a:t>
            </a:r>
            <a:r>
              <a:rPr lang="en-US" altLang="en-US" sz="2000" i="1" baseline="-25000" dirty="0">
                <a:latin typeface="Times New Roman" panose="02020603050405020304" pitchFamily="18" charset="0"/>
              </a:rPr>
              <a:t>n</a:t>
            </a:r>
            <a:r>
              <a:rPr lang="en-US" altLang="en-US" sz="2000" baseline="-25000" dirty="0">
                <a:latin typeface="Times New Roman" panose="02020603050405020304" pitchFamily="18" charset="0"/>
              </a:rPr>
              <a:t>-1</a:t>
            </a:r>
            <a:r>
              <a:rPr lang="en-US" altLang="en-US" sz="2000" dirty="0">
                <a:latin typeface="Times New Roman" panose="02020603050405020304" pitchFamily="18" charset="0"/>
              </a:rPr>
              <a:t> (</a:t>
            </a:r>
            <a:r>
              <a:rPr lang="en-US" altLang="en-US" sz="2000" i="1" dirty="0">
                <a:latin typeface="Times New Roman" panose="02020603050405020304" pitchFamily="18" charset="0"/>
              </a:rPr>
              <a:t>n</a:t>
            </a:r>
            <a:r>
              <a:rPr lang="en-US" altLang="en-US" sz="2000" dirty="0">
                <a:latin typeface="Times New Roman" panose="02020603050405020304" pitchFamily="18" charset="0"/>
              </a:rPr>
              <a:t>=1, 2, 3, …).  Also, print out the ratio F</a:t>
            </a:r>
            <a:r>
              <a:rPr lang="en-US" altLang="en-US" sz="2000" baseline="-25000" dirty="0">
                <a:latin typeface="Times New Roman" panose="02020603050405020304" pitchFamily="18" charset="0"/>
              </a:rPr>
              <a:t>n-1</a:t>
            </a:r>
            <a:r>
              <a:rPr lang="en-US" altLang="en-US" sz="2000" dirty="0">
                <a:latin typeface="Times New Roman" panose="02020603050405020304" pitchFamily="18" charset="0"/>
              </a:rPr>
              <a:t>/F</a:t>
            </a:r>
            <a:r>
              <a:rPr lang="en-US" altLang="en-US" sz="2000" baseline="-25000" dirty="0">
                <a:latin typeface="Times New Roman" panose="02020603050405020304" pitchFamily="18" charset="0"/>
              </a:rPr>
              <a:t>n</a:t>
            </a:r>
            <a:r>
              <a:rPr lang="en-US" altLang="en-US" sz="2000" dirty="0">
                <a:latin typeface="Times New Roman" panose="02020603050405020304" pitchFamily="18" charset="0"/>
              </a:rPr>
              <a:t>. Let </a:t>
            </a:r>
            <a:r>
              <a:rPr lang="en-US" altLang="en-US" sz="2000" i="1" dirty="0">
                <a:latin typeface="Times New Roman" panose="02020603050405020304" pitchFamily="18" charset="0"/>
              </a:rPr>
              <a:t>n</a:t>
            </a:r>
            <a:r>
              <a:rPr lang="en-US" altLang="en-US" sz="2000" dirty="0">
                <a:latin typeface="Times New Roman" panose="02020603050405020304" pitchFamily="18" charset="0"/>
              </a:rPr>
              <a:t> be a user input to the function!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</a:rPr>
              <a:t>	</a:t>
            </a:r>
            <a:endParaRPr lang="en-US" altLang="en-US" sz="20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Times New Roman" panose="02020603050405020304" pitchFamily="18" charset="0"/>
              </a:rPr>
              <a:t>2</a:t>
            </a:r>
            <a:r>
              <a:rPr lang="en-US" altLang="en-US" sz="2000" dirty="0">
                <a:latin typeface="Times New Roman" panose="02020603050405020304" pitchFamily="18" charset="0"/>
              </a:rPr>
              <a:t>.	(a) Study the IEEE 754 standard floating-point representation for 32-bit single precision numbers (float in C) and write out the bit-patterns for the float numbers 0.0, 1.0, 0.1, and 1/3. No need for programming.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</a:rPr>
              <a:t>      (b) For the double-precision floating point representation (64-bit number), what is the exact value of the machine epsilon? What is the largest representable positive floating point number?  Test your claim in Python.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Times New Roman" panose="02020603050405020304" pitchFamily="18" charset="0"/>
              </a:rPr>
              <a:t>3</a:t>
            </a:r>
            <a:r>
              <a:rPr lang="en-US" altLang="en-US" sz="2000" dirty="0">
                <a:latin typeface="Times New Roman" panose="02020603050405020304" pitchFamily="18" charset="0"/>
              </a:rPr>
              <a:t>.   From the recursion relation:  </a:t>
            </a:r>
            <a:endParaRPr lang="en-US" altLang="en-US" sz="2000" i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</a:rPr>
              <a:t>		F </a:t>
            </a:r>
            <a:r>
              <a:rPr lang="en-US" altLang="en-US" sz="2000" i="1" baseline="-25000" dirty="0">
                <a:latin typeface="Times New Roman" panose="02020603050405020304" pitchFamily="18" charset="0"/>
              </a:rPr>
              <a:t>n+1</a:t>
            </a:r>
            <a:r>
              <a:rPr lang="en-US" altLang="en-US" sz="2000" i="1" dirty="0">
                <a:latin typeface="Times New Roman" panose="02020603050405020304" pitchFamily="18" charset="0"/>
              </a:rPr>
              <a:t> = F</a:t>
            </a:r>
            <a:r>
              <a:rPr lang="en-US" altLang="en-US" sz="2000" i="1" baseline="-25000" dirty="0">
                <a:latin typeface="Times New Roman" panose="02020603050405020304" pitchFamily="18" charset="0"/>
              </a:rPr>
              <a:t>n-1</a:t>
            </a:r>
            <a:r>
              <a:rPr lang="en-US" altLang="en-US" sz="2000" i="1" dirty="0">
                <a:latin typeface="Times New Roman" panose="02020603050405020304" pitchFamily="18" charset="0"/>
              </a:rPr>
              <a:t> – </a:t>
            </a:r>
            <a:r>
              <a:rPr lang="en-US" altLang="en-US" sz="2000" i="1" dirty="0" err="1">
                <a:latin typeface="Times New Roman" panose="02020603050405020304" pitchFamily="18" charset="0"/>
              </a:rPr>
              <a:t>F</a:t>
            </a:r>
            <a:r>
              <a:rPr lang="en-US" altLang="en-US" sz="2000" i="1" baseline="-25000" dirty="0" err="1">
                <a:latin typeface="Times New Roman" panose="02020603050405020304" pitchFamily="18" charset="0"/>
              </a:rPr>
              <a:t>n</a:t>
            </a:r>
            <a:endParaRPr lang="en-US" altLang="en-US" sz="2000" baseline="-250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</a:rPr>
              <a:t>	with </a:t>
            </a:r>
            <a:r>
              <a:rPr lang="en-US" altLang="en-US" sz="2000" i="1" dirty="0">
                <a:latin typeface="Times New Roman" panose="02020603050405020304" pitchFamily="18" charset="0"/>
              </a:rPr>
              <a:t>F</a:t>
            </a:r>
            <a:r>
              <a:rPr lang="en-US" altLang="en-US" sz="2000" baseline="-25000" dirty="0">
                <a:latin typeface="Times New Roman" panose="02020603050405020304" pitchFamily="18" charset="0"/>
              </a:rPr>
              <a:t>0</a:t>
            </a:r>
            <a:r>
              <a:rPr lang="en-US" altLang="en-US" sz="2000" dirty="0">
                <a:latin typeface="Times New Roman" panose="02020603050405020304" pitchFamily="18" charset="0"/>
              </a:rPr>
              <a:t> and </a:t>
            </a:r>
            <a:r>
              <a:rPr lang="en-US" altLang="en-US" sz="2000" i="1" dirty="0">
                <a:latin typeface="Times New Roman" panose="02020603050405020304" pitchFamily="18" charset="0"/>
              </a:rPr>
              <a:t>F</a:t>
            </a:r>
            <a:r>
              <a:rPr lang="en-US" altLang="en-US" sz="2000" baseline="-25000" dirty="0">
                <a:latin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</a:rPr>
              <a:t> arbitrary, find the general solution </a:t>
            </a:r>
            <a:r>
              <a:rPr lang="en-US" altLang="en-US" sz="2000" i="1" dirty="0">
                <a:latin typeface="Times New Roman" panose="02020603050405020304" pitchFamily="18" charset="0"/>
              </a:rPr>
              <a:t>F</a:t>
            </a:r>
            <a:r>
              <a:rPr lang="en-US" altLang="en-US" sz="2000" i="1" baseline="-25000" dirty="0">
                <a:latin typeface="Times New Roman" panose="02020603050405020304" pitchFamily="18" charset="0"/>
              </a:rPr>
              <a:t>n</a:t>
            </a:r>
            <a:r>
              <a:rPr lang="en-US" altLang="en-US" sz="2000" dirty="0">
                <a:latin typeface="Times New Roman" panose="02020603050405020304" pitchFamily="18" charset="0"/>
              </a:rPr>
              <a:t>.  Based on its solution, discuss why it is unstable for computing the power of golden mean Φ?   (Hint: consider the trial solution of the form </a:t>
            </a:r>
            <a:r>
              <a:rPr lang="en-US" altLang="en-US" sz="2000" i="1" dirty="0" err="1">
                <a:latin typeface="Times New Roman" panose="02020603050405020304" pitchFamily="18" charset="0"/>
              </a:rPr>
              <a:t>F</a:t>
            </a:r>
            <a:r>
              <a:rPr lang="en-US" altLang="en-US" sz="2000" i="1" baseline="-25000" dirty="0" err="1">
                <a:latin typeface="Times New Roman" panose="02020603050405020304" pitchFamily="18" charset="0"/>
              </a:rPr>
              <a:t>n</a:t>
            </a:r>
            <a:r>
              <a:rPr lang="en-US" altLang="en-US" sz="2000" i="1" dirty="0">
                <a:latin typeface="Times New Roman" panose="02020603050405020304" pitchFamily="18" charset="0"/>
              </a:rPr>
              <a:t> = </a:t>
            </a:r>
            <a:r>
              <a:rPr lang="en-US" altLang="en-US" sz="2000" i="1" dirty="0" err="1">
                <a:latin typeface="Times New Roman" panose="02020603050405020304" pitchFamily="18" charset="0"/>
              </a:rPr>
              <a:t>Ar</a:t>
            </a:r>
            <a:r>
              <a:rPr lang="en-US" altLang="en-US" sz="2000" i="1" baseline="30000" dirty="0" err="1">
                <a:latin typeface="Times New Roman" panose="02020603050405020304" pitchFamily="18" charset="0"/>
              </a:rPr>
              <a:t>n</a:t>
            </a:r>
            <a:r>
              <a:rPr lang="en-US" altLang="en-US" sz="2000" dirty="0">
                <a:latin typeface="Times New Roman" panose="02020603050405020304" pitchFamily="18" charset="0"/>
              </a:rPr>
              <a:t>. There are two solutions!).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Numerical Recipes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Computer Architecture&amp;quot;&quot;/&gt;&lt;property id=&quot;20307&quot; value=&quot;284&quot;/&gt;&lt;/object&gt;&lt;object type=&quot;3&quot; unique_id=&quot;10006&quot;&gt;&lt;property id=&quot;20148&quot; value=&quot;5&quot;/&gt;&lt;property id=&quot;20300&quot; value=&quot;Slide 3 - &amp;quot;Program Organization&amp;quot;&quot;/&gt;&lt;property id=&quot;20307&quot; value=&quot;261&quot;/&gt;&lt;/object&gt;&lt;object type=&quot;3&quot; unique_id=&quot;10007&quot;&gt;&lt;property id=&quot;20148&quot; value=&quot;5&quot;/&gt;&lt;property id=&quot;20300&quot; value=&quot;Slide 4 - &amp;quot;First Example&amp;quot;&quot;/&gt;&lt;property id=&quot;20307&quot; value=&quot;285&quot;/&gt;&lt;/object&gt;&lt;object type=&quot;3&quot; unique_id=&quot;10008&quot;&gt;&lt;property id=&quot;20148&quot; value=&quot;5&quot;/&gt;&lt;property id=&quot;20300&quot; value=&quot;Slide 5 - &amp;quot;Data Types&amp;quot;&quot;/&gt;&lt;property id=&quot;20307&quot; value=&quot;286&quot;/&gt;&lt;/object&gt;&lt;object type=&quot;3&quot; unique_id=&quot;10009&quot;&gt;&lt;property id=&quot;20148&quot; value=&quot;5&quot;/&gt;&lt;property id=&quot;20300&quot; value=&quot;Slide 6 - &amp;quot;Equal is not equal&amp;quot;&quot;/&gt;&lt;property id=&quot;20307&quot; value=&quot;287&quot;/&gt;&lt;/object&gt;&lt;object type=&quot;3&quot; unique_id=&quot;10010&quot;&gt;&lt;property id=&quot;20148&quot; value=&quot;5&quot;/&gt;&lt;property id=&quot;20300&quot; value=&quot;Slide 7 - &amp;quot;Expressions&amp;quot;&quot;/&gt;&lt;property id=&quot;20307&quot; value=&quot;288&quot;/&gt;&lt;/object&gt;&lt;object type=&quot;3&quot; unique_id=&quot;10011&quot;&gt;&lt;property id=&quot;20148&quot; value=&quot;5&quot;/&gt;&lt;property id=&quot;20300&quot; value=&quot;Slide 8 - &amp;quot;Use a Clear Style&amp;quot;&quot;/&gt;&lt;property id=&quot;20307&quot; value=&quot;262&quot;/&gt;&lt;/object&gt;&lt;object type=&quot;3&quot; unique_id=&quot;10012&quot;&gt;&lt;property id=&quot;20148&quot; value=&quot;5&quot;/&gt;&lt;property id=&quot;20300&quot; value=&quot;Slide 9 - &amp;quot;Control Structures in C - loop&amp;quot;&quot;/&gt;&lt;property id=&quot;20307&quot; value=&quot;263&quot;/&gt;&lt;/object&gt;&lt;object type=&quot;3&quot; unique_id=&quot;10013&quot;&gt;&lt;property id=&quot;20148&quot; value=&quot;5&quot;/&gt;&lt;property id=&quot;20300&quot; value=&quot;Slide 10 - &amp;quot;Control Structure - conditional&amp;quot;&quot;/&gt;&lt;property id=&quot;20307&quot; value=&quot;264&quot;/&gt;&lt;/object&gt;&lt;object type=&quot;3&quot; unique_id=&quot;10014&quot;&gt;&lt;property id=&quot;20148&quot; value=&quot;5&quot;/&gt;&lt;property id=&quot;20300&quot; value=&quot;Slide 11 - &amp;quot;Control Structure - break&amp;quot;&quot;/&gt;&lt;property id=&quot;20307&quot; value=&quot;265&quot;/&gt;&lt;/object&gt;&lt;object type=&quot;3&quot; unique_id=&quot;10015&quot;&gt;&lt;property id=&quot;20148&quot; value=&quot;5&quot;/&gt;&lt;property id=&quot;20300&quot; value=&quot;Slide 12 - &amp;quot;Pointers&amp;quot;&quot;/&gt;&lt;property id=&quot;20307&quot; value=&quot;289&quot;/&gt;&lt;/object&gt;&lt;object type=&quot;3&quot; unique_id=&quot;10016&quot;&gt;&lt;property id=&quot;20148&quot; value=&quot;5&quot;/&gt;&lt;property id=&quot;20300&quot; value=&quot;Slide 13 - &amp;quot;1D Array in C&amp;quot;&quot;/&gt;&lt;property id=&quot;20307&quot; value=&quot;273&quot;/&gt;&lt;/object&gt;&lt;object type=&quot;3&quot; unique_id=&quot;10017&quot;&gt;&lt;property id=&quot;20148&quot; value=&quot;5&quot;/&gt;&lt;property id=&quot;20300&quot; value=&quot;Slide 14 - &amp;quot;1D Array Argument Passing&amp;quot;&quot;/&gt;&lt;property id=&quot;20307&quot; value=&quot;277&quot;/&gt;&lt;/object&gt;&lt;object type=&quot;3&quot; unique_id=&quot;10018&quot;&gt;&lt;property id=&quot;20148&quot; value=&quot;5&quot;/&gt;&lt;property id=&quot;20300&quot; value=&quot;Slide 15 - &amp;quot;2D Array in C&amp;quot;&quot;/&gt;&lt;property id=&quot;20307&quot; value=&quot;274&quot;/&gt;&lt;/object&gt;&lt;object type=&quot;3&quot; unique_id=&quot;10019&quot;&gt;&lt;property id=&quot;20148&quot; value=&quot;5&quot;/&gt;&lt;property id=&quot;20300&quot; value=&quot;Slide 16 - &amp;quot;Representation of 2D Array, fixed size vs dynamic&amp;quot;&quot;/&gt;&lt;property id=&quot;20307&quot; value=&quot;278&quot;/&gt;&lt;/object&gt;&lt;object type=&quot;3&quot; unique_id=&quot;10020&quot;&gt;&lt;property id=&quot;20148&quot; value=&quot;5&quot;/&gt;&lt;property id=&quot;20300&quot; value=&quot;Slide 17 - &amp;quot;Special Treatment of Array in NR&amp;quot;&quot;/&gt;&lt;property id=&quot;20307&quot; value=&quot;275&quot;/&gt;&lt;/object&gt;&lt;object type=&quot;3&quot; unique_id=&quot;10021&quot;&gt;&lt;property id=&quot;20148&quot; value=&quot;5&quot;/&gt;&lt;property id=&quot;20300&quot; value=&quot;Slide 18 - &amp;quot;Header File in NR&amp;quot;&quot;/&gt;&lt;property id=&quot;20307&quot; value=&quot;276&quot;/&gt;&lt;/object&gt;&lt;object type=&quot;3&quot; unique_id=&quot;10022&quot;&gt;&lt;property id=&quot;20148&quot; value=&quot;5&quot;/&gt;&lt;property id=&quot;20300&quot; value=&quot;Slide 19 - &amp;quot;Precedence and Association&amp;quot;&quot;/&gt;&lt;property id=&quot;20307&quot; value=&quot;271&quot;/&gt;&lt;/object&gt;&lt;object type=&quot;3&quot; unique_id=&quot;10023&quot;&gt;&lt;property id=&quot;20148&quot; value=&quot;5&quot;/&gt;&lt;property id=&quot;20300&quot; value=&quot;Slide 20 - &amp;quot;Pre/post Increment, Address of&amp;quot;&quot;/&gt;&lt;property id=&quot;20307&quot; value=&quot;283&quot;/&gt;&lt;/object&gt;&lt;object type=&quot;3&quot; unique_id=&quot;10024&quot;&gt;&lt;property id=&quot;20148&quot; value=&quot;5&quot;/&gt;&lt;property id=&quot;20300&quot; value=&quot;Slide 21 - &amp;quot;Macros in C&amp;quot;&quot;/&gt;&lt;property id=&quot;20307&quot; value=&quot;272&quot;/&gt;&lt;/object&gt;&lt;object type=&quot;3&quot; unique_id=&quot;10025&quot;&gt;&lt;property id=&quot;20148&quot; value=&quot;5&quot;/&gt;&lt;property id=&quot;20300&quot; value=&quot;Slide 22 - &amp;quot;Computer Representation of Numbers&amp;quot;&quot;/&gt;&lt;property id=&quot;20307&quot; value=&quot;266&quot;/&gt;&lt;/object&gt;&lt;object type=&quot;3&quot; unique_id=&quot;10026&quot;&gt;&lt;property id=&quot;20148&quot; value=&quot;5&quot;/&gt;&lt;property id=&quot;20300&quot; value=&quot;Slide 23 - &amp;quot;Real Numbers on Computer&amp;quot;&quot;/&gt;&lt;property id=&quot;20307&quot; value=&quot;280&quot;/&gt;&lt;/object&gt;&lt;object type=&quot;3&quot; unique_id=&quot;10027&quot;&gt;&lt;property id=&quot;20148&quot; value=&quot;5&quot;/&gt;&lt;property id=&quot;20300&quot; value=&quot;Slide 24 - &amp;quot;Floating Point, sMBe-E, not IEEE&amp;quot;&quot;/&gt;&lt;property id=&quot;20307&quot; value=&quot;267&quot;/&gt;&lt;/object&gt;&lt;object type=&quot;3&quot; unique_id=&quot;10028&quot;&gt;&lt;property id=&quot;20148&quot; value=&quot;5&quot;/&gt;&lt;property id=&quot;20300&quot; value=&quot;Slide 25 - &amp;quot;IEEE 754 Standard (32-bit)&amp;quot;&quot;/&gt;&lt;property id=&quot;20307&quot; value=&quot;281&quot;/&gt;&lt;/object&gt;&lt;object type=&quot;3&quot; unique_id=&quot;10029&quot;&gt;&lt;property id=&quot;20148&quot; value=&quot;5&quot;/&gt;&lt;property id=&quot;20300&quot; value=&quot;Slide 26 - &amp;quot;Error in Numerical Computation&amp;quot;&quot;/&gt;&lt;property id=&quot;20307&quot; value=&quot;268&quot;/&gt;&lt;/object&gt;&lt;object type=&quot;3&quot; unique_id=&quot;10030&quot;&gt;&lt;property id=&quot;20148&quot; value=&quot;5&quot;/&gt;&lt;property id=&quot;20300&quot; value=&quot;Slide 27 - &amp;quot;(Machine) Accuracy&amp;quot;&quot;/&gt;&lt;property id=&quot;20307&quot; value=&quot;269&quot;/&gt;&lt;/object&gt;&lt;object type=&quot;3&quot; unique_id=&quot;10031&quot;&gt;&lt;property id=&quot;20148&quot; value=&quot;5&quot;/&gt;&lt;property id=&quot;20300&quot; value=&quot;Slide 28 - &amp;quot;Stability&amp;quot;&quot;/&gt;&lt;property id=&quot;20307&quot; value=&quot;270&quot;/&gt;&lt;/object&gt;&lt;object type=&quot;3&quot; unique_id=&quot;10032&quot;&gt;&lt;property id=&quot;20148&quot; value=&quot;5&quot;/&gt;&lt;property id=&quot;20300&quot; value=&quot;Slide 29 - &amp;quot;Reading Materials&amp;quot;&quot;/&gt;&lt;property id=&quot;20307&quot; value=&quot;282&quot;/&gt;&lt;/object&gt;&lt;object type=&quot;3&quot; unique_id=&quot;10033&quot;&gt;&lt;property id=&quot;20148&quot; value=&quot;5&quot;/&gt;&lt;property id=&quot;20300&quot; value=&quot;Slide 30&quot;/&gt;&lt;property id=&quot;20307&quot; value=&quot;279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2098</TotalTime>
  <Words>3098</Words>
  <Application>Microsoft Office PowerPoint</Application>
  <PresentationFormat>On-screen Show (4:3)</PresentationFormat>
  <Paragraphs>436</Paragraphs>
  <Slides>35</Slides>
  <Notes>24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Courier New</vt:lpstr>
      <vt:lpstr>Symbol</vt:lpstr>
      <vt:lpstr>Times New Roman</vt:lpstr>
      <vt:lpstr>Default Design</vt:lpstr>
      <vt:lpstr>Equation</vt:lpstr>
      <vt:lpstr>Numerical Recipes</vt:lpstr>
      <vt:lpstr>Computer Architecture</vt:lpstr>
      <vt:lpstr>Programming a computer</vt:lpstr>
      <vt:lpstr>Compiled vs Interpreted programming languages</vt:lpstr>
      <vt:lpstr>Install Python</vt:lpstr>
      <vt:lpstr>First Python Example</vt:lpstr>
      <vt:lpstr>Data Types</vt:lpstr>
      <vt:lpstr>Name of a Variable</vt:lpstr>
      <vt:lpstr>Reserved words cannot be used as ordinary variables</vt:lpstr>
      <vt:lpstr>Equal is not equal</vt:lpstr>
      <vt:lpstr>Expressions</vt:lpstr>
      <vt:lpstr>Bitwise operations</vt:lpstr>
      <vt:lpstr>Control Structures - loop</vt:lpstr>
      <vt:lpstr>Control Structure - conditional</vt:lpstr>
      <vt:lpstr>Control Structure – break, continue, else</vt:lpstr>
      <vt:lpstr>Structured Data Type - List</vt:lpstr>
      <vt:lpstr>List “processing” method</vt:lpstr>
      <vt:lpstr>Tuples and Dictionaries</vt:lpstr>
      <vt:lpstr>Set: dictionaries without value</vt:lpstr>
      <vt:lpstr>Use Packages</vt:lpstr>
      <vt:lpstr>Define Functions</vt:lpstr>
      <vt:lpstr>Function argument types</vt:lpstr>
      <vt:lpstr>Class</vt:lpstr>
      <vt:lpstr>Inheritance</vt:lpstr>
      <vt:lpstr>Use Files</vt:lpstr>
      <vt:lpstr>Call by Value vs Call by Reference</vt:lpstr>
      <vt:lpstr>Computer Representation of Numbers</vt:lpstr>
      <vt:lpstr>Real Numbers on Computer</vt:lpstr>
      <vt:lpstr>IEEE 754 Standard (32-bit)</vt:lpstr>
      <vt:lpstr>10.1 in single precision float</vt:lpstr>
      <vt:lpstr>Error in Numerical Computation</vt:lpstr>
      <vt:lpstr>(Machine) Accuracy</vt:lpstr>
      <vt:lpstr>Stability</vt:lpstr>
      <vt:lpstr>Reading Materials</vt:lpstr>
      <vt:lpstr>PowerPoint Presentation</vt:lpstr>
    </vt:vector>
  </TitlesOfParts>
  <Company>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Numerical Recipes</dc:title>
  <dc:creator>Wang Jian-Sheng</dc:creator>
  <cp:lastModifiedBy>Wang Jian-Sheng</cp:lastModifiedBy>
  <cp:revision>170</cp:revision>
  <dcterms:created xsi:type="dcterms:W3CDTF">2004-07-20T07:26:04Z</dcterms:created>
  <dcterms:modified xsi:type="dcterms:W3CDTF">2025-08-12T06:35:32Z</dcterms:modified>
</cp:coreProperties>
</file>