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3" r:id="rId4"/>
    <p:sldId id="258" r:id="rId5"/>
    <p:sldId id="274" r:id="rId6"/>
    <p:sldId id="259" r:id="rId7"/>
    <p:sldId id="260" r:id="rId8"/>
    <p:sldId id="261" r:id="rId9"/>
    <p:sldId id="262" r:id="rId10"/>
    <p:sldId id="263" r:id="rId11"/>
    <p:sldId id="271" r:id="rId12"/>
    <p:sldId id="264" r:id="rId13"/>
    <p:sldId id="272" r:id="rId14"/>
    <p:sldId id="265" r:id="rId15"/>
    <p:sldId id="266" r:id="rId16"/>
    <p:sldId id="267" r:id="rId17"/>
    <p:sldId id="268" r:id="rId18"/>
    <p:sldId id="282" r:id="rId19"/>
    <p:sldId id="276" r:id="rId20"/>
    <p:sldId id="270" r:id="rId21"/>
    <p:sldId id="277" r:id="rId22"/>
    <p:sldId id="278" r:id="rId23"/>
    <p:sldId id="283"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4174D9-1480-469A-96EF-1A926BB230D1}" v="43" dt="2025-01-13T02:41:16.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9" autoAdjust="0"/>
    <p:restoredTop sz="94660"/>
  </p:normalViewPr>
  <p:slideViewPr>
    <p:cSldViewPr snapToGrid="0">
      <p:cViewPr varScale="1">
        <p:scale>
          <a:sx n="133" d="100"/>
          <a:sy n="133" d="100"/>
        </p:scale>
        <p:origin x="151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ED9133B5-258E-481A-9CF8-D2D60EA6BD2C}"/>
    <pc:docChg chg="custSel modSld">
      <pc:chgData name="Wang Jian-Sheng" userId="7d25d710-0931-49a3-acef-49192cec40f2" providerId="ADAL" clId="{ED9133B5-258E-481A-9CF8-D2D60EA6BD2C}" dt="2024-01-19T03:52:40.782" v="51" actId="20577"/>
      <pc:docMkLst>
        <pc:docMk/>
      </pc:docMkLst>
      <pc:sldChg chg="modSp mod">
        <pc:chgData name="Wang Jian-Sheng" userId="7d25d710-0931-49a3-acef-49192cec40f2" providerId="ADAL" clId="{ED9133B5-258E-481A-9CF8-D2D60EA6BD2C}" dt="2024-01-19T03:52:40.782" v="51" actId="20577"/>
        <pc:sldMkLst>
          <pc:docMk/>
          <pc:sldMk cId="3489595311" sldId="262"/>
        </pc:sldMkLst>
      </pc:sldChg>
      <pc:sldChg chg="modSp">
        <pc:chgData name="Wang Jian-Sheng" userId="7d25d710-0931-49a3-acef-49192cec40f2" providerId="ADAL" clId="{ED9133B5-258E-481A-9CF8-D2D60EA6BD2C}" dt="2024-01-19T03:22:02.554" v="38" actId="20577"/>
        <pc:sldMkLst>
          <pc:docMk/>
          <pc:sldMk cId="2778554254" sldId="268"/>
        </pc:sldMkLst>
      </pc:sldChg>
      <pc:sldChg chg="modSp mod">
        <pc:chgData name="Wang Jian-Sheng" userId="7d25d710-0931-49a3-acef-49192cec40f2" providerId="ADAL" clId="{ED9133B5-258E-481A-9CF8-D2D60EA6BD2C}" dt="2024-01-19T03:16:52.371" v="34" actId="20577"/>
        <pc:sldMkLst>
          <pc:docMk/>
          <pc:sldMk cId="3187635637" sldId="276"/>
        </pc:sldMkLst>
      </pc:sldChg>
      <pc:sldChg chg="modSp mod">
        <pc:chgData name="Wang Jian-Sheng" userId="7d25d710-0931-49a3-acef-49192cec40f2" providerId="ADAL" clId="{ED9133B5-258E-481A-9CF8-D2D60EA6BD2C}" dt="2024-01-19T03:16:06.602" v="8" actId="20577"/>
        <pc:sldMkLst>
          <pc:docMk/>
          <pc:sldMk cId="4167234603" sldId="282"/>
        </pc:sldMkLst>
      </pc:sldChg>
      <pc:sldChg chg="modSp mod">
        <pc:chgData name="Wang Jian-Sheng" userId="7d25d710-0931-49a3-acef-49192cec40f2" providerId="ADAL" clId="{ED9133B5-258E-481A-9CF8-D2D60EA6BD2C}" dt="2024-01-19T03:15:28.317" v="1" actId="20577"/>
        <pc:sldMkLst>
          <pc:docMk/>
          <pc:sldMk cId="3353126322" sldId="283"/>
        </pc:sldMkLst>
      </pc:sldChg>
    </pc:docChg>
  </pc:docChgLst>
  <pc:docChgLst>
    <pc:chgData name="Wang Jian-Sheng" userId="7d25d710-0931-49a3-acef-49192cec40f2" providerId="ADAL" clId="{114174D9-1480-469A-96EF-1A926BB230D1}"/>
    <pc:docChg chg="modSld">
      <pc:chgData name="Wang Jian-Sheng" userId="7d25d710-0931-49a3-acef-49192cec40f2" providerId="ADAL" clId="{114174D9-1480-469A-96EF-1A926BB230D1}" dt="2025-01-13T02:48:40.052" v="313" actId="20577"/>
      <pc:docMkLst>
        <pc:docMk/>
      </pc:docMkLst>
      <pc:sldChg chg="modSp mod">
        <pc:chgData name="Wang Jian-Sheng" userId="7d25d710-0931-49a3-acef-49192cec40f2" providerId="ADAL" clId="{114174D9-1480-469A-96EF-1A926BB230D1}" dt="2025-01-13T02:48:40.052" v="313" actId="20577"/>
        <pc:sldMkLst>
          <pc:docMk/>
          <pc:sldMk cId="2153188837" sldId="258"/>
        </pc:sldMkLst>
        <pc:spChg chg="mod">
          <ac:chgData name="Wang Jian-Sheng" userId="7d25d710-0931-49a3-acef-49192cec40f2" providerId="ADAL" clId="{114174D9-1480-469A-96EF-1A926BB230D1}" dt="2025-01-13T02:48:40.052" v="313" actId="20577"/>
          <ac:spMkLst>
            <pc:docMk/>
            <pc:sldMk cId="2153188837" sldId="258"/>
            <ac:spMk id="4" creationId="{FE2F1026-AD94-4412-BD4F-59BB80E5138D}"/>
          </ac:spMkLst>
        </pc:spChg>
      </pc:sldChg>
      <pc:sldChg chg="modSp mod">
        <pc:chgData name="Wang Jian-Sheng" userId="7d25d710-0931-49a3-acef-49192cec40f2" providerId="ADAL" clId="{114174D9-1480-469A-96EF-1A926BB230D1}" dt="2025-01-13T02:15:16.129" v="8" actId="20577"/>
        <pc:sldMkLst>
          <pc:docMk/>
          <pc:sldMk cId="1725164843" sldId="259"/>
        </pc:sldMkLst>
        <pc:spChg chg="mod">
          <ac:chgData name="Wang Jian-Sheng" userId="7d25d710-0931-49a3-acef-49192cec40f2" providerId="ADAL" clId="{114174D9-1480-469A-96EF-1A926BB230D1}" dt="2025-01-13T02:15:16.129" v="8" actId="20577"/>
          <ac:spMkLst>
            <pc:docMk/>
            <pc:sldMk cId="1725164843" sldId="259"/>
            <ac:spMk id="2" creationId="{D55EA9DB-8C26-42C2-B169-BF5AC5DF9AD9}"/>
          </ac:spMkLst>
        </pc:spChg>
      </pc:sldChg>
      <pc:sldChg chg="modSp mod">
        <pc:chgData name="Wang Jian-Sheng" userId="7d25d710-0931-49a3-acef-49192cec40f2" providerId="ADAL" clId="{114174D9-1480-469A-96EF-1A926BB230D1}" dt="2025-01-13T02:16:45.424" v="22" actId="20577"/>
        <pc:sldMkLst>
          <pc:docMk/>
          <pc:sldMk cId="1708472639" sldId="260"/>
        </pc:sldMkLst>
        <pc:spChg chg="mod">
          <ac:chgData name="Wang Jian-Sheng" userId="7d25d710-0931-49a3-acef-49192cec40f2" providerId="ADAL" clId="{114174D9-1480-469A-96EF-1A926BB230D1}" dt="2025-01-13T02:16:45.424" v="22" actId="20577"/>
          <ac:spMkLst>
            <pc:docMk/>
            <pc:sldMk cId="1708472639" sldId="260"/>
            <ac:spMk id="3" creationId="{456A03C7-BF7E-4EF6-9DC2-BCF66891666C}"/>
          </ac:spMkLst>
        </pc:spChg>
      </pc:sldChg>
      <pc:sldChg chg="modSp mod">
        <pc:chgData name="Wang Jian-Sheng" userId="7d25d710-0931-49a3-acef-49192cec40f2" providerId="ADAL" clId="{114174D9-1480-469A-96EF-1A926BB230D1}" dt="2025-01-13T02:18:39.313" v="74" actId="1037"/>
        <pc:sldMkLst>
          <pc:docMk/>
          <pc:sldMk cId="2495039712" sldId="261"/>
        </pc:sldMkLst>
        <pc:spChg chg="mod">
          <ac:chgData name="Wang Jian-Sheng" userId="7d25d710-0931-49a3-acef-49192cec40f2" providerId="ADAL" clId="{114174D9-1480-469A-96EF-1A926BB230D1}" dt="2025-01-13T02:18:39.313" v="74" actId="1037"/>
          <ac:spMkLst>
            <pc:docMk/>
            <pc:sldMk cId="2495039712" sldId="261"/>
            <ac:spMk id="12" creationId="{A18D6CED-F67D-4016-B8AB-C2FB8E7684B3}"/>
          </ac:spMkLst>
        </pc:spChg>
      </pc:sldChg>
      <pc:sldChg chg="modSp mod">
        <pc:chgData name="Wang Jian-Sheng" userId="7d25d710-0931-49a3-acef-49192cec40f2" providerId="ADAL" clId="{114174D9-1480-469A-96EF-1A926BB230D1}" dt="2025-01-13T02:24:35.087" v="89" actId="1037"/>
        <pc:sldMkLst>
          <pc:docMk/>
          <pc:sldMk cId="3489595311" sldId="262"/>
        </pc:sldMkLst>
        <pc:spChg chg="mod">
          <ac:chgData name="Wang Jian-Sheng" userId="7d25d710-0931-49a3-acef-49192cec40f2" providerId="ADAL" clId="{114174D9-1480-469A-96EF-1A926BB230D1}" dt="2025-01-13T02:21:56.193" v="78" actId="20577"/>
          <ac:spMkLst>
            <pc:docMk/>
            <pc:sldMk cId="3489595311" sldId="262"/>
            <ac:spMk id="13" creationId="{ABC296F6-CE47-4673-8878-7A44AC582AC8}"/>
          </ac:spMkLst>
        </pc:spChg>
        <pc:spChg chg="mod">
          <ac:chgData name="Wang Jian-Sheng" userId="7d25d710-0931-49a3-acef-49192cec40f2" providerId="ADAL" clId="{114174D9-1480-469A-96EF-1A926BB230D1}" dt="2025-01-13T02:24:35.087" v="89" actId="1037"/>
          <ac:spMkLst>
            <pc:docMk/>
            <pc:sldMk cId="3489595311" sldId="262"/>
            <ac:spMk id="15" creationId="{B5107037-8A4D-4039-BF14-BBA7A95F2EB9}"/>
          </ac:spMkLst>
        </pc:spChg>
        <pc:spChg chg="mod">
          <ac:chgData name="Wang Jian-Sheng" userId="7d25d710-0931-49a3-acef-49192cec40f2" providerId="ADAL" clId="{114174D9-1480-469A-96EF-1A926BB230D1}" dt="2025-01-13T02:21:53.168" v="76" actId="20577"/>
          <ac:spMkLst>
            <pc:docMk/>
            <pc:sldMk cId="3489595311" sldId="262"/>
            <ac:spMk id="16" creationId="{076E0E50-E326-48EA-AB92-F6FB9AD7B0E3}"/>
          </ac:spMkLst>
        </pc:spChg>
      </pc:sldChg>
      <pc:sldChg chg="modSp">
        <pc:chgData name="Wang Jian-Sheng" userId="7d25d710-0931-49a3-acef-49192cec40f2" providerId="ADAL" clId="{114174D9-1480-469A-96EF-1A926BB230D1}" dt="2025-01-13T02:28:27.680" v="94" actId="20577"/>
        <pc:sldMkLst>
          <pc:docMk/>
          <pc:sldMk cId="655650878" sldId="264"/>
        </pc:sldMkLst>
        <pc:spChg chg="mod">
          <ac:chgData name="Wang Jian-Sheng" userId="7d25d710-0931-49a3-acef-49192cec40f2" providerId="ADAL" clId="{114174D9-1480-469A-96EF-1A926BB230D1}" dt="2025-01-13T02:28:27.680" v="94" actId="20577"/>
          <ac:spMkLst>
            <pc:docMk/>
            <pc:sldMk cId="655650878" sldId="264"/>
            <ac:spMk id="5" creationId="{EA7ADF23-25B8-42BC-8401-50BCBBEAE2F4}"/>
          </ac:spMkLst>
        </pc:spChg>
      </pc:sldChg>
      <pc:sldChg chg="modSp mod">
        <pc:chgData name="Wang Jian-Sheng" userId="7d25d710-0931-49a3-acef-49192cec40f2" providerId="ADAL" clId="{114174D9-1480-469A-96EF-1A926BB230D1}" dt="2025-01-13T02:30:52.112" v="228" actId="1035"/>
        <pc:sldMkLst>
          <pc:docMk/>
          <pc:sldMk cId="1564629587" sldId="265"/>
        </pc:sldMkLst>
        <pc:spChg chg="mod">
          <ac:chgData name="Wang Jian-Sheng" userId="7d25d710-0931-49a3-acef-49192cec40f2" providerId="ADAL" clId="{114174D9-1480-469A-96EF-1A926BB230D1}" dt="2025-01-13T02:30:52.112" v="228" actId="1035"/>
          <ac:spMkLst>
            <pc:docMk/>
            <pc:sldMk cId="1564629587" sldId="265"/>
            <ac:spMk id="57" creationId="{27622D0D-C95D-4EEB-86FD-D65D90DBEE73}"/>
          </ac:spMkLst>
        </pc:spChg>
      </pc:sldChg>
      <pc:sldChg chg="modSp mod">
        <pc:chgData name="Wang Jian-Sheng" userId="7d25d710-0931-49a3-acef-49192cec40f2" providerId="ADAL" clId="{114174D9-1480-469A-96EF-1A926BB230D1}" dt="2025-01-13T02:38:55.810" v="307" actId="1038"/>
        <pc:sldMkLst>
          <pc:docMk/>
          <pc:sldMk cId="3161391899" sldId="267"/>
        </pc:sldMkLst>
        <pc:spChg chg="mod">
          <ac:chgData name="Wang Jian-Sheng" userId="7d25d710-0931-49a3-acef-49192cec40f2" providerId="ADAL" clId="{114174D9-1480-469A-96EF-1A926BB230D1}" dt="2025-01-13T02:35:44.885" v="233" actId="20577"/>
          <ac:spMkLst>
            <pc:docMk/>
            <pc:sldMk cId="3161391899" sldId="267"/>
            <ac:spMk id="2" creationId="{2273F8DC-FD79-4FD3-BA84-F81725502922}"/>
          </ac:spMkLst>
        </pc:spChg>
        <pc:spChg chg="mod">
          <ac:chgData name="Wang Jian-Sheng" userId="7d25d710-0931-49a3-acef-49192cec40f2" providerId="ADAL" clId="{114174D9-1480-469A-96EF-1A926BB230D1}" dt="2025-01-13T02:38:06.192" v="268" actId="20577"/>
          <ac:spMkLst>
            <pc:docMk/>
            <pc:sldMk cId="3161391899" sldId="267"/>
            <ac:spMk id="3" creationId="{08D561E8-BA8F-4690-A0E3-22E75A095312}"/>
          </ac:spMkLst>
        </pc:spChg>
        <pc:spChg chg="mod">
          <ac:chgData name="Wang Jian-Sheng" userId="7d25d710-0931-49a3-acef-49192cec40f2" providerId="ADAL" clId="{114174D9-1480-469A-96EF-1A926BB230D1}" dt="2025-01-13T02:38:55.810" v="307" actId="1038"/>
          <ac:spMkLst>
            <pc:docMk/>
            <pc:sldMk cId="3161391899" sldId="267"/>
            <ac:spMk id="5" creationId="{148159DF-0BB6-43D1-881D-416174346176}"/>
          </ac:spMkLst>
        </pc:spChg>
      </pc:sldChg>
      <pc:sldChg chg="modSp">
        <pc:chgData name="Wang Jian-Sheng" userId="7d25d710-0931-49a3-acef-49192cec40f2" providerId="ADAL" clId="{114174D9-1480-469A-96EF-1A926BB230D1}" dt="2025-01-13T02:41:16.480" v="312" actId="20577"/>
        <pc:sldMkLst>
          <pc:docMk/>
          <pc:sldMk cId="2695856449" sldId="270"/>
        </pc:sldMkLst>
        <pc:spChg chg="mod">
          <ac:chgData name="Wang Jian-Sheng" userId="7d25d710-0931-49a3-acef-49192cec40f2" providerId="ADAL" clId="{114174D9-1480-469A-96EF-1A926BB230D1}" dt="2025-01-13T02:41:16.480" v="312" actId="20577"/>
          <ac:spMkLst>
            <pc:docMk/>
            <pc:sldMk cId="2695856449" sldId="270"/>
            <ac:spMk id="47" creationId="{4BFEE05F-87FC-4BB1-91F2-1B2BC7E01BEC}"/>
          </ac:spMkLst>
        </pc:spChg>
      </pc:sldChg>
      <pc:sldChg chg="modSp mod">
        <pc:chgData name="Wang Jian-Sheng" userId="7d25d710-0931-49a3-acef-49192cec40f2" providerId="ADAL" clId="{114174D9-1480-469A-96EF-1A926BB230D1}" dt="2025-01-13T02:13:37.569" v="7" actId="20577"/>
        <pc:sldMkLst>
          <pc:docMk/>
          <pc:sldMk cId="1572716985" sldId="275"/>
        </pc:sldMkLst>
        <pc:spChg chg="mod">
          <ac:chgData name="Wang Jian-Sheng" userId="7d25d710-0931-49a3-acef-49192cec40f2" providerId="ADAL" clId="{114174D9-1480-469A-96EF-1A926BB230D1}" dt="2025-01-13T02:13:37.569" v="7" actId="20577"/>
          <ac:spMkLst>
            <pc:docMk/>
            <pc:sldMk cId="1572716985" sldId="275"/>
            <ac:spMk id="3" creationId="{A4038C1C-37D9-4957-8E05-9827932D0D08}"/>
          </ac:spMkLst>
        </pc:spChg>
      </pc:sldChg>
      <pc:sldChg chg="modSp mod">
        <pc:chgData name="Wang Jian-Sheng" userId="7d25d710-0931-49a3-acef-49192cec40f2" providerId="ADAL" clId="{114174D9-1480-469A-96EF-1A926BB230D1}" dt="2025-01-13T02:40:06.448" v="311" actId="20577"/>
        <pc:sldMkLst>
          <pc:docMk/>
          <pc:sldMk cId="3187635637" sldId="276"/>
        </pc:sldMkLst>
        <pc:spChg chg="mod">
          <ac:chgData name="Wang Jian-Sheng" userId="7d25d710-0931-49a3-acef-49192cec40f2" providerId="ADAL" clId="{114174D9-1480-469A-96EF-1A926BB230D1}" dt="2025-01-13T02:40:06.448" v="311" actId="20577"/>
          <ac:spMkLst>
            <pc:docMk/>
            <pc:sldMk cId="3187635637" sldId="276"/>
            <ac:spMk id="2" creationId="{CC64AF86-2444-4A0E-9E22-F5D4A865C13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489F94C-8A6A-45FE-82A9-DD9AF81D1AD4}"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63297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489F94C-8A6A-45FE-82A9-DD9AF81D1AD4}"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1875080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89F94C-8A6A-45FE-82A9-DD9AF81D1AD4}"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092336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89F94C-8A6A-45FE-82A9-DD9AF81D1AD4}"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150351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89F94C-8A6A-45FE-82A9-DD9AF81D1AD4}" type="datetimeFigureOut">
              <a:rPr lang="en-US" smtClean="0"/>
              <a:t>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76924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89F94C-8A6A-45FE-82A9-DD9AF81D1AD4}"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060182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9F94C-8A6A-45FE-82A9-DD9AF81D1AD4}" type="datetimeFigureOut">
              <a:rPr lang="en-US" smtClean="0"/>
              <a:t>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31973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53099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80766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99252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965097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89F94C-8A6A-45FE-82A9-DD9AF81D1AD4}" type="datetimeFigureOut">
              <a:rPr lang="en-US" smtClean="0"/>
              <a:t>1/13/2025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D89F-A9E3-4A7C-9AD9-00E00F2457D9}" type="slidenum">
              <a:rPr lang="en-US" smtClean="0"/>
              <a:t>‹#›</a:t>
            </a:fld>
            <a:endParaRPr lang="en-US"/>
          </a:p>
        </p:txBody>
      </p:sp>
    </p:spTree>
    <p:extLst>
      <p:ext uri="{BB962C8B-B14F-4D97-AF65-F5344CB8AC3E}">
        <p14:creationId xmlns:p14="http://schemas.microsoft.com/office/powerpoint/2010/main" val="3197588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hyweb.physics.nus.edu.sg/~phywjs/PC2230/pc2230.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hyperlink" Target="https://phet.colorado.edu/sims/html/gas-properties/latest/gas-properties_en.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61.png"/></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E7CCB-3113-4FB1-A2DE-B1AC605DF073}"/>
              </a:ext>
            </a:extLst>
          </p:cNvPr>
          <p:cNvSpPr>
            <a:spLocks noGrp="1"/>
          </p:cNvSpPr>
          <p:nvPr>
            <p:ph type="ctrTitle"/>
          </p:nvPr>
        </p:nvSpPr>
        <p:spPr>
          <a:xfrm>
            <a:off x="685800" y="2678113"/>
            <a:ext cx="7772400" cy="3693658"/>
          </a:xfrm>
        </p:spPr>
        <p:txBody>
          <a:bodyPr>
            <a:normAutofit fontScale="90000"/>
          </a:bodyPr>
          <a:lstStyle/>
          <a:p>
            <a:r>
              <a:rPr lang="en-US" dirty="0">
                <a:latin typeface="Verdana" panose="020B0604030504040204" pitchFamily="34" charset="0"/>
                <a:ea typeface="Verdana" panose="020B0604030504040204" pitchFamily="34" charset="0"/>
                <a:cs typeface="Aharoni" panose="02010803020104030203" pitchFamily="2" charset="-79"/>
              </a:rPr>
              <a:t>PC2135</a:t>
            </a:r>
            <a:br>
              <a:rPr lang="en-US" dirty="0">
                <a:latin typeface="Verdana" panose="020B0604030504040204" pitchFamily="34" charset="0"/>
                <a:ea typeface="Verdana" panose="020B0604030504040204" pitchFamily="34" charset="0"/>
                <a:cs typeface="Aharoni" panose="02010803020104030203" pitchFamily="2" charset="-79"/>
              </a:rPr>
            </a:br>
            <a:br>
              <a:rPr lang="en-US" dirty="0">
                <a:latin typeface="Verdana" panose="020B0604030504040204" pitchFamily="34" charset="0"/>
                <a:ea typeface="Verdana" panose="020B0604030504040204" pitchFamily="34" charset="0"/>
                <a:cs typeface="Aharoni" panose="02010803020104030203" pitchFamily="2" charset="-79"/>
              </a:rPr>
            </a:br>
            <a:r>
              <a:rPr lang="en-US" dirty="0">
                <a:latin typeface="Verdana" panose="020B0604030504040204" pitchFamily="34" charset="0"/>
                <a:ea typeface="Verdana" panose="020B0604030504040204" pitchFamily="34" charset="0"/>
                <a:cs typeface="Aharoni" panose="02010803020104030203" pitchFamily="2" charset="-79"/>
              </a:rPr>
              <a:t> Thermodynamics and Statistical Mechanics</a:t>
            </a:r>
            <a:br>
              <a:rPr lang="en-US" dirty="0">
                <a:latin typeface="Verdana" panose="020B0604030504040204" pitchFamily="34" charset="0"/>
                <a:ea typeface="Verdana" panose="020B0604030504040204" pitchFamily="34" charset="0"/>
                <a:cs typeface="Aharoni" panose="02010803020104030203" pitchFamily="2" charset="-79"/>
              </a:rPr>
            </a:br>
            <a:br>
              <a:rPr lang="en-US" dirty="0">
                <a:latin typeface="Verdana" panose="020B0604030504040204" pitchFamily="34" charset="0"/>
                <a:ea typeface="Verdana" panose="020B0604030504040204" pitchFamily="34" charset="0"/>
                <a:cs typeface="Aharoni" panose="02010803020104030203" pitchFamily="2" charset="-79"/>
              </a:rPr>
            </a:br>
            <a:r>
              <a:rPr lang="en-US" sz="5300" dirty="0">
                <a:latin typeface="Verdana" panose="020B0604030504040204" pitchFamily="34" charset="0"/>
                <a:ea typeface="Verdana" panose="020B0604030504040204" pitchFamily="34" charset="0"/>
                <a:cs typeface="Aharoni" panose="02010803020104030203" pitchFamily="2" charset="-79"/>
              </a:rPr>
              <a:t>Prof. Wang Jian-Sheng</a:t>
            </a:r>
          </a:p>
        </p:txBody>
      </p:sp>
    </p:spTree>
    <p:extLst>
      <p:ext uri="{BB962C8B-B14F-4D97-AF65-F5344CB8AC3E}">
        <p14:creationId xmlns:p14="http://schemas.microsoft.com/office/powerpoint/2010/main" val="1153867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C647-EE9A-4013-B64B-D25B7AE5241E}"/>
              </a:ext>
            </a:extLst>
          </p:cNvPr>
          <p:cNvSpPr>
            <a:spLocks noGrp="1"/>
          </p:cNvSpPr>
          <p:nvPr>
            <p:ph type="title"/>
          </p:nvPr>
        </p:nvSpPr>
        <p:spPr/>
        <p:txBody>
          <a:bodyPr/>
          <a:lstStyle/>
          <a:p>
            <a:r>
              <a:rPr lang="en-US" dirty="0"/>
              <a:t>Format/assessment, </a:t>
            </a:r>
            <a:r>
              <a:rPr lang="en-US" dirty="0" err="1"/>
              <a:t>etc</a:t>
            </a:r>
            <a:endParaRPr lang="en-US" dirty="0"/>
          </a:p>
        </p:txBody>
      </p:sp>
      <p:sp>
        <p:nvSpPr>
          <p:cNvPr id="3" name="Content Placeholder 2">
            <a:extLst>
              <a:ext uri="{FF2B5EF4-FFF2-40B4-BE49-F238E27FC236}">
                <a16:creationId xmlns:a16="http://schemas.microsoft.com/office/drawing/2014/main" id="{A4038C1C-37D9-4957-8E05-9827932D0D08}"/>
              </a:ext>
            </a:extLst>
          </p:cNvPr>
          <p:cNvSpPr>
            <a:spLocks noGrp="1"/>
          </p:cNvSpPr>
          <p:nvPr>
            <p:ph idx="1"/>
          </p:nvPr>
        </p:nvSpPr>
        <p:spPr/>
        <p:txBody>
          <a:bodyPr>
            <a:normAutofit/>
          </a:bodyPr>
          <a:lstStyle/>
          <a:p>
            <a:r>
              <a:rPr lang="en-US" dirty="0"/>
              <a:t>Lectures on Mon/Fri 4:00-6:00 pm, LT29/26</a:t>
            </a:r>
          </a:p>
          <a:p>
            <a:r>
              <a:rPr lang="en-US" dirty="0"/>
              <a:t>Use Canvas to submit assignments, </a:t>
            </a:r>
            <a:r>
              <a:rPr lang="en-US" dirty="0" err="1"/>
              <a:t>etc</a:t>
            </a:r>
            <a:endParaRPr lang="en-US" dirty="0"/>
          </a:p>
          <a:p>
            <a:r>
              <a:rPr lang="en-US" dirty="0"/>
              <a:t>6 homework (30%) submitting PDF on odd week Friday 11:59 pm, midterm (30%), final (40%), closed book</a:t>
            </a:r>
          </a:p>
          <a:p>
            <a:r>
              <a:rPr lang="en-US" dirty="0"/>
              <a:t>Course webpage: </a:t>
            </a:r>
            <a:r>
              <a:rPr lang="en-US" dirty="0">
                <a:hlinkClick r:id="rId2"/>
              </a:rPr>
              <a:t>https://phyweb.physics.nus.edu.sg/~phywjs/PC2230/pc2230.html</a:t>
            </a:r>
            <a:r>
              <a:rPr lang="en-US" dirty="0"/>
              <a:t> </a:t>
            </a:r>
          </a:p>
          <a:p>
            <a:endParaRPr lang="en-US" dirty="0"/>
          </a:p>
          <a:p>
            <a:endParaRPr lang="en-US" dirty="0"/>
          </a:p>
        </p:txBody>
      </p:sp>
    </p:spTree>
    <p:extLst>
      <p:ext uri="{BB962C8B-B14F-4D97-AF65-F5344CB8AC3E}">
        <p14:creationId xmlns:p14="http://schemas.microsoft.com/office/powerpoint/2010/main" val="1572716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59135-B9A4-4233-AE7A-A3E5DAE6989E}"/>
              </a:ext>
            </a:extLst>
          </p:cNvPr>
          <p:cNvSpPr>
            <a:spLocks noGrp="1"/>
          </p:cNvSpPr>
          <p:nvPr>
            <p:ph type="title"/>
          </p:nvPr>
        </p:nvSpPr>
        <p:spPr>
          <a:xfrm>
            <a:off x="5535305" y="743446"/>
            <a:ext cx="3449945" cy="6070103"/>
          </a:xfrm>
          <a:noFill/>
        </p:spPr>
        <p:txBody>
          <a:bodyPr vert="horz" lIns="91440" tIns="45720" rIns="91440" bIns="45720" rtlCol="0" anchor="b">
            <a:normAutofit fontScale="90000"/>
          </a:bodyPr>
          <a:lstStyle/>
          <a:p>
            <a:r>
              <a:rPr lang="en-US" sz="4500" dirty="0">
                <a:latin typeface="+mj-lt"/>
                <a:ea typeface="+mj-ea"/>
              </a:rPr>
              <a:t>Textbook</a:t>
            </a:r>
            <a:br>
              <a:rPr lang="en-US" sz="4500" dirty="0">
                <a:latin typeface="+mj-lt"/>
                <a:ea typeface="+mj-ea"/>
              </a:rPr>
            </a:br>
            <a:br>
              <a:rPr lang="en-US" sz="4500" dirty="0">
                <a:latin typeface="+mj-lt"/>
                <a:ea typeface="+mj-ea"/>
              </a:rPr>
            </a:br>
            <a:r>
              <a:rPr lang="en-US" sz="4500" dirty="0">
                <a:latin typeface="+mj-lt"/>
                <a:ea typeface="+mj-ea"/>
              </a:rPr>
              <a:t>D. V. Schroeder</a:t>
            </a:r>
            <a:br>
              <a:rPr lang="en-US" sz="4500" dirty="0">
                <a:latin typeface="+mj-lt"/>
                <a:ea typeface="+mj-ea"/>
              </a:rPr>
            </a:br>
            <a:br>
              <a:rPr lang="en-US" sz="4500" dirty="0">
                <a:latin typeface="+mj-lt"/>
                <a:ea typeface="+mj-ea"/>
              </a:rPr>
            </a:br>
            <a:r>
              <a:rPr lang="en-US" sz="4500" dirty="0">
                <a:latin typeface="+mj-lt"/>
                <a:ea typeface="+mj-ea"/>
              </a:rPr>
              <a:t>“an introduction to thermal physics”, Oxford, (2021)</a:t>
            </a:r>
          </a:p>
        </p:txBody>
      </p:sp>
      <p:pic>
        <p:nvPicPr>
          <p:cNvPr id="5" name="Picture 4" descr="A picture containing text, nature&#10;&#10;Description automatically generated">
            <a:extLst>
              <a:ext uri="{FF2B5EF4-FFF2-40B4-BE49-F238E27FC236}">
                <a16:creationId xmlns:a16="http://schemas.microsoft.com/office/drawing/2014/main" id="{1E1A2C8E-979F-4C9E-9DC1-0EEFD4B6C557}"/>
              </a:ext>
            </a:extLst>
          </p:cNvPr>
          <p:cNvPicPr>
            <a:picLocks noChangeAspect="1"/>
          </p:cNvPicPr>
          <p:nvPr/>
        </p:nvPicPr>
        <p:blipFill rotWithShape="1">
          <a:blip r:embed="rId2">
            <a:extLst>
              <a:ext uri="{28A0092B-C50C-407E-A947-70E740481C1C}">
                <a14:useLocalDpi xmlns:a14="http://schemas.microsoft.com/office/drawing/2010/main" val="0"/>
              </a:ext>
            </a:extLst>
          </a:blip>
          <a:srcRect t="1275" r="-2" b="-2"/>
          <a:stretch/>
        </p:blipFill>
        <p:spPr>
          <a:xfrm>
            <a:off x="20" y="10"/>
            <a:ext cx="5244655" cy="6857990"/>
          </a:xfrm>
          <a:prstGeom prst="rect">
            <a:avLst/>
          </a:prstGeom>
        </p:spPr>
      </p:pic>
    </p:spTree>
    <p:extLst>
      <p:ext uri="{BB962C8B-B14F-4D97-AF65-F5344CB8AC3E}">
        <p14:creationId xmlns:p14="http://schemas.microsoft.com/office/powerpoint/2010/main" val="2426532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2F1026-AD94-4412-BD4F-59BB80E5138D}"/>
              </a:ext>
            </a:extLst>
          </p:cNvPr>
          <p:cNvSpPr>
            <a:spLocks noGrp="1"/>
          </p:cNvSpPr>
          <p:nvPr>
            <p:ph type="ctrTitle"/>
          </p:nvPr>
        </p:nvSpPr>
        <p:spPr>
          <a:xfrm>
            <a:off x="685800" y="2811463"/>
            <a:ext cx="7772400" cy="2387600"/>
          </a:xfrm>
        </p:spPr>
        <p:txBody>
          <a:bodyPr>
            <a:normAutofit fontScale="90000"/>
          </a:bodyPr>
          <a:lstStyle/>
          <a:p>
            <a:r>
              <a:rPr lang="en-US" dirty="0"/>
              <a:t>Week 1 </a:t>
            </a:r>
            <a:br>
              <a:rPr lang="en-US" dirty="0"/>
            </a:br>
            <a:br>
              <a:rPr lang="en-US" dirty="0"/>
            </a:br>
            <a:r>
              <a:rPr lang="en-US" dirty="0"/>
              <a:t>Concept of temperature, ideal gas</a:t>
            </a:r>
          </a:p>
        </p:txBody>
      </p:sp>
    </p:spTree>
    <p:extLst>
      <p:ext uri="{BB962C8B-B14F-4D97-AF65-F5344CB8AC3E}">
        <p14:creationId xmlns:p14="http://schemas.microsoft.com/office/powerpoint/2010/main" val="215318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06CC-4959-4770-AE05-2C7B7C0F676A}"/>
              </a:ext>
            </a:extLst>
          </p:cNvPr>
          <p:cNvSpPr>
            <a:spLocks noGrp="1"/>
          </p:cNvSpPr>
          <p:nvPr>
            <p:ph type="title"/>
          </p:nvPr>
        </p:nvSpPr>
        <p:spPr/>
        <p:txBody>
          <a:bodyPr/>
          <a:lstStyle/>
          <a:p>
            <a:r>
              <a:rPr lang="en-US" dirty="0"/>
              <a:t>Thermal equilibrium</a:t>
            </a:r>
          </a:p>
        </p:txBody>
      </p:sp>
      <p:graphicFrame>
        <p:nvGraphicFramePr>
          <p:cNvPr id="4" name="Table 4">
            <a:extLst>
              <a:ext uri="{FF2B5EF4-FFF2-40B4-BE49-F238E27FC236}">
                <a16:creationId xmlns:a16="http://schemas.microsoft.com/office/drawing/2014/main" id="{41319E00-1082-4D16-952B-A2CA927B96E1}"/>
              </a:ext>
            </a:extLst>
          </p:cNvPr>
          <p:cNvGraphicFramePr>
            <a:graphicFrameLocks noGrp="1"/>
          </p:cNvGraphicFramePr>
          <p:nvPr>
            <p:extLst>
              <p:ext uri="{D42A27DB-BD31-4B8C-83A1-F6EECF244321}">
                <p14:modId xmlns:p14="http://schemas.microsoft.com/office/powerpoint/2010/main" val="4010109050"/>
              </p:ext>
            </p:extLst>
          </p:nvPr>
        </p:nvGraphicFramePr>
        <p:xfrm>
          <a:off x="628650" y="1816100"/>
          <a:ext cx="3683000" cy="1752600"/>
        </p:xfrm>
        <a:graphic>
          <a:graphicData uri="http://schemas.openxmlformats.org/drawingml/2006/table">
            <a:tbl>
              <a:tblPr firstRow="1" bandRow="1">
                <a:tableStyleId>{5C22544A-7EE6-4342-B048-85BDC9FD1C3A}</a:tableStyleId>
              </a:tblPr>
              <a:tblGrid>
                <a:gridCol w="1841500">
                  <a:extLst>
                    <a:ext uri="{9D8B030D-6E8A-4147-A177-3AD203B41FA5}">
                      <a16:colId xmlns:a16="http://schemas.microsoft.com/office/drawing/2014/main" val="1377065398"/>
                    </a:ext>
                  </a:extLst>
                </a:gridCol>
                <a:gridCol w="1841500">
                  <a:extLst>
                    <a:ext uri="{9D8B030D-6E8A-4147-A177-3AD203B41FA5}">
                      <a16:colId xmlns:a16="http://schemas.microsoft.com/office/drawing/2014/main" val="2410012115"/>
                    </a:ext>
                  </a:extLst>
                </a:gridCol>
              </a:tblGrid>
              <a:tr h="370840">
                <a:tc>
                  <a:txBody>
                    <a:bodyPr/>
                    <a:lstStyle/>
                    <a:p>
                      <a:r>
                        <a:rPr lang="en-US" dirty="0"/>
                        <a:t>Exchanged quantity</a:t>
                      </a:r>
                    </a:p>
                  </a:txBody>
                  <a:tcPr/>
                </a:tc>
                <a:tc>
                  <a:txBody>
                    <a:bodyPr/>
                    <a:lstStyle/>
                    <a:p>
                      <a:r>
                        <a:rPr lang="en-US" dirty="0"/>
                        <a:t>Type of equilibrium</a:t>
                      </a:r>
                    </a:p>
                  </a:txBody>
                  <a:tcPr/>
                </a:tc>
                <a:extLst>
                  <a:ext uri="{0D108BD9-81ED-4DB2-BD59-A6C34878D82A}">
                    <a16:rowId xmlns:a16="http://schemas.microsoft.com/office/drawing/2014/main" val="2102776758"/>
                  </a:ext>
                </a:extLst>
              </a:tr>
              <a:tr h="370840">
                <a:tc>
                  <a:txBody>
                    <a:bodyPr/>
                    <a:lstStyle/>
                    <a:p>
                      <a:r>
                        <a:rPr lang="en-US" dirty="0"/>
                        <a:t>energy</a:t>
                      </a:r>
                    </a:p>
                  </a:txBody>
                  <a:tcPr/>
                </a:tc>
                <a:tc>
                  <a:txBody>
                    <a:bodyPr/>
                    <a:lstStyle/>
                    <a:p>
                      <a:r>
                        <a:rPr lang="en-US" dirty="0"/>
                        <a:t>thermal</a:t>
                      </a:r>
                    </a:p>
                  </a:txBody>
                  <a:tcPr/>
                </a:tc>
                <a:extLst>
                  <a:ext uri="{0D108BD9-81ED-4DB2-BD59-A6C34878D82A}">
                    <a16:rowId xmlns:a16="http://schemas.microsoft.com/office/drawing/2014/main" val="706417715"/>
                  </a:ext>
                </a:extLst>
              </a:tr>
              <a:tr h="370840">
                <a:tc>
                  <a:txBody>
                    <a:bodyPr/>
                    <a:lstStyle/>
                    <a:p>
                      <a:r>
                        <a:rPr lang="en-US" dirty="0"/>
                        <a:t>volume</a:t>
                      </a:r>
                    </a:p>
                  </a:txBody>
                  <a:tcPr/>
                </a:tc>
                <a:tc>
                  <a:txBody>
                    <a:bodyPr/>
                    <a:lstStyle/>
                    <a:p>
                      <a:r>
                        <a:rPr lang="en-US" dirty="0"/>
                        <a:t>mechanical</a:t>
                      </a:r>
                    </a:p>
                  </a:txBody>
                  <a:tcPr/>
                </a:tc>
                <a:extLst>
                  <a:ext uri="{0D108BD9-81ED-4DB2-BD59-A6C34878D82A}">
                    <a16:rowId xmlns:a16="http://schemas.microsoft.com/office/drawing/2014/main" val="1289591162"/>
                  </a:ext>
                </a:extLst>
              </a:tr>
              <a:tr h="370840">
                <a:tc>
                  <a:txBody>
                    <a:bodyPr/>
                    <a:lstStyle/>
                    <a:p>
                      <a:r>
                        <a:rPr lang="en-US" dirty="0"/>
                        <a:t>particle</a:t>
                      </a:r>
                    </a:p>
                  </a:txBody>
                  <a:tcPr/>
                </a:tc>
                <a:tc>
                  <a:txBody>
                    <a:bodyPr/>
                    <a:lstStyle/>
                    <a:p>
                      <a:r>
                        <a:rPr lang="en-US" dirty="0"/>
                        <a:t>chemical</a:t>
                      </a:r>
                    </a:p>
                  </a:txBody>
                  <a:tcPr/>
                </a:tc>
                <a:extLst>
                  <a:ext uri="{0D108BD9-81ED-4DB2-BD59-A6C34878D82A}">
                    <a16:rowId xmlns:a16="http://schemas.microsoft.com/office/drawing/2014/main" val="1803997210"/>
                  </a:ext>
                </a:extLst>
              </a:tr>
            </a:tbl>
          </a:graphicData>
        </a:graphic>
      </p:graphicFrame>
      <p:pic>
        <p:nvPicPr>
          <p:cNvPr id="7" name="Picture 6">
            <a:extLst>
              <a:ext uri="{FF2B5EF4-FFF2-40B4-BE49-F238E27FC236}">
                <a16:creationId xmlns:a16="http://schemas.microsoft.com/office/drawing/2014/main" id="{DD5B8A77-0044-4A0E-B67D-DB40F9CB5576}"/>
              </a:ext>
            </a:extLst>
          </p:cNvPr>
          <p:cNvPicPr>
            <a:picLocks noChangeAspect="1"/>
          </p:cNvPicPr>
          <p:nvPr/>
        </p:nvPicPr>
        <p:blipFill>
          <a:blip r:embed="rId2"/>
          <a:stretch>
            <a:fillRect/>
          </a:stretch>
        </p:blipFill>
        <p:spPr>
          <a:xfrm>
            <a:off x="2870200" y="3883025"/>
            <a:ext cx="5928967" cy="2727325"/>
          </a:xfrm>
          <a:prstGeom prst="rect">
            <a:avLst/>
          </a:prstGeom>
        </p:spPr>
      </p:pic>
      <p:sp>
        <p:nvSpPr>
          <p:cNvPr id="8" name="TextBox 7">
            <a:extLst>
              <a:ext uri="{FF2B5EF4-FFF2-40B4-BE49-F238E27FC236}">
                <a16:creationId xmlns:a16="http://schemas.microsoft.com/office/drawing/2014/main" id="{E18E632D-3AD3-42DF-95FA-409FAFC15951}"/>
              </a:ext>
            </a:extLst>
          </p:cNvPr>
          <p:cNvSpPr txBox="1"/>
          <p:nvPr/>
        </p:nvSpPr>
        <p:spPr>
          <a:xfrm>
            <a:off x="488950" y="5041900"/>
            <a:ext cx="2101850" cy="1477328"/>
          </a:xfrm>
          <a:prstGeom prst="rect">
            <a:avLst/>
          </a:prstGeom>
          <a:noFill/>
        </p:spPr>
        <p:txBody>
          <a:bodyPr wrap="square" rtlCol="0">
            <a:spAutoFit/>
          </a:bodyPr>
          <a:lstStyle/>
          <a:p>
            <a:r>
              <a:rPr lang="en-US" dirty="0"/>
              <a:t>https://en.blog.kkday.com/794/best-hot-air-balloon-worldwide</a:t>
            </a:r>
          </a:p>
        </p:txBody>
      </p:sp>
      <p:sp>
        <p:nvSpPr>
          <p:cNvPr id="9" name="TextBox 8">
            <a:extLst>
              <a:ext uri="{FF2B5EF4-FFF2-40B4-BE49-F238E27FC236}">
                <a16:creationId xmlns:a16="http://schemas.microsoft.com/office/drawing/2014/main" id="{F1E024BB-EED1-4530-BD28-F3FD655175AC}"/>
              </a:ext>
            </a:extLst>
          </p:cNvPr>
          <p:cNvSpPr txBox="1"/>
          <p:nvPr/>
        </p:nvSpPr>
        <p:spPr>
          <a:xfrm>
            <a:off x="5175250" y="1797050"/>
            <a:ext cx="3611217" cy="1754326"/>
          </a:xfrm>
          <a:prstGeom prst="rect">
            <a:avLst/>
          </a:prstGeom>
          <a:noFill/>
        </p:spPr>
        <p:txBody>
          <a:bodyPr wrap="square" rtlCol="0">
            <a:spAutoFit/>
          </a:bodyPr>
          <a:lstStyle/>
          <a:p>
            <a:r>
              <a:rPr lang="en-US" dirty="0"/>
              <a:t>“a hot-air balloon interacts thermally, mechanically, and diffusively with its environment – exchange energy, volume, and particles.”  Schroeder p.3.</a:t>
            </a:r>
          </a:p>
        </p:txBody>
      </p:sp>
    </p:spTree>
    <p:extLst>
      <p:ext uri="{BB962C8B-B14F-4D97-AF65-F5344CB8AC3E}">
        <p14:creationId xmlns:p14="http://schemas.microsoft.com/office/powerpoint/2010/main" val="4038754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A9DB-8C26-42C2-B169-BF5AC5DF9AD9}"/>
              </a:ext>
            </a:extLst>
          </p:cNvPr>
          <p:cNvSpPr>
            <a:spLocks noGrp="1"/>
          </p:cNvSpPr>
          <p:nvPr>
            <p:ph type="title"/>
          </p:nvPr>
        </p:nvSpPr>
        <p:spPr/>
        <p:txBody>
          <a:bodyPr/>
          <a:lstStyle/>
          <a:p>
            <a:r>
              <a:rPr lang="en-US" dirty="0"/>
              <a:t>Definition of temperature</a:t>
            </a:r>
          </a:p>
        </p:txBody>
      </p:sp>
      <p:sp>
        <p:nvSpPr>
          <p:cNvPr id="3" name="Content Placeholder 2">
            <a:extLst>
              <a:ext uri="{FF2B5EF4-FFF2-40B4-BE49-F238E27FC236}">
                <a16:creationId xmlns:a16="http://schemas.microsoft.com/office/drawing/2014/main" id="{671B47EA-3F25-42C6-87B3-B646A9CB83F6}"/>
              </a:ext>
            </a:extLst>
          </p:cNvPr>
          <p:cNvSpPr>
            <a:spLocks noGrp="1"/>
          </p:cNvSpPr>
          <p:nvPr>
            <p:ph idx="1"/>
          </p:nvPr>
        </p:nvSpPr>
        <p:spPr/>
        <p:txBody>
          <a:bodyPr/>
          <a:lstStyle/>
          <a:p>
            <a:r>
              <a:rPr lang="en-US" sz="3600" dirty="0"/>
              <a:t>Temperature is what you measure with a thermometer. </a:t>
            </a:r>
            <a:r>
              <a:rPr lang="en-US" sz="3600" dirty="0">
                <a:solidFill>
                  <a:schemeClr val="accent3"/>
                </a:solidFill>
              </a:rPr>
              <a:t>[</a:t>
            </a:r>
            <a:r>
              <a:rPr lang="en-US" sz="3600" i="1" dirty="0">
                <a:solidFill>
                  <a:schemeClr val="accent3"/>
                </a:solidFill>
              </a:rPr>
              <a:t>operational definition</a:t>
            </a:r>
            <a:r>
              <a:rPr lang="en-US" sz="3600" dirty="0">
                <a:solidFill>
                  <a:schemeClr val="accent3"/>
                </a:solidFill>
              </a:rPr>
              <a:t>]</a:t>
            </a:r>
          </a:p>
          <a:p>
            <a:endParaRPr lang="en-US" sz="3600" dirty="0"/>
          </a:p>
          <a:p>
            <a:r>
              <a:rPr lang="en-US" sz="3600" dirty="0"/>
              <a:t>Temperature is the thing that’s the same for two objects, after they’ve been in contact long enough. </a:t>
            </a:r>
            <a:r>
              <a:rPr lang="en-US" sz="3600" dirty="0">
                <a:solidFill>
                  <a:schemeClr val="accent3"/>
                </a:solidFill>
              </a:rPr>
              <a:t>[</a:t>
            </a:r>
            <a:r>
              <a:rPr lang="en-US" sz="3600" i="1" dirty="0">
                <a:solidFill>
                  <a:schemeClr val="accent3"/>
                </a:solidFill>
              </a:rPr>
              <a:t>theoretical definition</a:t>
            </a:r>
            <a:r>
              <a:rPr lang="en-US" sz="3600" dirty="0">
                <a:solidFill>
                  <a:schemeClr val="accent3"/>
                </a:solidFill>
              </a:rPr>
              <a:t>]</a:t>
            </a:r>
          </a:p>
          <a:p>
            <a:endParaRPr lang="en-US" dirty="0"/>
          </a:p>
          <a:p>
            <a:pPr marL="0" indent="0">
              <a:buNone/>
            </a:pPr>
            <a:endParaRPr lang="en-US" dirty="0"/>
          </a:p>
        </p:txBody>
      </p:sp>
    </p:spTree>
    <p:extLst>
      <p:ext uri="{BB962C8B-B14F-4D97-AF65-F5344CB8AC3E}">
        <p14:creationId xmlns:p14="http://schemas.microsoft.com/office/powerpoint/2010/main" val="1725164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E7E5-D3CC-464D-BB26-5294B600194E}"/>
              </a:ext>
            </a:extLst>
          </p:cNvPr>
          <p:cNvSpPr>
            <a:spLocks noGrp="1"/>
          </p:cNvSpPr>
          <p:nvPr>
            <p:ph type="title"/>
          </p:nvPr>
        </p:nvSpPr>
        <p:spPr/>
        <p:txBody>
          <a:bodyPr/>
          <a:lstStyle/>
          <a:p>
            <a:r>
              <a:rPr lang="en-US" dirty="0"/>
              <a:t>Definition of temperature</a:t>
            </a:r>
          </a:p>
        </p:txBody>
      </p:sp>
      <p:sp>
        <p:nvSpPr>
          <p:cNvPr id="3" name="Content Placeholder 2">
            <a:extLst>
              <a:ext uri="{FF2B5EF4-FFF2-40B4-BE49-F238E27FC236}">
                <a16:creationId xmlns:a16="http://schemas.microsoft.com/office/drawing/2014/main" id="{456A03C7-BF7E-4EF6-9DC2-BCF66891666C}"/>
              </a:ext>
            </a:extLst>
          </p:cNvPr>
          <p:cNvSpPr>
            <a:spLocks noGrp="1"/>
          </p:cNvSpPr>
          <p:nvPr>
            <p:ph idx="1"/>
          </p:nvPr>
        </p:nvSpPr>
        <p:spPr>
          <a:xfrm>
            <a:off x="628650" y="1825624"/>
            <a:ext cx="7886700" cy="4923831"/>
          </a:xfrm>
        </p:spPr>
        <p:txBody>
          <a:bodyPr>
            <a:normAutofit lnSpcReduction="10000"/>
          </a:bodyPr>
          <a:lstStyle/>
          <a:p>
            <a:r>
              <a:rPr lang="en-US" dirty="0"/>
              <a:t>Temperature is a measure of the tendency of an object to spontaneously give up energy to its surroundings.  When two objects are in thermal contact, the one that tends to spontaneously lose energy is at the higher temperature. </a:t>
            </a:r>
          </a:p>
          <a:p>
            <a:endParaRPr lang="en-US" dirty="0"/>
          </a:p>
          <a:p>
            <a:pPr marL="0" indent="0">
              <a:buNone/>
            </a:pPr>
            <a:r>
              <a:rPr lang="en-US" dirty="0"/>
              <a:t>[</a:t>
            </a:r>
            <a:r>
              <a:rPr lang="en-US" i="1" dirty="0"/>
              <a:t>A more elaborate version of theoretical definition</a:t>
            </a:r>
            <a:r>
              <a:rPr lang="en-US" dirty="0"/>
              <a:t>]</a:t>
            </a:r>
          </a:p>
          <a:p>
            <a:pPr marL="0" indent="0">
              <a:buNone/>
            </a:pPr>
            <a:endParaRPr lang="en-US" dirty="0"/>
          </a:p>
          <a:p>
            <a:pPr marL="0" indent="0">
              <a:buNone/>
            </a:pPr>
            <a:r>
              <a:rPr lang="en-US" dirty="0"/>
              <a:t>A rigorous definition based on entropy will be given in week 3.</a:t>
            </a:r>
          </a:p>
        </p:txBody>
      </p:sp>
    </p:spTree>
    <p:extLst>
      <p:ext uri="{BB962C8B-B14F-4D97-AF65-F5344CB8AC3E}">
        <p14:creationId xmlns:p14="http://schemas.microsoft.com/office/powerpoint/2010/main" val="1708472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CBCB-5D97-47B0-9CA8-4022DF119582}"/>
              </a:ext>
            </a:extLst>
          </p:cNvPr>
          <p:cNvSpPr>
            <a:spLocks noGrp="1"/>
          </p:cNvSpPr>
          <p:nvPr>
            <p:ph type="title"/>
          </p:nvPr>
        </p:nvSpPr>
        <p:spPr/>
        <p:txBody>
          <a:bodyPr/>
          <a:lstStyle/>
          <a:p>
            <a:r>
              <a:rPr lang="en-US" dirty="0"/>
              <a:t>Different types of thermometers</a:t>
            </a:r>
          </a:p>
        </p:txBody>
      </p:sp>
      <p:pic>
        <p:nvPicPr>
          <p:cNvPr id="4" name="Picture 3">
            <a:extLst>
              <a:ext uri="{FF2B5EF4-FFF2-40B4-BE49-F238E27FC236}">
                <a16:creationId xmlns:a16="http://schemas.microsoft.com/office/drawing/2014/main" id="{72F9E04B-1EB7-4953-A74E-21A51B8FE68F}"/>
              </a:ext>
            </a:extLst>
          </p:cNvPr>
          <p:cNvPicPr>
            <a:picLocks noChangeAspect="1"/>
          </p:cNvPicPr>
          <p:nvPr/>
        </p:nvPicPr>
        <p:blipFill>
          <a:blip r:embed="rId2"/>
          <a:stretch>
            <a:fillRect/>
          </a:stretch>
        </p:blipFill>
        <p:spPr>
          <a:xfrm>
            <a:off x="-226202" y="2006156"/>
            <a:ext cx="3723542" cy="3723542"/>
          </a:xfrm>
          <a:prstGeom prst="rect">
            <a:avLst/>
          </a:prstGeom>
        </p:spPr>
      </p:pic>
      <p:pic>
        <p:nvPicPr>
          <p:cNvPr id="5" name="Picture 4">
            <a:extLst>
              <a:ext uri="{FF2B5EF4-FFF2-40B4-BE49-F238E27FC236}">
                <a16:creationId xmlns:a16="http://schemas.microsoft.com/office/drawing/2014/main" id="{17DF2343-AF3A-4334-91F3-D9A314D0C749}"/>
              </a:ext>
            </a:extLst>
          </p:cNvPr>
          <p:cNvPicPr>
            <a:picLocks noChangeAspect="1"/>
          </p:cNvPicPr>
          <p:nvPr/>
        </p:nvPicPr>
        <p:blipFill>
          <a:blip r:embed="rId3"/>
          <a:stretch>
            <a:fillRect/>
          </a:stretch>
        </p:blipFill>
        <p:spPr>
          <a:xfrm>
            <a:off x="5086350" y="1390650"/>
            <a:ext cx="3429000" cy="3429000"/>
          </a:xfrm>
          <a:prstGeom prst="rect">
            <a:avLst/>
          </a:prstGeom>
        </p:spPr>
      </p:pic>
      <p:pic>
        <p:nvPicPr>
          <p:cNvPr id="6" name="Picture 5">
            <a:extLst>
              <a:ext uri="{FF2B5EF4-FFF2-40B4-BE49-F238E27FC236}">
                <a16:creationId xmlns:a16="http://schemas.microsoft.com/office/drawing/2014/main" id="{C85596D3-B04F-4966-9F59-A03C5E5C8BDA}"/>
              </a:ext>
            </a:extLst>
          </p:cNvPr>
          <p:cNvPicPr>
            <a:picLocks noChangeAspect="1"/>
          </p:cNvPicPr>
          <p:nvPr/>
        </p:nvPicPr>
        <p:blipFill>
          <a:blip r:embed="rId4"/>
          <a:stretch>
            <a:fillRect/>
          </a:stretch>
        </p:blipFill>
        <p:spPr>
          <a:xfrm>
            <a:off x="2367040" y="1830936"/>
            <a:ext cx="2584450" cy="258445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73B5AC4B-30FD-4126-87EB-63AE90C5FC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5900" y="4712842"/>
            <a:ext cx="6057900" cy="2124075"/>
          </a:xfrm>
          <a:prstGeom prst="rect">
            <a:avLst/>
          </a:prstGeom>
        </p:spPr>
      </p:pic>
      <p:sp>
        <p:nvSpPr>
          <p:cNvPr id="9" name="TextBox 8">
            <a:extLst>
              <a:ext uri="{FF2B5EF4-FFF2-40B4-BE49-F238E27FC236}">
                <a16:creationId xmlns:a16="http://schemas.microsoft.com/office/drawing/2014/main" id="{AB28B614-4533-4761-A27D-2BB12FF4CE0E}"/>
              </a:ext>
            </a:extLst>
          </p:cNvPr>
          <p:cNvSpPr txBox="1"/>
          <p:nvPr/>
        </p:nvSpPr>
        <p:spPr>
          <a:xfrm>
            <a:off x="6534150" y="1606550"/>
            <a:ext cx="2228850" cy="923330"/>
          </a:xfrm>
          <a:prstGeom prst="rect">
            <a:avLst/>
          </a:prstGeom>
          <a:noFill/>
        </p:spPr>
        <p:txBody>
          <a:bodyPr wrap="square" rtlCol="0">
            <a:spAutoFit/>
          </a:bodyPr>
          <a:lstStyle/>
          <a:p>
            <a:r>
              <a:rPr lang="en-US" dirty="0"/>
              <a:t>Thermocouple based on </a:t>
            </a:r>
            <a:r>
              <a:rPr lang="en-US" dirty="0" err="1"/>
              <a:t>Seebeck</a:t>
            </a:r>
            <a:r>
              <a:rPr lang="en-US" dirty="0"/>
              <a:t> effect</a:t>
            </a:r>
          </a:p>
        </p:txBody>
      </p:sp>
      <p:sp>
        <p:nvSpPr>
          <p:cNvPr id="10" name="TextBox 9">
            <a:extLst>
              <a:ext uri="{FF2B5EF4-FFF2-40B4-BE49-F238E27FC236}">
                <a16:creationId xmlns:a16="http://schemas.microsoft.com/office/drawing/2014/main" id="{8EFECFD0-5FF5-4015-90A4-94F1DA9120D2}"/>
              </a:ext>
            </a:extLst>
          </p:cNvPr>
          <p:cNvSpPr txBox="1"/>
          <p:nvPr/>
        </p:nvSpPr>
        <p:spPr>
          <a:xfrm>
            <a:off x="577850" y="5831298"/>
            <a:ext cx="2114550" cy="646331"/>
          </a:xfrm>
          <a:prstGeom prst="rect">
            <a:avLst/>
          </a:prstGeom>
          <a:noFill/>
        </p:spPr>
        <p:txBody>
          <a:bodyPr wrap="square" rtlCol="0">
            <a:spAutoFit/>
          </a:bodyPr>
          <a:lstStyle/>
          <a:p>
            <a:r>
              <a:rPr lang="en-US" dirty="0"/>
              <a:t>Volume expands when heated</a:t>
            </a:r>
          </a:p>
        </p:txBody>
      </p:sp>
      <p:sp>
        <p:nvSpPr>
          <p:cNvPr id="11" name="TextBox 10">
            <a:extLst>
              <a:ext uri="{FF2B5EF4-FFF2-40B4-BE49-F238E27FC236}">
                <a16:creationId xmlns:a16="http://schemas.microsoft.com/office/drawing/2014/main" id="{04A9E42C-E664-43EF-BDFF-FEE06DE01AD6}"/>
              </a:ext>
            </a:extLst>
          </p:cNvPr>
          <p:cNvSpPr txBox="1"/>
          <p:nvPr/>
        </p:nvSpPr>
        <p:spPr>
          <a:xfrm>
            <a:off x="4335540" y="3554212"/>
            <a:ext cx="2171700" cy="923330"/>
          </a:xfrm>
          <a:prstGeom prst="rect">
            <a:avLst/>
          </a:prstGeom>
          <a:noFill/>
        </p:spPr>
        <p:txBody>
          <a:bodyPr wrap="square" rtlCol="0">
            <a:spAutoFit/>
          </a:bodyPr>
          <a:lstStyle/>
          <a:p>
            <a:r>
              <a:rPr lang="en-US" dirty="0"/>
              <a:t>All bodies radiate electromagnetic waves</a:t>
            </a:r>
          </a:p>
        </p:txBody>
      </p:sp>
      <p:sp>
        <p:nvSpPr>
          <p:cNvPr id="12" name="TextBox 11">
            <a:extLst>
              <a:ext uri="{FF2B5EF4-FFF2-40B4-BE49-F238E27FC236}">
                <a16:creationId xmlns:a16="http://schemas.microsoft.com/office/drawing/2014/main" id="{A18D6CED-F67D-4016-B8AB-C2FB8E7684B3}"/>
              </a:ext>
            </a:extLst>
          </p:cNvPr>
          <p:cNvSpPr txBox="1"/>
          <p:nvPr/>
        </p:nvSpPr>
        <p:spPr>
          <a:xfrm>
            <a:off x="4596727" y="6010132"/>
            <a:ext cx="2300230" cy="923330"/>
          </a:xfrm>
          <a:prstGeom prst="rect">
            <a:avLst/>
          </a:prstGeom>
          <a:noFill/>
        </p:spPr>
        <p:txBody>
          <a:bodyPr wrap="square" rtlCol="0">
            <a:spAutoFit/>
          </a:bodyPr>
          <a:lstStyle/>
          <a:p>
            <a:r>
              <a:rPr lang="en-US" dirty="0"/>
              <a:t>Gas thermometers based on volume</a:t>
            </a:r>
          </a:p>
        </p:txBody>
      </p:sp>
    </p:spTree>
    <p:extLst>
      <p:ext uri="{BB962C8B-B14F-4D97-AF65-F5344CB8AC3E}">
        <p14:creationId xmlns:p14="http://schemas.microsoft.com/office/powerpoint/2010/main" val="249503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7E18C-C34C-4414-B1C0-AE64C93A5C20}"/>
              </a:ext>
            </a:extLst>
          </p:cNvPr>
          <p:cNvSpPr>
            <a:spLocks noGrp="1"/>
          </p:cNvSpPr>
          <p:nvPr>
            <p:ph type="title"/>
          </p:nvPr>
        </p:nvSpPr>
        <p:spPr/>
        <p:txBody>
          <a:bodyPr/>
          <a:lstStyle/>
          <a:p>
            <a:r>
              <a:rPr lang="en-US" dirty="0"/>
              <a:t>(Ideal) Gas thermometer</a:t>
            </a:r>
          </a:p>
        </p:txBody>
      </p:sp>
      <p:cxnSp>
        <p:nvCxnSpPr>
          <p:cNvPr id="5" name="Straight Arrow Connector 4">
            <a:extLst>
              <a:ext uri="{FF2B5EF4-FFF2-40B4-BE49-F238E27FC236}">
                <a16:creationId xmlns:a16="http://schemas.microsoft.com/office/drawing/2014/main" id="{14DC9573-6E97-4F8C-90DC-EF2ED6FD129B}"/>
              </a:ext>
            </a:extLst>
          </p:cNvPr>
          <p:cNvCxnSpPr>
            <a:cxnSpLocks/>
          </p:cNvCxnSpPr>
          <p:nvPr/>
        </p:nvCxnSpPr>
        <p:spPr>
          <a:xfrm>
            <a:off x="717550" y="4908550"/>
            <a:ext cx="6775450" cy="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9E1410C-FD4D-4A39-8913-A4B076A8BEAA}"/>
              </a:ext>
            </a:extLst>
          </p:cNvPr>
          <p:cNvCxnSpPr/>
          <p:nvPr/>
        </p:nvCxnSpPr>
        <p:spPr>
          <a:xfrm flipV="1">
            <a:off x="3956050" y="2006600"/>
            <a:ext cx="0" cy="289560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E4AB6DD-42E9-4B69-B897-510C8DC677FC}"/>
              </a:ext>
            </a:extLst>
          </p:cNvPr>
          <p:cNvCxnSpPr/>
          <p:nvPr/>
        </p:nvCxnSpPr>
        <p:spPr>
          <a:xfrm flipH="1">
            <a:off x="2990850" y="2006600"/>
            <a:ext cx="3543300" cy="18605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C3FEBC-9E5C-4DA6-B26F-2ABA679E3208}"/>
              </a:ext>
            </a:extLst>
          </p:cNvPr>
          <p:cNvCxnSpPr/>
          <p:nvPr/>
        </p:nvCxnSpPr>
        <p:spPr>
          <a:xfrm flipH="1">
            <a:off x="1073150" y="3867150"/>
            <a:ext cx="1917700" cy="99060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BC296F6-CE47-4673-8878-7A44AC582AC8}"/>
              </a:ext>
            </a:extLst>
          </p:cNvPr>
          <p:cNvSpPr txBox="1"/>
          <p:nvPr/>
        </p:nvSpPr>
        <p:spPr>
          <a:xfrm>
            <a:off x="6953250" y="5162550"/>
            <a:ext cx="1473200" cy="646331"/>
          </a:xfrm>
          <a:prstGeom prst="rect">
            <a:avLst/>
          </a:prstGeom>
          <a:noFill/>
        </p:spPr>
        <p:txBody>
          <a:bodyPr wrap="square" rtlCol="0">
            <a:spAutoFit/>
          </a:bodyPr>
          <a:lstStyle/>
          <a:p>
            <a:r>
              <a:rPr lang="en-US" i="1" dirty="0"/>
              <a:t>t</a:t>
            </a:r>
            <a:r>
              <a:rPr lang="en-US" dirty="0"/>
              <a:t> (degree Celsius)</a:t>
            </a:r>
          </a:p>
        </p:txBody>
      </p:sp>
      <p:sp>
        <p:nvSpPr>
          <p:cNvPr id="14" name="TextBox 13">
            <a:extLst>
              <a:ext uri="{FF2B5EF4-FFF2-40B4-BE49-F238E27FC236}">
                <a16:creationId xmlns:a16="http://schemas.microsoft.com/office/drawing/2014/main" id="{42040F0B-C5C4-4363-B1CC-1DF12E822961}"/>
              </a:ext>
            </a:extLst>
          </p:cNvPr>
          <p:cNvSpPr txBox="1"/>
          <p:nvPr/>
        </p:nvSpPr>
        <p:spPr>
          <a:xfrm>
            <a:off x="3854450" y="5092700"/>
            <a:ext cx="266700" cy="369332"/>
          </a:xfrm>
          <a:prstGeom prst="rect">
            <a:avLst/>
          </a:prstGeom>
          <a:noFill/>
        </p:spPr>
        <p:txBody>
          <a:bodyPr wrap="square" rtlCol="0">
            <a:spAutoFit/>
          </a:bodyPr>
          <a:lstStyle/>
          <a:p>
            <a:r>
              <a:rPr lang="en-US" dirty="0"/>
              <a:t>0</a:t>
            </a:r>
          </a:p>
        </p:txBody>
      </p:sp>
      <p:sp>
        <p:nvSpPr>
          <p:cNvPr id="15" name="TextBox 14">
            <a:extLst>
              <a:ext uri="{FF2B5EF4-FFF2-40B4-BE49-F238E27FC236}">
                <a16:creationId xmlns:a16="http://schemas.microsoft.com/office/drawing/2014/main" id="{B5107037-8A4D-4039-BF14-BBA7A95F2EB9}"/>
              </a:ext>
            </a:extLst>
          </p:cNvPr>
          <p:cNvSpPr txBox="1"/>
          <p:nvPr/>
        </p:nvSpPr>
        <p:spPr>
          <a:xfrm>
            <a:off x="621650" y="5029200"/>
            <a:ext cx="749300" cy="369332"/>
          </a:xfrm>
          <a:prstGeom prst="rect">
            <a:avLst/>
          </a:prstGeom>
          <a:noFill/>
        </p:spPr>
        <p:txBody>
          <a:bodyPr wrap="square" rtlCol="0">
            <a:spAutoFit/>
          </a:bodyPr>
          <a:lstStyle/>
          <a:p>
            <a:r>
              <a:rPr lang="en-US" dirty="0"/>
              <a:t>-273</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76E0E50-E326-48EA-AB92-F6FB9AD7B0E3}"/>
                  </a:ext>
                </a:extLst>
              </p:cNvPr>
              <p:cNvSpPr txBox="1"/>
              <p:nvPr/>
            </p:nvSpPr>
            <p:spPr>
              <a:xfrm>
                <a:off x="3092450" y="1608139"/>
                <a:ext cx="1322796" cy="369332"/>
              </a:xfrm>
              <a:prstGeom prst="rect">
                <a:avLst/>
              </a:prstGeom>
              <a:noFill/>
            </p:spPr>
            <p:txBody>
              <a:bodyPr wrap="square" rtlCol="0">
                <a:spAutoFit/>
              </a:bodyPr>
              <a:lstStyle/>
              <a:p>
                <a:r>
                  <a:rPr lang="en-US" dirty="0"/>
                  <a:t>volume </a:t>
                </a:r>
                <a14:m>
                  <m:oMath xmlns:m="http://schemas.openxmlformats.org/officeDocument/2006/math">
                    <m:r>
                      <a:rPr lang="en-US" b="0" i="1" smtClean="0">
                        <a:latin typeface="Cambria Math" panose="02040503050406030204" pitchFamily="18" charset="0"/>
                      </a:rPr>
                      <m:t>𝑉</m:t>
                    </m:r>
                  </m:oMath>
                </a14:m>
                <a:r>
                  <a:rPr lang="en-US" dirty="0"/>
                  <a:t> </a:t>
                </a:r>
              </a:p>
            </p:txBody>
          </p:sp>
        </mc:Choice>
        <mc:Fallback xmlns="">
          <p:sp>
            <p:nvSpPr>
              <p:cNvPr id="16" name="TextBox 15">
                <a:extLst>
                  <a:ext uri="{FF2B5EF4-FFF2-40B4-BE49-F238E27FC236}">
                    <a16:creationId xmlns:a16="http://schemas.microsoft.com/office/drawing/2014/main" id="{076E0E50-E326-48EA-AB92-F6FB9AD7B0E3}"/>
                  </a:ext>
                </a:extLst>
              </p:cNvPr>
              <p:cNvSpPr txBox="1">
                <a:spLocks noRot="1" noChangeAspect="1" noMove="1" noResize="1" noEditPoints="1" noAdjustHandles="1" noChangeArrowheads="1" noChangeShapeType="1" noTextEdit="1"/>
              </p:cNvSpPr>
              <p:nvPr/>
            </p:nvSpPr>
            <p:spPr>
              <a:xfrm>
                <a:off x="3092450" y="1608139"/>
                <a:ext cx="1322796" cy="369332"/>
              </a:xfrm>
              <a:prstGeom prst="rect">
                <a:avLst/>
              </a:prstGeom>
              <a:blipFill>
                <a:blip r:embed="rId2"/>
                <a:stretch>
                  <a:fillRect l="-3687" t="-10000" b="-26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3FC4FC1-F6E9-4B1B-A1D6-79DB1EECF0D3}"/>
                  </a:ext>
                </a:extLst>
              </p:cNvPr>
              <p:cNvSpPr txBox="1"/>
              <p:nvPr/>
            </p:nvSpPr>
            <p:spPr>
              <a:xfrm>
                <a:off x="2831734" y="6354374"/>
                <a:ext cx="23998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 </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K</m:t>
                          </m:r>
                        </m:e>
                      </m:d>
                      <m:r>
                        <a:rPr lang="en-US" b="0" i="1" smtClean="0">
                          <a:latin typeface="Cambria Math" panose="02040503050406030204" pitchFamily="18" charset="0"/>
                        </a:rPr>
                        <m:t>=</m:t>
                      </m:r>
                      <m:r>
                        <a:rPr lang="en-US" b="0" i="1" smtClean="0">
                          <a:latin typeface="Cambria Math" panose="02040503050406030204" pitchFamily="18" charset="0"/>
                        </a:rPr>
                        <m:t>𝑡</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e>
                      </m:d>
                      <m:r>
                        <a:rPr lang="en-US" b="0" i="1" smtClean="0">
                          <a:latin typeface="Cambria Math" panose="02040503050406030204" pitchFamily="18" charset="0"/>
                          <a:ea typeface="Cambria Math" panose="02040503050406030204" pitchFamily="18" charset="0"/>
                        </a:rPr>
                        <m:t>+273.15</m:t>
                      </m:r>
                    </m:oMath>
                  </m:oMathPara>
                </a14:m>
                <a:endParaRPr lang="en-US" dirty="0"/>
              </a:p>
            </p:txBody>
          </p:sp>
        </mc:Choice>
        <mc:Fallback xmlns="">
          <p:sp>
            <p:nvSpPr>
              <p:cNvPr id="17" name="TextBox 16">
                <a:extLst>
                  <a:ext uri="{FF2B5EF4-FFF2-40B4-BE49-F238E27FC236}">
                    <a16:creationId xmlns:a16="http://schemas.microsoft.com/office/drawing/2014/main" id="{23FC4FC1-F6E9-4B1B-A1D6-79DB1EECF0D3}"/>
                  </a:ext>
                </a:extLst>
              </p:cNvPr>
              <p:cNvSpPr txBox="1">
                <a:spLocks noRot="1" noChangeAspect="1" noMove="1" noResize="1" noEditPoints="1" noAdjustHandles="1" noChangeArrowheads="1" noChangeShapeType="1" noTextEdit="1"/>
              </p:cNvSpPr>
              <p:nvPr/>
            </p:nvSpPr>
            <p:spPr>
              <a:xfrm>
                <a:off x="2831734" y="6354374"/>
                <a:ext cx="2399824" cy="276999"/>
              </a:xfrm>
              <a:prstGeom prst="rect">
                <a:avLst/>
              </a:prstGeom>
              <a:blipFill>
                <a:blip r:embed="rId3"/>
                <a:stretch>
                  <a:fillRect l="-1018" r="-1272" b="-1087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3D42D8-1BD8-4A63-A013-3AF4FA1E49F4}"/>
                  </a:ext>
                </a:extLst>
              </p:cNvPr>
              <p:cNvSpPr txBox="1"/>
              <p:nvPr/>
            </p:nvSpPr>
            <p:spPr>
              <a:xfrm>
                <a:off x="7074567" y="2914740"/>
                <a:ext cx="1945335" cy="1754326"/>
              </a:xfrm>
              <a:prstGeom prst="rect">
                <a:avLst/>
              </a:prstGeom>
              <a:noFill/>
            </p:spPr>
            <p:txBody>
              <a:bodyPr wrap="square" rtlCol="0">
                <a:spAutoFit/>
              </a:bodyPr>
              <a:lstStyle/>
              <a:p>
                <a14:m>
                  <m:oMath xmlns:m="http://schemas.openxmlformats.org/officeDocument/2006/math">
                    <m:r>
                      <a:rPr lang="en-SG" b="0" i="1" smtClean="0">
                        <a:latin typeface="Cambria Math" panose="02040503050406030204" pitchFamily="18" charset="0"/>
                      </a:rPr>
                      <m:t>𝑃𝑉</m:t>
                    </m:r>
                    <m:r>
                      <a:rPr lang="en-SG" b="0" i="1" smtClean="0">
                        <a:latin typeface="Cambria Math" panose="02040503050406030204" pitchFamily="18" charset="0"/>
                      </a:rPr>
                      <m:t>=</m:t>
                    </m:r>
                    <m:r>
                      <a:rPr lang="en-SG" b="0" i="1" smtClean="0">
                        <a:latin typeface="Cambria Math" panose="02040503050406030204" pitchFamily="18" charset="0"/>
                      </a:rPr>
                      <m:t>𝑁𝑘𝑇</m:t>
                    </m:r>
                  </m:oMath>
                </a14:m>
                <a:r>
                  <a:rPr lang="en-US" dirty="0"/>
                  <a:t>, fixed pressure </a:t>
                </a:r>
                <a14:m>
                  <m:oMath xmlns:m="http://schemas.openxmlformats.org/officeDocument/2006/math">
                    <m:r>
                      <a:rPr lang="en-US" b="0" i="1" smtClean="0">
                        <a:latin typeface="Cambria Math" panose="02040503050406030204" pitchFamily="18" charset="0"/>
                      </a:rPr>
                      <m:t>𝑃</m:t>
                    </m:r>
                  </m:oMath>
                </a14:m>
                <a:endParaRPr lang="en-US" dirty="0"/>
              </a:p>
              <a:p>
                <a14:m>
                  <m:oMath xmlns:m="http://schemas.openxmlformats.org/officeDocument/2006/math">
                    <m:r>
                      <a:rPr lang="en-US" b="0" i="1" smtClean="0">
                        <a:latin typeface="Cambria Math" panose="02040503050406030204" pitchFamily="18" charset="0"/>
                      </a:rPr>
                      <m:t>𝑁</m:t>
                    </m:r>
                  </m:oMath>
                </a14:m>
                <a:r>
                  <a:rPr lang="en-SG" dirty="0"/>
                  <a:t>:number of molecules</a:t>
                </a:r>
              </a:p>
              <a:p>
                <a14:m>
                  <m:oMath xmlns:m="http://schemas.openxmlformats.org/officeDocument/2006/math">
                    <m:r>
                      <a:rPr lang="en-US" b="0" i="1" smtClean="0">
                        <a:latin typeface="Cambria Math" panose="02040503050406030204" pitchFamily="18" charset="0"/>
                      </a:rPr>
                      <m:t>𝑘</m:t>
                    </m:r>
                  </m:oMath>
                </a14:m>
                <a:r>
                  <a:rPr lang="en-SG" dirty="0"/>
                  <a:t>:Boltzmann constant</a:t>
                </a:r>
                <a:endParaRPr lang="en-SG" i="1" dirty="0"/>
              </a:p>
            </p:txBody>
          </p:sp>
        </mc:Choice>
        <mc:Fallback xmlns="">
          <p:sp>
            <p:nvSpPr>
              <p:cNvPr id="3" name="TextBox 2">
                <a:extLst>
                  <a:ext uri="{FF2B5EF4-FFF2-40B4-BE49-F238E27FC236}">
                    <a16:creationId xmlns:a16="http://schemas.microsoft.com/office/drawing/2014/main" id="{7A3D42D8-1BD8-4A63-A013-3AF4FA1E49F4}"/>
                  </a:ext>
                </a:extLst>
              </p:cNvPr>
              <p:cNvSpPr txBox="1">
                <a:spLocks noRot="1" noChangeAspect="1" noMove="1" noResize="1" noEditPoints="1" noAdjustHandles="1" noChangeArrowheads="1" noChangeShapeType="1" noTextEdit="1"/>
              </p:cNvSpPr>
              <p:nvPr/>
            </p:nvSpPr>
            <p:spPr>
              <a:xfrm>
                <a:off x="7074567" y="2914740"/>
                <a:ext cx="1945335" cy="1754326"/>
              </a:xfrm>
              <a:prstGeom prst="rect">
                <a:avLst/>
              </a:prstGeom>
              <a:blipFill>
                <a:blip r:embed="rId4"/>
                <a:stretch>
                  <a:fillRect l="-2821" t="-1736" r="-5643" b="-451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37A4DFF-C1EB-4055-AFBF-1BE3B4DDEE78}"/>
                  </a:ext>
                </a:extLst>
              </p:cNvPr>
              <p:cNvSpPr txBox="1"/>
              <p:nvPr/>
            </p:nvSpPr>
            <p:spPr>
              <a:xfrm>
                <a:off x="869227" y="5662752"/>
                <a:ext cx="1697627" cy="1200329"/>
              </a:xfrm>
              <a:prstGeom prst="rect">
                <a:avLst/>
              </a:prstGeom>
              <a:noFill/>
            </p:spPr>
            <p:txBody>
              <a:bodyPr wrap="square" rtlCol="0">
                <a:spAutoFit/>
              </a:bodyPr>
              <a:lstStyle/>
              <a:p>
                <a:r>
                  <a:rPr lang="en-US" dirty="0"/>
                  <a:t>Absolute Kelvin temperature scale </a:t>
                </a:r>
                <a14:m>
                  <m:oMath xmlns:m="http://schemas.openxmlformats.org/officeDocument/2006/math">
                    <m:r>
                      <a:rPr lang="en-US" b="0" i="1" smtClean="0">
                        <a:latin typeface="Cambria Math" panose="02040503050406030204" pitchFamily="18" charset="0"/>
                      </a:rPr>
                      <m:t>𝑇</m:t>
                    </m:r>
                  </m:oMath>
                </a14:m>
                <a:endParaRPr lang="en-SG" dirty="0"/>
              </a:p>
            </p:txBody>
          </p:sp>
        </mc:Choice>
        <mc:Fallback xmlns="">
          <p:sp>
            <p:nvSpPr>
              <p:cNvPr id="4" name="TextBox 3">
                <a:extLst>
                  <a:ext uri="{FF2B5EF4-FFF2-40B4-BE49-F238E27FC236}">
                    <a16:creationId xmlns:a16="http://schemas.microsoft.com/office/drawing/2014/main" id="{037A4DFF-C1EB-4055-AFBF-1BE3B4DDEE78}"/>
                  </a:ext>
                </a:extLst>
              </p:cNvPr>
              <p:cNvSpPr txBox="1">
                <a:spLocks noRot="1" noChangeAspect="1" noMove="1" noResize="1" noEditPoints="1" noAdjustHandles="1" noChangeArrowheads="1" noChangeShapeType="1" noTextEdit="1"/>
              </p:cNvSpPr>
              <p:nvPr/>
            </p:nvSpPr>
            <p:spPr>
              <a:xfrm>
                <a:off x="869227" y="5662752"/>
                <a:ext cx="1697627" cy="1200329"/>
              </a:xfrm>
              <a:prstGeom prst="rect">
                <a:avLst/>
              </a:prstGeom>
              <a:blipFill>
                <a:blip r:embed="rId5"/>
                <a:stretch>
                  <a:fillRect l="-3237" t="-3046" r="-2518" b="-7107"/>
                </a:stretch>
              </a:blipFill>
            </p:spPr>
            <p:txBody>
              <a:bodyPr/>
              <a:lstStyle/>
              <a:p>
                <a:r>
                  <a:rPr lang="en-SG">
                    <a:noFill/>
                  </a:rPr>
                  <a:t> </a:t>
                </a:r>
              </a:p>
            </p:txBody>
          </p:sp>
        </mc:Fallback>
      </mc:AlternateContent>
    </p:spTree>
    <p:extLst>
      <p:ext uri="{BB962C8B-B14F-4D97-AF65-F5344CB8AC3E}">
        <p14:creationId xmlns:p14="http://schemas.microsoft.com/office/powerpoint/2010/main" val="3489595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1DFA7-EEFC-45CF-A1EC-AC7A6B1585E3}"/>
              </a:ext>
            </a:extLst>
          </p:cNvPr>
          <p:cNvSpPr>
            <a:spLocks noGrp="1"/>
          </p:cNvSpPr>
          <p:nvPr>
            <p:ph type="title"/>
          </p:nvPr>
        </p:nvSpPr>
        <p:spPr/>
        <p:txBody>
          <a:bodyPr/>
          <a:lstStyle/>
          <a:p>
            <a:r>
              <a:rPr lang="en-US" dirty="0"/>
              <a:t>Kelvin scale, what is a degree?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A40476-69F9-4BC0-A800-C5FD093970F1}"/>
                  </a:ext>
                </a:extLst>
              </p:cNvPr>
              <p:cNvSpPr>
                <a:spLocks noGrp="1"/>
              </p:cNvSpPr>
              <p:nvPr>
                <p:ph idx="1"/>
              </p:nvPr>
            </p:nvSpPr>
            <p:spPr/>
            <p:txBody>
              <a:bodyPr>
                <a:normAutofit fontScale="92500" lnSpcReduction="10000"/>
              </a:bodyPr>
              <a:lstStyle/>
              <a:p>
                <a:r>
                  <a:rPr lang="en-US" dirty="0"/>
                  <a:t>Minimum possible temperature is defined as absolute zero  (0K).</a:t>
                </a:r>
              </a:p>
              <a:p>
                <a:endParaRPr lang="en-US" dirty="0"/>
              </a:p>
              <a:p>
                <a:r>
                  <a:rPr lang="en-US" dirty="0"/>
                  <a:t>Each degree change is defined such that </a:t>
                </a:r>
              </a:p>
              <a:p>
                <a:pPr marL="0" indent="0">
                  <a:buNone/>
                </a:pPr>
                <a:r>
                  <a:rPr lang="en-US" b="0" dirty="0"/>
                  <a:t>  </a:t>
                </a:r>
                <a14:m>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𝑘</m:t>
                    </m:r>
                    <m:r>
                      <m:rPr>
                        <m:sty m:val="p"/>
                      </m:rPr>
                      <a:rPr lang="en-US" b="0" i="0" smtClean="0">
                        <a:latin typeface="Cambria Math" panose="02040503050406030204" pitchFamily="18" charset="0"/>
                      </a:rPr>
                      <m:t>Δ</m:t>
                    </m:r>
                    <m:r>
                      <a:rPr lang="en-US" b="0" i="1" smtClean="0">
                        <a:latin typeface="Cambria Math" panose="02040503050406030204" pitchFamily="18" charset="0"/>
                      </a:rPr>
                      <m:t>𝑇</m:t>
                    </m:r>
                    <m:r>
                      <a:rPr lang="en-US" b="0" i="1" smtClean="0">
                        <a:latin typeface="Cambria Math" panose="02040503050406030204" pitchFamily="18" charset="0"/>
                      </a:rPr>
                      <m:t>=1.380 649×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−23</m:t>
                        </m:r>
                      </m:sup>
                    </m:sSup>
                  </m:oMath>
                </a14:m>
                <a:r>
                  <a:rPr lang="en-US" dirty="0"/>
                  <a:t> joules exactly.</a:t>
                </a:r>
              </a:p>
              <a:p>
                <a:pPr marL="0" indent="0">
                  <a:buNone/>
                </a:pPr>
                <a:endParaRPr lang="en-US" dirty="0"/>
              </a:p>
              <a:p>
                <a:pPr marL="0" indent="0">
                  <a:buNone/>
                </a:pPr>
                <a:r>
                  <a:rPr lang="en-US" i="1" dirty="0"/>
                  <a:t>“The kelvin, symbol K, is the SI unit of thermodynamic temperature; its magnitude is set by fixing the numerical value of the Boltzmann constant k to be equal to exactly </a:t>
                </a:r>
                <a:r>
                  <a:rPr lang="en-US" dirty="0"/>
                  <a:t>1.380649 × 10</a:t>
                </a:r>
                <a:r>
                  <a:rPr lang="en-US" baseline="30000" dirty="0"/>
                  <a:t>-23 </a:t>
                </a:r>
                <a:r>
                  <a:rPr lang="en-US" i="1" dirty="0"/>
                  <a:t>J K</a:t>
                </a:r>
                <a:r>
                  <a:rPr lang="en-US" i="1" baseline="30000" dirty="0"/>
                  <a:t>-1</a:t>
                </a:r>
                <a:r>
                  <a:rPr lang="en-US" i="1" dirty="0"/>
                  <a:t>[joules per kelvin].”</a:t>
                </a:r>
              </a:p>
            </p:txBody>
          </p:sp>
        </mc:Choice>
        <mc:Fallback xmlns="">
          <p:sp>
            <p:nvSpPr>
              <p:cNvPr id="3" name="Content Placeholder 2">
                <a:extLst>
                  <a:ext uri="{FF2B5EF4-FFF2-40B4-BE49-F238E27FC236}">
                    <a16:creationId xmlns:a16="http://schemas.microsoft.com/office/drawing/2014/main" id="{C8A40476-69F9-4BC0-A800-C5FD093970F1}"/>
                  </a:ext>
                </a:extLst>
              </p:cNvPr>
              <p:cNvSpPr>
                <a:spLocks noGrp="1" noRot="1" noChangeAspect="1" noMove="1" noResize="1" noEditPoints="1" noAdjustHandles="1" noChangeArrowheads="1" noChangeShapeType="1" noTextEdit="1"/>
              </p:cNvSpPr>
              <p:nvPr>
                <p:ph idx="1"/>
              </p:nvPr>
            </p:nvSpPr>
            <p:spPr>
              <a:blipFill>
                <a:blip r:embed="rId2"/>
                <a:stretch>
                  <a:fillRect l="-1391" t="-3081" r="-2705" b="-420"/>
                </a:stretch>
              </a:blipFill>
            </p:spPr>
            <p:txBody>
              <a:bodyPr/>
              <a:lstStyle/>
              <a:p>
                <a:r>
                  <a:rPr lang="en-SG">
                    <a:noFill/>
                  </a:rPr>
                  <a:t> </a:t>
                </a:r>
              </a:p>
            </p:txBody>
          </p:sp>
        </mc:Fallback>
      </mc:AlternateContent>
    </p:spTree>
    <p:extLst>
      <p:ext uri="{BB962C8B-B14F-4D97-AF65-F5344CB8AC3E}">
        <p14:creationId xmlns:p14="http://schemas.microsoft.com/office/powerpoint/2010/main" val="242725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30934C2-9C90-4C1B-9BEA-AF3993706386}"/>
                  </a:ext>
                </a:extLst>
              </p:cNvPr>
              <p:cNvSpPr>
                <a:spLocks noGrp="1"/>
              </p:cNvSpPr>
              <p:nvPr>
                <p:ph type="title"/>
              </p:nvPr>
            </p:nvSpPr>
            <p:spPr/>
            <p:txBody>
              <a:bodyPr>
                <a:normAutofit fontScale="90000"/>
              </a:bodyPr>
              <a:lstStyle/>
              <a:p>
                <a:r>
                  <a:rPr lang="en-US" b="0" dirty="0"/>
                  <a:t>Thermal energy </a:t>
                </a:r>
                <a14:m>
                  <m:oMath xmlns:m="http://schemas.openxmlformats.org/officeDocument/2006/math">
                    <m:r>
                      <a:rPr lang="en-US" b="0" i="1" smtClean="0">
                        <a:latin typeface="Cambria Math" panose="02040503050406030204" pitchFamily="18" charset="0"/>
                      </a:rPr>
                      <m:t>𝑘𝑇</m:t>
                    </m:r>
                  </m:oMath>
                </a14:m>
                <a:r>
                  <a:rPr lang="en-US" dirty="0"/>
                  <a:t> at room temperature (300K)</a:t>
                </a:r>
              </a:p>
            </p:txBody>
          </p:sp>
        </mc:Choice>
        <mc:Fallback xmlns="">
          <p:sp>
            <p:nvSpPr>
              <p:cNvPr id="2" name="Title 1">
                <a:extLst>
                  <a:ext uri="{FF2B5EF4-FFF2-40B4-BE49-F238E27FC236}">
                    <a16:creationId xmlns:a16="http://schemas.microsoft.com/office/drawing/2014/main" id="{630934C2-9C90-4C1B-9BEA-AF3993706386}"/>
                  </a:ext>
                </a:extLst>
              </p:cNvPr>
              <p:cNvSpPr>
                <a:spLocks noGrp="1" noRot="1" noChangeAspect="1" noMove="1" noResize="1" noEditPoints="1" noAdjustHandles="1" noChangeArrowheads="1" noChangeShapeType="1" noTextEdit="1"/>
              </p:cNvSpPr>
              <p:nvPr>
                <p:ph type="title"/>
              </p:nvPr>
            </p:nvSpPr>
            <p:spPr>
              <a:blipFill>
                <a:blip r:embed="rId2"/>
                <a:stretch>
                  <a:fillRect l="-2705" t="-8295" b="-147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B71EEF-3C44-4A42-BD44-E58C09C50B2F}"/>
                  </a:ext>
                </a:extLst>
              </p:cNvPr>
              <p:cNvSpPr>
                <a:spLocks noGrp="1"/>
              </p:cNvSpPr>
              <p:nvPr>
                <p:ph idx="1"/>
              </p:nvPr>
            </p:nvSpPr>
            <p:spPr>
              <a:xfrm>
                <a:off x="628650" y="2466975"/>
                <a:ext cx="7886700" cy="4351338"/>
              </a:xfrm>
            </p:spPr>
            <p:txBody>
              <a:bodyPr/>
              <a:lstStyle/>
              <a:p>
                <a:pPr marL="0" indent="0" algn="ctr">
                  <a:buNone/>
                </a:pPr>
                <a14:m>
                  <m:oMath xmlns:m="http://schemas.openxmlformats.org/officeDocument/2006/math">
                    <m:r>
                      <a:rPr lang="en-US" b="0" i="1" smtClean="0">
                        <a:latin typeface="Cambria Math" panose="02040503050406030204" pitchFamily="18" charset="0"/>
                      </a:rPr>
                      <m:t>300 </m:t>
                    </m:r>
                    <m:r>
                      <m:rPr>
                        <m:sty m:val="p"/>
                      </m:rPr>
                      <a:rPr lang="en-US" b="0" i="0" smtClean="0">
                        <a:latin typeface="Cambria Math" panose="02040503050406030204" pitchFamily="18" charset="0"/>
                      </a:rPr>
                      <m:t>K</m:t>
                    </m:r>
                    <m:r>
                      <a:rPr lang="en-US" b="0" i="1" smtClean="0">
                        <a:latin typeface="Cambria Math" panose="02040503050406030204" pitchFamily="18" charset="0"/>
                      </a:rPr>
                      <m:t>⋅1.38×</m:t>
                    </m:r>
                    <m:sSup>
                      <m:sSupPr>
                        <m:ctrlPr>
                          <a:rPr lang="en-US" b="0" i="1" smtClean="0">
                            <a:latin typeface="Cambria Math" panose="02040503050406030204" pitchFamily="18" charset="0"/>
                          </a:rPr>
                        </m:ctrlPr>
                      </m:sSupPr>
                      <m:e>
                        <m:r>
                          <a:rPr lang="en-US" b="0" i="0" smtClean="0">
                            <a:latin typeface="Cambria Math" panose="02040503050406030204" pitchFamily="18" charset="0"/>
                          </a:rPr>
                          <m:t>10</m:t>
                        </m:r>
                      </m:e>
                      <m:sup>
                        <m:r>
                          <a:rPr lang="en-US" b="0" i="1" smtClean="0">
                            <a:latin typeface="Cambria Math" panose="02040503050406030204" pitchFamily="18" charset="0"/>
                          </a:rPr>
                          <m:t>−23</m:t>
                        </m:r>
                      </m:sup>
                    </m:sSup>
                    <m:r>
                      <m:rPr>
                        <m:sty m:val="p"/>
                      </m:rPr>
                      <a:rPr lang="en-US" b="0" i="0" smtClean="0">
                        <a:latin typeface="Cambria Math" panose="02040503050406030204" pitchFamily="18" charset="0"/>
                      </a:rPr>
                      <m:t>J</m:t>
                    </m:r>
                    <m:r>
                      <a:rPr lang="en-US" b="0" i="0" smtClean="0">
                        <a:latin typeface="Cambria Math" panose="02040503050406030204" pitchFamily="18" charset="0"/>
                      </a:rPr>
                      <m:t>/</m:t>
                    </m:r>
                    <m:r>
                      <m:rPr>
                        <m:sty m:val="p"/>
                      </m:rPr>
                      <a:rPr lang="en-US" b="0" i="0" smtClean="0">
                        <a:latin typeface="Cambria Math" panose="02040503050406030204" pitchFamily="18" charset="0"/>
                      </a:rPr>
                      <m:t>K</m:t>
                    </m:r>
                    <m:r>
                      <a:rPr lang="en-US" b="0" i="0" smtClean="0">
                        <a:latin typeface="Cambria Math" panose="02040503050406030204" pitchFamily="18" charset="0"/>
                      </a:rPr>
                      <m:t>=4.14</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−21</m:t>
                        </m:r>
                      </m:sup>
                    </m:sSup>
                  </m:oMath>
                </a14:m>
                <a:r>
                  <a:rPr lang="en-US" dirty="0">
                    <a:latin typeface="+mn-lt"/>
                  </a:rPr>
                  <a:t>J</a:t>
                </a:r>
              </a:p>
              <a:p>
                <a:pPr marL="0" indent="0" algn="ctr">
                  <a:buNone/>
                </a:pPr>
                <a14:m>
                  <m:oMath xmlns:m="http://schemas.openxmlformats.org/officeDocument/2006/math">
                    <m:r>
                      <a:rPr lang="en-US" b="0" i="1" smtClean="0">
                        <a:latin typeface="Cambria Math" panose="02040503050406030204" pitchFamily="18" charset="0"/>
                      </a:rPr>
                      <m:t>≈0.026 </m:t>
                    </m:r>
                  </m:oMath>
                </a14:m>
                <a:r>
                  <a:rPr lang="en-US" dirty="0">
                    <a:latin typeface="+mn-lt"/>
                  </a:rPr>
                  <a:t>eV</a:t>
                </a:r>
              </a:p>
              <a:p>
                <a:pPr marL="0" indent="0" algn="ctr">
                  <a:buNone/>
                </a:pPr>
                <a:endParaRPr lang="en-US" dirty="0">
                  <a:latin typeface="+mn-lt"/>
                </a:endParaRPr>
              </a:p>
              <a:p>
                <a:pPr marL="0" indent="0" algn="ctr">
                  <a:buNone/>
                </a:pPr>
                <a:r>
                  <a:rPr lang="en-US" dirty="0">
                    <a:latin typeface="+mn-lt"/>
                  </a:rPr>
                  <a:t>1 eV = </a:t>
                </a:r>
                <a14:m>
                  <m:oMath xmlns:m="http://schemas.openxmlformats.org/officeDocument/2006/math">
                    <m:r>
                      <a:rPr lang="en-US" b="0" i="1" smtClean="0">
                        <a:latin typeface="Cambria Math" panose="02040503050406030204" pitchFamily="18" charset="0"/>
                      </a:rPr>
                      <m:t>1.609×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oMath>
                </a14:m>
                <a:r>
                  <a:rPr lang="en-US" dirty="0">
                    <a:latin typeface="+mn-lt"/>
                  </a:rPr>
                  <a:t>J</a:t>
                </a:r>
              </a:p>
              <a:p>
                <a:pPr marL="0" indent="0" algn="ctr">
                  <a:buNone/>
                </a:pPr>
                <a:endParaRPr lang="en-US" dirty="0">
                  <a:latin typeface="+mn-lt"/>
                </a:endParaRPr>
              </a:p>
              <a:p>
                <a:pPr marL="0" indent="0" algn="ctr">
                  <a:buNone/>
                </a:pPr>
                <a:r>
                  <a:rPr lang="en-US" dirty="0">
                    <a:latin typeface="+mn-lt"/>
                  </a:rPr>
                  <a:t>eV: electron volt</a:t>
                </a:r>
              </a:p>
            </p:txBody>
          </p:sp>
        </mc:Choice>
        <mc:Fallback xmlns="">
          <p:sp>
            <p:nvSpPr>
              <p:cNvPr id="3" name="Content Placeholder 2">
                <a:extLst>
                  <a:ext uri="{FF2B5EF4-FFF2-40B4-BE49-F238E27FC236}">
                    <a16:creationId xmlns:a16="http://schemas.microsoft.com/office/drawing/2014/main" id="{24B71EEF-3C44-4A42-BD44-E58C09C50B2F}"/>
                  </a:ext>
                </a:extLst>
              </p:cNvPr>
              <p:cNvSpPr>
                <a:spLocks noGrp="1" noRot="1" noChangeAspect="1" noMove="1" noResize="1" noEditPoints="1" noAdjustHandles="1" noChangeArrowheads="1" noChangeShapeType="1" noTextEdit="1"/>
              </p:cNvSpPr>
              <p:nvPr>
                <p:ph idx="1"/>
              </p:nvPr>
            </p:nvSpPr>
            <p:spPr>
              <a:xfrm>
                <a:off x="628650" y="2466975"/>
                <a:ext cx="7886700" cy="4351338"/>
              </a:xfrm>
              <a:blipFill>
                <a:blip r:embed="rId3"/>
                <a:stretch>
                  <a:fillRect t="-266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50ABF17-BE52-4A6C-9B4A-CB81D33896F7}"/>
                  </a:ext>
                </a:extLst>
              </p:cNvPr>
              <p:cNvSpPr txBox="1"/>
              <p:nvPr/>
            </p:nvSpPr>
            <p:spPr>
              <a:xfrm>
                <a:off x="1315683" y="6157399"/>
                <a:ext cx="6341595" cy="646331"/>
              </a:xfrm>
              <a:prstGeom prst="rect">
                <a:avLst/>
              </a:prstGeom>
              <a:noFill/>
            </p:spPr>
            <p:txBody>
              <a:bodyPr wrap="square" rtlCol="0">
                <a:spAutoFit/>
              </a:bodyPr>
              <a:lstStyle/>
              <a:p>
                <a:r>
                  <a:rPr lang="en-US" b="0" dirty="0"/>
                  <a:t>Boltzmann constant </a:t>
                </a:r>
                <a14:m>
                  <m:oMath xmlns:m="http://schemas.openxmlformats.org/officeDocument/2006/math">
                    <m:r>
                      <a:rPr lang="en-US" b="0" i="1" smtClean="0">
                        <a:latin typeface="Cambria Math" panose="02040503050406030204" pitchFamily="18" charset="0"/>
                      </a:rPr>
                      <m:t>𝑘</m:t>
                    </m:r>
                  </m:oMath>
                </a14:m>
                <a:r>
                  <a:rPr lang="en-US" dirty="0"/>
                  <a:t>: the unit conversion factor from kelvin to joule.</a:t>
                </a:r>
              </a:p>
            </p:txBody>
          </p:sp>
        </mc:Choice>
        <mc:Fallback xmlns="">
          <p:sp>
            <p:nvSpPr>
              <p:cNvPr id="4" name="TextBox 3">
                <a:extLst>
                  <a:ext uri="{FF2B5EF4-FFF2-40B4-BE49-F238E27FC236}">
                    <a16:creationId xmlns:a16="http://schemas.microsoft.com/office/drawing/2014/main" id="{D50ABF17-BE52-4A6C-9B4A-CB81D33896F7}"/>
                  </a:ext>
                </a:extLst>
              </p:cNvPr>
              <p:cNvSpPr txBox="1">
                <a:spLocks noRot="1" noChangeAspect="1" noMove="1" noResize="1" noEditPoints="1" noAdjustHandles="1" noChangeArrowheads="1" noChangeShapeType="1" noTextEdit="1"/>
              </p:cNvSpPr>
              <p:nvPr/>
            </p:nvSpPr>
            <p:spPr>
              <a:xfrm>
                <a:off x="1315683" y="6157399"/>
                <a:ext cx="6341595" cy="646331"/>
              </a:xfrm>
              <a:prstGeom prst="rect">
                <a:avLst/>
              </a:prstGeom>
              <a:blipFill>
                <a:blip r:embed="rId4"/>
                <a:stretch>
                  <a:fillRect l="-865" t="-4717" b="-14151"/>
                </a:stretch>
              </a:blipFill>
            </p:spPr>
            <p:txBody>
              <a:bodyPr/>
              <a:lstStyle/>
              <a:p>
                <a:r>
                  <a:rPr lang="en-US">
                    <a:noFill/>
                  </a:rPr>
                  <a:t> </a:t>
                </a:r>
              </a:p>
            </p:txBody>
          </p:sp>
        </mc:Fallback>
      </mc:AlternateContent>
    </p:spTree>
    <p:extLst>
      <p:ext uri="{BB962C8B-B14F-4D97-AF65-F5344CB8AC3E}">
        <p14:creationId xmlns:p14="http://schemas.microsoft.com/office/powerpoint/2010/main" val="1229908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E4D4-FD07-4CB3-9CF9-82B7522B00C1}"/>
              </a:ext>
            </a:extLst>
          </p:cNvPr>
          <p:cNvSpPr>
            <a:spLocks noGrp="1"/>
          </p:cNvSpPr>
          <p:nvPr>
            <p:ph type="title"/>
          </p:nvPr>
        </p:nvSpPr>
        <p:spPr/>
        <p:txBody>
          <a:bodyPr/>
          <a:lstStyle/>
          <a:p>
            <a:r>
              <a:rPr lang="en-US" dirty="0"/>
              <a:t>Ideal gas law</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2B2E238-2122-472C-B3BF-1FEDA20283D4}"/>
                  </a:ext>
                </a:extLst>
              </p:cNvPr>
              <p:cNvSpPr txBox="1"/>
              <p:nvPr/>
            </p:nvSpPr>
            <p:spPr>
              <a:xfrm>
                <a:off x="2152650" y="1924050"/>
                <a:ext cx="2520950" cy="181831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𝑃𝑉</m:t>
                      </m:r>
                      <m:r>
                        <a:rPr lang="en-US" sz="4000" b="0" i="1" smtClean="0">
                          <a:latin typeface="Cambria Math" panose="02040503050406030204" pitchFamily="18" charset="0"/>
                        </a:rPr>
                        <m:t>=</m:t>
                      </m:r>
                      <m:r>
                        <a:rPr lang="en-US" sz="4000" b="0" i="1" smtClean="0">
                          <a:latin typeface="Cambria Math" panose="02040503050406030204" pitchFamily="18" charset="0"/>
                        </a:rPr>
                        <m:t>𝑛𝑅𝑇</m:t>
                      </m:r>
                      <m:r>
                        <a:rPr lang="en-US" sz="4000" b="0" i="1" smtClean="0">
                          <a:latin typeface="Cambria Math" panose="02040503050406030204" pitchFamily="18" charset="0"/>
                        </a:rPr>
                        <m:t>   =</m:t>
                      </m:r>
                      <m:r>
                        <a:rPr lang="en-US" sz="4000" b="0" i="1" smtClean="0">
                          <a:latin typeface="Cambria Math" panose="02040503050406030204" pitchFamily="18" charset="0"/>
                        </a:rPr>
                        <m:t>𝑁𝑘𝑇</m:t>
                      </m:r>
                    </m:oMath>
                  </m:oMathPara>
                </a14:m>
                <a:endParaRPr lang="en-US" sz="4000" b="0" dirty="0"/>
              </a:p>
            </p:txBody>
          </p:sp>
        </mc:Choice>
        <mc:Fallback xmlns="">
          <p:sp>
            <p:nvSpPr>
              <p:cNvPr id="4" name="TextBox 3">
                <a:extLst>
                  <a:ext uri="{FF2B5EF4-FFF2-40B4-BE49-F238E27FC236}">
                    <a16:creationId xmlns:a16="http://schemas.microsoft.com/office/drawing/2014/main" id="{F2B2E238-2122-472C-B3BF-1FEDA20283D4}"/>
                  </a:ext>
                </a:extLst>
              </p:cNvPr>
              <p:cNvSpPr txBox="1">
                <a:spLocks noRot="1" noChangeAspect="1" noMove="1" noResize="1" noEditPoints="1" noAdjustHandles="1" noChangeArrowheads="1" noChangeShapeType="1" noTextEdit="1"/>
              </p:cNvSpPr>
              <p:nvPr/>
            </p:nvSpPr>
            <p:spPr>
              <a:xfrm>
                <a:off x="2152650" y="1924050"/>
                <a:ext cx="2520950" cy="181831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A7ADF23-25B8-42BC-8401-50BCBBEAE2F4}"/>
                  </a:ext>
                </a:extLst>
              </p:cNvPr>
              <p:cNvSpPr txBox="1"/>
              <p:nvPr/>
            </p:nvSpPr>
            <p:spPr>
              <a:xfrm>
                <a:off x="971550" y="4152900"/>
                <a:ext cx="5486400" cy="2054986"/>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𝑃</m:t>
                    </m:r>
                  </m:oMath>
                </a14:m>
                <a:r>
                  <a:rPr lang="en-US" dirty="0"/>
                  <a:t>: pressure (pascal)</a:t>
                </a:r>
              </a:p>
              <a:p>
                <a14:m>
                  <m:oMath xmlns:m="http://schemas.openxmlformats.org/officeDocument/2006/math">
                    <m:r>
                      <a:rPr lang="en-US" b="0" i="1" smtClean="0">
                        <a:latin typeface="Cambria Math" panose="02040503050406030204" pitchFamily="18" charset="0"/>
                      </a:rPr>
                      <m:t>𝑉</m:t>
                    </m:r>
                  </m:oMath>
                </a14:m>
                <a:r>
                  <a:rPr lang="en-US" dirty="0"/>
                  <a:t>: volume (meter</a:t>
                </a:r>
                <a:r>
                  <a:rPr lang="en-US" baseline="30000" dirty="0"/>
                  <a:t>3</a:t>
                </a:r>
                <a:r>
                  <a:rPr lang="en-US" dirty="0"/>
                  <a:t>)</a:t>
                </a:r>
              </a:p>
              <a:p>
                <a14:m>
                  <m:oMath xmlns:m="http://schemas.openxmlformats.org/officeDocument/2006/math">
                    <m:r>
                      <a:rPr lang="en-US" b="0" i="1" smtClean="0">
                        <a:latin typeface="Cambria Math" panose="02040503050406030204" pitchFamily="18" charset="0"/>
                      </a:rPr>
                      <m:t>𝑛</m:t>
                    </m:r>
                  </m:oMath>
                </a14:m>
                <a:r>
                  <a:rPr lang="en-US" dirty="0"/>
                  <a:t>:  mole number </a:t>
                </a:r>
              </a:p>
              <a:p>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𝑛</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𝐴</m:t>
                        </m:r>
                      </m:sub>
                    </m:sSub>
                  </m:oMath>
                </a14:m>
                <a:r>
                  <a:rPr lang="en-US" dirty="0"/>
                  <a:t> : number of molecules</a:t>
                </a:r>
              </a:p>
              <a:p>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𝐴</m:t>
                        </m:r>
                      </m:sub>
                    </m:sSub>
                    <m:r>
                      <a:rPr lang="en-US" b="0" i="1" smtClean="0">
                        <a:latin typeface="Cambria Math" panose="02040503050406030204" pitchFamily="18" charset="0"/>
                      </a:rPr>
                      <m:t>𝑘</m:t>
                    </m:r>
                  </m:oMath>
                </a14:m>
                <a:r>
                  <a:rPr lang="en-US" dirty="0"/>
                  <a:t>: gas constant (8.31 J/(mol</a:t>
                </a:r>
                <a:r>
                  <a:rPr lang="en-US" dirty="0">
                    <a:sym typeface="Symbol" panose="05050102010706020507" pitchFamily="18" charset="2"/>
                  </a:rPr>
                  <a:t> </a:t>
                </a:r>
                <a:r>
                  <a:rPr lang="en-US" dirty="0"/>
                  <a:t>K))</a:t>
                </a:r>
              </a:p>
              <a:p>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=1.380649×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−23</m:t>
                        </m:r>
                      </m:sup>
                    </m:sSup>
                  </m:oMath>
                </a14:m>
                <a:r>
                  <a:rPr lang="en-US" dirty="0"/>
                  <a:t>J/K: Boltzmann constant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𝐴</m:t>
                        </m:r>
                      </m:sub>
                    </m:sSub>
                    <m:r>
                      <a:rPr lang="en-US" b="0" i="1" smtClean="0">
                        <a:latin typeface="Cambria Math" panose="02040503050406030204" pitchFamily="18" charset="0"/>
                      </a:rPr>
                      <m:t>:</m:t>
                    </m:r>
                  </m:oMath>
                </a14:m>
                <a:r>
                  <a:rPr lang="en-US" dirty="0"/>
                  <a:t> Avogadro’s number 6.02214076×10</a:t>
                </a:r>
                <a:r>
                  <a:rPr lang="en-US" baseline="30000" dirty="0"/>
                  <a:t>23</a:t>
                </a:r>
              </a:p>
            </p:txBody>
          </p:sp>
        </mc:Choice>
        <mc:Fallback xmlns="">
          <p:sp>
            <p:nvSpPr>
              <p:cNvPr id="5" name="TextBox 4">
                <a:extLst>
                  <a:ext uri="{FF2B5EF4-FFF2-40B4-BE49-F238E27FC236}">
                    <a16:creationId xmlns:a16="http://schemas.microsoft.com/office/drawing/2014/main" id="{EA7ADF23-25B8-42BC-8401-50BCBBEAE2F4}"/>
                  </a:ext>
                </a:extLst>
              </p:cNvPr>
              <p:cNvSpPr txBox="1">
                <a:spLocks noRot="1" noChangeAspect="1" noMove="1" noResize="1" noEditPoints="1" noAdjustHandles="1" noChangeArrowheads="1" noChangeShapeType="1" noTextEdit="1"/>
              </p:cNvSpPr>
              <p:nvPr/>
            </p:nvSpPr>
            <p:spPr>
              <a:xfrm>
                <a:off x="971550" y="4152900"/>
                <a:ext cx="5486400" cy="2054986"/>
              </a:xfrm>
              <a:prstGeom prst="rect">
                <a:avLst/>
              </a:prstGeom>
              <a:blipFill>
                <a:blip r:embed="rId3"/>
                <a:stretch>
                  <a:fillRect t="-1484" b="-2671"/>
                </a:stretch>
              </a:blipFill>
            </p:spPr>
            <p:txBody>
              <a:bodyPr/>
              <a:lstStyle/>
              <a:p>
                <a:r>
                  <a:rPr lang="en-SG">
                    <a:noFill/>
                  </a:rPr>
                  <a:t> </a:t>
                </a:r>
              </a:p>
            </p:txBody>
          </p:sp>
        </mc:Fallback>
      </mc:AlternateContent>
      <p:sp>
        <p:nvSpPr>
          <p:cNvPr id="6" name="Rectangle 5">
            <a:extLst>
              <a:ext uri="{FF2B5EF4-FFF2-40B4-BE49-F238E27FC236}">
                <a16:creationId xmlns:a16="http://schemas.microsoft.com/office/drawing/2014/main" id="{75580786-87CE-40B2-B85A-9C4FDE83798D}"/>
              </a:ext>
            </a:extLst>
          </p:cNvPr>
          <p:cNvSpPr/>
          <p:nvPr/>
        </p:nvSpPr>
        <p:spPr>
          <a:xfrm>
            <a:off x="5918200" y="1690689"/>
            <a:ext cx="2324100" cy="2324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AB4DA70-3559-4619-999D-84E85DF92F2D}"/>
              </a:ext>
            </a:extLst>
          </p:cNvPr>
          <p:cNvSpPr/>
          <p:nvPr/>
        </p:nvSpPr>
        <p:spPr>
          <a:xfrm>
            <a:off x="6540500" y="24320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4172B75-4F94-4E50-BAC3-58E10E1CD041}"/>
              </a:ext>
            </a:extLst>
          </p:cNvPr>
          <p:cNvSpPr/>
          <p:nvPr/>
        </p:nvSpPr>
        <p:spPr>
          <a:xfrm>
            <a:off x="6692900" y="25844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04CDF95-FD08-48B0-8137-276005AE2D25}"/>
              </a:ext>
            </a:extLst>
          </p:cNvPr>
          <p:cNvSpPr/>
          <p:nvPr/>
        </p:nvSpPr>
        <p:spPr>
          <a:xfrm>
            <a:off x="6838950" y="29083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1B680A2-2CB9-49F8-A56B-C49EB5582354}"/>
              </a:ext>
            </a:extLst>
          </p:cNvPr>
          <p:cNvSpPr/>
          <p:nvPr/>
        </p:nvSpPr>
        <p:spPr>
          <a:xfrm>
            <a:off x="6184900" y="30607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571DA61-9B16-4CBB-990A-0FAFD4D0A973}"/>
              </a:ext>
            </a:extLst>
          </p:cNvPr>
          <p:cNvSpPr/>
          <p:nvPr/>
        </p:nvSpPr>
        <p:spPr>
          <a:xfrm>
            <a:off x="7645400" y="32131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2C1097A-04B8-41CD-94E0-F4059E386CC2}"/>
              </a:ext>
            </a:extLst>
          </p:cNvPr>
          <p:cNvSpPr/>
          <p:nvPr/>
        </p:nvSpPr>
        <p:spPr>
          <a:xfrm>
            <a:off x="7797800" y="35115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E9F2071-223B-4E3C-B393-483DA48AFFF2}"/>
              </a:ext>
            </a:extLst>
          </p:cNvPr>
          <p:cNvSpPr/>
          <p:nvPr/>
        </p:nvSpPr>
        <p:spPr>
          <a:xfrm>
            <a:off x="6896100" y="36639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E4C83C5-64A1-4C83-82A2-28C88841B7E4}"/>
              </a:ext>
            </a:extLst>
          </p:cNvPr>
          <p:cNvSpPr/>
          <p:nvPr/>
        </p:nvSpPr>
        <p:spPr>
          <a:xfrm>
            <a:off x="7048500" y="20002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02E9383-CB31-4614-B878-B26790B1251F}"/>
              </a:ext>
            </a:extLst>
          </p:cNvPr>
          <p:cNvSpPr/>
          <p:nvPr/>
        </p:nvSpPr>
        <p:spPr>
          <a:xfrm>
            <a:off x="7651750" y="21526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280EE8B-7B60-4096-A745-0F6727FB2E83}"/>
              </a:ext>
            </a:extLst>
          </p:cNvPr>
          <p:cNvSpPr/>
          <p:nvPr/>
        </p:nvSpPr>
        <p:spPr>
          <a:xfrm>
            <a:off x="7804150" y="27114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BC2AEF1-1D70-444B-BBA5-396BEAE773E5}"/>
              </a:ext>
            </a:extLst>
          </p:cNvPr>
          <p:cNvSpPr/>
          <p:nvPr/>
        </p:nvSpPr>
        <p:spPr>
          <a:xfrm>
            <a:off x="7956550" y="18669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5818657-67B6-48EF-8FA4-ECE6C8A3DFEA}"/>
              </a:ext>
            </a:extLst>
          </p:cNvPr>
          <p:cNvSpPr/>
          <p:nvPr/>
        </p:nvSpPr>
        <p:spPr>
          <a:xfrm>
            <a:off x="8102600" y="20193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BFD0D65-B7C5-4B7C-B764-43E73DAC5EEA}"/>
              </a:ext>
            </a:extLst>
          </p:cNvPr>
          <p:cNvSpPr/>
          <p:nvPr/>
        </p:nvSpPr>
        <p:spPr>
          <a:xfrm>
            <a:off x="6184900" y="18034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6743894-BC2E-4DF7-AABA-0126C424A370}"/>
              </a:ext>
            </a:extLst>
          </p:cNvPr>
          <p:cNvSpPr/>
          <p:nvPr/>
        </p:nvSpPr>
        <p:spPr>
          <a:xfrm>
            <a:off x="6038850" y="23241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C6A732C-3770-4A8B-BB46-0816D541AD87}"/>
              </a:ext>
            </a:extLst>
          </p:cNvPr>
          <p:cNvSpPr/>
          <p:nvPr/>
        </p:nvSpPr>
        <p:spPr>
          <a:xfrm>
            <a:off x="6191250" y="37846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0FCE3CC-8509-435A-99FC-981C21BB6689}"/>
              </a:ext>
            </a:extLst>
          </p:cNvPr>
          <p:cNvSpPr/>
          <p:nvPr/>
        </p:nvSpPr>
        <p:spPr>
          <a:xfrm>
            <a:off x="7353300" y="221615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E339B77-1FFF-4028-94D7-71B3A0736D52}"/>
              </a:ext>
            </a:extLst>
          </p:cNvPr>
          <p:cNvSpPr/>
          <p:nvPr/>
        </p:nvSpPr>
        <p:spPr>
          <a:xfrm>
            <a:off x="7505700" y="3860800"/>
            <a:ext cx="120650" cy="120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5A0D0B6-41C1-434C-90B4-F483D46D4DE6}"/>
              </a:ext>
            </a:extLst>
          </p:cNvPr>
          <p:cNvSpPr txBox="1"/>
          <p:nvPr/>
        </p:nvSpPr>
        <p:spPr>
          <a:xfrm>
            <a:off x="5863771" y="4495337"/>
            <a:ext cx="2651579" cy="954107"/>
          </a:xfrm>
          <a:prstGeom prst="rect">
            <a:avLst/>
          </a:prstGeom>
          <a:noFill/>
        </p:spPr>
        <p:txBody>
          <a:bodyPr wrap="square" rtlCol="0">
            <a:spAutoFit/>
          </a:bodyPr>
          <a:lstStyle/>
          <a:p>
            <a:r>
              <a:rPr lang="en-US" sz="1400" dirty="0">
                <a:hlinkClick r:id="rId4"/>
              </a:rPr>
              <a:t>https://phet.colorado.edu/sims/html/gas-properties/latest/gas-properties_en.html</a:t>
            </a:r>
            <a:r>
              <a:rPr lang="en-US" sz="1400" dirty="0"/>
              <a:t> </a:t>
            </a:r>
          </a:p>
        </p:txBody>
      </p:sp>
    </p:spTree>
    <p:extLst>
      <p:ext uri="{BB962C8B-B14F-4D97-AF65-F5344CB8AC3E}">
        <p14:creationId xmlns:p14="http://schemas.microsoft.com/office/powerpoint/2010/main" val="65565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37AD-0570-4A6A-AD0A-310CBAB4B2DF}"/>
              </a:ext>
            </a:extLst>
          </p:cNvPr>
          <p:cNvSpPr>
            <a:spLocks noGrp="1"/>
          </p:cNvSpPr>
          <p:nvPr>
            <p:ph type="title"/>
          </p:nvPr>
        </p:nvSpPr>
        <p:spPr/>
        <p:txBody>
          <a:bodyPr>
            <a:normAutofit fontScale="90000"/>
          </a:bodyPr>
          <a:lstStyle/>
          <a:p>
            <a:r>
              <a:rPr lang="en-US" dirty="0"/>
              <a:t>Measure atmospheric pressure, units for pressure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4C1B573-3856-4D93-B953-5BC665D9C318}"/>
                  </a:ext>
                </a:extLst>
              </p:cNvPr>
              <p:cNvSpPr>
                <a:spLocks noGrp="1"/>
              </p:cNvSpPr>
              <p:nvPr>
                <p:ph idx="1"/>
              </p:nvPr>
            </p:nvSpPr>
            <p:spPr>
              <a:xfrm>
                <a:off x="4267354" y="2296934"/>
                <a:ext cx="4482635" cy="3248025"/>
              </a:xfrm>
            </p:spPr>
            <p:txBody>
              <a:bodyPr>
                <a:normAutofit/>
              </a:bodyPr>
              <a:lstStyle/>
              <a:p>
                <a:r>
                  <a:rPr lang="en-US" dirty="0"/>
                  <a:t>1 atm = 760 mmHg = 760 torr = 1.013 bar = 1.013 </a:t>
                </a:r>
                <a14:m>
                  <m:oMath xmlns:m="http://schemas.openxmlformats.org/officeDocument/2006/math">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5</m:t>
                        </m:r>
                      </m:sup>
                    </m:sSup>
                  </m:oMath>
                </a14:m>
                <a:r>
                  <a:rPr lang="en-US" dirty="0"/>
                  <a:t>pascal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oMath>
                </a14:m>
                <a:r>
                  <a:rPr lang="en-US" dirty="0"/>
                  <a:t>kg (of weight)/cm</a:t>
                </a:r>
                <a:r>
                  <a:rPr lang="en-US" baseline="30000" dirty="0"/>
                  <a:t>2</a:t>
                </a:r>
                <a:endParaRPr lang="en-US" dirty="0"/>
              </a:p>
              <a:p>
                <a:endParaRPr lang="en-US" dirty="0"/>
              </a:p>
              <a:p>
                <a:r>
                  <a:rPr lang="en-US" dirty="0"/>
                  <a:t>1 pascal = 1N/m</a:t>
                </a:r>
                <a:r>
                  <a:rPr lang="en-US" baseline="30000" dirty="0"/>
                  <a:t>2</a:t>
                </a:r>
                <a:r>
                  <a:rPr lang="en-US" dirty="0"/>
                  <a:t> = </a:t>
                </a:r>
              </a:p>
              <a:p>
                <a:pPr marL="0" indent="0">
                  <a:buNone/>
                </a:pPr>
                <a:r>
                  <a:rPr lang="en-US" dirty="0"/>
                  <a:t>  1 newton/meter</a:t>
                </a:r>
                <a:r>
                  <a:rPr lang="en-US" baseline="30000" dirty="0"/>
                  <a:t>2</a:t>
                </a:r>
                <a:endParaRPr lang="en-US" dirty="0"/>
              </a:p>
            </p:txBody>
          </p:sp>
        </mc:Choice>
        <mc:Fallback xmlns="">
          <p:sp>
            <p:nvSpPr>
              <p:cNvPr id="3" name="Content Placeholder 2">
                <a:extLst>
                  <a:ext uri="{FF2B5EF4-FFF2-40B4-BE49-F238E27FC236}">
                    <a16:creationId xmlns:a16="http://schemas.microsoft.com/office/drawing/2014/main" id="{A4C1B573-3856-4D93-B953-5BC665D9C318}"/>
                  </a:ext>
                </a:extLst>
              </p:cNvPr>
              <p:cNvSpPr>
                <a:spLocks noGrp="1" noRot="1" noChangeAspect="1" noMove="1" noResize="1" noEditPoints="1" noAdjustHandles="1" noChangeArrowheads="1" noChangeShapeType="1" noTextEdit="1"/>
              </p:cNvSpPr>
              <p:nvPr>
                <p:ph idx="1"/>
              </p:nvPr>
            </p:nvSpPr>
            <p:spPr>
              <a:xfrm>
                <a:off x="4267354" y="2296934"/>
                <a:ext cx="4482635" cy="3248025"/>
              </a:xfrm>
              <a:blipFill>
                <a:blip r:embed="rId2"/>
                <a:stretch>
                  <a:fillRect l="-2449" t="-3377" r="-3946" b="-2627"/>
                </a:stretch>
              </a:blipFill>
            </p:spPr>
            <p:txBody>
              <a:bodyPr/>
              <a:lstStyle/>
              <a:p>
                <a:r>
                  <a:rPr lang="en-SG">
                    <a:noFill/>
                  </a:rPr>
                  <a:t> </a:t>
                </a:r>
              </a:p>
            </p:txBody>
          </p:sp>
        </mc:Fallback>
      </mc:AlternateContent>
      <p:pic>
        <p:nvPicPr>
          <p:cNvPr id="1026" name="Picture 2">
            <a:extLst>
              <a:ext uri="{FF2B5EF4-FFF2-40B4-BE49-F238E27FC236}">
                <a16:creationId xmlns:a16="http://schemas.microsoft.com/office/drawing/2014/main" id="{7AB1CA77-1D3D-4C27-AD3B-9C7591D390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382" y="1975104"/>
            <a:ext cx="3891686" cy="3891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415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37A0-620A-4B63-BEBB-47B578B60D65}"/>
              </a:ext>
            </a:extLst>
          </p:cNvPr>
          <p:cNvSpPr>
            <a:spLocks noGrp="1"/>
          </p:cNvSpPr>
          <p:nvPr>
            <p:ph type="title"/>
          </p:nvPr>
        </p:nvSpPr>
        <p:spPr/>
        <p:txBody>
          <a:bodyPr/>
          <a:lstStyle/>
          <a:p>
            <a:r>
              <a:rPr lang="en-US" dirty="0"/>
              <a:t>A microscopic model of an ideal gas</a:t>
            </a:r>
          </a:p>
        </p:txBody>
      </p:sp>
      <p:cxnSp>
        <p:nvCxnSpPr>
          <p:cNvPr id="5" name="Straight Connector 4">
            <a:extLst>
              <a:ext uri="{FF2B5EF4-FFF2-40B4-BE49-F238E27FC236}">
                <a16:creationId xmlns:a16="http://schemas.microsoft.com/office/drawing/2014/main" id="{F594CB17-F03F-4CB6-853C-81C75039A426}"/>
              </a:ext>
            </a:extLst>
          </p:cNvPr>
          <p:cNvCxnSpPr/>
          <p:nvPr/>
        </p:nvCxnSpPr>
        <p:spPr>
          <a:xfrm flipH="1">
            <a:off x="1136650" y="2876550"/>
            <a:ext cx="37147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BA64862-D888-4681-81B4-8BE54C06FE05}"/>
              </a:ext>
            </a:extLst>
          </p:cNvPr>
          <p:cNvCxnSpPr/>
          <p:nvPr/>
        </p:nvCxnSpPr>
        <p:spPr>
          <a:xfrm>
            <a:off x="4851400" y="2876550"/>
            <a:ext cx="0" cy="1968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7E20831-CF77-407A-93CB-8ABBE2567893}"/>
              </a:ext>
            </a:extLst>
          </p:cNvPr>
          <p:cNvCxnSpPr/>
          <p:nvPr/>
        </p:nvCxnSpPr>
        <p:spPr>
          <a:xfrm flipH="1">
            <a:off x="1314450" y="3060700"/>
            <a:ext cx="3536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732AAC-DC54-4519-A704-207CF77BDE0D}"/>
              </a:ext>
            </a:extLst>
          </p:cNvPr>
          <p:cNvCxnSpPr>
            <a:cxnSpLocks/>
          </p:cNvCxnSpPr>
          <p:nvPr/>
        </p:nvCxnSpPr>
        <p:spPr>
          <a:xfrm>
            <a:off x="1136650" y="2876550"/>
            <a:ext cx="0" cy="252730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22FC977-A975-4478-AF3D-8CB5E4AAFFF3}"/>
              </a:ext>
            </a:extLst>
          </p:cNvPr>
          <p:cNvCxnSpPr/>
          <p:nvPr/>
        </p:nvCxnSpPr>
        <p:spPr>
          <a:xfrm>
            <a:off x="1314450" y="3054350"/>
            <a:ext cx="0" cy="21526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953308F-B0B4-4EB2-9069-07832FB0B137}"/>
              </a:ext>
            </a:extLst>
          </p:cNvPr>
          <p:cNvCxnSpPr/>
          <p:nvPr/>
        </p:nvCxnSpPr>
        <p:spPr>
          <a:xfrm>
            <a:off x="1314450" y="5207000"/>
            <a:ext cx="3536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3E20A2-1561-4F1A-8FB8-75727DAACE30}"/>
              </a:ext>
            </a:extLst>
          </p:cNvPr>
          <p:cNvCxnSpPr>
            <a:cxnSpLocks/>
          </p:cNvCxnSpPr>
          <p:nvPr/>
        </p:nvCxnSpPr>
        <p:spPr>
          <a:xfrm>
            <a:off x="4851400" y="5207000"/>
            <a:ext cx="0" cy="1968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43C9693-2C8B-4F74-B10C-9D2927A2A0BA}"/>
              </a:ext>
            </a:extLst>
          </p:cNvPr>
          <p:cNvCxnSpPr/>
          <p:nvPr/>
        </p:nvCxnSpPr>
        <p:spPr>
          <a:xfrm>
            <a:off x="1136650" y="5403850"/>
            <a:ext cx="37147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AC7956CD-1AC0-440D-9B13-66FF3ECB456A}"/>
              </a:ext>
            </a:extLst>
          </p:cNvPr>
          <p:cNvSpPr/>
          <p:nvPr/>
        </p:nvSpPr>
        <p:spPr>
          <a:xfrm>
            <a:off x="4184650" y="3111500"/>
            <a:ext cx="228595" cy="2044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254AC97-AD8D-4FC9-94E9-CD72554D39A9}"/>
              </a:ext>
            </a:extLst>
          </p:cNvPr>
          <p:cNvSpPr/>
          <p:nvPr/>
        </p:nvSpPr>
        <p:spPr>
          <a:xfrm>
            <a:off x="4413245" y="3994150"/>
            <a:ext cx="1143003" cy="223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9743B4C7-16C2-4826-A37A-8681A60F6969}"/>
              </a:ext>
            </a:extLst>
          </p:cNvPr>
          <p:cNvCxnSpPr/>
          <p:nvPr/>
        </p:nvCxnSpPr>
        <p:spPr>
          <a:xfrm>
            <a:off x="1314450" y="3771900"/>
            <a:ext cx="2413000" cy="946150"/>
          </a:xfrm>
          <a:prstGeom prst="line">
            <a:avLst/>
          </a:prstGeom>
          <a:ln>
            <a:prstDash val="dash"/>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496BE7-CAD4-43E5-B444-0A2BF8220099}"/>
              </a:ext>
            </a:extLst>
          </p:cNvPr>
          <p:cNvCxnSpPr/>
          <p:nvPr/>
        </p:nvCxnSpPr>
        <p:spPr>
          <a:xfrm flipV="1">
            <a:off x="1314450" y="3073400"/>
            <a:ext cx="1784350" cy="6985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7AC68C5-EC93-4F30-B436-34151B08F00D}"/>
              </a:ext>
            </a:extLst>
          </p:cNvPr>
          <p:cNvCxnSpPr/>
          <p:nvPr/>
        </p:nvCxnSpPr>
        <p:spPr>
          <a:xfrm>
            <a:off x="3098799" y="3086100"/>
            <a:ext cx="1085851" cy="46355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C37C4F7-2CBD-455B-B21D-20B1B6BD4E78}"/>
              </a:ext>
            </a:extLst>
          </p:cNvPr>
          <p:cNvCxnSpPr/>
          <p:nvPr/>
        </p:nvCxnSpPr>
        <p:spPr>
          <a:xfrm flipH="1">
            <a:off x="1314449" y="3556000"/>
            <a:ext cx="2870201" cy="113665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58BF806-1389-4806-8EFD-DCC9394685A5}"/>
              </a:ext>
            </a:extLst>
          </p:cNvPr>
          <p:cNvCxnSpPr>
            <a:cxnSpLocks/>
          </p:cNvCxnSpPr>
          <p:nvPr/>
        </p:nvCxnSpPr>
        <p:spPr>
          <a:xfrm>
            <a:off x="1327148" y="4711700"/>
            <a:ext cx="1181102" cy="48260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CC55E16-BBAF-4EF9-A373-587A7747DA1A}"/>
              </a:ext>
            </a:extLst>
          </p:cNvPr>
          <p:cNvCxnSpPr>
            <a:cxnSpLocks/>
          </p:cNvCxnSpPr>
          <p:nvPr/>
        </p:nvCxnSpPr>
        <p:spPr>
          <a:xfrm>
            <a:off x="3041647" y="4457700"/>
            <a:ext cx="717553" cy="2794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2D645A2-BD2F-426F-8636-D11CE7313F62}"/>
              </a:ext>
            </a:extLst>
          </p:cNvPr>
          <p:cNvCxnSpPr/>
          <p:nvPr/>
        </p:nvCxnSpPr>
        <p:spPr>
          <a:xfrm>
            <a:off x="3041647" y="4457700"/>
            <a:ext cx="71755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E6CA9EF-AAB5-446A-81B7-7134E88B039A}"/>
              </a:ext>
            </a:extLst>
          </p:cNvPr>
          <p:cNvCxnSpPr/>
          <p:nvPr/>
        </p:nvCxnSpPr>
        <p:spPr>
          <a:xfrm>
            <a:off x="1327148" y="5683250"/>
            <a:ext cx="285750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91D72D5A-BFC9-4610-AD52-717765EA79A6}"/>
                  </a:ext>
                </a:extLst>
              </p:cNvPr>
              <p:cNvSpPr txBox="1"/>
              <p:nvPr/>
            </p:nvSpPr>
            <p:spPr>
              <a:xfrm>
                <a:off x="2070100" y="5880100"/>
                <a:ext cx="1479550" cy="369332"/>
              </a:xfrm>
              <a:prstGeom prst="rect">
                <a:avLst/>
              </a:prstGeom>
              <a:noFill/>
            </p:spPr>
            <p:txBody>
              <a:bodyPr wrap="square" rtlCol="0">
                <a:spAutoFit/>
              </a:bodyPr>
              <a:lstStyle/>
              <a:p>
                <a:r>
                  <a:rPr lang="en-US" dirty="0"/>
                  <a:t>length = </a:t>
                </a:r>
                <a14:m>
                  <m:oMath xmlns:m="http://schemas.openxmlformats.org/officeDocument/2006/math">
                    <m:r>
                      <a:rPr lang="en-US" b="0" i="1" smtClean="0">
                        <a:latin typeface="Cambria Math" panose="02040503050406030204" pitchFamily="18" charset="0"/>
                      </a:rPr>
                      <m:t>𝐿</m:t>
                    </m:r>
                  </m:oMath>
                </a14:m>
                <a:endParaRPr lang="en-US" dirty="0"/>
              </a:p>
            </p:txBody>
          </p:sp>
        </mc:Choice>
        <mc:Fallback xmlns="">
          <p:sp>
            <p:nvSpPr>
              <p:cNvPr id="46" name="TextBox 45">
                <a:extLst>
                  <a:ext uri="{FF2B5EF4-FFF2-40B4-BE49-F238E27FC236}">
                    <a16:creationId xmlns:a16="http://schemas.microsoft.com/office/drawing/2014/main" id="{91D72D5A-BFC9-4610-AD52-717765EA79A6}"/>
                  </a:ext>
                </a:extLst>
              </p:cNvPr>
              <p:cNvSpPr txBox="1">
                <a:spLocks noRot="1" noChangeAspect="1" noMove="1" noResize="1" noEditPoints="1" noAdjustHandles="1" noChangeArrowheads="1" noChangeShapeType="1" noTextEdit="1"/>
              </p:cNvSpPr>
              <p:nvPr/>
            </p:nvSpPr>
            <p:spPr>
              <a:xfrm>
                <a:off x="2070100" y="5880100"/>
                <a:ext cx="1479550" cy="369332"/>
              </a:xfrm>
              <a:prstGeom prst="rect">
                <a:avLst/>
              </a:prstGeom>
              <a:blipFill>
                <a:blip r:embed="rId2"/>
                <a:stretch>
                  <a:fillRect l="-3719"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1E32044D-1797-4549-8A13-C11B7D0F72B2}"/>
                  </a:ext>
                </a:extLst>
              </p:cNvPr>
              <p:cNvSpPr txBox="1"/>
              <p:nvPr/>
            </p:nvSpPr>
            <p:spPr>
              <a:xfrm>
                <a:off x="4629150" y="3194050"/>
                <a:ext cx="1301750" cy="646331"/>
              </a:xfrm>
              <a:prstGeom prst="rect">
                <a:avLst/>
              </a:prstGeom>
              <a:noFill/>
            </p:spPr>
            <p:txBody>
              <a:bodyPr wrap="square" rtlCol="0">
                <a:spAutoFit/>
              </a:bodyPr>
              <a:lstStyle/>
              <a:p>
                <a:r>
                  <a:rPr lang="en-US" dirty="0"/>
                  <a:t>piston area = </a:t>
                </a:r>
                <a14:m>
                  <m:oMath xmlns:m="http://schemas.openxmlformats.org/officeDocument/2006/math">
                    <m:r>
                      <a:rPr lang="en-US" b="0" i="1" smtClean="0">
                        <a:latin typeface="Cambria Math" panose="02040503050406030204" pitchFamily="18" charset="0"/>
                      </a:rPr>
                      <m:t>𝐴</m:t>
                    </m:r>
                  </m:oMath>
                </a14:m>
                <a:endParaRPr lang="en-US" dirty="0"/>
              </a:p>
            </p:txBody>
          </p:sp>
        </mc:Choice>
        <mc:Fallback xmlns="">
          <p:sp>
            <p:nvSpPr>
              <p:cNvPr id="47" name="TextBox 46">
                <a:extLst>
                  <a:ext uri="{FF2B5EF4-FFF2-40B4-BE49-F238E27FC236}">
                    <a16:creationId xmlns:a16="http://schemas.microsoft.com/office/drawing/2014/main" id="{1E32044D-1797-4549-8A13-C11B7D0F72B2}"/>
                  </a:ext>
                </a:extLst>
              </p:cNvPr>
              <p:cNvSpPr txBox="1">
                <a:spLocks noRot="1" noChangeAspect="1" noMove="1" noResize="1" noEditPoints="1" noAdjustHandles="1" noChangeArrowheads="1" noChangeShapeType="1" noTextEdit="1"/>
              </p:cNvSpPr>
              <p:nvPr/>
            </p:nvSpPr>
            <p:spPr>
              <a:xfrm>
                <a:off x="4629150" y="3194050"/>
                <a:ext cx="1301750" cy="646331"/>
              </a:xfrm>
              <a:prstGeom prst="rect">
                <a:avLst/>
              </a:prstGeom>
              <a:blipFill>
                <a:blip r:embed="rId3"/>
                <a:stretch>
                  <a:fillRect l="-3738" t="-5660"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82829C0-02A1-4AC2-8D47-76CD4F9300B3}"/>
                  </a:ext>
                </a:extLst>
              </p:cNvPr>
              <p:cNvSpPr txBox="1"/>
              <p:nvPr/>
            </p:nvSpPr>
            <p:spPr>
              <a:xfrm>
                <a:off x="4629150" y="4508500"/>
                <a:ext cx="2133600" cy="369332"/>
              </a:xfrm>
              <a:prstGeom prst="rect">
                <a:avLst/>
              </a:prstGeom>
              <a:noFill/>
            </p:spPr>
            <p:txBody>
              <a:bodyPr wrap="square" rtlCol="0">
                <a:spAutoFit/>
              </a:bodyPr>
              <a:lstStyle/>
              <a:p>
                <a:r>
                  <a:rPr lang="en-US" dirty="0"/>
                  <a:t>volume = </a:t>
                </a:r>
                <a14:m>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𝐿𝐴</m:t>
                    </m:r>
                  </m:oMath>
                </a14:m>
                <a:endParaRPr lang="en-US" dirty="0"/>
              </a:p>
            </p:txBody>
          </p:sp>
        </mc:Choice>
        <mc:Fallback xmlns="">
          <p:sp>
            <p:nvSpPr>
              <p:cNvPr id="48" name="TextBox 47">
                <a:extLst>
                  <a:ext uri="{FF2B5EF4-FFF2-40B4-BE49-F238E27FC236}">
                    <a16:creationId xmlns:a16="http://schemas.microsoft.com/office/drawing/2014/main" id="{282829C0-02A1-4AC2-8D47-76CD4F9300B3}"/>
                  </a:ext>
                </a:extLst>
              </p:cNvPr>
              <p:cNvSpPr txBox="1">
                <a:spLocks noRot="1" noChangeAspect="1" noMove="1" noResize="1" noEditPoints="1" noAdjustHandles="1" noChangeArrowheads="1" noChangeShapeType="1" noTextEdit="1"/>
              </p:cNvSpPr>
              <p:nvPr/>
            </p:nvSpPr>
            <p:spPr>
              <a:xfrm>
                <a:off x="4629150" y="4508500"/>
                <a:ext cx="2133600" cy="369332"/>
              </a:xfrm>
              <a:prstGeom prst="rect">
                <a:avLst/>
              </a:prstGeom>
              <a:blipFill>
                <a:blip r:embed="rId4"/>
                <a:stretch>
                  <a:fillRect l="-2286"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508C8930-C6EB-4295-B75B-7A0DA50698DF}"/>
                  </a:ext>
                </a:extLst>
              </p:cNvPr>
              <p:cNvSpPr txBox="1"/>
              <p:nvPr/>
            </p:nvSpPr>
            <p:spPr>
              <a:xfrm>
                <a:off x="5930899" y="3916581"/>
                <a:ext cx="1143003" cy="369332"/>
              </a:xfrm>
              <a:prstGeom prst="rect">
                <a:avLst/>
              </a:prstGeom>
              <a:noFill/>
            </p:spPr>
            <p:txBody>
              <a:bodyPr wrap="square" rtlCol="0">
                <a:spAutoFit/>
              </a:bodyPr>
              <a:lstStyle/>
              <a:p>
                <a:r>
                  <a:rPr lang="en-US" dirty="0"/>
                  <a:t>f</a:t>
                </a:r>
                <a:r>
                  <a:rPr lang="en-US" b="0" dirty="0"/>
                  <a:t>orce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oMath>
                </a14:m>
                <a:endParaRPr lang="en-US" dirty="0"/>
              </a:p>
            </p:txBody>
          </p:sp>
        </mc:Choice>
        <mc:Fallback xmlns="">
          <p:sp>
            <p:nvSpPr>
              <p:cNvPr id="49" name="TextBox 48">
                <a:extLst>
                  <a:ext uri="{FF2B5EF4-FFF2-40B4-BE49-F238E27FC236}">
                    <a16:creationId xmlns:a16="http://schemas.microsoft.com/office/drawing/2014/main" id="{508C8930-C6EB-4295-B75B-7A0DA50698DF}"/>
                  </a:ext>
                </a:extLst>
              </p:cNvPr>
              <p:cNvSpPr txBox="1">
                <a:spLocks noRot="1" noChangeAspect="1" noMove="1" noResize="1" noEditPoints="1" noAdjustHandles="1" noChangeArrowheads="1" noChangeShapeType="1" noTextEdit="1"/>
              </p:cNvSpPr>
              <p:nvPr/>
            </p:nvSpPr>
            <p:spPr>
              <a:xfrm>
                <a:off x="5930899" y="3916581"/>
                <a:ext cx="1143003" cy="369332"/>
              </a:xfrm>
              <a:prstGeom prst="rect">
                <a:avLst/>
              </a:prstGeom>
              <a:blipFill>
                <a:blip r:embed="rId5"/>
                <a:stretch>
                  <a:fillRect l="-4813" t="-8197" b="-24590"/>
                </a:stretch>
              </a:blipFill>
            </p:spPr>
            <p:txBody>
              <a:bodyPr/>
              <a:lstStyle/>
              <a:p>
                <a:r>
                  <a:rPr lang="en-US">
                    <a:noFill/>
                  </a:rPr>
                  <a:t> </a:t>
                </a:r>
              </a:p>
            </p:txBody>
          </p:sp>
        </mc:Fallback>
      </mc:AlternateContent>
      <p:cxnSp>
        <p:nvCxnSpPr>
          <p:cNvPr id="53" name="Straight Arrow Connector 52">
            <a:extLst>
              <a:ext uri="{FF2B5EF4-FFF2-40B4-BE49-F238E27FC236}">
                <a16:creationId xmlns:a16="http://schemas.microsoft.com/office/drawing/2014/main" id="{D3D16A0D-808E-4CFF-AD0E-F04E9517FEA3}"/>
              </a:ext>
            </a:extLst>
          </p:cNvPr>
          <p:cNvCxnSpPr/>
          <p:nvPr/>
        </p:nvCxnSpPr>
        <p:spPr>
          <a:xfrm flipH="1">
            <a:off x="5289550" y="4102100"/>
            <a:ext cx="584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6DB4452E-2E76-4DFD-A064-1D0F7C978F02}"/>
              </a:ext>
            </a:extLst>
          </p:cNvPr>
          <p:cNvSpPr/>
          <p:nvPr/>
        </p:nvSpPr>
        <p:spPr>
          <a:xfrm>
            <a:off x="2971801" y="4362450"/>
            <a:ext cx="188914" cy="188914"/>
          </a:xfrm>
          <a:prstGeom prst="ellipse">
            <a:avLst/>
          </a:prstGeom>
          <a:solidFill>
            <a:schemeClr val="tx2"/>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F97F27F-D076-40A8-B454-76D9412B127A}"/>
                  </a:ext>
                </a:extLst>
              </p:cNvPr>
              <p:cNvSpPr txBox="1"/>
              <p:nvPr/>
            </p:nvSpPr>
            <p:spPr>
              <a:xfrm>
                <a:off x="3416300" y="4718050"/>
                <a:ext cx="2667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oMath>
                  </m:oMathPara>
                </a14:m>
                <a:endParaRPr lang="en-US" dirty="0"/>
              </a:p>
            </p:txBody>
          </p:sp>
        </mc:Choice>
        <mc:Fallback xmlns="">
          <p:sp>
            <p:nvSpPr>
              <p:cNvPr id="55" name="TextBox 54">
                <a:extLst>
                  <a:ext uri="{FF2B5EF4-FFF2-40B4-BE49-F238E27FC236}">
                    <a16:creationId xmlns:a16="http://schemas.microsoft.com/office/drawing/2014/main" id="{BF97F27F-D076-40A8-B454-76D9412B127A}"/>
                  </a:ext>
                </a:extLst>
              </p:cNvPr>
              <p:cNvSpPr txBox="1">
                <a:spLocks noRot="1" noChangeAspect="1" noMove="1" noResize="1" noEditPoints="1" noAdjustHandles="1" noChangeArrowheads="1" noChangeShapeType="1" noTextEdit="1"/>
              </p:cNvSpPr>
              <p:nvPr/>
            </p:nvSpPr>
            <p:spPr>
              <a:xfrm>
                <a:off x="3416300" y="4718050"/>
                <a:ext cx="266700" cy="369332"/>
              </a:xfrm>
              <a:prstGeom prst="rect">
                <a:avLst/>
              </a:prstGeom>
              <a:blipFill>
                <a:blip r:embed="rId6"/>
                <a:stretch>
                  <a:fillRect t="-19672" r="-29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F8CB45C6-2D42-4411-AD62-6A5A726A74E5}"/>
                  </a:ext>
                </a:extLst>
              </p:cNvPr>
              <p:cNvSpPr txBox="1"/>
              <p:nvPr/>
            </p:nvSpPr>
            <p:spPr>
              <a:xfrm>
                <a:off x="3543300" y="4057650"/>
                <a:ext cx="23494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oMath>
                  </m:oMathPara>
                </a14:m>
                <a:endParaRPr lang="en-US" dirty="0"/>
              </a:p>
            </p:txBody>
          </p:sp>
        </mc:Choice>
        <mc:Fallback xmlns="">
          <p:sp>
            <p:nvSpPr>
              <p:cNvPr id="56" name="TextBox 55">
                <a:extLst>
                  <a:ext uri="{FF2B5EF4-FFF2-40B4-BE49-F238E27FC236}">
                    <a16:creationId xmlns:a16="http://schemas.microsoft.com/office/drawing/2014/main" id="{F8CB45C6-2D42-4411-AD62-6A5A726A74E5}"/>
                  </a:ext>
                </a:extLst>
              </p:cNvPr>
              <p:cNvSpPr txBox="1">
                <a:spLocks noRot="1" noChangeAspect="1" noMove="1" noResize="1" noEditPoints="1" noAdjustHandles="1" noChangeArrowheads="1" noChangeShapeType="1" noTextEdit="1"/>
              </p:cNvSpPr>
              <p:nvPr/>
            </p:nvSpPr>
            <p:spPr>
              <a:xfrm>
                <a:off x="3543300" y="4057650"/>
                <a:ext cx="234949" cy="369332"/>
              </a:xfrm>
              <a:prstGeom prst="rect">
                <a:avLst/>
              </a:prstGeom>
              <a:blipFill>
                <a:blip r:embed="rId7"/>
                <a:stretch>
                  <a:fillRect r="-487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27622D0D-C95D-4EEB-86FD-D65D90DBEE73}"/>
                  </a:ext>
                </a:extLst>
              </p:cNvPr>
              <p:cNvSpPr txBox="1"/>
              <p:nvPr/>
            </p:nvSpPr>
            <p:spPr>
              <a:xfrm>
                <a:off x="4200106" y="1743777"/>
                <a:ext cx="148745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𝑃𝑉</m:t>
                      </m:r>
                      <m:r>
                        <a:rPr lang="en-US" sz="2400" b="0" i="1" smtClean="0">
                          <a:latin typeface="Cambria Math" panose="02040503050406030204" pitchFamily="18" charset="0"/>
                        </a:rPr>
                        <m:t>=</m:t>
                      </m:r>
                      <m:r>
                        <a:rPr lang="en-US" sz="2400" b="0" i="1" smtClean="0">
                          <a:latin typeface="Cambria Math" panose="02040503050406030204" pitchFamily="18" charset="0"/>
                        </a:rPr>
                        <m:t>𝑁𝑘𝑇</m:t>
                      </m:r>
                    </m:oMath>
                  </m:oMathPara>
                </a14:m>
                <a:endParaRPr lang="en-US" sz="2400" dirty="0"/>
              </a:p>
            </p:txBody>
          </p:sp>
        </mc:Choice>
        <mc:Fallback xmlns="">
          <p:sp>
            <p:nvSpPr>
              <p:cNvPr id="57" name="TextBox 56">
                <a:extLst>
                  <a:ext uri="{FF2B5EF4-FFF2-40B4-BE49-F238E27FC236}">
                    <a16:creationId xmlns:a16="http://schemas.microsoft.com/office/drawing/2014/main" id="{27622D0D-C95D-4EEB-86FD-D65D90DBEE73}"/>
                  </a:ext>
                </a:extLst>
              </p:cNvPr>
              <p:cNvSpPr txBox="1">
                <a:spLocks noRot="1" noChangeAspect="1" noMove="1" noResize="1" noEditPoints="1" noAdjustHandles="1" noChangeArrowheads="1" noChangeShapeType="1" noTextEdit="1"/>
              </p:cNvSpPr>
              <p:nvPr/>
            </p:nvSpPr>
            <p:spPr>
              <a:xfrm>
                <a:off x="4200106" y="1743777"/>
                <a:ext cx="1487458" cy="369332"/>
              </a:xfrm>
              <a:prstGeom prst="rect">
                <a:avLst/>
              </a:prstGeom>
              <a:blipFill>
                <a:blip r:embed="rId8"/>
                <a:stretch>
                  <a:fillRect l="-3279" r="-3279" b="-983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BC7583C9-073B-48AE-881D-482F0EA3BF28}"/>
                  </a:ext>
                </a:extLst>
              </p:cNvPr>
              <p:cNvSpPr txBox="1"/>
              <p:nvPr/>
            </p:nvSpPr>
            <p:spPr>
              <a:xfrm>
                <a:off x="2616200" y="4457700"/>
                <a:ext cx="2095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oMath>
                  </m:oMathPara>
                </a14:m>
                <a:endParaRPr lang="en-US" dirty="0"/>
              </a:p>
            </p:txBody>
          </p:sp>
        </mc:Choice>
        <mc:Fallback xmlns="">
          <p:sp>
            <p:nvSpPr>
              <p:cNvPr id="58" name="TextBox 57">
                <a:extLst>
                  <a:ext uri="{FF2B5EF4-FFF2-40B4-BE49-F238E27FC236}">
                    <a16:creationId xmlns:a16="http://schemas.microsoft.com/office/drawing/2014/main" id="{BC7583C9-073B-48AE-881D-482F0EA3BF28}"/>
                  </a:ext>
                </a:extLst>
              </p:cNvPr>
              <p:cNvSpPr txBox="1">
                <a:spLocks noRot="1" noChangeAspect="1" noMove="1" noResize="1" noEditPoints="1" noAdjustHandles="1" noChangeArrowheads="1" noChangeShapeType="1" noTextEdit="1"/>
              </p:cNvSpPr>
              <p:nvPr/>
            </p:nvSpPr>
            <p:spPr>
              <a:xfrm>
                <a:off x="2616200" y="4457700"/>
                <a:ext cx="209541" cy="369332"/>
              </a:xfrm>
              <a:prstGeom prst="rect">
                <a:avLst/>
              </a:prstGeom>
              <a:blipFill>
                <a:blip r:embed="rId9"/>
                <a:stretch>
                  <a:fillRect r="-6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4C1A6BFB-8F04-4881-8DFF-AD19C4D6CD75}"/>
                  </a:ext>
                </a:extLst>
              </p:cNvPr>
              <p:cNvSpPr txBox="1"/>
              <p:nvPr/>
            </p:nvSpPr>
            <p:spPr>
              <a:xfrm>
                <a:off x="6813550" y="5575300"/>
                <a:ext cx="1670329" cy="830997"/>
              </a:xfrm>
              <a:prstGeom prst="rect">
                <a:avLst/>
              </a:prstGeom>
              <a:noFill/>
            </p:spPr>
            <p:txBody>
              <a:bodyPr wrap="none" lIns="0" tIns="0" rIns="0" bIns="0" rtlCol="0">
                <a:spAutoFit/>
              </a:bodyPr>
              <a:lstStyle/>
              <a:p>
                <a:r>
                  <a:rPr lang="en-US" dirty="0"/>
                  <a:t>a</a:t>
                </a:r>
                <a:r>
                  <a:rPr lang="en-US" b="0" dirty="0"/>
                  <a:t>verage force </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𝐿</m:t>
                          </m:r>
                        </m:den>
                      </m:f>
                    </m:oMath>
                  </m:oMathPara>
                </a14:m>
                <a:endParaRPr lang="en-US" dirty="0"/>
              </a:p>
            </p:txBody>
          </p:sp>
        </mc:Choice>
        <mc:Fallback xmlns="">
          <p:sp>
            <p:nvSpPr>
              <p:cNvPr id="59" name="TextBox 58">
                <a:extLst>
                  <a:ext uri="{FF2B5EF4-FFF2-40B4-BE49-F238E27FC236}">
                    <a16:creationId xmlns:a16="http://schemas.microsoft.com/office/drawing/2014/main" id="{4C1A6BFB-8F04-4881-8DFF-AD19C4D6CD75}"/>
                  </a:ext>
                </a:extLst>
              </p:cNvPr>
              <p:cNvSpPr txBox="1">
                <a:spLocks noRot="1" noChangeAspect="1" noMove="1" noResize="1" noEditPoints="1" noAdjustHandles="1" noChangeArrowheads="1" noChangeShapeType="1" noTextEdit="1"/>
              </p:cNvSpPr>
              <p:nvPr/>
            </p:nvSpPr>
            <p:spPr>
              <a:xfrm>
                <a:off x="6813550" y="5575300"/>
                <a:ext cx="1670329" cy="830997"/>
              </a:xfrm>
              <a:prstGeom prst="rect">
                <a:avLst/>
              </a:prstGeom>
              <a:blipFill>
                <a:blip r:embed="rId10"/>
                <a:stretch>
                  <a:fillRect l="-8759" t="-9559" r="-6934"/>
                </a:stretch>
              </a:blipFill>
            </p:spPr>
            <p:txBody>
              <a:bodyPr/>
              <a:lstStyle/>
              <a:p>
                <a:r>
                  <a:rPr lang="en-US">
                    <a:noFill/>
                  </a:rPr>
                  <a:t> </a:t>
                </a:r>
              </a:p>
            </p:txBody>
          </p:sp>
        </mc:Fallback>
      </mc:AlternateContent>
    </p:spTree>
    <p:extLst>
      <p:ext uri="{BB962C8B-B14F-4D97-AF65-F5344CB8AC3E}">
        <p14:creationId xmlns:p14="http://schemas.microsoft.com/office/powerpoint/2010/main" val="1564629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C9EC-E050-4C38-B14E-1390F4FAC456}"/>
              </a:ext>
            </a:extLst>
          </p:cNvPr>
          <p:cNvSpPr>
            <a:spLocks noGrp="1"/>
          </p:cNvSpPr>
          <p:nvPr>
            <p:ph type="title"/>
          </p:nvPr>
        </p:nvSpPr>
        <p:spPr/>
        <p:txBody>
          <a:bodyPr>
            <a:normAutofit/>
          </a:bodyPr>
          <a:lstStyle/>
          <a:p>
            <a:r>
              <a:rPr lang="en-US" dirty="0"/>
              <a:t>Relate pressure to kinetic energy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FA7A79-EF6F-479B-8837-EAC5AA0FF796}"/>
                  </a:ext>
                </a:extLst>
              </p:cNvPr>
              <p:cNvSpPr>
                <a:spLocks noGrp="1"/>
              </p:cNvSpPr>
              <p:nvPr>
                <p:ph idx="1"/>
              </p:nvPr>
            </p:nvSpPr>
            <p:spPr>
              <a:xfrm>
                <a:off x="3302000" y="2016125"/>
                <a:ext cx="5842000" cy="4351338"/>
              </a:xfrm>
            </p:spPr>
            <p:txBody>
              <a:bodyPr>
                <a:normAutofit fontScale="92500"/>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𝑥</m:t>
                            </m:r>
                            <m:r>
                              <a:rPr lang="en-US" b="0" i="1" smtClean="0">
                                <a:latin typeface="Cambria Math" panose="02040503050406030204" pitchFamily="18" charset="0"/>
                              </a:rPr>
                              <m:t>,</m:t>
                            </m:r>
                            <m:r>
                              <m:rPr>
                                <m:sty m:val="p"/>
                              </m:rPr>
                              <a:rPr lang="en-US" b="0" i="0" smtClean="0">
                                <a:latin typeface="Cambria Math" panose="02040503050406030204" pitchFamily="18" charset="0"/>
                              </a:rPr>
                              <m:t>on</m:t>
                            </m:r>
                            <m:r>
                              <a:rPr lang="en-US" b="0" i="0" smtClean="0">
                                <a:latin typeface="Cambria Math" panose="02040503050406030204" pitchFamily="18" charset="0"/>
                              </a:rPr>
                              <m:t> </m:t>
                            </m:r>
                            <m:r>
                              <m:rPr>
                                <m:sty m:val="p"/>
                              </m:rPr>
                              <a:rPr lang="en-US" b="0" i="0" smtClean="0">
                                <a:latin typeface="Cambria Math" panose="02040503050406030204" pitchFamily="18" charset="0"/>
                              </a:rPr>
                              <m:t>pistion</m:t>
                            </m:r>
                          </m:sub>
                        </m:sSub>
                      </m:num>
                      <m:den>
                        <m:r>
                          <a:rPr lang="en-US" b="0" i="1" smtClean="0">
                            <a:latin typeface="Cambria Math" panose="02040503050406030204" pitchFamily="18" charset="0"/>
                          </a:rPr>
                          <m:t>𝐴</m:t>
                        </m:r>
                      </m:den>
                    </m:f>
                    <m:r>
                      <a:rPr lang="en-US" b="0" i="0"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𝑥</m:t>
                            </m:r>
                            <m:r>
                              <a:rPr lang="en-US" i="1">
                                <a:latin typeface="Cambria Math" panose="02040503050406030204" pitchFamily="18" charset="0"/>
                              </a:rPr>
                              <m:t>,</m:t>
                            </m:r>
                            <m:r>
                              <m:rPr>
                                <m:sty m:val="p"/>
                              </m:rPr>
                              <a:rPr lang="en-US" i="0">
                                <a:latin typeface="Cambria Math" panose="02040503050406030204" pitchFamily="18" charset="0"/>
                              </a:rPr>
                              <m:t>on</m:t>
                            </m:r>
                            <m:r>
                              <a:rPr lang="en-US" i="0">
                                <a:latin typeface="Cambria Math" panose="02040503050406030204" pitchFamily="18" charset="0"/>
                              </a:rPr>
                              <m:t> </m:t>
                            </m:r>
                            <m:r>
                              <m:rPr>
                                <m:sty m:val="p"/>
                              </m:rPr>
                              <a:rPr lang="en-US" b="0" i="0" smtClean="0">
                                <a:latin typeface="Cambria Math" panose="02040503050406030204" pitchFamily="18" charset="0"/>
                              </a:rPr>
                              <m:t>molecule</m:t>
                            </m:r>
                          </m:sub>
                        </m:sSub>
                      </m:num>
                      <m:den>
                        <m:r>
                          <a:rPr lang="en-US" i="1">
                            <a:latin typeface="Cambria Math" panose="02040503050406030204" pitchFamily="18" charset="0"/>
                          </a:rPr>
                          <m:t>𝐴</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acc>
                          <m:accPr>
                            <m:chr m:val="̅"/>
                            <m:ctrlPr>
                              <a:rPr lang="en-US" b="0" i="1" smtClean="0">
                                <a:latin typeface="Cambria Math" panose="02040503050406030204" pitchFamily="18" charset="0"/>
                              </a:rPr>
                            </m:ctrlPr>
                          </m:accPr>
                          <m:e>
                            <m:d>
                              <m:dPr>
                                <m:ctrlPr>
                                  <a:rPr lang="en-US" i="1">
                                    <a:latin typeface="Cambria Math" panose="02040503050406030204" pitchFamily="18" charset="0"/>
                                  </a:rPr>
                                </m:ctrlPr>
                              </m:dPr>
                              <m:e>
                                <m:f>
                                  <m:fPr>
                                    <m:ctrlPr>
                                      <a:rPr lang="en-US" i="1">
                                        <a:latin typeface="Cambria Math" panose="02040503050406030204" pitchFamily="18" charset="0"/>
                                      </a:rPr>
                                    </m:ctrlPr>
                                  </m:fPr>
                                  <m:num>
                                    <m:r>
                                      <m:rPr>
                                        <m:sty m:val="p"/>
                                      </m:rPr>
                                      <a:rPr lang="en-US">
                                        <a:latin typeface="Cambria Math" panose="02040503050406030204" pitchFamily="18" charset="0"/>
                                      </a:rPr>
                                      <m:t>Δ</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𝑥</m:t>
                                        </m:r>
                                      </m:sub>
                                    </m:sSub>
                                  </m:num>
                                  <m:den>
                                    <m:r>
                                      <m:rPr>
                                        <m:sty m:val="p"/>
                                      </m:rPr>
                                      <a:rPr lang="en-US">
                                        <a:latin typeface="Cambria Math" panose="02040503050406030204" pitchFamily="18" charset="0"/>
                                      </a:rPr>
                                      <m:t>Δ</m:t>
                                    </m:r>
                                    <m:r>
                                      <a:rPr lang="en-US" i="1">
                                        <a:latin typeface="Cambria Math" panose="02040503050406030204" pitchFamily="18" charset="0"/>
                                      </a:rPr>
                                      <m:t>𝑡</m:t>
                                    </m:r>
                                  </m:den>
                                </m:f>
                              </m:e>
                            </m:d>
                          </m:e>
                        </m:acc>
                      </m:num>
                      <m:den>
                        <m:r>
                          <a:rPr lang="en-US" b="0" i="1" smtClean="0">
                            <a:latin typeface="Cambria Math" panose="02040503050406030204" pitchFamily="18" charset="0"/>
                          </a:rPr>
                          <m:t>𝐴</m:t>
                        </m:r>
                      </m:den>
                    </m:f>
                  </m:oMath>
                </a14:m>
                <a:r>
                  <a:rPr lang="en-US" dirty="0"/>
                  <a:t>,         </a:t>
                </a:r>
                <a14:m>
                  <m:oMath xmlns:m="http://schemas.openxmlformats.org/officeDocument/2006/math">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𝐹</m:t>
                        </m:r>
                      </m:e>
                      <m:sub>
                        <m:r>
                          <a:rPr lang="en-US" sz="2600" b="0" i="1" smtClean="0">
                            <a:latin typeface="Cambria Math" panose="02040503050406030204" pitchFamily="18" charset="0"/>
                          </a:rPr>
                          <m:t>𝑥</m:t>
                        </m:r>
                      </m:sub>
                    </m:sSub>
                    <m:r>
                      <a:rPr lang="en-US" sz="2600" b="0" i="1" smtClean="0">
                        <a:latin typeface="Cambria Math" panose="02040503050406030204" pitchFamily="18" charset="0"/>
                      </a:rPr>
                      <m:t>=</m:t>
                    </m:r>
                    <m:r>
                      <a:rPr lang="en-US" sz="2600" b="0" i="1" smtClean="0">
                        <a:latin typeface="Cambria Math" panose="02040503050406030204" pitchFamily="18" charset="0"/>
                      </a:rPr>
                      <m:t>𝑑</m:t>
                    </m:r>
                    <m:d>
                      <m:dPr>
                        <m:ctrlPr>
                          <a:rPr lang="en-US" sz="2600" b="0" i="1" smtClean="0">
                            <a:latin typeface="Cambria Math" panose="02040503050406030204" pitchFamily="18" charset="0"/>
                          </a:rPr>
                        </m:ctrlPr>
                      </m:dPr>
                      <m:e>
                        <m:r>
                          <a:rPr lang="en-US" sz="2600" b="0" i="1" smtClean="0">
                            <a:latin typeface="Cambria Math" panose="02040503050406030204" pitchFamily="18" charset="0"/>
                          </a:rPr>
                          <m:t>𝑚</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𝑣</m:t>
                            </m:r>
                          </m:e>
                          <m:sub>
                            <m:r>
                              <a:rPr lang="en-US" sz="2600" b="0" i="1" smtClean="0">
                                <a:latin typeface="Cambria Math" panose="02040503050406030204" pitchFamily="18" charset="0"/>
                              </a:rPr>
                              <m:t>𝑥</m:t>
                            </m:r>
                          </m:sub>
                        </m:sSub>
                      </m:e>
                    </m:d>
                    <m:r>
                      <a:rPr lang="en-US" sz="2600" b="0" i="1" smtClean="0">
                        <a:latin typeface="Cambria Math" panose="02040503050406030204" pitchFamily="18" charset="0"/>
                      </a:rPr>
                      <m:t>/</m:t>
                    </m:r>
                    <m:r>
                      <a:rPr lang="en-US" sz="2600" b="0" i="1" smtClean="0">
                        <a:latin typeface="Cambria Math" panose="02040503050406030204" pitchFamily="18" charset="0"/>
                      </a:rPr>
                      <m:t>𝑑𝑡</m:t>
                    </m:r>
                  </m:oMath>
                </a14:m>
                <a:endParaRPr lang="en-US" sz="2600" dirty="0"/>
              </a:p>
              <a:p>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r>
                      <a:rPr lang="en-US" b="0" i="1" smtClean="0">
                        <a:latin typeface="Cambria Math" panose="02040503050406030204" pitchFamily="18" charset="0"/>
                      </a:rPr>
                      <m:t>=2</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oMath>
                </a14:m>
                <a:endParaRPr lang="en-US" dirty="0"/>
              </a:p>
              <a:p>
                <a:endParaRPr lang="en-US" dirty="0"/>
              </a:p>
              <a:p>
                <a14:m>
                  <m:oMath xmlns:m="http://schemas.openxmlformats.org/officeDocument/2006/math">
                    <m:r>
                      <m:rPr>
                        <m:sty m:val="p"/>
                      </m:rPr>
                      <a:rPr lang="en-US" b="0" i="0" smtClean="0">
                        <a:latin typeface="Cambria Math" panose="02040503050406030204" pitchFamily="18" charset="0"/>
                      </a:rPr>
                      <m:t>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r>
                              <a:rPr lang="en-US" b="0" i="1" smtClean="0">
                                <a:latin typeface="Cambria Math" panose="02040503050406030204" pitchFamily="18" charset="0"/>
                              </a:rPr>
                              <m:t>,</m:t>
                            </m:r>
                            <m:r>
                              <m:rPr>
                                <m:sty m:val="p"/>
                              </m:rPr>
                              <a:rPr lang="en-US" b="0" i="0" smtClean="0">
                                <a:latin typeface="Cambria Math" panose="02040503050406030204" pitchFamily="18" charset="0"/>
                              </a:rPr>
                              <m:t>final</m:t>
                            </m:r>
                            <m:r>
                              <a:rPr lang="en-US" b="0" i="1" smtClean="0">
                                <a:latin typeface="Cambria Math" panose="02040503050406030204" pitchFamily="18" charset="0"/>
                              </a:rPr>
                              <m:t> </m:t>
                            </m:r>
                          </m:sub>
                        </m:sSub>
                      </m:e>
                    </m:d>
                  </m:oMath>
                </a14:m>
                <a:r>
                  <a:rPr lang="en-US" dirty="0"/>
                  <a:t>-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𝑥</m:t>
                            </m:r>
                            <m:r>
                              <a:rPr lang="en-US" i="1">
                                <a:latin typeface="Cambria Math" panose="02040503050406030204" pitchFamily="18" charset="0"/>
                              </a:rPr>
                              <m:t>,</m:t>
                            </m:r>
                            <m:r>
                              <m:rPr>
                                <m:sty m:val="p"/>
                              </m:rPr>
                              <a:rPr lang="en-US" b="0" i="0" smtClean="0">
                                <a:latin typeface="Cambria Math" panose="02040503050406030204" pitchFamily="18" charset="0"/>
                              </a:rPr>
                              <m:t>initial</m:t>
                            </m:r>
                            <m:r>
                              <a:rPr lang="en-US" i="1">
                                <a:latin typeface="Cambria Math" panose="02040503050406030204" pitchFamily="18" charset="0"/>
                              </a:rPr>
                              <m:t> </m:t>
                            </m:r>
                          </m:sub>
                        </m:sSub>
                      </m:e>
                    </m:d>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oMath>
                </a14:m>
                <a:endParaRPr lang="en-US" dirty="0"/>
              </a:p>
              <a:p>
                <a:endParaRPr lang="en-US"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𝐴</m:t>
                        </m:r>
                      </m:den>
                    </m:f>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r>
                          <a:rPr lang="en-US" b="0" i="1" smtClean="0">
                            <a:latin typeface="Cambria Math" panose="02040503050406030204" pitchFamily="18" charset="0"/>
                          </a:rPr>
                          <m:t>)</m:t>
                        </m:r>
                      </m:num>
                      <m:den>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𝐿</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den>
                        </m:f>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𝐴𝐿</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𝑥</m:t>
                            </m:r>
                          </m:sub>
                          <m:sup>
                            <m:r>
                              <a:rPr lang="en-US" i="1">
                                <a:latin typeface="Cambria Math" panose="02040503050406030204" pitchFamily="18" charset="0"/>
                              </a:rPr>
                              <m:t>2</m:t>
                            </m:r>
                          </m:sup>
                        </m:sSubSup>
                      </m:num>
                      <m:den>
                        <m:r>
                          <a:rPr lang="en-US" b="0" i="1" smtClean="0">
                            <a:latin typeface="Cambria Math" panose="02040503050406030204" pitchFamily="18" charset="0"/>
                          </a:rPr>
                          <m:t>𝑉</m:t>
                        </m:r>
                      </m:den>
                    </m:f>
                  </m:oMath>
                </a14:m>
                <a:endParaRPr lang="en-US" dirty="0"/>
              </a:p>
            </p:txBody>
          </p:sp>
        </mc:Choice>
        <mc:Fallback xmlns="">
          <p:sp>
            <p:nvSpPr>
              <p:cNvPr id="3" name="Content Placeholder 2">
                <a:extLst>
                  <a:ext uri="{FF2B5EF4-FFF2-40B4-BE49-F238E27FC236}">
                    <a16:creationId xmlns:a16="http://schemas.microsoft.com/office/drawing/2014/main" id="{DBFA7A79-EF6F-479B-8837-EAC5AA0FF796}"/>
                  </a:ext>
                </a:extLst>
              </p:cNvPr>
              <p:cNvSpPr>
                <a:spLocks noGrp="1" noRot="1" noChangeAspect="1" noMove="1" noResize="1" noEditPoints="1" noAdjustHandles="1" noChangeArrowheads="1" noChangeShapeType="1" noTextEdit="1"/>
              </p:cNvSpPr>
              <p:nvPr>
                <p:ph idx="1"/>
              </p:nvPr>
            </p:nvSpPr>
            <p:spPr>
              <a:xfrm>
                <a:off x="3302000" y="2016125"/>
                <a:ext cx="5842000" cy="4351338"/>
              </a:xfrm>
              <a:blipFill>
                <a:blip r:embed="rId2"/>
                <a:stretch>
                  <a:fillRect/>
                </a:stretch>
              </a:blipFill>
            </p:spPr>
            <p:txBody>
              <a:bodyPr/>
              <a:lstStyle/>
              <a:p>
                <a:r>
                  <a:rPr lang="en-SG">
                    <a:noFill/>
                  </a:rPr>
                  <a:t> </a:t>
                </a:r>
              </a:p>
            </p:txBody>
          </p:sp>
        </mc:Fallback>
      </mc:AlternateContent>
      <p:sp>
        <p:nvSpPr>
          <p:cNvPr id="4" name="Rectangle 3">
            <a:extLst>
              <a:ext uri="{FF2B5EF4-FFF2-40B4-BE49-F238E27FC236}">
                <a16:creationId xmlns:a16="http://schemas.microsoft.com/office/drawing/2014/main" id="{E35613B1-BAB1-4C84-AE42-4234ABDF1E33}"/>
              </a:ext>
            </a:extLst>
          </p:cNvPr>
          <p:cNvSpPr/>
          <p:nvPr/>
        </p:nvSpPr>
        <p:spPr>
          <a:xfrm>
            <a:off x="336550" y="3073400"/>
            <a:ext cx="2686050" cy="187325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38A9A9CA-EA78-47FE-BC75-AC97704D2FE7}"/>
              </a:ext>
            </a:extLst>
          </p:cNvPr>
          <p:cNvCxnSpPr/>
          <p:nvPr/>
        </p:nvCxnSpPr>
        <p:spPr>
          <a:xfrm>
            <a:off x="2349500" y="4013200"/>
            <a:ext cx="5461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B389226-7D3F-42EB-836D-414A42938484}"/>
                  </a:ext>
                </a:extLst>
              </p:cNvPr>
              <p:cNvSpPr txBox="1"/>
              <p:nvPr/>
            </p:nvSpPr>
            <p:spPr>
              <a:xfrm>
                <a:off x="2583718" y="3606800"/>
                <a:ext cx="3066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oMath>
                  </m:oMathPara>
                </a14:m>
                <a:endParaRPr lang="en-US" dirty="0"/>
              </a:p>
            </p:txBody>
          </p:sp>
        </mc:Choice>
        <mc:Fallback xmlns="">
          <p:sp>
            <p:nvSpPr>
              <p:cNvPr id="7" name="TextBox 6">
                <a:extLst>
                  <a:ext uri="{FF2B5EF4-FFF2-40B4-BE49-F238E27FC236}">
                    <a16:creationId xmlns:a16="http://schemas.microsoft.com/office/drawing/2014/main" id="{AB389226-7D3F-42EB-836D-414A42938484}"/>
                  </a:ext>
                </a:extLst>
              </p:cNvPr>
              <p:cNvSpPr txBox="1">
                <a:spLocks noRot="1" noChangeAspect="1" noMove="1" noResize="1" noEditPoints="1" noAdjustHandles="1" noChangeArrowheads="1" noChangeShapeType="1" noTextEdit="1"/>
              </p:cNvSpPr>
              <p:nvPr/>
            </p:nvSpPr>
            <p:spPr>
              <a:xfrm>
                <a:off x="2583718" y="3606800"/>
                <a:ext cx="306686" cy="276999"/>
              </a:xfrm>
              <a:prstGeom prst="rect">
                <a:avLst/>
              </a:prstGeom>
              <a:blipFill>
                <a:blip r:embed="rId3"/>
                <a:stretch>
                  <a:fillRect l="-6000" b="-15556"/>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516B99C1-671D-49C8-BDA8-6C4A3DEDDAF1}"/>
              </a:ext>
            </a:extLst>
          </p:cNvPr>
          <p:cNvCxnSpPr/>
          <p:nvPr/>
        </p:nvCxnSpPr>
        <p:spPr>
          <a:xfrm>
            <a:off x="336550" y="5219700"/>
            <a:ext cx="268605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55029ED-E3B7-44E1-8EAB-BEAD08E8EA18}"/>
                  </a:ext>
                </a:extLst>
              </p:cNvPr>
              <p:cNvSpPr txBox="1"/>
              <p:nvPr/>
            </p:nvSpPr>
            <p:spPr>
              <a:xfrm>
                <a:off x="1308100" y="5340350"/>
                <a:ext cx="50165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oMath>
                  </m:oMathPara>
                </a14:m>
                <a:endParaRPr lang="en-US" dirty="0"/>
              </a:p>
            </p:txBody>
          </p:sp>
        </mc:Choice>
        <mc:Fallback xmlns="">
          <p:sp>
            <p:nvSpPr>
              <p:cNvPr id="10" name="TextBox 9">
                <a:extLst>
                  <a:ext uri="{FF2B5EF4-FFF2-40B4-BE49-F238E27FC236}">
                    <a16:creationId xmlns:a16="http://schemas.microsoft.com/office/drawing/2014/main" id="{E55029ED-E3B7-44E1-8EAB-BEAD08E8EA18}"/>
                  </a:ext>
                </a:extLst>
              </p:cNvPr>
              <p:cNvSpPr txBox="1">
                <a:spLocks noRot="1" noChangeAspect="1" noMove="1" noResize="1" noEditPoints="1" noAdjustHandles="1" noChangeArrowheads="1" noChangeShapeType="1" noTextEdit="1"/>
              </p:cNvSpPr>
              <p:nvPr/>
            </p:nvSpPr>
            <p:spPr>
              <a:xfrm>
                <a:off x="1308100" y="5340350"/>
                <a:ext cx="501650" cy="369332"/>
              </a:xfrm>
              <a:prstGeom prst="rect">
                <a:avLst/>
              </a:prstGeom>
              <a:blipFill>
                <a:blip r:embed="rId4"/>
                <a:stretch>
                  <a:fillRect/>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C6123ADD-7390-4B32-A238-C5C653904D07}"/>
              </a:ext>
            </a:extLst>
          </p:cNvPr>
          <p:cNvCxnSpPr/>
          <p:nvPr/>
        </p:nvCxnSpPr>
        <p:spPr>
          <a:xfrm>
            <a:off x="3022600" y="3073400"/>
            <a:ext cx="0" cy="1809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6FF34E4-FFA1-4CD3-92A7-371D551ABABE}"/>
              </a:ext>
            </a:extLst>
          </p:cNvPr>
          <p:cNvCxnSpPr/>
          <p:nvPr/>
        </p:nvCxnSpPr>
        <p:spPr>
          <a:xfrm>
            <a:off x="3035300" y="3073400"/>
            <a:ext cx="0" cy="18732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C6A2671-89FD-4557-A9FE-51F1511B5C19}"/>
              </a:ext>
            </a:extLst>
          </p:cNvPr>
          <p:cNvSpPr txBox="1"/>
          <p:nvPr/>
        </p:nvSpPr>
        <p:spPr>
          <a:xfrm>
            <a:off x="7278911" y="1175658"/>
            <a:ext cx="1589315" cy="646331"/>
          </a:xfrm>
          <a:prstGeom prst="rect">
            <a:avLst/>
          </a:prstGeom>
          <a:noFill/>
        </p:spPr>
        <p:txBody>
          <a:bodyPr wrap="square" rtlCol="0">
            <a:spAutoFit/>
          </a:bodyPr>
          <a:lstStyle/>
          <a:p>
            <a:r>
              <a:rPr lang="en-US" dirty="0"/>
              <a:t>bar for time average</a:t>
            </a:r>
          </a:p>
        </p:txBody>
      </p:sp>
      <p:sp>
        <p:nvSpPr>
          <p:cNvPr id="8" name="Oval 7">
            <a:extLst>
              <a:ext uri="{FF2B5EF4-FFF2-40B4-BE49-F238E27FC236}">
                <a16:creationId xmlns:a16="http://schemas.microsoft.com/office/drawing/2014/main" id="{90A7030B-BE83-42AF-AE88-7BC952AEFA59}"/>
              </a:ext>
            </a:extLst>
          </p:cNvPr>
          <p:cNvSpPr/>
          <p:nvPr/>
        </p:nvSpPr>
        <p:spPr>
          <a:xfrm>
            <a:off x="2163337" y="3935837"/>
            <a:ext cx="129600" cy="129377"/>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TextBox 10">
            <a:extLst>
              <a:ext uri="{FF2B5EF4-FFF2-40B4-BE49-F238E27FC236}">
                <a16:creationId xmlns:a16="http://schemas.microsoft.com/office/drawing/2014/main" id="{3771D02F-B856-4CB5-A9B4-1D503A24D23B}"/>
              </a:ext>
            </a:extLst>
          </p:cNvPr>
          <p:cNvSpPr txBox="1"/>
          <p:nvPr/>
        </p:nvSpPr>
        <p:spPr>
          <a:xfrm>
            <a:off x="336550" y="2297151"/>
            <a:ext cx="2247168" cy="646331"/>
          </a:xfrm>
          <a:prstGeom prst="rect">
            <a:avLst/>
          </a:prstGeom>
          <a:noFill/>
        </p:spPr>
        <p:txBody>
          <a:bodyPr wrap="square" rtlCol="0">
            <a:spAutoFit/>
          </a:bodyPr>
          <a:lstStyle/>
          <a:p>
            <a:r>
              <a:rPr lang="en-US" dirty="0"/>
              <a:t>One molecule in a box</a:t>
            </a:r>
            <a:endParaRPr lang="en-SG" dirty="0"/>
          </a:p>
        </p:txBody>
      </p:sp>
      <p:sp>
        <p:nvSpPr>
          <p:cNvPr id="13" name="TextBox 12">
            <a:extLst>
              <a:ext uri="{FF2B5EF4-FFF2-40B4-BE49-F238E27FC236}">
                <a16:creationId xmlns:a16="http://schemas.microsoft.com/office/drawing/2014/main" id="{2A8F1D8B-35AA-41CB-B204-608E7D0AB908}"/>
              </a:ext>
            </a:extLst>
          </p:cNvPr>
          <p:cNvSpPr txBox="1"/>
          <p:nvPr/>
        </p:nvSpPr>
        <p:spPr>
          <a:xfrm>
            <a:off x="5708650" y="3442063"/>
            <a:ext cx="2076994" cy="369332"/>
          </a:xfrm>
          <a:prstGeom prst="rect">
            <a:avLst/>
          </a:prstGeom>
          <a:noFill/>
        </p:spPr>
        <p:txBody>
          <a:bodyPr wrap="square" rtlCol="0">
            <a:spAutoFit/>
          </a:bodyPr>
          <a:lstStyle/>
          <a:p>
            <a:r>
              <a:rPr lang="en-US" dirty="0"/>
              <a:t>round trip time</a:t>
            </a:r>
            <a:endParaRPr lang="en-SG" dirty="0"/>
          </a:p>
        </p:txBody>
      </p:sp>
    </p:spTree>
    <p:extLst>
      <p:ext uri="{BB962C8B-B14F-4D97-AF65-F5344CB8AC3E}">
        <p14:creationId xmlns:p14="http://schemas.microsoft.com/office/powerpoint/2010/main" val="44739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273F8DC-FD79-4FD3-BA84-F81725502922}"/>
                  </a:ext>
                </a:extLst>
              </p:cNvPr>
              <p:cNvSpPr>
                <a:spLocks noGrp="1"/>
              </p:cNvSpPr>
              <p:nvPr>
                <p:ph type="title"/>
              </p:nvPr>
            </p:nvSpPr>
            <p:spPr/>
            <p:txBody>
              <a:bodyPr/>
              <a:lstStyle/>
              <a:p>
                <a14:m>
                  <m:oMath xmlns:m="http://schemas.openxmlformats.org/officeDocument/2006/math">
                    <m:r>
                      <a:rPr lang="en-US" b="0" i="1" smtClean="0">
                        <a:latin typeface="Cambria Math" panose="02040503050406030204" pitchFamily="18" charset="0"/>
                      </a:rPr>
                      <m:t>𝑁</m:t>
                    </m:r>
                  </m:oMath>
                </a14:m>
                <a:r>
                  <a:rPr lang="en-US" dirty="0"/>
                  <a:t> particles</a:t>
                </a:r>
              </a:p>
            </p:txBody>
          </p:sp>
        </mc:Choice>
        <mc:Fallback xmlns="">
          <p:sp>
            <p:nvSpPr>
              <p:cNvPr id="2" name="Title 1">
                <a:extLst>
                  <a:ext uri="{FF2B5EF4-FFF2-40B4-BE49-F238E27FC236}">
                    <a16:creationId xmlns:a16="http://schemas.microsoft.com/office/drawing/2014/main" id="{2273F8DC-FD79-4FD3-BA84-F81725502922}"/>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D561E8-BA8F-4690-A0E3-22E75A095312}"/>
                  </a:ext>
                </a:extLst>
              </p:cNvPr>
              <p:cNvSpPr>
                <a:spLocks noGrp="1"/>
              </p:cNvSpPr>
              <p:nvPr>
                <p:ph idx="1"/>
              </p:nvPr>
            </p:nvSpPr>
            <p:spPr/>
            <p:txBody>
              <a:bodyPr>
                <a:normAutofit lnSpcReduction="10000"/>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1</m:t>
                        </m:r>
                        <m:r>
                          <a:rPr lang="en-US" b="0" i="1" smtClean="0">
                            <a:latin typeface="Cambria Math" panose="02040503050406030204" pitchFamily="18" charset="0"/>
                          </a:rPr>
                          <m:t>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2</m:t>
                        </m:r>
                        <m:r>
                          <a:rPr lang="en-US" i="1">
                            <a:latin typeface="Cambria Math" panose="02040503050406030204" pitchFamily="18" charset="0"/>
                          </a:rPr>
                          <m:t>𝑥</m:t>
                        </m:r>
                      </m:sub>
                      <m:sup>
                        <m:r>
                          <a:rPr lang="en-US" i="1">
                            <a:latin typeface="Cambria Math" panose="02040503050406030204" pitchFamily="18" charset="0"/>
                          </a:rPr>
                          <m:t>2</m:t>
                        </m:r>
                      </m:sup>
                    </m:sSubSup>
                    <m:r>
                      <a:rPr lang="en-US" b="0" i="1" smtClean="0">
                        <a:latin typeface="Cambria Math" panose="02040503050406030204" pitchFamily="18" charset="0"/>
                      </a:rPr>
                      <m:t>+⋯+</m:t>
                    </m:r>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𝑁</m:t>
                        </m:r>
                        <m:r>
                          <a:rPr lang="en-US" i="1">
                            <a:latin typeface="Cambria Math" panose="02040503050406030204" pitchFamily="18" charset="0"/>
                          </a:rPr>
                          <m:t>𝑥</m:t>
                        </m:r>
                      </m:sub>
                      <m:sup>
                        <m:r>
                          <a:rPr lang="en-US" i="1">
                            <a:latin typeface="Cambria Math" panose="02040503050406030204" pitchFamily="18" charset="0"/>
                          </a:rPr>
                          <m:t>2</m:t>
                        </m:r>
                      </m:sup>
                    </m:sSubSup>
                  </m:oMath>
                </a14:m>
                <a:endParaRPr lang="en-US" dirty="0"/>
              </a:p>
              <a:p>
                <a:pPr marL="0" indent="0">
                  <a:buNone/>
                </a:pPr>
                <a:endParaRPr lang="en-US" dirty="0"/>
              </a:p>
              <a:p>
                <a:pPr marL="0" indent="0">
                  <a:buNone/>
                </a:pPr>
                <a:r>
                  <a:rPr lang="en-US" dirty="0"/>
                  <a:t>Compare with the ideal gas law</a:t>
                </a:r>
              </a:p>
              <a:p>
                <a14:m>
                  <m:oMath xmlns:m="http://schemas.openxmlformats.org/officeDocument/2006/math">
                    <m:r>
                      <a:rPr lang="en-US" b="0" i="1" smtClean="0">
                        <a:latin typeface="Cambria Math" panose="02040503050406030204" pitchFamily="18" charset="0"/>
                      </a:rPr>
                      <m:t>𝑃𝑉</m:t>
                    </m:r>
                    <m:r>
                      <a:rPr lang="en-US" b="0" i="1" smtClean="0">
                        <a:latin typeface="Cambria Math" panose="02040503050406030204" pitchFamily="18" charset="0"/>
                      </a:rPr>
                      <m:t>=</m:t>
                    </m:r>
                    <m:r>
                      <a:rPr lang="en-US" b="0" i="1" smtClean="0">
                        <a:latin typeface="Cambria Math" panose="02040503050406030204" pitchFamily="18" charset="0"/>
                      </a:rPr>
                      <m:t>𝑁𝑚</m:t>
                    </m:r>
                    <m:acc>
                      <m:accPr>
                        <m:chr m:val="̅"/>
                        <m:ctrlPr>
                          <a:rPr lang="en-US" b="0" i="1" smtClean="0">
                            <a:latin typeface="Cambria Math" panose="02040503050406030204" pitchFamily="18" charset="0"/>
                          </a:rPr>
                        </m:ctrlPr>
                      </m:accPr>
                      <m:e>
                        <m:d>
                          <m:dPr>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e>
                        </m:d>
                      </m:e>
                    </m:acc>
                    <m:r>
                      <a:rPr lang="en-US" b="0" i="1" smtClean="0">
                        <a:latin typeface="Cambria Math" panose="02040503050406030204" pitchFamily="18" charset="0"/>
                      </a:rPr>
                      <m:t>=</m:t>
                    </m:r>
                    <m:r>
                      <a:rPr lang="en-US" b="0" i="1" smtClean="0">
                        <a:latin typeface="Cambria Math" panose="02040503050406030204" pitchFamily="18" charset="0"/>
                      </a:rPr>
                      <m:t>𝑁𝑘𝑇</m:t>
                    </m:r>
                  </m:oMath>
                </a14:m>
                <a:endParaRPr lang="en-US" dirty="0"/>
              </a:p>
              <a:p>
                <a:endParaRPr lang="en-US" i="1" dirty="0">
                  <a:latin typeface="Cambria Math" panose="02040503050406030204" pitchFamily="18" charset="0"/>
                </a:endParaRPr>
              </a:p>
              <a:p>
                <a14:m>
                  <m:oMath xmlns:m="http://schemas.openxmlformats.org/officeDocument/2006/math">
                    <m:acc>
                      <m:accPr>
                        <m:chr m:val="̅"/>
                        <m:ctrlPr>
                          <a:rPr lang="en-US" i="1" smtClean="0">
                            <a:latin typeface="Cambria Math" panose="02040503050406030204" pitchFamily="18" charset="0"/>
                          </a:rPr>
                        </m:ctrlPr>
                      </m:acc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𝑘𝑇</m:t>
                    </m:r>
                  </m:oMath>
                </a14:m>
                <a:r>
                  <a:rPr lang="en-US" dirty="0"/>
                  <a:t>  </a:t>
                </a:r>
                <a:r>
                  <a:rPr lang="en-US" sz="2000" dirty="0"/>
                  <a:t>(equipartition theorem)</a:t>
                </a:r>
              </a:p>
              <a:p>
                <a:endParaRPr lang="en-US" dirty="0"/>
              </a:p>
              <a:p>
                <a14:m>
                  <m:oMath xmlns:m="http://schemas.openxmlformats.org/officeDocument/2006/math">
                    <m:acc>
                      <m:accPr>
                        <m:chr m:val="̅"/>
                        <m:ctrlPr>
                          <a:rPr lang="en-US" i="1" smtClean="0">
                            <a:latin typeface="Cambria Math" panose="02040503050406030204" pitchFamily="18" charset="0"/>
                          </a:rPr>
                        </m:ctrlPr>
                      </m:acc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p>
                            <m:r>
                              <a:rPr lang="en-US" b="0" i="1" smtClean="0">
                                <a:latin typeface="Cambria Math" panose="02040503050406030204" pitchFamily="18" charset="0"/>
                              </a:rPr>
                              <m:t>2</m:t>
                            </m:r>
                          </m:sup>
                        </m:sSup>
                      </m:e>
                    </m:acc>
                    <m:r>
                      <a:rPr lang="en-US" b="0" i="1" smtClean="0">
                        <a:latin typeface="Cambria Math" panose="02040503050406030204" pitchFamily="18" charset="0"/>
                      </a:rPr>
                      <m:t>=</m:t>
                    </m:r>
                  </m:oMath>
                </a14:m>
                <a:r>
                  <a:rPr lang="en-US" dirty="0"/>
                  <a:t> </a:t>
                </a:r>
                <a14:m>
                  <m:oMath xmlns:m="http://schemas.openxmlformats.org/officeDocument/2006/math">
                    <m:acc>
                      <m:accPr>
                        <m:chr m:val="̅"/>
                        <m:ctrlPr>
                          <a:rPr lang="en-US" i="1">
                            <a:latin typeface="Cambria Math" panose="02040503050406030204" pitchFamily="18" charset="0"/>
                          </a:rPr>
                        </m:ctrlPr>
                      </m:acc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𝑥</m:t>
                            </m:r>
                          </m:sub>
                          <m:sup>
                            <m:r>
                              <a:rPr lang="en-US" i="1">
                                <a:latin typeface="Cambria Math" panose="02040503050406030204" pitchFamily="18" charset="0"/>
                              </a:rPr>
                              <m:t>2</m:t>
                            </m:r>
                          </m:sup>
                        </m:sSubSup>
                      </m:e>
                    </m:acc>
                  </m:oMath>
                </a14:m>
                <a:r>
                  <a:rPr lang="en-US" dirty="0"/>
                  <a:t>+</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𝑦</m:t>
                            </m:r>
                          </m:sub>
                          <m:sup>
                            <m:r>
                              <a:rPr lang="en-US" i="1">
                                <a:latin typeface="Cambria Math" panose="02040503050406030204" pitchFamily="18" charset="0"/>
                              </a:rPr>
                              <m:t>2</m:t>
                            </m:r>
                          </m:sup>
                        </m:sSubSup>
                      </m:e>
                    </m:acc>
                    <m:r>
                      <a:rPr lang="en-US" b="0" i="1" smtClean="0">
                        <a:latin typeface="Cambria Math" panose="02040503050406030204" pitchFamily="18" charset="0"/>
                      </a:rPr>
                      <m:t>+</m:t>
                    </m:r>
                    <m:acc>
                      <m:accPr>
                        <m:chr m:val="̅"/>
                        <m:ctrlPr>
                          <a:rPr lang="en-US" i="1">
                            <a:latin typeface="Cambria Math" panose="02040503050406030204" pitchFamily="18" charset="0"/>
                          </a:rPr>
                        </m:ctrlPr>
                      </m:acc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𝑧</m:t>
                            </m:r>
                          </m:sub>
                          <m:sup>
                            <m:r>
                              <a:rPr lang="en-US" i="1">
                                <a:latin typeface="Cambria Math" panose="02040503050406030204" pitchFamily="18" charset="0"/>
                              </a:rPr>
                              <m:t>2</m:t>
                            </m:r>
                          </m:sup>
                        </m:sSubSup>
                      </m:e>
                    </m:acc>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r>
                      <a:rPr lang="en-US" b="0" i="1" smtClean="0">
                        <a:latin typeface="Cambria Math" panose="02040503050406030204" pitchFamily="18" charset="0"/>
                      </a:rPr>
                      <m:t>𝑘𝑇</m:t>
                    </m:r>
                  </m:oMath>
                </a14:m>
                <a:endParaRPr lang="en-US" dirty="0"/>
              </a:p>
            </p:txBody>
          </p:sp>
        </mc:Choice>
        <mc:Fallback xmlns="">
          <p:sp>
            <p:nvSpPr>
              <p:cNvPr id="3" name="Content Placeholder 2">
                <a:extLst>
                  <a:ext uri="{FF2B5EF4-FFF2-40B4-BE49-F238E27FC236}">
                    <a16:creationId xmlns:a16="http://schemas.microsoft.com/office/drawing/2014/main" id="{08D561E8-BA8F-4690-A0E3-22E75A095312}"/>
                  </a:ext>
                </a:extLst>
              </p:cNvPr>
              <p:cNvSpPr>
                <a:spLocks noGrp="1" noRot="1" noChangeAspect="1" noMove="1" noResize="1" noEditPoints="1" noAdjustHandles="1" noChangeArrowheads="1" noChangeShapeType="1" noTextEdit="1"/>
              </p:cNvSpPr>
              <p:nvPr>
                <p:ph idx="1"/>
              </p:nvPr>
            </p:nvSpPr>
            <p:spPr>
              <a:blipFill>
                <a:blip r:embed="rId3"/>
                <a:stretch>
                  <a:fillRect l="-1546"/>
                </a:stretch>
              </a:blipFill>
            </p:spPr>
            <p:txBody>
              <a:bodyPr/>
              <a:lstStyle/>
              <a:p>
                <a:r>
                  <a:rPr lang="en-SG">
                    <a:noFill/>
                  </a:rPr>
                  <a:t> </a:t>
                </a:r>
              </a:p>
            </p:txBody>
          </p:sp>
        </mc:Fallback>
      </mc:AlternateContent>
      <p:sp>
        <p:nvSpPr>
          <p:cNvPr id="4" name="TextBox 3">
            <a:extLst>
              <a:ext uri="{FF2B5EF4-FFF2-40B4-BE49-F238E27FC236}">
                <a16:creationId xmlns:a16="http://schemas.microsoft.com/office/drawing/2014/main" id="{8B525368-E23F-418B-81C3-93A146CF0B78}"/>
              </a:ext>
            </a:extLst>
          </p:cNvPr>
          <p:cNvSpPr txBox="1"/>
          <p:nvPr/>
        </p:nvSpPr>
        <p:spPr>
          <a:xfrm>
            <a:off x="6611257" y="1027907"/>
            <a:ext cx="2111829" cy="923330"/>
          </a:xfrm>
          <a:prstGeom prst="rect">
            <a:avLst/>
          </a:prstGeom>
          <a:noFill/>
        </p:spPr>
        <p:txBody>
          <a:bodyPr wrap="square" rtlCol="0">
            <a:spAutoFit/>
          </a:bodyPr>
          <a:lstStyle/>
          <a:p>
            <a:r>
              <a:rPr lang="en-US" dirty="0"/>
              <a:t>replacing time average by particle average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48159DF-0BB6-43D1-881D-416174346176}"/>
                  </a:ext>
                </a:extLst>
              </p:cNvPr>
              <p:cNvSpPr txBox="1"/>
              <p:nvPr/>
            </p:nvSpPr>
            <p:spPr>
              <a:xfrm>
                <a:off x="6596638" y="3742834"/>
                <a:ext cx="2656114" cy="1210011"/>
              </a:xfrm>
              <a:prstGeom prst="rect">
                <a:avLst/>
              </a:prstGeom>
              <a:noFill/>
            </p:spPr>
            <p:txBody>
              <a:bodyPr wrap="square" rtlCol="0">
                <a:spAutoFit/>
              </a:bodyPr>
              <a:lstStyle/>
              <a:p>
                <a:r>
                  <a:rPr lang="en-US" dirty="0"/>
                  <a:t>Root-mean-square (rms) speed: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m:rPr>
                            <m:sty m:val="p"/>
                          </m:rPr>
                          <a:rPr lang="en-US" b="0" i="0" smtClean="0">
                            <a:latin typeface="Cambria Math" panose="02040503050406030204" pitchFamily="18" charset="0"/>
                          </a:rPr>
                          <m:t>rms</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p>
                            <m:r>
                              <a:rPr lang="en-US" b="0" i="1" smtClean="0">
                                <a:latin typeface="Cambria Math" panose="02040503050406030204" pitchFamily="18" charset="0"/>
                              </a:rPr>
                              <m:t>2</m:t>
                            </m:r>
                          </m:sup>
                        </m:sSup>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3</m:t>
                            </m:r>
                            <m:r>
                              <a:rPr lang="en-US" b="0" i="1" smtClean="0">
                                <a:latin typeface="Cambria Math" panose="02040503050406030204" pitchFamily="18" charset="0"/>
                              </a:rPr>
                              <m:t>𝑘𝑇</m:t>
                            </m:r>
                          </m:num>
                          <m:den>
                            <m:r>
                              <a:rPr lang="en-US" b="0" i="1" smtClean="0">
                                <a:latin typeface="Cambria Math" panose="02040503050406030204" pitchFamily="18" charset="0"/>
                              </a:rPr>
                              <m:t>𝑚</m:t>
                            </m:r>
                          </m:den>
                        </m:f>
                      </m:e>
                    </m:rad>
                  </m:oMath>
                </a14:m>
                <a:endParaRPr lang="en-US" dirty="0"/>
              </a:p>
            </p:txBody>
          </p:sp>
        </mc:Choice>
        <mc:Fallback xmlns="">
          <p:sp>
            <p:nvSpPr>
              <p:cNvPr id="5" name="TextBox 4">
                <a:extLst>
                  <a:ext uri="{FF2B5EF4-FFF2-40B4-BE49-F238E27FC236}">
                    <a16:creationId xmlns:a16="http://schemas.microsoft.com/office/drawing/2014/main" id="{148159DF-0BB6-43D1-881D-416174346176}"/>
                  </a:ext>
                </a:extLst>
              </p:cNvPr>
              <p:cNvSpPr txBox="1">
                <a:spLocks noRot="1" noChangeAspect="1" noMove="1" noResize="1" noEditPoints="1" noAdjustHandles="1" noChangeArrowheads="1" noChangeShapeType="1" noTextEdit="1"/>
              </p:cNvSpPr>
              <p:nvPr/>
            </p:nvSpPr>
            <p:spPr>
              <a:xfrm>
                <a:off x="6596638" y="3742834"/>
                <a:ext cx="2656114" cy="1210011"/>
              </a:xfrm>
              <a:prstGeom prst="rect">
                <a:avLst/>
              </a:prstGeom>
              <a:blipFill>
                <a:blip r:embed="rId4"/>
                <a:stretch>
                  <a:fillRect l="-1835" t="-3030"/>
                </a:stretch>
              </a:blipFill>
            </p:spPr>
            <p:txBody>
              <a:bodyPr/>
              <a:lstStyle/>
              <a:p>
                <a:r>
                  <a:rPr lang="en-SG">
                    <a:noFill/>
                  </a:rPr>
                  <a:t> </a:t>
                </a:r>
              </a:p>
            </p:txBody>
          </p:sp>
        </mc:Fallback>
      </mc:AlternateContent>
    </p:spTree>
    <p:extLst>
      <p:ext uri="{BB962C8B-B14F-4D97-AF65-F5344CB8AC3E}">
        <p14:creationId xmlns:p14="http://schemas.microsoft.com/office/powerpoint/2010/main" val="3161391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7C0D-4AE9-4541-BB5C-6DC480FC3C02}"/>
              </a:ext>
            </a:extLst>
          </p:cNvPr>
          <p:cNvSpPr>
            <a:spLocks noGrp="1"/>
          </p:cNvSpPr>
          <p:nvPr>
            <p:ph type="title"/>
          </p:nvPr>
        </p:nvSpPr>
        <p:spPr/>
        <p:txBody>
          <a:bodyPr/>
          <a:lstStyle/>
          <a:p>
            <a:r>
              <a:rPr lang="en-US" dirty="0"/>
              <a:t>Equipartition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94806C-3B14-4F69-8446-39A1F9F1ED23}"/>
                  </a:ext>
                </a:extLst>
              </p:cNvPr>
              <p:cNvSpPr>
                <a:spLocks noGrp="1"/>
              </p:cNvSpPr>
              <p:nvPr>
                <p:ph idx="1"/>
              </p:nvPr>
            </p:nvSpPr>
            <p:spPr/>
            <p:txBody>
              <a:bodyPr/>
              <a:lstStyle/>
              <a:p>
                <a:r>
                  <a:rPr lang="en-US" dirty="0"/>
                  <a:t>At temperature </a:t>
                </a:r>
                <a14:m>
                  <m:oMath xmlns:m="http://schemas.openxmlformats.org/officeDocument/2006/math">
                    <m:r>
                      <a:rPr lang="en-US" b="0" i="1" smtClean="0">
                        <a:latin typeface="Cambria Math" panose="02040503050406030204" pitchFamily="18" charset="0"/>
                      </a:rPr>
                      <m:t>𝑇</m:t>
                    </m:r>
                  </m:oMath>
                </a14:m>
                <a:r>
                  <a:rPr lang="en-US" dirty="0"/>
                  <a:t>, the average energy of any quadratic degree of freedom is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𝑘𝑇</m:t>
                    </m:r>
                  </m:oMath>
                </a14:m>
                <a:r>
                  <a:rPr lang="en-US" dirty="0"/>
                  <a:t>.</a:t>
                </a:r>
              </a:p>
              <a:p>
                <a:endParaRPr lang="en-US" dirty="0"/>
              </a:p>
              <a:p>
                <a:r>
                  <a:rPr lang="en-US" dirty="0"/>
                  <a:t>Quadratic terms in energy:  </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𝐼</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𝜔</m:t>
                          </m:r>
                        </m:e>
                        <m:sub>
                          <m:r>
                            <a:rPr lang="en-US" b="0" i="1" smtClean="0">
                              <a:latin typeface="Cambria Math" panose="02040503050406030204" pitchFamily="18" charset="0"/>
                            </a:rPr>
                            <m:t>𝑦</m:t>
                          </m:r>
                        </m:sub>
                        <m:sup>
                          <m:r>
                            <a:rPr lang="en-US" b="0" i="1" smtClean="0">
                              <a:latin typeface="Cambria Math" panose="02040503050406030204" pitchFamily="18" charset="0"/>
                            </a:rPr>
                            <m:t>2</m:t>
                          </m:r>
                        </m:sup>
                      </m:sSubSup>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SG" b="0" i="1" smtClean="0">
                          <a:latin typeface="Cambria Math" panose="02040503050406030204" pitchFamily="18" charset="0"/>
                        </a:rPr>
                        <m:t>𝐾</m:t>
                      </m:r>
                      <m:sSup>
                        <m:sSupPr>
                          <m:ctrlPr>
                            <a:rPr lang="en-US" b="0" i="1" smtClean="0">
                              <a:latin typeface="Cambria Math" panose="02040503050406030204" pitchFamily="18" charset="0"/>
                            </a:rPr>
                          </m:ctrlPr>
                        </m:sSupPr>
                        <m:e>
                          <m:r>
                            <a:rPr lang="en-SG" b="0" i="1" smtClean="0">
                              <a:latin typeface="Cambria Math" panose="02040503050406030204" pitchFamily="18" charset="0"/>
                            </a:rPr>
                            <m:t>𝑥</m:t>
                          </m:r>
                        </m:e>
                        <m:sup>
                          <m:r>
                            <a:rPr lang="en-US" b="0" i="1" smtClean="0">
                              <a:latin typeface="Cambria Math" panose="02040503050406030204" pitchFamily="18" charset="0"/>
                            </a:rPr>
                            <m:t>2</m:t>
                          </m:r>
                        </m:sup>
                      </m:sSup>
                      <m:r>
                        <a:rPr lang="en-US" b="0" i="0" smtClean="0">
                          <a:latin typeface="Cambria Math" panose="02040503050406030204" pitchFamily="18" charset="0"/>
                        </a:rPr>
                        <m:t>,  </m:t>
                      </m:r>
                      <m:r>
                        <m:rPr>
                          <m:sty m:val="p"/>
                        </m:rPr>
                        <a:rPr lang="en-US" b="0" i="0" smtClean="0">
                          <a:latin typeface="Cambria Math" panose="02040503050406030204" pitchFamily="18" charset="0"/>
                        </a:rPr>
                        <m:t>etc</m:t>
                      </m:r>
                    </m:oMath>
                  </m:oMathPara>
                </a14:m>
                <a:endParaRPr lang="en-US" dirty="0"/>
              </a:p>
              <a:p>
                <a:pPr marL="0" indent="0">
                  <a:buNone/>
                </a:pPr>
                <a:endParaRPr lang="en-US" dirty="0"/>
              </a:p>
              <a:p>
                <a:r>
                  <a:rPr lang="en-US" dirty="0"/>
                  <a:t>Define temperature by equipartition theorem? No.</a:t>
                </a:r>
              </a:p>
            </p:txBody>
          </p:sp>
        </mc:Choice>
        <mc:Fallback xmlns="">
          <p:sp>
            <p:nvSpPr>
              <p:cNvPr id="3" name="Content Placeholder 2">
                <a:extLst>
                  <a:ext uri="{FF2B5EF4-FFF2-40B4-BE49-F238E27FC236}">
                    <a16:creationId xmlns:a16="http://schemas.microsoft.com/office/drawing/2014/main" id="{6294806C-3B14-4F69-8446-39A1F9F1ED23}"/>
                  </a:ext>
                </a:extLst>
              </p:cNvPr>
              <p:cNvSpPr>
                <a:spLocks noGrp="1" noRot="1" noChangeAspect="1" noMove="1" noResize="1" noEditPoints="1" noAdjustHandles="1" noChangeArrowheads="1" noChangeShapeType="1" noTextEdit="1"/>
              </p:cNvSpPr>
              <p:nvPr>
                <p:ph idx="1"/>
              </p:nvPr>
            </p:nvSpPr>
            <p:spPr>
              <a:blipFill>
                <a:blip r:embed="rId2"/>
                <a:stretch>
                  <a:fillRect l="-1391" t="-2521" r="-696"/>
                </a:stretch>
              </a:blipFill>
            </p:spPr>
            <p:txBody>
              <a:bodyPr/>
              <a:lstStyle/>
              <a:p>
                <a:r>
                  <a:rPr lang="en-SG">
                    <a:noFill/>
                  </a:rPr>
                  <a:t> </a:t>
                </a:r>
              </a:p>
            </p:txBody>
          </p:sp>
        </mc:Fallback>
      </mc:AlternateContent>
    </p:spTree>
    <p:extLst>
      <p:ext uri="{BB962C8B-B14F-4D97-AF65-F5344CB8AC3E}">
        <p14:creationId xmlns:p14="http://schemas.microsoft.com/office/powerpoint/2010/main" val="2778554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E4D9-7807-4C40-BF68-A0AF90906B46}"/>
              </a:ext>
            </a:extLst>
          </p:cNvPr>
          <p:cNvSpPr>
            <a:spLocks noGrp="1"/>
          </p:cNvSpPr>
          <p:nvPr>
            <p:ph type="title"/>
          </p:nvPr>
        </p:nvSpPr>
        <p:spPr/>
        <p:txBody>
          <a:bodyPr/>
          <a:lstStyle/>
          <a:p>
            <a:r>
              <a:rPr lang="en-US" dirty="0"/>
              <a:t>Quantum correction to equipartition</a:t>
            </a:r>
          </a:p>
        </p:txBody>
      </p:sp>
      <p:cxnSp>
        <p:nvCxnSpPr>
          <p:cNvPr id="5" name="Straight Arrow Connector 4">
            <a:extLst>
              <a:ext uri="{FF2B5EF4-FFF2-40B4-BE49-F238E27FC236}">
                <a16:creationId xmlns:a16="http://schemas.microsoft.com/office/drawing/2014/main" id="{8ACBE518-1EDF-4C71-B1D6-25741979FB28}"/>
              </a:ext>
            </a:extLst>
          </p:cNvPr>
          <p:cNvCxnSpPr/>
          <p:nvPr/>
        </p:nvCxnSpPr>
        <p:spPr>
          <a:xfrm>
            <a:off x="2254250" y="5219700"/>
            <a:ext cx="354965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27D69C0-B079-4657-9501-7D5FAF124161}"/>
              </a:ext>
            </a:extLst>
          </p:cNvPr>
          <p:cNvCxnSpPr/>
          <p:nvPr/>
        </p:nvCxnSpPr>
        <p:spPr>
          <a:xfrm flipV="1">
            <a:off x="2254250" y="2171700"/>
            <a:ext cx="0" cy="3048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3EEEE8F-B858-421C-9B2D-C54ECDE68DB2}"/>
              </a:ext>
            </a:extLst>
          </p:cNvPr>
          <p:cNvCxnSpPr>
            <a:cxnSpLocks/>
          </p:cNvCxnSpPr>
          <p:nvPr/>
        </p:nvCxnSpPr>
        <p:spPr>
          <a:xfrm flipV="1">
            <a:off x="2254250" y="2660650"/>
            <a:ext cx="2870200" cy="255905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E8D0C9B-5E89-401D-842D-217DB3903CBB}"/>
                  </a:ext>
                </a:extLst>
              </p:cNvPr>
              <p:cNvSpPr txBox="1"/>
              <p:nvPr/>
            </p:nvSpPr>
            <p:spPr>
              <a:xfrm>
                <a:off x="5365750" y="2203450"/>
                <a:ext cx="351315" cy="524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𝑘𝑇</m:t>
                          </m:r>
                        </m:num>
                        <m:den>
                          <m:r>
                            <a:rPr lang="en-US" b="0" i="1" smtClean="0">
                              <a:latin typeface="Cambria Math" panose="02040503050406030204" pitchFamily="18" charset="0"/>
                            </a:rPr>
                            <m:t>2</m:t>
                          </m:r>
                        </m:den>
                      </m:f>
                    </m:oMath>
                  </m:oMathPara>
                </a14:m>
                <a:endParaRPr lang="en-US" dirty="0"/>
              </a:p>
            </p:txBody>
          </p:sp>
        </mc:Choice>
        <mc:Fallback xmlns="">
          <p:sp>
            <p:nvSpPr>
              <p:cNvPr id="11" name="TextBox 10">
                <a:extLst>
                  <a:ext uri="{FF2B5EF4-FFF2-40B4-BE49-F238E27FC236}">
                    <a16:creationId xmlns:a16="http://schemas.microsoft.com/office/drawing/2014/main" id="{4E8D0C9B-5E89-401D-842D-217DB3903CBB}"/>
                  </a:ext>
                </a:extLst>
              </p:cNvPr>
              <p:cNvSpPr txBox="1">
                <a:spLocks noRot="1" noChangeAspect="1" noMove="1" noResize="1" noEditPoints="1" noAdjustHandles="1" noChangeArrowheads="1" noChangeShapeType="1" noTextEdit="1"/>
              </p:cNvSpPr>
              <p:nvPr/>
            </p:nvSpPr>
            <p:spPr>
              <a:xfrm>
                <a:off x="5365750" y="2203450"/>
                <a:ext cx="351315" cy="524118"/>
              </a:xfrm>
              <a:prstGeom prst="rect">
                <a:avLst/>
              </a:prstGeom>
              <a:blipFill>
                <a:blip r:embed="rId2"/>
                <a:stretch>
                  <a:fillRect/>
                </a:stretch>
              </a:blipFill>
            </p:spPr>
            <p:txBody>
              <a:bodyPr/>
              <a:lstStyle/>
              <a:p>
                <a:r>
                  <a:rPr lang="en-US">
                    <a:noFill/>
                  </a:rPr>
                  <a:t> </a:t>
                </a:r>
              </a:p>
            </p:txBody>
          </p:sp>
        </mc:Fallback>
      </mc:AlternateContent>
      <p:sp>
        <p:nvSpPr>
          <p:cNvPr id="12" name="Freeform: Shape 11">
            <a:extLst>
              <a:ext uri="{FF2B5EF4-FFF2-40B4-BE49-F238E27FC236}">
                <a16:creationId xmlns:a16="http://schemas.microsoft.com/office/drawing/2014/main" id="{1CC3DC5F-25DF-416B-85C3-6BF4B21FFC9E}"/>
              </a:ext>
            </a:extLst>
          </p:cNvPr>
          <p:cNvSpPr/>
          <p:nvPr/>
        </p:nvSpPr>
        <p:spPr>
          <a:xfrm>
            <a:off x="2254250" y="2673350"/>
            <a:ext cx="2857500" cy="2003171"/>
          </a:xfrm>
          <a:custGeom>
            <a:avLst/>
            <a:gdLst>
              <a:gd name="connsiteX0" fmla="*/ 2857500 w 2857500"/>
              <a:gd name="connsiteY0" fmla="*/ 0 h 2003171"/>
              <a:gd name="connsiteX1" fmla="*/ 2330450 w 2857500"/>
              <a:gd name="connsiteY1" fmla="*/ 463550 h 2003171"/>
              <a:gd name="connsiteX2" fmla="*/ 1771650 w 2857500"/>
              <a:gd name="connsiteY2" fmla="*/ 958850 h 2003171"/>
              <a:gd name="connsiteX3" fmla="*/ 1263650 w 2857500"/>
              <a:gd name="connsiteY3" fmla="*/ 1416050 h 2003171"/>
              <a:gd name="connsiteX4" fmla="*/ 654050 w 2857500"/>
              <a:gd name="connsiteY4" fmla="*/ 1879600 h 2003171"/>
              <a:gd name="connsiteX5" fmla="*/ 234950 w 2857500"/>
              <a:gd name="connsiteY5" fmla="*/ 1987550 h 2003171"/>
              <a:gd name="connsiteX6" fmla="*/ 0 w 2857500"/>
              <a:gd name="connsiteY6" fmla="*/ 2000250 h 200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00" h="2003171">
                <a:moveTo>
                  <a:pt x="2857500" y="0"/>
                </a:moveTo>
                <a:lnTo>
                  <a:pt x="2330450" y="463550"/>
                </a:lnTo>
                <a:lnTo>
                  <a:pt x="1771650" y="958850"/>
                </a:lnTo>
                <a:cubicBezTo>
                  <a:pt x="1593850" y="1117600"/>
                  <a:pt x="1449917" y="1262592"/>
                  <a:pt x="1263650" y="1416050"/>
                </a:cubicBezTo>
                <a:cubicBezTo>
                  <a:pt x="1077383" y="1569508"/>
                  <a:pt x="825500" y="1784350"/>
                  <a:pt x="654050" y="1879600"/>
                </a:cubicBezTo>
                <a:cubicBezTo>
                  <a:pt x="482600" y="1974850"/>
                  <a:pt x="343958" y="1967442"/>
                  <a:pt x="234950" y="1987550"/>
                </a:cubicBezTo>
                <a:cubicBezTo>
                  <a:pt x="125942" y="2007658"/>
                  <a:pt x="62971" y="2003954"/>
                  <a:pt x="0" y="2000250"/>
                </a:cubicBezTo>
              </a:path>
            </a:pathLst>
          </a:cu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B58CF19-A2CA-4DFF-9A21-88BC83785BD9}"/>
                  </a:ext>
                </a:extLst>
              </p:cNvPr>
              <p:cNvSpPr txBox="1"/>
              <p:nvPr/>
            </p:nvSpPr>
            <p:spPr>
              <a:xfrm>
                <a:off x="5632450" y="5391150"/>
                <a:ext cx="3937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oMath>
                  </m:oMathPara>
                </a14:m>
                <a:endParaRPr lang="en-US" dirty="0"/>
              </a:p>
            </p:txBody>
          </p:sp>
        </mc:Choice>
        <mc:Fallback xmlns="">
          <p:sp>
            <p:nvSpPr>
              <p:cNvPr id="13" name="TextBox 12">
                <a:extLst>
                  <a:ext uri="{FF2B5EF4-FFF2-40B4-BE49-F238E27FC236}">
                    <a16:creationId xmlns:a16="http://schemas.microsoft.com/office/drawing/2014/main" id="{DB58CF19-A2CA-4DFF-9A21-88BC83785BD9}"/>
                  </a:ext>
                </a:extLst>
              </p:cNvPr>
              <p:cNvSpPr txBox="1">
                <a:spLocks noRot="1" noChangeAspect="1" noMove="1" noResize="1" noEditPoints="1" noAdjustHandles="1" noChangeArrowheads="1" noChangeShapeType="1" noTextEdit="1"/>
              </p:cNvSpPr>
              <p:nvPr/>
            </p:nvSpPr>
            <p:spPr>
              <a:xfrm>
                <a:off x="5632450" y="5391150"/>
                <a:ext cx="39370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D92777C-F8A4-4BFB-81EA-FB477AD99AA7}"/>
                  </a:ext>
                </a:extLst>
              </p:cNvPr>
              <p:cNvSpPr txBox="1"/>
              <p:nvPr/>
            </p:nvSpPr>
            <p:spPr>
              <a:xfrm>
                <a:off x="1219200" y="1968500"/>
                <a:ext cx="889000" cy="6477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SG" b="0" i="1" smtClean="0">
                              <a:latin typeface="Cambria Math" panose="02040503050406030204" pitchFamily="18" charset="0"/>
                            </a:rPr>
                            <m:t>𝐾</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e>
                      </m:acc>
                    </m:oMath>
                  </m:oMathPara>
                </a14:m>
                <a:endParaRPr lang="en-US" dirty="0"/>
              </a:p>
            </p:txBody>
          </p:sp>
        </mc:Choice>
        <mc:Fallback xmlns="">
          <p:sp>
            <p:nvSpPr>
              <p:cNvPr id="14" name="TextBox 13">
                <a:extLst>
                  <a:ext uri="{FF2B5EF4-FFF2-40B4-BE49-F238E27FC236}">
                    <a16:creationId xmlns:a16="http://schemas.microsoft.com/office/drawing/2014/main" id="{2D92777C-F8A4-4BFB-81EA-FB477AD99AA7}"/>
                  </a:ext>
                </a:extLst>
              </p:cNvPr>
              <p:cNvSpPr txBox="1">
                <a:spLocks noRot="1" noChangeAspect="1" noMove="1" noResize="1" noEditPoints="1" noAdjustHandles="1" noChangeArrowheads="1" noChangeShapeType="1" noTextEdit="1"/>
              </p:cNvSpPr>
              <p:nvPr/>
            </p:nvSpPr>
            <p:spPr>
              <a:xfrm>
                <a:off x="1219200" y="1968500"/>
                <a:ext cx="889000" cy="647741"/>
              </a:xfrm>
              <a:prstGeom prst="rect">
                <a:avLst/>
              </a:prstGeom>
              <a:blipFill>
                <a:blip r:embed="rId4"/>
                <a:stretch>
                  <a:fillRect/>
                </a:stretch>
              </a:blipFill>
            </p:spPr>
            <p:txBody>
              <a:bodyPr/>
              <a:lstStyle/>
              <a:p>
                <a:r>
                  <a:rPr lang="en-SG">
                    <a:noFill/>
                  </a:rPr>
                  <a:t> </a:t>
                </a:r>
              </a:p>
            </p:txBody>
          </p:sp>
        </mc:Fallback>
      </mc:AlternateContent>
      <p:sp>
        <p:nvSpPr>
          <p:cNvPr id="3" name="TextBox 2">
            <a:extLst>
              <a:ext uri="{FF2B5EF4-FFF2-40B4-BE49-F238E27FC236}">
                <a16:creationId xmlns:a16="http://schemas.microsoft.com/office/drawing/2014/main" id="{F45D74E0-A1B6-4295-98E7-AB7F0B325F0B}"/>
              </a:ext>
            </a:extLst>
          </p:cNvPr>
          <p:cNvSpPr txBox="1"/>
          <p:nvPr/>
        </p:nvSpPr>
        <p:spPr>
          <a:xfrm>
            <a:off x="2082800" y="5353050"/>
            <a:ext cx="285750" cy="369332"/>
          </a:xfrm>
          <a:prstGeom prst="rect">
            <a:avLst/>
          </a:prstGeom>
          <a:noFill/>
        </p:spPr>
        <p:txBody>
          <a:bodyPr wrap="square" rtlCol="0">
            <a:spAutoFit/>
          </a:bodyPr>
          <a:lstStyle/>
          <a:p>
            <a:r>
              <a:rPr lang="en-US" dirty="0"/>
              <a:t>0</a:t>
            </a:r>
          </a:p>
        </p:txBody>
      </p:sp>
      <p:sp>
        <p:nvSpPr>
          <p:cNvPr id="4" name="TextBox 3">
            <a:extLst>
              <a:ext uri="{FF2B5EF4-FFF2-40B4-BE49-F238E27FC236}">
                <a16:creationId xmlns:a16="http://schemas.microsoft.com/office/drawing/2014/main" id="{711032E1-AB79-4B76-A32B-4D4F4E741636}"/>
              </a:ext>
            </a:extLst>
          </p:cNvPr>
          <p:cNvSpPr txBox="1"/>
          <p:nvPr/>
        </p:nvSpPr>
        <p:spPr>
          <a:xfrm>
            <a:off x="801650" y="4316878"/>
            <a:ext cx="1566900" cy="646331"/>
          </a:xfrm>
          <a:prstGeom prst="rect">
            <a:avLst/>
          </a:prstGeom>
          <a:noFill/>
        </p:spPr>
        <p:txBody>
          <a:bodyPr wrap="square" rtlCol="0">
            <a:spAutoFit/>
          </a:bodyPr>
          <a:lstStyle/>
          <a:p>
            <a:r>
              <a:rPr lang="en-US" dirty="0"/>
              <a:t>zero-point motion</a:t>
            </a:r>
            <a:endParaRPr lang="en-SG" dirty="0"/>
          </a:p>
        </p:txBody>
      </p:sp>
    </p:spTree>
    <p:extLst>
      <p:ext uri="{BB962C8B-B14F-4D97-AF65-F5344CB8AC3E}">
        <p14:creationId xmlns:p14="http://schemas.microsoft.com/office/powerpoint/2010/main" val="4167234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AF86-2444-4A0E-9E22-F5D4A865C135}"/>
              </a:ext>
            </a:extLst>
          </p:cNvPr>
          <p:cNvSpPr>
            <a:spLocks noGrp="1"/>
          </p:cNvSpPr>
          <p:nvPr>
            <p:ph type="title"/>
          </p:nvPr>
        </p:nvSpPr>
        <p:spPr/>
        <p:txBody>
          <a:bodyPr>
            <a:normAutofit/>
          </a:bodyPr>
          <a:lstStyle/>
          <a:p>
            <a:r>
              <a:rPr lang="en-US" dirty="0"/>
              <a:t>Counting the number of quadratic terms </a:t>
            </a:r>
            <a:r>
              <a:rPr lang="en-US" i="1" dirty="0"/>
              <a:t>f</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26E58FB-3D8E-4C16-9503-77EC9D649C94}"/>
                  </a:ext>
                </a:extLst>
              </p:cNvPr>
              <p:cNvSpPr>
                <a:spLocks noGrp="1"/>
              </p:cNvSpPr>
              <p:nvPr>
                <p:ph idx="1"/>
              </p:nvPr>
            </p:nvSpPr>
            <p:spPr/>
            <p:txBody>
              <a:bodyPr/>
              <a:lstStyle/>
              <a:p>
                <a:r>
                  <a:rPr lang="en-US" dirty="0"/>
                  <a:t>Translational degrees (momenta in x, y, or z)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=3</m:t>
                    </m:r>
                  </m:oMath>
                </a14:m>
                <a:endParaRPr lang="en-US" dirty="0"/>
              </a:p>
              <a:p>
                <a:r>
                  <a:rPr lang="en-US" dirty="0"/>
                  <a:t>Vibrational degrees, KE+PE,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=2</m:t>
                    </m:r>
                  </m:oMath>
                </a14:m>
                <a:endParaRPr lang="en-US" dirty="0"/>
              </a:p>
              <a:p>
                <a:r>
                  <a:rPr lang="en-US" dirty="0"/>
                  <a:t>Rotational degrees, 2 or 3?</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526E58FB-3D8E-4C16-9503-77EC9D649C94}"/>
                  </a:ext>
                </a:extLst>
              </p:cNvPr>
              <p:cNvSpPr>
                <a:spLocks noGrp="1" noRot="1" noChangeAspect="1" noMove="1" noResize="1" noEditPoints="1" noAdjustHandles="1" noChangeArrowheads="1" noChangeShapeType="1" noTextEdit="1"/>
              </p:cNvSpPr>
              <p:nvPr>
                <p:ph idx="1"/>
              </p:nvPr>
            </p:nvSpPr>
            <p:spPr>
              <a:blipFill>
                <a:blip r:embed="rId2"/>
                <a:stretch>
                  <a:fillRect l="-1391" t="-2381"/>
                </a:stretch>
              </a:blipFill>
            </p:spPr>
            <p:txBody>
              <a:bodyPr/>
              <a:lstStyle/>
              <a:p>
                <a:r>
                  <a:rPr lang="en-SG">
                    <a:noFill/>
                  </a:rPr>
                  <a:t> </a:t>
                </a:r>
              </a:p>
            </p:txBody>
          </p:sp>
        </mc:Fallback>
      </mc:AlternateContent>
      <p:pic>
        <p:nvPicPr>
          <p:cNvPr id="5" name="Picture 4">
            <a:extLst>
              <a:ext uri="{FF2B5EF4-FFF2-40B4-BE49-F238E27FC236}">
                <a16:creationId xmlns:a16="http://schemas.microsoft.com/office/drawing/2014/main" id="{AE9373B3-95F7-45D2-BCC9-BB1ADF602C62}"/>
              </a:ext>
            </a:extLst>
          </p:cNvPr>
          <p:cNvPicPr>
            <a:picLocks noChangeAspect="1"/>
          </p:cNvPicPr>
          <p:nvPr/>
        </p:nvPicPr>
        <p:blipFill>
          <a:blip r:embed="rId3"/>
          <a:stretch>
            <a:fillRect/>
          </a:stretch>
        </p:blipFill>
        <p:spPr>
          <a:xfrm>
            <a:off x="3630403" y="4260517"/>
            <a:ext cx="4815220" cy="2051382"/>
          </a:xfrm>
          <a:prstGeom prst="rect">
            <a:avLst/>
          </a:prstGeom>
        </p:spPr>
      </p:pic>
      <p:sp>
        <p:nvSpPr>
          <p:cNvPr id="6" name="TextBox 5">
            <a:extLst>
              <a:ext uri="{FF2B5EF4-FFF2-40B4-BE49-F238E27FC236}">
                <a16:creationId xmlns:a16="http://schemas.microsoft.com/office/drawing/2014/main" id="{1197C6B1-081C-4BFE-9DD6-D99354AC9D36}"/>
              </a:ext>
            </a:extLst>
          </p:cNvPr>
          <p:cNvSpPr txBox="1"/>
          <p:nvPr/>
        </p:nvSpPr>
        <p:spPr>
          <a:xfrm>
            <a:off x="399143" y="4260517"/>
            <a:ext cx="3106057" cy="2308324"/>
          </a:xfrm>
          <a:prstGeom prst="rect">
            <a:avLst/>
          </a:prstGeom>
          <a:noFill/>
        </p:spPr>
        <p:txBody>
          <a:bodyPr wrap="square" rtlCol="0">
            <a:spAutoFit/>
          </a:bodyPr>
          <a:lstStyle/>
          <a:p>
            <a:r>
              <a:rPr lang="en-US" dirty="0"/>
              <a:t>A linear molecule such as O</a:t>
            </a:r>
            <a:r>
              <a:rPr lang="en-US" baseline="-25000" dirty="0"/>
              <a:t>2</a:t>
            </a:r>
            <a:r>
              <a:rPr lang="en-US" dirty="0"/>
              <a:t> can rotate about two independent axes.  Rotation about the symmetry axis, down the length of the molecule, does not count, as the moment of inertia is 0. </a:t>
            </a:r>
          </a:p>
        </p:txBody>
      </p:sp>
    </p:spTree>
    <p:extLst>
      <p:ext uri="{BB962C8B-B14F-4D97-AF65-F5344CB8AC3E}">
        <p14:creationId xmlns:p14="http://schemas.microsoft.com/office/powerpoint/2010/main" val="3187635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8582-B465-4E40-BBF4-FEAA49A03649}"/>
              </a:ext>
            </a:extLst>
          </p:cNvPr>
          <p:cNvSpPr>
            <a:spLocks noGrp="1"/>
          </p:cNvSpPr>
          <p:nvPr>
            <p:ph type="title"/>
          </p:nvPr>
        </p:nvSpPr>
        <p:spPr/>
        <p:txBody>
          <a:bodyPr/>
          <a:lstStyle/>
          <a:p>
            <a:r>
              <a:rPr lang="en-US" dirty="0"/>
              <a:t>Lattice vibrations</a:t>
            </a:r>
          </a:p>
        </p:txBody>
      </p:sp>
      <p:sp>
        <p:nvSpPr>
          <p:cNvPr id="4" name="Oval 3">
            <a:extLst>
              <a:ext uri="{FF2B5EF4-FFF2-40B4-BE49-F238E27FC236}">
                <a16:creationId xmlns:a16="http://schemas.microsoft.com/office/drawing/2014/main" id="{CC83113A-6D6C-40CF-BFA6-CF18995F065C}"/>
              </a:ext>
            </a:extLst>
          </p:cNvPr>
          <p:cNvSpPr/>
          <p:nvPr/>
        </p:nvSpPr>
        <p:spPr>
          <a:xfrm>
            <a:off x="1225550" y="262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592B3CC-087D-4893-86B5-E5919D58BEBE}"/>
              </a:ext>
            </a:extLst>
          </p:cNvPr>
          <p:cNvSpPr/>
          <p:nvPr/>
        </p:nvSpPr>
        <p:spPr>
          <a:xfrm>
            <a:off x="2184400" y="262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4ECE28E-321C-4AE3-AD66-CBEE00FF90B6}"/>
              </a:ext>
            </a:extLst>
          </p:cNvPr>
          <p:cNvSpPr/>
          <p:nvPr/>
        </p:nvSpPr>
        <p:spPr>
          <a:xfrm>
            <a:off x="3117850" y="262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1509FDB-68F1-4C49-AA28-F66B62D86323}"/>
              </a:ext>
            </a:extLst>
          </p:cNvPr>
          <p:cNvSpPr/>
          <p:nvPr/>
        </p:nvSpPr>
        <p:spPr>
          <a:xfrm>
            <a:off x="4241800" y="262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D836ABD-8FFC-4D98-875C-1805D4DEE2EB}"/>
              </a:ext>
            </a:extLst>
          </p:cNvPr>
          <p:cNvSpPr/>
          <p:nvPr/>
        </p:nvSpPr>
        <p:spPr>
          <a:xfrm>
            <a:off x="1263650" y="345440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AE3D12D-2531-4006-84A8-D023685FD2F1}"/>
              </a:ext>
            </a:extLst>
          </p:cNvPr>
          <p:cNvSpPr/>
          <p:nvPr/>
        </p:nvSpPr>
        <p:spPr>
          <a:xfrm>
            <a:off x="2222500" y="345440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AFF5E93-DE47-4B88-A1E9-FDE82BB5BB71}"/>
              </a:ext>
            </a:extLst>
          </p:cNvPr>
          <p:cNvSpPr/>
          <p:nvPr/>
        </p:nvSpPr>
        <p:spPr>
          <a:xfrm>
            <a:off x="3155950" y="345440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5B0421A-6BF4-43E3-A109-740FD28ABED7}"/>
              </a:ext>
            </a:extLst>
          </p:cNvPr>
          <p:cNvSpPr/>
          <p:nvPr/>
        </p:nvSpPr>
        <p:spPr>
          <a:xfrm>
            <a:off x="4279900" y="345440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CA60E19-E453-4361-965A-B56EB56B1F6F}"/>
              </a:ext>
            </a:extLst>
          </p:cNvPr>
          <p:cNvSpPr/>
          <p:nvPr/>
        </p:nvSpPr>
        <p:spPr>
          <a:xfrm>
            <a:off x="1295400" y="43116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1B3D953-8F37-485A-AF3F-E15AF5238B58}"/>
              </a:ext>
            </a:extLst>
          </p:cNvPr>
          <p:cNvSpPr/>
          <p:nvPr/>
        </p:nvSpPr>
        <p:spPr>
          <a:xfrm>
            <a:off x="2254250" y="43116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190CC02-0154-4F83-8131-83CE22E15930}"/>
              </a:ext>
            </a:extLst>
          </p:cNvPr>
          <p:cNvSpPr/>
          <p:nvPr/>
        </p:nvSpPr>
        <p:spPr>
          <a:xfrm>
            <a:off x="3187700" y="43116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3285BAD-D258-4E6F-8C84-6DBD5FB6E164}"/>
              </a:ext>
            </a:extLst>
          </p:cNvPr>
          <p:cNvSpPr/>
          <p:nvPr/>
        </p:nvSpPr>
        <p:spPr>
          <a:xfrm>
            <a:off x="4311650" y="43116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D206692-6020-48CE-80B8-831A5AAF58B7}"/>
              </a:ext>
            </a:extLst>
          </p:cNvPr>
          <p:cNvSpPr/>
          <p:nvPr/>
        </p:nvSpPr>
        <p:spPr>
          <a:xfrm>
            <a:off x="1289050" y="516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F1253D2-62CB-4A46-9FE0-5871B8670E51}"/>
              </a:ext>
            </a:extLst>
          </p:cNvPr>
          <p:cNvSpPr/>
          <p:nvPr/>
        </p:nvSpPr>
        <p:spPr>
          <a:xfrm>
            <a:off x="2247900" y="516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97FBB38-F65D-4149-9907-F0BE1ABD7366}"/>
              </a:ext>
            </a:extLst>
          </p:cNvPr>
          <p:cNvSpPr/>
          <p:nvPr/>
        </p:nvSpPr>
        <p:spPr>
          <a:xfrm>
            <a:off x="3181350" y="516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4DD9C50-4CD3-49E5-BC7D-08727182C89E}"/>
              </a:ext>
            </a:extLst>
          </p:cNvPr>
          <p:cNvSpPr/>
          <p:nvPr/>
        </p:nvSpPr>
        <p:spPr>
          <a:xfrm>
            <a:off x="4305300" y="5162550"/>
            <a:ext cx="2286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D9F86FF-EDCE-4EC8-A914-4F2D98357765}"/>
              </a:ext>
            </a:extLst>
          </p:cNvPr>
          <p:cNvSpPr/>
          <p:nvPr/>
        </p:nvSpPr>
        <p:spPr>
          <a:xfrm>
            <a:off x="1479550" y="265430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239B4DF5-AC76-4670-BE31-F3F7700AA1F2}"/>
              </a:ext>
            </a:extLst>
          </p:cNvPr>
          <p:cNvSpPr/>
          <p:nvPr/>
        </p:nvSpPr>
        <p:spPr>
          <a:xfrm>
            <a:off x="2419350" y="265430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1A666C1B-ABAB-4110-BC40-FC94261DE9F0}"/>
              </a:ext>
            </a:extLst>
          </p:cNvPr>
          <p:cNvSpPr/>
          <p:nvPr/>
        </p:nvSpPr>
        <p:spPr>
          <a:xfrm>
            <a:off x="3397250" y="26352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B0603FA-F7F7-45A8-BF47-812CCFB2854F}"/>
              </a:ext>
            </a:extLst>
          </p:cNvPr>
          <p:cNvSpPr/>
          <p:nvPr/>
        </p:nvSpPr>
        <p:spPr>
          <a:xfrm>
            <a:off x="1517650" y="34734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869ACAE7-601A-43AE-9296-37DE87FB5CA9}"/>
              </a:ext>
            </a:extLst>
          </p:cNvPr>
          <p:cNvSpPr/>
          <p:nvPr/>
        </p:nvSpPr>
        <p:spPr>
          <a:xfrm>
            <a:off x="2444750" y="34353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6800660-481A-4093-B162-06894318DFA6}"/>
              </a:ext>
            </a:extLst>
          </p:cNvPr>
          <p:cNvSpPr/>
          <p:nvPr/>
        </p:nvSpPr>
        <p:spPr>
          <a:xfrm>
            <a:off x="3454400" y="349250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D24C7BA-8514-424A-9BEA-09AA102CD9F5}"/>
              </a:ext>
            </a:extLst>
          </p:cNvPr>
          <p:cNvSpPr/>
          <p:nvPr/>
        </p:nvSpPr>
        <p:spPr>
          <a:xfrm>
            <a:off x="1549400" y="43243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01DCCC5-F864-435A-AA23-11EAB373DD35}"/>
              </a:ext>
            </a:extLst>
          </p:cNvPr>
          <p:cNvSpPr/>
          <p:nvPr/>
        </p:nvSpPr>
        <p:spPr>
          <a:xfrm>
            <a:off x="2482850" y="43370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D23C8D6-1773-4518-A600-0816312E54AE}"/>
              </a:ext>
            </a:extLst>
          </p:cNvPr>
          <p:cNvSpPr/>
          <p:nvPr/>
        </p:nvSpPr>
        <p:spPr>
          <a:xfrm>
            <a:off x="3530600" y="43243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9E1BF18D-34CD-4A29-8864-FDA15E3B1211}"/>
              </a:ext>
            </a:extLst>
          </p:cNvPr>
          <p:cNvSpPr/>
          <p:nvPr/>
        </p:nvSpPr>
        <p:spPr>
          <a:xfrm>
            <a:off x="1530350" y="51625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A2D94BCD-7367-409B-AE29-BBEC7CD347CC}"/>
              </a:ext>
            </a:extLst>
          </p:cNvPr>
          <p:cNvSpPr/>
          <p:nvPr/>
        </p:nvSpPr>
        <p:spPr>
          <a:xfrm>
            <a:off x="2463800" y="514985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B2869D69-C81C-4185-ABB7-E748FDCAF641}"/>
              </a:ext>
            </a:extLst>
          </p:cNvPr>
          <p:cNvSpPr/>
          <p:nvPr/>
        </p:nvSpPr>
        <p:spPr>
          <a:xfrm>
            <a:off x="3530600" y="5168900"/>
            <a:ext cx="704850" cy="191221"/>
          </a:xfrm>
          <a:custGeom>
            <a:avLst/>
            <a:gdLst>
              <a:gd name="connsiteX0" fmla="*/ 0 w 704850"/>
              <a:gd name="connsiteY0" fmla="*/ 133350 h 191221"/>
              <a:gd name="connsiteX1" fmla="*/ 76200 w 704850"/>
              <a:gd name="connsiteY1" fmla="*/ 76200 h 191221"/>
              <a:gd name="connsiteX2" fmla="*/ 101600 w 704850"/>
              <a:gd name="connsiteY2" fmla="*/ 38100 h 191221"/>
              <a:gd name="connsiteX3" fmla="*/ 114300 w 704850"/>
              <a:gd name="connsiteY3" fmla="*/ 12700 h 191221"/>
              <a:gd name="connsiteX4" fmla="*/ 133350 w 704850"/>
              <a:gd name="connsiteY4" fmla="*/ 0 h 191221"/>
              <a:gd name="connsiteX5" fmla="*/ 133350 w 704850"/>
              <a:gd name="connsiteY5" fmla="*/ 152400 h 191221"/>
              <a:gd name="connsiteX6" fmla="*/ 139700 w 704850"/>
              <a:gd name="connsiteY6" fmla="*/ 171450 h 191221"/>
              <a:gd name="connsiteX7" fmla="*/ 177800 w 704850"/>
              <a:gd name="connsiteY7" fmla="*/ 127000 h 191221"/>
              <a:gd name="connsiteX8" fmla="*/ 209550 w 704850"/>
              <a:gd name="connsiteY8" fmla="*/ 69850 h 191221"/>
              <a:gd name="connsiteX9" fmla="*/ 247650 w 704850"/>
              <a:gd name="connsiteY9" fmla="*/ 19050 h 191221"/>
              <a:gd name="connsiteX10" fmla="*/ 254000 w 704850"/>
              <a:gd name="connsiteY10" fmla="*/ 44450 h 191221"/>
              <a:gd name="connsiteX11" fmla="*/ 266700 w 704850"/>
              <a:gd name="connsiteY11" fmla="*/ 82550 h 191221"/>
              <a:gd name="connsiteX12" fmla="*/ 273050 w 704850"/>
              <a:gd name="connsiteY12" fmla="*/ 114300 h 191221"/>
              <a:gd name="connsiteX13" fmla="*/ 292100 w 704850"/>
              <a:gd name="connsiteY13" fmla="*/ 133350 h 191221"/>
              <a:gd name="connsiteX14" fmla="*/ 304800 w 704850"/>
              <a:gd name="connsiteY14" fmla="*/ 177800 h 191221"/>
              <a:gd name="connsiteX15" fmla="*/ 323850 w 704850"/>
              <a:gd name="connsiteY15" fmla="*/ 190500 h 191221"/>
              <a:gd name="connsiteX16" fmla="*/ 330200 w 704850"/>
              <a:gd name="connsiteY16" fmla="*/ 165100 h 191221"/>
              <a:gd name="connsiteX17" fmla="*/ 400050 w 704850"/>
              <a:gd name="connsiteY17" fmla="*/ 114300 h 191221"/>
              <a:gd name="connsiteX18" fmla="*/ 438150 w 704850"/>
              <a:gd name="connsiteY18" fmla="*/ 76200 h 191221"/>
              <a:gd name="connsiteX19" fmla="*/ 444500 w 704850"/>
              <a:gd name="connsiteY19" fmla="*/ 50800 h 191221"/>
              <a:gd name="connsiteX20" fmla="*/ 463550 w 704850"/>
              <a:gd name="connsiteY20" fmla="*/ 31750 h 191221"/>
              <a:gd name="connsiteX21" fmla="*/ 495300 w 704850"/>
              <a:gd name="connsiteY21" fmla="*/ 0 h 191221"/>
              <a:gd name="connsiteX22" fmla="*/ 501650 w 704850"/>
              <a:gd name="connsiteY22" fmla="*/ 63500 h 191221"/>
              <a:gd name="connsiteX23" fmla="*/ 520700 w 704850"/>
              <a:gd name="connsiteY23" fmla="*/ 158750 h 191221"/>
              <a:gd name="connsiteX24" fmla="*/ 552450 w 704850"/>
              <a:gd name="connsiteY24" fmla="*/ 152400 h 191221"/>
              <a:gd name="connsiteX25" fmla="*/ 596900 w 704850"/>
              <a:gd name="connsiteY25" fmla="*/ 114300 h 191221"/>
              <a:gd name="connsiteX26" fmla="*/ 615950 w 704850"/>
              <a:gd name="connsiteY26" fmla="*/ 88900 h 191221"/>
              <a:gd name="connsiteX27" fmla="*/ 635000 w 704850"/>
              <a:gd name="connsiteY27" fmla="*/ 76200 h 191221"/>
              <a:gd name="connsiteX28" fmla="*/ 647700 w 704850"/>
              <a:gd name="connsiteY28" fmla="*/ 57150 h 191221"/>
              <a:gd name="connsiteX29" fmla="*/ 654050 w 704850"/>
              <a:gd name="connsiteY29" fmla="*/ 31750 h 191221"/>
              <a:gd name="connsiteX30" fmla="*/ 666750 w 704850"/>
              <a:gd name="connsiteY30" fmla="*/ 95250 h 191221"/>
              <a:gd name="connsiteX31" fmla="*/ 673100 w 704850"/>
              <a:gd name="connsiteY31" fmla="*/ 114300 h 191221"/>
              <a:gd name="connsiteX32" fmla="*/ 704850 w 704850"/>
              <a:gd name="connsiteY32" fmla="*/ 114300 h 191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4850" h="191221">
                <a:moveTo>
                  <a:pt x="0" y="133350"/>
                </a:moveTo>
                <a:cubicBezTo>
                  <a:pt x="43291" y="111705"/>
                  <a:pt x="41814" y="117463"/>
                  <a:pt x="76200" y="76200"/>
                </a:cubicBezTo>
                <a:cubicBezTo>
                  <a:pt x="85971" y="64474"/>
                  <a:pt x="93747" y="51188"/>
                  <a:pt x="101600" y="38100"/>
                </a:cubicBezTo>
                <a:cubicBezTo>
                  <a:pt x="106470" y="29983"/>
                  <a:pt x="108240" y="19972"/>
                  <a:pt x="114300" y="12700"/>
                </a:cubicBezTo>
                <a:cubicBezTo>
                  <a:pt x="119186" y="6837"/>
                  <a:pt x="127000" y="4233"/>
                  <a:pt x="133350" y="0"/>
                </a:cubicBezTo>
                <a:cubicBezTo>
                  <a:pt x="127296" y="78703"/>
                  <a:pt x="122732" y="78072"/>
                  <a:pt x="133350" y="152400"/>
                </a:cubicBezTo>
                <a:cubicBezTo>
                  <a:pt x="134297" y="159026"/>
                  <a:pt x="137583" y="165100"/>
                  <a:pt x="139700" y="171450"/>
                </a:cubicBezTo>
                <a:cubicBezTo>
                  <a:pt x="168856" y="127716"/>
                  <a:pt x="131605" y="180894"/>
                  <a:pt x="177800" y="127000"/>
                </a:cubicBezTo>
                <a:cubicBezTo>
                  <a:pt x="190146" y="112597"/>
                  <a:pt x="202400" y="84150"/>
                  <a:pt x="209550" y="69850"/>
                </a:cubicBezTo>
                <a:cubicBezTo>
                  <a:pt x="213000" y="52602"/>
                  <a:pt x="212730" y="13230"/>
                  <a:pt x="247650" y="19050"/>
                </a:cubicBezTo>
                <a:cubicBezTo>
                  <a:pt x="256258" y="20485"/>
                  <a:pt x="251492" y="36091"/>
                  <a:pt x="254000" y="44450"/>
                </a:cubicBezTo>
                <a:cubicBezTo>
                  <a:pt x="257847" y="57272"/>
                  <a:pt x="263178" y="69635"/>
                  <a:pt x="266700" y="82550"/>
                </a:cubicBezTo>
                <a:cubicBezTo>
                  <a:pt x="269540" y="92963"/>
                  <a:pt x="268223" y="104647"/>
                  <a:pt x="273050" y="114300"/>
                </a:cubicBezTo>
                <a:cubicBezTo>
                  <a:pt x="277066" y="122332"/>
                  <a:pt x="285750" y="127000"/>
                  <a:pt x="292100" y="133350"/>
                </a:cubicBezTo>
                <a:cubicBezTo>
                  <a:pt x="296333" y="148167"/>
                  <a:pt x="297316" y="164330"/>
                  <a:pt x="304800" y="177800"/>
                </a:cubicBezTo>
                <a:cubicBezTo>
                  <a:pt x="308506" y="184471"/>
                  <a:pt x="317024" y="193913"/>
                  <a:pt x="323850" y="190500"/>
                </a:cubicBezTo>
                <a:cubicBezTo>
                  <a:pt x="331656" y="186597"/>
                  <a:pt x="324842" y="171989"/>
                  <a:pt x="330200" y="165100"/>
                </a:cubicBezTo>
                <a:cubicBezTo>
                  <a:pt x="360449" y="126208"/>
                  <a:pt x="367064" y="141288"/>
                  <a:pt x="400050" y="114300"/>
                </a:cubicBezTo>
                <a:cubicBezTo>
                  <a:pt x="413951" y="102927"/>
                  <a:pt x="438150" y="76200"/>
                  <a:pt x="438150" y="76200"/>
                </a:cubicBezTo>
                <a:cubicBezTo>
                  <a:pt x="440267" y="67733"/>
                  <a:pt x="440170" y="58377"/>
                  <a:pt x="444500" y="50800"/>
                </a:cubicBezTo>
                <a:cubicBezTo>
                  <a:pt x="448955" y="43003"/>
                  <a:pt x="457801" y="38649"/>
                  <a:pt x="463550" y="31750"/>
                </a:cubicBezTo>
                <a:cubicBezTo>
                  <a:pt x="490008" y="0"/>
                  <a:pt x="460375" y="23283"/>
                  <a:pt x="495300" y="0"/>
                </a:cubicBezTo>
                <a:cubicBezTo>
                  <a:pt x="497417" y="21167"/>
                  <a:pt x="498642" y="42442"/>
                  <a:pt x="501650" y="63500"/>
                </a:cubicBezTo>
                <a:cubicBezTo>
                  <a:pt x="508781" y="113414"/>
                  <a:pt x="511240" y="120910"/>
                  <a:pt x="520700" y="158750"/>
                </a:cubicBezTo>
                <a:cubicBezTo>
                  <a:pt x="531283" y="156633"/>
                  <a:pt x="542587" y="156783"/>
                  <a:pt x="552450" y="152400"/>
                </a:cubicBezTo>
                <a:cubicBezTo>
                  <a:pt x="564032" y="147252"/>
                  <a:pt x="588187" y="124465"/>
                  <a:pt x="596900" y="114300"/>
                </a:cubicBezTo>
                <a:cubicBezTo>
                  <a:pt x="603788" y="106265"/>
                  <a:pt x="608466" y="96384"/>
                  <a:pt x="615950" y="88900"/>
                </a:cubicBezTo>
                <a:cubicBezTo>
                  <a:pt x="621346" y="83504"/>
                  <a:pt x="628650" y="80433"/>
                  <a:pt x="635000" y="76200"/>
                </a:cubicBezTo>
                <a:cubicBezTo>
                  <a:pt x="639233" y="69850"/>
                  <a:pt x="644694" y="64165"/>
                  <a:pt x="647700" y="57150"/>
                </a:cubicBezTo>
                <a:cubicBezTo>
                  <a:pt x="651138" y="49128"/>
                  <a:pt x="650147" y="23944"/>
                  <a:pt x="654050" y="31750"/>
                </a:cubicBezTo>
                <a:cubicBezTo>
                  <a:pt x="663703" y="51057"/>
                  <a:pt x="661896" y="74217"/>
                  <a:pt x="666750" y="95250"/>
                </a:cubicBezTo>
                <a:cubicBezTo>
                  <a:pt x="668255" y="101772"/>
                  <a:pt x="667113" y="111307"/>
                  <a:pt x="673100" y="114300"/>
                </a:cubicBezTo>
                <a:cubicBezTo>
                  <a:pt x="682566" y="119033"/>
                  <a:pt x="694267" y="114300"/>
                  <a:pt x="704850" y="1143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CD66789-DACF-48F8-8E1C-C0087AFD5FC4}"/>
              </a:ext>
            </a:extLst>
          </p:cNvPr>
          <p:cNvSpPr/>
          <p:nvPr/>
        </p:nvSpPr>
        <p:spPr>
          <a:xfrm>
            <a:off x="1212850" y="289560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DD093010-3F54-4F99-9600-2AD9DCA011F4}"/>
              </a:ext>
            </a:extLst>
          </p:cNvPr>
          <p:cNvSpPr/>
          <p:nvPr/>
        </p:nvSpPr>
        <p:spPr>
          <a:xfrm>
            <a:off x="2203450" y="28511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E1E7470-C995-4C34-A25C-6769B581FF5A}"/>
              </a:ext>
            </a:extLst>
          </p:cNvPr>
          <p:cNvSpPr/>
          <p:nvPr/>
        </p:nvSpPr>
        <p:spPr>
          <a:xfrm>
            <a:off x="3149600" y="28765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CF070138-BA6E-441C-9AD3-1970278435C4}"/>
              </a:ext>
            </a:extLst>
          </p:cNvPr>
          <p:cNvSpPr/>
          <p:nvPr/>
        </p:nvSpPr>
        <p:spPr>
          <a:xfrm>
            <a:off x="4191000" y="28384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FBC7DF96-BD9F-4A9C-A5F6-6E5C72815C13}"/>
              </a:ext>
            </a:extLst>
          </p:cNvPr>
          <p:cNvSpPr/>
          <p:nvPr/>
        </p:nvSpPr>
        <p:spPr>
          <a:xfrm>
            <a:off x="1320800" y="370840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78E4746C-ED25-4098-A90B-31A6652FDEC4}"/>
              </a:ext>
            </a:extLst>
          </p:cNvPr>
          <p:cNvSpPr/>
          <p:nvPr/>
        </p:nvSpPr>
        <p:spPr>
          <a:xfrm>
            <a:off x="2203450" y="370840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2EC8FBAF-DF12-40CD-8A25-87CE5F2075E3}"/>
              </a:ext>
            </a:extLst>
          </p:cNvPr>
          <p:cNvSpPr/>
          <p:nvPr/>
        </p:nvSpPr>
        <p:spPr>
          <a:xfrm>
            <a:off x="3124200" y="37274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906DEA54-1C65-47F2-A0C2-1D1F6F5585D5}"/>
              </a:ext>
            </a:extLst>
          </p:cNvPr>
          <p:cNvSpPr/>
          <p:nvPr/>
        </p:nvSpPr>
        <p:spPr>
          <a:xfrm>
            <a:off x="4311650" y="36893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6FFE4F8D-939D-4B49-9A4C-ECFD4D5CC846}"/>
              </a:ext>
            </a:extLst>
          </p:cNvPr>
          <p:cNvSpPr/>
          <p:nvPr/>
        </p:nvSpPr>
        <p:spPr>
          <a:xfrm>
            <a:off x="1320800" y="45402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5417BC83-FF28-4CF4-A235-273A38F26912}"/>
              </a:ext>
            </a:extLst>
          </p:cNvPr>
          <p:cNvSpPr/>
          <p:nvPr/>
        </p:nvSpPr>
        <p:spPr>
          <a:xfrm>
            <a:off x="2235200" y="45656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02F3952C-C745-4BFA-B352-1BDB7C035081}"/>
              </a:ext>
            </a:extLst>
          </p:cNvPr>
          <p:cNvSpPr/>
          <p:nvPr/>
        </p:nvSpPr>
        <p:spPr>
          <a:xfrm>
            <a:off x="3117850" y="454660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B5F856A6-4F57-497D-812E-F0C94059CDAA}"/>
              </a:ext>
            </a:extLst>
          </p:cNvPr>
          <p:cNvSpPr/>
          <p:nvPr/>
        </p:nvSpPr>
        <p:spPr>
          <a:xfrm>
            <a:off x="4222750" y="4552950"/>
            <a:ext cx="292100" cy="584367"/>
          </a:xfrm>
          <a:custGeom>
            <a:avLst/>
            <a:gdLst>
              <a:gd name="connsiteX0" fmla="*/ 57150 w 292100"/>
              <a:gd name="connsiteY0" fmla="*/ 0 h 584367"/>
              <a:gd name="connsiteX1" fmla="*/ 120650 w 292100"/>
              <a:gd name="connsiteY1" fmla="*/ 12700 h 584367"/>
              <a:gd name="connsiteX2" fmla="*/ 139700 w 292100"/>
              <a:gd name="connsiteY2" fmla="*/ 31750 h 584367"/>
              <a:gd name="connsiteX3" fmla="*/ 196850 w 292100"/>
              <a:gd name="connsiteY3" fmla="*/ 50800 h 584367"/>
              <a:gd name="connsiteX4" fmla="*/ 215900 w 292100"/>
              <a:gd name="connsiteY4" fmla="*/ 69850 h 584367"/>
              <a:gd name="connsiteX5" fmla="*/ 292100 w 292100"/>
              <a:gd name="connsiteY5" fmla="*/ 101600 h 584367"/>
              <a:gd name="connsiteX6" fmla="*/ 247650 w 292100"/>
              <a:gd name="connsiteY6" fmla="*/ 107950 h 584367"/>
              <a:gd name="connsiteX7" fmla="*/ 222250 w 292100"/>
              <a:gd name="connsiteY7" fmla="*/ 120650 h 584367"/>
              <a:gd name="connsiteX8" fmla="*/ 171450 w 292100"/>
              <a:gd name="connsiteY8" fmla="*/ 127000 h 584367"/>
              <a:gd name="connsiteX9" fmla="*/ 127000 w 292100"/>
              <a:gd name="connsiteY9" fmla="*/ 146050 h 584367"/>
              <a:gd name="connsiteX10" fmla="*/ 107950 w 292100"/>
              <a:gd name="connsiteY10" fmla="*/ 158750 h 584367"/>
              <a:gd name="connsiteX11" fmla="*/ 88900 w 292100"/>
              <a:gd name="connsiteY11" fmla="*/ 165100 h 584367"/>
              <a:gd name="connsiteX12" fmla="*/ 0 w 292100"/>
              <a:gd name="connsiteY12" fmla="*/ 215900 h 584367"/>
              <a:gd name="connsiteX13" fmla="*/ 63500 w 292100"/>
              <a:gd name="connsiteY13" fmla="*/ 222250 h 584367"/>
              <a:gd name="connsiteX14" fmla="*/ 133350 w 292100"/>
              <a:gd name="connsiteY14" fmla="*/ 254000 h 584367"/>
              <a:gd name="connsiteX15" fmla="*/ 177800 w 292100"/>
              <a:gd name="connsiteY15" fmla="*/ 273050 h 584367"/>
              <a:gd name="connsiteX16" fmla="*/ 190500 w 292100"/>
              <a:gd name="connsiteY16" fmla="*/ 292100 h 584367"/>
              <a:gd name="connsiteX17" fmla="*/ 215900 w 292100"/>
              <a:gd name="connsiteY17" fmla="*/ 298450 h 584367"/>
              <a:gd name="connsiteX18" fmla="*/ 114300 w 292100"/>
              <a:gd name="connsiteY18" fmla="*/ 355600 h 584367"/>
              <a:gd name="connsiteX19" fmla="*/ 95250 w 292100"/>
              <a:gd name="connsiteY19" fmla="*/ 374650 h 584367"/>
              <a:gd name="connsiteX20" fmla="*/ 38100 w 292100"/>
              <a:gd name="connsiteY20" fmla="*/ 393700 h 584367"/>
              <a:gd name="connsiteX21" fmla="*/ 63500 w 292100"/>
              <a:gd name="connsiteY21" fmla="*/ 412750 h 584367"/>
              <a:gd name="connsiteX22" fmla="*/ 76200 w 292100"/>
              <a:gd name="connsiteY22" fmla="*/ 431800 h 584367"/>
              <a:gd name="connsiteX23" fmla="*/ 114300 w 292100"/>
              <a:gd name="connsiteY23" fmla="*/ 450850 h 584367"/>
              <a:gd name="connsiteX24" fmla="*/ 158750 w 292100"/>
              <a:gd name="connsiteY24" fmla="*/ 469900 h 584367"/>
              <a:gd name="connsiteX25" fmla="*/ 228600 w 292100"/>
              <a:gd name="connsiteY25" fmla="*/ 488950 h 584367"/>
              <a:gd name="connsiteX26" fmla="*/ 266700 w 292100"/>
              <a:gd name="connsiteY26" fmla="*/ 501650 h 584367"/>
              <a:gd name="connsiteX27" fmla="*/ 146050 w 292100"/>
              <a:gd name="connsiteY27" fmla="*/ 546100 h 584367"/>
              <a:gd name="connsiteX28" fmla="*/ 88900 w 292100"/>
              <a:gd name="connsiteY28" fmla="*/ 565150 h 584367"/>
              <a:gd name="connsiteX29" fmla="*/ 38100 w 292100"/>
              <a:gd name="connsiteY29" fmla="*/ 584200 h 58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2100" h="584367">
                <a:moveTo>
                  <a:pt x="57150" y="0"/>
                </a:moveTo>
                <a:cubicBezTo>
                  <a:pt x="59468" y="386"/>
                  <a:pt x="112849" y="8242"/>
                  <a:pt x="120650" y="12700"/>
                </a:cubicBezTo>
                <a:cubicBezTo>
                  <a:pt x="128447" y="17155"/>
                  <a:pt x="131668" y="27734"/>
                  <a:pt x="139700" y="31750"/>
                </a:cubicBezTo>
                <a:cubicBezTo>
                  <a:pt x="157661" y="40730"/>
                  <a:pt x="196850" y="50800"/>
                  <a:pt x="196850" y="50800"/>
                </a:cubicBezTo>
                <a:cubicBezTo>
                  <a:pt x="203200" y="57150"/>
                  <a:pt x="208428" y="64869"/>
                  <a:pt x="215900" y="69850"/>
                </a:cubicBezTo>
                <a:cubicBezTo>
                  <a:pt x="240937" y="86541"/>
                  <a:pt x="264135" y="92278"/>
                  <a:pt x="292100" y="101600"/>
                </a:cubicBezTo>
                <a:cubicBezTo>
                  <a:pt x="277283" y="103717"/>
                  <a:pt x="262090" y="104012"/>
                  <a:pt x="247650" y="107950"/>
                </a:cubicBezTo>
                <a:cubicBezTo>
                  <a:pt x="238518" y="110441"/>
                  <a:pt x="231433" y="118354"/>
                  <a:pt x="222250" y="120650"/>
                </a:cubicBezTo>
                <a:cubicBezTo>
                  <a:pt x="205694" y="124789"/>
                  <a:pt x="188383" y="124883"/>
                  <a:pt x="171450" y="127000"/>
                </a:cubicBezTo>
                <a:cubicBezTo>
                  <a:pt x="156633" y="133350"/>
                  <a:pt x="141418" y="138841"/>
                  <a:pt x="127000" y="146050"/>
                </a:cubicBezTo>
                <a:cubicBezTo>
                  <a:pt x="120174" y="149463"/>
                  <a:pt x="114776" y="155337"/>
                  <a:pt x="107950" y="158750"/>
                </a:cubicBezTo>
                <a:cubicBezTo>
                  <a:pt x="101963" y="161743"/>
                  <a:pt x="94887" y="162107"/>
                  <a:pt x="88900" y="165100"/>
                </a:cubicBezTo>
                <a:cubicBezTo>
                  <a:pt x="33227" y="192936"/>
                  <a:pt x="35110" y="192493"/>
                  <a:pt x="0" y="215900"/>
                </a:cubicBezTo>
                <a:cubicBezTo>
                  <a:pt x="21167" y="218017"/>
                  <a:pt x="42734" y="217635"/>
                  <a:pt x="63500" y="222250"/>
                </a:cubicBezTo>
                <a:cubicBezTo>
                  <a:pt x="138056" y="238818"/>
                  <a:pt x="92243" y="233447"/>
                  <a:pt x="133350" y="254000"/>
                </a:cubicBezTo>
                <a:cubicBezTo>
                  <a:pt x="147768" y="261209"/>
                  <a:pt x="162983" y="266700"/>
                  <a:pt x="177800" y="273050"/>
                </a:cubicBezTo>
                <a:cubicBezTo>
                  <a:pt x="182033" y="279400"/>
                  <a:pt x="184150" y="287867"/>
                  <a:pt x="190500" y="292100"/>
                </a:cubicBezTo>
                <a:cubicBezTo>
                  <a:pt x="197762" y="296941"/>
                  <a:pt x="219803" y="290644"/>
                  <a:pt x="215900" y="298450"/>
                </a:cubicBezTo>
                <a:cubicBezTo>
                  <a:pt x="205247" y="319757"/>
                  <a:pt x="129973" y="348634"/>
                  <a:pt x="114300" y="355600"/>
                </a:cubicBezTo>
                <a:cubicBezTo>
                  <a:pt x="107950" y="361950"/>
                  <a:pt x="103282" y="370634"/>
                  <a:pt x="95250" y="374650"/>
                </a:cubicBezTo>
                <a:cubicBezTo>
                  <a:pt x="77289" y="383630"/>
                  <a:pt x="38100" y="393700"/>
                  <a:pt x="38100" y="393700"/>
                </a:cubicBezTo>
                <a:cubicBezTo>
                  <a:pt x="46567" y="400050"/>
                  <a:pt x="56016" y="405266"/>
                  <a:pt x="63500" y="412750"/>
                </a:cubicBezTo>
                <a:cubicBezTo>
                  <a:pt x="68896" y="418146"/>
                  <a:pt x="70804" y="426404"/>
                  <a:pt x="76200" y="431800"/>
                </a:cubicBezTo>
                <a:cubicBezTo>
                  <a:pt x="94398" y="449998"/>
                  <a:pt x="93642" y="440521"/>
                  <a:pt x="114300" y="450850"/>
                </a:cubicBezTo>
                <a:cubicBezTo>
                  <a:pt x="158153" y="472776"/>
                  <a:pt x="105887" y="456684"/>
                  <a:pt x="158750" y="469900"/>
                </a:cubicBezTo>
                <a:cubicBezTo>
                  <a:pt x="197151" y="495501"/>
                  <a:pt x="158706" y="473973"/>
                  <a:pt x="228600" y="488950"/>
                </a:cubicBezTo>
                <a:cubicBezTo>
                  <a:pt x="241690" y="491755"/>
                  <a:pt x="254000" y="497417"/>
                  <a:pt x="266700" y="501650"/>
                </a:cubicBezTo>
                <a:cubicBezTo>
                  <a:pt x="131989" y="542063"/>
                  <a:pt x="271734" y="497223"/>
                  <a:pt x="146050" y="546100"/>
                </a:cubicBezTo>
                <a:cubicBezTo>
                  <a:pt x="127335" y="553378"/>
                  <a:pt x="107357" y="557240"/>
                  <a:pt x="88900" y="565150"/>
                </a:cubicBezTo>
                <a:cubicBezTo>
                  <a:pt x="36827" y="587467"/>
                  <a:pt x="77147" y="584200"/>
                  <a:pt x="38100" y="58420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BFEE05F-87FC-4BB1-91F2-1B2BC7E01BEC}"/>
                  </a:ext>
                </a:extLst>
              </p:cNvPr>
              <p:cNvSpPr txBox="1"/>
              <p:nvPr/>
            </p:nvSpPr>
            <p:spPr>
              <a:xfrm>
                <a:off x="755650" y="2192119"/>
                <a:ext cx="825500" cy="646331"/>
              </a:xfrm>
              <a:prstGeom prst="rect">
                <a:avLst/>
              </a:prstGeom>
              <a:noFill/>
            </p:spPr>
            <p:txBody>
              <a:bodyPr wrap="square" rtlCol="0">
                <a:spAutoFit/>
              </a:bodyPr>
              <a:lstStyle/>
              <a:p>
                <a:r>
                  <a:rPr lang="en-US" b="0" dirty="0"/>
                  <a:t>mass</a:t>
                </a:r>
                <a14:m>
                  <m:oMath xmlns:m="http://schemas.openxmlformats.org/officeDocument/2006/math">
                    <m:r>
                      <a:rPr lang="en-US" b="0" i="0" smtClean="0">
                        <a:latin typeface="Cambria Math" panose="02040503050406030204" pitchFamily="18" charset="0"/>
                      </a:rPr>
                      <m:t> </m:t>
                    </m:r>
                    <m:r>
                      <a:rPr lang="en-US" b="0" i="1" smtClean="0">
                        <a:latin typeface="Cambria Math" panose="02040503050406030204" pitchFamily="18" charset="0"/>
                      </a:rPr>
                      <m:t>𝑚</m:t>
                    </m:r>
                  </m:oMath>
                </a14:m>
                <a:endParaRPr lang="en-US" dirty="0"/>
              </a:p>
            </p:txBody>
          </p:sp>
        </mc:Choice>
        <mc:Fallback xmlns="">
          <p:sp>
            <p:nvSpPr>
              <p:cNvPr id="47" name="TextBox 46">
                <a:extLst>
                  <a:ext uri="{FF2B5EF4-FFF2-40B4-BE49-F238E27FC236}">
                    <a16:creationId xmlns:a16="http://schemas.microsoft.com/office/drawing/2014/main" id="{4BFEE05F-87FC-4BB1-91F2-1B2BC7E01BEC}"/>
                  </a:ext>
                </a:extLst>
              </p:cNvPr>
              <p:cNvSpPr txBox="1">
                <a:spLocks noRot="1" noChangeAspect="1" noMove="1" noResize="1" noEditPoints="1" noAdjustHandles="1" noChangeArrowheads="1" noChangeShapeType="1" noTextEdit="1"/>
              </p:cNvSpPr>
              <p:nvPr/>
            </p:nvSpPr>
            <p:spPr>
              <a:xfrm>
                <a:off x="755650" y="2192119"/>
                <a:ext cx="825500" cy="646331"/>
              </a:xfrm>
              <a:prstGeom prst="rect">
                <a:avLst/>
              </a:prstGeom>
              <a:blipFill>
                <a:blip r:embed="rId2"/>
                <a:stretch>
                  <a:fillRect l="-6667" t="-5660" r="-222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E109AF33-8234-4BDF-9F70-CEE5F9DA2BA0}"/>
                  </a:ext>
                </a:extLst>
              </p:cNvPr>
              <p:cNvSpPr txBox="1"/>
              <p:nvPr/>
            </p:nvSpPr>
            <p:spPr>
              <a:xfrm>
                <a:off x="1936243" y="1919218"/>
                <a:ext cx="1778500" cy="553998"/>
              </a:xfrm>
              <a:prstGeom prst="rect">
                <a:avLst/>
              </a:prstGeom>
              <a:noFill/>
            </p:spPr>
            <p:txBody>
              <a:bodyPr wrap="none" lIns="0" tIns="0" rIns="0" bIns="0" rtlCol="0">
                <a:spAutoFit/>
              </a:bodyPr>
              <a:lstStyle/>
              <a:p>
                <a:r>
                  <a:rPr lang="en-US" b="0" dirty="0"/>
                  <a:t>Force constant </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m:t>
                      </m:r>
                    </m:oMath>
                  </m:oMathPara>
                </a14:m>
                <a:endParaRPr lang="en-US" dirty="0"/>
              </a:p>
            </p:txBody>
          </p:sp>
        </mc:Choice>
        <mc:Fallback xmlns="">
          <p:sp>
            <p:nvSpPr>
              <p:cNvPr id="48" name="TextBox 47">
                <a:extLst>
                  <a:ext uri="{FF2B5EF4-FFF2-40B4-BE49-F238E27FC236}">
                    <a16:creationId xmlns:a16="http://schemas.microsoft.com/office/drawing/2014/main" id="{E109AF33-8234-4BDF-9F70-CEE5F9DA2BA0}"/>
                  </a:ext>
                </a:extLst>
              </p:cNvPr>
              <p:cNvSpPr txBox="1">
                <a:spLocks noRot="1" noChangeAspect="1" noMove="1" noResize="1" noEditPoints="1" noAdjustHandles="1" noChangeArrowheads="1" noChangeShapeType="1" noTextEdit="1"/>
              </p:cNvSpPr>
              <p:nvPr/>
            </p:nvSpPr>
            <p:spPr>
              <a:xfrm>
                <a:off x="1936243" y="1919218"/>
                <a:ext cx="1778500" cy="553998"/>
              </a:xfrm>
              <a:prstGeom prst="rect">
                <a:avLst/>
              </a:prstGeom>
              <a:blipFill>
                <a:blip r:embed="rId3"/>
                <a:stretch>
                  <a:fillRect l="-8247" t="-14286" r="-7216" b="-43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9C072BF-4C5E-4A90-B3EC-414130001431}"/>
                  </a:ext>
                </a:extLst>
              </p:cNvPr>
              <p:cNvSpPr txBox="1"/>
              <p:nvPr/>
            </p:nvSpPr>
            <p:spPr>
              <a:xfrm>
                <a:off x="5302250" y="1962150"/>
                <a:ext cx="3054350" cy="4084451"/>
              </a:xfrm>
              <a:prstGeom prst="rect">
                <a:avLst/>
              </a:prstGeom>
              <a:noFill/>
            </p:spPr>
            <p:txBody>
              <a:bodyPr wrap="square" rtlCol="0">
                <a:spAutoFit/>
              </a:bodyPr>
              <a:lstStyle/>
              <a:p>
                <a:r>
                  <a:rPr lang="en-US" dirty="0"/>
                  <a:t>The “bed-spring” model of a crystalline solid.  Each atom is like a ball, joined to its neighbors by springs.  In three dimensions, there are six degrees of freedom per atom: three from kinetic energy and three from potential energy stored in the springs.  Total is </a:t>
                </a:r>
                <a14:m>
                  <m:oMath xmlns:m="http://schemas.openxmlformats.org/officeDocument/2006/math">
                    <m:r>
                      <a:rPr lang="en-US" b="0" i="1" smtClean="0">
                        <a:latin typeface="Cambria Math" panose="02040503050406030204" pitchFamily="18" charset="0"/>
                      </a:rPr>
                      <m:t>𝑁𝑓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𝑘𝑇</m:t>
                    </m:r>
                  </m:oMath>
                </a14:m>
                <a:r>
                  <a:rPr lang="en-US" dirty="0"/>
                  <a:t>, </a:t>
                </a:r>
                <a14:m>
                  <m:oMath xmlns:m="http://schemas.openxmlformats.org/officeDocument/2006/math">
                    <m:r>
                      <a:rPr lang="en-US" b="0" i="1" smtClean="0">
                        <a:latin typeface="Cambria Math" panose="02040503050406030204" pitchFamily="18" charset="0"/>
                      </a:rPr>
                      <m:t>𝑓</m:t>
                    </m:r>
                  </m:oMath>
                </a14:m>
                <a:r>
                  <a:rPr lang="en-US" dirty="0"/>
                  <a:t>=6. </a:t>
                </a:r>
              </a:p>
              <a:p>
                <a:endParaRPr lang="en-US" dirty="0"/>
              </a:p>
              <a:p>
                <a:r>
                  <a:rPr lang="en-US"/>
                  <a:t>[Dulong-Petit law]</a:t>
                </a:r>
                <a:endParaRPr lang="en-US" dirty="0"/>
              </a:p>
            </p:txBody>
          </p:sp>
        </mc:Choice>
        <mc:Fallback xmlns="">
          <p:sp>
            <p:nvSpPr>
              <p:cNvPr id="49" name="TextBox 48">
                <a:extLst>
                  <a:ext uri="{FF2B5EF4-FFF2-40B4-BE49-F238E27FC236}">
                    <a16:creationId xmlns:a16="http://schemas.microsoft.com/office/drawing/2014/main" id="{A9C072BF-4C5E-4A90-B3EC-414130001431}"/>
                  </a:ext>
                </a:extLst>
              </p:cNvPr>
              <p:cNvSpPr txBox="1">
                <a:spLocks noRot="1" noChangeAspect="1" noMove="1" noResize="1" noEditPoints="1" noAdjustHandles="1" noChangeArrowheads="1" noChangeShapeType="1" noTextEdit="1"/>
              </p:cNvSpPr>
              <p:nvPr/>
            </p:nvSpPr>
            <p:spPr>
              <a:xfrm>
                <a:off x="5302250" y="1962150"/>
                <a:ext cx="3054350" cy="4084451"/>
              </a:xfrm>
              <a:prstGeom prst="rect">
                <a:avLst/>
              </a:prstGeom>
              <a:blipFill>
                <a:blip r:embed="rId4"/>
                <a:stretch>
                  <a:fillRect l="-1796" t="-896" r="-2395" b="-1493"/>
                </a:stretch>
              </a:blipFill>
            </p:spPr>
            <p:txBody>
              <a:bodyPr/>
              <a:lstStyle/>
              <a:p>
                <a:r>
                  <a:rPr lang="en-US">
                    <a:noFill/>
                  </a:rPr>
                  <a:t> </a:t>
                </a:r>
              </a:p>
            </p:txBody>
          </p:sp>
        </mc:Fallback>
      </mc:AlternateContent>
    </p:spTree>
    <p:extLst>
      <p:ext uri="{BB962C8B-B14F-4D97-AF65-F5344CB8AC3E}">
        <p14:creationId xmlns:p14="http://schemas.microsoft.com/office/powerpoint/2010/main" val="2695856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E6E4D-F580-47EE-A310-3216AB64B055}"/>
              </a:ext>
            </a:extLst>
          </p:cNvPr>
          <p:cNvSpPr>
            <a:spLocks noGrp="1"/>
          </p:cNvSpPr>
          <p:nvPr>
            <p:ph type="ctrTitle"/>
          </p:nvPr>
        </p:nvSpPr>
        <p:spPr/>
        <p:txBody>
          <a:bodyPr>
            <a:normAutofit fontScale="90000"/>
          </a:bodyPr>
          <a:lstStyle/>
          <a:p>
            <a:r>
              <a:rPr lang="en-US" dirty="0"/>
              <a:t>Tutorial problems,</a:t>
            </a:r>
            <a:br>
              <a:rPr lang="en-US" dirty="0"/>
            </a:br>
            <a:br>
              <a:rPr lang="en-US" dirty="0"/>
            </a:br>
            <a:r>
              <a:rPr lang="en-US" dirty="0"/>
              <a:t> 1.7, 1.22, 1.25</a:t>
            </a:r>
          </a:p>
        </p:txBody>
      </p:sp>
      <p:sp>
        <p:nvSpPr>
          <p:cNvPr id="4" name="TextBox 3">
            <a:extLst>
              <a:ext uri="{FF2B5EF4-FFF2-40B4-BE49-F238E27FC236}">
                <a16:creationId xmlns:a16="http://schemas.microsoft.com/office/drawing/2014/main" id="{81A3C758-4B7B-4F1E-B4D9-661E072786E0}"/>
              </a:ext>
            </a:extLst>
          </p:cNvPr>
          <p:cNvSpPr txBox="1"/>
          <p:nvPr/>
        </p:nvSpPr>
        <p:spPr>
          <a:xfrm>
            <a:off x="2254469" y="4351283"/>
            <a:ext cx="4437993" cy="369332"/>
          </a:xfrm>
          <a:prstGeom prst="rect">
            <a:avLst/>
          </a:prstGeom>
          <a:noFill/>
        </p:spPr>
        <p:txBody>
          <a:bodyPr wrap="square" rtlCol="0">
            <a:spAutoFit/>
          </a:bodyPr>
          <a:lstStyle/>
          <a:p>
            <a:r>
              <a:rPr lang="en-US" dirty="0"/>
              <a:t>Do the problem before the class</a:t>
            </a:r>
          </a:p>
        </p:txBody>
      </p:sp>
    </p:spTree>
    <p:extLst>
      <p:ext uri="{BB962C8B-B14F-4D97-AF65-F5344CB8AC3E}">
        <p14:creationId xmlns:p14="http://schemas.microsoft.com/office/powerpoint/2010/main" val="3898860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397EB8-711E-46C7-83A7-9CEEFA27C9BE}"/>
              </a:ext>
            </a:extLst>
          </p:cNvPr>
          <p:cNvPicPr>
            <a:picLocks noChangeAspect="1"/>
          </p:cNvPicPr>
          <p:nvPr/>
        </p:nvPicPr>
        <p:blipFill>
          <a:blip r:embed="rId2"/>
          <a:stretch>
            <a:fillRect/>
          </a:stretch>
        </p:blipFill>
        <p:spPr>
          <a:xfrm>
            <a:off x="13812" y="0"/>
            <a:ext cx="9116375" cy="6858000"/>
          </a:xfrm>
          <a:prstGeom prst="rect">
            <a:avLst/>
          </a:prstGeom>
        </p:spPr>
      </p:pic>
      <p:sp>
        <p:nvSpPr>
          <p:cNvPr id="2" name="Rectangle 1">
            <a:extLst>
              <a:ext uri="{FF2B5EF4-FFF2-40B4-BE49-F238E27FC236}">
                <a16:creationId xmlns:a16="http://schemas.microsoft.com/office/drawing/2014/main" id="{86D33E78-3701-4B63-AEBE-8DF56DDC287F}"/>
              </a:ext>
            </a:extLst>
          </p:cNvPr>
          <p:cNvSpPr/>
          <p:nvPr/>
        </p:nvSpPr>
        <p:spPr>
          <a:xfrm>
            <a:off x="6906322" y="327102"/>
            <a:ext cx="237893" cy="260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 name="Rectangle 3">
            <a:extLst>
              <a:ext uri="{FF2B5EF4-FFF2-40B4-BE49-F238E27FC236}">
                <a16:creationId xmlns:a16="http://schemas.microsoft.com/office/drawing/2014/main" id="{80AADF6D-1949-4728-8AE5-476342EFBD60}"/>
              </a:ext>
            </a:extLst>
          </p:cNvPr>
          <p:cNvSpPr/>
          <p:nvPr/>
        </p:nvSpPr>
        <p:spPr>
          <a:xfrm>
            <a:off x="1460841" y="2620531"/>
            <a:ext cx="237893" cy="260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818852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34909-3F21-4142-B683-D6E97A0662AF}"/>
              </a:ext>
            </a:extLst>
          </p:cNvPr>
          <p:cNvSpPr>
            <a:spLocks noGrp="1"/>
          </p:cNvSpPr>
          <p:nvPr>
            <p:ph type="title"/>
          </p:nvPr>
        </p:nvSpPr>
        <p:spPr/>
        <p:txBody>
          <a:bodyPr/>
          <a:lstStyle/>
          <a:p>
            <a:r>
              <a:rPr lang="en-US" dirty="0"/>
              <a:t>Problem 1.25, page 17</a:t>
            </a:r>
          </a:p>
        </p:txBody>
      </p:sp>
      <p:pic>
        <p:nvPicPr>
          <p:cNvPr id="5" name="Picture 4">
            <a:extLst>
              <a:ext uri="{FF2B5EF4-FFF2-40B4-BE49-F238E27FC236}">
                <a16:creationId xmlns:a16="http://schemas.microsoft.com/office/drawing/2014/main" id="{0A0F65B7-F00A-4CF7-85DF-335C490D7C15}"/>
              </a:ext>
            </a:extLst>
          </p:cNvPr>
          <p:cNvPicPr>
            <a:picLocks noChangeAspect="1"/>
          </p:cNvPicPr>
          <p:nvPr/>
        </p:nvPicPr>
        <p:blipFill>
          <a:blip r:embed="rId2"/>
          <a:stretch>
            <a:fillRect/>
          </a:stretch>
        </p:blipFill>
        <p:spPr>
          <a:xfrm>
            <a:off x="0" y="2964165"/>
            <a:ext cx="9144000" cy="929670"/>
          </a:xfrm>
          <a:prstGeom prst="rect">
            <a:avLst/>
          </a:prstGeom>
        </p:spPr>
      </p:pic>
      <p:sp>
        <p:nvSpPr>
          <p:cNvPr id="3" name="TextBox 2">
            <a:extLst>
              <a:ext uri="{FF2B5EF4-FFF2-40B4-BE49-F238E27FC236}">
                <a16:creationId xmlns:a16="http://schemas.microsoft.com/office/drawing/2014/main" id="{2ABEBE4A-D662-4E60-9A63-2D48D5F4A278}"/>
              </a:ext>
            </a:extLst>
          </p:cNvPr>
          <p:cNvSpPr txBox="1"/>
          <p:nvPr/>
        </p:nvSpPr>
        <p:spPr>
          <a:xfrm>
            <a:off x="1055649" y="4438185"/>
            <a:ext cx="6884019" cy="2031325"/>
          </a:xfrm>
          <a:prstGeom prst="rect">
            <a:avLst/>
          </a:prstGeom>
          <a:noFill/>
        </p:spPr>
        <p:txBody>
          <a:bodyPr wrap="square" rtlCol="0">
            <a:spAutoFit/>
          </a:bodyPr>
          <a:lstStyle/>
          <a:p>
            <a:r>
              <a:rPr lang="en-US" dirty="0"/>
              <a:t>Total degrees of freedom: 3 x 3 = 9</a:t>
            </a:r>
          </a:p>
          <a:p>
            <a:endParaRPr lang="en-US" dirty="0"/>
          </a:p>
          <a:p>
            <a:r>
              <a:rPr lang="en-US" dirty="0"/>
              <a:t>Translation of center of mass: 3</a:t>
            </a:r>
          </a:p>
          <a:p>
            <a:endParaRPr lang="en-US" dirty="0"/>
          </a:p>
          <a:p>
            <a:r>
              <a:rPr lang="en-US" dirty="0"/>
              <a:t>Rigid rotation: 3 (three Euler angles)</a:t>
            </a:r>
          </a:p>
          <a:p>
            <a:endParaRPr lang="en-US" dirty="0"/>
          </a:p>
          <a:p>
            <a:r>
              <a:rPr lang="en-US" dirty="0"/>
              <a:t>Vibrations: 9 – 3 – 3 = 3 </a:t>
            </a:r>
            <a:endParaRPr lang="en-SG" dirty="0"/>
          </a:p>
        </p:txBody>
      </p:sp>
    </p:spTree>
    <p:extLst>
      <p:ext uri="{BB962C8B-B14F-4D97-AF65-F5344CB8AC3E}">
        <p14:creationId xmlns:p14="http://schemas.microsoft.com/office/powerpoint/2010/main" val="3353126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224F25-683B-4309-8C2A-33CA0CC50D63}"/>
              </a:ext>
            </a:extLst>
          </p:cNvPr>
          <p:cNvPicPr>
            <a:picLocks noChangeAspect="1"/>
          </p:cNvPicPr>
          <p:nvPr/>
        </p:nvPicPr>
        <p:blipFill>
          <a:blip r:embed="rId2"/>
          <a:stretch>
            <a:fillRect/>
          </a:stretch>
        </p:blipFill>
        <p:spPr>
          <a:xfrm>
            <a:off x="1509458" y="0"/>
            <a:ext cx="6125084" cy="6858000"/>
          </a:xfrm>
          <a:prstGeom prst="rect">
            <a:avLst/>
          </a:prstGeom>
        </p:spPr>
      </p:pic>
    </p:spTree>
    <p:extLst>
      <p:ext uri="{BB962C8B-B14F-4D97-AF65-F5344CB8AC3E}">
        <p14:creationId xmlns:p14="http://schemas.microsoft.com/office/powerpoint/2010/main" val="10182803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Verdan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574</TotalTime>
  <Words>1011</Words>
  <Application>Microsoft Office PowerPoint</Application>
  <PresentationFormat>On-screen Show (4:3)</PresentationFormat>
  <Paragraphs>143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Cambria Math</vt:lpstr>
      <vt:lpstr>Symbol</vt:lpstr>
      <vt:lpstr>Verdana</vt:lpstr>
      <vt:lpstr>Office Theme</vt:lpstr>
      <vt:lpstr>PC2135   Thermodynamics and Statistical Mechanics  Prof. Wang Jian-Sheng</vt:lpstr>
      <vt:lpstr>Format/assessment, etc</vt:lpstr>
      <vt:lpstr>Textbook  D. V. Schroeder  “an introduction to thermal physics”, Oxford, (2021)</vt:lpstr>
      <vt:lpstr>Week 1   Concept of temperature, ideal gas</vt:lpstr>
      <vt:lpstr>Thermal equilibrium</vt:lpstr>
      <vt:lpstr>Definition of temperature</vt:lpstr>
      <vt:lpstr>Definition of temperature</vt:lpstr>
      <vt:lpstr>Different types of thermometers</vt:lpstr>
      <vt:lpstr>(Ideal) Gas thermometer</vt:lpstr>
      <vt:lpstr>Kelvin scale, what is a degree?</vt:lpstr>
      <vt:lpstr>Thermal energy kT at room temperature (300K)</vt:lpstr>
      <vt:lpstr>Ideal gas law</vt:lpstr>
      <vt:lpstr>Measure atmospheric pressure, units for pressure </vt:lpstr>
      <vt:lpstr>A microscopic model of an ideal gas</vt:lpstr>
      <vt:lpstr>Relate pressure to kinetic energy</vt:lpstr>
      <vt:lpstr>N particles</vt:lpstr>
      <vt:lpstr>Equipartition theorem</vt:lpstr>
      <vt:lpstr>Quantum correction to equipartition</vt:lpstr>
      <vt:lpstr>Counting the number of quadratic terms f</vt:lpstr>
      <vt:lpstr>Lattice vibrations</vt:lpstr>
      <vt:lpstr>Tutorial problems,   1.7, 1.22, 1.25</vt:lpstr>
      <vt:lpstr>PowerPoint Presentation</vt:lpstr>
      <vt:lpstr>Problem 1.25, page 17</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PC2230, Thermodynamics and Statistical Mechanics</dc:title>
  <dc:creator>Wang Jian-Sheng</dc:creator>
  <cp:lastModifiedBy>Wang Jian-Sheng</cp:lastModifiedBy>
  <cp:revision>49</cp:revision>
  <dcterms:created xsi:type="dcterms:W3CDTF">2021-10-08T06:30:06Z</dcterms:created>
  <dcterms:modified xsi:type="dcterms:W3CDTF">2025-01-13T02:48:46Z</dcterms:modified>
</cp:coreProperties>
</file>