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8" r:id="rId2"/>
    <p:sldId id="283" r:id="rId3"/>
    <p:sldId id="284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79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0" r:id="rId24"/>
    <p:sldId id="277" r:id="rId25"/>
    <p:sldId id="285" r:id="rId26"/>
    <p:sldId id="278" r:id="rId27"/>
    <p:sldId id="287" r:id="rId28"/>
    <p:sldId id="286" r:id="rId29"/>
    <p:sldId id="281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09557F-E68C-4D5D-BB1D-1D1A9A43E2F7}" v="320" dt="2025-01-31T02:40:45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E0AB0F5E-EA6C-42F9-A48D-440D1A6B4059}"/>
    <pc:docChg chg="custSel modSld">
      <pc:chgData name="Wang Jian-Sheng" userId="7d25d710-0931-49a3-acef-49192cec40f2" providerId="ADAL" clId="{E0AB0F5E-EA6C-42F9-A48D-440D1A6B4059}" dt="2024-01-29T03:17:12.205" v="133" actId="1076"/>
      <pc:docMkLst>
        <pc:docMk/>
      </pc:docMkLst>
      <pc:sldChg chg="modSp mod">
        <pc:chgData name="Wang Jian-Sheng" userId="7d25d710-0931-49a3-acef-49192cec40f2" providerId="ADAL" clId="{E0AB0F5E-EA6C-42F9-A48D-440D1A6B4059}" dt="2024-01-29T02:55:47.273" v="24" actId="20577"/>
        <pc:sldMkLst>
          <pc:docMk/>
          <pc:sldMk cId="2153188837" sldId="258"/>
        </pc:sldMkLst>
      </pc:sldChg>
      <pc:sldChg chg="modSp">
        <pc:chgData name="Wang Jian-Sheng" userId="7d25d710-0931-49a3-acef-49192cec40f2" providerId="ADAL" clId="{E0AB0F5E-EA6C-42F9-A48D-440D1A6B4059}" dt="2024-01-26T02:49:11.457" v="15" actId="20577"/>
        <pc:sldMkLst>
          <pc:docMk/>
          <pc:sldMk cId="2765823045" sldId="262"/>
        </pc:sldMkLst>
      </pc:sldChg>
      <pc:sldChg chg="modSp mod">
        <pc:chgData name="Wang Jian-Sheng" userId="7d25d710-0931-49a3-acef-49192cec40f2" providerId="ADAL" clId="{E0AB0F5E-EA6C-42F9-A48D-440D1A6B4059}" dt="2024-01-29T03:00:10.916" v="46" actId="20577"/>
        <pc:sldMkLst>
          <pc:docMk/>
          <pc:sldMk cId="4265431578" sldId="264"/>
        </pc:sldMkLst>
      </pc:sldChg>
      <pc:sldChg chg="modSp mod">
        <pc:chgData name="Wang Jian-Sheng" userId="7d25d710-0931-49a3-acef-49192cec40f2" providerId="ADAL" clId="{E0AB0F5E-EA6C-42F9-A48D-440D1A6B4059}" dt="2024-01-29T03:07:49.655" v="81" actId="1038"/>
        <pc:sldMkLst>
          <pc:docMk/>
          <pc:sldMk cId="741822988" sldId="265"/>
        </pc:sldMkLst>
      </pc:sldChg>
      <pc:sldChg chg="modSp mod">
        <pc:chgData name="Wang Jian-Sheng" userId="7d25d710-0931-49a3-acef-49192cec40f2" providerId="ADAL" clId="{E0AB0F5E-EA6C-42F9-A48D-440D1A6B4059}" dt="2024-01-29T03:10:15.430" v="94" actId="27636"/>
        <pc:sldMkLst>
          <pc:docMk/>
          <pc:sldMk cId="2005061946" sldId="268"/>
        </pc:sldMkLst>
      </pc:sldChg>
      <pc:sldChg chg="modSp">
        <pc:chgData name="Wang Jian-Sheng" userId="7d25d710-0931-49a3-acef-49192cec40f2" providerId="ADAL" clId="{E0AB0F5E-EA6C-42F9-A48D-440D1A6B4059}" dt="2024-01-29T03:08:52.504" v="83" actId="20577"/>
        <pc:sldMkLst>
          <pc:docMk/>
          <pc:sldMk cId="182199978" sldId="279"/>
        </pc:sldMkLst>
      </pc:sldChg>
      <pc:sldChg chg="modSp mod">
        <pc:chgData name="Wang Jian-Sheng" userId="7d25d710-0931-49a3-acef-49192cec40f2" providerId="ADAL" clId="{E0AB0F5E-EA6C-42F9-A48D-440D1A6B4059}" dt="2024-01-26T02:56:55.625" v="22" actId="5793"/>
        <pc:sldMkLst>
          <pc:docMk/>
          <pc:sldMk cId="2204562668" sldId="282"/>
        </pc:sldMkLst>
      </pc:sldChg>
      <pc:sldChg chg="addSp modSp mod">
        <pc:chgData name="Wang Jian-Sheng" userId="7d25d710-0931-49a3-acef-49192cec40f2" providerId="ADAL" clId="{E0AB0F5E-EA6C-42F9-A48D-440D1A6B4059}" dt="2024-01-29T03:17:12.205" v="133" actId="1076"/>
        <pc:sldMkLst>
          <pc:docMk/>
          <pc:sldMk cId="862917626" sldId="285"/>
        </pc:sldMkLst>
      </pc:sldChg>
    </pc:docChg>
  </pc:docChgLst>
  <pc:docChgLst>
    <pc:chgData name="Wang Jian-Sheng" userId="7d25d710-0931-49a3-acef-49192cec40f2" providerId="ADAL" clId="{0109557F-E68C-4D5D-BB1D-1D1A9A43E2F7}"/>
    <pc:docChg chg="undo custSel addSld modSld">
      <pc:chgData name="Wang Jian-Sheng" userId="7d25d710-0931-49a3-acef-49192cec40f2" providerId="ADAL" clId="{0109557F-E68C-4D5D-BB1D-1D1A9A43E2F7}" dt="2025-01-31T02:43:32.380" v="1656" actId="20577"/>
      <pc:docMkLst>
        <pc:docMk/>
      </pc:docMkLst>
      <pc:sldChg chg="addSp delSp modSp mod">
        <pc:chgData name="Wang Jian-Sheng" userId="7d25d710-0931-49a3-acef-49192cec40f2" providerId="ADAL" clId="{0109557F-E68C-4D5D-BB1D-1D1A9A43E2F7}" dt="2025-01-31T02:21:16.558" v="1473" actId="1037"/>
        <pc:sldMkLst>
          <pc:docMk/>
          <pc:sldMk cId="1102421928" sldId="261"/>
        </pc:sldMkLst>
        <pc:spChg chg="add mod">
          <ac:chgData name="Wang Jian-Sheng" userId="7d25d710-0931-49a3-acef-49192cec40f2" providerId="ADAL" clId="{0109557F-E68C-4D5D-BB1D-1D1A9A43E2F7}" dt="2025-01-27T01:59:53.837" v="189" actId="1037"/>
          <ac:spMkLst>
            <pc:docMk/>
            <pc:sldMk cId="1102421928" sldId="261"/>
            <ac:spMk id="3" creationId="{35E45AEC-1B6B-FCB6-A9C6-DC9045AC24AF}"/>
          </ac:spMkLst>
        </pc:spChg>
        <pc:spChg chg="add mod">
          <ac:chgData name="Wang Jian-Sheng" userId="7d25d710-0931-49a3-acef-49192cec40f2" providerId="ADAL" clId="{0109557F-E68C-4D5D-BB1D-1D1A9A43E2F7}" dt="2025-01-31T02:21:16.558" v="1473" actId="1037"/>
          <ac:spMkLst>
            <pc:docMk/>
            <pc:sldMk cId="1102421928" sldId="261"/>
            <ac:spMk id="6" creationId="{563F651A-9CC1-059F-E427-006DCC6979D0}"/>
          </ac:spMkLst>
        </pc:spChg>
        <pc:spChg chg="mod">
          <ac:chgData name="Wang Jian-Sheng" userId="7d25d710-0931-49a3-acef-49192cec40f2" providerId="ADAL" clId="{0109557F-E68C-4D5D-BB1D-1D1A9A43E2F7}" dt="2025-01-27T01:59:13.083" v="159" actId="20577"/>
          <ac:spMkLst>
            <pc:docMk/>
            <pc:sldMk cId="1102421928" sldId="261"/>
            <ac:spMk id="25" creationId="{9FFD0B3C-DCBC-4E2F-BFE2-DC31213D6A19}"/>
          </ac:spMkLst>
        </pc:spChg>
        <pc:spChg chg="mod">
          <ac:chgData name="Wang Jian-Sheng" userId="7d25d710-0931-49a3-acef-49192cec40f2" providerId="ADAL" clId="{0109557F-E68C-4D5D-BB1D-1D1A9A43E2F7}" dt="2025-01-27T02:06:51.785" v="521" actId="1038"/>
          <ac:spMkLst>
            <pc:docMk/>
            <pc:sldMk cId="1102421928" sldId="261"/>
            <ac:spMk id="26" creationId="{C097367A-8DE3-4777-8486-0591A2B897E9}"/>
          </ac:spMkLst>
        </pc:spChg>
      </pc:sldChg>
      <pc:sldChg chg="addSp modSp mod">
        <pc:chgData name="Wang Jian-Sheng" userId="7d25d710-0931-49a3-acef-49192cec40f2" providerId="ADAL" clId="{0109557F-E68C-4D5D-BB1D-1D1A9A43E2F7}" dt="2025-01-27T02:09:53.866" v="532" actId="1038"/>
        <pc:sldMkLst>
          <pc:docMk/>
          <pc:sldMk cId="4265431578" sldId="264"/>
        </pc:sldMkLst>
        <pc:spChg chg="add">
          <ac:chgData name="Wang Jian-Sheng" userId="7d25d710-0931-49a3-acef-49192cec40f2" providerId="ADAL" clId="{0109557F-E68C-4D5D-BB1D-1D1A9A43E2F7}" dt="2025-01-27T02:08:54.280" v="522" actId="11529"/>
          <ac:spMkLst>
            <pc:docMk/>
            <pc:sldMk cId="4265431578" sldId="264"/>
            <ac:spMk id="3" creationId="{CFC65ED9-C126-7912-2954-166AF8654736}"/>
          </ac:spMkLst>
        </pc:spChg>
        <pc:spChg chg="add">
          <ac:chgData name="Wang Jian-Sheng" userId="7d25d710-0931-49a3-acef-49192cec40f2" providerId="ADAL" clId="{0109557F-E68C-4D5D-BB1D-1D1A9A43E2F7}" dt="2025-01-27T02:09:06.788" v="523" actId="11529"/>
          <ac:spMkLst>
            <pc:docMk/>
            <pc:sldMk cId="4265431578" sldId="264"/>
            <ac:spMk id="16" creationId="{B3212A00-D821-66C0-A7BB-4B5697595308}"/>
          </ac:spMkLst>
        </pc:spChg>
        <pc:cxnChg chg="add mod">
          <ac:chgData name="Wang Jian-Sheng" userId="7d25d710-0931-49a3-acef-49192cec40f2" providerId="ADAL" clId="{0109557F-E68C-4D5D-BB1D-1D1A9A43E2F7}" dt="2025-01-27T02:09:53.866" v="532" actId="1038"/>
          <ac:cxnSpMkLst>
            <pc:docMk/>
            <pc:sldMk cId="4265431578" sldId="264"/>
            <ac:cxnSpMk id="20" creationId="{2AEC8E0D-1495-74FD-7B7B-7747060DBB59}"/>
          </ac:cxnSpMkLst>
        </pc:cxnChg>
      </pc:sldChg>
      <pc:sldChg chg="modSp mod">
        <pc:chgData name="Wang Jian-Sheng" userId="7d25d710-0931-49a3-acef-49192cec40f2" providerId="ADAL" clId="{0109557F-E68C-4D5D-BB1D-1D1A9A43E2F7}" dt="2025-01-27T02:42:43.617" v="1397" actId="255"/>
        <pc:sldMkLst>
          <pc:docMk/>
          <pc:sldMk cId="2394813856" sldId="266"/>
        </pc:sldMkLst>
        <pc:spChg chg="mod">
          <ac:chgData name="Wang Jian-Sheng" userId="7d25d710-0931-49a3-acef-49192cec40f2" providerId="ADAL" clId="{0109557F-E68C-4D5D-BB1D-1D1A9A43E2F7}" dt="2025-01-27T02:42:43.617" v="1397" actId="255"/>
          <ac:spMkLst>
            <pc:docMk/>
            <pc:sldMk cId="2394813856" sldId="266"/>
            <ac:spMk id="3" creationId="{C5844F73-0007-4649-8CD7-DDFEB03EB50D}"/>
          </ac:spMkLst>
        </pc:spChg>
      </pc:sldChg>
      <pc:sldChg chg="modSp">
        <pc:chgData name="Wang Jian-Sheng" userId="7d25d710-0931-49a3-acef-49192cec40f2" providerId="ADAL" clId="{0109557F-E68C-4D5D-BB1D-1D1A9A43E2F7}" dt="2025-01-27T02:43:58.568" v="1406" actId="20577"/>
        <pc:sldMkLst>
          <pc:docMk/>
          <pc:sldMk cId="3669643332" sldId="269"/>
        </pc:sldMkLst>
        <pc:spChg chg="mod">
          <ac:chgData name="Wang Jian-Sheng" userId="7d25d710-0931-49a3-acef-49192cec40f2" providerId="ADAL" clId="{0109557F-E68C-4D5D-BB1D-1D1A9A43E2F7}" dt="2025-01-27T02:43:58.568" v="1406" actId="20577"/>
          <ac:spMkLst>
            <pc:docMk/>
            <pc:sldMk cId="3669643332" sldId="269"/>
            <ac:spMk id="3" creationId="{ADCDCAB4-12F1-43D0-A014-280159A7ED3E}"/>
          </ac:spMkLst>
        </pc:spChg>
      </pc:sldChg>
      <pc:sldChg chg="modSp">
        <pc:chgData name="Wang Jian-Sheng" userId="7d25d710-0931-49a3-acef-49192cec40f2" providerId="ADAL" clId="{0109557F-E68C-4D5D-BB1D-1D1A9A43E2F7}" dt="2025-01-31T02:38:42.376" v="1587" actId="20577"/>
        <pc:sldMkLst>
          <pc:docMk/>
          <pc:sldMk cId="1118682722" sldId="270"/>
        </pc:sldMkLst>
        <pc:spChg chg="mod">
          <ac:chgData name="Wang Jian-Sheng" userId="7d25d710-0931-49a3-acef-49192cec40f2" providerId="ADAL" clId="{0109557F-E68C-4D5D-BB1D-1D1A9A43E2F7}" dt="2025-01-31T02:38:42.376" v="1587" actId="20577"/>
          <ac:spMkLst>
            <pc:docMk/>
            <pc:sldMk cId="1118682722" sldId="270"/>
            <ac:spMk id="16" creationId="{E8E738B8-3D35-40DE-B36D-3E12FBE85C00}"/>
          </ac:spMkLst>
        </pc:spChg>
      </pc:sldChg>
      <pc:sldChg chg="addSp delSp modSp mod">
        <pc:chgData name="Wang Jian-Sheng" userId="7d25d710-0931-49a3-acef-49192cec40f2" providerId="ADAL" clId="{0109557F-E68C-4D5D-BB1D-1D1A9A43E2F7}" dt="2025-01-31T02:39:34.234" v="1643" actId="1036"/>
        <pc:sldMkLst>
          <pc:docMk/>
          <pc:sldMk cId="1008819272" sldId="271"/>
        </pc:sldMkLst>
        <pc:spChg chg="mod">
          <ac:chgData name="Wang Jian-Sheng" userId="7d25d710-0931-49a3-acef-49192cec40f2" providerId="ADAL" clId="{0109557F-E68C-4D5D-BB1D-1D1A9A43E2F7}" dt="2025-01-31T02:39:15.224" v="1588" actId="20577"/>
          <ac:spMkLst>
            <pc:docMk/>
            <pc:sldMk cId="1008819272" sldId="271"/>
            <ac:spMk id="3" creationId="{C6D1EA59-181C-4A6B-B6A7-D54A8C9B0311}"/>
          </ac:spMkLst>
        </pc:spChg>
        <pc:spChg chg="mod">
          <ac:chgData name="Wang Jian-Sheng" userId="7d25d710-0931-49a3-acef-49192cec40f2" providerId="ADAL" clId="{0109557F-E68C-4D5D-BB1D-1D1A9A43E2F7}" dt="2025-01-31T02:39:34.234" v="1643" actId="1036"/>
          <ac:spMkLst>
            <pc:docMk/>
            <pc:sldMk cId="1008819272" sldId="271"/>
            <ac:spMk id="4" creationId="{5BD1A0BE-7B94-4669-9DC5-5ABB103986F8}"/>
          </ac:spMkLst>
        </pc:spChg>
        <pc:spChg chg="add del mod">
          <ac:chgData name="Wang Jian-Sheng" userId="7d25d710-0931-49a3-acef-49192cec40f2" providerId="ADAL" clId="{0109557F-E68C-4D5D-BB1D-1D1A9A43E2F7}" dt="2025-01-31T02:25:45.840" v="1475" actId="478"/>
          <ac:spMkLst>
            <pc:docMk/>
            <pc:sldMk cId="1008819272" sldId="271"/>
            <ac:spMk id="5" creationId="{68B8B152-30B2-FB7A-4BC8-1BE0092D5B69}"/>
          </ac:spMkLst>
        </pc:spChg>
      </pc:sldChg>
      <pc:sldChg chg="modSp mod">
        <pc:chgData name="Wang Jian-Sheng" userId="7d25d710-0931-49a3-acef-49192cec40f2" providerId="ADAL" clId="{0109557F-E68C-4D5D-BB1D-1D1A9A43E2F7}" dt="2025-01-31T02:40:45.776" v="1654" actId="20577"/>
        <pc:sldMkLst>
          <pc:docMk/>
          <pc:sldMk cId="3525632230" sldId="272"/>
        </pc:sldMkLst>
        <pc:spChg chg="mod">
          <ac:chgData name="Wang Jian-Sheng" userId="7d25d710-0931-49a3-acef-49192cec40f2" providerId="ADAL" clId="{0109557F-E68C-4D5D-BB1D-1D1A9A43E2F7}" dt="2025-01-31T02:40:45.776" v="1654" actId="20577"/>
          <ac:spMkLst>
            <pc:docMk/>
            <pc:sldMk cId="3525632230" sldId="272"/>
            <ac:spMk id="3" creationId="{F6AC3C77-1C71-4173-8061-D22BBEEF51D7}"/>
          </ac:spMkLst>
        </pc:spChg>
      </pc:sldChg>
      <pc:sldChg chg="modSp">
        <pc:chgData name="Wang Jian-Sheng" userId="7d25d710-0931-49a3-acef-49192cec40f2" providerId="ADAL" clId="{0109557F-E68C-4D5D-BB1D-1D1A9A43E2F7}" dt="2025-01-31T02:27:19.409" v="1497" actId="20577"/>
        <pc:sldMkLst>
          <pc:docMk/>
          <pc:sldMk cId="897591875" sldId="273"/>
        </pc:sldMkLst>
        <pc:spChg chg="mod">
          <ac:chgData name="Wang Jian-Sheng" userId="7d25d710-0931-49a3-acef-49192cec40f2" providerId="ADAL" clId="{0109557F-E68C-4D5D-BB1D-1D1A9A43E2F7}" dt="2025-01-31T02:27:19.409" v="1497" actId="20577"/>
          <ac:spMkLst>
            <pc:docMk/>
            <pc:sldMk cId="897591875" sldId="273"/>
            <ac:spMk id="22" creationId="{58B4A532-9D1D-44AC-A03E-6DC740B4D7AB}"/>
          </ac:spMkLst>
        </pc:spChg>
      </pc:sldChg>
      <pc:sldChg chg="addSp modSp mod">
        <pc:chgData name="Wang Jian-Sheng" userId="7d25d710-0931-49a3-acef-49192cec40f2" providerId="ADAL" clId="{0109557F-E68C-4D5D-BB1D-1D1A9A43E2F7}" dt="2025-01-31T02:30:33.560" v="1547" actId="20577"/>
        <pc:sldMkLst>
          <pc:docMk/>
          <pc:sldMk cId="1375484674" sldId="274"/>
        </pc:sldMkLst>
        <pc:spChg chg="mod">
          <ac:chgData name="Wang Jian-Sheng" userId="7d25d710-0931-49a3-acef-49192cec40f2" providerId="ADAL" clId="{0109557F-E68C-4D5D-BB1D-1D1A9A43E2F7}" dt="2025-01-31T02:30:33.560" v="1547" actId="20577"/>
          <ac:spMkLst>
            <pc:docMk/>
            <pc:sldMk cId="1375484674" sldId="274"/>
            <ac:spMk id="3" creationId="{FF79142E-C100-4B89-B89B-A698DBD78F43}"/>
          </ac:spMkLst>
        </pc:spChg>
        <pc:spChg chg="add mod">
          <ac:chgData name="Wang Jian-Sheng" userId="7d25d710-0931-49a3-acef-49192cec40f2" providerId="ADAL" clId="{0109557F-E68C-4D5D-BB1D-1D1A9A43E2F7}" dt="2025-01-27T02:27:09.795" v="741" actId="1076"/>
          <ac:spMkLst>
            <pc:docMk/>
            <pc:sldMk cId="1375484674" sldId="274"/>
            <ac:spMk id="4" creationId="{5B95401B-AE54-65E2-B7C2-5962FD05DE51}"/>
          </ac:spMkLst>
        </pc:spChg>
        <pc:picChg chg="add mod">
          <ac:chgData name="Wang Jian-Sheng" userId="7d25d710-0931-49a3-acef-49192cec40f2" providerId="ADAL" clId="{0109557F-E68C-4D5D-BB1D-1D1A9A43E2F7}" dt="2025-01-27T02:27:02.370" v="740" actId="1076"/>
          <ac:picMkLst>
            <pc:docMk/>
            <pc:sldMk cId="1375484674" sldId="274"/>
            <ac:picMk id="6" creationId="{02E981E3-9315-BE10-4DBE-625005DBB8E8}"/>
          </ac:picMkLst>
        </pc:picChg>
      </pc:sldChg>
      <pc:sldChg chg="modSp">
        <pc:chgData name="Wang Jian-Sheng" userId="7d25d710-0931-49a3-acef-49192cec40f2" providerId="ADAL" clId="{0109557F-E68C-4D5D-BB1D-1D1A9A43E2F7}" dt="2025-01-27T02:30:46.800" v="748" actId="20577"/>
        <pc:sldMkLst>
          <pc:docMk/>
          <pc:sldMk cId="2442807185" sldId="278"/>
        </pc:sldMkLst>
        <pc:spChg chg="mod">
          <ac:chgData name="Wang Jian-Sheng" userId="7d25d710-0931-49a3-acef-49192cec40f2" providerId="ADAL" clId="{0109557F-E68C-4D5D-BB1D-1D1A9A43E2F7}" dt="2025-01-27T02:30:46.800" v="748" actId="20577"/>
          <ac:spMkLst>
            <pc:docMk/>
            <pc:sldMk cId="2442807185" sldId="278"/>
            <ac:spMk id="3" creationId="{AF4252E3-5554-457E-A50C-5B898B1FC53C}"/>
          </ac:spMkLst>
        </pc:spChg>
      </pc:sldChg>
      <pc:sldChg chg="modSp mod">
        <pc:chgData name="Wang Jian-Sheng" userId="7d25d710-0931-49a3-acef-49192cec40f2" providerId="ADAL" clId="{0109557F-E68C-4D5D-BB1D-1D1A9A43E2F7}" dt="2025-01-31T02:34:54.363" v="1580" actId="1036"/>
        <pc:sldMkLst>
          <pc:docMk/>
          <pc:sldMk cId="2204562668" sldId="282"/>
        </pc:sldMkLst>
        <pc:spChg chg="mod">
          <ac:chgData name="Wang Jian-Sheng" userId="7d25d710-0931-49a3-acef-49192cec40f2" providerId="ADAL" clId="{0109557F-E68C-4D5D-BB1D-1D1A9A43E2F7}" dt="2025-01-31T02:34:54.363" v="1580" actId="1036"/>
          <ac:spMkLst>
            <pc:docMk/>
            <pc:sldMk cId="2204562668" sldId="282"/>
            <ac:spMk id="2" creationId="{597CA99C-1B58-4CA6-90B2-331A16174E54}"/>
          </ac:spMkLst>
        </pc:spChg>
      </pc:sldChg>
      <pc:sldChg chg="addSp modSp mod">
        <pc:chgData name="Wang Jian-Sheng" userId="7d25d710-0931-49a3-acef-49192cec40f2" providerId="ADAL" clId="{0109557F-E68C-4D5D-BB1D-1D1A9A43E2F7}" dt="2025-01-27T01:55:58.709" v="92" actId="1038"/>
        <pc:sldMkLst>
          <pc:docMk/>
          <pc:sldMk cId="1748801658" sldId="284"/>
        </pc:sldMkLst>
        <pc:spChg chg="add">
          <ac:chgData name="Wang Jian-Sheng" userId="7d25d710-0931-49a3-acef-49192cec40f2" providerId="ADAL" clId="{0109557F-E68C-4D5D-BB1D-1D1A9A43E2F7}" dt="2025-01-27T01:50:21.096" v="0" actId="11529"/>
          <ac:spMkLst>
            <pc:docMk/>
            <pc:sldMk cId="1748801658" sldId="284"/>
            <ac:spMk id="4" creationId="{5ED0E097-42BE-E4E6-AFC5-8D34DCF26579}"/>
          </ac:spMkLst>
        </pc:spChg>
        <pc:spChg chg="add mod">
          <ac:chgData name="Wang Jian-Sheng" userId="7d25d710-0931-49a3-acef-49192cec40f2" providerId="ADAL" clId="{0109557F-E68C-4D5D-BB1D-1D1A9A43E2F7}" dt="2025-01-27T01:51:14.778" v="26" actId="1037"/>
          <ac:spMkLst>
            <pc:docMk/>
            <pc:sldMk cId="1748801658" sldId="284"/>
            <ac:spMk id="5" creationId="{71BE7802-E394-5BFF-E401-8DA034C78159}"/>
          </ac:spMkLst>
        </pc:spChg>
        <pc:spChg chg="add mod">
          <ac:chgData name="Wang Jian-Sheng" userId="7d25d710-0931-49a3-acef-49192cec40f2" providerId="ADAL" clId="{0109557F-E68C-4D5D-BB1D-1D1A9A43E2F7}" dt="2025-01-27T01:55:58.709" v="92" actId="1038"/>
          <ac:spMkLst>
            <pc:docMk/>
            <pc:sldMk cId="1748801658" sldId="284"/>
            <ac:spMk id="7" creationId="{8AAA0105-DCC1-8255-87D5-6098A2C5F328}"/>
          </ac:spMkLst>
        </pc:spChg>
        <pc:picChg chg="add mod">
          <ac:chgData name="Wang Jian-Sheng" userId="7d25d710-0931-49a3-acef-49192cec40f2" providerId="ADAL" clId="{0109557F-E68C-4D5D-BB1D-1D1A9A43E2F7}" dt="2025-01-27T01:53:31.652" v="31" actId="1076"/>
          <ac:picMkLst>
            <pc:docMk/>
            <pc:sldMk cId="1748801658" sldId="284"/>
            <ac:picMk id="6" creationId="{1FD52A23-156C-A975-A9B0-417B5B200195}"/>
          </ac:picMkLst>
        </pc:picChg>
      </pc:sldChg>
      <pc:sldChg chg="modSp mod">
        <pc:chgData name="Wang Jian-Sheng" userId="7d25d710-0931-49a3-acef-49192cec40f2" providerId="ADAL" clId="{0109557F-E68C-4D5D-BB1D-1D1A9A43E2F7}" dt="2025-01-31T02:43:32.380" v="1656" actId="20577"/>
        <pc:sldMkLst>
          <pc:docMk/>
          <pc:sldMk cId="170082682" sldId="286"/>
        </pc:sldMkLst>
        <pc:spChg chg="mod">
          <ac:chgData name="Wang Jian-Sheng" userId="7d25d710-0931-49a3-acef-49192cec40f2" providerId="ADAL" clId="{0109557F-E68C-4D5D-BB1D-1D1A9A43E2F7}" dt="2025-01-31T02:43:32.380" v="1656" actId="20577"/>
          <ac:spMkLst>
            <pc:docMk/>
            <pc:sldMk cId="170082682" sldId="286"/>
            <ac:spMk id="4" creationId="{144E4A48-275D-4002-90DA-13A5FFAF9863}"/>
          </ac:spMkLst>
        </pc:spChg>
      </pc:sldChg>
      <pc:sldChg chg="addSp delSp modSp new mod">
        <pc:chgData name="Wang Jian-Sheng" userId="7d25d710-0931-49a3-acef-49192cec40f2" providerId="ADAL" clId="{0109557F-E68C-4D5D-BB1D-1D1A9A43E2F7}" dt="2025-01-27T02:38:14.780" v="1396" actId="1036"/>
        <pc:sldMkLst>
          <pc:docMk/>
          <pc:sldMk cId="3098205845" sldId="287"/>
        </pc:sldMkLst>
        <pc:spChg chg="mod">
          <ac:chgData name="Wang Jian-Sheng" userId="7d25d710-0931-49a3-acef-49192cec40f2" providerId="ADAL" clId="{0109557F-E68C-4D5D-BB1D-1D1A9A43E2F7}" dt="2025-01-27T02:32:19.838" v="766" actId="20577"/>
          <ac:spMkLst>
            <pc:docMk/>
            <pc:sldMk cId="3098205845" sldId="287"/>
            <ac:spMk id="2" creationId="{B1095E22-A052-DCBC-5478-E4CED613CBB7}"/>
          </ac:spMkLst>
        </pc:spChg>
        <pc:spChg chg="add mod">
          <ac:chgData name="Wang Jian-Sheng" userId="7d25d710-0931-49a3-acef-49192cec40f2" providerId="ADAL" clId="{0109557F-E68C-4D5D-BB1D-1D1A9A43E2F7}" dt="2025-01-27T02:34:05.282" v="771" actId="692"/>
          <ac:spMkLst>
            <pc:docMk/>
            <pc:sldMk cId="3098205845" sldId="287"/>
            <ac:spMk id="4" creationId="{7AFE2DC5-7E15-61BA-0EF7-00DE11B41D24}"/>
          </ac:spMkLst>
        </pc:spChg>
        <pc:spChg chg="add mod">
          <ac:chgData name="Wang Jian-Sheng" userId="7d25d710-0931-49a3-acef-49192cec40f2" providerId="ADAL" clId="{0109557F-E68C-4D5D-BB1D-1D1A9A43E2F7}" dt="2025-01-27T02:34:52.475" v="919" actId="14100"/>
          <ac:spMkLst>
            <pc:docMk/>
            <pc:sldMk cId="3098205845" sldId="287"/>
            <ac:spMk id="5" creationId="{9AB83F81-A3CB-43BE-E091-97EDEDA303F6}"/>
          </ac:spMkLst>
        </pc:spChg>
        <pc:spChg chg="add mod">
          <ac:chgData name="Wang Jian-Sheng" userId="7d25d710-0931-49a3-acef-49192cec40f2" providerId="ADAL" clId="{0109557F-E68C-4D5D-BB1D-1D1A9A43E2F7}" dt="2025-01-27T02:35:17.161" v="982" actId="1036"/>
          <ac:spMkLst>
            <pc:docMk/>
            <pc:sldMk cId="3098205845" sldId="287"/>
            <ac:spMk id="6" creationId="{44957100-7696-4647-CC93-6FFA010B74E3}"/>
          </ac:spMkLst>
        </pc:spChg>
        <pc:spChg chg="add mod">
          <ac:chgData name="Wang Jian-Sheng" userId="7d25d710-0931-49a3-acef-49192cec40f2" providerId="ADAL" clId="{0109557F-E68C-4D5D-BB1D-1D1A9A43E2F7}" dt="2025-01-27T02:35:54.804" v="1088" actId="1037"/>
          <ac:spMkLst>
            <pc:docMk/>
            <pc:sldMk cId="3098205845" sldId="287"/>
            <ac:spMk id="7" creationId="{470633E6-148B-9B77-C6D3-BD7A3EA9B4B2}"/>
          </ac:spMkLst>
        </pc:spChg>
        <pc:spChg chg="add mod">
          <ac:chgData name="Wang Jian-Sheng" userId="7d25d710-0931-49a3-acef-49192cec40f2" providerId="ADAL" clId="{0109557F-E68C-4D5D-BB1D-1D1A9A43E2F7}" dt="2025-01-27T02:38:14.780" v="1396" actId="1036"/>
          <ac:spMkLst>
            <pc:docMk/>
            <pc:sldMk cId="3098205845" sldId="287"/>
            <ac:spMk id="8" creationId="{0CAA9C55-2E42-C144-E432-234E1FBCBA90}"/>
          </ac:spMkLst>
        </pc:spChg>
        <pc:spChg chg="add mod">
          <ac:chgData name="Wang Jian-Sheng" userId="7d25d710-0931-49a3-acef-49192cec40f2" providerId="ADAL" clId="{0109557F-E68C-4D5D-BB1D-1D1A9A43E2F7}" dt="2025-01-27T02:36:30.493" v="1271" actId="1036"/>
          <ac:spMkLst>
            <pc:docMk/>
            <pc:sldMk cId="3098205845" sldId="287"/>
            <ac:spMk id="9" creationId="{614F6D98-1FA4-2622-A2E8-F8DEA9A112CD}"/>
          </ac:spMkLst>
        </pc:spChg>
        <pc:spChg chg="add mod">
          <ac:chgData name="Wang Jian-Sheng" userId="7d25d710-0931-49a3-acef-49192cec40f2" providerId="ADAL" clId="{0109557F-E68C-4D5D-BB1D-1D1A9A43E2F7}" dt="2025-01-27T02:36:49.491" v="1366" actId="1036"/>
          <ac:spMkLst>
            <pc:docMk/>
            <pc:sldMk cId="3098205845" sldId="287"/>
            <ac:spMk id="10" creationId="{4ADD4F1B-A076-0932-E2C4-80CF36BFE1A8}"/>
          </ac:spMkLst>
        </pc:spChg>
        <pc:spChg chg="add mod">
          <ac:chgData name="Wang Jian-Sheng" userId="7d25d710-0931-49a3-acef-49192cec40f2" providerId="ADAL" clId="{0109557F-E68C-4D5D-BB1D-1D1A9A43E2F7}" dt="2025-01-27T02:38:09.944" v="1395" actId="20577"/>
          <ac:spMkLst>
            <pc:docMk/>
            <pc:sldMk cId="3098205845" sldId="287"/>
            <ac:spMk id="12" creationId="{3031EEFD-E7A5-A8BA-F979-473576CB0ECB}"/>
          </ac:spMkLst>
        </pc:spChg>
      </pc:sldChg>
    </pc:docChg>
  </pc:docChgLst>
  <pc:docChgLst>
    <pc:chgData name="Wang Jian-Sheng" userId="7d25d710-0931-49a3-acef-49192cec40f2" providerId="ADAL" clId="{E3B6EE4C-1EA1-4517-8BAB-92866207FEDD}"/>
    <pc:docChg chg="custSel addSld modSld">
      <pc:chgData name="Wang Jian-Sheng" userId="7d25d710-0931-49a3-acef-49192cec40f2" providerId="ADAL" clId="{E3B6EE4C-1EA1-4517-8BAB-92866207FEDD}" dt="2024-02-01T02:58:58.412" v="141" actId="1076"/>
      <pc:docMkLst>
        <pc:docMk/>
      </pc:docMkLst>
      <pc:sldChg chg="modSp">
        <pc:chgData name="Wang Jian-Sheng" userId="7d25d710-0931-49a3-acef-49192cec40f2" providerId="ADAL" clId="{E3B6EE4C-1EA1-4517-8BAB-92866207FEDD}" dt="2024-02-01T02:32:04.564" v="1" actId="20577"/>
        <pc:sldMkLst>
          <pc:docMk/>
          <pc:sldMk cId="2394813856" sldId="266"/>
        </pc:sldMkLst>
      </pc:sldChg>
      <pc:sldChg chg="addSp delSp modSp add">
        <pc:chgData name="Wang Jian-Sheng" userId="7d25d710-0931-49a3-acef-49192cec40f2" providerId="ADAL" clId="{E3B6EE4C-1EA1-4517-8BAB-92866207FEDD}" dt="2024-02-01T02:58:58.412" v="141" actId="1076"/>
        <pc:sldMkLst>
          <pc:docMk/>
          <pc:sldMk cId="170082682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0.png"/><Relationship Id="rId7" Type="http://schemas.openxmlformats.org/officeDocument/2006/relationships/image" Target="../media/image4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Relationship Id="rId9" Type="http://schemas.openxmlformats.org/officeDocument/2006/relationships/image" Target="../media/image1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5.emf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30.png"/><Relationship Id="rId7" Type="http://schemas.openxmlformats.org/officeDocument/2006/relationships/image" Target="../media/image27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16.png"/><Relationship Id="rId9" Type="http://schemas.openxmlformats.org/officeDocument/2006/relationships/image" Target="../media/image1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3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second law, entropy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5C2D7-3D26-4CC5-9C88-FF8C58DA5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law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1A810-A1B3-4845-9E3C-9165E2E7B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fact about heat:  heat flows from hot to cold (naturally).</a:t>
            </a:r>
          </a:p>
          <a:p>
            <a:endParaRPr lang="en-US" dirty="0"/>
          </a:p>
          <a:p>
            <a:r>
              <a:rPr lang="en-US" dirty="0"/>
              <a:t>You cannot convert all </a:t>
            </a:r>
            <a:r>
              <a:rPr lang="en-US" b="1" dirty="0"/>
              <a:t>heat</a:t>
            </a:r>
            <a:r>
              <a:rPr lang="en-US" dirty="0"/>
              <a:t> to </a:t>
            </a:r>
            <a:r>
              <a:rPr lang="en-US" b="1" dirty="0"/>
              <a:t>work</a:t>
            </a:r>
            <a:r>
              <a:rPr lang="en-US" dirty="0"/>
              <a:t>.  You cannot build a heat engine more efficient than the ideal Carnot engine.</a:t>
            </a:r>
          </a:p>
          <a:p>
            <a:endParaRPr lang="en-US" dirty="0"/>
          </a:p>
          <a:p>
            <a:r>
              <a:rPr lang="en-US" b="1" dirty="0"/>
              <a:t>Entropy</a:t>
            </a:r>
            <a:r>
              <a:rPr lang="en-US" dirty="0"/>
              <a:t> cannot decrease for an isolated system.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98632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04452-7FCF-4440-82F3-FDC5DA914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 vs Micro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4BE29-8240-4EEC-A538-FEF81DE59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</a:t>
            </a:r>
            <a:r>
              <a:rPr lang="en-SG" dirty="0" err="1"/>
              <a:t>acro</a:t>
            </a:r>
            <a:r>
              <a:rPr lang="en-SG" dirty="0"/>
              <a:t>: large, coarse – thermodynamics</a:t>
            </a:r>
          </a:p>
          <a:p>
            <a:endParaRPr lang="en-US" dirty="0"/>
          </a:p>
          <a:p>
            <a:r>
              <a:rPr lang="en-US" dirty="0"/>
              <a:t>M</a:t>
            </a:r>
            <a:r>
              <a:rPr lang="en-SG" dirty="0" err="1"/>
              <a:t>icro</a:t>
            </a:r>
            <a:r>
              <a:rPr lang="en-SG" dirty="0"/>
              <a:t>: small, atomic, detailed – statistical mechanics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5ED0E097-42BE-E4E6-AFC5-8D34DCF26579}"/>
              </a:ext>
            </a:extLst>
          </p:cNvPr>
          <p:cNvSpPr/>
          <p:nvPr/>
        </p:nvSpPr>
        <p:spPr>
          <a:xfrm>
            <a:off x="1432076" y="4959048"/>
            <a:ext cx="914400" cy="880533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BE7802-E394-5BFF-E401-8DA034C78159}"/>
              </a:ext>
            </a:extLst>
          </p:cNvPr>
          <p:cNvSpPr txBox="1"/>
          <p:nvPr/>
        </p:nvSpPr>
        <p:spPr>
          <a:xfrm>
            <a:off x="1354667" y="597021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U,V,N</a:t>
            </a:r>
            <a:endParaRPr lang="en-SG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D52A23-156C-A975-A9B0-417B5B200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810" y="4959048"/>
            <a:ext cx="1655433" cy="7635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AA0105-DCC1-8255-87D5-6098A2C5F328}"/>
              </a:ext>
            </a:extLst>
          </p:cNvPr>
          <p:cNvSpPr txBox="1"/>
          <p:nvPr/>
        </p:nvSpPr>
        <p:spPr>
          <a:xfrm>
            <a:off x="5094517" y="5984725"/>
            <a:ext cx="2027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</a:t>
            </a:r>
            <a:r>
              <a:rPr lang="en-US" baseline="-25000" dirty="0"/>
              <a:t>1, </a:t>
            </a:r>
            <a:r>
              <a:rPr lang="en-US" b="1" dirty="0"/>
              <a:t>v</a:t>
            </a:r>
            <a:r>
              <a:rPr lang="en-US" baseline="-25000" dirty="0"/>
              <a:t>1, </a:t>
            </a:r>
            <a:r>
              <a:rPr lang="en-US" b="1" dirty="0"/>
              <a:t>r</a:t>
            </a:r>
            <a:r>
              <a:rPr lang="en-US" baseline="-25000" dirty="0"/>
              <a:t>2, </a:t>
            </a:r>
            <a:r>
              <a:rPr lang="en-US" b="1" dirty="0"/>
              <a:t>v</a:t>
            </a:r>
            <a:r>
              <a:rPr lang="en-US" baseline="-25000" dirty="0"/>
              <a:t>2, …</a:t>
            </a:r>
            <a:endParaRPr lang="en-SG" b="1" dirty="0"/>
          </a:p>
        </p:txBody>
      </p:sp>
    </p:spTree>
    <p:extLst>
      <p:ext uri="{BB962C8B-B14F-4D97-AF65-F5344CB8AC3E}">
        <p14:creationId xmlns:p14="http://schemas.microsoft.com/office/powerpoint/2010/main" val="1748801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7A048-A4EE-47AE-9912-2B6AD9608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possible “microstates” of three coins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254761-3E9E-4712-BD7D-BE03B7203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1400" y="2817811"/>
            <a:ext cx="3365500" cy="39639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H         </a:t>
            </a:r>
            <a:r>
              <a:rPr lang="en-US" dirty="0" err="1"/>
              <a:t>H</a:t>
            </a:r>
            <a:r>
              <a:rPr lang="en-US" dirty="0"/>
              <a:t>        </a:t>
            </a:r>
            <a:r>
              <a:rPr lang="en-US" dirty="0" err="1"/>
              <a:t>H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         </a:t>
            </a:r>
            <a:r>
              <a:rPr lang="en-US" dirty="0" err="1"/>
              <a:t>H</a:t>
            </a:r>
            <a:r>
              <a:rPr lang="en-US" dirty="0"/>
              <a:t>         T</a:t>
            </a:r>
          </a:p>
          <a:p>
            <a:pPr marL="0" indent="0">
              <a:buNone/>
            </a:pPr>
            <a:r>
              <a:rPr lang="en-US" dirty="0"/>
              <a:t>H         T         H</a:t>
            </a:r>
          </a:p>
          <a:p>
            <a:pPr marL="0" indent="0">
              <a:buNone/>
            </a:pPr>
            <a:r>
              <a:rPr lang="en-US" dirty="0"/>
              <a:t>T         H         </a:t>
            </a:r>
            <a:r>
              <a:rPr lang="en-US" dirty="0" err="1"/>
              <a:t>H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         T         </a:t>
            </a:r>
            <a:r>
              <a:rPr lang="en-US" dirty="0" err="1"/>
              <a:t>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         H         T</a:t>
            </a:r>
          </a:p>
          <a:p>
            <a:pPr marL="0" indent="0">
              <a:buNone/>
            </a:pPr>
            <a:r>
              <a:rPr lang="en-US" dirty="0"/>
              <a:t>T         </a:t>
            </a:r>
            <a:r>
              <a:rPr lang="en-US" dirty="0" err="1"/>
              <a:t>T</a:t>
            </a:r>
            <a:r>
              <a:rPr lang="en-US" dirty="0"/>
              <a:t>         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         </a:t>
            </a:r>
            <a:r>
              <a:rPr lang="en-US" dirty="0" err="1"/>
              <a:t>T</a:t>
            </a:r>
            <a:r>
              <a:rPr lang="en-US" dirty="0"/>
              <a:t>         </a:t>
            </a:r>
            <a:r>
              <a:rPr lang="en-US" dirty="0" err="1"/>
              <a:t>T</a:t>
            </a:r>
            <a:r>
              <a:rPr lang="en-US" dirty="0"/>
              <a:t>        </a:t>
            </a:r>
          </a:p>
        </p:txBody>
      </p:sp>
      <p:pic>
        <p:nvPicPr>
          <p:cNvPr id="5" name="Picture 4" descr="A group of coins&#10;&#10;Description automatically generated with medium confidence">
            <a:extLst>
              <a:ext uri="{FF2B5EF4-FFF2-40B4-BE49-F238E27FC236}">
                <a16:creationId xmlns:a16="http://schemas.microsoft.com/office/drawing/2014/main" id="{D3628F5E-77D3-4D5D-80FB-7348D30AB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0" y="1795907"/>
            <a:ext cx="2983230" cy="9166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400695-F122-40F1-9002-D66DBC064B94}"/>
                  </a:ext>
                </a:extLst>
              </p:cNvPr>
              <p:cNvSpPr txBox="1"/>
              <p:nvPr/>
            </p:nvSpPr>
            <p:spPr>
              <a:xfrm>
                <a:off x="6140450" y="1651000"/>
                <a:ext cx="2178050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</a:endParaRPr>
              </a:p>
              <a:p>
                <a:endParaRPr lang="en-US" b="0" i="0" dirty="0">
                  <a:latin typeface="Cambria Math" panose="02040503050406030204" pitchFamily="18" charset="0"/>
                </a:endParaRPr>
              </a:p>
              <a:p>
                <a:endParaRPr lang="en-US" b="0" i="0" dirty="0">
                  <a:latin typeface="Cambria Math" panose="02040503050406030204" pitchFamily="18" charset="0"/>
                </a:endParaRPr>
              </a:p>
              <a:p>
                <a:endParaRPr lang="en-US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5400695-F122-40F1-9002-D66DBC064B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450" y="1651000"/>
                <a:ext cx="2178050" cy="50783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>
            <a:extLst>
              <a:ext uri="{FF2B5EF4-FFF2-40B4-BE49-F238E27FC236}">
                <a16:creationId xmlns:a16="http://schemas.microsoft.com/office/drawing/2014/main" id="{B2F11356-A295-4533-A7EF-F1DB1A28176F}"/>
              </a:ext>
            </a:extLst>
          </p:cNvPr>
          <p:cNvSpPr/>
          <p:nvPr/>
        </p:nvSpPr>
        <p:spPr>
          <a:xfrm>
            <a:off x="5245100" y="3524250"/>
            <a:ext cx="431800" cy="9715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F389A7EF-B21F-4EC0-A00E-DF8009BF412C}"/>
              </a:ext>
            </a:extLst>
          </p:cNvPr>
          <p:cNvSpPr/>
          <p:nvPr/>
        </p:nvSpPr>
        <p:spPr>
          <a:xfrm>
            <a:off x="5245100" y="4991100"/>
            <a:ext cx="431800" cy="9715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3C2E9B-32E2-4F10-8F6D-240E2DBE8329}"/>
                  </a:ext>
                </a:extLst>
              </p:cNvPr>
              <p:cNvSpPr txBox="1"/>
              <p:nvPr/>
            </p:nvSpPr>
            <p:spPr>
              <a:xfrm>
                <a:off x="250715" y="2768480"/>
                <a:ext cx="1689918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Multiplicity of “</a:t>
                </a:r>
                <a:r>
                  <a:rPr lang="en-US" dirty="0" err="1"/>
                  <a:t>macrostate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”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number of tails.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13C2E9B-32E2-4F10-8F6D-240E2DBE8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15" y="2768480"/>
                <a:ext cx="1689918" cy="2031325"/>
              </a:xfrm>
              <a:prstGeom prst="rect">
                <a:avLst/>
              </a:prstGeom>
              <a:blipFill>
                <a:blip r:embed="rId4"/>
                <a:stretch>
                  <a:fillRect l="-2888" t="-1502" r="-5415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1826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0DF9A87-C2F3-4C79-BE9A-1D318D95CF7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5564084" y="2066418"/>
                <a:ext cx="3272490" cy="2095891"/>
              </a:xfrm>
            </p:spPr>
            <p:txBody>
              <a:bodyPr vert="horz" lIns="91440" tIns="45720" rIns="91440" bIns="45720" rtlCol="0" anchor="b"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US" sz="4700" b="0" i="1" smtClean="0">
                        <a:latin typeface="Cambria Math" panose="02040503050406030204" pitchFamily="18" charset="0"/>
                        <a:ea typeface="+mj-ea"/>
                      </a:rPr>
                      <m:t>𝑁</m:t>
                    </m:r>
                  </m:oMath>
                </a14:m>
                <a:r>
                  <a:rPr lang="en-US" sz="4700" dirty="0">
                    <a:latin typeface="+mj-lt"/>
                    <a:ea typeface="+mj-ea"/>
                  </a:rPr>
                  <a:t> coin tosses with </a:t>
                </a:r>
                <a14:m>
                  <m:oMath xmlns:m="http://schemas.openxmlformats.org/officeDocument/2006/math">
                    <m:r>
                      <a:rPr lang="en-US" sz="4700" b="0" i="1" smtClean="0">
                        <a:latin typeface="Cambria Math" panose="02040503050406030204" pitchFamily="18" charset="0"/>
                        <a:ea typeface="+mj-ea"/>
                      </a:rPr>
                      <m:t>𝑛</m:t>
                    </m:r>
                  </m:oMath>
                </a14:m>
                <a:r>
                  <a:rPr lang="en-US" sz="4700" dirty="0">
                    <a:latin typeface="+mj-lt"/>
                    <a:ea typeface="+mj-ea"/>
                  </a:rPr>
                  <a:t> tails – multiplicity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700" b="0" i="0" smtClean="0">
                        <a:latin typeface="Cambria Math" panose="02040503050406030204" pitchFamily="18" charset="0"/>
                        <a:ea typeface="+mj-ea"/>
                      </a:rPr>
                      <m:t>Ω</m:t>
                    </m:r>
                    <m:r>
                      <a:rPr lang="en-US" sz="4700" b="0" i="1" smtClean="0">
                        <a:latin typeface="Cambria Math" panose="02040503050406030204" pitchFamily="18" charset="0"/>
                        <a:ea typeface="+mj-ea"/>
                      </a:rPr>
                      <m:t>(</m:t>
                    </m:r>
                    <m:r>
                      <a:rPr lang="en-US" sz="4700" b="0" i="1" smtClean="0">
                        <a:latin typeface="Cambria Math" panose="02040503050406030204" pitchFamily="18" charset="0"/>
                        <a:ea typeface="+mj-ea"/>
                      </a:rPr>
                      <m:t>𝑛</m:t>
                    </m:r>
                    <m:r>
                      <a:rPr lang="en-US" sz="4700" b="0" i="1" smtClean="0">
                        <a:latin typeface="Cambria Math" panose="02040503050406030204" pitchFamily="18" charset="0"/>
                        <a:ea typeface="+mj-ea"/>
                      </a:rPr>
                      <m:t>)</m:t>
                    </m:r>
                  </m:oMath>
                </a14:m>
                <a:r>
                  <a:rPr lang="en-US" sz="4700" dirty="0">
                    <a:latin typeface="+mj-lt"/>
                    <a:ea typeface="+mj-ea"/>
                  </a:rPr>
                  <a:t> of the </a:t>
                </a:r>
                <a:r>
                  <a:rPr lang="en-US" sz="4700" dirty="0" err="1">
                    <a:latin typeface="+mj-lt"/>
                    <a:ea typeface="+mj-ea"/>
                  </a:rPr>
                  <a:t>macrostate</a:t>
                </a:r>
                <a:r>
                  <a:rPr lang="en-US" sz="4700" dirty="0">
                    <a:latin typeface="+mj-lt"/>
                    <a:ea typeface="+mj-ea"/>
                  </a:rPr>
                  <a:t> </a:t>
                </a:r>
                <a14:m>
                  <m:oMath xmlns:m="http://schemas.openxmlformats.org/officeDocument/2006/math">
                    <m:r>
                      <a:rPr lang="en-US" sz="4700" b="0" i="1" smtClean="0">
                        <a:latin typeface="Cambria Math" panose="02040503050406030204" pitchFamily="18" charset="0"/>
                        <a:ea typeface="+mj-ea"/>
                      </a:rPr>
                      <m:t>𝑛</m:t>
                    </m:r>
                  </m:oMath>
                </a14:m>
                <a:endParaRPr lang="en-US" sz="4700" dirty="0">
                  <a:latin typeface="+mj-lt"/>
                  <a:ea typeface="+mj-ea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0DF9A87-C2F3-4C79-BE9A-1D318D95CF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564084" y="2066418"/>
                <a:ext cx="3272490" cy="2095891"/>
              </a:xfrm>
              <a:blipFill>
                <a:blip r:embed="rId2"/>
                <a:stretch>
                  <a:fillRect l="-7263" t="-106105" r="-1005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pile of coins&#10;&#10;Description automatically generated with medium confidence">
            <a:extLst>
              <a:ext uri="{FF2B5EF4-FFF2-40B4-BE49-F238E27FC236}">
                <a16:creationId xmlns:a16="http://schemas.microsoft.com/office/drawing/2014/main" id="{A54685E2-22A7-4402-AADD-B6A7801D7C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1" r="10847"/>
          <a:stretch/>
        </p:blipFill>
        <p:spPr>
          <a:xfrm>
            <a:off x="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2CFBBD-5523-4C24-A40B-473FC20B56A9}"/>
                  </a:ext>
                </a:extLst>
              </p:cNvPr>
              <p:cNvSpPr txBox="1"/>
              <p:nvPr/>
            </p:nvSpPr>
            <p:spPr>
              <a:xfrm>
                <a:off x="5391039" y="4279900"/>
                <a:ext cx="3094565" cy="619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!⋅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2CFBBD-5523-4C24-A40B-473FC20B56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039" y="4279900"/>
                <a:ext cx="3094565" cy="6197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6563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B35F1-50B6-4665-B8D9-C26D0FC66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Two-state paramagnet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9F9115D-ED7A-4D39-969E-51FA0F7CFE87}"/>
              </a:ext>
            </a:extLst>
          </p:cNvPr>
          <p:cNvCxnSpPr/>
          <p:nvPr/>
        </p:nvCxnSpPr>
        <p:spPr>
          <a:xfrm flipV="1">
            <a:off x="1441450" y="2006600"/>
            <a:ext cx="0" cy="125095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4D345BF-4DA5-4C67-86CD-386EA56D3F48}"/>
              </a:ext>
            </a:extLst>
          </p:cNvPr>
          <p:cNvCxnSpPr/>
          <p:nvPr/>
        </p:nvCxnSpPr>
        <p:spPr>
          <a:xfrm flipV="1">
            <a:off x="2743200" y="236220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B841148-724E-45E8-876C-8B87A5D69C37}"/>
              </a:ext>
            </a:extLst>
          </p:cNvPr>
          <p:cNvCxnSpPr/>
          <p:nvPr/>
        </p:nvCxnSpPr>
        <p:spPr>
          <a:xfrm flipV="1">
            <a:off x="2971800" y="23558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5780FD-E268-429C-AB73-DEEAA1EDBACC}"/>
              </a:ext>
            </a:extLst>
          </p:cNvPr>
          <p:cNvCxnSpPr/>
          <p:nvPr/>
        </p:nvCxnSpPr>
        <p:spPr>
          <a:xfrm flipV="1">
            <a:off x="3200400" y="23558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F492C51-3720-4204-BC50-4602FBF753B1}"/>
              </a:ext>
            </a:extLst>
          </p:cNvPr>
          <p:cNvCxnSpPr/>
          <p:nvPr/>
        </p:nvCxnSpPr>
        <p:spPr>
          <a:xfrm flipV="1">
            <a:off x="3429000" y="23558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15D042-453F-40FB-B32F-D5986204A761}"/>
              </a:ext>
            </a:extLst>
          </p:cNvPr>
          <p:cNvCxnSpPr/>
          <p:nvPr/>
        </p:nvCxnSpPr>
        <p:spPr>
          <a:xfrm flipV="1">
            <a:off x="3657600" y="236220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427EA0D-0A96-4D43-B440-7D2E5496C895}"/>
              </a:ext>
            </a:extLst>
          </p:cNvPr>
          <p:cNvCxnSpPr/>
          <p:nvPr/>
        </p:nvCxnSpPr>
        <p:spPr>
          <a:xfrm flipV="1">
            <a:off x="3886200" y="23558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27A767C-860D-4E13-84A4-15D391817087}"/>
              </a:ext>
            </a:extLst>
          </p:cNvPr>
          <p:cNvCxnSpPr/>
          <p:nvPr/>
        </p:nvCxnSpPr>
        <p:spPr>
          <a:xfrm flipV="1">
            <a:off x="4114800" y="23558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79B234F-090A-4533-A1CE-B75105CE624D}"/>
              </a:ext>
            </a:extLst>
          </p:cNvPr>
          <p:cNvCxnSpPr/>
          <p:nvPr/>
        </p:nvCxnSpPr>
        <p:spPr>
          <a:xfrm flipV="1">
            <a:off x="43434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1894C01-EA18-49E4-9DA0-0D906B8D7346}"/>
              </a:ext>
            </a:extLst>
          </p:cNvPr>
          <p:cNvCxnSpPr/>
          <p:nvPr/>
        </p:nvCxnSpPr>
        <p:spPr>
          <a:xfrm flipV="1">
            <a:off x="45720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7E2BFA-DC50-4B73-A681-FDF85AB07E42}"/>
              </a:ext>
            </a:extLst>
          </p:cNvPr>
          <p:cNvCxnSpPr/>
          <p:nvPr/>
        </p:nvCxnSpPr>
        <p:spPr>
          <a:xfrm flipV="1">
            <a:off x="48006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2AC7C23-C484-4677-9AD7-C385AF203779}"/>
              </a:ext>
            </a:extLst>
          </p:cNvPr>
          <p:cNvCxnSpPr/>
          <p:nvPr/>
        </p:nvCxnSpPr>
        <p:spPr>
          <a:xfrm flipV="1">
            <a:off x="5029200" y="23558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3E26A93-B667-4568-A5C2-4BC97D7A8DA8}"/>
              </a:ext>
            </a:extLst>
          </p:cNvPr>
          <p:cNvCxnSpPr/>
          <p:nvPr/>
        </p:nvCxnSpPr>
        <p:spPr>
          <a:xfrm flipV="1">
            <a:off x="52578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809BDED-C0FE-4E44-ADA7-7E3E27A37E8A}"/>
              </a:ext>
            </a:extLst>
          </p:cNvPr>
          <p:cNvCxnSpPr/>
          <p:nvPr/>
        </p:nvCxnSpPr>
        <p:spPr>
          <a:xfrm flipV="1">
            <a:off x="54864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17D84FB-FDB5-4FB2-9AED-51910AFA8096}"/>
              </a:ext>
            </a:extLst>
          </p:cNvPr>
          <p:cNvCxnSpPr/>
          <p:nvPr/>
        </p:nvCxnSpPr>
        <p:spPr>
          <a:xfrm flipV="1">
            <a:off x="57150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C1DEB36-838B-48FF-91EA-4435CCC99753}"/>
              </a:ext>
            </a:extLst>
          </p:cNvPr>
          <p:cNvCxnSpPr/>
          <p:nvPr/>
        </p:nvCxnSpPr>
        <p:spPr>
          <a:xfrm flipV="1">
            <a:off x="59436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1475193-ADD0-4EB9-9FA7-FC88C6DEF6B4}"/>
              </a:ext>
            </a:extLst>
          </p:cNvPr>
          <p:cNvCxnSpPr/>
          <p:nvPr/>
        </p:nvCxnSpPr>
        <p:spPr>
          <a:xfrm flipV="1">
            <a:off x="61722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46A6E68-06D6-4899-9D5F-D8D56D8BAB6B}"/>
              </a:ext>
            </a:extLst>
          </p:cNvPr>
          <p:cNvCxnSpPr/>
          <p:nvPr/>
        </p:nvCxnSpPr>
        <p:spPr>
          <a:xfrm flipV="1">
            <a:off x="64008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2B55AB7-0A5D-48D5-95F4-6457920B01BD}"/>
              </a:ext>
            </a:extLst>
          </p:cNvPr>
          <p:cNvCxnSpPr/>
          <p:nvPr/>
        </p:nvCxnSpPr>
        <p:spPr>
          <a:xfrm flipV="1">
            <a:off x="6629400" y="23591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FD0B3C-DCBC-4E2F-BFE2-DC31213D6A19}"/>
                  </a:ext>
                </a:extLst>
              </p:cNvPr>
              <p:cNvSpPr txBox="1"/>
              <p:nvPr/>
            </p:nvSpPr>
            <p:spPr>
              <a:xfrm>
                <a:off x="1649790" y="1827895"/>
                <a:ext cx="1267581" cy="956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</a:t>
                </a:r>
                <a:r>
                  <a:rPr lang="en-US" b="0" dirty="0"/>
                  <a:t>agnetic field</a:t>
                </a:r>
              </a:p>
              <a:p>
                <a:r>
                  <a:rPr lang="en-US" b="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FD0B3C-DCBC-4E2F-BFE2-DC31213D6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790" y="1827895"/>
                <a:ext cx="1267581" cy="956929"/>
              </a:xfrm>
              <a:prstGeom prst="rect">
                <a:avLst/>
              </a:prstGeom>
              <a:blipFill>
                <a:blip r:embed="rId2"/>
                <a:stretch>
                  <a:fillRect l="-4327" t="-3822" r="-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97367A-8DE3-4777-8486-0591A2B897E9}"/>
                  </a:ext>
                </a:extLst>
              </p:cNvPr>
              <p:cNvSpPr txBox="1"/>
              <p:nvPr/>
            </p:nvSpPr>
            <p:spPr>
              <a:xfrm>
                <a:off x="2271789" y="3879850"/>
                <a:ext cx="3498850" cy="2592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↑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!=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⋯2⋅1=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097367A-8DE3-4777-8486-0591A2B89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789" y="3879850"/>
                <a:ext cx="3498850" cy="2592697"/>
              </a:xfrm>
              <a:prstGeom prst="rect">
                <a:avLst/>
              </a:prstGeom>
              <a:blipFill>
                <a:blip r:embed="rId3"/>
                <a:stretch>
                  <a:fillRect b="-140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5E45AEC-1B6B-FCB6-A9C6-DC9045AC24AF}"/>
              </a:ext>
            </a:extLst>
          </p:cNvPr>
          <p:cNvSpPr txBox="1"/>
          <p:nvPr/>
        </p:nvSpPr>
        <p:spPr>
          <a:xfrm>
            <a:off x="7160384" y="1944914"/>
            <a:ext cx="1224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Spins up or down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3F651A-9CC1-059F-E427-006DCC6979D0}"/>
                  </a:ext>
                </a:extLst>
              </p:cNvPr>
              <p:cNvSpPr txBox="1"/>
              <p:nvPr/>
            </p:nvSpPr>
            <p:spPr>
              <a:xfrm>
                <a:off x="6171088" y="6064526"/>
                <a:ext cx="2752349" cy="599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!=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+1)=</m:t>
                      </m:r>
                      <m:nary>
                        <m:nary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3F651A-9CC1-059F-E427-006DCC697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088" y="6064526"/>
                <a:ext cx="2752349" cy="599331"/>
              </a:xfrm>
              <a:prstGeom prst="rect">
                <a:avLst/>
              </a:prstGeom>
              <a:blipFill>
                <a:blip r:embed="rId4"/>
                <a:stretch>
                  <a:fillRect b="-102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242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B4ADD-7240-42F6-BA5D-E3C2F913F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quantum oscillator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BECDF7-8164-411D-9E34-B8871EE0DE2B}"/>
              </a:ext>
            </a:extLst>
          </p:cNvPr>
          <p:cNvGrpSpPr/>
          <p:nvPr/>
        </p:nvGrpSpPr>
        <p:grpSpPr>
          <a:xfrm>
            <a:off x="2836552" y="3429000"/>
            <a:ext cx="3062598" cy="2578296"/>
            <a:chOff x="6265552" y="3429000"/>
            <a:chExt cx="3062598" cy="257829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5C0AE3F-4DB2-4457-8276-53D9B817AED9}"/>
                </a:ext>
              </a:extLst>
            </p:cNvPr>
            <p:cNvCxnSpPr>
              <a:cxnSpLocks/>
            </p:cNvCxnSpPr>
            <p:nvPr/>
          </p:nvCxnSpPr>
          <p:spPr>
            <a:xfrm>
              <a:off x="6265552" y="5612964"/>
              <a:ext cx="306259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A6F8C80-3A2E-42AA-BD0F-1E8BE3B7EA93}"/>
                </a:ext>
              </a:extLst>
            </p:cNvPr>
            <p:cNvSpPr txBox="1"/>
            <p:nvPr/>
          </p:nvSpPr>
          <p:spPr>
            <a:xfrm>
              <a:off x="8956437" y="5637964"/>
              <a:ext cx="3271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x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CCFBC3-9010-47D1-8226-8F00249411FB}"/>
                </a:ext>
              </a:extLst>
            </p:cNvPr>
            <p:cNvSpPr txBox="1"/>
            <p:nvPr/>
          </p:nvSpPr>
          <p:spPr>
            <a:xfrm>
              <a:off x="8044773" y="3429000"/>
              <a:ext cx="340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E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2325FF3-3C77-452B-AD81-A828D5E9145B}"/>
                </a:ext>
              </a:extLst>
            </p:cNvPr>
            <p:cNvCxnSpPr/>
            <p:nvPr/>
          </p:nvCxnSpPr>
          <p:spPr>
            <a:xfrm flipV="1">
              <a:off x="7845672" y="3677055"/>
              <a:ext cx="0" cy="23302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C7D1336-1CF8-4D7B-A4C2-C86AD6AC4896}"/>
                </a:ext>
              </a:extLst>
            </p:cNvPr>
            <p:cNvCxnSpPr>
              <a:cxnSpLocks/>
            </p:cNvCxnSpPr>
            <p:nvPr/>
          </p:nvCxnSpPr>
          <p:spPr>
            <a:xfrm>
              <a:off x="7206018" y="5254861"/>
              <a:ext cx="1237591" cy="2679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666A7E6-FC89-4E63-A513-2C5D7B18C95F}"/>
                </a:ext>
              </a:extLst>
            </p:cNvPr>
            <p:cNvCxnSpPr>
              <a:cxnSpLocks/>
              <a:stCxn id="15" idx="2"/>
            </p:cNvCxnSpPr>
            <p:nvPr/>
          </p:nvCxnSpPr>
          <p:spPr>
            <a:xfrm>
              <a:off x="6796585" y="4612943"/>
              <a:ext cx="2092657" cy="3989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5144D3E-9818-4840-B514-D58F9B4CB0C2}"/>
                </a:ext>
              </a:extLst>
            </p:cNvPr>
            <p:cNvCxnSpPr>
              <a:cxnSpLocks/>
            </p:cNvCxnSpPr>
            <p:nvPr/>
          </p:nvCxnSpPr>
          <p:spPr>
            <a:xfrm>
              <a:off x="6491785" y="3988338"/>
              <a:ext cx="2652215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22D2ED6-E68C-4D97-96FC-5727A0921D8F}"/>
                    </a:ext>
                  </a:extLst>
                </p:cNvPr>
                <p:cNvSpPr txBox="1"/>
                <p:nvPr/>
              </p:nvSpPr>
              <p:spPr>
                <a:xfrm>
                  <a:off x="7305472" y="4786010"/>
                  <a:ext cx="418289" cy="4956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h𝑓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22D2ED6-E68C-4D97-96FC-5727A0921D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5472" y="4786010"/>
                  <a:ext cx="418289" cy="495649"/>
                </a:xfrm>
                <a:prstGeom prst="rect">
                  <a:avLst/>
                </a:prstGeom>
                <a:blipFill>
                  <a:blip r:embed="rId2"/>
                  <a:stretch>
                    <a:fillRect r="-17391" b="-24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9C08C4F8-4262-42D9-8AD6-9D25239D67B8}"/>
                    </a:ext>
                  </a:extLst>
                </p:cNvPr>
                <p:cNvSpPr txBox="1"/>
                <p:nvPr/>
              </p:nvSpPr>
              <p:spPr>
                <a:xfrm>
                  <a:off x="7302232" y="4121283"/>
                  <a:ext cx="418289" cy="4956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SG" sz="1400" b="0" i="1" smtClean="0">
                            <a:latin typeface="Cambria Math" panose="02040503050406030204" pitchFamily="18" charset="0"/>
                          </a:rPr>
                          <m:t>h𝑓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9C08C4F8-4262-42D9-8AD6-9D25239D67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2232" y="4121283"/>
                  <a:ext cx="418289" cy="495649"/>
                </a:xfrm>
                <a:prstGeom prst="rect">
                  <a:avLst/>
                </a:prstGeom>
                <a:blipFill>
                  <a:blip r:embed="rId3"/>
                  <a:stretch>
                    <a:fillRect r="-18841" b="-2469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7FB9BAE-8BE2-46BE-9C64-FE89DAD657B3}"/>
                    </a:ext>
                  </a:extLst>
                </p:cNvPr>
                <p:cNvSpPr txBox="1"/>
                <p:nvPr/>
              </p:nvSpPr>
              <p:spPr>
                <a:xfrm>
                  <a:off x="7282773" y="3488991"/>
                  <a:ext cx="418289" cy="5000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SG" sz="1400" b="0" i="1" smtClean="0">
                            <a:latin typeface="Cambria Math" panose="02040503050406030204" pitchFamily="18" charset="0"/>
                          </a:rPr>
                          <m:t>h𝑓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7FB9BAE-8BE2-46BE-9C64-FE89DAD657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2773" y="3488991"/>
                  <a:ext cx="418289" cy="500009"/>
                </a:xfrm>
                <a:prstGeom prst="rect">
                  <a:avLst/>
                </a:prstGeom>
                <a:blipFill>
                  <a:blip r:embed="rId4"/>
                  <a:stretch>
                    <a:fillRect r="-18841" b="-2439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5656FFF-FFAB-42D5-8CF0-99F65D0960E7}"/>
                </a:ext>
              </a:extLst>
            </p:cNvPr>
            <p:cNvSpPr/>
            <p:nvPr/>
          </p:nvSpPr>
          <p:spPr>
            <a:xfrm>
              <a:off x="6555475" y="4085651"/>
              <a:ext cx="2598908" cy="1528284"/>
            </a:xfrm>
            <a:custGeom>
              <a:avLst/>
              <a:gdLst>
                <a:gd name="connsiteX0" fmla="*/ 0 w 2598908"/>
                <a:gd name="connsiteY0" fmla="*/ 17776 h 1528284"/>
                <a:gd name="connsiteX1" fmla="*/ 109182 w 2598908"/>
                <a:gd name="connsiteY1" fmla="*/ 258886 h 1528284"/>
                <a:gd name="connsiteX2" fmla="*/ 241110 w 2598908"/>
                <a:gd name="connsiteY2" fmla="*/ 527292 h 1528284"/>
                <a:gd name="connsiteX3" fmla="*/ 336644 w 2598908"/>
                <a:gd name="connsiteY3" fmla="*/ 691065 h 1528284"/>
                <a:gd name="connsiteX4" fmla="*/ 423080 w 2598908"/>
                <a:gd name="connsiteY4" fmla="*/ 822994 h 1528284"/>
                <a:gd name="connsiteX5" fmla="*/ 514065 w 2598908"/>
                <a:gd name="connsiteY5" fmla="*/ 964021 h 1528284"/>
                <a:gd name="connsiteX6" fmla="*/ 636895 w 2598908"/>
                <a:gd name="connsiteY6" fmla="*/ 1118695 h 1528284"/>
                <a:gd name="connsiteX7" fmla="*/ 736979 w 2598908"/>
                <a:gd name="connsiteY7" fmla="*/ 1232427 h 1528284"/>
                <a:gd name="connsiteX8" fmla="*/ 891653 w 2598908"/>
                <a:gd name="connsiteY8" fmla="*/ 1373453 h 1528284"/>
                <a:gd name="connsiteX9" fmla="*/ 987188 w 2598908"/>
                <a:gd name="connsiteY9" fmla="*/ 1441692 h 1528284"/>
                <a:gd name="connsiteX10" fmla="*/ 1123665 w 2598908"/>
                <a:gd name="connsiteY10" fmla="*/ 1496283 h 1528284"/>
                <a:gd name="connsiteX11" fmla="*/ 1187355 w 2598908"/>
                <a:gd name="connsiteY11" fmla="*/ 1514480 h 1528284"/>
                <a:gd name="connsiteX12" fmla="*/ 1305635 w 2598908"/>
                <a:gd name="connsiteY12" fmla="*/ 1528128 h 1528284"/>
                <a:gd name="connsiteX13" fmla="*/ 1469409 w 2598908"/>
                <a:gd name="connsiteY13" fmla="*/ 1505382 h 1528284"/>
                <a:gd name="connsiteX14" fmla="*/ 1569492 w 2598908"/>
                <a:gd name="connsiteY14" fmla="*/ 1468988 h 1528284"/>
                <a:gd name="connsiteX15" fmla="*/ 1724167 w 2598908"/>
                <a:gd name="connsiteY15" fmla="*/ 1364355 h 1528284"/>
                <a:gd name="connsiteX16" fmla="*/ 1851546 w 2598908"/>
                <a:gd name="connsiteY16" fmla="*/ 1259722 h 1528284"/>
                <a:gd name="connsiteX17" fmla="*/ 1978925 w 2598908"/>
                <a:gd name="connsiteY17" fmla="*/ 1100498 h 1528284"/>
                <a:gd name="connsiteX18" fmla="*/ 2119952 w 2598908"/>
                <a:gd name="connsiteY18" fmla="*/ 932176 h 1528284"/>
                <a:gd name="connsiteX19" fmla="*/ 2260979 w 2598908"/>
                <a:gd name="connsiteY19" fmla="*/ 713812 h 1528284"/>
                <a:gd name="connsiteX20" fmla="*/ 2383809 w 2598908"/>
                <a:gd name="connsiteY20" fmla="*/ 481800 h 1528284"/>
                <a:gd name="connsiteX21" fmla="*/ 2497540 w 2598908"/>
                <a:gd name="connsiteY21" fmla="*/ 254337 h 1528284"/>
                <a:gd name="connsiteX22" fmla="*/ 2588525 w 2598908"/>
                <a:gd name="connsiteY22" fmla="*/ 22325 h 1528284"/>
                <a:gd name="connsiteX23" fmla="*/ 2593074 w 2598908"/>
                <a:gd name="connsiteY23" fmla="*/ 22325 h 1528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598908" h="1528284">
                  <a:moveTo>
                    <a:pt x="0" y="17776"/>
                  </a:moveTo>
                  <a:cubicBezTo>
                    <a:pt x="34498" y="95871"/>
                    <a:pt x="68997" y="173967"/>
                    <a:pt x="109182" y="258886"/>
                  </a:cubicBezTo>
                  <a:cubicBezTo>
                    <a:pt x="149367" y="343805"/>
                    <a:pt x="203200" y="455262"/>
                    <a:pt x="241110" y="527292"/>
                  </a:cubicBezTo>
                  <a:cubicBezTo>
                    <a:pt x="279020" y="599322"/>
                    <a:pt x="306316" y="641781"/>
                    <a:pt x="336644" y="691065"/>
                  </a:cubicBezTo>
                  <a:cubicBezTo>
                    <a:pt x="366972" y="740349"/>
                    <a:pt x="393510" y="777501"/>
                    <a:pt x="423080" y="822994"/>
                  </a:cubicBezTo>
                  <a:cubicBezTo>
                    <a:pt x="452650" y="868487"/>
                    <a:pt x="478429" y="914738"/>
                    <a:pt x="514065" y="964021"/>
                  </a:cubicBezTo>
                  <a:cubicBezTo>
                    <a:pt x="549701" y="1013305"/>
                    <a:pt x="599743" y="1073961"/>
                    <a:pt x="636895" y="1118695"/>
                  </a:cubicBezTo>
                  <a:cubicBezTo>
                    <a:pt x="674047" y="1163429"/>
                    <a:pt x="694519" y="1189967"/>
                    <a:pt x="736979" y="1232427"/>
                  </a:cubicBezTo>
                  <a:cubicBezTo>
                    <a:pt x="779439" y="1274887"/>
                    <a:pt x="849952" y="1338576"/>
                    <a:pt x="891653" y="1373453"/>
                  </a:cubicBezTo>
                  <a:cubicBezTo>
                    <a:pt x="933355" y="1408331"/>
                    <a:pt x="948519" y="1421220"/>
                    <a:pt x="987188" y="1441692"/>
                  </a:cubicBezTo>
                  <a:cubicBezTo>
                    <a:pt x="1025857" y="1462164"/>
                    <a:pt x="1090304" y="1484152"/>
                    <a:pt x="1123665" y="1496283"/>
                  </a:cubicBezTo>
                  <a:cubicBezTo>
                    <a:pt x="1157026" y="1508414"/>
                    <a:pt x="1157027" y="1509173"/>
                    <a:pt x="1187355" y="1514480"/>
                  </a:cubicBezTo>
                  <a:cubicBezTo>
                    <a:pt x="1217683" y="1519788"/>
                    <a:pt x="1258626" y="1529644"/>
                    <a:pt x="1305635" y="1528128"/>
                  </a:cubicBezTo>
                  <a:cubicBezTo>
                    <a:pt x="1352644" y="1526612"/>
                    <a:pt x="1425433" y="1515239"/>
                    <a:pt x="1469409" y="1505382"/>
                  </a:cubicBezTo>
                  <a:cubicBezTo>
                    <a:pt x="1513385" y="1495525"/>
                    <a:pt x="1527032" y="1492493"/>
                    <a:pt x="1569492" y="1468988"/>
                  </a:cubicBezTo>
                  <a:cubicBezTo>
                    <a:pt x="1611952" y="1445484"/>
                    <a:pt x="1677158" y="1399233"/>
                    <a:pt x="1724167" y="1364355"/>
                  </a:cubicBezTo>
                  <a:cubicBezTo>
                    <a:pt x="1771176" y="1329477"/>
                    <a:pt x="1809086" y="1303698"/>
                    <a:pt x="1851546" y="1259722"/>
                  </a:cubicBezTo>
                  <a:cubicBezTo>
                    <a:pt x="1894006" y="1215746"/>
                    <a:pt x="1934191" y="1155089"/>
                    <a:pt x="1978925" y="1100498"/>
                  </a:cubicBezTo>
                  <a:cubicBezTo>
                    <a:pt x="2023659" y="1045907"/>
                    <a:pt x="2072943" y="996624"/>
                    <a:pt x="2119952" y="932176"/>
                  </a:cubicBezTo>
                  <a:cubicBezTo>
                    <a:pt x="2166961" y="867728"/>
                    <a:pt x="2217003" y="788875"/>
                    <a:pt x="2260979" y="713812"/>
                  </a:cubicBezTo>
                  <a:cubicBezTo>
                    <a:pt x="2304955" y="638749"/>
                    <a:pt x="2344382" y="558379"/>
                    <a:pt x="2383809" y="481800"/>
                  </a:cubicBezTo>
                  <a:cubicBezTo>
                    <a:pt x="2423236" y="405221"/>
                    <a:pt x="2463421" y="330916"/>
                    <a:pt x="2497540" y="254337"/>
                  </a:cubicBezTo>
                  <a:cubicBezTo>
                    <a:pt x="2531659" y="177758"/>
                    <a:pt x="2588525" y="22325"/>
                    <a:pt x="2588525" y="22325"/>
                  </a:cubicBezTo>
                  <a:cubicBezTo>
                    <a:pt x="2604447" y="-16344"/>
                    <a:pt x="2598760" y="2990"/>
                    <a:pt x="2593074" y="22325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C5386E-C9F2-4982-A566-2285D9E601CF}"/>
                  </a:ext>
                </a:extLst>
              </p:cNvPr>
              <p:cNvSpPr txBox="1"/>
              <p:nvPr/>
            </p:nvSpPr>
            <p:spPr>
              <a:xfrm>
                <a:off x="3111500" y="1924050"/>
                <a:ext cx="1637308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h𝑓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8C5386E-C9F2-4982-A566-2285D9E60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500" y="1924050"/>
                <a:ext cx="1637308" cy="6223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A03956D-64C3-4DE5-B505-C484916671DC}"/>
                  </a:ext>
                </a:extLst>
              </p:cNvPr>
              <p:cNvSpPr txBox="1"/>
              <p:nvPr/>
            </p:nvSpPr>
            <p:spPr>
              <a:xfrm>
                <a:off x="6813550" y="1828800"/>
                <a:ext cx="2273300" cy="3157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Planck constant</a:t>
                </a:r>
              </a:p>
              <a:p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frequency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ℏ=</m:t>
                      </m:r>
                      <m:f>
                        <m:f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A03956D-64C3-4DE5-B505-C484916671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550" y="1828800"/>
                <a:ext cx="2273300" cy="3157916"/>
              </a:xfrm>
              <a:prstGeom prst="rect">
                <a:avLst/>
              </a:prstGeom>
              <a:blipFill>
                <a:blip r:embed="rId6"/>
                <a:stretch>
                  <a:fillRect l="-804" t="-965" r="-80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FC65ED9-C126-7912-2954-166AF8654736}"/>
              </a:ext>
            </a:extLst>
          </p:cNvPr>
          <p:cNvSpPr/>
          <p:nvPr/>
        </p:nvSpPr>
        <p:spPr>
          <a:xfrm>
            <a:off x="445105" y="2864152"/>
            <a:ext cx="1432076" cy="261258"/>
          </a:xfrm>
          <a:custGeom>
            <a:avLst/>
            <a:gdLst>
              <a:gd name="connsiteX0" fmla="*/ 0 w 1432076"/>
              <a:gd name="connsiteY0" fmla="*/ 198362 h 261258"/>
              <a:gd name="connsiteX1" fmla="*/ 9676 w 1432076"/>
              <a:gd name="connsiteY1" fmla="*/ 174172 h 261258"/>
              <a:gd name="connsiteX2" fmla="*/ 43543 w 1432076"/>
              <a:gd name="connsiteY2" fmla="*/ 140305 h 261258"/>
              <a:gd name="connsiteX3" fmla="*/ 48381 w 1432076"/>
              <a:gd name="connsiteY3" fmla="*/ 125791 h 261258"/>
              <a:gd name="connsiteX4" fmla="*/ 82247 w 1432076"/>
              <a:gd name="connsiteY4" fmla="*/ 101600 h 261258"/>
              <a:gd name="connsiteX5" fmla="*/ 96762 w 1432076"/>
              <a:gd name="connsiteY5" fmla="*/ 82248 h 261258"/>
              <a:gd name="connsiteX6" fmla="*/ 116114 w 1432076"/>
              <a:gd name="connsiteY6" fmla="*/ 77410 h 261258"/>
              <a:gd name="connsiteX7" fmla="*/ 174171 w 1432076"/>
              <a:gd name="connsiteY7" fmla="*/ 58058 h 261258"/>
              <a:gd name="connsiteX8" fmla="*/ 193524 w 1432076"/>
              <a:gd name="connsiteY8" fmla="*/ 101600 h 261258"/>
              <a:gd name="connsiteX9" fmla="*/ 208038 w 1432076"/>
              <a:gd name="connsiteY9" fmla="*/ 174172 h 261258"/>
              <a:gd name="connsiteX10" fmla="*/ 232228 w 1432076"/>
              <a:gd name="connsiteY10" fmla="*/ 217715 h 261258"/>
              <a:gd name="connsiteX11" fmla="*/ 246743 w 1432076"/>
              <a:gd name="connsiteY11" fmla="*/ 232229 h 261258"/>
              <a:gd name="connsiteX12" fmla="*/ 367695 w 1432076"/>
              <a:gd name="connsiteY12" fmla="*/ 208038 h 261258"/>
              <a:gd name="connsiteX13" fmla="*/ 382209 w 1432076"/>
              <a:gd name="connsiteY13" fmla="*/ 198362 h 261258"/>
              <a:gd name="connsiteX14" fmla="*/ 411238 w 1432076"/>
              <a:gd name="connsiteY14" fmla="*/ 135467 h 261258"/>
              <a:gd name="connsiteX15" fmla="*/ 440266 w 1432076"/>
              <a:gd name="connsiteY15" fmla="*/ 101600 h 261258"/>
              <a:gd name="connsiteX16" fmla="*/ 459619 w 1432076"/>
              <a:gd name="connsiteY16" fmla="*/ 87086 h 261258"/>
              <a:gd name="connsiteX17" fmla="*/ 512838 w 1432076"/>
              <a:gd name="connsiteY17" fmla="*/ 67734 h 261258"/>
              <a:gd name="connsiteX18" fmla="*/ 556381 w 1432076"/>
              <a:gd name="connsiteY18" fmla="*/ 48381 h 261258"/>
              <a:gd name="connsiteX19" fmla="*/ 590247 w 1432076"/>
              <a:gd name="connsiteY19" fmla="*/ 77410 h 261258"/>
              <a:gd name="connsiteX20" fmla="*/ 614438 w 1432076"/>
              <a:gd name="connsiteY20" fmla="*/ 140305 h 261258"/>
              <a:gd name="connsiteX21" fmla="*/ 624114 w 1432076"/>
              <a:gd name="connsiteY21" fmla="*/ 164496 h 261258"/>
              <a:gd name="connsiteX22" fmla="*/ 653143 w 1432076"/>
              <a:gd name="connsiteY22" fmla="*/ 198362 h 261258"/>
              <a:gd name="connsiteX23" fmla="*/ 687009 w 1432076"/>
              <a:gd name="connsiteY23" fmla="*/ 212877 h 261258"/>
              <a:gd name="connsiteX24" fmla="*/ 716038 w 1432076"/>
              <a:gd name="connsiteY24" fmla="*/ 222553 h 261258"/>
              <a:gd name="connsiteX25" fmla="*/ 730552 w 1432076"/>
              <a:gd name="connsiteY25" fmla="*/ 227391 h 261258"/>
              <a:gd name="connsiteX26" fmla="*/ 783771 w 1432076"/>
              <a:gd name="connsiteY26" fmla="*/ 217715 h 261258"/>
              <a:gd name="connsiteX27" fmla="*/ 822476 w 1432076"/>
              <a:gd name="connsiteY27" fmla="*/ 198362 h 261258"/>
              <a:gd name="connsiteX28" fmla="*/ 870857 w 1432076"/>
              <a:gd name="connsiteY28" fmla="*/ 174172 h 261258"/>
              <a:gd name="connsiteX29" fmla="*/ 909562 w 1432076"/>
              <a:gd name="connsiteY29" fmla="*/ 120953 h 261258"/>
              <a:gd name="connsiteX30" fmla="*/ 919238 w 1432076"/>
              <a:gd name="connsiteY30" fmla="*/ 101600 h 261258"/>
              <a:gd name="connsiteX31" fmla="*/ 933752 w 1432076"/>
              <a:gd name="connsiteY31" fmla="*/ 77410 h 261258"/>
              <a:gd name="connsiteX32" fmla="*/ 957943 w 1432076"/>
              <a:gd name="connsiteY32" fmla="*/ 29029 h 261258"/>
              <a:gd name="connsiteX33" fmla="*/ 986971 w 1432076"/>
              <a:gd name="connsiteY33" fmla="*/ 0 h 261258"/>
              <a:gd name="connsiteX34" fmla="*/ 1035352 w 1432076"/>
              <a:gd name="connsiteY34" fmla="*/ 9677 h 261258"/>
              <a:gd name="connsiteX35" fmla="*/ 1103085 w 1432076"/>
              <a:gd name="connsiteY35" fmla="*/ 82248 h 261258"/>
              <a:gd name="connsiteX36" fmla="*/ 1161143 w 1432076"/>
              <a:gd name="connsiteY36" fmla="*/ 169334 h 261258"/>
              <a:gd name="connsiteX37" fmla="*/ 1185333 w 1432076"/>
              <a:gd name="connsiteY37" fmla="*/ 208038 h 261258"/>
              <a:gd name="connsiteX38" fmla="*/ 1199847 w 1432076"/>
              <a:gd name="connsiteY38" fmla="*/ 232229 h 261258"/>
              <a:gd name="connsiteX39" fmla="*/ 1228876 w 1432076"/>
              <a:gd name="connsiteY39" fmla="*/ 261258 h 261258"/>
              <a:gd name="connsiteX40" fmla="*/ 1330476 w 1432076"/>
              <a:gd name="connsiteY40" fmla="*/ 222553 h 261258"/>
              <a:gd name="connsiteX41" fmla="*/ 1359505 w 1432076"/>
              <a:gd name="connsiteY41" fmla="*/ 203200 h 261258"/>
              <a:gd name="connsiteX42" fmla="*/ 1378857 w 1432076"/>
              <a:gd name="connsiteY42" fmla="*/ 179010 h 261258"/>
              <a:gd name="connsiteX43" fmla="*/ 1403047 w 1432076"/>
              <a:gd name="connsiteY43" fmla="*/ 169334 h 261258"/>
              <a:gd name="connsiteX44" fmla="*/ 1432076 w 1432076"/>
              <a:gd name="connsiteY44" fmla="*/ 159658 h 2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432076" h="261258">
                <a:moveTo>
                  <a:pt x="0" y="198362"/>
                </a:moveTo>
                <a:cubicBezTo>
                  <a:pt x="3225" y="190299"/>
                  <a:pt x="5208" y="181619"/>
                  <a:pt x="9676" y="174172"/>
                </a:cubicBezTo>
                <a:cubicBezTo>
                  <a:pt x="23085" y="151824"/>
                  <a:pt x="25828" y="152114"/>
                  <a:pt x="43543" y="140305"/>
                </a:cubicBezTo>
                <a:cubicBezTo>
                  <a:pt x="45156" y="135467"/>
                  <a:pt x="45116" y="129709"/>
                  <a:pt x="48381" y="125791"/>
                </a:cubicBezTo>
                <a:cubicBezTo>
                  <a:pt x="67416" y="102949"/>
                  <a:pt x="64607" y="119240"/>
                  <a:pt x="82247" y="101600"/>
                </a:cubicBezTo>
                <a:cubicBezTo>
                  <a:pt x="87949" y="95898"/>
                  <a:pt x="90200" y="86935"/>
                  <a:pt x="96762" y="82248"/>
                </a:cubicBezTo>
                <a:cubicBezTo>
                  <a:pt x="102173" y="78383"/>
                  <a:pt x="109865" y="79682"/>
                  <a:pt x="116114" y="77410"/>
                </a:cubicBezTo>
                <a:cubicBezTo>
                  <a:pt x="173977" y="56369"/>
                  <a:pt x="126932" y="67506"/>
                  <a:pt x="174171" y="58058"/>
                </a:cubicBezTo>
                <a:cubicBezTo>
                  <a:pt x="180622" y="72572"/>
                  <a:pt x="188238" y="86622"/>
                  <a:pt x="193524" y="101600"/>
                </a:cubicBezTo>
                <a:cubicBezTo>
                  <a:pt x="213670" y="158679"/>
                  <a:pt x="194713" y="120871"/>
                  <a:pt x="208038" y="174172"/>
                </a:cubicBezTo>
                <a:cubicBezTo>
                  <a:pt x="212750" y="193022"/>
                  <a:pt x="219893" y="203324"/>
                  <a:pt x="232228" y="217715"/>
                </a:cubicBezTo>
                <a:cubicBezTo>
                  <a:pt x="236681" y="222910"/>
                  <a:pt x="241905" y="227391"/>
                  <a:pt x="246743" y="232229"/>
                </a:cubicBezTo>
                <a:cubicBezTo>
                  <a:pt x="329546" y="223513"/>
                  <a:pt x="318089" y="235597"/>
                  <a:pt x="367695" y="208038"/>
                </a:cubicBezTo>
                <a:cubicBezTo>
                  <a:pt x="372778" y="205214"/>
                  <a:pt x="377371" y="201587"/>
                  <a:pt x="382209" y="198362"/>
                </a:cubicBezTo>
                <a:cubicBezTo>
                  <a:pt x="389625" y="181059"/>
                  <a:pt x="401239" y="152133"/>
                  <a:pt x="411238" y="135467"/>
                </a:cubicBezTo>
                <a:cubicBezTo>
                  <a:pt x="417984" y="124223"/>
                  <a:pt x="430126" y="110292"/>
                  <a:pt x="440266" y="101600"/>
                </a:cubicBezTo>
                <a:cubicBezTo>
                  <a:pt x="446388" y="96352"/>
                  <a:pt x="452540" y="90947"/>
                  <a:pt x="459619" y="87086"/>
                </a:cubicBezTo>
                <a:cubicBezTo>
                  <a:pt x="483783" y="73906"/>
                  <a:pt x="490132" y="73410"/>
                  <a:pt x="512838" y="67734"/>
                </a:cubicBezTo>
                <a:cubicBezTo>
                  <a:pt x="515827" y="65941"/>
                  <a:pt x="546929" y="44085"/>
                  <a:pt x="556381" y="48381"/>
                </a:cubicBezTo>
                <a:cubicBezTo>
                  <a:pt x="569917" y="54534"/>
                  <a:pt x="578958" y="67734"/>
                  <a:pt x="590247" y="77410"/>
                </a:cubicBezTo>
                <a:cubicBezTo>
                  <a:pt x="598311" y="98375"/>
                  <a:pt x="606297" y="119370"/>
                  <a:pt x="614438" y="140305"/>
                </a:cubicBezTo>
                <a:cubicBezTo>
                  <a:pt x="617586" y="148399"/>
                  <a:pt x="618903" y="157548"/>
                  <a:pt x="624114" y="164496"/>
                </a:cubicBezTo>
                <a:cubicBezTo>
                  <a:pt x="634794" y="178736"/>
                  <a:pt x="639663" y="187129"/>
                  <a:pt x="653143" y="198362"/>
                </a:cubicBezTo>
                <a:cubicBezTo>
                  <a:pt x="668973" y="211553"/>
                  <a:pt x="666838" y="206825"/>
                  <a:pt x="687009" y="212877"/>
                </a:cubicBezTo>
                <a:cubicBezTo>
                  <a:pt x="696779" y="215808"/>
                  <a:pt x="706362" y="219328"/>
                  <a:pt x="716038" y="222553"/>
                </a:cubicBezTo>
                <a:lnTo>
                  <a:pt x="730552" y="227391"/>
                </a:lnTo>
                <a:cubicBezTo>
                  <a:pt x="748292" y="224166"/>
                  <a:pt x="766577" y="223145"/>
                  <a:pt x="783771" y="217715"/>
                </a:cubicBezTo>
                <a:cubicBezTo>
                  <a:pt x="797526" y="213371"/>
                  <a:pt x="809405" y="204462"/>
                  <a:pt x="822476" y="198362"/>
                </a:cubicBezTo>
                <a:cubicBezTo>
                  <a:pt x="869159" y="176577"/>
                  <a:pt x="842587" y="193019"/>
                  <a:pt x="870857" y="174172"/>
                </a:cubicBezTo>
                <a:cubicBezTo>
                  <a:pt x="872363" y="172163"/>
                  <a:pt x="902120" y="133976"/>
                  <a:pt x="909562" y="120953"/>
                </a:cubicBezTo>
                <a:cubicBezTo>
                  <a:pt x="913140" y="114691"/>
                  <a:pt x="915735" y="107905"/>
                  <a:pt x="919238" y="101600"/>
                </a:cubicBezTo>
                <a:cubicBezTo>
                  <a:pt x="923805" y="93380"/>
                  <a:pt x="929327" y="85707"/>
                  <a:pt x="933752" y="77410"/>
                </a:cubicBezTo>
                <a:cubicBezTo>
                  <a:pt x="942237" y="61501"/>
                  <a:pt x="945194" y="41779"/>
                  <a:pt x="957943" y="29029"/>
                </a:cubicBezTo>
                <a:lnTo>
                  <a:pt x="986971" y="0"/>
                </a:lnTo>
                <a:cubicBezTo>
                  <a:pt x="1003098" y="3226"/>
                  <a:pt x="1020798" y="2017"/>
                  <a:pt x="1035352" y="9677"/>
                </a:cubicBezTo>
                <a:cubicBezTo>
                  <a:pt x="1072551" y="29255"/>
                  <a:pt x="1079548" y="52826"/>
                  <a:pt x="1103085" y="82248"/>
                </a:cubicBezTo>
                <a:cubicBezTo>
                  <a:pt x="1155361" y="147593"/>
                  <a:pt x="1122412" y="91872"/>
                  <a:pt x="1161143" y="169334"/>
                </a:cubicBezTo>
                <a:cubicBezTo>
                  <a:pt x="1180045" y="207138"/>
                  <a:pt x="1160208" y="170350"/>
                  <a:pt x="1185333" y="208038"/>
                </a:cubicBezTo>
                <a:cubicBezTo>
                  <a:pt x="1190549" y="215862"/>
                  <a:pt x="1193892" y="224951"/>
                  <a:pt x="1199847" y="232229"/>
                </a:cubicBezTo>
                <a:cubicBezTo>
                  <a:pt x="1208512" y="242820"/>
                  <a:pt x="1228876" y="261258"/>
                  <a:pt x="1228876" y="261258"/>
                </a:cubicBezTo>
                <a:cubicBezTo>
                  <a:pt x="1299961" y="239043"/>
                  <a:pt x="1288426" y="249312"/>
                  <a:pt x="1330476" y="222553"/>
                </a:cubicBezTo>
                <a:cubicBezTo>
                  <a:pt x="1340287" y="216309"/>
                  <a:pt x="1350861" y="210980"/>
                  <a:pt x="1359505" y="203200"/>
                </a:cubicBezTo>
                <a:cubicBezTo>
                  <a:pt x="1367180" y="196292"/>
                  <a:pt x="1370706" y="185350"/>
                  <a:pt x="1378857" y="179010"/>
                </a:cubicBezTo>
                <a:cubicBezTo>
                  <a:pt x="1385712" y="173678"/>
                  <a:pt x="1394885" y="172302"/>
                  <a:pt x="1403047" y="169334"/>
                </a:cubicBezTo>
                <a:cubicBezTo>
                  <a:pt x="1412633" y="165848"/>
                  <a:pt x="1432076" y="159658"/>
                  <a:pt x="1432076" y="159658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3212A00-D821-66C0-A7BB-4B5697595308}"/>
              </a:ext>
            </a:extLst>
          </p:cNvPr>
          <p:cNvSpPr/>
          <p:nvPr/>
        </p:nvSpPr>
        <p:spPr>
          <a:xfrm>
            <a:off x="1877181" y="2864152"/>
            <a:ext cx="348343" cy="3580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AEC8E0D-1495-74FD-7B7B-7747060DBB59}"/>
              </a:ext>
            </a:extLst>
          </p:cNvPr>
          <p:cNvCxnSpPr/>
          <p:nvPr/>
        </p:nvCxnSpPr>
        <p:spPr>
          <a:xfrm>
            <a:off x="445104" y="2612571"/>
            <a:ext cx="0" cy="8164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431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375A-F706-473B-9797-A7853013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Einstein model of a solid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094C068-024D-4F1D-BD22-42DEF5DF6B6F}"/>
              </a:ext>
            </a:extLst>
          </p:cNvPr>
          <p:cNvGrpSpPr/>
          <p:nvPr/>
        </p:nvGrpSpPr>
        <p:grpSpPr>
          <a:xfrm>
            <a:off x="711200" y="1574800"/>
            <a:ext cx="1454150" cy="1721129"/>
            <a:chOff x="1301750" y="1574800"/>
            <a:chExt cx="1454150" cy="172112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720F1A9-5973-4EEE-853E-7AC5A4C4F108}"/>
                </a:ext>
              </a:extLst>
            </p:cNvPr>
            <p:cNvCxnSpPr>
              <a:cxnSpLocks/>
            </p:cNvCxnSpPr>
            <p:nvPr/>
          </p:nvCxnSpPr>
          <p:spPr>
            <a:xfrm>
              <a:off x="1809750" y="3181350"/>
              <a:ext cx="3810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4848604-87CB-467C-B549-BB1EEDE3FF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89100" y="2959100"/>
              <a:ext cx="692150" cy="635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C511C0A-8713-4587-8690-4C4D53D0BD06}"/>
                </a:ext>
              </a:extLst>
            </p:cNvPr>
            <p:cNvCxnSpPr>
              <a:stCxn id="6" idx="2"/>
              <a:endCxn id="6" idx="8"/>
            </p:cNvCxnSpPr>
            <p:nvPr/>
          </p:nvCxnSpPr>
          <p:spPr>
            <a:xfrm>
              <a:off x="1574800" y="2755900"/>
              <a:ext cx="9144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8AB03A3-7817-4AF2-9A57-E25CBF1C4139}"/>
                </a:ext>
              </a:extLst>
            </p:cNvPr>
            <p:cNvCxnSpPr/>
            <p:nvPr/>
          </p:nvCxnSpPr>
          <p:spPr>
            <a:xfrm>
              <a:off x="1511300" y="2533650"/>
              <a:ext cx="103505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8B61485-6401-41FE-BF08-6655C1A70648}"/>
                </a:ext>
              </a:extLst>
            </p:cNvPr>
            <p:cNvCxnSpPr/>
            <p:nvPr/>
          </p:nvCxnSpPr>
          <p:spPr>
            <a:xfrm>
              <a:off x="1428750" y="2317750"/>
              <a:ext cx="12065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FA9008D-6BFA-4E9D-9DD6-FE81DCBC87B0}"/>
                </a:ext>
              </a:extLst>
            </p:cNvPr>
            <p:cNvCxnSpPr>
              <a:cxnSpLocks/>
            </p:cNvCxnSpPr>
            <p:nvPr/>
          </p:nvCxnSpPr>
          <p:spPr>
            <a:xfrm>
              <a:off x="1327150" y="2114550"/>
              <a:ext cx="139065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E616C95-08D6-468C-BE7A-3497B88C1565}"/>
                </a:ext>
              </a:extLst>
            </p:cNvPr>
            <p:cNvSpPr/>
            <p:nvPr/>
          </p:nvSpPr>
          <p:spPr>
            <a:xfrm>
              <a:off x="1301750" y="1974850"/>
              <a:ext cx="1454150" cy="1321079"/>
            </a:xfrm>
            <a:custGeom>
              <a:avLst/>
              <a:gdLst>
                <a:gd name="connsiteX0" fmla="*/ 0 w 1454150"/>
                <a:gd name="connsiteY0" fmla="*/ 0 h 1321079"/>
                <a:gd name="connsiteX1" fmla="*/ 133350 w 1454150"/>
                <a:gd name="connsiteY1" fmla="*/ 438150 h 1321079"/>
                <a:gd name="connsiteX2" fmla="*/ 273050 w 1454150"/>
                <a:gd name="connsiteY2" fmla="*/ 781050 h 1321079"/>
                <a:gd name="connsiteX3" fmla="*/ 361950 w 1454150"/>
                <a:gd name="connsiteY3" fmla="*/ 990600 h 1321079"/>
                <a:gd name="connsiteX4" fmla="*/ 514350 w 1454150"/>
                <a:gd name="connsiteY4" fmla="*/ 1225550 h 1321079"/>
                <a:gd name="connsiteX5" fmla="*/ 717550 w 1454150"/>
                <a:gd name="connsiteY5" fmla="*/ 1320800 h 1321079"/>
                <a:gd name="connsiteX6" fmla="*/ 920750 w 1454150"/>
                <a:gd name="connsiteY6" fmla="*/ 1200150 h 1321079"/>
                <a:gd name="connsiteX7" fmla="*/ 1085850 w 1454150"/>
                <a:gd name="connsiteY7" fmla="*/ 996950 h 1321079"/>
                <a:gd name="connsiteX8" fmla="*/ 1187450 w 1454150"/>
                <a:gd name="connsiteY8" fmla="*/ 781050 h 1321079"/>
                <a:gd name="connsiteX9" fmla="*/ 1327150 w 1454150"/>
                <a:gd name="connsiteY9" fmla="*/ 431800 h 1321079"/>
                <a:gd name="connsiteX10" fmla="*/ 1454150 w 1454150"/>
                <a:gd name="connsiteY10" fmla="*/ 19050 h 132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321079">
                  <a:moveTo>
                    <a:pt x="0" y="0"/>
                  </a:moveTo>
                  <a:cubicBezTo>
                    <a:pt x="43921" y="153987"/>
                    <a:pt x="87842" y="307975"/>
                    <a:pt x="133350" y="438150"/>
                  </a:cubicBezTo>
                  <a:cubicBezTo>
                    <a:pt x="178858" y="568325"/>
                    <a:pt x="234950" y="688975"/>
                    <a:pt x="273050" y="781050"/>
                  </a:cubicBezTo>
                  <a:cubicBezTo>
                    <a:pt x="311150" y="873125"/>
                    <a:pt x="321733" y="916517"/>
                    <a:pt x="361950" y="990600"/>
                  </a:cubicBezTo>
                  <a:cubicBezTo>
                    <a:pt x="402167" y="1064683"/>
                    <a:pt x="455083" y="1170517"/>
                    <a:pt x="514350" y="1225550"/>
                  </a:cubicBezTo>
                  <a:cubicBezTo>
                    <a:pt x="573617" y="1280583"/>
                    <a:pt x="649817" y="1325033"/>
                    <a:pt x="717550" y="1320800"/>
                  </a:cubicBezTo>
                  <a:cubicBezTo>
                    <a:pt x="785283" y="1316567"/>
                    <a:pt x="859367" y="1254125"/>
                    <a:pt x="920750" y="1200150"/>
                  </a:cubicBezTo>
                  <a:cubicBezTo>
                    <a:pt x="982133" y="1146175"/>
                    <a:pt x="1041400" y="1066800"/>
                    <a:pt x="1085850" y="996950"/>
                  </a:cubicBezTo>
                  <a:cubicBezTo>
                    <a:pt x="1130300" y="927100"/>
                    <a:pt x="1147233" y="875242"/>
                    <a:pt x="1187450" y="781050"/>
                  </a:cubicBezTo>
                  <a:cubicBezTo>
                    <a:pt x="1227667" y="686858"/>
                    <a:pt x="1282700" y="558800"/>
                    <a:pt x="1327150" y="431800"/>
                  </a:cubicBezTo>
                  <a:cubicBezTo>
                    <a:pt x="1371600" y="304800"/>
                    <a:pt x="1412875" y="161925"/>
                    <a:pt x="1454150" y="190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67FBA56-308E-47EB-A439-C978AD7B2B1F}"/>
                    </a:ext>
                  </a:extLst>
                </p:cNvPr>
                <p:cNvSpPr txBox="1"/>
                <p:nvPr/>
              </p:nvSpPr>
              <p:spPr>
                <a:xfrm>
                  <a:off x="1809750" y="1574800"/>
                  <a:ext cx="4254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67FBA56-308E-47EB-A439-C978AD7B2B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9750" y="1574800"/>
                  <a:ext cx="425450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0043E12-CCCB-414E-BF6A-E22DA00B0C48}"/>
              </a:ext>
            </a:extLst>
          </p:cNvPr>
          <p:cNvGrpSpPr/>
          <p:nvPr/>
        </p:nvGrpSpPr>
        <p:grpSpPr>
          <a:xfrm>
            <a:off x="2584450" y="1574800"/>
            <a:ext cx="1454150" cy="1721129"/>
            <a:chOff x="1301750" y="1574800"/>
            <a:chExt cx="1454150" cy="1721129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4D5E2A6-9E93-4CAA-B661-08BF1A473C2A}"/>
                </a:ext>
              </a:extLst>
            </p:cNvPr>
            <p:cNvCxnSpPr>
              <a:cxnSpLocks/>
            </p:cNvCxnSpPr>
            <p:nvPr/>
          </p:nvCxnSpPr>
          <p:spPr>
            <a:xfrm>
              <a:off x="1809750" y="3181350"/>
              <a:ext cx="3810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4866AA0-0E15-46CA-900D-8D2782205D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89100" y="2959100"/>
              <a:ext cx="692150" cy="635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DCD67C9-B038-461D-B74E-E3E031C53B37}"/>
                </a:ext>
              </a:extLst>
            </p:cNvPr>
            <p:cNvCxnSpPr>
              <a:stCxn id="35" idx="2"/>
              <a:endCxn id="35" idx="8"/>
            </p:cNvCxnSpPr>
            <p:nvPr/>
          </p:nvCxnSpPr>
          <p:spPr>
            <a:xfrm>
              <a:off x="1574800" y="2755900"/>
              <a:ext cx="9144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C203B3D-2555-4E1C-BB16-D6229F01C799}"/>
                </a:ext>
              </a:extLst>
            </p:cNvPr>
            <p:cNvCxnSpPr/>
            <p:nvPr/>
          </p:nvCxnSpPr>
          <p:spPr>
            <a:xfrm>
              <a:off x="1511300" y="2533650"/>
              <a:ext cx="103505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E30D69A-A807-49D8-90A0-A541D124A6F3}"/>
                </a:ext>
              </a:extLst>
            </p:cNvPr>
            <p:cNvCxnSpPr/>
            <p:nvPr/>
          </p:nvCxnSpPr>
          <p:spPr>
            <a:xfrm>
              <a:off x="1428750" y="2317750"/>
              <a:ext cx="12065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A072803-FD25-4E92-B69D-741A356DCBC9}"/>
                </a:ext>
              </a:extLst>
            </p:cNvPr>
            <p:cNvCxnSpPr>
              <a:cxnSpLocks/>
            </p:cNvCxnSpPr>
            <p:nvPr/>
          </p:nvCxnSpPr>
          <p:spPr>
            <a:xfrm>
              <a:off x="1327150" y="2114550"/>
              <a:ext cx="139065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41DA488-3935-4FD5-873A-18DADCD6DC5F}"/>
                </a:ext>
              </a:extLst>
            </p:cNvPr>
            <p:cNvSpPr/>
            <p:nvPr/>
          </p:nvSpPr>
          <p:spPr>
            <a:xfrm>
              <a:off x="1301750" y="1974850"/>
              <a:ext cx="1454150" cy="1321079"/>
            </a:xfrm>
            <a:custGeom>
              <a:avLst/>
              <a:gdLst>
                <a:gd name="connsiteX0" fmla="*/ 0 w 1454150"/>
                <a:gd name="connsiteY0" fmla="*/ 0 h 1321079"/>
                <a:gd name="connsiteX1" fmla="*/ 133350 w 1454150"/>
                <a:gd name="connsiteY1" fmla="*/ 438150 h 1321079"/>
                <a:gd name="connsiteX2" fmla="*/ 273050 w 1454150"/>
                <a:gd name="connsiteY2" fmla="*/ 781050 h 1321079"/>
                <a:gd name="connsiteX3" fmla="*/ 361950 w 1454150"/>
                <a:gd name="connsiteY3" fmla="*/ 990600 h 1321079"/>
                <a:gd name="connsiteX4" fmla="*/ 514350 w 1454150"/>
                <a:gd name="connsiteY4" fmla="*/ 1225550 h 1321079"/>
                <a:gd name="connsiteX5" fmla="*/ 717550 w 1454150"/>
                <a:gd name="connsiteY5" fmla="*/ 1320800 h 1321079"/>
                <a:gd name="connsiteX6" fmla="*/ 920750 w 1454150"/>
                <a:gd name="connsiteY6" fmla="*/ 1200150 h 1321079"/>
                <a:gd name="connsiteX7" fmla="*/ 1085850 w 1454150"/>
                <a:gd name="connsiteY7" fmla="*/ 996950 h 1321079"/>
                <a:gd name="connsiteX8" fmla="*/ 1187450 w 1454150"/>
                <a:gd name="connsiteY8" fmla="*/ 781050 h 1321079"/>
                <a:gd name="connsiteX9" fmla="*/ 1327150 w 1454150"/>
                <a:gd name="connsiteY9" fmla="*/ 431800 h 1321079"/>
                <a:gd name="connsiteX10" fmla="*/ 1454150 w 1454150"/>
                <a:gd name="connsiteY10" fmla="*/ 19050 h 132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321079">
                  <a:moveTo>
                    <a:pt x="0" y="0"/>
                  </a:moveTo>
                  <a:cubicBezTo>
                    <a:pt x="43921" y="153987"/>
                    <a:pt x="87842" y="307975"/>
                    <a:pt x="133350" y="438150"/>
                  </a:cubicBezTo>
                  <a:cubicBezTo>
                    <a:pt x="178858" y="568325"/>
                    <a:pt x="234950" y="688975"/>
                    <a:pt x="273050" y="781050"/>
                  </a:cubicBezTo>
                  <a:cubicBezTo>
                    <a:pt x="311150" y="873125"/>
                    <a:pt x="321733" y="916517"/>
                    <a:pt x="361950" y="990600"/>
                  </a:cubicBezTo>
                  <a:cubicBezTo>
                    <a:pt x="402167" y="1064683"/>
                    <a:pt x="455083" y="1170517"/>
                    <a:pt x="514350" y="1225550"/>
                  </a:cubicBezTo>
                  <a:cubicBezTo>
                    <a:pt x="573617" y="1280583"/>
                    <a:pt x="649817" y="1325033"/>
                    <a:pt x="717550" y="1320800"/>
                  </a:cubicBezTo>
                  <a:cubicBezTo>
                    <a:pt x="785283" y="1316567"/>
                    <a:pt x="859367" y="1254125"/>
                    <a:pt x="920750" y="1200150"/>
                  </a:cubicBezTo>
                  <a:cubicBezTo>
                    <a:pt x="982133" y="1146175"/>
                    <a:pt x="1041400" y="1066800"/>
                    <a:pt x="1085850" y="996950"/>
                  </a:cubicBezTo>
                  <a:cubicBezTo>
                    <a:pt x="1130300" y="927100"/>
                    <a:pt x="1147233" y="875242"/>
                    <a:pt x="1187450" y="781050"/>
                  </a:cubicBezTo>
                  <a:cubicBezTo>
                    <a:pt x="1227667" y="686858"/>
                    <a:pt x="1282700" y="558800"/>
                    <a:pt x="1327150" y="431800"/>
                  </a:cubicBezTo>
                  <a:cubicBezTo>
                    <a:pt x="1371600" y="304800"/>
                    <a:pt x="1412875" y="161925"/>
                    <a:pt x="1454150" y="190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FE2EDC7-B0BB-4FC9-8189-67788555DBCB}"/>
                    </a:ext>
                  </a:extLst>
                </p:cNvPr>
                <p:cNvSpPr txBox="1"/>
                <p:nvPr/>
              </p:nvSpPr>
              <p:spPr>
                <a:xfrm>
                  <a:off x="1809750" y="1574800"/>
                  <a:ext cx="4254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FE2EDC7-B0BB-4FC9-8189-67788555DB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9750" y="1574800"/>
                  <a:ext cx="425450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4789B43-C435-4882-BCCC-AB8B66EB9D29}"/>
              </a:ext>
            </a:extLst>
          </p:cNvPr>
          <p:cNvGrpSpPr/>
          <p:nvPr/>
        </p:nvGrpSpPr>
        <p:grpSpPr>
          <a:xfrm>
            <a:off x="4483100" y="1587500"/>
            <a:ext cx="1454150" cy="1721129"/>
            <a:chOff x="1301750" y="1574800"/>
            <a:chExt cx="1454150" cy="172112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B948B34-C5F8-4469-918B-F96A8ED76690}"/>
                </a:ext>
              </a:extLst>
            </p:cNvPr>
            <p:cNvCxnSpPr>
              <a:cxnSpLocks/>
            </p:cNvCxnSpPr>
            <p:nvPr/>
          </p:nvCxnSpPr>
          <p:spPr>
            <a:xfrm>
              <a:off x="1809750" y="3181350"/>
              <a:ext cx="3810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E619885-8F09-499D-B1D5-32A043A672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89100" y="2959100"/>
              <a:ext cx="692150" cy="635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02C43E3-8CBF-4F4A-811C-DF80CC6DD040}"/>
                </a:ext>
              </a:extLst>
            </p:cNvPr>
            <p:cNvCxnSpPr>
              <a:stCxn id="44" idx="2"/>
              <a:endCxn id="44" idx="8"/>
            </p:cNvCxnSpPr>
            <p:nvPr/>
          </p:nvCxnSpPr>
          <p:spPr>
            <a:xfrm>
              <a:off x="1574800" y="2755900"/>
              <a:ext cx="9144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B466D3D-3B5E-4753-9F01-8C4EDBF0B739}"/>
                </a:ext>
              </a:extLst>
            </p:cNvPr>
            <p:cNvCxnSpPr/>
            <p:nvPr/>
          </p:nvCxnSpPr>
          <p:spPr>
            <a:xfrm>
              <a:off x="1511300" y="2533650"/>
              <a:ext cx="103505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824B40D-5E3C-487B-8E90-BA038B11BB67}"/>
                </a:ext>
              </a:extLst>
            </p:cNvPr>
            <p:cNvCxnSpPr/>
            <p:nvPr/>
          </p:nvCxnSpPr>
          <p:spPr>
            <a:xfrm>
              <a:off x="1428750" y="2317750"/>
              <a:ext cx="12065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BBD0BA7-7983-4943-B308-E4AE9C4D80DB}"/>
                </a:ext>
              </a:extLst>
            </p:cNvPr>
            <p:cNvCxnSpPr>
              <a:cxnSpLocks/>
            </p:cNvCxnSpPr>
            <p:nvPr/>
          </p:nvCxnSpPr>
          <p:spPr>
            <a:xfrm>
              <a:off x="1327150" y="2114550"/>
              <a:ext cx="139065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6C055A-F862-4D94-A0E6-857FB5C963FD}"/>
                </a:ext>
              </a:extLst>
            </p:cNvPr>
            <p:cNvSpPr/>
            <p:nvPr/>
          </p:nvSpPr>
          <p:spPr>
            <a:xfrm>
              <a:off x="1301750" y="1974850"/>
              <a:ext cx="1454150" cy="1321079"/>
            </a:xfrm>
            <a:custGeom>
              <a:avLst/>
              <a:gdLst>
                <a:gd name="connsiteX0" fmla="*/ 0 w 1454150"/>
                <a:gd name="connsiteY0" fmla="*/ 0 h 1321079"/>
                <a:gd name="connsiteX1" fmla="*/ 133350 w 1454150"/>
                <a:gd name="connsiteY1" fmla="*/ 438150 h 1321079"/>
                <a:gd name="connsiteX2" fmla="*/ 273050 w 1454150"/>
                <a:gd name="connsiteY2" fmla="*/ 781050 h 1321079"/>
                <a:gd name="connsiteX3" fmla="*/ 361950 w 1454150"/>
                <a:gd name="connsiteY3" fmla="*/ 990600 h 1321079"/>
                <a:gd name="connsiteX4" fmla="*/ 514350 w 1454150"/>
                <a:gd name="connsiteY4" fmla="*/ 1225550 h 1321079"/>
                <a:gd name="connsiteX5" fmla="*/ 717550 w 1454150"/>
                <a:gd name="connsiteY5" fmla="*/ 1320800 h 1321079"/>
                <a:gd name="connsiteX6" fmla="*/ 920750 w 1454150"/>
                <a:gd name="connsiteY6" fmla="*/ 1200150 h 1321079"/>
                <a:gd name="connsiteX7" fmla="*/ 1085850 w 1454150"/>
                <a:gd name="connsiteY7" fmla="*/ 996950 h 1321079"/>
                <a:gd name="connsiteX8" fmla="*/ 1187450 w 1454150"/>
                <a:gd name="connsiteY8" fmla="*/ 781050 h 1321079"/>
                <a:gd name="connsiteX9" fmla="*/ 1327150 w 1454150"/>
                <a:gd name="connsiteY9" fmla="*/ 431800 h 1321079"/>
                <a:gd name="connsiteX10" fmla="*/ 1454150 w 1454150"/>
                <a:gd name="connsiteY10" fmla="*/ 19050 h 132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321079">
                  <a:moveTo>
                    <a:pt x="0" y="0"/>
                  </a:moveTo>
                  <a:cubicBezTo>
                    <a:pt x="43921" y="153987"/>
                    <a:pt x="87842" y="307975"/>
                    <a:pt x="133350" y="438150"/>
                  </a:cubicBezTo>
                  <a:cubicBezTo>
                    <a:pt x="178858" y="568325"/>
                    <a:pt x="234950" y="688975"/>
                    <a:pt x="273050" y="781050"/>
                  </a:cubicBezTo>
                  <a:cubicBezTo>
                    <a:pt x="311150" y="873125"/>
                    <a:pt x="321733" y="916517"/>
                    <a:pt x="361950" y="990600"/>
                  </a:cubicBezTo>
                  <a:cubicBezTo>
                    <a:pt x="402167" y="1064683"/>
                    <a:pt x="455083" y="1170517"/>
                    <a:pt x="514350" y="1225550"/>
                  </a:cubicBezTo>
                  <a:cubicBezTo>
                    <a:pt x="573617" y="1280583"/>
                    <a:pt x="649817" y="1325033"/>
                    <a:pt x="717550" y="1320800"/>
                  </a:cubicBezTo>
                  <a:cubicBezTo>
                    <a:pt x="785283" y="1316567"/>
                    <a:pt x="859367" y="1254125"/>
                    <a:pt x="920750" y="1200150"/>
                  </a:cubicBezTo>
                  <a:cubicBezTo>
                    <a:pt x="982133" y="1146175"/>
                    <a:pt x="1041400" y="1066800"/>
                    <a:pt x="1085850" y="996950"/>
                  </a:cubicBezTo>
                  <a:cubicBezTo>
                    <a:pt x="1130300" y="927100"/>
                    <a:pt x="1147233" y="875242"/>
                    <a:pt x="1187450" y="781050"/>
                  </a:cubicBezTo>
                  <a:cubicBezTo>
                    <a:pt x="1227667" y="686858"/>
                    <a:pt x="1282700" y="558800"/>
                    <a:pt x="1327150" y="431800"/>
                  </a:cubicBezTo>
                  <a:cubicBezTo>
                    <a:pt x="1371600" y="304800"/>
                    <a:pt x="1412875" y="161925"/>
                    <a:pt x="1454150" y="190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1B03DA0F-9CB1-4502-945B-F98A3D13FA36}"/>
                    </a:ext>
                  </a:extLst>
                </p:cNvPr>
                <p:cNvSpPr txBox="1"/>
                <p:nvPr/>
              </p:nvSpPr>
              <p:spPr>
                <a:xfrm>
                  <a:off x="1809750" y="1574800"/>
                  <a:ext cx="4254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1B03DA0F-9CB1-4502-945B-F98A3D13FA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9750" y="1574800"/>
                  <a:ext cx="425450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51DB86E-A780-4E55-BC0C-D8ACB0BF296B}"/>
              </a:ext>
            </a:extLst>
          </p:cNvPr>
          <p:cNvGrpSpPr/>
          <p:nvPr/>
        </p:nvGrpSpPr>
        <p:grpSpPr>
          <a:xfrm>
            <a:off x="7340600" y="1574800"/>
            <a:ext cx="1454150" cy="1721129"/>
            <a:chOff x="1301750" y="1574800"/>
            <a:chExt cx="1454150" cy="1721129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7CA90A9-AA1C-4F93-8430-4767A2FEC19E}"/>
                </a:ext>
              </a:extLst>
            </p:cNvPr>
            <p:cNvCxnSpPr>
              <a:cxnSpLocks/>
            </p:cNvCxnSpPr>
            <p:nvPr/>
          </p:nvCxnSpPr>
          <p:spPr>
            <a:xfrm>
              <a:off x="1809750" y="3181350"/>
              <a:ext cx="3810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C8C26C9-D726-4F75-AC36-1873477A1C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89100" y="2959100"/>
              <a:ext cx="692150" cy="635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0E82CD3-5F2D-441C-AE94-7311AF6717B4}"/>
                </a:ext>
              </a:extLst>
            </p:cNvPr>
            <p:cNvCxnSpPr>
              <a:stCxn id="53" idx="2"/>
              <a:endCxn id="53" idx="8"/>
            </p:cNvCxnSpPr>
            <p:nvPr/>
          </p:nvCxnSpPr>
          <p:spPr>
            <a:xfrm>
              <a:off x="1574800" y="2755900"/>
              <a:ext cx="9144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75ADDF7-80D5-479C-B9D7-4B390DEA56D2}"/>
                </a:ext>
              </a:extLst>
            </p:cNvPr>
            <p:cNvCxnSpPr/>
            <p:nvPr/>
          </p:nvCxnSpPr>
          <p:spPr>
            <a:xfrm>
              <a:off x="1511300" y="2533650"/>
              <a:ext cx="103505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E8D25B4-9515-4663-8780-687D6D262C18}"/>
                </a:ext>
              </a:extLst>
            </p:cNvPr>
            <p:cNvCxnSpPr/>
            <p:nvPr/>
          </p:nvCxnSpPr>
          <p:spPr>
            <a:xfrm>
              <a:off x="1428750" y="2317750"/>
              <a:ext cx="120650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8A3276E-9E3F-4237-A121-DBF8556B4886}"/>
                </a:ext>
              </a:extLst>
            </p:cNvPr>
            <p:cNvCxnSpPr>
              <a:cxnSpLocks/>
            </p:cNvCxnSpPr>
            <p:nvPr/>
          </p:nvCxnSpPr>
          <p:spPr>
            <a:xfrm>
              <a:off x="1327150" y="2114550"/>
              <a:ext cx="1390650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221999B-DD6A-4B89-A6B8-AE6FA827D758}"/>
                </a:ext>
              </a:extLst>
            </p:cNvPr>
            <p:cNvSpPr/>
            <p:nvPr/>
          </p:nvSpPr>
          <p:spPr>
            <a:xfrm>
              <a:off x="1301750" y="1974850"/>
              <a:ext cx="1454150" cy="1321079"/>
            </a:xfrm>
            <a:custGeom>
              <a:avLst/>
              <a:gdLst>
                <a:gd name="connsiteX0" fmla="*/ 0 w 1454150"/>
                <a:gd name="connsiteY0" fmla="*/ 0 h 1321079"/>
                <a:gd name="connsiteX1" fmla="*/ 133350 w 1454150"/>
                <a:gd name="connsiteY1" fmla="*/ 438150 h 1321079"/>
                <a:gd name="connsiteX2" fmla="*/ 273050 w 1454150"/>
                <a:gd name="connsiteY2" fmla="*/ 781050 h 1321079"/>
                <a:gd name="connsiteX3" fmla="*/ 361950 w 1454150"/>
                <a:gd name="connsiteY3" fmla="*/ 990600 h 1321079"/>
                <a:gd name="connsiteX4" fmla="*/ 514350 w 1454150"/>
                <a:gd name="connsiteY4" fmla="*/ 1225550 h 1321079"/>
                <a:gd name="connsiteX5" fmla="*/ 717550 w 1454150"/>
                <a:gd name="connsiteY5" fmla="*/ 1320800 h 1321079"/>
                <a:gd name="connsiteX6" fmla="*/ 920750 w 1454150"/>
                <a:gd name="connsiteY6" fmla="*/ 1200150 h 1321079"/>
                <a:gd name="connsiteX7" fmla="*/ 1085850 w 1454150"/>
                <a:gd name="connsiteY7" fmla="*/ 996950 h 1321079"/>
                <a:gd name="connsiteX8" fmla="*/ 1187450 w 1454150"/>
                <a:gd name="connsiteY8" fmla="*/ 781050 h 1321079"/>
                <a:gd name="connsiteX9" fmla="*/ 1327150 w 1454150"/>
                <a:gd name="connsiteY9" fmla="*/ 431800 h 1321079"/>
                <a:gd name="connsiteX10" fmla="*/ 1454150 w 1454150"/>
                <a:gd name="connsiteY10" fmla="*/ 19050 h 1321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50" h="1321079">
                  <a:moveTo>
                    <a:pt x="0" y="0"/>
                  </a:moveTo>
                  <a:cubicBezTo>
                    <a:pt x="43921" y="153987"/>
                    <a:pt x="87842" y="307975"/>
                    <a:pt x="133350" y="438150"/>
                  </a:cubicBezTo>
                  <a:cubicBezTo>
                    <a:pt x="178858" y="568325"/>
                    <a:pt x="234950" y="688975"/>
                    <a:pt x="273050" y="781050"/>
                  </a:cubicBezTo>
                  <a:cubicBezTo>
                    <a:pt x="311150" y="873125"/>
                    <a:pt x="321733" y="916517"/>
                    <a:pt x="361950" y="990600"/>
                  </a:cubicBezTo>
                  <a:cubicBezTo>
                    <a:pt x="402167" y="1064683"/>
                    <a:pt x="455083" y="1170517"/>
                    <a:pt x="514350" y="1225550"/>
                  </a:cubicBezTo>
                  <a:cubicBezTo>
                    <a:pt x="573617" y="1280583"/>
                    <a:pt x="649817" y="1325033"/>
                    <a:pt x="717550" y="1320800"/>
                  </a:cubicBezTo>
                  <a:cubicBezTo>
                    <a:pt x="785283" y="1316567"/>
                    <a:pt x="859367" y="1254125"/>
                    <a:pt x="920750" y="1200150"/>
                  </a:cubicBezTo>
                  <a:cubicBezTo>
                    <a:pt x="982133" y="1146175"/>
                    <a:pt x="1041400" y="1066800"/>
                    <a:pt x="1085850" y="996950"/>
                  </a:cubicBezTo>
                  <a:cubicBezTo>
                    <a:pt x="1130300" y="927100"/>
                    <a:pt x="1147233" y="875242"/>
                    <a:pt x="1187450" y="781050"/>
                  </a:cubicBezTo>
                  <a:cubicBezTo>
                    <a:pt x="1227667" y="686858"/>
                    <a:pt x="1282700" y="558800"/>
                    <a:pt x="1327150" y="431800"/>
                  </a:cubicBezTo>
                  <a:cubicBezTo>
                    <a:pt x="1371600" y="304800"/>
                    <a:pt x="1412875" y="161925"/>
                    <a:pt x="1454150" y="190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DE051AE-C718-4C6D-AAD6-3D4B5D2E9768}"/>
                    </a:ext>
                  </a:extLst>
                </p:cNvPr>
                <p:cNvSpPr txBox="1"/>
                <p:nvPr/>
              </p:nvSpPr>
              <p:spPr>
                <a:xfrm>
                  <a:off x="1809750" y="1574800"/>
                  <a:ext cx="4254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DE051AE-C718-4C6D-AAD6-3D4B5D2E97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9750" y="1574800"/>
                  <a:ext cx="425450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AAC6BB6-1968-4919-A5AC-81CF71B725B6}"/>
                  </a:ext>
                </a:extLst>
              </p:cNvPr>
              <p:cNvSpPr txBox="1"/>
              <p:nvPr/>
            </p:nvSpPr>
            <p:spPr>
              <a:xfrm>
                <a:off x="6235700" y="2266950"/>
                <a:ext cx="838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AAC6BB6-1968-4919-A5AC-81CF71B72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700" y="2266950"/>
                <a:ext cx="83820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FF988A7-0441-4935-8F84-72B85B20B3CC}"/>
              </a:ext>
            </a:extLst>
          </p:cNvPr>
          <p:cNvCxnSpPr/>
          <p:nvPr/>
        </p:nvCxnSpPr>
        <p:spPr>
          <a:xfrm flipV="1">
            <a:off x="279400" y="1841500"/>
            <a:ext cx="0" cy="457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360B901-777D-4F14-A07A-25734DD3EC17}"/>
              </a:ext>
            </a:extLst>
          </p:cNvPr>
          <p:cNvSpPr txBox="1"/>
          <p:nvPr/>
        </p:nvSpPr>
        <p:spPr>
          <a:xfrm rot="16200000">
            <a:off x="-222250" y="2686051"/>
            <a:ext cx="103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B48674-A3E9-4CD9-B6E7-D411EF71539B}"/>
              </a:ext>
            </a:extLst>
          </p:cNvPr>
          <p:cNvSpPr txBox="1"/>
          <p:nvPr/>
        </p:nvSpPr>
        <p:spPr>
          <a:xfrm>
            <a:off x="1035050" y="3536950"/>
            <a:ext cx="738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1                      2                     3               …                 </a:t>
            </a:r>
            <a:r>
              <a:rPr lang="en-US" i="1" dirty="0"/>
              <a:t>N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E2C6074D-E7BE-4D14-B7CC-0C8B9EE104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5899" y="3936294"/>
            <a:ext cx="5216502" cy="29217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8DECE19-DC1D-428A-AE0A-E97DF4D2D925}"/>
                  </a:ext>
                </a:extLst>
              </p:cNvPr>
              <p:cNvSpPr txBox="1"/>
              <p:nvPr/>
            </p:nvSpPr>
            <p:spPr>
              <a:xfrm>
                <a:off x="276741" y="4286250"/>
                <a:ext cx="109855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endParaRPr lang="en-US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endParaRPr lang="en-US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8DECE19-DC1D-428A-AE0A-E97DF4D2D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741" y="4286250"/>
                <a:ext cx="1098550" cy="17543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4C75989-E1A0-44D0-ABD7-FBD7E6D2FCF8}"/>
                  </a:ext>
                </a:extLst>
              </p:cNvPr>
              <p:cNvSpPr txBox="1"/>
              <p:nvPr/>
            </p:nvSpPr>
            <p:spPr>
              <a:xfrm>
                <a:off x="7035323" y="4180770"/>
                <a:ext cx="1844159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b="0" dirty="0"/>
                  <a:t>: Number of microstates given the total energy (</a:t>
                </a:r>
                <a:r>
                  <a:rPr lang="en-US" sz="1600" b="0" dirty="0" err="1"/>
                  <a:t>macrostate</a:t>
                </a:r>
                <a:r>
                  <a:rPr lang="en-US" sz="1600" b="0" dirty="0"/>
                  <a:t>) is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b="0" dirty="0"/>
                  <a:t> integer units.</a:t>
                </a:r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34C75989-E1A0-44D0-ABD7-FBD7E6D2F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323" y="4180770"/>
                <a:ext cx="1844159" cy="2985433"/>
              </a:xfrm>
              <a:prstGeom prst="rect">
                <a:avLst/>
              </a:prstGeom>
              <a:blipFill>
                <a:blip r:embed="rId9"/>
                <a:stretch>
                  <a:fillRect l="-1650" r="-33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5823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F4A7-13C7-461D-A689-75D994E17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Counting microstates in Einstein model of solid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2DBDFA5-117F-4E4D-82FE-DAFD45167375}"/>
              </a:ext>
            </a:extLst>
          </p:cNvPr>
          <p:cNvSpPr/>
          <p:nvPr/>
        </p:nvSpPr>
        <p:spPr>
          <a:xfrm>
            <a:off x="1511300" y="2959100"/>
            <a:ext cx="209550" cy="209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EEB939A-83AA-4BB4-A47B-5CCB0529F4B9}"/>
              </a:ext>
            </a:extLst>
          </p:cNvPr>
          <p:cNvSpPr/>
          <p:nvPr/>
        </p:nvSpPr>
        <p:spPr>
          <a:xfrm>
            <a:off x="2514600" y="2962656"/>
            <a:ext cx="209550" cy="209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0629043-A0D3-422D-A8BE-71015F0B8F77}"/>
              </a:ext>
            </a:extLst>
          </p:cNvPr>
          <p:cNvSpPr/>
          <p:nvPr/>
        </p:nvSpPr>
        <p:spPr>
          <a:xfrm>
            <a:off x="3117850" y="2962656"/>
            <a:ext cx="209550" cy="209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09FE6C-5D3B-44A6-8886-50DEC15B8255}"/>
              </a:ext>
            </a:extLst>
          </p:cNvPr>
          <p:cNvSpPr/>
          <p:nvPr/>
        </p:nvSpPr>
        <p:spPr>
          <a:xfrm>
            <a:off x="3721608" y="2959100"/>
            <a:ext cx="209550" cy="209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AB11928-0919-4193-9DB9-DD80E26139E3}"/>
              </a:ext>
            </a:extLst>
          </p:cNvPr>
          <p:cNvSpPr/>
          <p:nvPr/>
        </p:nvSpPr>
        <p:spPr>
          <a:xfrm>
            <a:off x="5130800" y="2962656"/>
            <a:ext cx="209550" cy="209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92AD61E-DA66-499B-AB0F-AF76B31E530E}"/>
              </a:ext>
            </a:extLst>
          </p:cNvPr>
          <p:cNvSpPr/>
          <p:nvPr/>
        </p:nvSpPr>
        <p:spPr>
          <a:xfrm>
            <a:off x="5733288" y="2962656"/>
            <a:ext cx="209550" cy="209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3F2646C-ADAB-4B01-A51D-E82A718A69B2}"/>
              </a:ext>
            </a:extLst>
          </p:cNvPr>
          <p:cNvSpPr/>
          <p:nvPr/>
        </p:nvSpPr>
        <p:spPr>
          <a:xfrm>
            <a:off x="6336792" y="2959100"/>
            <a:ext cx="209550" cy="209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89A499A-D4A2-4D68-930B-BF7982EC217D}"/>
              </a:ext>
            </a:extLst>
          </p:cNvPr>
          <p:cNvSpPr/>
          <p:nvPr/>
        </p:nvSpPr>
        <p:spPr>
          <a:xfrm>
            <a:off x="6940296" y="2962656"/>
            <a:ext cx="209550" cy="20955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B2D22A-3038-48CC-A4C0-F64834E675D3}"/>
              </a:ext>
            </a:extLst>
          </p:cNvPr>
          <p:cNvCxnSpPr/>
          <p:nvPr/>
        </p:nvCxnSpPr>
        <p:spPr>
          <a:xfrm>
            <a:off x="2120900" y="2825750"/>
            <a:ext cx="0" cy="48895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C52197-9544-4A3C-A212-217C922B216E}"/>
              </a:ext>
            </a:extLst>
          </p:cNvPr>
          <p:cNvCxnSpPr/>
          <p:nvPr/>
        </p:nvCxnSpPr>
        <p:spPr>
          <a:xfrm>
            <a:off x="4356100" y="2825496"/>
            <a:ext cx="0" cy="48895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1CF4FBC-5B92-49AD-BA7E-95FC0EA34776}"/>
              </a:ext>
            </a:extLst>
          </p:cNvPr>
          <p:cNvCxnSpPr/>
          <p:nvPr/>
        </p:nvCxnSpPr>
        <p:spPr>
          <a:xfrm>
            <a:off x="4762500" y="2825496"/>
            <a:ext cx="0" cy="48895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374C8DE-C2BE-4F30-9E84-182E25655666}"/>
                  </a:ext>
                </a:extLst>
              </p:cNvPr>
              <p:cNvSpPr txBox="1"/>
              <p:nvPr/>
            </p:nvSpPr>
            <p:spPr>
              <a:xfrm>
                <a:off x="1174750" y="3822700"/>
                <a:ext cx="6515100" cy="2338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Putting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dots (energy units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h𝑓</m:t>
                    </m:r>
                  </m:oMath>
                </a14:m>
                <a:r>
                  <a:rPr lang="en-US" dirty="0"/>
                  <a:t>) into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boxes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walls between the dots: 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number of oscillators,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number of energy units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374C8DE-C2BE-4F30-9E84-182E25655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750" y="3822700"/>
                <a:ext cx="6515100" cy="2338525"/>
              </a:xfrm>
              <a:prstGeom prst="rect">
                <a:avLst/>
              </a:prstGeom>
              <a:blipFill>
                <a:blip r:embed="rId2"/>
                <a:stretch>
                  <a:fillRect l="-843" t="-1302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BCA4CAB-6688-4F40-8C41-864652A5728E}"/>
                  </a:ext>
                </a:extLst>
              </p:cNvPr>
              <p:cNvSpPr txBox="1"/>
              <p:nvPr/>
            </p:nvSpPr>
            <p:spPr>
              <a:xfrm>
                <a:off x="309184" y="2058642"/>
                <a:ext cx="15788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E.g.,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=8,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BCA4CAB-6688-4F40-8C41-864652A57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184" y="2058642"/>
                <a:ext cx="1578821" cy="646331"/>
              </a:xfrm>
              <a:prstGeom prst="rect">
                <a:avLst/>
              </a:prstGeom>
              <a:blipFill>
                <a:blip r:embed="rId3"/>
                <a:stretch>
                  <a:fillRect l="-3475" t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603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0256A-B998-42A0-9EF2-8B9C9FE8D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Einstein solids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83B729-7654-4BCE-8E30-7EC831EC466B}"/>
              </a:ext>
            </a:extLst>
          </p:cNvPr>
          <p:cNvSpPr/>
          <p:nvPr/>
        </p:nvSpPr>
        <p:spPr>
          <a:xfrm>
            <a:off x="863600" y="1892300"/>
            <a:ext cx="2254250" cy="4432300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A195840-9599-4454-A77C-6D74C48DF349}"/>
                  </a:ext>
                </a:extLst>
              </p:cNvPr>
              <p:cNvSpPr/>
              <p:nvPr/>
            </p:nvSpPr>
            <p:spPr>
              <a:xfrm>
                <a:off x="1050925" y="2089150"/>
                <a:ext cx="1879600" cy="2266950"/>
              </a:xfrm>
              <a:prstGeom prst="rect">
                <a:avLst/>
              </a:prstGeom>
              <a:solidFill>
                <a:schemeClr val="bg2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Solid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A195840-9599-4454-A77C-6D74C48DF3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925" y="2089150"/>
                <a:ext cx="1879600" cy="22669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B2A51C4-D033-4678-845C-CE372B1BE6CB}"/>
                  </a:ext>
                </a:extLst>
              </p:cNvPr>
              <p:cNvSpPr/>
              <p:nvPr/>
            </p:nvSpPr>
            <p:spPr>
              <a:xfrm>
                <a:off x="1060450" y="4921250"/>
                <a:ext cx="1879600" cy="1238250"/>
              </a:xfrm>
              <a:prstGeom prst="rect">
                <a:avLst/>
              </a:prstGeom>
              <a:solidFill>
                <a:schemeClr val="bg2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Solid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B2A51C4-D033-4678-845C-CE372B1BE6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450" y="4921250"/>
                <a:ext cx="1879600" cy="12382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90EF9E-21DF-4147-9E5B-D57DA12C6D4F}"/>
              </a:ext>
            </a:extLst>
          </p:cNvPr>
          <p:cNvCxnSpPr/>
          <p:nvPr/>
        </p:nvCxnSpPr>
        <p:spPr>
          <a:xfrm flipV="1">
            <a:off x="1644650" y="441960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9923B8A-6E85-4695-8F09-6B64B303ED50}"/>
              </a:ext>
            </a:extLst>
          </p:cNvPr>
          <p:cNvCxnSpPr/>
          <p:nvPr/>
        </p:nvCxnSpPr>
        <p:spPr>
          <a:xfrm>
            <a:off x="2197100" y="4419600"/>
            <a:ext cx="0" cy="419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AF7860D-96CB-4807-A725-FF439620C915}"/>
                  </a:ext>
                </a:extLst>
              </p:cNvPr>
              <p:cNvSpPr txBox="1"/>
              <p:nvPr/>
            </p:nvSpPr>
            <p:spPr>
              <a:xfrm>
                <a:off x="1587980" y="4388021"/>
                <a:ext cx="75747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energy transfer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SG" sz="10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SG" sz="10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AF7860D-96CB-4807-A725-FF439620C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980" y="4388021"/>
                <a:ext cx="757476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724E2FE1-D2C0-4C1E-B3FC-46924C391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125" y="1892300"/>
            <a:ext cx="5702300" cy="21595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7D62A6-BA77-4314-A889-67C1B455AC4E}"/>
                  </a:ext>
                </a:extLst>
              </p:cNvPr>
              <p:cNvSpPr txBox="1"/>
              <p:nvPr/>
            </p:nvSpPr>
            <p:spPr>
              <a:xfrm>
                <a:off x="3492500" y="4775200"/>
                <a:ext cx="3355342" cy="1415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=6,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/>
                  <a:t>  fixed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87D62A6-BA77-4314-A889-67C1B455A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500" y="4775200"/>
                <a:ext cx="3355342" cy="1415196"/>
              </a:xfrm>
              <a:prstGeom prst="rect">
                <a:avLst/>
              </a:prstGeom>
              <a:blipFill>
                <a:blip r:embed="rId6"/>
                <a:stretch>
                  <a:fillRect l="-2545" t="-5603" r="-345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1822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C627E-A069-4B89-830D-194928D1B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assumption of statistical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44F73-0007-4649-8CD7-DDFEB03E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65375"/>
            <a:ext cx="7886700" cy="4351338"/>
          </a:xfrm>
        </p:spPr>
        <p:txBody>
          <a:bodyPr/>
          <a:lstStyle/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 an </a:t>
            </a:r>
            <a:r>
              <a:rPr lang="en-US" sz="3200" i="1" dirty="0">
                <a:solidFill>
                  <a:schemeClr val="accent1">
                    <a:lumMod val="50000"/>
                  </a:schemeClr>
                </a:solidFill>
              </a:rPr>
              <a:t>isolated system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 thermal equilibrium, all accessible </a:t>
            </a:r>
            <a:r>
              <a:rPr lang="en-US" sz="3200" i="1" dirty="0">
                <a:solidFill>
                  <a:schemeClr val="accent1">
                    <a:lumMod val="50000"/>
                  </a:schemeClr>
                </a:solidFill>
              </a:rPr>
              <a:t>microstates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are equally probable.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“Isolated system” : micro-canonical, fixing energy </a:t>
            </a:r>
            <a:r>
              <a:rPr lang="en-US" i="1" dirty="0"/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2394813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9C97-66F5-4AA2-960A-8C46810A8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Single system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4B8401-33B6-4C9E-BFBF-299637FFD27B}"/>
              </a:ext>
            </a:extLst>
          </p:cNvPr>
          <p:cNvSpPr/>
          <p:nvPr/>
        </p:nvSpPr>
        <p:spPr>
          <a:xfrm>
            <a:off x="2859304" y="1563753"/>
            <a:ext cx="2670837" cy="103939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16DBAB-F1C7-45D8-B4C8-47F74CB1C2E4}"/>
                  </a:ext>
                </a:extLst>
              </p:cNvPr>
              <p:cNvSpPr txBox="1"/>
              <p:nvPr/>
            </p:nvSpPr>
            <p:spPr>
              <a:xfrm>
                <a:off x="3157417" y="1633419"/>
                <a:ext cx="22352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oscillators and a total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h𝑓</m:t>
                    </m:r>
                  </m:oMath>
                </a14:m>
                <a:r>
                  <a:rPr lang="en-US" dirty="0"/>
                  <a:t> units of energy.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16DBAB-F1C7-45D8-B4C8-47F74CB1C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417" y="1633419"/>
                <a:ext cx="2235200" cy="923330"/>
              </a:xfrm>
              <a:prstGeom prst="rect">
                <a:avLst/>
              </a:prstGeom>
              <a:blipFill>
                <a:blip r:embed="rId2"/>
                <a:stretch>
                  <a:fillRect l="-2452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A22D07-30E8-43D0-AA7A-B4F17BC5562A}"/>
                  </a:ext>
                </a:extLst>
              </p:cNvPr>
              <p:cNvSpPr txBox="1"/>
              <p:nvPr/>
            </p:nvSpPr>
            <p:spPr>
              <a:xfrm>
                <a:off x="6041290" y="1635980"/>
                <a:ext cx="2414954" cy="812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Multiplicity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A22D07-30E8-43D0-AA7A-B4F17BC55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290" y="1635980"/>
                <a:ext cx="2414954" cy="812402"/>
              </a:xfrm>
              <a:prstGeom prst="rect">
                <a:avLst/>
              </a:prstGeom>
              <a:blipFill>
                <a:blip r:embed="rId3"/>
                <a:stretch>
                  <a:fillRect l="-2020" t="-3731" b="-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B5C155BB-3DC2-4978-8E22-478622FEA6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8437" y="3120846"/>
                <a:ext cx="78867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j-cs"/>
                  </a:defRPr>
                </a:lvl1pPr>
              </a:lstStyle>
              <a:p>
                <a:r>
                  <a:rPr lang="en-US" sz="2800" dirty="0"/>
                  <a:t>Composite system: two Einstein solids with the same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h𝑓</m:t>
                    </m:r>
                  </m:oMath>
                </a14:m>
                <a:r>
                  <a:rPr lang="en-US" sz="2800" dirty="0"/>
                  <a:t>, fixing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800" dirty="0"/>
                  <a:t>, and total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itle 1">
                <a:extLst>
                  <a:ext uri="{FF2B5EF4-FFF2-40B4-BE49-F238E27FC236}">
                    <a16:creationId xmlns:a16="http://schemas.microsoft.com/office/drawing/2014/main" id="{B5C155BB-3DC2-4978-8E22-478622FEA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37" y="3120846"/>
                <a:ext cx="7886700" cy="1325563"/>
              </a:xfrm>
              <a:prstGeom prst="rect">
                <a:avLst/>
              </a:prstGeom>
              <a:blipFill>
                <a:blip r:embed="rId4"/>
                <a:stretch>
                  <a:fillRect l="-1623" t="-5069" b="-967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8BB633B-CF8C-41F1-80DC-95A6BA426CFC}"/>
              </a:ext>
            </a:extLst>
          </p:cNvPr>
          <p:cNvSpPr/>
          <p:nvPr/>
        </p:nvSpPr>
        <p:spPr>
          <a:xfrm>
            <a:off x="628651" y="4678184"/>
            <a:ext cx="3193828" cy="103939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88710A-213A-4277-A531-84D4021CF117}"/>
                  </a:ext>
                </a:extLst>
              </p:cNvPr>
              <p:cNvSpPr txBox="1"/>
              <p:nvPr/>
            </p:nvSpPr>
            <p:spPr>
              <a:xfrm>
                <a:off x="1129323" y="4747850"/>
                <a:ext cx="22352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 oscillators and a total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 units of energy.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688710A-213A-4277-A531-84D4021CF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323" y="4747850"/>
                <a:ext cx="2235200" cy="923330"/>
              </a:xfrm>
              <a:prstGeom prst="rect">
                <a:avLst/>
              </a:prstGeom>
              <a:blipFill>
                <a:blip r:embed="rId5"/>
                <a:stretch>
                  <a:fillRect l="-2180" t="-3974" r="-3815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C72CE4B1-65C7-466E-B687-AB05708D93FC}"/>
              </a:ext>
            </a:extLst>
          </p:cNvPr>
          <p:cNvSpPr/>
          <p:nvPr/>
        </p:nvSpPr>
        <p:spPr>
          <a:xfrm>
            <a:off x="4572000" y="4690575"/>
            <a:ext cx="2375877" cy="103939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4D6D0F-3A89-4999-9ED7-731F2DA6D4B1}"/>
                  </a:ext>
                </a:extLst>
              </p:cNvPr>
              <p:cNvSpPr txBox="1"/>
              <p:nvPr/>
            </p:nvSpPr>
            <p:spPr>
              <a:xfrm>
                <a:off x="4740033" y="4732219"/>
                <a:ext cx="22352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oscillators and a total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units of energy.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4D6D0F-3A89-4999-9ED7-731F2DA6D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033" y="4732219"/>
                <a:ext cx="2235200" cy="923330"/>
              </a:xfrm>
              <a:prstGeom prst="rect">
                <a:avLst/>
              </a:prstGeom>
              <a:blipFill>
                <a:blip r:embed="rId6"/>
                <a:stretch>
                  <a:fillRect l="-2459" t="-3289" r="-4098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9F9DA7-A16D-46BC-BEC0-B30CE7F8BE60}"/>
                  </a:ext>
                </a:extLst>
              </p:cNvPr>
              <p:cNvSpPr txBox="1"/>
              <p:nvPr/>
            </p:nvSpPr>
            <p:spPr>
              <a:xfrm>
                <a:off x="914400" y="6291385"/>
                <a:ext cx="60334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Macrostate of the composite system: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h𝑓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9F9DA7-A16D-46BC-BEC0-B30CE7F8BE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291385"/>
                <a:ext cx="6033477" cy="369332"/>
              </a:xfrm>
              <a:prstGeom prst="rect">
                <a:avLst/>
              </a:prstGeom>
              <a:blipFill>
                <a:blip r:embed="rId7"/>
                <a:stretch>
                  <a:fillRect l="-808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9E5469-B02F-4D4B-AFCC-0898DA9BFB5D}"/>
              </a:ext>
            </a:extLst>
          </p:cNvPr>
          <p:cNvCxnSpPr/>
          <p:nvPr/>
        </p:nvCxnSpPr>
        <p:spPr>
          <a:xfrm>
            <a:off x="3923323" y="5189415"/>
            <a:ext cx="51581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7F77057-4BC7-4BF7-B4FF-F5599CE44C13}"/>
                  </a:ext>
                </a:extLst>
              </p:cNvPr>
              <p:cNvSpPr txBox="1"/>
              <p:nvPr/>
            </p:nvSpPr>
            <p:spPr>
              <a:xfrm>
                <a:off x="3978032" y="4717259"/>
                <a:ext cx="4454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7F77057-4BC7-4BF7-B4FF-F5599CE44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032" y="4717259"/>
                <a:ext cx="445476" cy="369332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FB59D43-EDBE-46AF-BF4E-9BDD132FCC43}"/>
                  </a:ext>
                </a:extLst>
              </p:cNvPr>
              <p:cNvSpPr txBox="1"/>
              <p:nvPr/>
            </p:nvSpPr>
            <p:spPr>
              <a:xfrm>
                <a:off x="7346460" y="4872895"/>
                <a:ext cx="1391139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FB59D43-EDBE-46AF-BF4E-9BDD132FC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460" y="4872895"/>
                <a:ext cx="1391139" cy="639983"/>
              </a:xfrm>
              <a:prstGeom prst="rect">
                <a:avLst/>
              </a:prstGeom>
              <a:blipFill>
                <a:blip r:embed="rId9"/>
                <a:stretch>
                  <a:fillRect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199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58FABD-1F5B-441A-8FFD-FF753009266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365126"/>
                <a:ext cx="8083550" cy="1325563"/>
              </a:xfrm>
            </p:spPr>
            <p:txBody>
              <a:bodyPr/>
              <a:lstStyle/>
              <a:p>
                <a:r>
                  <a:rPr lang="en-US" dirty="0"/>
                  <a:t>Large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=300,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=200,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58FABD-1F5B-441A-8FFD-FF75300926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365126"/>
                <a:ext cx="8083550" cy="1325563"/>
              </a:xfrm>
              <a:blipFill>
                <a:blip r:embed="rId2"/>
                <a:stretch>
                  <a:fillRect l="-3017" t="-13825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40E8B67-1CE1-4736-9839-ABD4C5D24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51" y="1690689"/>
            <a:ext cx="6248400" cy="2943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4E8D57-7AA3-4596-A00A-1AB2E6E2DB8B}"/>
              </a:ext>
            </a:extLst>
          </p:cNvPr>
          <p:cNvSpPr txBox="1"/>
          <p:nvPr/>
        </p:nvSpPr>
        <p:spPr>
          <a:xfrm>
            <a:off x="1035051" y="4997450"/>
            <a:ext cx="6997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 law of thermodynamics:  the spontaneous flow of energy stops when a system is at, or very near, its most likely </a:t>
            </a:r>
            <a:r>
              <a:rPr lang="en-US" dirty="0" err="1"/>
              <a:t>mascrostate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9320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E213-EE3F-496C-9811-B5048880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Small, large, and </a:t>
            </a:r>
            <a:br>
              <a:rPr lang="en-US" dirty="0"/>
            </a:br>
            <a:r>
              <a:rPr lang="en-US" dirty="0"/>
              <a:t>very large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7F0A1D-6803-4063-B50F-D33A7C24CE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Small number:  6, 23, 42</a:t>
                </a:r>
              </a:p>
              <a:p>
                <a:r>
                  <a:rPr lang="en-US" dirty="0"/>
                  <a:t>Large numbers: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+23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Very large numbers: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23</m:t>
                                </m:r>
                              </m:sup>
                            </m:sSup>
                          </m:e>
                        </m:d>
                      </m:sup>
                    </m:sSup>
                  </m:oMath>
                </a14:m>
                <a:r>
                  <a:rPr lang="en-US" dirty="0"/>
                  <a:t>  </a:t>
                </a:r>
              </a:p>
              <a:p>
                <a:endParaRPr lang="en-US" dirty="0"/>
              </a:p>
              <a:p>
                <a:r>
                  <a:rPr lang="en-US" dirty="0"/>
                  <a:t>Stirling’s approximation</a:t>
                </a:r>
              </a:p>
              <a:p>
                <a:pPr marL="0" indent="0">
                  <a:buNone/>
                </a:pPr>
                <a:r>
                  <a:rPr lang="en-US" b="0" dirty="0"/>
                  <a:t>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!≈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dirty="0"/>
                  <a:t>    or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!≈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7F0A1D-6803-4063-B50F-D33A7C24CE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061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482BC-A4B0-462A-AB72-CE79D7EE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Multiplicity of a large Einstein solid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CDCAB4-12F1-43D0-A014-280159A7ED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br>
                  <a:rPr lang="en-US" dirty="0"/>
                </a:br>
                <a:r>
                  <a:rPr lang="en-US" dirty="0"/>
                  <a:t>“high temperature” limit,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𝑒𝑞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CDCAB4-12F1-43D0-A014-280159A7ED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667249"/>
              </a:xfrm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7C6B98-C6FD-447F-A259-54F52ABA2EE6}"/>
                  </a:ext>
                </a:extLst>
              </p:cNvPr>
              <p:cNvSpPr txBox="1"/>
              <p:nvPr/>
            </p:nvSpPr>
            <p:spPr>
              <a:xfrm>
                <a:off x="6292256" y="5216682"/>
                <a:ext cx="24776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small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7C6B98-C6FD-447F-A259-54F52ABA2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256" y="5216682"/>
                <a:ext cx="2477601" cy="276999"/>
              </a:xfrm>
              <a:prstGeom prst="rect">
                <a:avLst/>
              </a:prstGeom>
              <a:blipFill>
                <a:blip r:embed="rId3"/>
                <a:stretch>
                  <a:fillRect l="-3440" t="-28889" r="-5160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643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8202FB6-2D1A-407A-9C7D-35F7E38D4D0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73202" y="639520"/>
                <a:ext cx="2571750" cy="1719072"/>
              </a:xfrm>
            </p:spPr>
            <p:txBody>
              <a:bodyPr anchor="b">
                <a:normAutofit fontScale="90000"/>
              </a:bodyPr>
              <a:lstStyle/>
              <a:p>
                <a:r>
                  <a:rPr lang="en-US" sz="3300" dirty="0"/>
                  <a:t>Ideal gas, multiplicity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300" b="0" i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US" sz="3300" dirty="0"/>
                  <a:t> for one particle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8202FB6-2D1A-407A-9C7D-35F7E38D4D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73202" y="639520"/>
                <a:ext cx="2571750" cy="1719072"/>
              </a:xfrm>
              <a:blipFill>
                <a:blip r:embed="rId2"/>
                <a:stretch>
                  <a:fillRect l="-5687" t="-8156" b="-10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72028-695E-4F45-AB8D-848949F62F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3201" y="2807208"/>
                <a:ext cx="3106019" cy="3410712"/>
              </a:xfrm>
            </p:spPr>
            <p:txBody>
              <a:bodyPr anchor="t"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900" b="0" i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9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19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sz="19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19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9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1900" dirty="0"/>
              </a:p>
              <a:p>
                <a:endParaRPr lang="en-US" sz="1900" dirty="0"/>
              </a:p>
              <a:p>
                <a14:m>
                  <m:oMath xmlns:m="http://schemas.openxmlformats.org/officeDocument/2006/math">
                    <m:r>
                      <a:rPr lang="en-US" sz="1900" b="0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900" b="0" i="1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900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1900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1900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sz="1900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d>
                      <m:dPr>
                        <m:ctrlPr>
                          <a:rPr lang="en-US" sz="19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1900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1900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1900" b="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1900" b="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en-US" sz="19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endParaRPr lang="en-US" sz="1900" dirty="0"/>
              </a:p>
              <a:p>
                <a:endParaRPr lang="en-US" sz="1900" dirty="0"/>
              </a:p>
              <a:p>
                <a:endParaRPr lang="en-US" sz="19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9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9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9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9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sSub>
                          <m:sSubPr>
                            <m:ctrlPr>
                              <a:rPr lang="en-US" sz="19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9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9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19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19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172028-695E-4F45-AB8D-848949F62F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3201" y="2807208"/>
                <a:ext cx="3106019" cy="3410712"/>
              </a:xfrm>
              <a:blipFill>
                <a:blip r:embed="rId3"/>
                <a:stretch>
                  <a:fillRect l="-1572" t="-1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75269D1-4D33-413B-ACB5-D9F9EEA90319}"/>
              </a:ext>
            </a:extLst>
          </p:cNvPr>
          <p:cNvCxnSpPr/>
          <p:nvPr/>
        </p:nvCxnSpPr>
        <p:spPr>
          <a:xfrm>
            <a:off x="3873500" y="3670300"/>
            <a:ext cx="39624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41ED808-2568-4A81-A2FE-AD4E1C3B3362}"/>
              </a:ext>
            </a:extLst>
          </p:cNvPr>
          <p:cNvCxnSpPr>
            <a:cxnSpLocks/>
          </p:cNvCxnSpPr>
          <p:nvPr/>
        </p:nvCxnSpPr>
        <p:spPr>
          <a:xfrm flipV="1">
            <a:off x="5791200" y="1981200"/>
            <a:ext cx="0" cy="31877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5B2CE9BC-C3AA-48E3-8AC1-9CE24723B4EB}"/>
              </a:ext>
            </a:extLst>
          </p:cNvPr>
          <p:cNvSpPr/>
          <p:nvPr/>
        </p:nvSpPr>
        <p:spPr>
          <a:xfrm>
            <a:off x="4646028" y="2573756"/>
            <a:ext cx="2283994" cy="228399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DCBAA34-55C2-400F-B272-8EA888BF404E}"/>
              </a:ext>
            </a:extLst>
          </p:cNvPr>
          <p:cNvSpPr/>
          <p:nvPr/>
        </p:nvSpPr>
        <p:spPr>
          <a:xfrm>
            <a:off x="4652378" y="3425826"/>
            <a:ext cx="2283994" cy="485766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2FF4B68-95C3-47A5-A125-51C93AA3A702}"/>
              </a:ext>
            </a:extLst>
          </p:cNvPr>
          <p:cNvCxnSpPr/>
          <p:nvPr/>
        </p:nvCxnSpPr>
        <p:spPr>
          <a:xfrm flipH="1">
            <a:off x="4102100" y="3282950"/>
            <a:ext cx="2654300" cy="10414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E738B8-3D35-40DE-B36D-3E12FBE85C00}"/>
                  </a:ext>
                </a:extLst>
              </p:cNvPr>
              <p:cNvSpPr txBox="1"/>
              <p:nvPr/>
            </p:nvSpPr>
            <p:spPr>
              <a:xfrm>
                <a:off x="6227191" y="2006600"/>
                <a:ext cx="2123056" cy="395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radius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𝑚𝑈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E738B8-3D35-40DE-B36D-3E12FBE85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7191" y="2006600"/>
                <a:ext cx="2123056" cy="395365"/>
              </a:xfrm>
              <a:prstGeom prst="rect">
                <a:avLst/>
              </a:prstGeom>
              <a:blipFill>
                <a:blip r:embed="rId4"/>
                <a:stretch>
                  <a:fillRect l="-2586" t="-1538" b="-2307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2C1E5C6-B86E-42A8-B9A9-6D66263A9566}"/>
              </a:ext>
            </a:extLst>
          </p:cNvPr>
          <p:cNvCxnSpPr/>
          <p:nvPr/>
        </p:nvCxnSpPr>
        <p:spPr>
          <a:xfrm flipH="1">
            <a:off x="6413500" y="2371179"/>
            <a:ext cx="247650" cy="3466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2F862C-A9D5-42DA-9D64-A1CF0A8DD87C}"/>
                  </a:ext>
                </a:extLst>
              </p:cNvPr>
              <p:cNvSpPr txBox="1"/>
              <p:nvPr/>
            </p:nvSpPr>
            <p:spPr>
              <a:xfrm>
                <a:off x="3752850" y="4241800"/>
                <a:ext cx="323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A2F862C-A9D5-42DA-9D64-A1CF0A8DD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850" y="4241800"/>
                <a:ext cx="323850" cy="369332"/>
              </a:xfrm>
              <a:prstGeom prst="rect">
                <a:avLst/>
              </a:prstGeom>
              <a:blipFill>
                <a:blip r:embed="rId5"/>
                <a:stretch>
                  <a:fillRect r="-1132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949E358-194D-4714-B45C-3D1740CB9AEA}"/>
                  </a:ext>
                </a:extLst>
              </p:cNvPr>
              <p:cNvSpPr txBox="1"/>
              <p:nvPr/>
            </p:nvSpPr>
            <p:spPr>
              <a:xfrm>
                <a:off x="7918450" y="3448050"/>
                <a:ext cx="323850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949E358-194D-4714-B45C-3D1740CB9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450" y="3448050"/>
                <a:ext cx="323850" cy="391261"/>
              </a:xfrm>
              <a:prstGeom prst="rect">
                <a:avLst/>
              </a:prstGeom>
              <a:blipFill>
                <a:blip r:embed="rId6"/>
                <a:stretch>
                  <a:fillRect r="-18868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401C86F-C1D8-46DC-9533-5B465CB4F5CC}"/>
                  </a:ext>
                </a:extLst>
              </p:cNvPr>
              <p:cNvSpPr txBox="1"/>
              <p:nvPr/>
            </p:nvSpPr>
            <p:spPr>
              <a:xfrm>
                <a:off x="5346700" y="1746250"/>
                <a:ext cx="3238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401C86F-C1D8-46DC-9533-5B465CB4F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6700" y="1746250"/>
                <a:ext cx="323850" cy="369332"/>
              </a:xfrm>
              <a:prstGeom prst="rect">
                <a:avLst/>
              </a:prstGeom>
              <a:blipFill>
                <a:blip r:embed="rId7"/>
                <a:stretch>
                  <a:fillRect r="-9434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>
            <a:extLst>
              <a:ext uri="{FF2B5EF4-FFF2-40B4-BE49-F238E27FC236}">
                <a16:creationId xmlns:a16="http://schemas.microsoft.com/office/drawing/2014/main" id="{10E993F2-F64F-47EA-8177-0DB6CE3F52A8}"/>
              </a:ext>
            </a:extLst>
          </p:cNvPr>
          <p:cNvSpPr/>
          <p:nvPr/>
        </p:nvSpPr>
        <p:spPr>
          <a:xfrm rot="5400000">
            <a:off x="5545142" y="2526714"/>
            <a:ext cx="485766" cy="2283993"/>
          </a:xfrm>
          <a:prstGeom prst="arc">
            <a:avLst>
              <a:gd name="adj1" fmla="val 16200000"/>
              <a:gd name="adj2" fmla="val 5427722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99E93-EABF-4082-AF02-37AF79D9776C}"/>
              </a:ext>
            </a:extLst>
          </p:cNvPr>
          <p:cNvSpPr txBox="1"/>
          <p:nvPr/>
        </p:nvSpPr>
        <p:spPr>
          <a:xfrm>
            <a:off x="4917230" y="316354"/>
            <a:ext cx="3678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to count continuous variables?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75D07E-E171-4C13-A5E1-F87DA337DF9B}"/>
                  </a:ext>
                </a:extLst>
              </p:cNvPr>
              <p:cNvSpPr txBox="1"/>
              <p:nvPr/>
            </p:nvSpPr>
            <p:spPr>
              <a:xfrm>
                <a:off x="2728805" y="5479552"/>
                <a:ext cx="2371940" cy="944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SG" dirty="0"/>
                  <a:t>: area of the sphere in momentum space.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975D07E-E171-4C13-A5E1-F87DA337D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805" y="5479552"/>
                <a:ext cx="2371940" cy="944746"/>
              </a:xfrm>
              <a:prstGeom prst="rect">
                <a:avLst/>
              </a:prstGeom>
              <a:blipFill>
                <a:blip r:embed="rId8"/>
                <a:stretch>
                  <a:fillRect l="-2314" t="-4516" r="-771" b="-967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941C42-10C4-4B80-ADC8-7CFFBA8BFF24}"/>
                  </a:ext>
                </a:extLst>
              </p:cNvPr>
              <p:cNvSpPr txBox="1"/>
              <p:nvPr/>
            </p:nvSpPr>
            <p:spPr>
              <a:xfrm>
                <a:off x="3044952" y="1412120"/>
                <a:ext cx="1593847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microstate: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941C42-10C4-4B80-ADC8-7CFFBA8BF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4952" y="1412120"/>
                <a:ext cx="1593847" cy="668260"/>
              </a:xfrm>
              <a:prstGeom prst="rect">
                <a:avLst/>
              </a:prstGeom>
              <a:blipFill>
                <a:blip r:embed="rId9"/>
                <a:stretch>
                  <a:fillRect l="-3448" t="-5505" r="-18391" b="-45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8682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0C8AA-7A79-4F9B-B58E-5B344C9B6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Counting states, Heisenberg uncertainty principle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D1EA59-181C-4A6B-B6A7-D54A8C9B03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Each state occupied a “phase space volume”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for one particle</a:t>
                </a:r>
              </a:p>
              <a:p>
                <a:endParaRPr lang="en-US" dirty="0"/>
              </a:p>
              <a:p>
                <a:r>
                  <a:rPr lang="en-US" dirty="0"/>
                  <a:t>Bohr-Sommerfeld quantization: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D1EA59-181C-4A6B-B6A7-D54A8C9B03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D1A0BE-7B94-4669-9DC5-5ABB103986F8}"/>
                  </a:ext>
                </a:extLst>
              </p:cNvPr>
              <p:cNvSpPr txBox="1"/>
              <p:nvPr/>
            </p:nvSpPr>
            <p:spPr>
              <a:xfrm>
                <a:off x="1472689" y="5465576"/>
                <a:ext cx="3882572" cy="9687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𝑛h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     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=1,2,⋯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D1A0BE-7B94-4669-9DC5-5ABB10398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689" y="5465576"/>
                <a:ext cx="3882572" cy="968727"/>
              </a:xfrm>
              <a:prstGeom prst="rect">
                <a:avLst/>
              </a:prstGeom>
              <a:blipFill>
                <a:blip r:embed="rId3"/>
                <a:stretch>
                  <a:fillRect r="-393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8819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62067-A215-4F5F-B0D8-9CC7BD4F7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gas with two particles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AC3C77-1C71-4173-8061-D22BBEEF51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endParaRPr lang="en-US" dirty="0">
                  <a:latin typeface="+mn-lt"/>
                </a:endParaRPr>
              </a:p>
              <a:p>
                <a:r>
                  <a:rPr lang="en-US" dirty="0">
                    <a:latin typeface="+mn-lt"/>
                  </a:rPr>
                  <a:t>Microstate: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𝐩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dirty="0">
                    <a:latin typeface="+mn-lt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>
                    <a:latin typeface="+mn-lt"/>
                  </a:rPr>
                  <a:t>, etc.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𝑚𝑈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dirty="0"/>
                  <a:t>(area of momentum hypersphere)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 (thickness of the shell)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AC3C77-1C71-4173-8061-D22BBEEF51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5632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49DD4-DAA9-47C4-B4C9-E91E4E5A1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Identical particles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926A85-EFED-4F3C-8B37-0C8203837347}"/>
              </a:ext>
            </a:extLst>
          </p:cNvPr>
          <p:cNvSpPr/>
          <p:nvPr/>
        </p:nvSpPr>
        <p:spPr>
          <a:xfrm>
            <a:off x="1308100" y="2152650"/>
            <a:ext cx="24384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3D83177-BD02-4344-B97C-578F18405E60}"/>
              </a:ext>
            </a:extLst>
          </p:cNvPr>
          <p:cNvCxnSpPr/>
          <p:nvPr/>
        </p:nvCxnSpPr>
        <p:spPr>
          <a:xfrm flipH="1" flipV="1">
            <a:off x="1905000" y="2508250"/>
            <a:ext cx="1270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5A8B6E8-D067-4CE6-B198-78ADF32E68E6}"/>
              </a:ext>
            </a:extLst>
          </p:cNvPr>
          <p:cNvCxnSpPr/>
          <p:nvPr/>
        </p:nvCxnSpPr>
        <p:spPr>
          <a:xfrm flipV="1">
            <a:off x="2597150" y="3581400"/>
            <a:ext cx="400050" cy="889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40D0CEBF-4938-4FB6-87AA-7437F88C746A}"/>
              </a:ext>
            </a:extLst>
          </p:cNvPr>
          <p:cNvSpPr/>
          <p:nvPr/>
        </p:nvSpPr>
        <p:spPr>
          <a:xfrm>
            <a:off x="1968500" y="2749550"/>
            <a:ext cx="127000" cy="127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11E061-5215-45C7-9044-564CC3EDE011}"/>
              </a:ext>
            </a:extLst>
          </p:cNvPr>
          <p:cNvSpPr/>
          <p:nvPr/>
        </p:nvSpPr>
        <p:spPr>
          <a:xfrm>
            <a:off x="2571750" y="3606800"/>
            <a:ext cx="127000" cy="127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DE8F48-A455-4E71-89E3-BC6C445A1452}"/>
              </a:ext>
            </a:extLst>
          </p:cNvPr>
          <p:cNvSpPr txBox="1"/>
          <p:nvPr/>
        </p:nvSpPr>
        <p:spPr>
          <a:xfrm>
            <a:off x="1689100" y="2749550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73FE59-2B0E-4CFF-AD02-BACFF1B781C7}"/>
              </a:ext>
            </a:extLst>
          </p:cNvPr>
          <p:cNvSpPr txBox="1"/>
          <p:nvPr/>
        </p:nvSpPr>
        <p:spPr>
          <a:xfrm>
            <a:off x="2292350" y="3594100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42B21D6-99C7-4A3A-9DD2-B0C72A934E44}"/>
              </a:ext>
            </a:extLst>
          </p:cNvPr>
          <p:cNvSpPr/>
          <p:nvPr/>
        </p:nvSpPr>
        <p:spPr>
          <a:xfrm>
            <a:off x="5499100" y="2152650"/>
            <a:ext cx="2438400" cy="243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8B801D3-361E-49D4-8DD0-0FBCF776F122}"/>
              </a:ext>
            </a:extLst>
          </p:cNvPr>
          <p:cNvCxnSpPr/>
          <p:nvPr/>
        </p:nvCxnSpPr>
        <p:spPr>
          <a:xfrm flipH="1" flipV="1">
            <a:off x="6096000" y="2508250"/>
            <a:ext cx="12700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3C9DBD5-1AC5-4BA5-9593-1CC7599750F7}"/>
              </a:ext>
            </a:extLst>
          </p:cNvPr>
          <p:cNvCxnSpPr/>
          <p:nvPr/>
        </p:nvCxnSpPr>
        <p:spPr>
          <a:xfrm flipV="1">
            <a:off x="6788150" y="3581400"/>
            <a:ext cx="400050" cy="889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1470479D-E316-423B-9BB3-751C9D0F98B2}"/>
              </a:ext>
            </a:extLst>
          </p:cNvPr>
          <p:cNvSpPr/>
          <p:nvPr/>
        </p:nvSpPr>
        <p:spPr>
          <a:xfrm>
            <a:off x="6159500" y="2749550"/>
            <a:ext cx="127000" cy="127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A0AE3DC-1BFF-4A14-9101-61727597320A}"/>
              </a:ext>
            </a:extLst>
          </p:cNvPr>
          <p:cNvSpPr/>
          <p:nvPr/>
        </p:nvSpPr>
        <p:spPr>
          <a:xfrm>
            <a:off x="6762750" y="3606800"/>
            <a:ext cx="127000" cy="127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CA506A-5E3B-4531-9312-F43020970C37}"/>
              </a:ext>
            </a:extLst>
          </p:cNvPr>
          <p:cNvSpPr txBox="1"/>
          <p:nvPr/>
        </p:nvSpPr>
        <p:spPr>
          <a:xfrm>
            <a:off x="5880100" y="2749550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CA68D1-9D0D-451F-9C22-BEB2173AF02E}"/>
              </a:ext>
            </a:extLst>
          </p:cNvPr>
          <p:cNvSpPr txBox="1"/>
          <p:nvPr/>
        </p:nvSpPr>
        <p:spPr>
          <a:xfrm>
            <a:off x="6483350" y="3594100"/>
            <a:ext cx="34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E921AB4-B053-4698-B978-F2B9D802B890}"/>
              </a:ext>
            </a:extLst>
          </p:cNvPr>
          <p:cNvSpPr/>
          <p:nvPr/>
        </p:nvSpPr>
        <p:spPr>
          <a:xfrm>
            <a:off x="4095750" y="3429000"/>
            <a:ext cx="939800" cy="304800"/>
          </a:xfrm>
          <a:prstGeom prst="right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071125-774C-4247-9962-C94990759461}"/>
              </a:ext>
            </a:extLst>
          </p:cNvPr>
          <p:cNvSpPr txBox="1"/>
          <p:nvPr/>
        </p:nvSpPr>
        <p:spPr>
          <a:xfrm>
            <a:off x="3987800" y="2603500"/>
            <a:ext cx="135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Exchange particles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B4A532-9D1D-44AC-A03E-6DC740B4D7AB}"/>
                  </a:ext>
                </a:extLst>
              </p:cNvPr>
              <p:cNvSpPr txBox="1"/>
              <p:nvPr/>
            </p:nvSpPr>
            <p:spPr>
              <a:xfrm>
                <a:off x="2355850" y="5467350"/>
                <a:ext cx="6411627" cy="5760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dirty="0"/>
                  <a:t>(shell volume of momentum hypersphere)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8B4A532-9D1D-44AC-A03E-6DC740B4D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850" y="5467350"/>
                <a:ext cx="6411627" cy="576055"/>
              </a:xfrm>
              <a:prstGeom prst="rect">
                <a:avLst/>
              </a:prstGeom>
              <a:blipFill>
                <a:blip r:embed="rId2"/>
                <a:stretch>
                  <a:fillRect r="-1616" b="-531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591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F97C539-1848-4B96-91F8-0833EC68B69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Ideal gas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indistinguishable molecules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F97C539-1848-4B96-91F8-0833EC68B6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r="-2859" b="-21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79142E-C100-4B89-B89B-A698DBD78F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(shell of momentum hypersphere)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"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shell</m:t>
                    </m:r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"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Δ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/2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degHide m:val="on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𝑚𝑈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79142E-C100-4B89-B89B-A698DBD78F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95401B-AE54-65E2-B7C2-5962FD05DE51}"/>
                  </a:ext>
                </a:extLst>
              </p:cNvPr>
              <p:cNvSpPr txBox="1"/>
              <p:nvPr/>
            </p:nvSpPr>
            <p:spPr>
              <a:xfrm>
                <a:off x="6799943" y="4069433"/>
                <a:ext cx="14294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!=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95401B-AE54-65E2-B7C2-5962FD05D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943" y="4069433"/>
                <a:ext cx="1429430" cy="276999"/>
              </a:xfrm>
              <a:prstGeom prst="rect">
                <a:avLst/>
              </a:prstGeom>
              <a:blipFill>
                <a:blip r:embed="rId4"/>
                <a:stretch>
                  <a:fillRect l="-851" r="-4255" b="-4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>
            <a:extLst>
              <a:ext uri="{FF2B5EF4-FFF2-40B4-BE49-F238E27FC236}">
                <a16:creationId xmlns:a16="http://schemas.microsoft.com/office/drawing/2014/main" id="{02E981E3-9315-BE10-4DBE-625005DBB8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4862" y="4599057"/>
            <a:ext cx="1919559" cy="153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84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B5E3-5A98-452C-9CD5-47187464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Interacting ideal gas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D3571A-7B08-4C86-8B65-B6075AB4D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" y="1690689"/>
            <a:ext cx="4134204" cy="19961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140D5E-324B-4065-AAFB-E16E48250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579891"/>
            <a:ext cx="4134491" cy="29818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BB2D98-5985-44BD-B269-2227E1E9A4A4}"/>
              </a:ext>
            </a:extLst>
          </p:cNvPr>
          <p:cNvSpPr txBox="1"/>
          <p:nvPr/>
        </p:nvSpPr>
        <p:spPr>
          <a:xfrm>
            <a:off x="5903366" y="1617539"/>
            <a:ext cx="25530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Figures 2.11 &amp; 2.12 from D V Schroeder, “An introduction to thermal physics”, copyright, Addison-Wesley.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610E67-E156-4AF4-867A-4EABA6D55FAC}"/>
                  </a:ext>
                </a:extLst>
              </p:cNvPr>
              <p:cNvSpPr txBox="1"/>
              <p:nvPr/>
            </p:nvSpPr>
            <p:spPr>
              <a:xfrm>
                <a:off x="776376" y="4433011"/>
                <a:ext cx="2479853" cy="664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610E67-E156-4AF4-867A-4EABA6D55F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76" y="4433011"/>
                <a:ext cx="2479853" cy="6646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EC8C55A-7361-4E74-8DDA-9D57A4B25E89}"/>
                  </a:ext>
                </a:extLst>
              </p:cNvPr>
              <p:cNvSpPr txBox="1"/>
              <p:nvPr/>
            </p:nvSpPr>
            <p:spPr>
              <a:xfrm>
                <a:off x="789076" y="5703011"/>
                <a:ext cx="2479853" cy="688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EC8C55A-7361-4E74-8DDA-9D57A4B25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76" y="5703011"/>
                <a:ext cx="2479853" cy="6884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3294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EF1A59E-F3C9-4D00-87FB-27EFC5B2306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>
                    <a:sym typeface="Symbol" panose="05050102010706020507" pitchFamily="18" charset="2"/>
                  </a:rPr>
                  <a:t>Multiplicity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EF1A59E-F3C9-4D00-87FB-27EFC5B230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75F2F-7E67-435B-8C6D-A5FC69233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large system in equilibrium will be found in the </a:t>
            </a:r>
            <a:r>
              <a:rPr lang="en-US" dirty="0" err="1"/>
              <a:t>macrostate</a:t>
            </a:r>
            <a:r>
              <a:rPr lang="en-US" dirty="0"/>
              <a:t> with the greatest multiplicity (aside from fluctuations that are normally too small to measure).</a:t>
            </a:r>
          </a:p>
          <a:p>
            <a:endParaRPr lang="en-US" dirty="0"/>
          </a:p>
          <a:p>
            <a:r>
              <a:rPr lang="en-US" dirty="0"/>
              <a:t>Second law of thermodynamics:  Multiplicity (of a composite system) tends to increase.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701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BA7EDC4-F605-4081-9C37-5B6F47E113A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Define entropy,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BA7EDC4-F605-4081-9C37-5B6F47E113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92F218-8837-4503-8CEE-5D5DF98DDB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Entropy is the natural log of the multiplicity, scaled by the Boltzmann constant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We call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func>
                  </m:oMath>
                </a14:m>
                <a:r>
                  <a:rPr lang="en-US" dirty="0"/>
                  <a:t>  the Boltzmann principle.</a:t>
                </a:r>
              </a:p>
              <a:p>
                <a:endParaRPr lang="en-US" dirty="0"/>
              </a:p>
              <a:p>
                <a:r>
                  <a:rPr lang="en-US" dirty="0"/>
                  <a:t>Second law of thermodynamics: </a:t>
                </a:r>
                <a:r>
                  <a:rPr lang="en-US" i="1" dirty="0"/>
                  <a:t>Entropy</a:t>
                </a:r>
                <a:r>
                  <a:rPr lang="en-US" dirty="0"/>
                  <a:t> (of a composite system) tends to increase.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92F218-8837-4503-8CEE-5D5DF98DDB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2567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76F96-9E29-4914-B49F-FB0C8E24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Additivity of entropy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5811F6-9B14-42A6-A9DD-6615E4D3A8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32000" y="4219065"/>
                <a:ext cx="6867301" cy="239423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5811F6-9B14-42A6-A9DD-6615E4D3A8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32000" y="4219065"/>
                <a:ext cx="6867301" cy="239423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165C7CB-9F04-4EF9-A579-39E3D7BF5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245" y="1807379"/>
            <a:ext cx="4133446" cy="19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11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79AF7-EFC3-4041-9027-FAA5128D9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Entropy reaches a maximum when composition system is in overall equilibrium</a:t>
            </a:r>
            <a:endParaRPr lang="en-SG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094DF73-7EC3-4785-B5F8-D5FA08FE5ED8}"/>
              </a:ext>
            </a:extLst>
          </p:cNvPr>
          <p:cNvCxnSpPr/>
          <p:nvPr/>
        </p:nvCxnSpPr>
        <p:spPr>
          <a:xfrm flipV="1">
            <a:off x="2062556" y="2915079"/>
            <a:ext cx="0" cy="189755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DF279F4-29B0-41FB-9E24-BDA7BE71802B}"/>
              </a:ext>
            </a:extLst>
          </p:cNvPr>
          <p:cNvCxnSpPr/>
          <p:nvPr/>
        </p:nvCxnSpPr>
        <p:spPr>
          <a:xfrm>
            <a:off x="2062556" y="4812631"/>
            <a:ext cx="4228241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D33181C-BEED-4D96-8ADE-1B79860E8DCD}"/>
              </a:ext>
            </a:extLst>
          </p:cNvPr>
          <p:cNvSpPr/>
          <p:nvPr/>
        </p:nvSpPr>
        <p:spPr>
          <a:xfrm>
            <a:off x="2339980" y="3163104"/>
            <a:ext cx="3411891" cy="1319920"/>
          </a:xfrm>
          <a:custGeom>
            <a:avLst/>
            <a:gdLst>
              <a:gd name="connsiteX0" fmla="*/ 12388 w 3411891"/>
              <a:gd name="connsiteY0" fmla="*/ 1313031 h 1319920"/>
              <a:gd name="connsiteX1" fmla="*/ 56633 w 3411891"/>
              <a:gd name="connsiteY1" fmla="*/ 1276161 h 1319920"/>
              <a:gd name="connsiteX2" fmla="*/ 808801 w 3411891"/>
              <a:gd name="connsiteY2" fmla="*/ 759967 h 1319920"/>
              <a:gd name="connsiteX3" fmla="*/ 1900181 w 3411891"/>
              <a:gd name="connsiteY3" fmla="*/ 44670 h 1319920"/>
              <a:gd name="connsiteX4" fmla="*/ 2748214 w 3411891"/>
              <a:gd name="connsiteY4" fmla="*/ 88915 h 1319920"/>
              <a:gd name="connsiteX5" fmla="*/ 3411891 w 3411891"/>
              <a:gd name="connsiteY5" fmla="*/ 199528 h 1319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11891" h="1319920">
                <a:moveTo>
                  <a:pt x="12388" y="1313031"/>
                </a:moveTo>
                <a:cubicBezTo>
                  <a:pt x="-31857" y="1340684"/>
                  <a:pt x="56633" y="1276161"/>
                  <a:pt x="56633" y="1276161"/>
                </a:cubicBezTo>
                <a:cubicBezTo>
                  <a:pt x="189368" y="1183984"/>
                  <a:pt x="501543" y="965215"/>
                  <a:pt x="808801" y="759967"/>
                </a:cubicBezTo>
                <a:cubicBezTo>
                  <a:pt x="1116059" y="554718"/>
                  <a:pt x="1576946" y="156512"/>
                  <a:pt x="1900181" y="44670"/>
                </a:cubicBezTo>
                <a:cubicBezTo>
                  <a:pt x="2223416" y="-67172"/>
                  <a:pt x="2496262" y="63105"/>
                  <a:pt x="2748214" y="88915"/>
                </a:cubicBezTo>
                <a:cubicBezTo>
                  <a:pt x="3000166" y="114725"/>
                  <a:pt x="3206028" y="157126"/>
                  <a:pt x="3411891" y="19952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29E6A2-F266-43E5-A988-4730B1A42B01}"/>
                  </a:ext>
                </a:extLst>
              </p:cNvPr>
              <p:cNvSpPr txBox="1"/>
              <p:nvPr/>
            </p:nvSpPr>
            <p:spPr>
              <a:xfrm>
                <a:off x="2219631" y="2721077"/>
                <a:ext cx="1179871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A29E6A2-F266-43E5-A988-4730B1A42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631" y="2721077"/>
                <a:ext cx="1179871" cy="639983"/>
              </a:xfrm>
              <a:prstGeom prst="rect">
                <a:avLst/>
              </a:prstGeom>
              <a:blipFill>
                <a:blip r:embed="rId2"/>
                <a:stretch>
                  <a:fillRect b="-95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E5D78D-6D6C-4BAE-9DFB-F1BB42B5E2FF}"/>
                  </a:ext>
                </a:extLst>
              </p:cNvPr>
              <p:cNvSpPr txBox="1"/>
              <p:nvPr/>
            </p:nvSpPr>
            <p:spPr>
              <a:xfrm>
                <a:off x="6568039" y="4617035"/>
                <a:ext cx="143059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Some parameter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, e.g.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SG" i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E5D78D-6D6C-4BAE-9DFB-F1BB42B5E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039" y="4617035"/>
                <a:ext cx="1430593" cy="1200329"/>
              </a:xfrm>
              <a:prstGeom prst="rect">
                <a:avLst/>
              </a:prstGeom>
              <a:blipFill>
                <a:blip r:embed="rId3"/>
                <a:stretch>
                  <a:fillRect l="-3404" t="-2538" r="-6383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E5222E8-56B2-40EC-B28B-DB60DFF64EA4}"/>
              </a:ext>
            </a:extLst>
          </p:cNvPr>
          <p:cNvCxnSpPr/>
          <p:nvPr/>
        </p:nvCxnSpPr>
        <p:spPr>
          <a:xfrm>
            <a:off x="4454009" y="2448232"/>
            <a:ext cx="0" cy="2364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16CA537-634E-47B8-BEFA-CD01E4ECBA50}"/>
                  </a:ext>
                </a:extLst>
              </p:cNvPr>
              <p:cNvSpPr txBox="1"/>
              <p:nvPr/>
            </p:nvSpPr>
            <p:spPr>
              <a:xfrm>
                <a:off x="4225413" y="5021826"/>
                <a:ext cx="486697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𝑒𝑞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16CA537-634E-47B8-BEFA-CD01E4ECB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413" y="5021826"/>
                <a:ext cx="486697" cy="390748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9F125B6-3BB9-A436-369A-132CB122B2A3}"/>
              </a:ext>
            </a:extLst>
          </p:cNvPr>
          <p:cNvSpPr txBox="1"/>
          <p:nvPr/>
        </p:nvSpPr>
        <p:spPr>
          <a:xfrm>
            <a:off x="340335" y="6072054"/>
            <a:ext cx="2505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Callen postulates of thermodynamics</a:t>
            </a:r>
          </a:p>
        </p:txBody>
      </p:sp>
    </p:spTree>
    <p:extLst>
      <p:ext uri="{BB962C8B-B14F-4D97-AF65-F5344CB8AC3E}">
        <p14:creationId xmlns:p14="http://schemas.microsoft.com/office/powerpoint/2010/main" val="862917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6BAD0-B98D-4A53-A1D5-CC608B3E6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 of an ideal gas – Sackur-Tetrode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4252E3-5554-457E-A50C-5B898B1FC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ln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𝑚𝑈</m:t>
                                        </m:r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  <m:sSup>
                                          <m:sSup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p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3/2</m:t>
                                </m:r>
                              </m:sup>
                            </m:sSup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Entropy increases in free expansion</a:t>
                </a:r>
              </a:p>
              <a:p>
                <a:endParaRPr lang="en-US" dirty="0"/>
              </a:p>
              <a:p>
                <a:r>
                  <a:rPr lang="en-US" dirty="0"/>
                  <a:t>Mixing of two different particles increases entropy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4252E3-5554-457E-A50C-5B898B1FC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r="-29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2807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95E22-A052-DCBC-5478-E4CED613C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 increases</a:t>
            </a:r>
            <a:endParaRPr lang="en-S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E2DC5-7E15-61BA-0EF7-00DE11B41D24}"/>
              </a:ext>
            </a:extLst>
          </p:cNvPr>
          <p:cNvSpPr/>
          <p:nvPr/>
        </p:nvSpPr>
        <p:spPr>
          <a:xfrm>
            <a:off x="1146629" y="2240038"/>
            <a:ext cx="1204685" cy="120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B83F81-A3CB-43BE-E091-97EDEDA303F6}"/>
              </a:ext>
            </a:extLst>
          </p:cNvPr>
          <p:cNvSpPr/>
          <p:nvPr/>
        </p:nvSpPr>
        <p:spPr>
          <a:xfrm>
            <a:off x="4081983" y="2244764"/>
            <a:ext cx="2412000" cy="120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4957100-7696-4647-CC93-6FFA010B74E3}"/>
              </a:ext>
            </a:extLst>
          </p:cNvPr>
          <p:cNvSpPr/>
          <p:nvPr/>
        </p:nvSpPr>
        <p:spPr>
          <a:xfrm>
            <a:off x="2811348" y="2652330"/>
            <a:ext cx="800816" cy="38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0633E6-148B-9B77-C6D3-BD7A3EA9B4B2}"/>
              </a:ext>
            </a:extLst>
          </p:cNvPr>
          <p:cNvSpPr/>
          <p:nvPr/>
        </p:nvSpPr>
        <p:spPr>
          <a:xfrm>
            <a:off x="606117" y="4425712"/>
            <a:ext cx="1204685" cy="120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AA9C55-2E42-C144-E432-234E1FBCBA90}"/>
              </a:ext>
            </a:extLst>
          </p:cNvPr>
          <p:cNvSpPr/>
          <p:nvPr/>
        </p:nvSpPr>
        <p:spPr>
          <a:xfrm>
            <a:off x="1821553" y="4425714"/>
            <a:ext cx="1204685" cy="120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4F6D98-1FA4-2622-A2E8-F8DEA9A112CD}"/>
              </a:ext>
            </a:extLst>
          </p:cNvPr>
          <p:cNvSpPr/>
          <p:nvPr/>
        </p:nvSpPr>
        <p:spPr>
          <a:xfrm>
            <a:off x="4762583" y="4384999"/>
            <a:ext cx="2412000" cy="120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ADD4F1B-A076-0932-E2C4-80CF36BFE1A8}"/>
              </a:ext>
            </a:extLst>
          </p:cNvPr>
          <p:cNvSpPr/>
          <p:nvPr/>
        </p:nvSpPr>
        <p:spPr>
          <a:xfrm>
            <a:off x="3423793" y="4809602"/>
            <a:ext cx="800816" cy="38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31EEFD-E7A5-A8BA-F979-473576CB0ECB}"/>
              </a:ext>
            </a:extLst>
          </p:cNvPr>
          <p:cNvSpPr txBox="1"/>
          <p:nvPr/>
        </p:nvSpPr>
        <p:spPr>
          <a:xfrm>
            <a:off x="6883558" y="460040"/>
            <a:ext cx="1590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Free expansion and mixing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982058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4489B-375A-40F8-9372-F556CDE6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 2.5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44E4A48-275D-4002-90DA-13A5FFAF9863}"/>
                  </a:ext>
                </a:extLst>
              </p:cNvPr>
              <p:cNvSpPr/>
              <p:nvPr/>
            </p:nvSpPr>
            <p:spPr>
              <a:xfrm>
                <a:off x="628650" y="1933971"/>
                <a:ext cx="7744900" cy="3693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Problem 2.5 (page 55).</a:t>
                </a:r>
              </a:p>
              <a:p>
                <a:endParaRPr lang="en-US" dirty="0"/>
              </a:p>
              <a:p>
                <a:r>
                  <a:rPr lang="en-US" dirty="0"/>
                  <a:t>For an Einstein solid with each of the following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,</a:t>
                </a:r>
              </a:p>
              <a:p>
                <a:r>
                  <a:rPr lang="en-US" dirty="0"/>
                  <a:t>list all of the possible microstates, count them, and verify formula 2.9.</a:t>
                </a:r>
              </a:p>
              <a:p>
                <a:endParaRPr lang="en-US" dirty="0"/>
              </a:p>
              <a:p>
                <a:r>
                  <a:rPr lang="en-US" dirty="0"/>
                  <a:t>(a) N = 3, q = 4</a:t>
                </a:r>
              </a:p>
              <a:p>
                <a:r>
                  <a:rPr lang="en-US" dirty="0"/>
                  <a:t>(b) N = 3, q = 5</a:t>
                </a:r>
              </a:p>
              <a:p>
                <a:r>
                  <a:rPr lang="en-US" dirty="0"/>
                  <a:t>(c) N = 3, q = 6</a:t>
                </a:r>
              </a:p>
              <a:p>
                <a:r>
                  <a:rPr lang="en-US" dirty="0"/>
                  <a:t>(d) N = 4, q = 2</a:t>
                </a:r>
              </a:p>
              <a:p>
                <a:r>
                  <a:rPr lang="en-US" dirty="0"/>
                  <a:t>(e) N = 4, q = 3</a:t>
                </a:r>
              </a:p>
              <a:p>
                <a:r>
                  <a:rPr lang="en-US" dirty="0"/>
                  <a:t>(f) N = 1, q = anything</a:t>
                </a:r>
              </a:p>
              <a:p>
                <a:r>
                  <a:rPr lang="en-US" dirty="0"/>
                  <a:t>(g) N = anything, q = 1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44E4A48-275D-4002-90DA-13A5FFAF98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933971"/>
                <a:ext cx="7744900" cy="3693319"/>
              </a:xfrm>
              <a:prstGeom prst="rect">
                <a:avLst/>
              </a:prstGeom>
              <a:blipFill>
                <a:blip r:embed="rId2"/>
                <a:stretch>
                  <a:fillRect l="-629" t="-825" r="-157" b="-165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0BCFFA-0397-4A07-B614-B6134E008B22}"/>
                  </a:ext>
                </a:extLst>
              </p:cNvPr>
              <p:cNvSpPr txBox="1"/>
              <p:nvPr/>
            </p:nvSpPr>
            <p:spPr>
              <a:xfrm>
                <a:off x="4197303" y="4169802"/>
                <a:ext cx="4564519" cy="5086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n-SG" dirty="0"/>
                  <a:t>        (2.9)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0BCFFA-0397-4A07-B614-B6134E008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303" y="4169802"/>
                <a:ext cx="4564519" cy="508601"/>
              </a:xfrm>
              <a:prstGeom prst="rect">
                <a:avLst/>
              </a:prstGeom>
              <a:blipFill>
                <a:blip r:embed="rId3"/>
                <a:stretch>
                  <a:fillRect r="-2273" b="-481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082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C2142-C979-411E-A5A4-667B79CA6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problem, 2.8 (page 59)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46CF9-841C-467A-816F-CC9539F62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6499"/>
            <a:ext cx="9144000" cy="32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17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CA99C-1B58-4CA6-90B2-331A16174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62355"/>
            <a:ext cx="7886700" cy="2149474"/>
          </a:xfrm>
        </p:spPr>
        <p:txBody>
          <a:bodyPr>
            <a:noAutofit/>
          </a:bodyPr>
          <a:lstStyle/>
          <a:p>
            <a:r>
              <a:rPr lang="en-US" sz="3200" dirty="0"/>
              <a:t>Tutorial problem 2.31, 2.35 (fill the missing steps for Sackur-Tetrode formula, Eq.(2.49), discuss which terms can be omitted, which term needs keep, in the Stirling’s approx., …)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C50C8F-5A34-4084-865E-0ADF4261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9144000" cy="282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62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1086</TotalTime>
  <Words>1243</Words>
  <Application>Microsoft Office PowerPoint</Application>
  <PresentationFormat>On-screen Show (4:3)</PresentationFormat>
  <Paragraphs>244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Cambria Math</vt:lpstr>
      <vt:lpstr>Symbol</vt:lpstr>
      <vt:lpstr>Verdana</vt:lpstr>
      <vt:lpstr>Office Theme</vt:lpstr>
      <vt:lpstr>Week 3   The second law, entropy</vt:lpstr>
      <vt:lpstr>Second law</vt:lpstr>
      <vt:lpstr>Macro vs Micro</vt:lpstr>
      <vt:lpstr>All possible “microstates” of three coins</vt:lpstr>
      <vt:lpstr>N coin tosses with n tails – multiplicity Ω(n) of the macrostate n</vt:lpstr>
      <vt:lpstr>Two-state paramagnet</vt:lpstr>
      <vt:lpstr>A quantum oscillator</vt:lpstr>
      <vt:lpstr>Einstein model of a solid</vt:lpstr>
      <vt:lpstr>Counting microstates in Einstein model of solid</vt:lpstr>
      <vt:lpstr>Two Einstein solids</vt:lpstr>
      <vt:lpstr>Fundamental assumption of statistical mechanics</vt:lpstr>
      <vt:lpstr>Single system</vt:lpstr>
      <vt:lpstr>Large N  (N_A=300, N_B=200, q_tot=100)</vt:lpstr>
      <vt:lpstr>Small, large, and  very large numbers</vt:lpstr>
      <vt:lpstr>Multiplicity of a large Einstein solid</vt:lpstr>
      <vt:lpstr>Ideal gas, multiplicity Ω for one particle</vt:lpstr>
      <vt:lpstr>Counting states, Heisenberg uncertainty principle</vt:lpstr>
      <vt:lpstr>Ideal gas with two particles</vt:lpstr>
      <vt:lpstr>Identical particles</vt:lpstr>
      <vt:lpstr>Ideal gas of N indistinguishable molecules</vt:lpstr>
      <vt:lpstr>Interacting ideal gas</vt:lpstr>
      <vt:lpstr>Multiplicity Ω_tot=Ω_A Ω_B</vt:lpstr>
      <vt:lpstr>Define entropy, S=k ln⁡Ω</vt:lpstr>
      <vt:lpstr>Additivity of entropy</vt:lpstr>
      <vt:lpstr>Entropy reaches a maximum when composition system is in overall equilibrium</vt:lpstr>
      <vt:lpstr>Entropy of an ideal gas – Sackur-Tetrode formula</vt:lpstr>
      <vt:lpstr>Entropy increases</vt:lpstr>
      <vt:lpstr>Tutorial problem 2.5</vt:lpstr>
      <vt:lpstr>Tutorial problem, 2.8 (page 59)</vt:lpstr>
      <vt:lpstr>Tutorial problem 2.31, 2.35 (fill the missing steps for Sackur-Tetrode formula, Eq.(2.49), discuss which terms can be omitted, which term needs keep, in the Stirling’s approx., …)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59</cp:revision>
  <dcterms:created xsi:type="dcterms:W3CDTF">2021-10-08T06:30:06Z</dcterms:created>
  <dcterms:modified xsi:type="dcterms:W3CDTF">2025-01-31T02:43:43Z</dcterms:modified>
</cp:coreProperties>
</file>