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8" r:id="rId2"/>
    <p:sldId id="259" r:id="rId3"/>
    <p:sldId id="260" r:id="rId4"/>
    <p:sldId id="261" r:id="rId5"/>
    <p:sldId id="262" r:id="rId6"/>
    <p:sldId id="263" r:id="rId7"/>
    <p:sldId id="272" r:id="rId8"/>
    <p:sldId id="27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4" r:id="rId18"/>
    <p:sldId id="275" r:id="rId19"/>
    <p:sldId id="276" r:id="rId20"/>
    <p:sldId id="277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8E5019-52A9-40A6-8844-53DD2B697B10}" v="39" dt="2025-02-10T03:02:31.3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9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195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ng Jian-Sheng" userId="7d25d710-0931-49a3-acef-49192cec40f2" providerId="ADAL" clId="{BC8E5019-52A9-40A6-8844-53DD2B697B10}"/>
    <pc:docChg chg="undo custSel modSld">
      <pc:chgData name="Wang Jian-Sheng" userId="7d25d710-0931-49a3-acef-49192cec40f2" providerId="ADAL" clId="{BC8E5019-52A9-40A6-8844-53DD2B697B10}" dt="2025-02-10T03:02:58.230" v="89" actId="20577"/>
      <pc:docMkLst>
        <pc:docMk/>
      </pc:docMkLst>
      <pc:sldChg chg="modSp mod">
        <pc:chgData name="Wang Jian-Sheng" userId="7d25d710-0931-49a3-acef-49192cec40f2" providerId="ADAL" clId="{BC8E5019-52A9-40A6-8844-53DD2B697B10}" dt="2025-02-10T02:36:10.546" v="3" actId="692"/>
        <pc:sldMkLst>
          <pc:docMk/>
          <pc:sldMk cId="1370513774" sldId="263"/>
        </pc:sldMkLst>
        <pc:cxnChg chg="mod">
          <ac:chgData name="Wang Jian-Sheng" userId="7d25d710-0931-49a3-acef-49192cec40f2" providerId="ADAL" clId="{BC8E5019-52A9-40A6-8844-53DD2B697B10}" dt="2025-02-10T02:35:45.397" v="0" actId="692"/>
          <ac:cxnSpMkLst>
            <pc:docMk/>
            <pc:sldMk cId="1370513774" sldId="263"/>
            <ac:cxnSpMk id="23" creationId="{597C260B-C77C-4C88-AD8D-568057F0ECD8}"/>
          </ac:cxnSpMkLst>
        </pc:cxnChg>
        <pc:cxnChg chg="mod">
          <ac:chgData name="Wang Jian-Sheng" userId="7d25d710-0931-49a3-acef-49192cec40f2" providerId="ADAL" clId="{BC8E5019-52A9-40A6-8844-53DD2B697B10}" dt="2025-02-10T02:36:10.546" v="3" actId="692"/>
          <ac:cxnSpMkLst>
            <pc:docMk/>
            <pc:sldMk cId="1370513774" sldId="263"/>
            <ac:cxnSpMk id="27" creationId="{F3DA4B5A-D8C1-43E3-9098-331382B92D91}"/>
          </ac:cxnSpMkLst>
        </pc:cxnChg>
      </pc:sldChg>
      <pc:sldChg chg="modSp mod">
        <pc:chgData name="Wang Jian-Sheng" userId="7d25d710-0931-49a3-acef-49192cec40f2" providerId="ADAL" clId="{BC8E5019-52A9-40A6-8844-53DD2B697B10}" dt="2025-02-10T03:02:58.230" v="89" actId="20577"/>
        <pc:sldMkLst>
          <pc:docMk/>
          <pc:sldMk cId="3150357011" sldId="264"/>
        </pc:sldMkLst>
        <pc:spChg chg="mod">
          <ac:chgData name="Wang Jian-Sheng" userId="7d25d710-0931-49a3-acef-49192cec40f2" providerId="ADAL" clId="{BC8E5019-52A9-40A6-8844-53DD2B697B10}" dt="2025-02-10T03:02:58.230" v="89" actId="20577"/>
          <ac:spMkLst>
            <pc:docMk/>
            <pc:sldMk cId="3150357011" sldId="264"/>
            <ac:spMk id="3" creationId="{09C3BBDB-EFCB-47EE-87F8-B3B657D3D923}"/>
          </ac:spMkLst>
        </pc:spChg>
      </pc:sldChg>
      <pc:sldChg chg="modSp mod">
        <pc:chgData name="Wang Jian-Sheng" userId="7d25d710-0931-49a3-acef-49192cec40f2" providerId="ADAL" clId="{BC8E5019-52A9-40A6-8844-53DD2B697B10}" dt="2025-02-10T02:38:59.968" v="7" actId="20577"/>
        <pc:sldMkLst>
          <pc:docMk/>
          <pc:sldMk cId="756481322" sldId="272"/>
        </pc:sldMkLst>
        <pc:spChg chg="mod">
          <ac:chgData name="Wang Jian-Sheng" userId="7d25d710-0931-49a3-acef-49192cec40f2" providerId="ADAL" clId="{BC8E5019-52A9-40A6-8844-53DD2B697B10}" dt="2025-02-10T02:38:59.968" v="7" actId="20577"/>
          <ac:spMkLst>
            <pc:docMk/>
            <pc:sldMk cId="756481322" sldId="272"/>
            <ac:spMk id="21" creationId="{23AD2681-1FDB-4047-AC96-CEF5BF6BB041}"/>
          </ac:spMkLst>
        </pc:spChg>
      </pc:sldChg>
      <pc:sldChg chg="addSp modSp mod">
        <pc:chgData name="Wang Jian-Sheng" userId="7d25d710-0931-49a3-acef-49192cec40f2" providerId="ADAL" clId="{BC8E5019-52A9-40A6-8844-53DD2B697B10}" dt="2025-02-10T02:39:35.818" v="42" actId="1076"/>
        <pc:sldMkLst>
          <pc:docMk/>
          <pc:sldMk cId="384641087" sldId="273"/>
        </pc:sldMkLst>
        <pc:spChg chg="add mod">
          <ac:chgData name="Wang Jian-Sheng" userId="7d25d710-0931-49a3-acef-49192cec40f2" providerId="ADAL" clId="{BC8E5019-52A9-40A6-8844-53DD2B697B10}" dt="2025-02-10T02:39:35.818" v="42" actId="1076"/>
          <ac:spMkLst>
            <pc:docMk/>
            <pc:sldMk cId="384641087" sldId="273"/>
            <ac:spMk id="4" creationId="{FC78700E-236A-C9DF-57F1-A55C028B86F4}"/>
          </ac:spMkLst>
        </pc:spChg>
      </pc:sldChg>
    </pc:docChg>
  </pc:docChgLst>
  <pc:docChgLst>
    <pc:chgData name="Wang Jian-Sheng" userId="7d25d710-0931-49a3-acef-49192cec40f2" providerId="ADAL" clId="{555ED5F1-B859-4912-9DA0-E9CE60605326}"/>
    <pc:docChg chg="modSld">
      <pc:chgData name="Wang Jian-Sheng" userId="7d25d710-0931-49a3-acef-49192cec40f2" providerId="ADAL" clId="{555ED5F1-B859-4912-9DA0-E9CE60605326}" dt="2023-02-09T08:22:07.729" v="14" actId="20577"/>
      <pc:docMkLst>
        <pc:docMk/>
      </pc:docMkLst>
      <pc:sldChg chg="modSp">
        <pc:chgData name="Wang Jian-Sheng" userId="7d25d710-0931-49a3-acef-49192cec40f2" providerId="ADAL" clId="{555ED5F1-B859-4912-9DA0-E9CE60605326}" dt="2023-02-09T08:22:07.729" v="14" actId="20577"/>
        <pc:sldMkLst>
          <pc:docMk/>
          <pc:sldMk cId="2037621145" sldId="260"/>
        </pc:sldMkLst>
      </pc:sldChg>
    </pc:docChg>
  </pc:docChgLst>
  <pc:docChgLst>
    <pc:chgData name="Wang Jian-Sheng" userId="7d25d710-0931-49a3-acef-49192cec40f2" providerId="ADAL" clId="{F34FFBA8-A80E-4D2B-A305-B276FDA809CD}"/>
    <pc:docChg chg="undo custSel modSld">
      <pc:chgData name="Wang Jian-Sheng" userId="7d25d710-0931-49a3-acef-49192cec40f2" providerId="ADAL" clId="{F34FFBA8-A80E-4D2B-A305-B276FDA809CD}" dt="2024-02-16T03:07:56.521" v="269" actId="20577"/>
      <pc:docMkLst>
        <pc:docMk/>
      </pc:docMkLst>
      <pc:sldChg chg="modSp mod">
        <pc:chgData name="Wang Jian-Sheng" userId="7d25d710-0931-49a3-acef-49192cec40f2" providerId="ADAL" clId="{F34FFBA8-A80E-4D2B-A305-B276FDA809CD}" dt="2024-02-16T02:25:54.429" v="1" actId="20577"/>
        <pc:sldMkLst>
          <pc:docMk/>
          <pc:sldMk cId="2153188837" sldId="258"/>
        </pc:sldMkLst>
      </pc:sldChg>
      <pc:sldChg chg="addSp modSp mod">
        <pc:chgData name="Wang Jian-Sheng" userId="7d25d710-0931-49a3-acef-49192cec40f2" providerId="ADAL" clId="{F34FFBA8-A80E-4D2B-A305-B276FDA809CD}" dt="2024-02-16T02:56:44.384" v="211" actId="1036"/>
        <pc:sldMkLst>
          <pc:docMk/>
          <pc:sldMk cId="723255306" sldId="259"/>
        </pc:sldMkLst>
      </pc:sldChg>
      <pc:sldChg chg="modSp mod">
        <pc:chgData name="Wang Jian-Sheng" userId="7d25d710-0931-49a3-acef-49192cec40f2" providerId="ADAL" clId="{F34FFBA8-A80E-4D2B-A305-B276FDA809CD}" dt="2024-02-16T02:28:44.935" v="7" actId="20577"/>
        <pc:sldMkLst>
          <pc:docMk/>
          <pc:sldMk cId="2971163342" sldId="261"/>
        </pc:sldMkLst>
      </pc:sldChg>
      <pc:sldChg chg="modSp mod">
        <pc:chgData name="Wang Jian-Sheng" userId="7d25d710-0931-49a3-acef-49192cec40f2" providerId="ADAL" clId="{F34FFBA8-A80E-4D2B-A305-B276FDA809CD}" dt="2024-02-16T03:07:56.521" v="269" actId="20577"/>
        <pc:sldMkLst>
          <pc:docMk/>
          <pc:sldMk cId="2023001860" sldId="262"/>
        </pc:sldMkLst>
      </pc:sldChg>
      <pc:sldChg chg="addSp modSp mod">
        <pc:chgData name="Wang Jian-Sheng" userId="7d25d710-0931-49a3-acef-49192cec40f2" providerId="ADAL" clId="{F34FFBA8-A80E-4D2B-A305-B276FDA809CD}" dt="2024-02-16T02:40:53.239" v="98" actId="1035"/>
        <pc:sldMkLst>
          <pc:docMk/>
          <pc:sldMk cId="1370513774" sldId="263"/>
        </pc:sldMkLst>
      </pc:sldChg>
      <pc:sldChg chg="addSp modSp mod">
        <pc:chgData name="Wang Jian-Sheng" userId="7d25d710-0931-49a3-acef-49192cec40f2" providerId="ADAL" clId="{F34FFBA8-A80E-4D2B-A305-B276FDA809CD}" dt="2024-02-16T03:04:19.678" v="261" actId="20577"/>
        <pc:sldMkLst>
          <pc:docMk/>
          <pc:sldMk cId="1919271751" sldId="266"/>
        </pc:sldMkLst>
      </pc:sldChg>
      <pc:sldChg chg="modSp mod">
        <pc:chgData name="Wang Jian-Sheng" userId="7d25d710-0931-49a3-acef-49192cec40f2" providerId="ADAL" clId="{F34FFBA8-A80E-4D2B-A305-B276FDA809CD}" dt="2024-02-16T02:40:25.029" v="43" actId="27636"/>
        <pc:sldMkLst>
          <pc:docMk/>
          <pc:sldMk cId="4056173128" sldId="269"/>
        </pc:sldMkLst>
      </pc:sldChg>
      <pc:sldChg chg="addSp modSp mod">
        <pc:chgData name="Wang Jian-Sheng" userId="7d25d710-0931-49a3-acef-49192cec40f2" providerId="ADAL" clId="{F34FFBA8-A80E-4D2B-A305-B276FDA809CD}" dt="2024-02-16T02:49:40.910" v="187" actId="1076"/>
        <pc:sldMkLst>
          <pc:docMk/>
          <pc:sldMk cId="233781496" sldId="271"/>
        </pc:sldMkLst>
      </pc:sldChg>
      <pc:sldChg chg="modSp mod">
        <pc:chgData name="Wang Jian-Sheng" userId="7d25d710-0931-49a3-acef-49192cec40f2" providerId="ADAL" clId="{F34FFBA8-A80E-4D2B-A305-B276FDA809CD}" dt="2024-02-16T02:42:07.671" v="114" actId="20577"/>
        <pc:sldMkLst>
          <pc:docMk/>
          <pc:sldMk cId="756481322" sldId="272"/>
        </pc:sldMkLst>
      </pc:sldChg>
      <pc:sldChg chg="modSp mod">
        <pc:chgData name="Wang Jian-Sheng" userId="7d25d710-0931-49a3-acef-49192cec40f2" providerId="ADAL" clId="{F34FFBA8-A80E-4D2B-A305-B276FDA809CD}" dt="2024-02-16T02:57:59.297" v="213" actId="14100"/>
        <pc:sldMkLst>
          <pc:docMk/>
          <pc:sldMk cId="2982690329" sldId="27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D5311A-5F4A-4C27-A6DF-FFA8F282248C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4712E-843F-467F-BF38-250FC0910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869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70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080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336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351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2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182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738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997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664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528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097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9F94C-8A6A-45FE-82A9-DD9AF81D1AD4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588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9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30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70.png"/><Relationship Id="rId4" Type="http://schemas.openxmlformats.org/officeDocument/2006/relationships/image" Target="../media/image37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0.png"/><Relationship Id="rId7" Type="http://schemas.openxmlformats.org/officeDocument/2006/relationships/image" Target="../media/image4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2F1026-AD94-4412-BD4F-59BB80E513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811463"/>
            <a:ext cx="77724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Week 5</a:t>
            </a:r>
            <a:br>
              <a:rPr lang="en-US" dirty="0"/>
            </a:b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Mechanical &amp; chemical equilibrium</a:t>
            </a:r>
          </a:p>
        </p:txBody>
      </p:sp>
    </p:spTree>
    <p:extLst>
      <p:ext uri="{BB962C8B-B14F-4D97-AF65-F5344CB8AC3E}">
        <p14:creationId xmlns:p14="http://schemas.microsoft.com/office/powerpoint/2010/main" val="2153188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4D0B26C1-2410-41AD-B946-FDD5D5A1FF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5451" y="3708400"/>
            <a:ext cx="4527546" cy="307450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5818A8A-E9F5-4692-AE42-AAB979E9B006}"/>
              </a:ext>
            </a:extLst>
          </p:cNvPr>
          <p:cNvSpPr/>
          <p:nvPr/>
        </p:nvSpPr>
        <p:spPr>
          <a:xfrm>
            <a:off x="609600" y="1905000"/>
            <a:ext cx="3981450" cy="1917700"/>
          </a:xfrm>
          <a:prstGeom prst="rect">
            <a:avLst/>
          </a:prstGeom>
          <a:solidFill>
            <a:schemeClr val="accent3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FCD6AA-6AE9-4E09-A935-1D0175C87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Mechanical equilibrium and pressure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B333C2-8F53-4FA0-823B-18043289D8D5}"/>
              </a:ext>
            </a:extLst>
          </p:cNvPr>
          <p:cNvSpPr/>
          <p:nvPr/>
        </p:nvSpPr>
        <p:spPr>
          <a:xfrm>
            <a:off x="742950" y="2051050"/>
            <a:ext cx="3695700" cy="1619250"/>
          </a:xfrm>
          <a:prstGeom prst="rect">
            <a:avLst/>
          </a:prstGeom>
          <a:pattFill prst="pct5">
            <a:fgClr>
              <a:schemeClr val="accent3"/>
            </a:fgClr>
            <a:bgClr>
              <a:schemeClr val="bg1"/>
            </a:bgClr>
          </a:patt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4D4EB3B-4C3D-4033-A7CA-98101D5B5616}"/>
              </a:ext>
            </a:extLst>
          </p:cNvPr>
          <p:cNvCxnSpPr/>
          <p:nvPr/>
        </p:nvCxnSpPr>
        <p:spPr>
          <a:xfrm>
            <a:off x="2940050" y="2044700"/>
            <a:ext cx="0" cy="1638300"/>
          </a:xfrm>
          <a:prstGeom prst="line">
            <a:avLst/>
          </a:prstGeom>
          <a:ln w="254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0C7B644-0C69-4CB5-8E2E-25F95E1E01D0}"/>
              </a:ext>
            </a:extLst>
          </p:cNvPr>
          <p:cNvCxnSpPr/>
          <p:nvPr/>
        </p:nvCxnSpPr>
        <p:spPr>
          <a:xfrm flipH="1">
            <a:off x="2463800" y="2406650"/>
            <a:ext cx="4762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9C61EA4-A669-40AD-95BD-826A7356915C}"/>
                  </a:ext>
                </a:extLst>
              </p:cNvPr>
              <p:cNvSpPr txBox="1"/>
              <p:nvPr/>
            </p:nvSpPr>
            <p:spPr>
              <a:xfrm>
                <a:off x="1136229" y="2722175"/>
                <a:ext cx="96064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9C61EA4-A669-40AD-95BD-826A735691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6229" y="2722175"/>
                <a:ext cx="960648" cy="276999"/>
              </a:xfrm>
              <a:prstGeom prst="rect">
                <a:avLst/>
              </a:prstGeom>
              <a:blipFill>
                <a:blip r:embed="rId3"/>
                <a:stretch>
                  <a:fillRect l="-3797" r="-633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2C5BC94-FE12-4E07-906A-72221895280F}"/>
                  </a:ext>
                </a:extLst>
              </p:cNvPr>
              <p:cNvSpPr txBox="1"/>
              <p:nvPr/>
            </p:nvSpPr>
            <p:spPr>
              <a:xfrm>
                <a:off x="2355850" y="2626925"/>
                <a:ext cx="25399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2C5BC94-FE12-4E07-906A-7222189528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5850" y="2626925"/>
                <a:ext cx="253998" cy="369332"/>
              </a:xfrm>
              <a:prstGeom prst="rect">
                <a:avLst/>
              </a:prstGeom>
              <a:blipFill>
                <a:blip r:embed="rId5"/>
                <a:stretch>
                  <a:fillRect r="-8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5C1F61E-9031-4FE9-8237-0FEF95323CEC}"/>
                  </a:ext>
                </a:extLst>
              </p:cNvPr>
              <p:cNvSpPr txBox="1"/>
              <p:nvPr/>
            </p:nvSpPr>
            <p:spPr>
              <a:xfrm>
                <a:off x="2032000" y="2203450"/>
                <a:ext cx="355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5C1F61E-9031-4FE9-8237-0FEF95323C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2000" y="2203450"/>
                <a:ext cx="355600" cy="369332"/>
              </a:xfrm>
              <a:prstGeom prst="rect">
                <a:avLst/>
              </a:prstGeom>
              <a:blipFill>
                <a:blip r:embed="rId6"/>
                <a:stretch>
                  <a:fillRect r="-322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4CDC5AD-D167-4A3B-BD5F-050C23F132E0}"/>
                  </a:ext>
                </a:extLst>
              </p:cNvPr>
              <p:cNvSpPr txBox="1"/>
              <p:nvPr/>
            </p:nvSpPr>
            <p:spPr>
              <a:xfrm>
                <a:off x="609600" y="4394199"/>
                <a:ext cx="2871876" cy="5720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total</m:t>
                              </m:r>
                            </m:sub>
                          </m:sSub>
                        </m:num>
                        <m:den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=0,    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total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den>
                      </m:f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4CDC5AD-D167-4A3B-BD5F-050C23F132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4394199"/>
                <a:ext cx="2871876" cy="57201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B415C6D-89CE-4660-A44E-47CBE2AF39FE}"/>
                  </a:ext>
                </a:extLst>
              </p:cNvPr>
              <p:cNvSpPr txBox="1"/>
              <p:nvPr/>
            </p:nvSpPr>
            <p:spPr>
              <a:xfrm>
                <a:off x="392968" y="5537714"/>
                <a:ext cx="3832716" cy="5720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total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B415C6D-89CE-4660-A44E-47CBE2AF39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968" y="5537714"/>
                <a:ext cx="3832716" cy="57201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57B05D0-A9D9-46EE-A4E6-908D1E4D32CF}"/>
                  </a:ext>
                </a:extLst>
              </p:cNvPr>
              <p:cNvSpPr txBox="1"/>
              <p:nvPr/>
            </p:nvSpPr>
            <p:spPr>
              <a:xfrm>
                <a:off x="5453917" y="2335452"/>
                <a:ext cx="3221010" cy="5868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   </m:t>
                    </m:r>
                  </m:oMath>
                </a14:m>
                <a:r>
                  <a:rPr lang="en-US" dirty="0"/>
                  <a:t>at equilibrium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57B05D0-A9D9-46EE-A4E6-908D1E4D32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3917" y="2335452"/>
                <a:ext cx="3221010" cy="586827"/>
              </a:xfrm>
              <a:prstGeom prst="rect">
                <a:avLst/>
              </a:prstGeom>
              <a:blipFill>
                <a:blip r:embed="rId9"/>
                <a:stretch>
                  <a:fillRect l="-189" r="-37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A37612B-499E-4EBB-B663-97B7B8975F52}"/>
                  </a:ext>
                </a:extLst>
              </p:cNvPr>
              <p:cNvSpPr txBox="1"/>
              <p:nvPr/>
            </p:nvSpPr>
            <p:spPr>
              <a:xfrm>
                <a:off x="5453917" y="1308098"/>
                <a:ext cx="318842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const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𝜕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𝜕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A37612B-499E-4EBB-B663-97B7B8975F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3917" y="1308098"/>
                <a:ext cx="3188429" cy="369332"/>
              </a:xfrm>
              <a:prstGeom prst="rect">
                <a:avLst/>
              </a:prstGeom>
              <a:blipFill>
                <a:blip r:embed="rId10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DAC7AEC7-2D40-23E0-8D14-1B29648E8573}"/>
              </a:ext>
            </a:extLst>
          </p:cNvPr>
          <p:cNvSpPr/>
          <p:nvPr/>
        </p:nvSpPr>
        <p:spPr>
          <a:xfrm>
            <a:off x="2940050" y="2048800"/>
            <a:ext cx="1487274" cy="1608800"/>
          </a:xfrm>
          <a:prstGeom prst="rect">
            <a:avLst/>
          </a:prstGeom>
          <a:pattFill prst="divot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8" name="Arrow: Left-Right 7">
            <a:extLst>
              <a:ext uri="{FF2B5EF4-FFF2-40B4-BE49-F238E27FC236}">
                <a16:creationId xmlns:a16="http://schemas.microsoft.com/office/drawing/2014/main" id="{9AB97843-60E3-42AA-A9C6-31C74C4019BB}"/>
              </a:ext>
            </a:extLst>
          </p:cNvPr>
          <p:cNvSpPr/>
          <p:nvPr/>
        </p:nvSpPr>
        <p:spPr>
          <a:xfrm>
            <a:off x="2787650" y="2762250"/>
            <a:ext cx="323850" cy="98425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430EA8A-C61E-408C-AAE8-89E99546D1B8}"/>
              </a:ext>
            </a:extLst>
          </p:cNvPr>
          <p:cNvCxnSpPr/>
          <p:nvPr/>
        </p:nvCxnSpPr>
        <p:spPr>
          <a:xfrm>
            <a:off x="2940050" y="3206750"/>
            <a:ext cx="4826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72F94D1-2769-4F5D-8A09-F1697BA47E1F}"/>
                  </a:ext>
                </a:extLst>
              </p:cNvPr>
              <p:cNvSpPr txBox="1"/>
              <p:nvPr/>
            </p:nvSpPr>
            <p:spPr>
              <a:xfrm>
                <a:off x="3282529" y="2677725"/>
                <a:ext cx="100835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72F94D1-2769-4F5D-8A09-F1697BA47E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2529" y="2677725"/>
                <a:ext cx="1008353" cy="276999"/>
              </a:xfrm>
              <a:prstGeom prst="rect">
                <a:avLst/>
              </a:prstGeom>
              <a:blipFill>
                <a:blip r:embed="rId4"/>
                <a:stretch>
                  <a:fillRect l="-3614" b="-19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23255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4D184-D767-4A2E-8FAF-7B0374916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“Definition” of pressure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B8FDF08-55D3-4ECF-8ADB-A21B727347F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marL="457200" lvl="1" indent="0">
                  <a:buNone/>
                </a:pPr>
                <a:endParaRPr lang="en-US" dirty="0"/>
              </a:p>
              <a:p>
                <a:pPr lvl="1"/>
                <a:r>
                  <a:rPr lang="en-US" dirty="0"/>
                  <a:t>Application to ideal gas (Sackur-Tetrode formula)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d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p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dirty="0"/>
                  <a:t>.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Ω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𝑁𝑘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𝑁𝑘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ln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𝑈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func>
                              <m:func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ln</m:t>
                                </m:r>
                              </m:fNam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func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marL="914400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𝑁𝑘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func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𝑁𝑘𝑇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914400" lvl="2" indent="0">
                  <a:buNone/>
                </a:pPr>
                <a:r>
                  <a:rPr lang="en-US" dirty="0">
                    <a:sym typeface="Symbol" panose="05050102010706020507" pitchFamily="18" charset="2"/>
                  </a:rPr>
                  <a:t>                             </a:t>
                </a:r>
              </a:p>
              <a:p>
                <a:pPr marL="914400" lvl="2" indent="0">
                  <a:buNone/>
                </a:pPr>
                <a:r>
                  <a:rPr lang="en-US" b="0" dirty="0">
                    <a:sym typeface="Symbol" panose="05050102010706020507" pitchFamily="18" charset="2"/>
                  </a:rPr>
                  <a:t>                  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𝑃𝑉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𝑁𝑘𝑇</m:t>
                    </m:r>
                  </m:oMath>
                </a14:m>
                <a:r>
                  <a:rPr lang="en-US" dirty="0">
                    <a:sym typeface="Symbol" panose="05050102010706020507" pitchFamily="18" charset="2"/>
                  </a:rPr>
                  <a:t>  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B8FDF08-55D3-4ECF-8ADB-A21B727347F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7621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74B01-95F8-4430-AC0F-803C986B0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550" y="180976"/>
            <a:ext cx="7886700" cy="1325563"/>
          </a:xfrm>
        </p:spPr>
        <p:txBody>
          <a:bodyPr/>
          <a:lstStyle/>
          <a:p>
            <a:r>
              <a:rPr lang="en-US" dirty="0"/>
              <a:t>The thermodynamic identity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416FBA7-4110-49A7-A021-9FB3B808E33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2486025"/>
                <a:ext cx="7886700" cy="4351338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Δ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num>
                              <m:den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Δ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</m:sSub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     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Δ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Δ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num>
                              <m:den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Δ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sub>
                    </m:sSub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Infinitesimal change (differential)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𝑑𝑉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𝑑𝑉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Or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𝑇𝑑𝑆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𝑃𝑑𝑉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416FBA7-4110-49A7-A021-9FB3B808E33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2486025"/>
                <a:ext cx="7886700" cy="4351338"/>
              </a:xfrm>
              <a:blipFill>
                <a:blip r:embed="rId2"/>
                <a:stretch>
                  <a:fillRect l="-139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FE2F135-0AEF-4089-922A-6381D59B2B17}"/>
              </a:ext>
            </a:extLst>
          </p:cNvPr>
          <p:cNvCxnSpPr/>
          <p:nvPr/>
        </p:nvCxnSpPr>
        <p:spPr>
          <a:xfrm>
            <a:off x="6140450" y="2330450"/>
            <a:ext cx="196850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393316A-F0BC-4E25-B210-7524AB601178}"/>
              </a:ext>
            </a:extLst>
          </p:cNvPr>
          <p:cNvCxnSpPr/>
          <p:nvPr/>
        </p:nvCxnSpPr>
        <p:spPr>
          <a:xfrm flipV="1">
            <a:off x="6140450" y="1028700"/>
            <a:ext cx="0" cy="131445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9E146D9-4145-456B-8018-A178BAD7361B}"/>
              </a:ext>
            </a:extLst>
          </p:cNvPr>
          <p:cNvCxnSpPr/>
          <p:nvPr/>
        </p:nvCxnSpPr>
        <p:spPr>
          <a:xfrm>
            <a:off x="6921500" y="1690689"/>
            <a:ext cx="53975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83E6322-EDC1-4C0C-AEDF-43FAB7BE5E7B}"/>
              </a:ext>
            </a:extLst>
          </p:cNvPr>
          <p:cNvCxnSpPr/>
          <p:nvPr/>
        </p:nvCxnSpPr>
        <p:spPr>
          <a:xfrm flipV="1">
            <a:off x="7467600" y="1244600"/>
            <a:ext cx="0" cy="452439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55740B9-FECC-4941-B00C-AD47743A17BB}"/>
                  </a:ext>
                </a:extLst>
              </p:cNvPr>
              <p:cNvSpPr txBox="1"/>
              <p:nvPr/>
            </p:nvSpPr>
            <p:spPr>
              <a:xfrm>
                <a:off x="8216900" y="2139950"/>
                <a:ext cx="431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55740B9-FECC-4941-B00C-AD47743A17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6900" y="2139950"/>
                <a:ext cx="431800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A2305D9-C339-462B-AF33-4FA9487EF988}"/>
                  </a:ext>
                </a:extLst>
              </p:cNvPr>
              <p:cNvSpPr txBox="1"/>
              <p:nvPr/>
            </p:nvSpPr>
            <p:spPr>
              <a:xfrm>
                <a:off x="5626100" y="939800"/>
                <a:ext cx="431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A2305D9-C339-462B-AF33-4FA9487EF9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6100" y="939800"/>
                <a:ext cx="43180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CB2C6D5-7EBC-496A-A386-E14ED829BE45}"/>
              </a:ext>
            </a:extLst>
          </p:cNvPr>
          <p:cNvCxnSpPr/>
          <p:nvPr/>
        </p:nvCxnSpPr>
        <p:spPr>
          <a:xfrm>
            <a:off x="6921500" y="2178050"/>
            <a:ext cx="0" cy="2984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F5989D7-76E3-4760-B73A-7F8831BBB489}"/>
              </a:ext>
            </a:extLst>
          </p:cNvPr>
          <p:cNvCxnSpPr/>
          <p:nvPr/>
        </p:nvCxnSpPr>
        <p:spPr>
          <a:xfrm>
            <a:off x="7461250" y="2178050"/>
            <a:ext cx="0" cy="2984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D1B950C-2DD3-4265-B4FE-3FCCCE745474}"/>
              </a:ext>
            </a:extLst>
          </p:cNvPr>
          <p:cNvCxnSpPr/>
          <p:nvPr/>
        </p:nvCxnSpPr>
        <p:spPr>
          <a:xfrm flipH="1">
            <a:off x="5969000" y="1690689"/>
            <a:ext cx="330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7DC2862-6530-4649-AE43-535B993BB33B}"/>
              </a:ext>
            </a:extLst>
          </p:cNvPr>
          <p:cNvCxnSpPr/>
          <p:nvPr/>
        </p:nvCxnSpPr>
        <p:spPr>
          <a:xfrm flipH="1">
            <a:off x="5969000" y="1290639"/>
            <a:ext cx="330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45AD84A-4881-463D-9BB0-FF1973936198}"/>
                  </a:ext>
                </a:extLst>
              </p:cNvPr>
              <p:cNvSpPr txBox="1"/>
              <p:nvPr/>
            </p:nvSpPr>
            <p:spPr>
              <a:xfrm>
                <a:off x="6953250" y="2495550"/>
                <a:ext cx="355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45AD84A-4881-463D-9BB0-FF19739361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3250" y="2495550"/>
                <a:ext cx="355600" cy="369332"/>
              </a:xfrm>
              <a:prstGeom prst="rect">
                <a:avLst/>
              </a:prstGeom>
              <a:blipFill>
                <a:blip r:embed="rId5"/>
                <a:stretch>
                  <a:fillRect r="-327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222C3DB-B9AF-4A30-9DD3-22753D231992}"/>
                  </a:ext>
                </a:extLst>
              </p:cNvPr>
              <p:cNvSpPr txBox="1"/>
              <p:nvPr/>
            </p:nvSpPr>
            <p:spPr>
              <a:xfrm>
                <a:off x="5454649" y="1308100"/>
                <a:ext cx="43179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222C3DB-B9AF-4A30-9DD3-22753D2319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4649" y="1308100"/>
                <a:ext cx="431795" cy="369332"/>
              </a:xfrm>
              <a:prstGeom prst="rect">
                <a:avLst/>
              </a:prstGeom>
              <a:blipFill>
                <a:blip r:embed="rId6"/>
                <a:stretch>
                  <a:fillRect r="-5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F869D35E-F75A-4AAC-A3A1-F4EF5D5816BB}"/>
              </a:ext>
            </a:extLst>
          </p:cNvPr>
          <p:cNvSpPr txBox="1"/>
          <p:nvPr/>
        </p:nvSpPr>
        <p:spPr>
          <a:xfrm>
            <a:off x="6896099" y="1746250"/>
            <a:ext cx="7175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step 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B78D0AA-57A9-4C3D-AE8F-5C6752B218AB}"/>
              </a:ext>
            </a:extLst>
          </p:cNvPr>
          <p:cNvSpPr txBox="1"/>
          <p:nvPr/>
        </p:nvSpPr>
        <p:spPr>
          <a:xfrm rot="16200000">
            <a:off x="7365999" y="1314450"/>
            <a:ext cx="7175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step 2</a:t>
            </a:r>
          </a:p>
        </p:txBody>
      </p:sp>
    </p:spTree>
    <p:extLst>
      <p:ext uri="{BB962C8B-B14F-4D97-AF65-F5344CB8AC3E}">
        <p14:creationId xmlns:p14="http://schemas.microsoft.com/office/powerpoint/2010/main" val="2971163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DAD86CA-8235-409B-982B-5E7A033E2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234FBA-3501-47B4-AE0C-AA4AFBC8F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4000" cy="518714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5EF893B-0491-416E-9D33-BADE96007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348" y="551961"/>
            <a:ext cx="8249304" cy="53999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69F4FF8-F8B0-4630-BA1B-0D8B324CD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47348" y="6329769"/>
            <a:ext cx="8250174" cy="0"/>
          </a:xfrm>
          <a:prstGeom prst="line">
            <a:avLst/>
          </a:prstGeom>
          <a:ln w="152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13376390-77FE-499F-98B8-5347FFFBB922}"/>
              </a:ext>
            </a:extLst>
          </p:cNvPr>
          <p:cNvSpPr/>
          <p:nvPr/>
        </p:nvSpPr>
        <p:spPr>
          <a:xfrm>
            <a:off x="3448048" y="846859"/>
            <a:ext cx="2146301" cy="12192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BBC95FA-A206-4BF2-B2AF-A52B0E2B9FBB}"/>
                  </a:ext>
                </a:extLst>
              </p:cNvPr>
              <p:cNvSpPr txBox="1"/>
              <p:nvPr/>
            </p:nvSpPr>
            <p:spPr>
              <a:xfrm>
                <a:off x="3593566" y="1041400"/>
                <a:ext cx="1992661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/>
                  <a:t>t</a:t>
                </a:r>
                <a:r>
                  <a:rPr lang="en-US" b="0" dirty="0"/>
                  <a:t>hermodynamic </a:t>
                </a:r>
              </a:p>
              <a:p>
                <a:r>
                  <a:rPr lang="en-US" dirty="0"/>
                  <a:t>      </a:t>
                </a:r>
                <a:r>
                  <a:rPr lang="en-US" b="0" dirty="0"/>
                  <a:t>identity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𝑇𝑑𝑆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𝑃𝑑𝑉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BBC95FA-A206-4BF2-B2AF-A52B0E2B9F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3566" y="1041400"/>
                <a:ext cx="1992661" cy="830997"/>
              </a:xfrm>
              <a:prstGeom prst="rect">
                <a:avLst/>
              </a:prstGeom>
              <a:blipFill>
                <a:blip r:embed="rId2"/>
                <a:stretch>
                  <a:fillRect l="-7034" t="-9559" r="-1223" b="-36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088F4577-64D9-495F-808A-B3E555E8A544}"/>
                  </a:ext>
                </a:extLst>
              </p:cNvPr>
              <p:cNvSpPr/>
              <p:nvPr/>
            </p:nvSpPr>
            <p:spPr>
              <a:xfrm>
                <a:off x="647698" y="2281959"/>
                <a:ext cx="2146301" cy="1219200"/>
              </a:xfrm>
              <a:prstGeom prst="ellips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𝑑𝑈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𝑇𝑑𝑆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1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US" sz="1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𝑑𝑆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en-US" sz="14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088F4577-64D9-495F-808A-B3E555E8A54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698" y="2281959"/>
                <a:ext cx="2146301" cy="1219200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Oval 10">
            <a:extLst>
              <a:ext uri="{FF2B5EF4-FFF2-40B4-BE49-F238E27FC236}">
                <a16:creationId xmlns:a16="http://schemas.microsoft.com/office/drawing/2014/main" id="{2F41B8BE-98D4-46AE-AE80-828EB64D7750}"/>
              </a:ext>
            </a:extLst>
          </p:cNvPr>
          <p:cNvSpPr/>
          <p:nvPr/>
        </p:nvSpPr>
        <p:spPr>
          <a:xfrm>
            <a:off x="2041524" y="3593870"/>
            <a:ext cx="1857376" cy="111148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C1D673-8402-4361-9D4D-6038206EB7FE}"/>
                  </a:ext>
                </a:extLst>
              </p:cNvPr>
              <p:cNvSpPr txBox="1"/>
              <p:nvPr/>
            </p:nvSpPr>
            <p:spPr>
              <a:xfrm>
                <a:off x="2368550" y="3809035"/>
                <a:ext cx="1373325" cy="6811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C1D673-8402-4361-9D4D-6038206EB7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8550" y="3809035"/>
                <a:ext cx="1373325" cy="68114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Oval 21">
            <a:extLst>
              <a:ext uri="{FF2B5EF4-FFF2-40B4-BE49-F238E27FC236}">
                <a16:creationId xmlns:a16="http://schemas.microsoft.com/office/drawing/2014/main" id="{622E92B3-B7A0-4785-82E3-690D53B05EFA}"/>
              </a:ext>
            </a:extLst>
          </p:cNvPr>
          <p:cNvSpPr/>
          <p:nvPr/>
        </p:nvSpPr>
        <p:spPr>
          <a:xfrm>
            <a:off x="6556374" y="2139720"/>
            <a:ext cx="1857376" cy="64793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65EAB26-951A-4040-A026-89247862FE7D}"/>
                  </a:ext>
                </a:extLst>
              </p:cNvPr>
              <p:cNvSpPr txBox="1"/>
              <p:nvPr/>
            </p:nvSpPr>
            <p:spPr>
              <a:xfrm>
                <a:off x="6826250" y="2317750"/>
                <a:ext cx="134594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65EAB26-951A-4040-A026-89247862FE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6250" y="2317750"/>
                <a:ext cx="1345946" cy="276999"/>
              </a:xfrm>
              <a:prstGeom prst="rect">
                <a:avLst/>
              </a:prstGeom>
              <a:blipFill>
                <a:blip r:embed="rId5"/>
                <a:stretch>
                  <a:fillRect l="-2715" r="-1810" b="-326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Oval 22">
            <a:extLst>
              <a:ext uri="{FF2B5EF4-FFF2-40B4-BE49-F238E27FC236}">
                <a16:creationId xmlns:a16="http://schemas.microsoft.com/office/drawing/2014/main" id="{9E70E67E-0789-42D6-80A3-B5D844C6661E}"/>
              </a:ext>
            </a:extLst>
          </p:cNvPr>
          <p:cNvSpPr/>
          <p:nvPr/>
        </p:nvSpPr>
        <p:spPr>
          <a:xfrm>
            <a:off x="6118224" y="3530370"/>
            <a:ext cx="1622426" cy="64793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A3BF21D-78D0-4090-954F-C03D33705D82}"/>
                  </a:ext>
                </a:extLst>
              </p:cNvPr>
              <p:cNvSpPr txBox="1"/>
              <p:nvPr/>
            </p:nvSpPr>
            <p:spPr>
              <a:xfrm>
                <a:off x="6330950" y="3721100"/>
                <a:ext cx="127977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𝑃𝑑𝑉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A3BF21D-78D0-4090-954F-C03D33705D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0950" y="3721100"/>
                <a:ext cx="1279774" cy="276999"/>
              </a:xfrm>
              <a:prstGeom prst="rect">
                <a:avLst/>
              </a:prstGeom>
              <a:blipFill>
                <a:blip r:embed="rId6"/>
                <a:stretch>
                  <a:fillRect l="-2871" r="-3349"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Oval 24">
            <a:extLst>
              <a:ext uri="{FF2B5EF4-FFF2-40B4-BE49-F238E27FC236}">
                <a16:creationId xmlns:a16="http://schemas.microsoft.com/office/drawing/2014/main" id="{8106096E-5E63-4356-BFBF-2CA183B4B9D3}"/>
              </a:ext>
            </a:extLst>
          </p:cNvPr>
          <p:cNvSpPr/>
          <p:nvPr/>
        </p:nvSpPr>
        <p:spPr>
          <a:xfrm>
            <a:off x="4310075" y="4877570"/>
            <a:ext cx="1606550" cy="95778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885816D-1D1A-4F79-801C-AB9C12901B60}"/>
                  </a:ext>
                </a:extLst>
              </p:cNvPr>
              <p:cNvSpPr txBox="1"/>
              <p:nvPr/>
            </p:nvSpPr>
            <p:spPr>
              <a:xfrm>
                <a:off x="2774950" y="2063750"/>
                <a:ext cx="1074012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/>
                  <a:t>constant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885816D-1D1A-4F79-801C-AB9C12901B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4950" y="2063750"/>
                <a:ext cx="1074012" cy="553998"/>
              </a:xfrm>
              <a:prstGeom prst="rect">
                <a:avLst/>
              </a:prstGeom>
              <a:blipFill>
                <a:blip r:embed="rId7"/>
                <a:stretch>
                  <a:fillRect l="-13068" t="-14444" r="-12500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B90B5D1-60C8-4986-A9E2-8C51F9B5B313}"/>
                  </a:ext>
                </a:extLst>
              </p:cNvPr>
              <p:cNvSpPr txBox="1"/>
              <p:nvPr/>
            </p:nvSpPr>
            <p:spPr>
              <a:xfrm>
                <a:off x="3947924" y="2768784"/>
                <a:ext cx="133030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/>
                  <a:t>constant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B90B5D1-60C8-4986-A9E2-8C51F9B5B3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7924" y="2768784"/>
                <a:ext cx="1330301" cy="553998"/>
              </a:xfrm>
              <a:prstGeom prst="rect">
                <a:avLst/>
              </a:prstGeom>
              <a:blipFill>
                <a:blip r:embed="rId8"/>
                <a:stretch>
                  <a:fillRect l="-11009" t="-14286" b="-54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18BF52D-1150-42E0-94E3-4A40339F89B8}"/>
                  </a:ext>
                </a:extLst>
              </p:cNvPr>
              <p:cNvSpPr txBox="1"/>
              <p:nvPr/>
            </p:nvSpPr>
            <p:spPr>
              <a:xfrm>
                <a:off x="5473700" y="2990850"/>
                <a:ext cx="1311898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/>
                  <a:t>constant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18BF52D-1150-42E0-94E3-4A40339F89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3700" y="2990850"/>
                <a:ext cx="1311898" cy="553998"/>
              </a:xfrm>
              <a:prstGeom prst="rect">
                <a:avLst/>
              </a:prstGeom>
              <a:blipFill>
                <a:blip r:embed="rId9"/>
                <a:stretch>
                  <a:fillRect l="-11163" t="-14286" b="-43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228F5DED-390E-4DA3-BCCE-6694885790A1}"/>
              </a:ext>
            </a:extLst>
          </p:cNvPr>
          <p:cNvSpPr txBox="1"/>
          <p:nvPr/>
        </p:nvSpPr>
        <p:spPr>
          <a:xfrm>
            <a:off x="2259798" y="4884350"/>
            <a:ext cx="1491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definition of temperature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D8AC6C6-8877-44E3-87F0-782511156EE5}"/>
              </a:ext>
            </a:extLst>
          </p:cNvPr>
          <p:cNvSpPr txBox="1"/>
          <p:nvPr/>
        </p:nvSpPr>
        <p:spPr>
          <a:xfrm>
            <a:off x="6819902" y="286385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first law of thermodynamics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7D87461-BCF8-4BE1-8C36-C22CC00178CB}"/>
              </a:ext>
            </a:extLst>
          </p:cNvPr>
          <p:cNvSpPr txBox="1"/>
          <p:nvPr/>
        </p:nvSpPr>
        <p:spPr>
          <a:xfrm>
            <a:off x="6135984" y="428625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adiabatic </a:t>
            </a:r>
          </a:p>
          <a:p>
            <a:pPr algn="ctr"/>
            <a:r>
              <a:rPr lang="en-US" sz="1400" dirty="0"/>
              <a:t>process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5A80560-7647-438B-BCA1-3D4B098C09F3}"/>
              </a:ext>
            </a:extLst>
          </p:cNvPr>
          <p:cNvSpPr txBox="1"/>
          <p:nvPr/>
        </p:nvSpPr>
        <p:spPr>
          <a:xfrm>
            <a:off x="579467" y="3621018"/>
            <a:ext cx="16764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macroscopic</a:t>
            </a:r>
          </a:p>
          <a:p>
            <a:r>
              <a:rPr lang="en-US" sz="1400" dirty="0"/>
              <a:t>entropy,</a:t>
            </a:r>
          </a:p>
          <a:p>
            <a:r>
              <a:rPr lang="en-US" sz="1400" dirty="0"/>
              <a:t>second law</a:t>
            </a:r>
          </a:p>
          <a:p>
            <a:r>
              <a:rPr lang="en-US" sz="1400" dirty="0"/>
              <a:t>of thermodynamics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D73E493-D26E-456D-98D2-30908BBB0CEC}"/>
                  </a:ext>
                </a:extLst>
              </p:cNvPr>
              <p:cNvSpPr txBox="1"/>
              <p:nvPr/>
            </p:nvSpPr>
            <p:spPr>
              <a:xfrm>
                <a:off x="4291810" y="5112314"/>
                <a:ext cx="1676398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/>
                  <a:t>consistency with  idea gas law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SG" sz="1400" b="0" i="1" smtClean="0">
                          <a:latin typeface="Cambria Math" panose="02040503050406030204" pitchFamily="18" charset="0"/>
                        </a:rPr>
                        <m:t>𝑃𝑉</m:t>
                      </m:r>
                      <m:r>
                        <a:rPr lang="en-SG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SG" sz="1400" b="0" i="1" smtClean="0">
                          <a:latin typeface="Cambria Math" panose="02040503050406030204" pitchFamily="18" charset="0"/>
                        </a:rPr>
                        <m:t>𝑁𝑘𝑇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D73E493-D26E-456D-98D2-30908BBB0C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1810" y="5112314"/>
                <a:ext cx="1676398" cy="738664"/>
              </a:xfrm>
              <a:prstGeom prst="rect">
                <a:avLst/>
              </a:prstGeom>
              <a:blipFill>
                <a:blip r:embed="rId10"/>
                <a:stretch>
                  <a:fillRect l="-364" t="-1653" r="-800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9F3DC73-AD6F-4292-8209-D1B3683BFA2B}"/>
              </a:ext>
            </a:extLst>
          </p:cNvPr>
          <p:cNvCxnSpPr/>
          <p:nvPr/>
        </p:nvCxnSpPr>
        <p:spPr>
          <a:xfrm>
            <a:off x="5594349" y="1581150"/>
            <a:ext cx="1428751" cy="5585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631DDA5D-D3F4-43E4-BF7A-D4E16B108800}"/>
              </a:ext>
            </a:extLst>
          </p:cNvPr>
          <p:cNvCxnSpPr/>
          <p:nvPr/>
        </p:nvCxnSpPr>
        <p:spPr>
          <a:xfrm>
            <a:off x="5165724" y="1982007"/>
            <a:ext cx="1552576" cy="15103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1EB68805-CED4-47BC-B865-5F44BBE8AB20}"/>
              </a:ext>
            </a:extLst>
          </p:cNvPr>
          <p:cNvCxnSpPr/>
          <p:nvPr/>
        </p:nvCxnSpPr>
        <p:spPr>
          <a:xfrm flipH="1">
            <a:off x="2305050" y="1670857"/>
            <a:ext cx="1149096" cy="6451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4BC96146-4E73-43FF-814A-7656C9CA6E20}"/>
              </a:ext>
            </a:extLst>
          </p:cNvPr>
          <p:cNvCxnSpPr/>
          <p:nvPr/>
        </p:nvCxnSpPr>
        <p:spPr>
          <a:xfrm flipH="1">
            <a:off x="3086100" y="2033778"/>
            <a:ext cx="892177" cy="15347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1E26F941-1CE0-48EB-9FA8-3F64E7EC7812}"/>
              </a:ext>
            </a:extLst>
          </p:cNvPr>
          <p:cNvCxnSpPr>
            <a:cxnSpLocks/>
          </p:cNvCxnSpPr>
          <p:nvPr/>
        </p:nvCxnSpPr>
        <p:spPr>
          <a:xfrm>
            <a:off x="4552694" y="2081212"/>
            <a:ext cx="412680" cy="27201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1D717E7F-B5AC-4FAD-886A-96D0EA03D0FE}"/>
              </a:ext>
            </a:extLst>
          </p:cNvPr>
          <p:cNvSpPr/>
          <p:nvPr/>
        </p:nvSpPr>
        <p:spPr>
          <a:xfrm>
            <a:off x="4137024" y="3524020"/>
            <a:ext cx="1857376" cy="111148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77E734B-EA63-4614-B81A-F35B6D362E5A}"/>
                  </a:ext>
                </a:extLst>
              </p:cNvPr>
              <p:cNvSpPr txBox="1"/>
              <p:nvPr/>
            </p:nvSpPr>
            <p:spPr>
              <a:xfrm>
                <a:off x="4330700" y="3732835"/>
                <a:ext cx="1558953" cy="6811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77E734B-EA63-4614-B81A-F35B6D362E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0700" y="3732835"/>
                <a:ext cx="1558953" cy="681149"/>
              </a:xfrm>
              <a:prstGeom prst="rect">
                <a:avLst/>
              </a:prstGeom>
              <a:blipFill>
                <a:blip r:embed="rId11"/>
                <a:stretch>
                  <a:fillRect b="-8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FAF29FE0-17EF-4E62-9BDE-A9302D65EC68}"/>
                  </a:ext>
                </a:extLst>
              </p:cNvPr>
              <p:cNvSpPr txBox="1"/>
              <p:nvPr/>
            </p:nvSpPr>
            <p:spPr>
              <a:xfrm>
                <a:off x="470073" y="140101"/>
                <a:ext cx="819128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 </m:t>
                    </m:r>
                  </m:oMath>
                </a14:m>
                <a:r>
                  <a:rPr lang="en-US" dirty="0"/>
                  <a:t>internal energy,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dirty="0"/>
                  <a:t> entropy,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/>
                  <a:t>: volume,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: temperature,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: pressure </a:t>
                </a: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FAF29FE0-17EF-4E62-9BDE-A9302D65EC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073" y="140101"/>
                <a:ext cx="8191281" cy="276999"/>
              </a:xfrm>
              <a:prstGeom prst="rect">
                <a:avLst/>
              </a:prstGeom>
              <a:blipFill>
                <a:blip r:embed="rId12"/>
                <a:stretch>
                  <a:fillRect l="-967" t="-28889" r="-967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3001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E8F13608-E2C4-49EE-8905-46C31F62596A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The meaning of the differential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US" i="1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E8F13608-E2C4-49EE-8905-46C31F62596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3091" t="-13364" b="-20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A2DCFB7-F57E-487C-8EEE-A8CE7FE7E3B2}"/>
              </a:ext>
            </a:extLst>
          </p:cNvPr>
          <p:cNvCxnSpPr/>
          <p:nvPr/>
        </p:nvCxnSpPr>
        <p:spPr>
          <a:xfrm>
            <a:off x="1416050" y="5029200"/>
            <a:ext cx="268605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5BADE88-1671-4461-B44C-0B4AB482F624}"/>
              </a:ext>
            </a:extLst>
          </p:cNvPr>
          <p:cNvCxnSpPr/>
          <p:nvPr/>
        </p:nvCxnSpPr>
        <p:spPr>
          <a:xfrm flipV="1">
            <a:off x="1416050" y="2343150"/>
            <a:ext cx="0" cy="268605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47155FD-1581-48E7-891B-45F6DC8B25CD}"/>
              </a:ext>
            </a:extLst>
          </p:cNvPr>
          <p:cNvSpPr/>
          <p:nvPr/>
        </p:nvSpPr>
        <p:spPr>
          <a:xfrm>
            <a:off x="1416050" y="2476500"/>
            <a:ext cx="2216150" cy="2546350"/>
          </a:xfrm>
          <a:custGeom>
            <a:avLst/>
            <a:gdLst>
              <a:gd name="connsiteX0" fmla="*/ 2216150 w 2216150"/>
              <a:gd name="connsiteY0" fmla="*/ 0 h 2546350"/>
              <a:gd name="connsiteX1" fmla="*/ 1962150 w 2216150"/>
              <a:gd name="connsiteY1" fmla="*/ 1136650 h 2546350"/>
              <a:gd name="connsiteX2" fmla="*/ 742950 w 2216150"/>
              <a:gd name="connsiteY2" fmla="*/ 2209800 h 2546350"/>
              <a:gd name="connsiteX3" fmla="*/ 0 w 2216150"/>
              <a:gd name="connsiteY3" fmla="*/ 2546350 h 2546350"/>
              <a:gd name="connsiteX0" fmla="*/ 2216150 w 2217143"/>
              <a:gd name="connsiteY0" fmla="*/ 0 h 2546350"/>
              <a:gd name="connsiteX1" fmla="*/ 2012950 w 2217143"/>
              <a:gd name="connsiteY1" fmla="*/ 1041400 h 2546350"/>
              <a:gd name="connsiteX2" fmla="*/ 742950 w 2217143"/>
              <a:gd name="connsiteY2" fmla="*/ 2209800 h 2546350"/>
              <a:gd name="connsiteX3" fmla="*/ 0 w 2217143"/>
              <a:gd name="connsiteY3" fmla="*/ 2546350 h 2546350"/>
              <a:gd name="connsiteX0" fmla="*/ 2216150 w 2216150"/>
              <a:gd name="connsiteY0" fmla="*/ 0 h 2546350"/>
              <a:gd name="connsiteX1" fmla="*/ 2012950 w 2216150"/>
              <a:gd name="connsiteY1" fmla="*/ 1041400 h 2546350"/>
              <a:gd name="connsiteX2" fmla="*/ 876300 w 2216150"/>
              <a:gd name="connsiteY2" fmla="*/ 2108200 h 2546350"/>
              <a:gd name="connsiteX3" fmla="*/ 0 w 2216150"/>
              <a:gd name="connsiteY3" fmla="*/ 2546350 h 2546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16150" h="2546350">
                <a:moveTo>
                  <a:pt x="2216150" y="0"/>
                </a:moveTo>
                <a:cubicBezTo>
                  <a:pt x="2211916" y="384175"/>
                  <a:pt x="2236258" y="690033"/>
                  <a:pt x="2012950" y="1041400"/>
                </a:cubicBezTo>
                <a:cubicBezTo>
                  <a:pt x="1789642" y="1392767"/>
                  <a:pt x="1203325" y="1873250"/>
                  <a:pt x="876300" y="2108200"/>
                </a:cubicBezTo>
                <a:cubicBezTo>
                  <a:pt x="549275" y="2343150"/>
                  <a:pt x="207962" y="2495550"/>
                  <a:pt x="0" y="2546350"/>
                </a:cubicBezTo>
              </a:path>
            </a:pathLst>
          </a:cu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1B688A1-35E3-4766-BA4C-8AC91214187B}"/>
              </a:ext>
            </a:extLst>
          </p:cNvPr>
          <p:cNvCxnSpPr/>
          <p:nvPr/>
        </p:nvCxnSpPr>
        <p:spPr>
          <a:xfrm flipV="1">
            <a:off x="2749550" y="3384550"/>
            <a:ext cx="933450" cy="838200"/>
          </a:xfrm>
          <a:prstGeom prst="line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FEC3324-A445-4F38-A75B-9A7D46E0D629}"/>
              </a:ext>
            </a:extLst>
          </p:cNvPr>
          <p:cNvCxnSpPr/>
          <p:nvPr/>
        </p:nvCxnSpPr>
        <p:spPr>
          <a:xfrm>
            <a:off x="2749550" y="4222750"/>
            <a:ext cx="9334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DEAE987-CB4D-4107-80F5-3547232BD7F1}"/>
              </a:ext>
            </a:extLst>
          </p:cNvPr>
          <p:cNvCxnSpPr/>
          <p:nvPr/>
        </p:nvCxnSpPr>
        <p:spPr>
          <a:xfrm>
            <a:off x="3683000" y="3384550"/>
            <a:ext cx="0" cy="838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F61E8A5-913C-44E8-B8DB-1C4706C8BBEF}"/>
                  </a:ext>
                </a:extLst>
              </p:cNvPr>
              <p:cNvSpPr txBox="1"/>
              <p:nvPr/>
            </p:nvSpPr>
            <p:spPr>
              <a:xfrm>
                <a:off x="1016000" y="2044700"/>
                <a:ext cx="3238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F61E8A5-913C-44E8-B8DB-1C4706C8BB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000" y="2044700"/>
                <a:ext cx="323850" cy="369332"/>
              </a:xfrm>
              <a:prstGeom prst="rect">
                <a:avLst/>
              </a:prstGeom>
              <a:blipFill>
                <a:blip r:embed="rId3"/>
                <a:stretch>
                  <a:fillRect l="-3774" r="-3774"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7C98BD7-0B56-4E61-B43B-DBF78A76C344}"/>
                  </a:ext>
                </a:extLst>
              </p:cNvPr>
              <p:cNvSpPr txBox="1"/>
              <p:nvPr/>
            </p:nvSpPr>
            <p:spPr>
              <a:xfrm>
                <a:off x="2495550" y="5130800"/>
                <a:ext cx="558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7C98BD7-0B56-4E61-B43B-DBF78A76C3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5550" y="5130800"/>
                <a:ext cx="55880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97C260B-C77C-4C88-AD8D-568057F0ECD8}"/>
              </a:ext>
            </a:extLst>
          </p:cNvPr>
          <p:cNvCxnSpPr/>
          <p:nvPr/>
        </p:nvCxnSpPr>
        <p:spPr>
          <a:xfrm>
            <a:off x="2762250" y="4464050"/>
            <a:ext cx="933450" cy="0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EF3AA91-80D0-4D46-834F-0A6D007D281F}"/>
                  </a:ext>
                </a:extLst>
              </p:cNvPr>
              <p:cNvSpPr txBox="1"/>
              <p:nvPr/>
            </p:nvSpPr>
            <p:spPr>
              <a:xfrm>
                <a:off x="3022600" y="4514850"/>
                <a:ext cx="38099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EF3AA91-80D0-4D46-834F-0A6D007D28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2600" y="4514850"/>
                <a:ext cx="380998" cy="369332"/>
              </a:xfrm>
              <a:prstGeom prst="rect">
                <a:avLst/>
              </a:prstGeom>
              <a:blipFill>
                <a:blip r:embed="rId5"/>
                <a:stretch>
                  <a:fillRect r="-145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F3DA4B5A-D8C1-43E3-9098-331382B92D91}"/>
              </a:ext>
            </a:extLst>
          </p:cNvPr>
          <p:cNvCxnSpPr>
            <a:cxnSpLocks/>
          </p:cNvCxnSpPr>
          <p:nvPr/>
        </p:nvCxnSpPr>
        <p:spPr>
          <a:xfrm>
            <a:off x="3905250" y="3384550"/>
            <a:ext cx="0" cy="85090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991B8EB-7EBE-4E4E-AC7A-23D0808F9CAD}"/>
                  </a:ext>
                </a:extLst>
              </p:cNvPr>
              <p:cNvSpPr txBox="1"/>
              <p:nvPr/>
            </p:nvSpPr>
            <p:spPr>
              <a:xfrm>
                <a:off x="4171950" y="3651250"/>
                <a:ext cx="1397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991B8EB-7EBE-4E4E-AC7A-23D0808F9C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1950" y="3651250"/>
                <a:ext cx="1397000" cy="369332"/>
              </a:xfrm>
              <a:prstGeom prst="rect">
                <a:avLst/>
              </a:prstGeom>
              <a:blipFill>
                <a:blip r:embed="rId6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479C597-94D9-436C-8215-184BE02E5578}"/>
                  </a:ext>
                </a:extLst>
              </p:cNvPr>
              <p:cNvSpPr txBox="1"/>
              <p:nvPr/>
            </p:nvSpPr>
            <p:spPr>
              <a:xfrm>
                <a:off x="6191249" y="2089150"/>
                <a:ext cx="2679699" cy="21618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Two variable case,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the differential: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479C597-94D9-436C-8215-184BE02E55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1249" y="2089150"/>
                <a:ext cx="2679699" cy="2161874"/>
              </a:xfrm>
              <a:prstGeom prst="rect">
                <a:avLst/>
              </a:prstGeom>
              <a:blipFill>
                <a:blip r:embed="rId7"/>
                <a:stretch>
                  <a:fillRect l="-2050" t="-1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AFAE5B7-3494-47B8-B63D-3AB3FD5BDC15}"/>
                  </a:ext>
                </a:extLst>
              </p:cNvPr>
              <p:cNvSpPr txBox="1"/>
              <p:nvPr/>
            </p:nvSpPr>
            <p:spPr>
              <a:xfrm>
                <a:off x="4686300" y="5574041"/>
                <a:ext cx="3606800" cy="8815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+⋯</m:t>
                      </m:r>
                    </m:oMath>
                  </m:oMathPara>
                </a14:m>
                <a:endParaRPr lang="en-US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AFAE5B7-3494-47B8-B63D-3AB3FD5BDC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6300" y="5574041"/>
                <a:ext cx="3606800" cy="8815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EC2123D2-0255-46D1-812D-318AA9F177AD}"/>
                  </a:ext>
                </a:extLst>
              </p:cNvPr>
              <p:cNvSpPr txBox="1"/>
              <p:nvPr/>
            </p:nvSpPr>
            <p:spPr>
              <a:xfrm>
                <a:off x="2108200" y="3606800"/>
                <a:ext cx="95250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slope =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1400" dirty="0"/>
                  <a:t> 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EC2123D2-0255-46D1-812D-318AA9F177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8200" y="3606800"/>
                <a:ext cx="952501" cy="523220"/>
              </a:xfrm>
              <a:prstGeom prst="rect">
                <a:avLst/>
              </a:prstGeom>
              <a:blipFill>
                <a:blip r:embed="rId9"/>
                <a:stretch>
                  <a:fillRect l="-1923" t="-2353" b="-11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2B6AF07-F8B1-4FB2-8145-9348B9C78937}"/>
              </a:ext>
            </a:extLst>
          </p:cNvPr>
          <p:cNvCxnSpPr/>
          <p:nvPr/>
        </p:nvCxnSpPr>
        <p:spPr>
          <a:xfrm>
            <a:off x="2762250" y="4235450"/>
            <a:ext cx="0" cy="79375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CB1C76D3-552B-F8CC-5E34-1EC7D7C95AE7}"/>
              </a:ext>
            </a:extLst>
          </p:cNvPr>
          <p:cNvSpPr txBox="1"/>
          <p:nvPr/>
        </p:nvSpPr>
        <p:spPr>
          <a:xfrm>
            <a:off x="5178870" y="5110300"/>
            <a:ext cx="2361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dirty="0"/>
              <a:t>Finite difference:</a:t>
            </a:r>
          </a:p>
        </p:txBody>
      </p:sp>
    </p:spTree>
    <p:extLst>
      <p:ext uri="{BB962C8B-B14F-4D97-AF65-F5344CB8AC3E}">
        <p14:creationId xmlns:p14="http://schemas.microsoft.com/office/powerpoint/2010/main" val="1370513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35186-4966-4296-8577-FCACF81D9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Recover entropy difference from the differential 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E799F54-6FB0-4DC6-BF94-5086F0BAF48A}"/>
              </a:ext>
            </a:extLst>
          </p:cNvPr>
          <p:cNvCxnSpPr/>
          <p:nvPr/>
        </p:nvCxnSpPr>
        <p:spPr>
          <a:xfrm>
            <a:off x="1143000" y="4749800"/>
            <a:ext cx="330200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8DC2D1F-35D5-4478-A014-AECA6CB7CFC5}"/>
              </a:ext>
            </a:extLst>
          </p:cNvPr>
          <p:cNvCxnSpPr/>
          <p:nvPr/>
        </p:nvCxnSpPr>
        <p:spPr>
          <a:xfrm flipV="1">
            <a:off x="1143000" y="2057400"/>
            <a:ext cx="0" cy="26924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3DF0201-CF93-4FB8-A8D2-C8F629C27099}"/>
                  </a:ext>
                </a:extLst>
              </p:cNvPr>
              <p:cNvSpPr txBox="1"/>
              <p:nvPr/>
            </p:nvSpPr>
            <p:spPr>
              <a:xfrm>
                <a:off x="4210050" y="4972050"/>
                <a:ext cx="3619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3DF0201-CF93-4FB8-A8D2-C8F629C270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0050" y="4972050"/>
                <a:ext cx="361950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6FC43B8-5396-4E07-85CE-54DE40F63A35}"/>
                  </a:ext>
                </a:extLst>
              </p:cNvPr>
              <p:cNvSpPr txBox="1"/>
              <p:nvPr/>
            </p:nvSpPr>
            <p:spPr>
              <a:xfrm>
                <a:off x="615950" y="1962150"/>
                <a:ext cx="3619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6FC43B8-5396-4E07-85CE-54DE40F63A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962150"/>
                <a:ext cx="361950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Oval 9">
            <a:extLst>
              <a:ext uri="{FF2B5EF4-FFF2-40B4-BE49-F238E27FC236}">
                <a16:creationId xmlns:a16="http://schemas.microsoft.com/office/drawing/2014/main" id="{D614B88A-7607-49B8-9324-E3E36FD87CD1}"/>
              </a:ext>
            </a:extLst>
          </p:cNvPr>
          <p:cNvSpPr/>
          <p:nvPr/>
        </p:nvSpPr>
        <p:spPr>
          <a:xfrm>
            <a:off x="1822450" y="3892550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DC577E5-29A7-4258-89AA-6FFDB302237C}"/>
              </a:ext>
            </a:extLst>
          </p:cNvPr>
          <p:cNvSpPr/>
          <p:nvPr/>
        </p:nvSpPr>
        <p:spPr>
          <a:xfrm>
            <a:off x="3556000" y="2800350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6263DE8-A883-4666-A7B1-CF3B4B1922B7}"/>
              </a:ext>
            </a:extLst>
          </p:cNvPr>
          <p:cNvCxnSpPr>
            <a:stCxn id="10" idx="5"/>
          </p:cNvCxnSpPr>
          <p:nvPr/>
        </p:nvCxnSpPr>
        <p:spPr>
          <a:xfrm>
            <a:off x="1861474" y="3931574"/>
            <a:ext cx="1740245" cy="6695"/>
          </a:xfrm>
          <a:prstGeom prst="line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9FD2437-E128-4B7A-B39E-3E9078D8AB97}"/>
              </a:ext>
            </a:extLst>
          </p:cNvPr>
          <p:cNvCxnSpPr>
            <a:cxnSpLocks/>
          </p:cNvCxnSpPr>
          <p:nvPr/>
        </p:nvCxnSpPr>
        <p:spPr>
          <a:xfrm>
            <a:off x="3575974" y="2851495"/>
            <a:ext cx="0" cy="1086774"/>
          </a:xfrm>
          <a:prstGeom prst="line">
            <a:avLst/>
          </a:prstGeom>
          <a:ln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046DD4E-1181-4931-960E-B4E1D5DC2398}"/>
              </a:ext>
            </a:extLst>
          </p:cNvPr>
          <p:cNvSpPr/>
          <p:nvPr/>
        </p:nvSpPr>
        <p:spPr>
          <a:xfrm>
            <a:off x="1841500" y="2889250"/>
            <a:ext cx="1670050" cy="1016000"/>
          </a:xfrm>
          <a:custGeom>
            <a:avLst/>
            <a:gdLst>
              <a:gd name="connsiteX0" fmla="*/ 0 w 1670050"/>
              <a:gd name="connsiteY0" fmla="*/ 1016000 h 1016000"/>
              <a:gd name="connsiteX1" fmla="*/ 266700 w 1670050"/>
              <a:gd name="connsiteY1" fmla="*/ 571500 h 1016000"/>
              <a:gd name="connsiteX2" fmla="*/ 1054100 w 1670050"/>
              <a:gd name="connsiteY2" fmla="*/ 501650 h 1016000"/>
              <a:gd name="connsiteX3" fmla="*/ 1670050 w 1670050"/>
              <a:gd name="connsiteY3" fmla="*/ 0 h 1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0050" h="1016000">
                <a:moveTo>
                  <a:pt x="0" y="1016000"/>
                </a:moveTo>
                <a:cubicBezTo>
                  <a:pt x="45508" y="836612"/>
                  <a:pt x="91017" y="657225"/>
                  <a:pt x="266700" y="571500"/>
                </a:cubicBezTo>
                <a:cubicBezTo>
                  <a:pt x="442383" y="485775"/>
                  <a:pt x="820208" y="596900"/>
                  <a:pt x="1054100" y="501650"/>
                </a:cubicBezTo>
                <a:cubicBezTo>
                  <a:pt x="1287992" y="406400"/>
                  <a:pt x="1479021" y="203200"/>
                  <a:pt x="1670050" y="0"/>
                </a:cubicBezTo>
              </a:path>
            </a:pathLst>
          </a:custGeom>
          <a:noFill/>
          <a:ln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FD41516-E466-4611-9829-26FD21E2A121}"/>
                  </a:ext>
                </a:extLst>
              </p:cNvPr>
              <p:cNvSpPr txBox="1"/>
              <p:nvPr/>
            </p:nvSpPr>
            <p:spPr>
              <a:xfrm>
                <a:off x="5060950" y="1962150"/>
                <a:ext cx="3105149" cy="31075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𝑑𝑉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𝑔𝑑𝑈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h𝑑𝑉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FD41516-E466-4611-9829-26FD21E2A1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0950" y="1962150"/>
                <a:ext cx="3105149" cy="310751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944A162A-2875-4149-B87C-B981B7460122}"/>
              </a:ext>
            </a:extLst>
          </p:cNvPr>
          <p:cNvSpPr txBox="1"/>
          <p:nvPr/>
        </p:nvSpPr>
        <p:spPr>
          <a:xfrm>
            <a:off x="1676399" y="4044950"/>
            <a:ext cx="285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0D4E5BF-FA19-4C1F-BF5E-F2BE77316A4B}"/>
              </a:ext>
            </a:extLst>
          </p:cNvPr>
          <p:cNvSpPr txBox="1"/>
          <p:nvPr/>
        </p:nvSpPr>
        <p:spPr>
          <a:xfrm>
            <a:off x="3422649" y="2438400"/>
            <a:ext cx="285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3AD2681-1FDB-4047-AC96-CEF5BF6BB041}"/>
              </a:ext>
            </a:extLst>
          </p:cNvPr>
          <p:cNvSpPr txBox="1"/>
          <p:nvPr/>
        </p:nvSpPr>
        <p:spPr>
          <a:xfrm>
            <a:off x="1009650" y="5609551"/>
            <a:ext cx="441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state-function change like the entropy does not depend on how the path is taking.  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49D891-5C6E-41AE-98A7-805198F9021E}"/>
              </a:ext>
            </a:extLst>
          </p:cNvPr>
          <p:cNvSpPr txBox="1"/>
          <p:nvPr/>
        </p:nvSpPr>
        <p:spPr>
          <a:xfrm>
            <a:off x="6387049" y="5247094"/>
            <a:ext cx="1937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line integral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7564813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0BEF0-300E-404B-A43D-4CEA598B9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Total differential/Maxwell’s relation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3E870DB-67BB-4AC3-A6AB-EDD3E7F00F5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𝑔𝑑𝑈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h𝑑𝑉</m:t>
                    </m:r>
                  </m:oMath>
                </a14:m>
                <a:r>
                  <a:rPr lang="en-US" dirty="0"/>
                  <a:t> is the differential of some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i.e.,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𝑔𝑑𝑈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h𝑑𝑉</m:t>
                    </m:r>
                  </m:oMath>
                </a14:m>
                <a:r>
                  <a:rPr lang="en-US" dirty="0"/>
                  <a:t>, we call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𝑑𝑆</m:t>
                    </m:r>
                  </m:oMath>
                </a14:m>
                <a:r>
                  <a:rPr lang="en-US" dirty="0"/>
                  <a:t> a total differential.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𝑃𝑑𝑉</m:t>
                    </m:r>
                  </m:oMath>
                </a14:m>
                <a:r>
                  <a:rPr lang="en-US" dirty="0"/>
                  <a:t> is not a total differential.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n-US" dirty="0"/>
                  <a:t> is not a state function.</a:t>
                </a:r>
              </a:p>
              <a:p>
                <a:endParaRPr lang="en-US" dirty="0"/>
              </a:p>
              <a:p>
                <a:r>
                  <a:rPr lang="en-US" dirty="0"/>
                  <a:t>Condition for being a total differential: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num>
                        <m:den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3E870DB-67BB-4AC3-A6AB-EDD3E7F00F5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 t="-3501" r="-11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FC78700E-236A-C9DF-57F1-A55C028B86F4}"/>
              </a:ext>
            </a:extLst>
          </p:cNvPr>
          <p:cNvSpPr txBox="1"/>
          <p:nvPr/>
        </p:nvSpPr>
        <p:spPr>
          <a:xfrm>
            <a:off x="2845777" y="6260122"/>
            <a:ext cx="3452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This is a Maxwell’s relation.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84641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7ED42-B691-49A8-8105-490A6E32E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Entropy and heat revisited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9C3BBDB-EFCB-47EE-87F8-B3B657D3D92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49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en-US" dirty="0"/>
                  <a:t>The first law:</a:t>
                </a:r>
              </a:p>
              <a:p>
                <a:pPr marL="914400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𝑑𝑈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en-US" sz="2800" dirty="0"/>
              </a:p>
              <a:p>
                <a:r>
                  <a:rPr lang="en-US" dirty="0"/>
                  <a:t>Quasistatic: slow change in such a way that the system remains in equilibrium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𝑃𝑑𝑉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The identity: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𝑇𝑑𝑆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𝑃𝑑𝑉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pPr marL="0" indent="0" algn="ctr">
                  <a:buNone/>
                </a:pPr>
                <a:r>
                  <a:rPr lang="en-US" b="0" dirty="0"/>
                  <a:t>                  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𝑇𝑑𝑆</m:t>
                    </m:r>
                  </m:oMath>
                </a14:m>
                <a:r>
                  <a:rPr lang="en-US" b="0" i="1" dirty="0">
                    <a:latin typeface="Cambria Math" panose="02040503050406030204" pitchFamily="18" charset="0"/>
                  </a:rPr>
                  <a:t>    </a:t>
                </a:r>
                <a:r>
                  <a:rPr lang="en-US" dirty="0">
                    <a:latin typeface="+mn-lt"/>
                  </a:rPr>
                  <a:t>(quasistatic, reversible)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endParaRPr lang="en-US" b="0" i="0" dirty="0">
                  <a:latin typeface="Cambria Math" panose="02040503050406030204" pitchFamily="18" charset="0"/>
                </a:endParaRPr>
              </a:p>
              <a:p>
                <a:r>
                  <a:rPr lang="en-US" b="0" i="0" dirty="0">
                    <a:latin typeface="Cambria Math" panose="02040503050406030204" pitchFamily="18" charset="0"/>
                  </a:rPr>
                  <a:t>Finite amount: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9C3BBDB-EFCB-47EE-87F8-B3B657D3D92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49"/>
              </a:xfrm>
              <a:blipFill>
                <a:blip r:embed="rId2"/>
                <a:stretch>
                  <a:fillRect l="-1005" t="-3394" r="-1005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50357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B3E3E-2B61-4F6D-9390-3890D2561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Non-quasistatic processes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C12FCB7-8A12-4D86-B595-D8D1ACACF2E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65150" y="5528553"/>
                <a:ext cx="7886700" cy="923925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&gt;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C12FCB7-8A12-4D86-B595-D8D1ACACF2E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65150" y="5528553"/>
                <a:ext cx="7886700" cy="923925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A0D846C3-AD07-40A6-8C6E-1461CED135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641" y="1690689"/>
            <a:ext cx="6959760" cy="233941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8245DBE-B4EE-495E-91CF-C128366393C6}"/>
                  </a:ext>
                </a:extLst>
              </p:cNvPr>
              <p:cNvSpPr txBox="1"/>
              <p:nvPr/>
            </p:nvSpPr>
            <p:spPr>
              <a:xfrm>
                <a:off x="5105400" y="4197350"/>
                <a:ext cx="375285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Sudden, free expansion to a larger volume. 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>
                    <a:sym typeface="Symbol" panose="05050102010706020507" pitchFamily="18" charset="2"/>
                  </a:rPr>
                  <a:t>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𝑑𝑈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𝑊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=0, </m:t>
                    </m:r>
                  </m:oMath>
                </a14:m>
                <a:endParaRPr lang="en-US" b="0" i="1" dirty="0">
                  <a:latin typeface="Cambria Math" panose="02040503050406030204" pitchFamily="18" charset="0"/>
                  <a:sym typeface="Symbol" panose="05050102010706020507" pitchFamily="18" charset="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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𝑇𝑑𝑆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𝑃𝑑𝑉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&gt;0.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8245DBE-B4EE-495E-91CF-C128366393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400" y="4197350"/>
                <a:ext cx="3752850" cy="1200329"/>
              </a:xfrm>
              <a:prstGeom prst="rect">
                <a:avLst/>
              </a:prstGeom>
              <a:blipFill>
                <a:blip r:embed="rId4"/>
                <a:stretch>
                  <a:fillRect l="-1463" t="-3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865E971-1D2B-42F4-AC6C-288624EE253F}"/>
                  </a:ext>
                </a:extLst>
              </p:cNvPr>
              <p:cNvSpPr txBox="1"/>
              <p:nvPr/>
            </p:nvSpPr>
            <p:spPr>
              <a:xfrm>
                <a:off x="755650" y="4197350"/>
                <a:ext cx="375285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Sudden hit with a hammer to a piston.  Work done larger than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𝑃𝑑𝑉</m:t>
                    </m:r>
                  </m:oMath>
                </a14:m>
                <a:r>
                  <a:rPr lang="en-US" dirty="0"/>
                  <a:t>.  So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𝑇𝑑𝑆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𝑃𝑑𝑉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&gt;0.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865E971-1D2B-42F4-AC6C-288624EE25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650" y="4197350"/>
                <a:ext cx="3752850" cy="1200329"/>
              </a:xfrm>
              <a:prstGeom prst="rect">
                <a:avLst/>
              </a:prstGeom>
              <a:blipFill>
                <a:blip r:embed="rId5"/>
                <a:stretch>
                  <a:fillRect l="-1461" t="-3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9FF6B39-707D-4068-8830-6F0AFE31776E}"/>
                  </a:ext>
                </a:extLst>
              </p:cNvPr>
              <p:cNvSpPr txBox="1"/>
              <p:nvPr/>
            </p:nvSpPr>
            <p:spPr>
              <a:xfrm>
                <a:off x="811272" y="5667351"/>
                <a:ext cx="242006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Recall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𝑇𝑑𝑆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𝑃𝑑𝑉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9FF6B39-707D-4068-8830-6F0AFE3177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272" y="5667351"/>
                <a:ext cx="2420066" cy="646331"/>
              </a:xfrm>
              <a:prstGeom prst="rect">
                <a:avLst/>
              </a:prstGeom>
              <a:blipFill>
                <a:blip r:embed="rId6"/>
                <a:stretch>
                  <a:fillRect l="-2015" t="-566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1717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09AF866-9192-4D0F-ACF4-5CCED048ACE0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Diffusive equilibrium and chemical potential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09AF866-9192-4D0F-ACF4-5CCED048AC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3091" t="-13364" b="-20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BA282545-578E-44F8-88FF-A1EA8A822A3C}"/>
              </a:ext>
            </a:extLst>
          </p:cNvPr>
          <p:cNvSpPr/>
          <p:nvPr/>
        </p:nvSpPr>
        <p:spPr>
          <a:xfrm>
            <a:off x="781050" y="2336800"/>
            <a:ext cx="3981450" cy="1917700"/>
          </a:xfrm>
          <a:prstGeom prst="rect">
            <a:avLst/>
          </a:prstGeom>
          <a:solidFill>
            <a:schemeClr val="accent3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C5134AF-5F54-42BB-BC17-439CC71653B3}"/>
              </a:ext>
            </a:extLst>
          </p:cNvPr>
          <p:cNvSpPr/>
          <p:nvPr/>
        </p:nvSpPr>
        <p:spPr>
          <a:xfrm>
            <a:off x="914400" y="2482850"/>
            <a:ext cx="3695700" cy="1619250"/>
          </a:xfrm>
          <a:prstGeom prst="rect">
            <a:avLst/>
          </a:prstGeom>
          <a:pattFill prst="pct5">
            <a:fgClr>
              <a:schemeClr val="accent3"/>
            </a:fgClr>
            <a:bgClr>
              <a:schemeClr val="bg1"/>
            </a:bgClr>
          </a:patt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1017611-913B-409C-922C-07AE8E359A82}"/>
              </a:ext>
            </a:extLst>
          </p:cNvPr>
          <p:cNvCxnSpPr/>
          <p:nvPr/>
        </p:nvCxnSpPr>
        <p:spPr>
          <a:xfrm>
            <a:off x="3111500" y="2476500"/>
            <a:ext cx="0" cy="1638300"/>
          </a:xfrm>
          <a:prstGeom prst="line">
            <a:avLst/>
          </a:prstGeom>
          <a:ln w="25400" cmpd="sng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Arrow: Left-Right 6">
            <a:extLst>
              <a:ext uri="{FF2B5EF4-FFF2-40B4-BE49-F238E27FC236}">
                <a16:creationId xmlns:a16="http://schemas.microsoft.com/office/drawing/2014/main" id="{09A0F909-FF8D-4F51-A363-DB3248518C9B}"/>
              </a:ext>
            </a:extLst>
          </p:cNvPr>
          <p:cNvSpPr/>
          <p:nvPr/>
        </p:nvSpPr>
        <p:spPr>
          <a:xfrm>
            <a:off x="2959100" y="3111500"/>
            <a:ext cx="323850" cy="98425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49F8EF7-049C-4876-B2C9-035AC50276F1}"/>
              </a:ext>
            </a:extLst>
          </p:cNvPr>
          <p:cNvCxnSpPr/>
          <p:nvPr/>
        </p:nvCxnSpPr>
        <p:spPr>
          <a:xfrm>
            <a:off x="3111500" y="3638550"/>
            <a:ext cx="4826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F0A7B25-3391-4318-B875-704825420577}"/>
              </a:ext>
            </a:extLst>
          </p:cNvPr>
          <p:cNvCxnSpPr/>
          <p:nvPr/>
        </p:nvCxnSpPr>
        <p:spPr>
          <a:xfrm flipH="1">
            <a:off x="2635250" y="2838450"/>
            <a:ext cx="4762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E166876-9DFF-48E5-A421-678777E5AFFA}"/>
                  </a:ext>
                </a:extLst>
              </p:cNvPr>
              <p:cNvSpPr txBox="1"/>
              <p:nvPr/>
            </p:nvSpPr>
            <p:spPr>
              <a:xfrm>
                <a:off x="1307679" y="3153975"/>
                <a:ext cx="99617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E166876-9DFF-48E5-A421-678777E5AF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7679" y="3153975"/>
                <a:ext cx="996170" cy="276999"/>
              </a:xfrm>
              <a:prstGeom prst="rect">
                <a:avLst/>
              </a:prstGeom>
              <a:blipFill>
                <a:blip r:embed="rId3"/>
                <a:stretch>
                  <a:fillRect l="-4294" r="-613" b="-19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789EFB1-8B76-4949-B54C-91CE57C69482}"/>
                  </a:ext>
                </a:extLst>
              </p:cNvPr>
              <p:cNvSpPr txBox="1"/>
              <p:nvPr/>
            </p:nvSpPr>
            <p:spPr>
              <a:xfrm>
                <a:off x="3453979" y="3109525"/>
                <a:ext cx="10438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789EFB1-8B76-4949-B54C-91CE57C694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3979" y="3109525"/>
                <a:ext cx="1043876" cy="276999"/>
              </a:xfrm>
              <a:prstGeom prst="rect">
                <a:avLst/>
              </a:prstGeom>
              <a:blipFill>
                <a:blip r:embed="rId4"/>
                <a:stretch>
                  <a:fillRect l="-4094" b="-19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56C27CA-F136-4309-B9CB-82CD1C9AF4FC}"/>
                  </a:ext>
                </a:extLst>
              </p:cNvPr>
              <p:cNvSpPr txBox="1"/>
              <p:nvPr/>
            </p:nvSpPr>
            <p:spPr>
              <a:xfrm>
                <a:off x="2508250" y="2969825"/>
                <a:ext cx="25399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56C27CA-F136-4309-B9CB-82CD1C9AF4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8250" y="2969825"/>
                <a:ext cx="253998" cy="369332"/>
              </a:xfrm>
              <a:prstGeom prst="rect">
                <a:avLst/>
              </a:prstGeom>
              <a:blipFill>
                <a:blip r:embed="rId5"/>
                <a:stretch>
                  <a:fillRect r="-904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82CA28D-4879-4DD0-B550-DD720EA52249}"/>
                  </a:ext>
                </a:extLst>
              </p:cNvPr>
              <p:cNvSpPr txBox="1"/>
              <p:nvPr/>
            </p:nvSpPr>
            <p:spPr>
              <a:xfrm>
                <a:off x="2203450" y="2635250"/>
                <a:ext cx="355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82CA28D-4879-4DD0-B550-DD720EA522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3450" y="2635250"/>
                <a:ext cx="355600" cy="369332"/>
              </a:xfrm>
              <a:prstGeom prst="rect">
                <a:avLst/>
              </a:prstGeom>
              <a:blipFill>
                <a:blip r:embed="rId6"/>
                <a:stretch>
                  <a:fillRect r="-322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A585A79-29B8-485F-B814-B728771F3548}"/>
                  </a:ext>
                </a:extLst>
              </p:cNvPr>
              <p:cNvSpPr txBox="1"/>
              <p:nvPr/>
            </p:nvSpPr>
            <p:spPr>
              <a:xfrm>
                <a:off x="781050" y="4635500"/>
                <a:ext cx="398145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Two systems that can exchange both energy and particles of the same type,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dirty="0"/>
                  <a:t> fixed.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A585A79-29B8-485F-B814-B728771F35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050" y="4635500"/>
                <a:ext cx="3981450" cy="1200329"/>
              </a:xfrm>
              <a:prstGeom prst="rect">
                <a:avLst/>
              </a:prstGeom>
              <a:blipFill>
                <a:blip r:embed="rId7"/>
                <a:stretch>
                  <a:fillRect l="-1225" t="-2538" r="-919" b="-71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1551CB2-73F5-41A9-A347-113B8F8DFAC0}"/>
                  </a:ext>
                </a:extLst>
              </p:cNvPr>
              <p:cNvSpPr txBox="1"/>
              <p:nvPr/>
            </p:nvSpPr>
            <p:spPr>
              <a:xfrm>
                <a:off x="4908550" y="2336800"/>
                <a:ext cx="3886200" cy="49344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total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𝑈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,   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total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  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num>
                      <m:den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/>
                  <a:t>   (at equilibrium)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num>
                      <m:den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/>
                  <a:t>   (at equilibrium)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𝑆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𝑁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dirty="0"/>
                  <a:t> (at equilibrium)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1551CB2-73F5-41A9-A347-113B8F8DFA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8550" y="2336800"/>
                <a:ext cx="3886200" cy="4934492"/>
              </a:xfrm>
              <a:prstGeom prst="rect">
                <a:avLst/>
              </a:prstGeom>
              <a:blipFill>
                <a:blip r:embed="rId8"/>
                <a:stretch>
                  <a:fillRect l="-12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C17EA258-1E8B-8833-E63C-E417BB2F2CCB}"/>
              </a:ext>
            </a:extLst>
          </p:cNvPr>
          <p:cNvSpPr txBox="1"/>
          <p:nvPr/>
        </p:nvSpPr>
        <p:spPr>
          <a:xfrm>
            <a:off x="1783690" y="1960014"/>
            <a:ext cx="2480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dirty="0"/>
              <a:t>A                      B</a:t>
            </a:r>
          </a:p>
        </p:txBody>
      </p:sp>
    </p:spTree>
    <p:extLst>
      <p:ext uri="{BB962C8B-B14F-4D97-AF65-F5344CB8AC3E}">
        <p14:creationId xmlns:p14="http://schemas.microsoft.com/office/powerpoint/2010/main" val="19192717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8B76B33B-7ADF-434B-996C-491C15F3E560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Meaning of chemical potential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8B76B33B-7ADF-434B-996C-491C15F3E5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3091" t="-13364" b="-20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8B1BFF6E-D29D-4FA3-87E7-18C126A11833}"/>
              </a:ext>
            </a:extLst>
          </p:cNvPr>
          <p:cNvSpPr/>
          <p:nvPr/>
        </p:nvSpPr>
        <p:spPr>
          <a:xfrm>
            <a:off x="901075" y="3841750"/>
            <a:ext cx="3981450" cy="1917700"/>
          </a:xfrm>
          <a:prstGeom prst="rect">
            <a:avLst/>
          </a:prstGeom>
          <a:solidFill>
            <a:schemeClr val="accent3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84EC94-C22D-42B8-A8CB-7FE9EDB3DAD9}"/>
              </a:ext>
            </a:extLst>
          </p:cNvPr>
          <p:cNvSpPr/>
          <p:nvPr/>
        </p:nvSpPr>
        <p:spPr>
          <a:xfrm>
            <a:off x="1034425" y="3987800"/>
            <a:ext cx="3695700" cy="1619250"/>
          </a:xfrm>
          <a:prstGeom prst="rect">
            <a:avLst/>
          </a:prstGeom>
          <a:pattFill prst="pct5">
            <a:fgClr>
              <a:schemeClr val="accent3"/>
            </a:fgClr>
            <a:bgClr>
              <a:schemeClr val="bg1"/>
            </a:bgClr>
          </a:patt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E83522F-3B39-48D4-A645-F69CA91BBC26}"/>
              </a:ext>
            </a:extLst>
          </p:cNvPr>
          <p:cNvCxnSpPr/>
          <p:nvPr/>
        </p:nvCxnSpPr>
        <p:spPr>
          <a:xfrm>
            <a:off x="3231525" y="3981450"/>
            <a:ext cx="0" cy="1638300"/>
          </a:xfrm>
          <a:prstGeom prst="line">
            <a:avLst/>
          </a:prstGeom>
          <a:ln w="25400" cmpd="sng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06C4C9A-F7D0-474F-8997-87A435F0026C}"/>
                  </a:ext>
                </a:extLst>
              </p:cNvPr>
              <p:cNvSpPr txBox="1"/>
              <p:nvPr/>
            </p:nvSpPr>
            <p:spPr>
              <a:xfrm>
                <a:off x="1427704" y="4658925"/>
                <a:ext cx="99617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06C4C9A-F7D0-474F-8997-87A435F002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7704" y="4658925"/>
                <a:ext cx="996170" cy="276999"/>
              </a:xfrm>
              <a:prstGeom prst="rect">
                <a:avLst/>
              </a:prstGeom>
              <a:blipFill>
                <a:blip r:embed="rId3"/>
                <a:stretch>
                  <a:fillRect l="-3659" r="-610" b="-19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004F7D3-39FA-4425-8937-FC615C110CB1}"/>
                  </a:ext>
                </a:extLst>
              </p:cNvPr>
              <p:cNvSpPr txBox="1"/>
              <p:nvPr/>
            </p:nvSpPr>
            <p:spPr>
              <a:xfrm>
                <a:off x="3574004" y="4614475"/>
                <a:ext cx="10438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004F7D3-39FA-4425-8937-FC615C110C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4004" y="4614475"/>
                <a:ext cx="1043876" cy="276999"/>
              </a:xfrm>
              <a:prstGeom prst="rect">
                <a:avLst/>
              </a:prstGeom>
              <a:blipFill>
                <a:blip r:embed="rId4"/>
                <a:stretch>
                  <a:fillRect l="-3488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6889573-DE7F-4219-8DE8-BDF92BC97296}"/>
                  </a:ext>
                </a:extLst>
              </p:cNvPr>
              <p:cNvSpPr txBox="1"/>
              <p:nvPr/>
            </p:nvSpPr>
            <p:spPr>
              <a:xfrm>
                <a:off x="2628275" y="4474775"/>
                <a:ext cx="25399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6889573-DE7F-4219-8DE8-BDF92BC972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8275" y="4474775"/>
                <a:ext cx="253998" cy="369332"/>
              </a:xfrm>
              <a:prstGeom prst="rect">
                <a:avLst/>
              </a:prstGeom>
              <a:blipFill>
                <a:blip r:embed="rId5"/>
                <a:stretch>
                  <a:fillRect r="-904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rrow: Right 14">
            <a:extLst>
              <a:ext uri="{FF2B5EF4-FFF2-40B4-BE49-F238E27FC236}">
                <a16:creationId xmlns:a16="http://schemas.microsoft.com/office/drawing/2014/main" id="{89AC55F4-E731-4750-B72C-DFD03DD6F3F1}"/>
              </a:ext>
            </a:extLst>
          </p:cNvPr>
          <p:cNvSpPr/>
          <p:nvPr/>
        </p:nvSpPr>
        <p:spPr>
          <a:xfrm>
            <a:off x="2990225" y="4806950"/>
            <a:ext cx="471534" cy="56207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7F727E-673B-40CE-8D34-52936BD3AE22}"/>
                  </a:ext>
                </a:extLst>
              </p:cNvPr>
              <p:cNvSpPr txBox="1"/>
              <p:nvPr/>
            </p:nvSpPr>
            <p:spPr>
              <a:xfrm>
                <a:off x="869776" y="2754204"/>
                <a:ext cx="358345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0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dirty="0"/>
                  <a:t> then particles move from A to B.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7F727E-673B-40CE-8D34-52936BD3AE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776" y="2754204"/>
                <a:ext cx="3583455" cy="646331"/>
              </a:xfrm>
              <a:prstGeom prst="rect">
                <a:avLst/>
              </a:prstGeom>
              <a:blipFill>
                <a:blip r:embed="rId6"/>
                <a:stretch>
                  <a:fillRect l="-1531" t="-5660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E14C873-8885-4EF9-A7C7-2A452FAE695F}"/>
                  </a:ext>
                </a:extLst>
              </p:cNvPr>
              <p:cNvSpPr txBox="1"/>
              <p:nvPr/>
            </p:nvSpPr>
            <p:spPr>
              <a:xfrm>
                <a:off x="4229099" y="1293676"/>
                <a:ext cx="4837627" cy="18460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𝑑𝑉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𝑑𝑁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𝑇𝑑𝑆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𝑃𝑑𝑉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𝑑𝑁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E14C873-8885-4EF9-A7C7-2A452FAE69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9099" y="1293676"/>
                <a:ext cx="4837627" cy="1846083"/>
              </a:xfrm>
              <a:prstGeom prst="rect">
                <a:avLst/>
              </a:prstGeom>
              <a:blipFill>
                <a:blip r:embed="rId7"/>
                <a:stretch>
                  <a:fillRect b="-1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3179D52-BD1A-4C57-9D72-F75C40F0E265}"/>
                  </a:ext>
                </a:extLst>
              </p:cNvPr>
              <p:cNvSpPr txBox="1"/>
              <p:nvPr/>
            </p:nvSpPr>
            <p:spPr>
              <a:xfrm>
                <a:off x="5486399" y="3741309"/>
                <a:ext cx="3097370" cy="1869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Fixing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𝑇𝑑𝑆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𝑑𝑁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>
                    <a:sym typeface="Symbol" panose="05050102010706020507" pitchFamily="18" charset="2"/>
                  </a:rPr>
                  <a:t>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𝑇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sym typeface="Symbol" panose="05050102010706020507" pitchFamily="18" charset="2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sym typeface="Symbol" panose="05050102010706020507" pitchFamily="18" charset="2"/>
                                  </a:rPr>
                                  <m:t>𝜕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sym typeface="Symbol" panose="05050102010706020507" pitchFamily="18" charset="2"/>
                                  </a:rPr>
                                  <m:t>𝑆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sym typeface="Symbol" panose="05050102010706020507" pitchFamily="18" charset="2"/>
                                  </a:rPr>
                                  <m:t>𝜕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sym typeface="Symbol" panose="05050102010706020507" pitchFamily="18" charset="2"/>
                                  </a:rPr>
                                  <m:t>𝑁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𝑈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𝑉</m:t>
                        </m:r>
                      </m:sub>
                    </m:sSub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Fixing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𝑑𝑁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>
                    <a:sym typeface="Symbol" panose="05050102010706020507" pitchFamily="18" charset="2"/>
                  </a:rPr>
                  <a:t>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sym typeface="Symbol" panose="05050102010706020507" pitchFamily="18" charset="2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sym typeface="Symbol" panose="05050102010706020507" pitchFamily="18" charset="2"/>
                                  </a:rPr>
                                  <m:t>𝜕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sym typeface="Symbol" panose="05050102010706020507" pitchFamily="18" charset="2"/>
                                  </a:rPr>
                                  <m:t>𝑈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sym typeface="Symbol" panose="05050102010706020507" pitchFamily="18" charset="2"/>
                                  </a:rPr>
                                  <m:t>𝜕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sym typeface="Symbol" panose="05050102010706020507" pitchFamily="18" charset="2"/>
                                  </a:rPr>
                                  <m:t>𝑁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𝑉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3179D52-BD1A-4C57-9D72-F75C40F0E2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399" y="3741309"/>
                <a:ext cx="3097370" cy="1869999"/>
              </a:xfrm>
              <a:prstGeom prst="rect">
                <a:avLst/>
              </a:prstGeom>
              <a:blipFill>
                <a:blip r:embed="rId8"/>
                <a:stretch>
                  <a:fillRect l="-1575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649934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12AB5-D3EC-45A4-BE73-CB3AA2279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Chemical potential, Einstein oscillator example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413CFBF-EC23-4EF0-9931-A42F843EEADB}"/>
              </a:ext>
            </a:extLst>
          </p:cNvPr>
          <p:cNvSpPr/>
          <p:nvPr/>
        </p:nvSpPr>
        <p:spPr>
          <a:xfrm>
            <a:off x="1028700" y="2343150"/>
            <a:ext cx="488950" cy="488950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1D34DCF-B03E-4D74-8B85-2A179C7A8DD9}"/>
              </a:ext>
            </a:extLst>
          </p:cNvPr>
          <p:cNvSpPr/>
          <p:nvPr/>
        </p:nvSpPr>
        <p:spPr>
          <a:xfrm>
            <a:off x="1212850" y="2527300"/>
            <a:ext cx="120650" cy="1206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F19712-F054-4DAD-BF57-6AA8702F613C}"/>
              </a:ext>
            </a:extLst>
          </p:cNvPr>
          <p:cNvSpPr/>
          <p:nvPr/>
        </p:nvSpPr>
        <p:spPr>
          <a:xfrm>
            <a:off x="1562100" y="2343150"/>
            <a:ext cx="488950" cy="488950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9D634C0-1E0E-4D49-83E7-1DDE0FB1ADC4}"/>
              </a:ext>
            </a:extLst>
          </p:cNvPr>
          <p:cNvSpPr/>
          <p:nvPr/>
        </p:nvSpPr>
        <p:spPr>
          <a:xfrm>
            <a:off x="1854200" y="2527300"/>
            <a:ext cx="120650" cy="1206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44D17F-41AA-45A2-955E-BF6E17DCD850}"/>
              </a:ext>
            </a:extLst>
          </p:cNvPr>
          <p:cNvSpPr/>
          <p:nvPr/>
        </p:nvSpPr>
        <p:spPr>
          <a:xfrm>
            <a:off x="2095500" y="2343150"/>
            <a:ext cx="488950" cy="488950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C2B0B8-77EF-49B5-A8C7-9CA88C0D4361}"/>
              </a:ext>
            </a:extLst>
          </p:cNvPr>
          <p:cNvSpPr/>
          <p:nvPr/>
        </p:nvSpPr>
        <p:spPr>
          <a:xfrm>
            <a:off x="4070350" y="2336800"/>
            <a:ext cx="488950" cy="488950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BC19270-AC1B-4EE5-AB86-CC42AD2AF2CF}"/>
              </a:ext>
            </a:extLst>
          </p:cNvPr>
          <p:cNvSpPr/>
          <p:nvPr/>
        </p:nvSpPr>
        <p:spPr>
          <a:xfrm>
            <a:off x="4254500" y="2520950"/>
            <a:ext cx="120650" cy="1206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274261B-DEF0-47E8-9E1E-49BF948D1C45}"/>
              </a:ext>
            </a:extLst>
          </p:cNvPr>
          <p:cNvSpPr/>
          <p:nvPr/>
        </p:nvSpPr>
        <p:spPr>
          <a:xfrm>
            <a:off x="4597400" y="2336800"/>
            <a:ext cx="488950" cy="488950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5DD7CCE-1114-47A7-94D0-AEB79269F759}"/>
              </a:ext>
            </a:extLst>
          </p:cNvPr>
          <p:cNvSpPr/>
          <p:nvPr/>
        </p:nvSpPr>
        <p:spPr>
          <a:xfrm>
            <a:off x="4781550" y="2520950"/>
            <a:ext cx="120650" cy="1206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2F6B857-16C2-4E46-ACD1-5F4C89A6B494}"/>
              </a:ext>
            </a:extLst>
          </p:cNvPr>
          <p:cNvSpPr/>
          <p:nvPr/>
        </p:nvSpPr>
        <p:spPr>
          <a:xfrm>
            <a:off x="5124450" y="2336800"/>
            <a:ext cx="488950" cy="488950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49D5F7D-C055-447F-96C2-C3D23059DD87}"/>
              </a:ext>
            </a:extLst>
          </p:cNvPr>
          <p:cNvSpPr/>
          <p:nvPr/>
        </p:nvSpPr>
        <p:spPr>
          <a:xfrm>
            <a:off x="1625600" y="2527300"/>
            <a:ext cx="120650" cy="1206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B77762B-D986-4356-A2DE-BF9AC4C445D6}"/>
              </a:ext>
            </a:extLst>
          </p:cNvPr>
          <p:cNvSpPr/>
          <p:nvPr/>
        </p:nvSpPr>
        <p:spPr>
          <a:xfrm>
            <a:off x="5651500" y="2336800"/>
            <a:ext cx="488950" cy="488950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FF2C324-29F5-421F-B62A-4FBCE104F509}"/>
              </a:ext>
            </a:extLst>
          </p:cNvPr>
          <p:cNvCxnSpPr/>
          <p:nvPr/>
        </p:nvCxnSpPr>
        <p:spPr>
          <a:xfrm>
            <a:off x="2889250" y="2581275"/>
            <a:ext cx="87630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AEB54AC-2DFB-45FB-8EDC-EDDD6EFEE9D2}"/>
                  </a:ext>
                </a:extLst>
              </p:cNvPr>
              <p:cNvSpPr txBox="1"/>
              <p:nvPr/>
            </p:nvSpPr>
            <p:spPr>
              <a:xfrm>
                <a:off x="1028700" y="3073400"/>
                <a:ext cx="160655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AEB54AC-2DFB-45FB-8EDC-EDDD6EFEE9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8700" y="3073400"/>
                <a:ext cx="1606550" cy="646331"/>
              </a:xfrm>
              <a:prstGeom prst="rect">
                <a:avLst/>
              </a:prstGeom>
              <a:blipFill>
                <a:blip r:embed="rId2"/>
                <a:stretch>
                  <a:fillRect t="-4717" r="-68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49ECB7A-3C73-4447-A104-D23789F0409B}"/>
                  </a:ext>
                </a:extLst>
              </p:cNvPr>
              <p:cNvSpPr txBox="1"/>
              <p:nvPr/>
            </p:nvSpPr>
            <p:spPr>
              <a:xfrm>
                <a:off x="4254500" y="3073400"/>
                <a:ext cx="160655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49ECB7A-3C73-4447-A104-D23789F040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4500" y="3073400"/>
                <a:ext cx="1606550" cy="646331"/>
              </a:xfrm>
              <a:prstGeom prst="rect">
                <a:avLst/>
              </a:prstGeom>
              <a:blipFill>
                <a:blip r:embed="rId3"/>
                <a:stretch>
                  <a:fillRect t="-4717" r="-68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3431434-143A-4174-8091-EAE78C21DC48}"/>
                  </a:ext>
                </a:extLst>
              </p:cNvPr>
              <p:cNvSpPr txBox="1"/>
              <p:nvPr/>
            </p:nvSpPr>
            <p:spPr>
              <a:xfrm>
                <a:off x="6762750" y="2304276"/>
                <a:ext cx="1754006" cy="5086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3431434-143A-4174-8091-EAE78C21DC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2750" y="2304276"/>
                <a:ext cx="1754006" cy="50860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40DAAA2-1B34-4D4F-A28A-FC2D5CD85281}"/>
                  </a:ext>
                </a:extLst>
              </p:cNvPr>
              <p:cNvSpPr txBox="1"/>
              <p:nvPr/>
            </p:nvSpPr>
            <p:spPr>
              <a:xfrm>
                <a:off x="2414789" y="4472189"/>
                <a:ext cx="1992212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𝜖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40DAAA2-1B34-4D4F-A28A-FC2D5CD852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4789" y="4472189"/>
                <a:ext cx="1992212" cy="51860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F15F91E4-5968-4484-857E-4A02ECD0A2D7}"/>
              </a:ext>
            </a:extLst>
          </p:cNvPr>
          <p:cNvSpPr txBox="1"/>
          <p:nvPr/>
        </p:nvSpPr>
        <p:spPr>
          <a:xfrm>
            <a:off x="5522058" y="4131326"/>
            <a:ext cx="29932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Change of energy when the number of oscillators is creased by 1, fixing entropy. </a:t>
            </a:r>
          </a:p>
        </p:txBody>
      </p:sp>
    </p:spTree>
    <p:extLst>
      <p:ext uri="{BB962C8B-B14F-4D97-AF65-F5344CB8AC3E}">
        <p14:creationId xmlns:p14="http://schemas.microsoft.com/office/powerpoint/2010/main" val="37373455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6329F19-9F71-41DC-BF6D-A5AF13655F17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US" dirty="0"/>
                  <a:t>Ideal gas, use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6329F19-9F71-41DC-BF6D-A5AF13655F1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975E0A3-69A3-44EF-AF21-6806DB7AA48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𝑁𝑘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ln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4</m:t>
                                            </m:r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𝜋</m:t>
                                            </m:r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𝑚𝑈</m:t>
                                            </m:r>
                                          </m:num>
                                          <m:den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  <m:sSup>
                                              <m:sSupPr>
                                                <m:ctrlPr>
                                                  <a:rPr lang="en-US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h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US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sup>
                                            </m:sSup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3/2</m:t>
                                    </m:r>
                                  </m:sup>
                                </m:sSup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unc>
                              <m:func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ln</m:t>
                                </m:r>
                              </m:fName>
                              <m:e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5/2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func>
                          </m:e>
                        </m:func>
                      </m:e>
                    </m:d>
                  </m:oMath>
                </a14:m>
                <a:endParaRPr lang="en-US" b="0" dirty="0"/>
              </a:p>
              <a:p>
                <a:endParaRPr lang="en-US" dirty="0"/>
              </a:p>
              <a:p>
                <a:r>
                  <a:rPr lang="en-US" dirty="0"/>
                  <a:t>Differentiating with respect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ln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f>
                                              <m:fPr>
                                                <m:ctrlPr>
                                                  <a:rPr lang="en-US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fPr>
                                              <m:num>
                                                <m:r>
                                                  <a:rPr lang="en-US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4</m:t>
                                                </m:r>
                                                <m:r>
                                                  <a:rPr lang="en-US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𝜋</m:t>
                                                </m:r>
                                                <m:r>
                                                  <a:rPr lang="en-US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𝑚𝑈</m:t>
                                                </m:r>
                                              </m:num>
                                              <m:den>
                                                <m:r>
                                                  <a:rPr lang="en-US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  <m:sSup>
                                                  <m:sSupPr>
                                                    <m:ctrlPr>
                                                      <a:rPr lang="en-US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pPr>
                                                  <m:e>
                                                    <m:r>
                                                      <a:rPr lang="en-US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h</m:t>
                                                    </m:r>
                                                  </m:e>
                                                  <m:sup>
                                                    <m:r>
                                                      <a:rPr lang="en-US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2</m:t>
                                                    </m:r>
                                                  </m:sup>
                                                </m:sSup>
                                              </m:den>
                                            </m:f>
                                          </m:e>
                                        </m:d>
                                      </m:e>
                                      <m:sup>
                                        <m:f>
                                          <m:f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num>
                                          <m:den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den>
                                        </m:f>
                                      </m:sup>
                                    </m:sSup>
                                  </m:e>
                                </m:d>
                              </m:e>
                            </m:func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unc>
                              <m:func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ln</m:t>
                                </m:r>
                              </m:fName>
                              <m:e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e>
                                  <m:sup>
                                    <m:f>
                                      <m:f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5</m:t>
                                        </m:r>
                                      </m:num>
                                      <m:den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sup>
                                </m:s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func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𝑁𝑘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den>
                        </m:f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𝑘𝑇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den>
                            </m:f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4</m:t>
                                        </m:r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𝜋</m:t>
                                        </m:r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𝑚𝑈</m:t>
                                        </m:r>
                                      </m:num>
                                      <m:den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𝑁</m:t>
                                        </m:r>
                                        <m:sSup>
                                          <m:sSup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h</m:t>
                                            </m:r>
                                          </m:e>
                                          <m:sup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den>
                                    </m:f>
                                  </m:e>
                                </m:d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3/2</m:t>
                                </m:r>
                              </m:sup>
                            </m:sSup>
                          </m:e>
                        </m:d>
                      </m:e>
                    </m:func>
                  </m:oMath>
                </a14:m>
                <a:r>
                  <a:rPr lang="en-US" dirty="0"/>
                  <a:t>   </a:t>
                </a:r>
              </a:p>
              <a:p>
                <a:r>
                  <a:rPr lang="en-US" dirty="0"/>
                  <a:t>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𝑁𝑘𝑇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975E0A3-69A3-44EF-AF21-6806DB7AA48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39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61731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06886-B343-4A3D-8CDC-EFAEA8A84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Chemical potentials of ideal classical, Bose, Fermi gases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DEDFD31-06E9-4BCC-9433-776AB72207BF}"/>
              </a:ext>
            </a:extLst>
          </p:cNvPr>
          <p:cNvCxnSpPr/>
          <p:nvPr/>
        </p:nvCxnSpPr>
        <p:spPr>
          <a:xfrm>
            <a:off x="2190750" y="3740150"/>
            <a:ext cx="480695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4016901-99B3-45F0-9E2D-6BC0F208186F}"/>
              </a:ext>
            </a:extLst>
          </p:cNvPr>
          <p:cNvCxnSpPr/>
          <p:nvPr/>
        </p:nvCxnSpPr>
        <p:spPr>
          <a:xfrm flipV="1">
            <a:off x="2190750" y="2095500"/>
            <a:ext cx="0" cy="327025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92274DB-B909-4B01-8E68-A5D153D736A7}"/>
              </a:ext>
            </a:extLst>
          </p:cNvPr>
          <p:cNvSpPr/>
          <p:nvPr/>
        </p:nvSpPr>
        <p:spPr>
          <a:xfrm>
            <a:off x="2190750" y="3217119"/>
            <a:ext cx="4629150" cy="2040681"/>
          </a:xfrm>
          <a:custGeom>
            <a:avLst/>
            <a:gdLst>
              <a:gd name="connsiteX0" fmla="*/ 0 w 4629150"/>
              <a:gd name="connsiteY0" fmla="*/ 542827 h 2073177"/>
              <a:gd name="connsiteX1" fmla="*/ 514350 w 4629150"/>
              <a:gd name="connsiteY1" fmla="*/ 117377 h 2073177"/>
              <a:gd name="connsiteX2" fmla="*/ 1676400 w 4629150"/>
              <a:gd name="connsiteY2" fmla="*/ 180877 h 2073177"/>
              <a:gd name="connsiteX3" fmla="*/ 4629150 w 4629150"/>
              <a:gd name="connsiteY3" fmla="*/ 2073177 h 2073177"/>
              <a:gd name="connsiteX0" fmla="*/ 0 w 4629150"/>
              <a:gd name="connsiteY0" fmla="*/ 555742 h 2086092"/>
              <a:gd name="connsiteX1" fmla="*/ 558800 w 4629150"/>
              <a:gd name="connsiteY1" fmla="*/ 98542 h 2086092"/>
              <a:gd name="connsiteX2" fmla="*/ 1676400 w 4629150"/>
              <a:gd name="connsiteY2" fmla="*/ 193792 h 2086092"/>
              <a:gd name="connsiteX3" fmla="*/ 4629150 w 4629150"/>
              <a:gd name="connsiteY3" fmla="*/ 2086092 h 2086092"/>
              <a:gd name="connsiteX0" fmla="*/ 0 w 4629150"/>
              <a:gd name="connsiteY0" fmla="*/ 429723 h 1960073"/>
              <a:gd name="connsiteX1" fmla="*/ 1676400 w 4629150"/>
              <a:gd name="connsiteY1" fmla="*/ 67773 h 1960073"/>
              <a:gd name="connsiteX2" fmla="*/ 4629150 w 4629150"/>
              <a:gd name="connsiteY2" fmla="*/ 1960073 h 1960073"/>
              <a:gd name="connsiteX0" fmla="*/ 0 w 4629150"/>
              <a:gd name="connsiteY0" fmla="*/ 534828 h 2065178"/>
              <a:gd name="connsiteX1" fmla="*/ 1390650 w 4629150"/>
              <a:gd name="connsiteY1" fmla="*/ 58578 h 2065178"/>
              <a:gd name="connsiteX2" fmla="*/ 4629150 w 4629150"/>
              <a:gd name="connsiteY2" fmla="*/ 2065178 h 2065178"/>
              <a:gd name="connsiteX0" fmla="*/ 0 w 4629150"/>
              <a:gd name="connsiteY0" fmla="*/ 496153 h 2026503"/>
              <a:gd name="connsiteX1" fmla="*/ 1390650 w 4629150"/>
              <a:gd name="connsiteY1" fmla="*/ 19903 h 2026503"/>
              <a:gd name="connsiteX2" fmla="*/ 4629150 w 4629150"/>
              <a:gd name="connsiteY2" fmla="*/ 2026503 h 2026503"/>
              <a:gd name="connsiteX0" fmla="*/ 0 w 4629150"/>
              <a:gd name="connsiteY0" fmla="*/ 510331 h 2040681"/>
              <a:gd name="connsiteX1" fmla="*/ 1390650 w 4629150"/>
              <a:gd name="connsiteY1" fmla="*/ 34081 h 2040681"/>
              <a:gd name="connsiteX2" fmla="*/ 4629150 w 4629150"/>
              <a:gd name="connsiteY2" fmla="*/ 2040681 h 2040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29150" h="2040681">
                <a:moveTo>
                  <a:pt x="0" y="510331"/>
                </a:moveTo>
                <a:cubicBezTo>
                  <a:pt x="349250" y="434925"/>
                  <a:pt x="549275" y="-144777"/>
                  <a:pt x="1390650" y="34081"/>
                </a:cubicBezTo>
                <a:cubicBezTo>
                  <a:pt x="2076450" y="360048"/>
                  <a:pt x="3495675" y="1257514"/>
                  <a:pt x="4629150" y="2040681"/>
                </a:cubicBezTo>
              </a:path>
            </a:pathLst>
          </a:cu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4CEE3DD-7AC8-4055-8E1A-71567EA2B374}"/>
              </a:ext>
            </a:extLst>
          </p:cNvPr>
          <p:cNvCxnSpPr/>
          <p:nvPr/>
        </p:nvCxnSpPr>
        <p:spPr>
          <a:xfrm>
            <a:off x="2190750" y="3740150"/>
            <a:ext cx="17526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BE20E0D1-1312-4473-8F95-ACCC8CF479D7}"/>
              </a:ext>
            </a:extLst>
          </p:cNvPr>
          <p:cNvSpPr/>
          <p:nvPr/>
        </p:nvSpPr>
        <p:spPr>
          <a:xfrm>
            <a:off x="3937000" y="3740150"/>
            <a:ext cx="2825750" cy="1517650"/>
          </a:xfrm>
          <a:custGeom>
            <a:avLst/>
            <a:gdLst>
              <a:gd name="connsiteX0" fmla="*/ 0 w 2825750"/>
              <a:gd name="connsiteY0" fmla="*/ 0 h 1517650"/>
              <a:gd name="connsiteX1" fmla="*/ 768350 w 2825750"/>
              <a:gd name="connsiteY1" fmla="*/ 317500 h 1517650"/>
              <a:gd name="connsiteX2" fmla="*/ 2825750 w 2825750"/>
              <a:gd name="connsiteY2" fmla="*/ 1517650 h 151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25750" h="1517650">
                <a:moveTo>
                  <a:pt x="0" y="0"/>
                </a:moveTo>
                <a:cubicBezTo>
                  <a:pt x="148696" y="32279"/>
                  <a:pt x="297392" y="64558"/>
                  <a:pt x="768350" y="317500"/>
                </a:cubicBezTo>
                <a:cubicBezTo>
                  <a:pt x="1239308" y="570442"/>
                  <a:pt x="2032529" y="1044046"/>
                  <a:pt x="2825750" y="1517650"/>
                </a:cubicBezTo>
              </a:path>
            </a:pathLst>
          </a:cu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72783B9-8A67-46AE-BBCE-0F1D3B8700BE}"/>
              </a:ext>
            </a:extLst>
          </p:cNvPr>
          <p:cNvSpPr/>
          <p:nvPr/>
        </p:nvSpPr>
        <p:spPr>
          <a:xfrm>
            <a:off x="2216150" y="2422207"/>
            <a:ext cx="4565650" cy="2778443"/>
          </a:xfrm>
          <a:custGeom>
            <a:avLst/>
            <a:gdLst>
              <a:gd name="connsiteX0" fmla="*/ 0 w 4591050"/>
              <a:gd name="connsiteY0" fmla="*/ 29398 h 2778948"/>
              <a:gd name="connsiteX1" fmla="*/ 692150 w 4591050"/>
              <a:gd name="connsiteY1" fmla="*/ 35748 h 2778948"/>
              <a:gd name="connsiteX2" fmla="*/ 1873250 w 4591050"/>
              <a:gd name="connsiteY2" fmla="*/ 384998 h 2778948"/>
              <a:gd name="connsiteX3" fmla="*/ 3206750 w 4591050"/>
              <a:gd name="connsiteY3" fmla="*/ 1559748 h 2778948"/>
              <a:gd name="connsiteX4" fmla="*/ 4591050 w 4591050"/>
              <a:gd name="connsiteY4" fmla="*/ 2778948 h 2778948"/>
              <a:gd name="connsiteX0" fmla="*/ 0 w 4565650"/>
              <a:gd name="connsiteY0" fmla="*/ 23426 h 2785676"/>
              <a:gd name="connsiteX1" fmla="*/ 666750 w 4565650"/>
              <a:gd name="connsiteY1" fmla="*/ 42476 h 2785676"/>
              <a:gd name="connsiteX2" fmla="*/ 1847850 w 4565650"/>
              <a:gd name="connsiteY2" fmla="*/ 391726 h 2785676"/>
              <a:gd name="connsiteX3" fmla="*/ 3181350 w 4565650"/>
              <a:gd name="connsiteY3" fmla="*/ 1566476 h 2785676"/>
              <a:gd name="connsiteX4" fmla="*/ 4565650 w 4565650"/>
              <a:gd name="connsiteY4" fmla="*/ 2785676 h 2785676"/>
              <a:gd name="connsiteX0" fmla="*/ 0 w 4565650"/>
              <a:gd name="connsiteY0" fmla="*/ 13269 h 2775519"/>
              <a:gd name="connsiteX1" fmla="*/ 298450 w 4565650"/>
              <a:gd name="connsiteY1" fmla="*/ 13269 h 2775519"/>
              <a:gd name="connsiteX2" fmla="*/ 666750 w 4565650"/>
              <a:gd name="connsiteY2" fmla="*/ 32319 h 2775519"/>
              <a:gd name="connsiteX3" fmla="*/ 1847850 w 4565650"/>
              <a:gd name="connsiteY3" fmla="*/ 381569 h 2775519"/>
              <a:gd name="connsiteX4" fmla="*/ 3181350 w 4565650"/>
              <a:gd name="connsiteY4" fmla="*/ 1556319 h 2775519"/>
              <a:gd name="connsiteX5" fmla="*/ 4565650 w 4565650"/>
              <a:gd name="connsiteY5" fmla="*/ 2775519 h 2775519"/>
              <a:gd name="connsiteX0" fmla="*/ 0 w 4565650"/>
              <a:gd name="connsiteY0" fmla="*/ 16193 h 2778443"/>
              <a:gd name="connsiteX1" fmla="*/ 298450 w 4565650"/>
              <a:gd name="connsiteY1" fmla="*/ 9843 h 2778443"/>
              <a:gd name="connsiteX2" fmla="*/ 666750 w 4565650"/>
              <a:gd name="connsiteY2" fmla="*/ 35243 h 2778443"/>
              <a:gd name="connsiteX3" fmla="*/ 1847850 w 4565650"/>
              <a:gd name="connsiteY3" fmla="*/ 384493 h 2778443"/>
              <a:gd name="connsiteX4" fmla="*/ 3181350 w 4565650"/>
              <a:gd name="connsiteY4" fmla="*/ 1559243 h 2778443"/>
              <a:gd name="connsiteX5" fmla="*/ 4565650 w 4565650"/>
              <a:gd name="connsiteY5" fmla="*/ 2778443 h 2778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65650" h="2778443">
                <a:moveTo>
                  <a:pt x="0" y="16193"/>
                </a:moveTo>
                <a:cubicBezTo>
                  <a:pt x="48683" y="13018"/>
                  <a:pt x="187325" y="6668"/>
                  <a:pt x="298450" y="9843"/>
                </a:cubicBezTo>
                <a:cubicBezTo>
                  <a:pt x="409575" y="13018"/>
                  <a:pt x="408517" y="-27199"/>
                  <a:pt x="666750" y="35243"/>
                </a:cubicBezTo>
                <a:cubicBezTo>
                  <a:pt x="924983" y="97685"/>
                  <a:pt x="1428750" y="130493"/>
                  <a:pt x="1847850" y="384493"/>
                </a:cubicBezTo>
                <a:cubicBezTo>
                  <a:pt x="2266950" y="638493"/>
                  <a:pt x="3181350" y="1559243"/>
                  <a:pt x="3181350" y="1559243"/>
                </a:cubicBezTo>
                <a:lnTo>
                  <a:pt x="4565650" y="2778443"/>
                </a:lnTo>
              </a:path>
            </a:pathLst>
          </a:cu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1C359BE-8CEB-4AB2-B8A6-0D4373DED2E9}"/>
                  </a:ext>
                </a:extLst>
              </p:cNvPr>
              <p:cNvSpPr txBox="1"/>
              <p:nvPr/>
            </p:nvSpPr>
            <p:spPr>
              <a:xfrm>
                <a:off x="1720850" y="1879600"/>
                <a:ext cx="46989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1C359BE-8CEB-4AB2-B8A6-0D4373DED2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0850" y="1879600"/>
                <a:ext cx="469897" cy="369332"/>
              </a:xfrm>
              <a:prstGeom prst="rect">
                <a:avLst/>
              </a:prstGeom>
              <a:blipFill>
                <a:blip r:embed="rId2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55D853D-3F15-4C0A-A878-7882C6A5F305}"/>
                  </a:ext>
                </a:extLst>
              </p:cNvPr>
              <p:cNvSpPr txBox="1"/>
              <p:nvPr/>
            </p:nvSpPr>
            <p:spPr>
              <a:xfrm>
                <a:off x="7188200" y="3543300"/>
                <a:ext cx="4953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55D853D-3F15-4C0A-A878-7882C6A5F3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8200" y="3543300"/>
                <a:ext cx="495300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1EEF7FC1-3C9B-489E-91FC-D4711207C2C3}"/>
              </a:ext>
            </a:extLst>
          </p:cNvPr>
          <p:cNvSpPr txBox="1"/>
          <p:nvPr/>
        </p:nvSpPr>
        <p:spPr>
          <a:xfrm>
            <a:off x="4171950" y="2546350"/>
            <a:ext cx="93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Fermi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935EA86-20FC-4AEE-82AA-3BB2B3D225E0}"/>
              </a:ext>
            </a:extLst>
          </p:cNvPr>
          <p:cNvSpPr txBox="1"/>
          <p:nvPr/>
        </p:nvSpPr>
        <p:spPr>
          <a:xfrm>
            <a:off x="3683000" y="3949700"/>
            <a:ext cx="93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Bose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205019A-4B4D-4A4D-8026-5F5BD6268544}"/>
              </a:ext>
            </a:extLst>
          </p:cNvPr>
          <p:cNvSpPr txBox="1"/>
          <p:nvPr/>
        </p:nvSpPr>
        <p:spPr>
          <a:xfrm>
            <a:off x="2686050" y="2743200"/>
            <a:ext cx="1187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classical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382685B-C05E-4D84-89BE-9C416F4CE71F}"/>
              </a:ext>
            </a:extLst>
          </p:cNvPr>
          <p:cNvSpPr txBox="1"/>
          <p:nvPr/>
        </p:nvSpPr>
        <p:spPr>
          <a:xfrm>
            <a:off x="1720850" y="3625850"/>
            <a:ext cx="279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19F7C14-C016-4D2B-A9B7-4EF98B8730DB}"/>
                  </a:ext>
                </a:extLst>
              </p:cNvPr>
              <p:cNvSpPr txBox="1"/>
              <p:nvPr/>
            </p:nvSpPr>
            <p:spPr>
              <a:xfrm>
                <a:off x="1393459" y="5738477"/>
                <a:ext cx="4184351" cy="7754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𝑘𝑇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𝑚𝑘𝑇</m:t>
                                          </m:r>
                                        </m:num>
                                        <m:den>
                                          <m:sSup>
                                            <m:sSupPr>
                                              <m:ctrlP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h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p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𝑘𝑇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func>
                        </m:e>
                      </m:func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19F7C14-C016-4D2B-A9B7-4EF98B8730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3459" y="5738477"/>
                <a:ext cx="4184351" cy="77546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C7AAE8A-925D-4F46-83FC-404C6893DD39}"/>
                  </a:ext>
                </a:extLst>
              </p:cNvPr>
              <p:cNvSpPr txBox="1"/>
              <p:nvPr/>
            </p:nvSpPr>
            <p:spPr>
              <a:xfrm>
                <a:off x="6350000" y="5959559"/>
                <a:ext cx="1386918" cy="5777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𝑚𝑘𝑇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C7AAE8A-925D-4F46-83FC-404C6893DD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0000" y="5959559"/>
                <a:ext cx="1386918" cy="577787"/>
              </a:xfrm>
              <a:prstGeom prst="rect">
                <a:avLst/>
              </a:prstGeom>
              <a:blipFill>
                <a:blip r:embed="rId5"/>
                <a:stretch>
                  <a:fillRect b="-10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061136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46222-9136-4093-87AC-48DB5B722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Generalized thermodynamic identity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5C1EB0D-1461-472A-AAC9-D1A33A4B036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𝑇𝑑𝑆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𝑃𝑑𝑉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5C1EB0D-1461-472A-AAC9-D1A33A4B036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C4374C5-11F6-EF53-B05B-28C28B874B6A}"/>
                  </a:ext>
                </a:extLst>
              </p:cNvPr>
              <p:cNvSpPr txBox="1"/>
              <p:nvPr/>
            </p:nvSpPr>
            <p:spPr>
              <a:xfrm>
                <a:off x="1439257" y="5236272"/>
                <a:ext cx="331726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dirty="0"/>
                  <a:t>Each chemical species </a:t>
                </a:r>
                <a14:m>
                  <m:oMath xmlns:m="http://schemas.openxmlformats.org/officeDocument/2006/math">
                    <m:r>
                      <a:rPr lang="en-SG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SG" i="1" dirty="0"/>
                  <a:t> </a:t>
                </a:r>
                <a:r>
                  <a:rPr lang="en-SG" dirty="0"/>
                  <a:t>as a chemical potential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SG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SG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SG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C4374C5-11F6-EF53-B05B-28C28B874B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9257" y="5236272"/>
                <a:ext cx="3317263" cy="646331"/>
              </a:xfrm>
              <a:prstGeom prst="rect">
                <a:avLst/>
              </a:prstGeom>
              <a:blipFill>
                <a:blip r:embed="rId3"/>
                <a:stretch>
                  <a:fillRect l="-1471" t="-5660" r="-1471" b="-1415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37814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0A352-EC24-4C21-A875-5B55718EB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DDE86C1C-8A9B-4173-921D-C946D149D76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35210671"/>
                  </p:ext>
                </p:extLst>
              </p:nvPr>
            </p:nvGraphicFramePr>
            <p:xfrm>
              <a:off x="1035050" y="2330450"/>
              <a:ext cx="6794500" cy="293808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98625">
                      <a:extLst>
                        <a:ext uri="{9D8B030D-6E8A-4147-A177-3AD203B41FA5}">
                          <a16:colId xmlns:a16="http://schemas.microsoft.com/office/drawing/2014/main" val="141005323"/>
                        </a:ext>
                      </a:extLst>
                    </a:gridCol>
                    <a:gridCol w="1698625">
                      <a:extLst>
                        <a:ext uri="{9D8B030D-6E8A-4147-A177-3AD203B41FA5}">
                          <a16:colId xmlns:a16="http://schemas.microsoft.com/office/drawing/2014/main" val="4063480839"/>
                        </a:ext>
                      </a:extLst>
                    </a:gridCol>
                    <a:gridCol w="1698625">
                      <a:extLst>
                        <a:ext uri="{9D8B030D-6E8A-4147-A177-3AD203B41FA5}">
                          <a16:colId xmlns:a16="http://schemas.microsoft.com/office/drawing/2014/main" val="3754093423"/>
                        </a:ext>
                      </a:extLst>
                    </a:gridCol>
                    <a:gridCol w="1698625">
                      <a:extLst>
                        <a:ext uri="{9D8B030D-6E8A-4147-A177-3AD203B41FA5}">
                          <a16:colId xmlns:a16="http://schemas.microsoft.com/office/drawing/2014/main" val="326994153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Type of interaction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Exchanged quantity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Governing variable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Formula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4679613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thermal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energy </a:t>
                          </a:r>
                          <a14:m>
                            <m:oMath xmlns:m="http://schemas.openxmlformats.org/officeDocument/2006/math"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oMath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temperature </a:t>
                          </a:r>
                          <a14:m>
                            <m:oMath xmlns:m="http://schemas.openxmlformats.org/officeDocument/2006/math"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oMath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den>
                                </m:f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𝜕</m:t>
                                            </m:r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𝑆</m:t>
                                            </m:r>
                                          </m:num>
                                          <m:den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𝜕</m:t>
                                            </m:r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𝑈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1260801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mechanical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volume </a:t>
                          </a:r>
                          <a14:m>
                            <m:oMath xmlns:m="http://schemas.openxmlformats.org/officeDocument/2006/math"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oMath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pressure </a:t>
                          </a:r>
                          <a14:m>
                            <m:oMath xmlns:m="http://schemas.openxmlformats.org/officeDocument/2006/math"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oMath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𝑃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den>
                                </m:f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𝜕</m:t>
                                            </m:r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𝑆</m:t>
                                            </m:r>
                                          </m:num>
                                          <m:den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𝜕</m:t>
                                            </m:r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𝑉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𝑈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344903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diffusive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particle </a:t>
                          </a:r>
                          <a14:m>
                            <m:oMath xmlns:m="http://schemas.openxmlformats.org/officeDocument/2006/math"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oMath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chemical potential </a:t>
                          </a:r>
                          <a14:m>
                            <m:oMath xmlns:m="http://schemas.openxmlformats.org/officeDocument/2006/math"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oMath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den>
                                </m:f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𝜕</m:t>
                                            </m:r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𝑆</m:t>
                                            </m:r>
                                          </m:num>
                                          <m:den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𝜕</m:t>
                                            </m:r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𝑁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𝑈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700011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DDE86C1C-8A9B-4173-921D-C946D149D76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35210671"/>
                  </p:ext>
                </p:extLst>
              </p:nvPr>
            </p:nvGraphicFramePr>
            <p:xfrm>
              <a:off x="1035050" y="2330450"/>
              <a:ext cx="6794500" cy="293808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98625">
                      <a:extLst>
                        <a:ext uri="{9D8B030D-6E8A-4147-A177-3AD203B41FA5}">
                          <a16:colId xmlns:a16="http://schemas.microsoft.com/office/drawing/2014/main" val="141005323"/>
                        </a:ext>
                      </a:extLst>
                    </a:gridCol>
                    <a:gridCol w="1698625">
                      <a:extLst>
                        <a:ext uri="{9D8B030D-6E8A-4147-A177-3AD203B41FA5}">
                          <a16:colId xmlns:a16="http://schemas.microsoft.com/office/drawing/2014/main" val="4063480839"/>
                        </a:ext>
                      </a:extLst>
                    </a:gridCol>
                    <a:gridCol w="1698625">
                      <a:extLst>
                        <a:ext uri="{9D8B030D-6E8A-4147-A177-3AD203B41FA5}">
                          <a16:colId xmlns:a16="http://schemas.microsoft.com/office/drawing/2014/main" val="3754093423"/>
                        </a:ext>
                      </a:extLst>
                    </a:gridCol>
                    <a:gridCol w="1698625">
                      <a:extLst>
                        <a:ext uri="{9D8B030D-6E8A-4147-A177-3AD203B41FA5}">
                          <a16:colId xmlns:a16="http://schemas.microsoft.com/office/drawing/2014/main" val="3269941533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Type of interaction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Exchanged quantity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Governing variable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Formula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46796136"/>
                      </a:ext>
                    </a:extLst>
                  </a:tr>
                  <a:tr h="766001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thermal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358" t="-87302" r="-201434" b="-2015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358" t="-87302" r="-101434" b="-2015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0358" t="-87302" r="-1434" b="-2015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12608013"/>
                      </a:ext>
                    </a:extLst>
                  </a:tr>
                  <a:tr h="766001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mechanical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358" t="-187302" r="-201434" b="-1015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358" t="-187302" r="-101434" b="-1015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0358" t="-187302" r="-1434" b="-1015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3449030"/>
                      </a:ext>
                    </a:extLst>
                  </a:tr>
                  <a:tr h="766001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diffusive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358" t="-287302" r="-201434" b="-15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358" t="-287302" r="-101434" b="-15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0358" t="-287302" r="-1434" b="-15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700011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8F84F1F-78C8-4D16-84EC-EC5080949F69}"/>
                  </a:ext>
                </a:extLst>
              </p:cNvPr>
              <p:cNvSpPr txBox="1"/>
              <p:nvPr/>
            </p:nvSpPr>
            <p:spPr>
              <a:xfrm>
                <a:off x="1403350" y="5822950"/>
                <a:ext cx="541007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0" dirty="0"/>
                  <a:t>Thermodynamic identity: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𝑇𝑑𝑆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𝑃𝑑𝑉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𝑑𝑁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8F84F1F-78C8-4D16-84EC-EC5080949F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350" y="5822950"/>
                <a:ext cx="5410071" cy="276999"/>
              </a:xfrm>
              <a:prstGeom prst="rect">
                <a:avLst/>
              </a:prstGeom>
              <a:blipFill>
                <a:blip r:embed="rId3"/>
                <a:stretch>
                  <a:fillRect l="-2590" t="-28261" r="-1014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438688B4-2531-40DC-A012-BC01EFF68969}"/>
              </a:ext>
            </a:extLst>
          </p:cNvPr>
          <p:cNvSpPr/>
          <p:nvPr/>
        </p:nvSpPr>
        <p:spPr>
          <a:xfrm>
            <a:off x="4432300" y="914400"/>
            <a:ext cx="1339850" cy="93345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7B2CC8-7041-48F8-925B-FC08E3C5861E}"/>
              </a:ext>
            </a:extLst>
          </p:cNvPr>
          <p:cNvSpPr/>
          <p:nvPr/>
        </p:nvSpPr>
        <p:spPr>
          <a:xfrm>
            <a:off x="6375400" y="914400"/>
            <a:ext cx="952500" cy="933450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8" name="Arrow: Left-Right 7">
            <a:extLst>
              <a:ext uri="{FF2B5EF4-FFF2-40B4-BE49-F238E27FC236}">
                <a16:creationId xmlns:a16="http://schemas.microsoft.com/office/drawing/2014/main" id="{367300E1-762C-48ED-A20A-3CDBD554F9CF}"/>
              </a:ext>
            </a:extLst>
          </p:cNvPr>
          <p:cNvSpPr/>
          <p:nvPr/>
        </p:nvSpPr>
        <p:spPr>
          <a:xfrm>
            <a:off x="5829300" y="1231900"/>
            <a:ext cx="469900" cy="25596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981C03B-5E19-441C-B989-4862BDE44A46}"/>
                  </a:ext>
                </a:extLst>
              </p:cNvPr>
              <p:cNvSpPr txBox="1"/>
              <p:nvPr/>
            </p:nvSpPr>
            <p:spPr>
              <a:xfrm>
                <a:off x="5314950" y="165100"/>
                <a:ext cx="163941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exchange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dirty="0"/>
                  <a:t>, 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/>
                  <a:t>, 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981C03B-5E19-441C-B989-4862BDE44A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4950" y="165100"/>
                <a:ext cx="1639411" cy="646331"/>
              </a:xfrm>
              <a:prstGeom prst="rect">
                <a:avLst/>
              </a:prstGeom>
              <a:blipFill>
                <a:blip r:embed="rId4"/>
                <a:stretch>
                  <a:fillRect l="-3346" t="-4717" r="-1859" b="-1415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26903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6906711-0AFB-47DD-A4B6-4E94B38B8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A91F649-894C-41F6-A21D-3D1AC558E9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2877832"/>
          </a:xfrm>
          <a:custGeom>
            <a:avLst/>
            <a:gdLst>
              <a:gd name="connsiteX0" fmla="*/ 6789701 w 12192000"/>
              <a:gd name="connsiteY0" fmla="*/ 2809623 h 2877832"/>
              <a:gd name="connsiteX1" fmla="*/ 6788702 w 12192000"/>
              <a:gd name="connsiteY1" fmla="*/ 2809701 h 2877832"/>
              <a:gd name="connsiteX2" fmla="*/ 6788476 w 12192000"/>
              <a:gd name="connsiteY2" fmla="*/ 2810235 h 2877832"/>
              <a:gd name="connsiteX3" fmla="*/ 0 w 12192000"/>
              <a:gd name="connsiteY3" fmla="*/ 0 h 2877832"/>
              <a:gd name="connsiteX4" fmla="*/ 12192000 w 12192000"/>
              <a:gd name="connsiteY4" fmla="*/ 0 h 2877832"/>
              <a:gd name="connsiteX5" fmla="*/ 12192000 w 12192000"/>
              <a:gd name="connsiteY5" fmla="*/ 1915388 h 2877832"/>
              <a:gd name="connsiteX6" fmla="*/ 12061096 w 12192000"/>
              <a:gd name="connsiteY6" fmla="*/ 1954428 h 2877832"/>
              <a:gd name="connsiteX7" fmla="*/ 11676800 w 12192000"/>
              <a:gd name="connsiteY7" fmla="*/ 2058003 h 2877832"/>
              <a:gd name="connsiteX8" fmla="*/ 10425355 w 12192000"/>
              <a:gd name="connsiteY8" fmla="*/ 2341542 h 2877832"/>
              <a:gd name="connsiteX9" fmla="*/ 9424022 w 12192000"/>
              <a:gd name="connsiteY9" fmla="*/ 2516704 h 2877832"/>
              <a:gd name="connsiteX10" fmla="*/ 8458419 w 12192000"/>
              <a:gd name="connsiteY10" fmla="*/ 2650405 h 2877832"/>
              <a:gd name="connsiteX11" fmla="*/ 7715970 w 12192000"/>
              <a:gd name="connsiteY11" fmla="*/ 2730352 h 2877832"/>
              <a:gd name="connsiteX12" fmla="*/ 6951716 w 12192000"/>
              <a:gd name="connsiteY12" fmla="*/ 2796132 h 2877832"/>
              <a:gd name="connsiteX13" fmla="*/ 6936303 w 12192000"/>
              <a:gd name="connsiteY13" fmla="*/ 2798203 h 2877832"/>
              <a:gd name="connsiteX14" fmla="*/ 6790448 w 12192000"/>
              <a:gd name="connsiteY14" fmla="*/ 2809564 h 2877832"/>
              <a:gd name="connsiteX15" fmla="*/ 6799941 w 12192000"/>
              <a:gd name="connsiteY15" fmla="*/ 2811384 h 2877832"/>
              <a:gd name="connsiteX16" fmla="*/ 6835432 w 12192000"/>
              <a:gd name="connsiteY16" fmla="*/ 2809677 h 2877832"/>
              <a:gd name="connsiteX17" fmla="*/ 6884003 w 12192000"/>
              <a:gd name="connsiteY17" fmla="*/ 2806699 h 2877832"/>
              <a:gd name="connsiteX18" fmla="*/ 7578771 w 12192000"/>
              <a:gd name="connsiteY18" fmla="*/ 2774172 h 2877832"/>
              <a:gd name="connsiteX19" fmla="*/ 8623845 w 12192000"/>
              <a:gd name="connsiteY19" fmla="*/ 2687275 h 2877832"/>
              <a:gd name="connsiteX20" fmla="*/ 9479970 w 12192000"/>
              <a:gd name="connsiteY20" fmla="*/ 2583369 h 2877832"/>
              <a:gd name="connsiteX21" fmla="*/ 10629308 w 12192000"/>
              <a:gd name="connsiteY21" fmla="*/ 2389212 h 2877832"/>
              <a:gd name="connsiteX22" fmla="*/ 11998498 w 12192000"/>
              <a:gd name="connsiteY22" fmla="*/ 2063218 h 2877832"/>
              <a:gd name="connsiteX23" fmla="*/ 12192000 w 12192000"/>
              <a:gd name="connsiteY23" fmla="*/ 2006219 h 2877832"/>
              <a:gd name="connsiteX24" fmla="*/ 12192000 w 12192000"/>
              <a:gd name="connsiteY24" fmla="*/ 2060956 h 2877832"/>
              <a:gd name="connsiteX25" fmla="*/ 11829257 w 12192000"/>
              <a:gd name="connsiteY25" fmla="*/ 2166255 h 2877832"/>
              <a:gd name="connsiteX26" fmla="*/ 10939183 w 12192000"/>
              <a:gd name="connsiteY26" fmla="*/ 2380770 h 2877832"/>
              <a:gd name="connsiteX27" fmla="*/ 9985530 w 12192000"/>
              <a:gd name="connsiteY27" fmla="*/ 2560775 h 2877832"/>
              <a:gd name="connsiteX28" fmla="*/ 9186882 w 12192000"/>
              <a:gd name="connsiteY28" fmla="*/ 2676722 h 2877832"/>
              <a:gd name="connsiteX29" fmla="*/ 8578198 w 12192000"/>
              <a:gd name="connsiteY29" fmla="*/ 2746241 h 2877832"/>
              <a:gd name="connsiteX30" fmla="*/ 7864358 w 12192000"/>
              <a:gd name="connsiteY30" fmla="*/ 2807692 h 2877832"/>
              <a:gd name="connsiteX31" fmla="*/ 6935502 w 12192000"/>
              <a:gd name="connsiteY31" fmla="*/ 2859086 h 2877832"/>
              <a:gd name="connsiteX32" fmla="*/ 6477750 w 12192000"/>
              <a:gd name="connsiteY32" fmla="*/ 2872989 h 2877832"/>
              <a:gd name="connsiteX33" fmla="*/ 6362294 w 12192000"/>
              <a:gd name="connsiteY33" fmla="*/ 2877832 h 2877832"/>
              <a:gd name="connsiteX34" fmla="*/ 6057129 w 12192000"/>
              <a:gd name="connsiteY34" fmla="*/ 2877832 h 2877832"/>
              <a:gd name="connsiteX35" fmla="*/ 5977784 w 12192000"/>
              <a:gd name="connsiteY35" fmla="*/ 2873238 h 2877832"/>
              <a:gd name="connsiteX36" fmla="*/ 5265087 w 12192000"/>
              <a:gd name="connsiteY36" fmla="*/ 2836989 h 2877832"/>
              <a:gd name="connsiteX37" fmla="*/ 4346277 w 12192000"/>
              <a:gd name="connsiteY37" fmla="*/ 2774919 h 2877832"/>
              <a:gd name="connsiteX38" fmla="*/ 3373045 w 12192000"/>
              <a:gd name="connsiteY38" fmla="*/ 2676350 h 2877832"/>
              <a:gd name="connsiteX39" fmla="*/ 2362173 w 12192000"/>
              <a:gd name="connsiteY39" fmla="*/ 2557423 h 2877832"/>
              <a:gd name="connsiteX40" fmla="*/ 1233178 w 12192000"/>
              <a:gd name="connsiteY40" fmla="*/ 2384247 h 2877832"/>
              <a:gd name="connsiteX41" fmla="*/ 68500 w 12192000"/>
              <a:gd name="connsiteY41" fmla="*/ 2144540 h 2877832"/>
              <a:gd name="connsiteX42" fmla="*/ 0 w 12192000"/>
              <a:gd name="connsiteY42" fmla="*/ 2127185 h 2877832"/>
              <a:gd name="connsiteX43" fmla="*/ 0 w 12192000"/>
              <a:gd name="connsiteY43" fmla="*/ 2070696 h 2877832"/>
              <a:gd name="connsiteX44" fmla="*/ 72441 w 12192000"/>
              <a:gd name="connsiteY44" fmla="*/ 2089473 h 2877832"/>
              <a:gd name="connsiteX45" fmla="*/ 600716 w 12192000"/>
              <a:gd name="connsiteY45" fmla="*/ 2207843 h 2877832"/>
              <a:gd name="connsiteX46" fmla="*/ 1769512 w 12192000"/>
              <a:gd name="connsiteY46" fmla="*/ 2418011 h 2877832"/>
              <a:gd name="connsiteX47" fmla="*/ 2613554 w 12192000"/>
              <a:gd name="connsiteY47" fmla="*/ 2534953 h 2877832"/>
              <a:gd name="connsiteX48" fmla="*/ 2581134 w 12192000"/>
              <a:gd name="connsiteY48" fmla="*/ 2525022 h 2877832"/>
              <a:gd name="connsiteX49" fmla="*/ 1112635 w 12192000"/>
              <a:gd name="connsiteY49" fmla="*/ 2192325 h 2877832"/>
              <a:gd name="connsiteX50" fmla="*/ 420412 w 12192000"/>
              <a:gd name="connsiteY50" fmla="*/ 1992892 h 2877832"/>
              <a:gd name="connsiteX51" fmla="*/ 0 w 12192000"/>
              <a:gd name="connsiteY51" fmla="*/ 1853975 h 287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000" h="2877832">
                <a:moveTo>
                  <a:pt x="6789701" y="2809623"/>
                </a:moveTo>
                <a:lnTo>
                  <a:pt x="6788702" y="2809701"/>
                </a:lnTo>
                <a:lnTo>
                  <a:pt x="6788476" y="28102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1915388"/>
                </a:lnTo>
                <a:lnTo>
                  <a:pt x="12061096" y="1954428"/>
                </a:lnTo>
                <a:cubicBezTo>
                  <a:pt x="11933500" y="1990642"/>
                  <a:pt x="11805390" y="2025171"/>
                  <a:pt x="11676800" y="2058003"/>
                </a:cubicBezTo>
                <a:cubicBezTo>
                  <a:pt x="11262789" y="2165510"/>
                  <a:pt x="10845343" y="2259112"/>
                  <a:pt x="10425355" y="2341542"/>
                </a:cubicBezTo>
                <a:cubicBezTo>
                  <a:pt x="10092810" y="2406753"/>
                  <a:pt x="9759033" y="2465150"/>
                  <a:pt x="9424022" y="2516704"/>
                </a:cubicBezTo>
                <a:cubicBezTo>
                  <a:pt x="9102997" y="2566361"/>
                  <a:pt x="8781133" y="2610928"/>
                  <a:pt x="8458419" y="2650405"/>
                </a:cubicBezTo>
                <a:cubicBezTo>
                  <a:pt x="8211360" y="2680571"/>
                  <a:pt x="7963792" y="2706144"/>
                  <a:pt x="7715970" y="2730352"/>
                </a:cubicBezTo>
                <a:lnTo>
                  <a:pt x="6951716" y="2796132"/>
                </a:lnTo>
                <a:lnTo>
                  <a:pt x="6936303" y="2798203"/>
                </a:lnTo>
                <a:lnTo>
                  <a:pt x="6790448" y="2809564"/>
                </a:lnTo>
                <a:lnTo>
                  <a:pt x="6799941" y="2811384"/>
                </a:lnTo>
                <a:cubicBezTo>
                  <a:pt x="6811623" y="2811850"/>
                  <a:pt x="6823734" y="2809677"/>
                  <a:pt x="6835432" y="2809677"/>
                </a:cubicBezTo>
                <a:cubicBezTo>
                  <a:pt x="6851580" y="2809677"/>
                  <a:pt x="6867729" y="2807070"/>
                  <a:pt x="6884003" y="2806699"/>
                </a:cubicBezTo>
                <a:cubicBezTo>
                  <a:pt x="7115805" y="2801237"/>
                  <a:pt x="7347351" y="2789070"/>
                  <a:pt x="7578771" y="2774172"/>
                </a:cubicBezTo>
                <a:cubicBezTo>
                  <a:pt x="7927552" y="2751704"/>
                  <a:pt x="8276080" y="2723525"/>
                  <a:pt x="8623845" y="2687275"/>
                </a:cubicBezTo>
                <a:cubicBezTo>
                  <a:pt x="8909939" y="2657977"/>
                  <a:pt x="9195310" y="2623342"/>
                  <a:pt x="9479970" y="2583369"/>
                </a:cubicBezTo>
                <a:cubicBezTo>
                  <a:pt x="9864901" y="2528995"/>
                  <a:pt x="10248014" y="2464281"/>
                  <a:pt x="10629308" y="2389212"/>
                </a:cubicBezTo>
                <a:cubicBezTo>
                  <a:pt x="11090114" y="2298092"/>
                  <a:pt x="11546975" y="2190586"/>
                  <a:pt x="11998498" y="2063218"/>
                </a:cubicBezTo>
                <a:lnTo>
                  <a:pt x="12192000" y="2006219"/>
                </a:lnTo>
                <a:lnTo>
                  <a:pt x="12192000" y="2060956"/>
                </a:lnTo>
                <a:lnTo>
                  <a:pt x="11829257" y="2166255"/>
                </a:lnTo>
                <a:cubicBezTo>
                  <a:pt x="11534769" y="2245952"/>
                  <a:pt x="11238120" y="2316838"/>
                  <a:pt x="10939183" y="2380770"/>
                </a:cubicBezTo>
                <a:cubicBezTo>
                  <a:pt x="10622824" y="2448552"/>
                  <a:pt x="10304941" y="2508549"/>
                  <a:pt x="9985530" y="2560775"/>
                </a:cubicBezTo>
                <a:cubicBezTo>
                  <a:pt x="9720036" y="2604224"/>
                  <a:pt x="9453814" y="2642869"/>
                  <a:pt x="9186882" y="2676722"/>
                </a:cubicBezTo>
                <a:cubicBezTo>
                  <a:pt x="8984197" y="2702296"/>
                  <a:pt x="8781514" y="2726379"/>
                  <a:pt x="8578198" y="2746241"/>
                </a:cubicBezTo>
                <a:cubicBezTo>
                  <a:pt x="8340547" y="2768961"/>
                  <a:pt x="8102644" y="2790436"/>
                  <a:pt x="7864358" y="2807692"/>
                </a:cubicBezTo>
                <a:cubicBezTo>
                  <a:pt x="7554994" y="2830036"/>
                  <a:pt x="7245502" y="2847914"/>
                  <a:pt x="6935502" y="2859086"/>
                </a:cubicBezTo>
                <a:cubicBezTo>
                  <a:pt x="6782917" y="2864549"/>
                  <a:pt x="6630334" y="2868397"/>
                  <a:pt x="6477750" y="2872989"/>
                </a:cubicBezTo>
                <a:cubicBezTo>
                  <a:pt x="6439195" y="2870905"/>
                  <a:pt x="6400529" y="2872530"/>
                  <a:pt x="6362294" y="2877832"/>
                </a:cubicBezTo>
                <a:lnTo>
                  <a:pt x="6057129" y="2877832"/>
                </a:lnTo>
                <a:lnTo>
                  <a:pt x="5977784" y="2873238"/>
                </a:lnTo>
                <a:cubicBezTo>
                  <a:pt x="5740261" y="2860825"/>
                  <a:pt x="5502739" y="2847046"/>
                  <a:pt x="5265087" y="2836989"/>
                </a:cubicBezTo>
                <a:cubicBezTo>
                  <a:pt x="4958267" y="2824573"/>
                  <a:pt x="4651826" y="2804093"/>
                  <a:pt x="4346277" y="2774919"/>
                </a:cubicBezTo>
                <a:cubicBezTo>
                  <a:pt x="4021654" y="2744007"/>
                  <a:pt x="3697795" y="2709372"/>
                  <a:pt x="3373045" y="2676350"/>
                </a:cubicBezTo>
                <a:cubicBezTo>
                  <a:pt x="3035412" y="2642088"/>
                  <a:pt x="2698456" y="2602449"/>
                  <a:pt x="2362173" y="2557423"/>
                </a:cubicBezTo>
                <a:cubicBezTo>
                  <a:pt x="1984692" y="2507270"/>
                  <a:pt x="1608364" y="2449544"/>
                  <a:pt x="1233178" y="2384247"/>
                </a:cubicBezTo>
                <a:cubicBezTo>
                  <a:pt x="842181" y="2315534"/>
                  <a:pt x="453758" y="2237046"/>
                  <a:pt x="68500" y="2144540"/>
                </a:cubicBezTo>
                <a:lnTo>
                  <a:pt x="0" y="2127185"/>
                </a:lnTo>
                <a:lnTo>
                  <a:pt x="0" y="2070696"/>
                </a:lnTo>
                <a:lnTo>
                  <a:pt x="72441" y="2089473"/>
                </a:lnTo>
                <a:cubicBezTo>
                  <a:pt x="247961" y="2131651"/>
                  <a:pt x="424164" y="2170911"/>
                  <a:pt x="600716" y="2207843"/>
                </a:cubicBezTo>
                <a:cubicBezTo>
                  <a:pt x="988279" y="2288657"/>
                  <a:pt x="1378133" y="2357555"/>
                  <a:pt x="1769512" y="2418011"/>
                </a:cubicBezTo>
                <a:cubicBezTo>
                  <a:pt x="2052426" y="2461587"/>
                  <a:pt x="2335725" y="2501684"/>
                  <a:pt x="2613554" y="2534953"/>
                </a:cubicBezTo>
                <a:cubicBezTo>
                  <a:pt x="2605544" y="2537560"/>
                  <a:pt x="2594611" y="2527504"/>
                  <a:pt x="2581134" y="2525022"/>
                </a:cubicBezTo>
                <a:cubicBezTo>
                  <a:pt x="2087178" y="2433070"/>
                  <a:pt x="1597684" y="2322177"/>
                  <a:pt x="1112635" y="2192325"/>
                </a:cubicBezTo>
                <a:cubicBezTo>
                  <a:pt x="880453" y="2130254"/>
                  <a:pt x="649713" y="2063776"/>
                  <a:pt x="420412" y="1992892"/>
                </a:cubicBezTo>
                <a:lnTo>
                  <a:pt x="0" y="1853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88B6DF-98AF-4D83-AA23-E2CCE01A3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160" y="390525"/>
            <a:ext cx="8182230" cy="15103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Tutorial problem 3.1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56037404-66BD-46B5-9323-1B53131967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80654" y="1753266"/>
            <a:ext cx="3182692" cy="18288"/>
          </a:xfrm>
          <a:custGeom>
            <a:avLst/>
            <a:gdLst>
              <a:gd name="connsiteX0" fmla="*/ 0 w 3182692"/>
              <a:gd name="connsiteY0" fmla="*/ 0 h 18288"/>
              <a:gd name="connsiteX1" fmla="*/ 604711 w 3182692"/>
              <a:gd name="connsiteY1" fmla="*/ 0 h 18288"/>
              <a:gd name="connsiteX2" fmla="*/ 1241250 w 3182692"/>
              <a:gd name="connsiteY2" fmla="*/ 0 h 18288"/>
              <a:gd name="connsiteX3" fmla="*/ 1909615 w 3182692"/>
              <a:gd name="connsiteY3" fmla="*/ 0 h 18288"/>
              <a:gd name="connsiteX4" fmla="*/ 2577981 w 3182692"/>
              <a:gd name="connsiteY4" fmla="*/ 0 h 18288"/>
              <a:gd name="connsiteX5" fmla="*/ 3182692 w 3182692"/>
              <a:gd name="connsiteY5" fmla="*/ 0 h 18288"/>
              <a:gd name="connsiteX6" fmla="*/ 3182692 w 3182692"/>
              <a:gd name="connsiteY6" fmla="*/ 18288 h 18288"/>
              <a:gd name="connsiteX7" fmla="*/ 2482500 w 3182692"/>
              <a:gd name="connsiteY7" fmla="*/ 18288 h 18288"/>
              <a:gd name="connsiteX8" fmla="*/ 1782308 w 3182692"/>
              <a:gd name="connsiteY8" fmla="*/ 18288 h 18288"/>
              <a:gd name="connsiteX9" fmla="*/ 1145769 w 3182692"/>
              <a:gd name="connsiteY9" fmla="*/ 18288 h 18288"/>
              <a:gd name="connsiteX10" fmla="*/ 0 w 3182692"/>
              <a:gd name="connsiteY10" fmla="*/ 18288 h 18288"/>
              <a:gd name="connsiteX11" fmla="*/ 0 w 3182692"/>
              <a:gd name="connsiteY11" fmla="*/ 0 h 18288"/>
              <a:gd name="connsiteX0" fmla="*/ 0 w 3182692"/>
              <a:gd name="connsiteY0" fmla="*/ 0 h 18288"/>
              <a:gd name="connsiteX1" fmla="*/ 604711 w 3182692"/>
              <a:gd name="connsiteY1" fmla="*/ 0 h 18288"/>
              <a:gd name="connsiteX2" fmla="*/ 1145769 w 3182692"/>
              <a:gd name="connsiteY2" fmla="*/ 0 h 18288"/>
              <a:gd name="connsiteX3" fmla="*/ 1845961 w 3182692"/>
              <a:gd name="connsiteY3" fmla="*/ 0 h 18288"/>
              <a:gd name="connsiteX4" fmla="*/ 2450673 w 3182692"/>
              <a:gd name="connsiteY4" fmla="*/ 0 h 18288"/>
              <a:gd name="connsiteX5" fmla="*/ 3182692 w 3182692"/>
              <a:gd name="connsiteY5" fmla="*/ 0 h 18288"/>
              <a:gd name="connsiteX6" fmla="*/ 3182692 w 3182692"/>
              <a:gd name="connsiteY6" fmla="*/ 18288 h 18288"/>
              <a:gd name="connsiteX7" fmla="*/ 2546154 w 3182692"/>
              <a:gd name="connsiteY7" fmla="*/ 18288 h 18288"/>
              <a:gd name="connsiteX8" fmla="*/ 1845961 w 3182692"/>
              <a:gd name="connsiteY8" fmla="*/ 18288 h 18288"/>
              <a:gd name="connsiteX9" fmla="*/ 1304904 w 3182692"/>
              <a:gd name="connsiteY9" fmla="*/ 18288 h 18288"/>
              <a:gd name="connsiteX10" fmla="*/ 668365 w 3182692"/>
              <a:gd name="connsiteY10" fmla="*/ 18288 h 18288"/>
              <a:gd name="connsiteX11" fmla="*/ 0 w 3182692"/>
              <a:gd name="connsiteY11" fmla="*/ 18288 h 18288"/>
              <a:gd name="connsiteX12" fmla="*/ 0 w 3182692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145195" y="-37571"/>
                  <a:pt x="472618" y="-13696"/>
                  <a:pt x="604711" y="0"/>
                </a:cubicBezTo>
                <a:cubicBezTo>
                  <a:pt x="706652" y="-3280"/>
                  <a:pt x="1039328" y="-8567"/>
                  <a:pt x="1241250" y="0"/>
                </a:cubicBezTo>
                <a:cubicBezTo>
                  <a:pt x="1405712" y="-7891"/>
                  <a:pt x="1711158" y="8053"/>
                  <a:pt x="1909615" y="0"/>
                </a:cubicBezTo>
                <a:cubicBezTo>
                  <a:pt x="2107436" y="-40150"/>
                  <a:pt x="2247192" y="19443"/>
                  <a:pt x="2577981" y="0"/>
                </a:cubicBezTo>
                <a:cubicBezTo>
                  <a:pt x="2894393" y="-5855"/>
                  <a:pt x="3041563" y="17846"/>
                  <a:pt x="3182692" y="0"/>
                </a:cubicBezTo>
                <a:cubicBezTo>
                  <a:pt x="3181973" y="8390"/>
                  <a:pt x="3182735" y="11854"/>
                  <a:pt x="3182692" y="18288"/>
                </a:cubicBezTo>
                <a:cubicBezTo>
                  <a:pt x="2975928" y="57450"/>
                  <a:pt x="2667693" y="19406"/>
                  <a:pt x="2482500" y="18288"/>
                </a:cubicBezTo>
                <a:cubicBezTo>
                  <a:pt x="2299734" y="36912"/>
                  <a:pt x="1925962" y="9303"/>
                  <a:pt x="1782308" y="18288"/>
                </a:cubicBezTo>
                <a:cubicBezTo>
                  <a:pt x="1635580" y="20546"/>
                  <a:pt x="1257854" y="-3663"/>
                  <a:pt x="1145769" y="18288"/>
                </a:cubicBezTo>
                <a:cubicBezTo>
                  <a:pt x="1025065" y="56574"/>
                  <a:pt x="247799" y="-11536"/>
                  <a:pt x="0" y="18288"/>
                </a:cubicBezTo>
                <a:cubicBezTo>
                  <a:pt x="-405" y="13204"/>
                  <a:pt x="-1092" y="5311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88308" y="19724"/>
                  <a:pt x="431183" y="-26509"/>
                  <a:pt x="604711" y="0"/>
                </a:cubicBezTo>
                <a:cubicBezTo>
                  <a:pt x="795174" y="4405"/>
                  <a:pt x="950067" y="22541"/>
                  <a:pt x="1145769" y="0"/>
                </a:cubicBezTo>
                <a:cubicBezTo>
                  <a:pt x="1301850" y="7702"/>
                  <a:pt x="1499974" y="-70469"/>
                  <a:pt x="1845961" y="0"/>
                </a:cubicBezTo>
                <a:cubicBezTo>
                  <a:pt x="2191264" y="15313"/>
                  <a:pt x="2307232" y="-97"/>
                  <a:pt x="2450673" y="0"/>
                </a:cubicBezTo>
                <a:cubicBezTo>
                  <a:pt x="2596405" y="-19465"/>
                  <a:pt x="3033067" y="-31048"/>
                  <a:pt x="3182692" y="0"/>
                </a:cubicBezTo>
                <a:cubicBezTo>
                  <a:pt x="3182066" y="4696"/>
                  <a:pt x="3183370" y="10269"/>
                  <a:pt x="3182692" y="18288"/>
                </a:cubicBezTo>
                <a:cubicBezTo>
                  <a:pt x="3091120" y="-23022"/>
                  <a:pt x="2811074" y="61693"/>
                  <a:pt x="2546154" y="18288"/>
                </a:cubicBezTo>
                <a:cubicBezTo>
                  <a:pt x="2285186" y="27529"/>
                  <a:pt x="2090205" y="-22321"/>
                  <a:pt x="1845961" y="18288"/>
                </a:cubicBezTo>
                <a:cubicBezTo>
                  <a:pt x="1599794" y="31493"/>
                  <a:pt x="1466284" y="37447"/>
                  <a:pt x="1304904" y="18288"/>
                </a:cubicBezTo>
                <a:cubicBezTo>
                  <a:pt x="1189365" y="43775"/>
                  <a:pt x="952251" y="23461"/>
                  <a:pt x="668365" y="18288"/>
                </a:cubicBezTo>
                <a:cubicBezTo>
                  <a:pt x="407868" y="43595"/>
                  <a:pt x="284672" y="-9405"/>
                  <a:pt x="0" y="18288"/>
                </a:cubicBezTo>
                <a:cubicBezTo>
                  <a:pt x="527" y="9891"/>
                  <a:pt x="870" y="7012"/>
                  <a:pt x="0" y="0"/>
                </a:cubicBezTo>
                <a:close/>
              </a:path>
              <a:path w="3182692" h="18288" fill="none" stroke="0" extrusionOk="0">
                <a:moveTo>
                  <a:pt x="0" y="0"/>
                </a:moveTo>
                <a:cubicBezTo>
                  <a:pt x="108839" y="-32375"/>
                  <a:pt x="447732" y="16552"/>
                  <a:pt x="604711" y="0"/>
                </a:cubicBezTo>
                <a:cubicBezTo>
                  <a:pt x="781899" y="-548"/>
                  <a:pt x="1052060" y="7118"/>
                  <a:pt x="1241250" y="0"/>
                </a:cubicBezTo>
                <a:cubicBezTo>
                  <a:pt x="1399482" y="14083"/>
                  <a:pt x="1706293" y="54730"/>
                  <a:pt x="1909615" y="0"/>
                </a:cubicBezTo>
                <a:cubicBezTo>
                  <a:pt x="2085313" y="-24404"/>
                  <a:pt x="2264415" y="16988"/>
                  <a:pt x="2577981" y="0"/>
                </a:cubicBezTo>
                <a:cubicBezTo>
                  <a:pt x="2926098" y="-10318"/>
                  <a:pt x="3036314" y="-14769"/>
                  <a:pt x="3182692" y="0"/>
                </a:cubicBezTo>
                <a:cubicBezTo>
                  <a:pt x="3181841" y="8135"/>
                  <a:pt x="3181636" y="12730"/>
                  <a:pt x="3182692" y="18288"/>
                </a:cubicBezTo>
                <a:cubicBezTo>
                  <a:pt x="2996012" y="-1231"/>
                  <a:pt x="2669008" y="27395"/>
                  <a:pt x="2482500" y="18288"/>
                </a:cubicBezTo>
                <a:cubicBezTo>
                  <a:pt x="2296543" y="21246"/>
                  <a:pt x="1935236" y="7938"/>
                  <a:pt x="1782308" y="18288"/>
                </a:cubicBezTo>
                <a:cubicBezTo>
                  <a:pt x="1607683" y="25490"/>
                  <a:pt x="1291498" y="1369"/>
                  <a:pt x="1145769" y="18288"/>
                </a:cubicBezTo>
                <a:cubicBezTo>
                  <a:pt x="1015407" y="55325"/>
                  <a:pt x="262557" y="26571"/>
                  <a:pt x="0" y="18288"/>
                </a:cubicBezTo>
                <a:cubicBezTo>
                  <a:pt x="508" y="13336"/>
                  <a:pt x="437" y="7274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38100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3182692"/>
                      <a:gd name="connsiteY0" fmla="*/ 0 h 18288"/>
                      <a:gd name="connsiteX1" fmla="*/ 604711 w 3182692"/>
                      <a:gd name="connsiteY1" fmla="*/ 0 h 18288"/>
                      <a:gd name="connsiteX2" fmla="*/ 1241250 w 3182692"/>
                      <a:gd name="connsiteY2" fmla="*/ 0 h 18288"/>
                      <a:gd name="connsiteX3" fmla="*/ 1909615 w 3182692"/>
                      <a:gd name="connsiteY3" fmla="*/ 0 h 18288"/>
                      <a:gd name="connsiteX4" fmla="*/ 2577981 w 3182692"/>
                      <a:gd name="connsiteY4" fmla="*/ 0 h 18288"/>
                      <a:gd name="connsiteX5" fmla="*/ 3182692 w 3182692"/>
                      <a:gd name="connsiteY5" fmla="*/ 0 h 18288"/>
                      <a:gd name="connsiteX6" fmla="*/ 3182692 w 3182692"/>
                      <a:gd name="connsiteY6" fmla="*/ 18288 h 18288"/>
                      <a:gd name="connsiteX7" fmla="*/ 2482500 w 3182692"/>
                      <a:gd name="connsiteY7" fmla="*/ 18288 h 18288"/>
                      <a:gd name="connsiteX8" fmla="*/ 1782308 w 3182692"/>
                      <a:gd name="connsiteY8" fmla="*/ 18288 h 18288"/>
                      <a:gd name="connsiteX9" fmla="*/ 1145769 w 3182692"/>
                      <a:gd name="connsiteY9" fmla="*/ 18288 h 18288"/>
                      <a:gd name="connsiteX10" fmla="*/ 0 w 3182692"/>
                      <a:gd name="connsiteY10" fmla="*/ 18288 h 18288"/>
                      <a:gd name="connsiteX11" fmla="*/ 0 w 3182692"/>
                      <a:gd name="connsiteY11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182692" h="18288" fill="none" extrusionOk="0">
                        <a:moveTo>
                          <a:pt x="0" y="0"/>
                        </a:moveTo>
                        <a:cubicBezTo>
                          <a:pt x="126686" y="-21366"/>
                          <a:pt x="467788" y="9025"/>
                          <a:pt x="604711" y="0"/>
                        </a:cubicBezTo>
                        <a:cubicBezTo>
                          <a:pt x="741634" y="-9025"/>
                          <a:pt x="1061620" y="6814"/>
                          <a:pt x="1241250" y="0"/>
                        </a:cubicBezTo>
                        <a:cubicBezTo>
                          <a:pt x="1420880" y="-6814"/>
                          <a:pt x="1713773" y="13383"/>
                          <a:pt x="1909615" y="0"/>
                        </a:cubicBezTo>
                        <a:cubicBezTo>
                          <a:pt x="2105457" y="-13383"/>
                          <a:pt x="2257256" y="13567"/>
                          <a:pt x="2577981" y="0"/>
                        </a:cubicBezTo>
                        <a:cubicBezTo>
                          <a:pt x="2898706" y="-13567"/>
                          <a:pt x="3026063" y="6328"/>
                          <a:pt x="3182692" y="0"/>
                        </a:cubicBezTo>
                        <a:cubicBezTo>
                          <a:pt x="3181983" y="8157"/>
                          <a:pt x="3182279" y="12125"/>
                          <a:pt x="3182692" y="18288"/>
                        </a:cubicBezTo>
                        <a:cubicBezTo>
                          <a:pt x="2998421" y="21742"/>
                          <a:pt x="2675038" y="19014"/>
                          <a:pt x="2482500" y="18288"/>
                        </a:cubicBezTo>
                        <a:cubicBezTo>
                          <a:pt x="2289962" y="17562"/>
                          <a:pt x="1930644" y="6834"/>
                          <a:pt x="1782308" y="18288"/>
                        </a:cubicBezTo>
                        <a:cubicBezTo>
                          <a:pt x="1633972" y="29742"/>
                          <a:pt x="1287388" y="-1992"/>
                          <a:pt x="1145769" y="18288"/>
                        </a:cubicBezTo>
                        <a:cubicBezTo>
                          <a:pt x="1004150" y="38568"/>
                          <a:pt x="256377" y="-37438"/>
                          <a:pt x="0" y="18288"/>
                        </a:cubicBezTo>
                        <a:cubicBezTo>
                          <a:pt x="-46" y="12483"/>
                          <a:pt x="-203" y="6491"/>
                          <a:pt x="0" y="0"/>
                        </a:cubicBezTo>
                        <a:close/>
                      </a:path>
                      <a:path w="3182692" h="18288" stroke="0" extrusionOk="0">
                        <a:moveTo>
                          <a:pt x="0" y="0"/>
                        </a:moveTo>
                        <a:cubicBezTo>
                          <a:pt x="283446" y="18201"/>
                          <a:pt x="432812" y="7290"/>
                          <a:pt x="604711" y="0"/>
                        </a:cubicBezTo>
                        <a:cubicBezTo>
                          <a:pt x="776610" y="-7290"/>
                          <a:pt x="982253" y="15478"/>
                          <a:pt x="1145769" y="0"/>
                        </a:cubicBezTo>
                        <a:cubicBezTo>
                          <a:pt x="1309285" y="-15478"/>
                          <a:pt x="1514247" y="-25520"/>
                          <a:pt x="1845961" y="0"/>
                        </a:cubicBezTo>
                        <a:cubicBezTo>
                          <a:pt x="2177675" y="25520"/>
                          <a:pt x="2297588" y="16646"/>
                          <a:pt x="2450673" y="0"/>
                        </a:cubicBezTo>
                        <a:cubicBezTo>
                          <a:pt x="2603758" y="-16646"/>
                          <a:pt x="3023048" y="-21196"/>
                          <a:pt x="3182692" y="0"/>
                        </a:cubicBezTo>
                        <a:cubicBezTo>
                          <a:pt x="3182428" y="4493"/>
                          <a:pt x="3183076" y="9472"/>
                          <a:pt x="3182692" y="18288"/>
                        </a:cubicBezTo>
                        <a:cubicBezTo>
                          <a:pt x="3039109" y="-12701"/>
                          <a:pt x="2823860" y="13848"/>
                          <a:pt x="2546154" y="18288"/>
                        </a:cubicBezTo>
                        <a:cubicBezTo>
                          <a:pt x="2268448" y="22728"/>
                          <a:pt x="2098674" y="5291"/>
                          <a:pt x="1845961" y="18288"/>
                        </a:cubicBezTo>
                        <a:cubicBezTo>
                          <a:pt x="1593248" y="31285"/>
                          <a:pt x="1456743" y="27560"/>
                          <a:pt x="1304904" y="18288"/>
                        </a:cubicBezTo>
                        <a:cubicBezTo>
                          <a:pt x="1153065" y="9016"/>
                          <a:pt x="947204" y="11126"/>
                          <a:pt x="668365" y="18288"/>
                        </a:cubicBezTo>
                        <a:cubicBezTo>
                          <a:pt x="389526" y="25450"/>
                          <a:pt x="288244" y="-4628"/>
                          <a:pt x="0" y="18288"/>
                        </a:cubicBezTo>
                        <a:cubicBezTo>
                          <a:pt x="843" y="9577"/>
                          <a:pt x="371" y="690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47A626-5A0F-4254-8CC2-10B4C1E01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382" y="4144505"/>
            <a:ext cx="7588949" cy="864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7931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A8653-9959-4D7E-91DE-FA9A36B4C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3.10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09E24E-4E99-45CA-8340-59AB53248E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34807"/>
            <a:ext cx="9144000" cy="338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4151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15757-A317-4B26-81B5-500F3C6AC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3.32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E807BF-BA27-40FD-90AA-427203EC7D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72724"/>
            <a:ext cx="9144000" cy="35571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9A737D-A1A7-44D4-93B4-B5E6CCA2D1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1000" y="135059"/>
            <a:ext cx="3254350" cy="238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9749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1416</TotalTime>
  <Words>924</Words>
  <Application>Microsoft Office PowerPoint</Application>
  <PresentationFormat>On-screen Show (4:3)</PresentationFormat>
  <Paragraphs>191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Cambria Math</vt:lpstr>
      <vt:lpstr>Symbol</vt:lpstr>
      <vt:lpstr>Verdana</vt:lpstr>
      <vt:lpstr>Office Theme</vt:lpstr>
      <vt:lpstr>Week 5   Mechanical &amp; chemical equilibrium</vt:lpstr>
      <vt:lpstr>Mechanical equilibrium and pressure</vt:lpstr>
      <vt:lpstr>“Definition” of pressure</vt:lpstr>
      <vt:lpstr>The thermodynamic identity</vt:lpstr>
      <vt:lpstr>PowerPoint Presentation</vt:lpstr>
      <vt:lpstr>The meaning of the differential d</vt:lpstr>
      <vt:lpstr>Recover entropy difference from the differential </vt:lpstr>
      <vt:lpstr>Total differential/Maxwell’s relation</vt:lpstr>
      <vt:lpstr>Entropy and heat revisited</vt:lpstr>
      <vt:lpstr>Non-quasistatic processes</vt:lpstr>
      <vt:lpstr>Diffusive equilibrium and chemical potential μ</vt:lpstr>
      <vt:lpstr>Meaning of chemical potential μ</vt:lpstr>
      <vt:lpstr>Chemical potential, Einstein oscillator example</vt:lpstr>
      <vt:lpstr>Ideal gas, use μ=-T(∂S/∂N)_(U,V)</vt:lpstr>
      <vt:lpstr>Chemical potentials of ideal classical, Bose, Fermi gases</vt:lpstr>
      <vt:lpstr>Generalized thermodynamic identity</vt:lpstr>
      <vt:lpstr>Summary</vt:lpstr>
      <vt:lpstr>Tutorial problem 3.1</vt:lpstr>
      <vt:lpstr>Problem 3.10</vt:lpstr>
      <vt:lpstr>Problem 3.32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PC2230, Thermodynamics and Statistical Mechanics</dc:title>
  <dc:creator>Wang Jian-Sheng</dc:creator>
  <cp:lastModifiedBy>Wang Jian-Sheng</cp:lastModifiedBy>
  <cp:revision>65</cp:revision>
  <dcterms:created xsi:type="dcterms:W3CDTF">2021-10-08T06:30:06Z</dcterms:created>
  <dcterms:modified xsi:type="dcterms:W3CDTF">2025-02-10T03:03:09Z</dcterms:modified>
</cp:coreProperties>
</file>