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8" r:id="rId2"/>
    <p:sldId id="259" r:id="rId3"/>
    <p:sldId id="260" r:id="rId4"/>
    <p:sldId id="264" r:id="rId5"/>
    <p:sldId id="263" r:id="rId6"/>
    <p:sldId id="262" r:id="rId7"/>
    <p:sldId id="27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5" r:id="rId18"/>
    <p:sldId id="279" r:id="rId19"/>
    <p:sldId id="276" r:id="rId20"/>
    <p:sldId id="277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F25508-D142-408F-9CC1-23C2043D0641}" v="51" dt="2025-02-17T02:56:21.9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9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95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 Jian-Sheng" userId="7d25d710-0931-49a3-acef-49192cec40f2" providerId="ADAL" clId="{31E259C0-29E9-4DEF-ABCB-CAA61937EA1F}"/>
    <pc:docChg chg="custSel modSld">
      <pc:chgData name="Wang Jian-Sheng" userId="7d25d710-0931-49a3-acef-49192cec40f2" providerId="ADAL" clId="{31E259C0-29E9-4DEF-ABCB-CAA61937EA1F}" dt="2024-02-19T03:25:40.286" v="760" actId="20577"/>
      <pc:docMkLst>
        <pc:docMk/>
      </pc:docMkLst>
      <pc:sldChg chg="modSp mod">
        <pc:chgData name="Wang Jian-Sheng" userId="7d25d710-0931-49a3-acef-49192cec40f2" providerId="ADAL" clId="{31E259C0-29E9-4DEF-ABCB-CAA61937EA1F}" dt="2024-02-19T02:39:21.900" v="1" actId="20577"/>
        <pc:sldMkLst>
          <pc:docMk/>
          <pc:sldMk cId="2153188837" sldId="258"/>
        </pc:sldMkLst>
      </pc:sldChg>
      <pc:sldChg chg="addSp delSp modSp mod">
        <pc:chgData name="Wang Jian-Sheng" userId="7d25d710-0931-49a3-acef-49192cec40f2" providerId="ADAL" clId="{31E259C0-29E9-4DEF-ABCB-CAA61937EA1F}" dt="2024-02-19T03:19:49.675" v="565"/>
        <pc:sldMkLst>
          <pc:docMk/>
          <pc:sldMk cId="3957084652" sldId="259"/>
        </pc:sldMkLst>
      </pc:sldChg>
      <pc:sldChg chg="modSp mod">
        <pc:chgData name="Wang Jian-Sheng" userId="7d25d710-0931-49a3-acef-49192cec40f2" providerId="ADAL" clId="{31E259C0-29E9-4DEF-ABCB-CAA61937EA1F}" dt="2024-02-19T02:41:41.550" v="3" actId="14100"/>
        <pc:sldMkLst>
          <pc:docMk/>
          <pc:sldMk cId="2309980631" sldId="260"/>
        </pc:sldMkLst>
      </pc:sldChg>
      <pc:sldChg chg="addSp modSp mod">
        <pc:chgData name="Wang Jian-Sheng" userId="7d25d710-0931-49a3-acef-49192cec40f2" providerId="ADAL" clId="{31E259C0-29E9-4DEF-ABCB-CAA61937EA1F}" dt="2024-02-19T03:25:40.286" v="760" actId="20577"/>
        <pc:sldMkLst>
          <pc:docMk/>
          <pc:sldMk cId="623146324" sldId="262"/>
        </pc:sldMkLst>
      </pc:sldChg>
      <pc:sldChg chg="modSp mod">
        <pc:chgData name="Wang Jian-Sheng" userId="7d25d710-0931-49a3-acef-49192cec40f2" providerId="ADAL" clId="{31E259C0-29E9-4DEF-ABCB-CAA61937EA1F}" dt="2024-02-19T02:47:49.397" v="100" actId="20577"/>
        <pc:sldMkLst>
          <pc:docMk/>
          <pc:sldMk cId="1856017107" sldId="263"/>
        </pc:sldMkLst>
      </pc:sldChg>
      <pc:sldChg chg="modSp mod">
        <pc:chgData name="Wang Jian-Sheng" userId="7d25d710-0931-49a3-acef-49192cec40f2" providerId="ADAL" clId="{31E259C0-29E9-4DEF-ABCB-CAA61937EA1F}" dt="2024-02-19T03:22:42.015" v="645" actId="20577"/>
        <pc:sldMkLst>
          <pc:docMk/>
          <pc:sldMk cId="1400173833" sldId="264"/>
        </pc:sldMkLst>
      </pc:sldChg>
      <pc:sldChg chg="addSp modSp mod">
        <pc:chgData name="Wang Jian-Sheng" userId="7d25d710-0931-49a3-acef-49192cec40f2" providerId="ADAL" clId="{31E259C0-29E9-4DEF-ABCB-CAA61937EA1F}" dt="2024-02-19T02:57:44.992" v="444" actId="1036"/>
        <pc:sldMkLst>
          <pc:docMk/>
          <pc:sldMk cId="684470596" sldId="266"/>
        </pc:sldMkLst>
      </pc:sldChg>
      <pc:sldChg chg="addSp modSp mod">
        <pc:chgData name="Wang Jian-Sheng" userId="7d25d710-0931-49a3-acef-49192cec40f2" providerId="ADAL" clId="{31E259C0-29E9-4DEF-ABCB-CAA61937EA1F}" dt="2024-02-19T03:13:53.123" v="562" actId="20577"/>
        <pc:sldMkLst>
          <pc:docMk/>
          <pc:sldMk cId="3332399517" sldId="271"/>
        </pc:sldMkLst>
      </pc:sldChg>
      <pc:sldChg chg="addSp modSp mod">
        <pc:chgData name="Wang Jian-Sheng" userId="7d25d710-0931-49a3-acef-49192cec40f2" providerId="ADAL" clId="{31E259C0-29E9-4DEF-ABCB-CAA61937EA1F}" dt="2024-02-19T02:53:53.266" v="165" actId="14100"/>
        <pc:sldMkLst>
          <pc:docMk/>
          <pc:sldMk cId="1478821190" sldId="274"/>
        </pc:sldMkLst>
      </pc:sldChg>
    </pc:docChg>
  </pc:docChgLst>
  <pc:docChgLst>
    <pc:chgData name="Wang Jian-Sheng" userId="7d25d710-0931-49a3-acef-49192cec40f2" providerId="ADAL" clId="{76F25508-D142-408F-9CC1-23C2043D0641}"/>
    <pc:docChg chg="custSel addSld delSld modSld">
      <pc:chgData name="Wang Jian-Sheng" userId="7d25d710-0931-49a3-acef-49192cec40f2" providerId="ADAL" clId="{76F25508-D142-408F-9CC1-23C2043D0641}" dt="2025-02-17T02:56:33.361" v="259" actId="2696"/>
      <pc:docMkLst>
        <pc:docMk/>
      </pc:docMkLst>
      <pc:sldChg chg="modSp mod">
        <pc:chgData name="Wang Jian-Sheng" userId="7d25d710-0931-49a3-acef-49192cec40f2" providerId="ADAL" clId="{76F25508-D142-408F-9CC1-23C2043D0641}" dt="2025-02-17T02:41:48.192" v="95" actId="14100"/>
        <pc:sldMkLst>
          <pc:docMk/>
          <pc:sldMk cId="623146324" sldId="262"/>
        </pc:sldMkLst>
        <pc:spChg chg="mod">
          <ac:chgData name="Wang Jian-Sheng" userId="7d25d710-0931-49a3-acef-49192cec40f2" providerId="ADAL" clId="{76F25508-D142-408F-9CC1-23C2043D0641}" dt="2025-02-17T02:41:48.192" v="95" actId="14100"/>
          <ac:spMkLst>
            <pc:docMk/>
            <pc:sldMk cId="623146324" sldId="262"/>
            <ac:spMk id="9" creationId="{838089A3-3C6D-4C0B-994F-1062D3E528E5}"/>
          </ac:spMkLst>
        </pc:spChg>
      </pc:sldChg>
      <pc:sldChg chg="modSp mod">
        <pc:chgData name="Wang Jian-Sheng" userId="7d25d710-0931-49a3-acef-49192cec40f2" providerId="ADAL" clId="{76F25508-D142-408F-9CC1-23C2043D0641}" dt="2025-02-17T02:39:58.148" v="87" actId="20577"/>
        <pc:sldMkLst>
          <pc:docMk/>
          <pc:sldMk cId="1856017107" sldId="263"/>
        </pc:sldMkLst>
        <pc:spChg chg="mod">
          <ac:chgData name="Wang Jian-Sheng" userId="7d25d710-0931-49a3-acef-49192cec40f2" providerId="ADAL" clId="{76F25508-D142-408F-9CC1-23C2043D0641}" dt="2025-02-17T02:39:58.148" v="87" actId="20577"/>
          <ac:spMkLst>
            <pc:docMk/>
            <pc:sldMk cId="1856017107" sldId="263"/>
            <ac:spMk id="3" creationId="{CC89658A-FE92-4449-B454-3B8D14A979DC}"/>
          </ac:spMkLst>
        </pc:spChg>
      </pc:sldChg>
      <pc:sldChg chg="modSp">
        <pc:chgData name="Wang Jian-Sheng" userId="7d25d710-0931-49a3-acef-49192cec40f2" providerId="ADAL" clId="{76F25508-D142-408F-9CC1-23C2043D0641}" dt="2025-02-17T02:38:36.018" v="77" actId="20577"/>
        <pc:sldMkLst>
          <pc:docMk/>
          <pc:sldMk cId="1400173833" sldId="264"/>
        </pc:sldMkLst>
        <pc:spChg chg="mod">
          <ac:chgData name="Wang Jian-Sheng" userId="7d25d710-0931-49a3-acef-49192cec40f2" providerId="ADAL" clId="{76F25508-D142-408F-9CC1-23C2043D0641}" dt="2025-02-17T02:38:36.018" v="77" actId="20577"/>
          <ac:spMkLst>
            <pc:docMk/>
            <pc:sldMk cId="1400173833" sldId="264"/>
            <ac:spMk id="3" creationId="{0D2DB683-9A8B-43F1-8858-9BF250514371}"/>
          </ac:spMkLst>
        </pc:spChg>
      </pc:sldChg>
      <pc:sldChg chg="addSp delSp modSp mod">
        <pc:chgData name="Wang Jian-Sheng" userId="7d25d710-0931-49a3-acef-49192cec40f2" providerId="ADAL" clId="{76F25508-D142-408F-9CC1-23C2043D0641}" dt="2025-02-17T02:46:01.234" v="178" actId="1036"/>
        <pc:sldMkLst>
          <pc:docMk/>
          <pc:sldMk cId="219472057" sldId="265"/>
        </pc:sldMkLst>
        <pc:spChg chg="mod">
          <ac:chgData name="Wang Jian-Sheng" userId="7d25d710-0931-49a3-acef-49192cec40f2" providerId="ADAL" clId="{76F25508-D142-408F-9CC1-23C2043D0641}" dt="2025-02-17T02:43:55.202" v="100" actId="20577"/>
          <ac:spMkLst>
            <pc:docMk/>
            <pc:sldMk cId="219472057" sldId="265"/>
            <ac:spMk id="2" creationId="{4718A622-9A31-4301-A850-71D7191725EA}"/>
          </ac:spMkLst>
        </pc:spChg>
        <pc:spChg chg="del">
          <ac:chgData name="Wang Jian-Sheng" userId="7d25d710-0931-49a3-acef-49192cec40f2" providerId="ADAL" clId="{76F25508-D142-408F-9CC1-23C2043D0641}" dt="2025-02-17T02:44:38.550" v="101" actId="478"/>
          <ac:spMkLst>
            <pc:docMk/>
            <pc:sldMk cId="219472057" sldId="265"/>
            <ac:spMk id="22" creationId="{9A0B111D-FC8D-487D-8380-ACD28AB6DA36}"/>
          </ac:spMkLst>
        </pc:spChg>
        <pc:spChg chg="add mod">
          <ac:chgData name="Wang Jian-Sheng" userId="7d25d710-0931-49a3-acef-49192cec40f2" providerId="ADAL" clId="{76F25508-D142-408F-9CC1-23C2043D0641}" dt="2025-02-17T02:46:01.234" v="178" actId="1036"/>
          <ac:spMkLst>
            <pc:docMk/>
            <pc:sldMk cId="219472057" sldId="265"/>
            <ac:spMk id="28" creationId="{55ED6A5D-0120-1B65-614A-84523DE16ACA}"/>
          </ac:spMkLst>
        </pc:spChg>
      </pc:sldChg>
      <pc:sldChg chg="modSp mod">
        <pc:chgData name="Wang Jian-Sheng" userId="7d25d710-0931-49a3-acef-49192cec40f2" providerId="ADAL" clId="{76F25508-D142-408F-9CC1-23C2043D0641}" dt="2025-02-17T02:49:27.505" v="257" actId="1038"/>
        <pc:sldMkLst>
          <pc:docMk/>
          <pc:sldMk cId="2056842068" sldId="269"/>
        </pc:sldMkLst>
        <pc:spChg chg="mod">
          <ac:chgData name="Wang Jian-Sheng" userId="7d25d710-0931-49a3-acef-49192cec40f2" providerId="ADAL" clId="{76F25508-D142-408F-9CC1-23C2043D0641}" dt="2025-02-17T02:49:27.505" v="257" actId="1038"/>
          <ac:spMkLst>
            <pc:docMk/>
            <pc:sldMk cId="2056842068" sldId="269"/>
            <ac:spMk id="3" creationId="{92FDF7D9-EAAA-459B-AF38-D0DAF650C853}"/>
          </ac:spMkLst>
        </pc:spChg>
        <pc:spChg chg="mod">
          <ac:chgData name="Wang Jian-Sheng" userId="7d25d710-0931-49a3-acef-49192cec40f2" providerId="ADAL" clId="{76F25508-D142-408F-9CC1-23C2043D0641}" dt="2025-02-17T02:49:14.067" v="214" actId="1037"/>
          <ac:spMkLst>
            <pc:docMk/>
            <pc:sldMk cId="2056842068" sldId="269"/>
            <ac:spMk id="6" creationId="{87C01F0B-DD45-4B5C-8A3C-353F323EB5B1}"/>
          </ac:spMkLst>
        </pc:spChg>
      </pc:sldChg>
      <pc:sldChg chg="modSp mod">
        <pc:chgData name="Wang Jian-Sheng" userId="7d25d710-0931-49a3-acef-49192cec40f2" providerId="ADAL" clId="{76F25508-D142-408F-9CC1-23C2043D0641}" dt="2025-02-17T02:43:23.859" v="99" actId="1036"/>
        <pc:sldMkLst>
          <pc:docMk/>
          <pc:sldMk cId="1478821190" sldId="274"/>
        </pc:sldMkLst>
        <pc:spChg chg="mod">
          <ac:chgData name="Wang Jian-Sheng" userId="7d25d710-0931-49a3-acef-49192cec40f2" providerId="ADAL" clId="{76F25508-D142-408F-9CC1-23C2043D0641}" dt="2025-02-17T02:34:52.261" v="66" actId="1035"/>
          <ac:spMkLst>
            <pc:docMk/>
            <pc:sldMk cId="1478821190" sldId="274"/>
            <ac:spMk id="10" creationId="{0022D4CF-AA49-408A-8050-5C004E0471DE}"/>
          </ac:spMkLst>
        </pc:spChg>
        <pc:spChg chg="mod">
          <ac:chgData name="Wang Jian-Sheng" userId="7d25d710-0931-49a3-acef-49192cec40f2" providerId="ADAL" clId="{76F25508-D142-408F-9CC1-23C2043D0641}" dt="2025-02-17T02:20:25.849" v="14" actId="20577"/>
          <ac:spMkLst>
            <pc:docMk/>
            <pc:sldMk cId="1478821190" sldId="274"/>
            <ac:spMk id="33" creationId="{6EA5E079-2292-4C2C-8433-4C12415E7C58}"/>
          </ac:spMkLst>
        </pc:spChg>
        <pc:cxnChg chg="mod">
          <ac:chgData name="Wang Jian-Sheng" userId="7d25d710-0931-49a3-acef-49192cec40f2" providerId="ADAL" clId="{76F25508-D142-408F-9CC1-23C2043D0641}" dt="2025-02-17T02:43:23.859" v="99" actId="1036"/>
          <ac:cxnSpMkLst>
            <pc:docMk/>
            <pc:sldMk cId="1478821190" sldId="274"/>
            <ac:cxnSpMk id="17" creationId="{86781806-316C-449B-A77F-C9321887A479}"/>
          </ac:cxnSpMkLst>
        </pc:cxnChg>
      </pc:sldChg>
      <pc:sldChg chg="del">
        <pc:chgData name="Wang Jian-Sheng" userId="7d25d710-0931-49a3-acef-49192cec40f2" providerId="ADAL" clId="{76F25508-D142-408F-9CC1-23C2043D0641}" dt="2025-02-17T02:56:33.361" v="259" actId="2696"/>
        <pc:sldMkLst>
          <pc:docMk/>
          <pc:sldMk cId="922728540" sldId="278"/>
        </pc:sldMkLst>
      </pc:sldChg>
      <pc:sldChg chg="add">
        <pc:chgData name="Wang Jian-Sheng" userId="7d25d710-0931-49a3-acef-49192cec40f2" providerId="ADAL" clId="{76F25508-D142-408F-9CC1-23C2043D0641}" dt="2025-02-17T02:56:21.897" v="258"/>
        <pc:sldMkLst>
          <pc:docMk/>
          <pc:sldMk cId="1232409872" sldId="27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D5311A-5F4A-4C27-A6DF-FFA8F282248C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4712E-843F-467F-BF38-250FC0910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869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70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80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36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51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2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82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3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97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64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28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97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9F94C-8A6A-45FE-82A9-DD9AF81D1AD4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8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20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1.png"/><Relationship Id="rId7" Type="http://schemas.openxmlformats.org/officeDocument/2006/relationships/image" Target="../media/image24.png"/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5.png"/><Relationship Id="rId7" Type="http://schemas.openxmlformats.org/officeDocument/2006/relationships/image" Target="../media/image15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210.png"/><Relationship Id="rId4" Type="http://schemas.openxmlformats.org/officeDocument/2006/relationships/image" Target="../media/image60.png"/><Relationship Id="rId9" Type="http://schemas.openxmlformats.org/officeDocument/2006/relationships/image" Target="../media/image20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2F1026-AD94-4412-BD4F-59BB80E513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811463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Week 6</a:t>
            </a: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Engines and Refrigerators</a:t>
            </a:r>
          </a:p>
        </p:txBody>
      </p:sp>
    </p:spTree>
    <p:extLst>
      <p:ext uri="{BB962C8B-B14F-4D97-AF65-F5344CB8AC3E}">
        <p14:creationId xmlns:p14="http://schemas.microsoft.com/office/powerpoint/2010/main" val="2153188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48403-82D1-4922-813C-D40839805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 engines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918E62-05BC-43B9-996B-D2803D0CCB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78" y="1682255"/>
            <a:ext cx="3712123" cy="24685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108BBD4-9C08-451C-A94B-413BB4A06798}"/>
              </a:ext>
            </a:extLst>
          </p:cNvPr>
          <p:cNvSpPr txBox="1"/>
          <p:nvPr/>
        </p:nvSpPr>
        <p:spPr>
          <a:xfrm>
            <a:off x="565150" y="4387850"/>
            <a:ext cx="4133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https://isaacscienceblog.com/2017/04/28/heat-engine-theory/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23326A-013F-41D7-9EF5-8512993748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0300" y="450850"/>
            <a:ext cx="3390900" cy="25431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36A93D2-6B40-4E6C-8BD6-26E224C78913}"/>
              </a:ext>
            </a:extLst>
          </p:cNvPr>
          <p:cNvSpPr txBox="1"/>
          <p:nvPr/>
        </p:nvSpPr>
        <p:spPr>
          <a:xfrm>
            <a:off x="4940300" y="3275111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 modern car engine BMW V10.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DC2575-4F51-48CE-9712-2CE140C087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000" y="4510518"/>
            <a:ext cx="4076768" cy="17250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3CBD02-F65C-430F-A1F1-44B1EBB82A49}"/>
              </a:ext>
            </a:extLst>
          </p:cNvPr>
          <p:cNvSpPr txBox="1"/>
          <p:nvPr/>
        </p:nvSpPr>
        <p:spPr>
          <a:xfrm>
            <a:off x="628650" y="5308600"/>
            <a:ext cx="38163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 Quantum heat engine made of a single Cesium atom with spin in an ultracold Rubidium bath. From Nature Comm 12, 2063 (2021).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084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A4C05-3BD5-46A2-9A73-E7DFD3B90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Energy-flow in heat engine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A96FF16-C97A-43FA-AAAA-2FD9DBAA73EA}"/>
              </a:ext>
            </a:extLst>
          </p:cNvPr>
          <p:cNvSpPr/>
          <p:nvPr/>
        </p:nvSpPr>
        <p:spPr>
          <a:xfrm>
            <a:off x="1280166" y="2141463"/>
            <a:ext cx="3244645" cy="719722"/>
          </a:xfrm>
          <a:prstGeom prst="roundRect">
            <a:avLst/>
          </a:prstGeom>
          <a:solidFill>
            <a:srgbClr val="C000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17527BF-D1C9-4742-BA62-F34E1B0E92C1}"/>
              </a:ext>
            </a:extLst>
          </p:cNvPr>
          <p:cNvSpPr/>
          <p:nvPr/>
        </p:nvSpPr>
        <p:spPr>
          <a:xfrm>
            <a:off x="1279184" y="4995778"/>
            <a:ext cx="3244645" cy="719722"/>
          </a:xfrm>
          <a:prstGeom prst="roundRect">
            <a:avLst/>
          </a:prstGeom>
          <a:solidFill>
            <a:schemeClr val="accent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2C3940-2CDC-41A0-B9FE-A137993D4C8E}"/>
              </a:ext>
            </a:extLst>
          </p:cNvPr>
          <p:cNvSpPr/>
          <p:nvPr/>
        </p:nvSpPr>
        <p:spPr>
          <a:xfrm>
            <a:off x="1740313" y="3026366"/>
            <a:ext cx="2300748" cy="179340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3604C1-30FA-4CDE-ABC3-E9C1374F0C84}"/>
              </a:ext>
            </a:extLst>
          </p:cNvPr>
          <p:cNvSpPr/>
          <p:nvPr/>
        </p:nvSpPr>
        <p:spPr>
          <a:xfrm>
            <a:off x="2495433" y="2560318"/>
            <a:ext cx="684325" cy="140404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1ECFAE-9F59-4C0D-ACF0-4339BACDAAB0}"/>
              </a:ext>
            </a:extLst>
          </p:cNvPr>
          <p:cNvSpPr/>
          <p:nvPr/>
        </p:nvSpPr>
        <p:spPr>
          <a:xfrm>
            <a:off x="2494452" y="3868994"/>
            <a:ext cx="296922" cy="1437967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8288C9-FBDA-4E5B-840F-8DF7D2541E3B}"/>
              </a:ext>
            </a:extLst>
          </p:cNvPr>
          <p:cNvSpPr/>
          <p:nvPr/>
        </p:nvSpPr>
        <p:spPr>
          <a:xfrm>
            <a:off x="2494452" y="3714633"/>
            <a:ext cx="1875996" cy="410464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DFC27B-4B6F-49CB-87B0-39E4A5D123C0}"/>
              </a:ext>
            </a:extLst>
          </p:cNvPr>
          <p:cNvSpPr/>
          <p:nvPr/>
        </p:nvSpPr>
        <p:spPr>
          <a:xfrm>
            <a:off x="2513132" y="3623677"/>
            <a:ext cx="649222" cy="1063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F68891-3D2F-4497-8F95-A979CF4D730F}"/>
              </a:ext>
            </a:extLst>
          </p:cNvPr>
          <p:cNvSpPr/>
          <p:nvPr/>
        </p:nvSpPr>
        <p:spPr>
          <a:xfrm>
            <a:off x="2546021" y="4070552"/>
            <a:ext cx="201168" cy="698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D90BB94-BAB1-433F-B789-4796DA560931}"/>
              </a:ext>
            </a:extLst>
          </p:cNvPr>
          <p:cNvSpPr/>
          <p:nvPr/>
        </p:nvSpPr>
        <p:spPr>
          <a:xfrm>
            <a:off x="4358650" y="3691036"/>
            <a:ext cx="171078" cy="5014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015368-3230-49C6-A11D-291953146309}"/>
              </a:ext>
            </a:extLst>
          </p:cNvPr>
          <p:cNvSpPr/>
          <p:nvPr/>
        </p:nvSpPr>
        <p:spPr>
          <a:xfrm>
            <a:off x="2513131" y="2501324"/>
            <a:ext cx="649224" cy="82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4E3AE94-27D5-4944-B470-8222F47C673E}"/>
              </a:ext>
            </a:extLst>
          </p:cNvPr>
          <p:cNvSpPr/>
          <p:nvPr/>
        </p:nvSpPr>
        <p:spPr>
          <a:xfrm>
            <a:off x="2513131" y="5241509"/>
            <a:ext cx="201168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B7E4FC7-1513-486C-821C-ACAFCBBABADF}"/>
                  </a:ext>
                </a:extLst>
              </p:cNvPr>
              <p:cNvSpPr txBox="1"/>
              <p:nvPr/>
            </p:nvSpPr>
            <p:spPr>
              <a:xfrm>
                <a:off x="4660496" y="3691036"/>
                <a:ext cx="6666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B7E4FC7-1513-486C-821C-ACAFCBBABA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0496" y="3691036"/>
                <a:ext cx="666627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43757D6-E560-49F8-85F4-288DFE737349}"/>
              </a:ext>
            </a:extLst>
          </p:cNvPr>
          <p:cNvCxnSpPr>
            <a:stCxn id="9" idx="3"/>
          </p:cNvCxnSpPr>
          <p:nvPr/>
        </p:nvCxnSpPr>
        <p:spPr>
          <a:xfrm>
            <a:off x="4370448" y="3919865"/>
            <a:ext cx="360840" cy="3204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BD0D0F5-BAD1-40D1-A2EA-70068A57FC09}"/>
              </a:ext>
            </a:extLst>
          </p:cNvPr>
          <p:cNvCxnSpPr>
            <a:cxnSpLocks/>
          </p:cNvCxnSpPr>
          <p:nvPr/>
        </p:nvCxnSpPr>
        <p:spPr>
          <a:xfrm>
            <a:off x="2828733" y="3017889"/>
            <a:ext cx="0" cy="390948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746DD4D-1E5A-4F83-BD0A-120A17965BD9}"/>
              </a:ext>
            </a:extLst>
          </p:cNvPr>
          <p:cNvCxnSpPr>
            <a:cxnSpLocks/>
          </p:cNvCxnSpPr>
          <p:nvPr/>
        </p:nvCxnSpPr>
        <p:spPr>
          <a:xfrm>
            <a:off x="2610452" y="4480936"/>
            <a:ext cx="0" cy="390948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5B915AC-88C1-4410-9D01-9DC020845DFE}"/>
                  </a:ext>
                </a:extLst>
              </p:cNvPr>
              <p:cNvSpPr txBox="1"/>
              <p:nvPr/>
            </p:nvSpPr>
            <p:spPr>
              <a:xfrm>
                <a:off x="2610452" y="2560318"/>
                <a:ext cx="3982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5B915AC-88C1-4410-9D01-9DC020845D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0452" y="2560318"/>
                <a:ext cx="398225" cy="369332"/>
              </a:xfrm>
              <a:prstGeom prst="rect">
                <a:avLst/>
              </a:prstGeom>
              <a:blipFill>
                <a:blip r:embed="rId3"/>
                <a:stretch>
                  <a:fillRect l="-3030" r="-1515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E873E76-419D-4CF6-9F0D-0BD8ECA22E0D}"/>
                  </a:ext>
                </a:extLst>
              </p:cNvPr>
              <p:cNvSpPr txBox="1"/>
              <p:nvPr/>
            </p:nvSpPr>
            <p:spPr>
              <a:xfrm>
                <a:off x="2422728" y="4877780"/>
                <a:ext cx="3982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E873E76-419D-4CF6-9F0D-0BD8ECA22E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2728" y="4877780"/>
                <a:ext cx="398225" cy="369332"/>
              </a:xfrm>
              <a:prstGeom prst="rect">
                <a:avLst/>
              </a:prstGeom>
              <a:blipFill>
                <a:blip r:embed="rId4"/>
                <a:stretch>
                  <a:fillRect l="-3030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345018E2-7EC5-4B8C-8F33-8A46E50F00FC}"/>
              </a:ext>
            </a:extLst>
          </p:cNvPr>
          <p:cNvSpPr txBox="1"/>
          <p:nvPr/>
        </p:nvSpPr>
        <p:spPr>
          <a:xfrm>
            <a:off x="176177" y="3722489"/>
            <a:ext cx="992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Engine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2889B64-C348-4A8F-92BF-8572FEE63FDB}"/>
                  </a:ext>
                </a:extLst>
              </p:cNvPr>
              <p:cNvSpPr txBox="1"/>
              <p:nvPr/>
            </p:nvSpPr>
            <p:spPr>
              <a:xfrm>
                <a:off x="1852403" y="6011440"/>
                <a:ext cx="21886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Cold reservoir,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2889B64-C348-4A8F-92BF-8572FEE63F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2403" y="6011440"/>
                <a:ext cx="2188658" cy="369332"/>
              </a:xfrm>
              <a:prstGeom prst="rect">
                <a:avLst/>
              </a:prstGeom>
              <a:blipFill>
                <a:blip r:embed="rId5"/>
                <a:stretch>
                  <a:fillRect l="-2507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EFDD9E2-63D4-4892-A387-5BFA35905661}"/>
                  </a:ext>
                </a:extLst>
              </p:cNvPr>
              <p:cNvSpPr txBox="1"/>
              <p:nvPr/>
            </p:nvSpPr>
            <p:spPr>
              <a:xfrm>
                <a:off x="1863220" y="1703904"/>
                <a:ext cx="21886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Hot reservoir,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EFDD9E2-63D4-4892-A387-5BFA359056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3220" y="1703904"/>
                <a:ext cx="2188658" cy="369332"/>
              </a:xfrm>
              <a:prstGeom prst="rect">
                <a:avLst/>
              </a:prstGeom>
              <a:blipFill>
                <a:blip r:embed="rId6"/>
                <a:stretch>
                  <a:fillRect l="-2507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A2DBFC3-AE71-46E1-A72D-10EF63B58F66}"/>
                  </a:ext>
                </a:extLst>
              </p:cNvPr>
              <p:cNvSpPr txBox="1"/>
              <p:nvPr/>
            </p:nvSpPr>
            <p:spPr>
              <a:xfrm>
                <a:off x="5834462" y="1976284"/>
                <a:ext cx="2680888" cy="12196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Efficiency 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benefit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cost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A2DBFC3-AE71-46E1-A72D-10EF63B58F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4462" y="1976284"/>
                <a:ext cx="2680888" cy="1219693"/>
              </a:xfrm>
              <a:prstGeom prst="rect">
                <a:avLst/>
              </a:prstGeom>
              <a:blipFill>
                <a:blip r:embed="rId7"/>
                <a:stretch>
                  <a:fillRect l="-1818" t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4E3FFDC-367A-404A-9385-51C60B072762}"/>
                  </a:ext>
                </a:extLst>
              </p:cNvPr>
              <p:cNvSpPr txBox="1"/>
              <p:nvPr/>
            </p:nvSpPr>
            <p:spPr>
              <a:xfrm>
                <a:off x="5677171" y="3402945"/>
                <a:ext cx="268088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First law: energy conservation 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4E3FFDC-367A-404A-9385-51C60B0727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171" y="3402945"/>
                <a:ext cx="2680888" cy="1200329"/>
              </a:xfrm>
              <a:prstGeom prst="rect">
                <a:avLst/>
              </a:prstGeom>
              <a:blipFill>
                <a:blip r:embed="rId8"/>
                <a:stretch>
                  <a:fillRect l="-1818" t="-2538" b="-35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97BCDC0-4FB3-4F4A-A2DB-9C025BABC4F5}"/>
                  </a:ext>
                </a:extLst>
              </p:cNvPr>
              <p:cNvSpPr txBox="1"/>
              <p:nvPr/>
            </p:nvSpPr>
            <p:spPr>
              <a:xfrm>
                <a:off x="5579808" y="4875443"/>
                <a:ext cx="2680888" cy="9603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97BCDC0-4FB3-4F4A-A2DB-9C025BABC4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9808" y="4875443"/>
                <a:ext cx="2680888" cy="96039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9AB2531B-8F91-4C09-A4B7-66FE0BD83CBF}"/>
              </a:ext>
            </a:extLst>
          </p:cNvPr>
          <p:cNvSpPr txBox="1"/>
          <p:nvPr/>
        </p:nvSpPr>
        <p:spPr>
          <a:xfrm>
            <a:off x="5349564" y="6209732"/>
            <a:ext cx="3255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Sign convention: arrow direction is positive.</a:t>
            </a:r>
          </a:p>
        </p:txBody>
      </p:sp>
    </p:spTree>
    <p:extLst>
      <p:ext uri="{BB962C8B-B14F-4D97-AF65-F5344CB8AC3E}">
        <p14:creationId xmlns:p14="http://schemas.microsoft.com/office/powerpoint/2010/main" val="2309980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1FA4C05-3BD5-46A2-9A73-E7DFD3B9028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Entropy “flow”,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1FA4C05-3BD5-46A2-9A73-E7DFD3B9028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A96FF16-C97A-43FA-AAAA-2FD9DBAA73EA}"/>
              </a:ext>
            </a:extLst>
          </p:cNvPr>
          <p:cNvSpPr/>
          <p:nvPr/>
        </p:nvSpPr>
        <p:spPr>
          <a:xfrm>
            <a:off x="1280166" y="2141463"/>
            <a:ext cx="3244645" cy="719722"/>
          </a:xfrm>
          <a:prstGeom prst="roundRect">
            <a:avLst/>
          </a:prstGeom>
          <a:solidFill>
            <a:srgbClr val="C000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17527BF-D1C9-4742-BA62-F34E1B0E92C1}"/>
              </a:ext>
            </a:extLst>
          </p:cNvPr>
          <p:cNvSpPr/>
          <p:nvPr/>
        </p:nvSpPr>
        <p:spPr>
          <a:xfrm>
            <a:off x="1279184" y="4995778"/>
            <a:ext cx="3244645" cy="719722"/>
          </a:xfrm>
          <a:prstGeom prst="roundRect">
            <a:avLst/>
          </a:prstGeom>
          <a:solidFill>
            <a:schemeClr val="accent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2C3940-2CDC-41A0-B9FE-A137993D4C8E}"/>
              </a:ext>
            </a:extLst>
          </p:cNvPr>
          <p:cNvSpPr/>
          <p:nvPr/>
        </p:nvSpPr>
        <p:spPr>
          <a:xfrm>
            <a:off x="1740313" y="3026366"/>
            <a:ext cx="2300748" cy="179340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3604C1-30FA-4CDE-ABC3-E9C1374F0C84}"/>
              </a:ext>
            </a:extLst>
          </p:cNvPr>
          <p:cNvSpPr/>
          <p:nvPr/>
        </p:nvSpPr>
        <p:spPr>
          <a:xfrm>
            <a:off x="2495433" y="2560318"/>
            <a:ext cx="684325" cy="140404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1ECFAE-9F59-4C0D-ACF0-4339BACDAAB0}"/>
              </a:ext>
            </a:extLst>
          </p:cNvPr>
          <p:cNvSpPr/>
          <p:nvPr/>
        </p:nvSpPr>
        <p:spPr>
          <a:xfrm>
            <a:off x="2494452" y="4051874"/>
            <a:ext cx="306767" cy="136520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DFC27B-4B6F-49CB-87B0-39E4A5D123C0}"/>
              </a:ext>
            </a:extLst>
          </p:cNvPr>
          <p:cNvSpPr/>
          <p:nvPr/>
        </p:nvSpPr>
        <p:spPr>
          <a:xfrm>
            <a:off x="2513131" y="3623676"/>
            <a:ext cx="649224" cy="1637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F68891-3D2F-4497-8F95-A979CF4D730F}"/>
              </a:ext>
            </a:extLst>
          </p:cNvPr>
          <p:cNvSpPr/>
          <p:nvPr/>
        </p:nvSpPr>
        <p:spPr>
          <a:xfrm>
            <a:off x="2546021" y="5370239"/>
            <a:ext cx="201168" cy="698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015368-3230-49C6-A11D-291953146309}"/>
              </a:ext>
            </a:extLst>
          </p:cNvPr>
          <p:cNvSpPr/>
          <p:nvPr/>
        </p:nvSpPr>
        <p:spPr>
          <a:xfrm>
            <a:off x="2513131" y="2501324"/>
            <a:ext cx="649224" cy="82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4E3AE94-27D5-4944-B470-8222F47C673E}"/>
              </a:ext>
            </a:extLst>
          </p:cNvPr>
          <p:cNvSpPr/>
          <p:nvPr/>
        </p:nvSpPr>
        <p:spPr>
          <a:xfrm>
            <a:off x="2513131" y="5261243"/>
            <a:ext cx="201168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BD0D0F5-BAD1-40D1-A2EA-70068A57FC09}"/>
              </a:ext>
            </a:extLst>
          </p:cNvPr>
          <p:cNvCxnSpPr>
            <a:cxnSpLocks/>
          </p:cNvCxnSpPr>
          <p:nvPr/>
        </p:nvCxnSpPr>
        <p:spPr>
          <a:xfrm>
            <a:off x="2828733" y="3017889"/>
            <a:ext cx="0" cy="390948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746DD4D-1E5A-4F83-BD0A-120A17965BD9}"/>
              </a:ext>
            </a:extLst>
          </p:cNvPr>
          <p:cNvCxnSpPr>
            <a:cxnSpLocks/>
          </p:cNvCxnSpPr>
          <p:nvPr/>
        </p:nvCxnSpPr>
        <p:spPr>
          <a:xfrm>
            <a:off x="2630186" y="4467780"/>
            <a:ext cx="0" cy="390948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5B915AC-88C1-4410-9D01-9DC020845DFE}"/>
                  </a:ext>
                </a:extLst>
              </p:cNvPr>
              <p:cNvSpPr txBox="1"/>
              <p:nvPr/>
            </p:nvSpPr>
            <p:spPr>
              <a:xfrm>
                <a:off x="2610452" y="2560318"/>
                <a:ext cx="3982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5B915AC-88C1-4410-9D01-9DC020845D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0452" y="2560318"/>
                <a:ext cx="398225" cy="369332"/>
              </a:xfrm>
              <a:prstGeom prst="rect">
                <a:avLst/>
              </a:prstGeom>
              <a:blipFill>
                <a:blip r:embed="rId3"/>
                <a:stretch>
                  <a:fillRect l="-3030" r="-1515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E873E76-419D-4CF6-9F0D-0BD8ECA22E0D}"/>
                  </a:ext>
                </a:extLst>
              </p:cNvPr>
              <p:cNvSpPr txBox="1"/>
              <p:nvPr/>
            </p:nvSpPr>
            <p:spPr>
              <a:xfrm>
                <a:off x="2429306" y="4877780"/>
                <a:ext cx="3982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E873E76-419D-4CF6-9F0D-0BD8ECA22E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9306" y="4877780"/>
                <a:ext cx="398225" cy="369332"/>
              </a:xfrm>
              <a:prstGeom prst="rect">
                <a:avLst/>
              </a:prstGeom>
              <a:blipFill>
                <a:blip r:embed="rId4"/>
                <a:stretch>
                  <a:fillRect l="-3077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345018E2-7EC5-4B8C-8F33-8A46E50F00FC}"/>
              </a:ext>
            </a:extLst>
          </p:cNvPr>
          <p:cNvSpPr txBox="1"/>
          <p:nvPr/>
        </p:nvSpPr>
        <p:spPr>
          <a:xfrm>
            <a:off x="584041" y="3722489"/>
            <a:ext cx="992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Engine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2889B64-C348-4A8F-92BF-8572FEE63FDB}"/>
                  </a:ext>
                </a:extLst>
              </p:cNvPr>
              <p:cNvSpPr txBox="1"/>
              <p:nvPr/>
            </p:nvSpPr>
            <p:spPr>
              <a:xfrm>
                <a:off x="1852403" y="6011440"/>
                <a:ext cx="21886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Cold reservoir,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2889B64-C348-4A8F-92BF-8572FEE63F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2403" y="6011440"/>
                <a:ext cx="2188658" cy="369332"/>
              </a:xfrm>
              <a:prstGeom prst="rect">
                <a:avLst/>
              </a:prstGeom>
              <a:blipFill>
                <a:blip r:embed="rId5"/>
                <a:stretch>
                  <a:fillRect l="-2507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EFDD9E2-63D4-4892-A387-5BFA35905661}"/>
                  </a:ext>
                </a:extLst>
              </p:cNvPr>
              <p:cNvSpPr txBox="1"/>
              <p:nvPr/>
            </p:nvSpPr>
            <p:spPr>
              <a:xfrm>
                <a:off x="1863220" y="1703904"/>
                <a:ext cx="21886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Hot reservoir,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EFDD9E2-63D4-4892-A387-5BFA359056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3220" y="1703904"/>
                <a:ext cx="2188658" cy="369332"/>
              </a:xfrm>
              <a:prstGeom prst="rect">
                <a:avLst/>
              </a:prstGeom>
              <a:blipFill>
                <a:blip r:embed="rId6"/>
                <a:stretch>
                  <a:fillRect l="-2507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D2DB683-9A8B-43F1-8858-9BF250514371}"/>
                  </a:ext>
                </a:extLst>
              </p:cNvPr>
              <p:cNvSpPr txBox="1"/>
              <p:nvPr/>
            </p:nvSpPr>
            <p:spPr>
              <a:xfrm>
                <a:off x="5439204" y="1779343"/>
                <a:ext cx="3244645" cy="4801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Before and after one cycle:</a:t>
                </a:r>
              </a:p>
              <a:p>
                <a:endParaRPr lang="en-US" dirty="0"/>
              </a:p>
              <a:p>
                <a:r>
                  <a:rPr lang="en-US" dirty="0"/>
                  <a:t>Hot reservoir losses heat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US" dirty="0"/>
                  <a:t> at temperature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US" dirty="0"/>
                  <a:t>. Decrease less entropy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SG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SG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SG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SG" b="0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SG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SG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SG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Engine work in cycle, entropy no change.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Cold reservoir gains heat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dirty="0"/>
                  <a:t> at temperature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dirty="0"/>
                  <a:t>.  Increase more entropy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SG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SG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SG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SG" b="0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SG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SG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SG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D2DB683-9A8B-43F1-8858-9BF2505143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9204" y="1779343"/>
                <a:ext cx="3244645" cy="4801314"/>
              </a:xfrm>
              <a:prstGeom prst="rect">
                <a:avLst/>
              </a:prstGeom>
              <a:blipFill>
                <a:blip r:embed="rId7"/>
                <a:stretch>
                  <a:fillRect l="-1501" t="-761" r="-1689" b="-25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0173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22B7C-D70B-476A-A281-21D62EFB1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law, maximum efficiency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89658A-FE92-4449-B454-3B8D14A979D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457188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Engine works in a cycle, entropy of it does not change; total entropy of the world cannot decrease </a:t>
                </a:r>
              </a:p>
              <a:p>
                <a:r>
                  <a:rPr lang="en-US" dirty="0"/>
                  <a:t>Absorbing heat at high temperature decreases entropy of hot reservoir by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/>
                  <a:t>, releasing heat increases entropy of cold sink by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sub>
                        </m:sSub>
                      </m:den>
                    </m:f>
                    <m:r>
                      <a:rPr lang="en-US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dirty="0"/>
                  <a:t>  The total must be positive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dirty="0"/>
                  <a:t>Or 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    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     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𝑒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≤1−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h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89658A-FE92-4449-B454-3B8D14A979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457188"/>
              </a:xfrm>
              <a:blipFill>
                <a:blip r:embed="rId2"/>
                <a:stretch>
                  <a:fillRect l="-1391" t="-3962" r="-208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6017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E4FA-D4AF-48FC-90D6-BD3D96C07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Carnot cycle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EBBB75-22A9-4388-802F-8BEF95938B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565" y="1749683"/>
            <a:ext cx="4839180" cy="26925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5FBD7C-0DD5-4110-A9AD-8203E5663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1846" y="584037"/>
            <a:ext cx="3864957" cy="30086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983F71A-98C9-4307-9370-18581F40C5E3}"/>
                  </a:ext>
                </a:extLst>
              </p:cNvPr>
              <p:cNvSpPr txBox="1"/>
              <p:nvPr/>
            </p:nvSpPr>
            <p:spPr>
              <a:xfrm>
                <a:off x="318565" y="4931862"/>
                <a:ext cx="6005543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four steps of a Carnot cycle: (a) isothermal expansion while absorbing heat; (b) adiabatic expansion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dirty="0"/>
                  <a:t>; (c) isothermal compression while expelling heat; and (d) adiabatic compression back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983F71A-98C9-4307-9370-18581F40C5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565" y="4931862"/>
                <a:ext cx="6005543" cy="1477328"/>
              </a:xfrm>
              <a:prstGeom prst="rect">
                <a:avLst/>
              </a:prstGeom>
              <a:blipFill>
                <a:blip r:embed="rId4"/>
                <a:stretch>
                  <a:fillRect l="-812" t="-2066" r="-1117" b="-57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38089A3-3C6D-4C0B-994F-1062D3E528E5}"/>
                  </a:ext>
                </a:extLst>
              </p:cNvPr>
              <p:cNvSpPr txBox="1"/>
              <p:nvPr/>
            </p:nvSpPr>
            <p:spPr>
              <a:xfrm>
                <a:off x="6742962" y="4206244"/>
                <a:ext cx="2125340" cy="12174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Carnot efficiency:</a:t>
                </a:r>
              </a:p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max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=1−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38089A3-3C6D-4C0B-994F-1062D3E528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2962" y="4206244"/>
                <a:ext cx="2125340" cy="1217449"/>
              </a:xfrm>
              <a:prstGeom prst="rect">
                <a:avLst/>
              </a:prstGeom>
              <a:blipFill>
                <a:blip r:embed="rId5"/>
                <a:stretch>
                  <a:fillRect l="-2292" t="-250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848791FB-FDD2-4D18-A2FB-DDE7C62CF92F}"/>
              </a:ext>
            </a:extLst>
          </p:cNvPr>
          <p:cNvSpPr txBox="1"/>
          <p:nvPr/>
        </p:nvSpPr>
        <p:spPr>
          <a:xfrm>
            <a:off x="7568873" y="1333254"/>
            <a:ext cx="572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(a)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48AFCF-D2DF-434F-B7AC-983C564E4EDA}"/>
              </a:ext>
            </a:extLst>
          </p:cNvPr>
          <p:cNvSpPr txBox="1"/>
          <p:nvPr/>
        </p:nvSpPr>
        <p:spPr>
          <a:xfrm>
            <a:off x="8057535" y="2282062"/>
            <a:ext cx="572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(b)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16DB64-A92E-4430-9615-E25AA4BF1399}"/>
              </a:ext>
            </a:extLst>
          </p:cNvPr>
          <p:cNvSpPr txBox="1"/>
          <p:nvPr/>
        </p:nvSpPr>
        <p:spPr>
          <a:xfrm>
            <a:off x="7461704" y="3107980"/>
            <a:ext cx="572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(c)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68A9D2-7401-46EB-A1AC-0FE732716DB1}"/>
              </a:ext>
            </a:extLst>
          </p:cNvPr>
          <p:cNvSpPr txBox="1"/>
          <p:nvPr/>
        </p:nvSpPr>
        <p:spPr>
          <a:xfrm>
            <a:off x="5927868" y="2128681"/>
            <a:ext cx="572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483CE6E-55BD-8989-5079-3CFEA9C94E38}"/>
                  </a:ext>
                </a:extLst>
              </p:cNvPr>
              <p:cNvSpPr txBox="1"/>
              <p:nvPr/>
            </p:nvSpPr>
            <p:spPr>
              <a:xfrm>
                <a:off x="2357757" y="2505378"/>
                <a:ext cx="4100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SG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483CE6E-55BD-8989-5079-3CFEA9C94E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7757" y="2505378"/>
                <a:ext cx="410045" cy="369332"/>
              </a:xfrm>
              <a:prstGeom prst="rect">
                <a:avLst/>
              </a:prstGeom>
              <a:blipFill>
                <a:blip r:embed="rId6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C4F2C43-7C9E-158F-012D-DF2D6F275598}"/>
                  </a:ext>
                </a:extLst>
              </p:cNvPr>
              <p:cNvSpPr txBox="1"/>
              <p:nvPr/>
            </p:nvSpPr>
            <p:spPr>
              <a:xfrm>
                <a:off x="2731579" y="3666484"/>
                <a:ext cx="4100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SG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C4F2C43-7C9E-158F-012D-DF2D6F2755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1579" y="3666484"/>
                <a:ext cx="410045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3146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488E44A-805E-42A9-990B-9890D56B55D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Carnot cycle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-</a:t>
                </a:r>
                <a14:m>
                  <m:oMath xmlns:m="http://schemas.openxmlformats.org/officeDocument/2006/math">
                    <m:r>
                      <a:rPr lang="en-SG" b="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space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488E44A-805E-42A9-990B-9890D56B55D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23CD1C4-D3C4-4B59-BA0E-D5CCCD7B4DAC}"/>
              </a:ext>
            </a:extLst>
          </p:cNvPr>
          <p:cNvCxnSpPr/>
          <p:nvPr/>
        </p:nvCxnSpPr>
        <p:spPr>
          <a:xfrm>
            <a:off x="2555687" y="4679169"/>
            <a:ext cx="3683914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B15A3C0-60A4-4562-A7A7-9BE3B82E36E6}"/>
              </a:ext>
            </a:extLst>
          </p:cNvPr>
          <p:cNvCxnSpPr/>
          <p:nvPr/>
        </p:nvCxnSpPr>
        <p:spPr>
          <a:xfrm flipV="1">
            <a:off x="2555687" y="1992926"/>
            <a:ext cx="0" cy="268624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215F9190-1234-4818-A58B-8529E6DD1386}"/>
              </a:ext>
            </a:extLst>
          </p:cNvPr>
          <p:cNvSpPr/>
          <p:nvPr/>
        </p:nvSpPr>
        <p:spPr>
          <a:xfrm>
            <a:off x="3493477" y="2829172"/>
            <a:ext cx="1602153" cy="1141040"/>
          </a:xfrm>
          <a:prstGeom prst="rect">
            <a:avLst/>
          </a:prstGeom>
          <a:solidFill>
            <a:schemeClr val="bg2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FEC6F96-67C8-4EED-9A6B-051C26D2D837}"/>
                  </a:ext>
                </a:extLst>
              </p:cNvPr>
              <p:cNvSpPr txBox="1"/>
              <p:nvPr/>
            </p:nvSpPr>
            <p:spPr>
              <a:xfrm>
                <a:off x="5595814" y="4892434"/>
                <a:ext cx="193821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Temperature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FEC6F96-67C8-4EED-9A6B-051C26D2D8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5814" y="4892434"/>
                <a:ext cx="1938215" cy="369332"/>
              </a:xfrm>
              <a:prstGeom prst="rect">
                <a:avLst/>
              </a:prstGeom>
              <a:blipFill>
                <a:blip r:embed="rId3"/>
                <a:stretch>
                  <a:fillRect l="-2830" t="-10000" b="-2666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022D4CF-AA49-408A-8050-5C004E0471DE}"/>
                  </a:ext>
                </a:extLst>
              </p:cNvPr>
              <p:cNvSpPr txBox="1"/>
              <p:nvPr/>
            </p:nvSpPr>
            <p:spPr>
              <a:xfrm>
                <a:off x="1093607" y="1660811"/>
                <a:ext cx="157960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0" dirty="0"/>
                  <a:t>Entropy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of working</a:t>
                </a:r>
              </a:p>
              <a:p>
                <a:r>
                  <a:rPr lang="en-US" dirty="0"/>
                  <a:t>substance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022D4CF-AA49-408A-8050-5C004E0471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3607" y="1660811"/>
                <a:ext cx="1579608" cy="923330"/>
              </a:xfrm>
              <a:prstGeom prst="rect">
                <a:avLst/>
              </a:prstGeom>
              <a:blipFill>
                <a:blip r:embed="rId4"/>
                <a:stretch>
                  <a:fillRect l="-3077" t="-3289" b="-921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0BDF16B-EB48-4A1B-9AC5-DD59895721D1}"/>
              </a:ext>
            </a:extLst>
          </p:cNvPr>
          <p:cNvCxnSpPr/>
          <p:nvPr/>
        </p:nvCxnSpPr>
        <p:spPr>
          <a:xfrm>
            <a:off x="2555687" y="2829171"/>
            <a:ext cx="9377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F1EC4E-B439-4CF0-8DA1-371082B7C89C}"/>
              </a:ext>
            </a:extLst>
          </p:cNvPr>
          <p:cNvCxnSpPr/>
          <p:nvPr/>
        </p:nvCxnSpPr>
        <p:spPr>
          <a:xfrm>
            <a:off x="2551781" y="3974127"/>
            <a:ext cx="9377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822152A-AAF8-4DB4-B373-7BA88499BC17}"/>
                  </a:ext>
                </a:extLst>
              </p:cNvPr>
              <p:cNvSpPr txBox="1"/>
              <p:nvPr/>
            </p:nvSpPr>
            <p:spPr>
              <a:xfrm>
                <a:off x="1930399" y="2625976"/>
                <a:ext cx="4767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822152A-AAF8-4DB4-B373-7BA88499BC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0399" y="2625976"/>
                <a:ext cx="476738" cy="369332"/>
              </a:xfrm>
              <a:prstGeom prst="rect">
                <a:avLst/>
              </a:prstGeom>
              <a:blipFill>
                <a:blip r:embed="rId5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B38E238-2D0F-477F-84FA-FEC6B0707DA6}"/>
                  </a:ext>
                </a:extLst>
              </p:cNvPr>
              <p:cNvSpPr txBox="1"/>
              <p:nvPr/>
            </p:nvSpPr>
            <p:spPr>
              <a:xfrm>
                <a:off x="1926491" y="3724036"/>
                <a:ext cx="4767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B38E238-2D0F-477F-84FA-FEC6B0707D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6491" y="3724036"/>
                <a:ext cx="476738" cy="369332"/>
              </a:xfrm>
              <a:prstGeom prst="rect">
                <a:avLst/>
              </a:prstGeom>
              <a:blipFill>
                <a:blip r:embed="rId6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187C0D9-866F-4ACA-AC13-9370158FA1BE}"/>
              </a:ext>
            </a:extLst>
          </p:cNvPr>
          <p:cNvCxnSpPr/>
          <p:nvPr/>
        </p:nvCxnSpPr>
        <p:spPr>
          <a:xfrm>
            <a:off x="3489571" y="3970212"/>
            <a:ext cx="0" cy="7089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9FC5806-A78B-4861-9E12-C3146740A808}"/>
                  </a:ext>
                </a:extLst>
              </p:cNvPr>
              <p:cNvSpPr txBox="1"/>
              <p:nvPr/>
            </p:nvSpPr>
            <p:spPr>
              <a:xfrm>
                <a:off x="3262918" y="4794749"/>
                <a:ext cx="4767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9FC5806-A78B-4861-9E12-C3146740A8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2918" y="4794749"/>
                <a:ext cx="476738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32D6678-256F-4790-994A-288E89DDDB9A}"/>
              </a:ext>
            </a:extLst>
          </p:cNvPr>
          <p:cNvCxnSpPr/>
          <p:nvPr/>
        </p:nvCxnSpPr>
        <p:spPr>
          <a:xfrm>
            <a:off x="5095632" y="3989753"/>
            <a:ext cx="0" cy="7089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B64940B-DF5C-4C33-9738-937FD6C022EF}"/>
                  </a:ext>
                </a:extLst>
              </p:cNvPr>
              <p:cNvSpPr txBox="1"/>
              <p:nvPr/>
            </p:nvSpPr>
            <p:spPr>
              <a:xfrm>
                <a:off x="4868977" y="4798658"/>
                <a:ext cx="4767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B64940B-DF5C-4C33-9738-937FD6C022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8977" y="4798658"/>
                <a:ext cx="476738" cy="369332"/>
              </a:xfrm>
              <a:prstGeom prst="rect">
                <a:avLst/>
              </a:prstGeom>
              <a:blipFill>
                <a:blip r:embed="rId8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62D4E8F-D542-46A9-988E-9847DDE562BA}"/>
                  </a:ext>
                </a:extLst>
              </p:cNvPr>
              <p:cNvSpPr txBox="1"/>
              <p:nvPr/>
            </p:nvSpPr>
            <p:spPr>
              <a:xfrm>
                <a:off x="6587977" y="2041056"/>
                <a:ext cx="1938215" cy="20426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i="1" dirty="0">
                  <a:latin typeface="Cambria Math" panose="02040503050406030204" pitchFamily="18" charset="0"/>
                </a:endParaRP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62D4E8F-D542-46A9-988E-9847DDE562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7977" y="2041056"/>
                <a:ext cx="1938215" cy="20426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062DD7F-691A-48CA-A45B-FFB2BDE1AE05}"/>
              </a:ext>
            </a:extLst>
          </p:cNvPr>
          <p:cNvCxnSpPr/>
          <p:nvPr/>
        </p:nvCxnSpPr>
        <p:spPr>
          <a:xfrm flipV="1">
            <a:off x="5322278" y="3255778"/>
            <a:ext cx="0" cy="237701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4DA60E3-2912-433B-92EE-F315DE4ACCC6}"/>
              </a:ext>
            </a:extLst>
          </p:cNvPr>
          <p:cNvCxnSpPr/>
          <p:nvPr/>
        </p:nvCxnSpPr>
        <p:spPr>
          <a:xfrm>
            <a:off x="3262918" y="3247963"/>
            <a:ext cx="0" cy="245516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EB33632-5217-4A5F-81B6-1D5B5BA12172}"/>
              </a:ext>
            </a:extLst>
          </p:cNvPr>
          <p:cNvSpPr txBox="1"/>
          <p:nvPr/>
        </p:nvSpPr>
        <p:spPr>
          <a:xfrm>
            <a:off x="5572370" y="3173049"/>
            <a:ext cx="621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(a)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CF9608E-37D0-4A8C-B48C-7703B610F9B3}"/>
              </a:ext>
            </a:extLst>
          </p:cNvPr>
          <p:cNvSpPr txBox="1"/>
          <p:nvPr/>
        </p:nvSpPr>
        <p:spPr>
          <a:xfrm>
            <a:off x="4021013" y="2215664"/>
            <a:ext cx="621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(b)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8665395-D774-44BF-961C-FD0A5463DAC1}"/>
              </a:ext>
            </a:extLst>
          </p:cNvPr>
          <p:cNvSpPr txBox="1"/>
          <p:nvPr/>
        </p:nvSpPr>
        <p:spPr>
          <a:xfrm>
            <a:off x="4024725" y="4167426"/>
            <a:ext cx="621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(d)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D30FBB2-A8CF-40C6-9B15-C5D6E1C89816}"/>
              </a:ext>
            </a:extLst>
          </p:cNvPr>
          <p:cNvSpPr txBox="1"/>
          <p:nvPr/>
        </p:nvSpPr>
        <p:spPr>
          <a:xfrm>
            <a:off x="2629871" y="3200404"/>
            <a:ext cx="621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(c)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EA5E079-2292-4C2C-8433-4C12415E7C58}"/>
                  </a:ext>
                </a:extLst>
              </p:cNvPr>
              <p:cNvSpPr txBox="1"/>
              <p:nvPr/>
            </p:nvSpPr>
            <p:spPr>
              <a:xfrm>
                <a:off x="554892" y="5650523"/>
                <a:ext cx="4540738" cy="700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0" dirty="0"/>
                  <a:t>Work done: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∮"/>
                        <m:limLoc m:val="undOvr"/>
                        <m:subHide m:val="on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𝑇𝑑𝑆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EA5E079-2292-4C2C-8433-4C12415E7C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92" y="5650523"/>
                <a:ext cx="4540738" cy="700769"/>
              </a:xfrm>
              <a:prstGeom prst="rect">
                <a:avLst/>
              </a:prstGeom>
              <a:blipFill>
                <a:blip r:embed="rId10"/>
                <a:stretch>
                  <a:fillRect l="-1074" t="-77391" b="-7304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2351617-5155-41F9-B7B9-1933C7071D8C}"/>
              </a:ext>
            </a:extLst>
          </p:cNvPr>
          <p:cNvCxnSpPr/>
          <p:nvPr/>
        </p:nvCxnSpPr>
        <p:spPr>
          <a:xfrm flipH="1">
            <a:off x="4098357" y="2639132"/>
            <a:ext cx="3354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6781806-316C-449B-A77F-C9321887A479}"/>
              </a:ext>
            </a:extLst>
          </p:cNvPr>
          <p:cNvCxnSpPr/>
          <p:nvPr/>
        </p:nvCxnSpPr>
        <p:spPr>
          <a:xfrm>
            <a:off x="4111513" y="4138060"/>
            <a:ext cx="3354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44CC79E-D617-8F60-4F7B-DBCEF027CAB0}"/>
                  </a:ext>
                </a:extLst>
              </p:cNvPr>
              <p:cNvSpPr txBox="1"/>
              <p:nvPr/>
            </p:nvSpPr>
            <p:spPr>
              <a:xfrm>
                <a:off x="6076865" y="5900545"/>
                <a:ext cx="287441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dirty="0"/>
                  <a:t>Thermodynamic identity </a:t>
                </a:r>
                <a14:m>
                  <m:oMath xmlns:m="http://schemas.openxmlformats.org/officeDocument/2006/math">
                    <m:r>
                      <a:rPr lang="en-SG" b="0" i="1" smtClean="0">
                        <a:latin typeface="Cambria Math" panose="02040503050406030204" pitchFamily="18" charset="0"/>
                      </a:rPr>
                      <m:t>𝑑𝑈</m:t>
                    </m:r>
                    <m:r>
                      <a:rPr lang="en-SG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SG" b="0" i="1" smtClean="0">
                        <a:latin typeface="Cambria Math" panose="02040503050406030204" pitchFamily="18" charset="0"/>
                      </a:rPr>
                      <m:t>𝑇𝑑𝑆</m:t>
                    </m:r>
                    <m:r>
                      <a:rPr lang="en-SG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SG" b="0" i="1" smtClean="0">
                        <a:latin typeface="Cambria Math" panose="02040503050406030204" pitchFamily="18" charset="0"/>
                      </a:rPr>
                      <m:t>𝑃𝑑𝑉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44CC79E-D617-8F60-4F7B-DBCEF027CA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6865" y="5900545"/>
                <a:ext cx="2874414" cy="646331"/>
              </a:xfrm>
              <a:prstGeom prst="rect">
                <a:avLst/>
              </a:prstGeom>
              <a:blipFill>
                <a:blip r:embed="rId11"/>
                <a:stretch>
                  <a:fillRect l="-1911" t="-5660" b="-1415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8821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8A622-9A31-4301-A850-71D719172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Refrigerator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A2E4CE4-A38B-45FD-85B7-49520AB09CA3}"/>
              </a:ext>
            </a:extLst>
          </p:cNvPr>
          <p:cNvSpPr/>
          <p:nvPr/>
        </p:nvSpPr>
        <p:spPr>
          <a:xfrm>
            <a:off x="1280166" y="2141463"/>
            <a:ext cx="3244645" cy="719722"/>
          </a:xfrm>
          <a:prstGeom prst="roundRect">
            <a:avLst/>
          </a:prstGeom>
          <a:solidFill>
            <a:srgbClr val="C000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7003614-5A1D-4D08-8F44-A3FF6E982033}"/>
              </a:ext>
            </a:extLst>
          </p:cNvPr>
          <p:cNvSpPr/>
          <p:nvPr/>
        </p:nvSpPr>
        <p:spPr>
          <a:xfrm>
            <a:off x="1279184" y="4995778"/>
            <a:ext cx="3244645" cy="719722"/>
          </a:xfrm>
          <a:prstGeom prst="roundRect">
            <a:avLst/>
          </a:prstGeom>
          <a:solidFill>
            <a:schemeClr val="accent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D1B916-EA87-483A-B0AF-A7CA83FA4436}"/>
              </a:ext>
            </a:extLst>
          </p:cNvPr>
          <p:cNvSpPr/>
          <p:nvPr/>
        </p:nvSpPr>
        <p:spPr>
          <a:xfrm>
            <a:off x="1740313" y="3026366"/>
            <a:ext cx="2300748" cy="179340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3FB2C08-0F3E-4F29-9882-6DAB4198187F}"/>
              </a:ext>
            </a:extLst>
          </p:cNvPr>
          <p:cNvSpPr/>
          <p:nvPr/>
        </p:nvSpPr>
        <p:spPr>
          <a:xfrm>
            <a:off x="2495433" y="2560318"/>
            <a:ext cx="684325" cy="140404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486937-EBFA-4F44-AE16-4655F0829285}"/>
              </a:ext>
            </a:extLst>
          </p:cNvPr>
          <p:cNvSpPr/>
          <p:nvPr/>
        </p:nvSpPr>
        <p:spPr>
          <a:xfrm>
            <a:off x="2494452" y="3868995"/>
            <a:ext cx="236955" cy="140404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84F5A6-EB3B-48A9-8105-1C6E7BAA3739}"/>
              </a:ext>
            </a:extLst>
          </p:cNvPr>
          <p:cNvSpPr/>
          <p:nvPr/>
        </p:nvSpPr>
        <p:spPr>
          <a:xfrm>
            <a:off x="2494452" y="3714633"/>
            <a:ext cx="1875996" cy="410464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6BE06A-2BCA-446B-8510-17904A00ADB2}"/>
              </a:ext>
            </a:extLst>
          </p:cNvPr>
          <p:cNvSpPr/>
          <p:nvPr/>
        </p:nvSpPr>
        <p:spPr>
          <a:xfrm>
            <a:off x="2513131" y="3623676"/>
            <a:ext cx="649224" cy="1637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3E1180-C92C-41CF-9DFC-0A706B222DCC}"/>
              </a:ext>
            </a:extLst>
          </p:cNvPr>
          <p:cNvSpPr/>
          <p:nvPr/>
        </p:nvSpPr>
        <p:spPr>
          <a:xfrm>
            <a:off x="2513131" y="4070552"/>
            <a:ext cx="201168" cy="698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2F2BAC2-19EB-4FE1-A544-8EE74156BCC5}"/>
              </a:ext>
            </a:extLst>
          </p:cNvPr>
          <p:cNvSpPr/>
          <p:nvPr/>
        </p:nvSpPr>
        <p:spPr>
          <a:xfrm>
            <a:off x="4358650" y="3691036"/>
            <a:ext cx="171078" cy="5014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C82D058-C2EB-4C26-ADC7-07C612F5E327}"/>
              </a:ext>
            </a:extLst>
          </p:cNvPr>
          <p:cNvSpPr/>
          <p:nvPr/>
        </p:nvSpPr>
        <p:spPr>
          <a:xfrm>
            <a:off x="2513131" y="2501324"/>
            <a:ext cx="649224" cy="82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D5BB275-9FA4-4393-8A3D-E1249DCA21A8}"/>
              </a:ext>
            </a:extLst>
          </p:cNvPr>
          <p:cNvSpPr/>
          <p:nvPr/>
        </p:nvSpPr>
        <p:spPr>
          <a:xfrm>
            <a:off x="2513131" y="5261243"/>
            <a:ext cx="201168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04684D7-843F-4DA7-B281-3E8752F6A7D9}"/>
                  </a:ext>
                </a:extLst>
              </p:cNvPr>
              <p:cNvSpPr txBox="1"/>
              <p:nvPr/>
            </p:nvSpPr>
            <p:spPr>
              <a:xfrm>
                <a:off x="4660496" y="3732331"/>
                <a:ext cx="6666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04684D7-843F-4DA7-B281-3E8752F6A7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0496" y="3732331"/>
                <a:ext cx="666627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9B738F0-F8DF-4262-9870-4768D6ACADF4}"/>
              </a:ext>
            </a:extLst>
          </p:cNvPr>
          <p:cNvCxnSpPr>
            <a:cxnSpLocks/>
          </p:cNvCxnSpPr>
          <p:nvPr/>
        </p:nvCxnSpPr>
        <p:spPr>
          <a:xfrm flipH="1">
            <a:off x="4297683" y="3919865"/>
            <a:ext cx="444423" cy="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9AF7100-1D6F-4E0D-BDFB-6EEFDCCEDED6}"/>
              </a:ext>
            </a:extLst>
          </p:cNvPr>
          <p:cNvCxnSpPr>
            <a:cxnSpLocks/>
          </p:cNvCxnSpPr>
          <p:nvPr/>
        </p:nvCxnSpPr>
        <p:spPr>
          <a:xfrm flipV="1">
            <a:off x="2822840" y="3068149"/>
            <a:ext cx="0" cy="396387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DDEBEAF-4CDE-4B44-BF9F-EBF8A45E953A}"/>
              </a:ext>
            </a:extLst>
          </p:cNvPr>
          <p:cNvCxnSpPr>
            <a:cxnSpLocks/>
          </p:cNvCxnSpPr>
          <p:nvPr/>
        </p:nvCxnSpPr>
        <p:spPr>
          <a:xfrm flipV="1">
            <a:off x="2616328" y="4282930"/>
            <a:ext cx="0" cy="38266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95197FB-584E-4F72-81D2-3BB1D1231AB8}"/>
                  </a:ext>
                </a:extLst>
              </p:cNvPr>
              <p:cNvSpPr txBox="1"/>
              <p:nvPr/>
            </p:nvSpPr>
            <p:spPr>
              <a:xfrm>
                <a:off x="2610452" y="2560318"/>
                <a:ext cx="3982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95197FB-584E-4F72-81D2-3BB1D1231A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0452" y="2560318"/>
                <a:ext cx="398225" cy="369332"/>
              </a:xfrm>
              <a:prstGeom prst="rect">
                <a:avLst/>
              </a:prstGeom>
              <a:blipFill>
                <a:blip r:embed="rId3"/>
                <a:stretch>
                  <a:fillRect l="-3030" r="-1515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A67E28F-419B-4471-8AF9-6F1565895D0F}"/>
                  </a:ext>
                </a:extLst>
              </p:cNvPr>
              <p:cNvSpPr txBox="1"/>
              <p:nvPr/>
            </p:nvSpPr>
            <p:spPr>
              <a:xfrm>
                <a:off x="2402994" y="4877780"/>
                <a:ext cx="3982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A67E28F-419B-4471-8AF9-6F1565895D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994" y="4877780"/>
                <a:ext cx="398225" cy="369332"/>
              </a:xfrm>
              <a:prstGeom prst="rect">
                <a:avLst/>
              </a:prstGeom>
              <a:blipFill>
                <a:blip r:embed="rId4"/>
                <a:stretch>
                  <a:fillRect l="-3030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789ECEF-3ECE-4666-AF4F-675D704E025B}"/>
                  </a:ext>
                </a:extLst>
              </p:cNvPr>
              <p:cNvSpPr txBox="1"/>
              <p:nvPr/>
            </p:nvSpPr>
            <p:spPr>
              <a:xfrm>
                <a:off x="1852403" y="6011440"/>
                <a:ext cx="21886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Cold reservoir,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789ECEF-3ECE-4666-AF4F-675D704E02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2403" y="6011440"/>
                <a:ext cx="2188658" cy="369332"/>
              </a:xfrm>
              <a:prstGeom prst="rect">
                <a:avLst/>
              </a:prstGeom>
              <a:blipFill>
                <a:blip r:embed="rId5"/>
                <a:stretch>
                  <a:fillRect l="-2507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04F53AC-DA47-4ADE-B9D7-AE42BCB2433D}"/>
                  </a:ext>
                </a:extLst>
              </p:cNvPr>
              <p:cNvSpPr txBox="1"/>
              <p:nvPr/>
            </p:nvSpPr>
            <p:spPr>
              <a:xfrm>
                <a:off x="1863220" y="1703904"/>
                <a:ext cx="21886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Hot reservoir,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04F53AC-DA47-4ADE-B9D7-AE42BCB243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3220" y="1703904"/>
                <a:ext cx="2188658" cy="369332"/>
              </a:xfrm>
              <a:prstGeom prst="rect">
                <a:avLst/>
              </a:prstGeom>
              <a:blipFill>
                <a:blip r:embed="rId6"/>
                <a:stretch>
                  <a:fillRect l="-2507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25542EA-7AC4-41FB-A78E-C947B5846FDA}"/>
                  </a:ext>
                </a:extLst>
              </p:cNvPr>
              <p:cNvSpPr txBox="1"/>
              <p:nvPr/>
            </p:nvSpPr>
            <p:spPr>
              <a:xfrm>
                <a:off x="5905500" y="1504950"/>
                <a:ext cx="2406650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COP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benefit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cost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25542EA-7AC4-41FB-A78E-C947B5846F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5500" y="1504950"/>
                <a:ext cx="2406650" cy="63478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E207AF1-B7AF-4602-91AC-82A799F90689}"/>
                  </a:ext>
                </a:extLst>
              </p:cNvPr>
              <p:cNvSpPr txBox="1"/>
              <p:nvPr/>
            </p:nvSpPr>
            <p:spPr>
              <a:xfrm>
                <a:off x="6165850" y="2533650"/>
                <a:ext cx="19494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E207AF1-B7AF-4602-91AC-82A799F906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5850" y="2533650"/>
                <a:ext cx="1949450" cy="369332"/>
              </a:xfrm>
              <a:prstGeom prst="rect">
                <a:avLst/>
              </a:prstGeom>
              <a:blipFill>
                <a:blip r:embed="rId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5F4D097-DA32-495A-9EE2-A93194AFF062}"/>
                  </a:ext>
                </a:extLst>
              </p:cNvPr>
              <p:cNvSpPr txBox="1"/>
              <p:nvPr/>
            </p:nvSpPr>
            <p:spPr>
              <a:xfrm>
                <a:off x="5905500" y="3429000"/>
                <a:ext cx="2533650" cy="659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or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5F4D097-DA32-495A-9EE2-A93194AFF0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5500" y="3429000"/>
                <a:ext cx="2533650" cy="65954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2291F38-52CA-40EC-ADB5-A4A579B6BFC4}"/>
                  </a:ext>
                </a:extLst>
              </p:cNvPr>
              <p:cNvSpPr txBox="1"/>
              <p:nvPr/>
            </p:nvSpPr>
            <p:spPr>
              <a:xfrm>
                <a:off x="6057900" y="4819770"/>
                <a:ext cx="2184400" cy="1224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COP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=≤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2291F38-52CA-40EC-ADB5-A4A579B6BF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7900" y="4819770"/>
                <a:ext cx="2184400" cy="1224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9D580B11-2140-4FEF-8886-D8F32F4C7A8E}"/>
              </a:ext>
            </a:extLst>
          </p:cNvPr>
          <p:cNvSpPr txBox="1"/>
          <p:nvPr/>
        </p:nvSpPr>
        <p:spPr>
          <a:xfrm>
            <a:off x="5905500" y="473646"/>
            <a:ext cx="2609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Coefficient of Performance (COP)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5ED6A5D-0120-1B65-614A-84523DE16ACA}"/>
              </a:ext>
            </a:extLst>
          </p:cNvPr>
          <p:cNvSpPr txBox="1"/>
          <p:nvPr/>
        </p:nvSpPr>
        <p:spPr>
          <a:xfrm>
            <a:off x="96494" y="3533537"/>
            <a:ext cx="15004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Engine of refrigerator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19472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B5BB7-6EB2-4752-A448-2095BBA5D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8274050" cy="1325563"/>
          </a:xfrm>
        </p:spPr>
        <p:txBody>
          <a:bodyPr>
            <a:normAutofit/>
          </a:bodyPr>
          <a:lstStyle/>
          <a:p>
            <a:r>
              <a:rPr lang="en-US" dirty="0"/>
              <a:t>Real heat engines – internal combustion engines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41BBAC-0D15-4501-A044-67741254DC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2990850"/>
            <a:ext cx="3780493" cy="3327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34CD73-D453-485D-9A9E-BF57D956B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8956" y="2990850"/>
            <a:ext cx="4117567" cy="3327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7FB1A44-82CC-4B52-AF8E-2D41C2C9CC7C}"/>
              </a:ext>
            </a:extLst>
          </p:cNvPr>
          <p:cNvSpPr txBox="1"/>
          <p:nvPr/>
        </p:nvSpPr>
        <p:spPr>
          <a:xfrm>
            <a:off x="755650" y="2120900"/>
            <a:ext cx="2520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Idealized Otto cycle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4DA7AA-5ADA-4112-812F-030DFC403E11}"/>
              </a:ext>
            </a:extLst>
          </p:cNvPr>
          <p:cNvSpPr txBox="1"/>
          <p:nvPr/>
        </p:nvSpPr>
        <p:spPr>
          <a:xfrm>
            <a:off x="4876800" y="2120900"/>
            <a:ext cx="2520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Diesel cycle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D2BB28-86AB-4F27-9D27-922C41E78EDD}"/>
              </a:ext>
            </a:extLst>
          </p:cNvPr>
          <p:cNvSpPr txBox="1"/>
          <p:nvPr/>
        </p:nvSpPr>
        <p:spPr>
          <a:xfrm>
            <a:off x="3060700" y="4425950"/>
            <a:ext cx="1504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(adiabatic)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561620-6E04-47B8-BC58-C29CB5803823}"/>
              </a:ext>
            </a:extLst>
          </p:cNvPr>
          <p:cNvSpPr txBox="1"/>
          <p:nvPr/>
        </p:nvSpPr>
        <p:spPr>
          <a:xfrm>
            <a:off x="2046406" y="5141794"/>
            <a:ext cx="1504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(adiabatic)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B415B21-9DCF-48BB-8E7E-DCB470A45815}"/>
                  </a:ext>
                </a:extLst>
              </p:cNvPr>
              <p:cNvSpPr txBox="1"/>
              <p:nvPr/>
            </p:nvSpPr>
            <p:spPr>
              <a:xfrm>
                <a:off x="2292350" y="2647950"/>
                <a:ext cx="1979706" cy="7688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B415B21-9DCF-48BB-8E7E-DCB470A458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2350" y="2647950"/>
                <a:ext cx="1979706" cy="7688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29386A3-E485-8422-1093-D109C220D79C}"/>
              </a:ext>
            </a:extLst>
          </p:cNvPr>
          <p:cNvSpPr txBox="1"/>
          <p:nvPr/>
        </p:nvSpPr>
        <p:spPr>
          <a:xfrm>
            <a:off x="6604136" y="4143706"/>
            <a:ext cx="1504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(adiabatic)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4DC823-5F05-7A76-655A-C377EFD4B447}"/>
              </a:ext>
            </a:extLst>
          </p:cNvPr>
          <p:cNvSpPr txBox="1"/>
          <p:nvPr/>
        </p:nvSpPr>
        <p:spPr>
          <a:xfrm>
            <a:off x="5362396" y="5288406"/>
            <a:ext cx="1504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(adiabatic)</a:t>
            </a:r>
          </a:p>
        </p:txBody>
      </p:sp>
    </p:spTree>
    <p:extLst>
      <p:ext uri="{BB962C8B-B14F-4D97-AF65-F5344CB8AC3E}">
        <p14:creationId xmlns:p14="http://schemas.microsoft.com/office/powerpoint/2010/main" val="684470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5BBD7-09B4-4C62-971E-ECCA2C1B3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Stream engine – Rankine cycle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A94BC7-5EA8-4E11-88AA-1EB6E925CC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50" y="1957824"/>
            <a:ext cx="7086600" cy="4668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413C6FA-9087-4E59-850A-31F961B9661C}"/>
                  </a:ext>
                </a:extLst>
              </p:cNvPr>
              <p:cNvSpPr txBox="1"/>
              <p:nvPr/>
            </p:nvSpPr>
            <p:spPr>
              <a:xfrm>
                <a:off x="3752850" y="1384300"/>
                <a:ext cx="4851400" cy="9365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𝑃𝑉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413C6FA-9087-4E59-850A-31F961B966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2850" y="1384300"/>
                <a:ext cx="4851400" cy="936538"/>
              </a:xfrm>
              <a:prstGeom prst="rect">
                <a:avLst/>
              </a:prstGeom>
              <a:blipFill>
                <a:blip r:embed="rId3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6797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28090-B6D7-470F-9532-246915B64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Refrigerators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5744B9-D0D8-4613-81D3-72AA15590B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150" y="2077945"/>
            <a:ext cx="7546225" cy="401170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68E5346-96E5-458B-8D28-8C1E56EAF9C8}"/>
                  </a:ext>
                </a:extLst>
              </p:cNvPr>
              <p:cNvSpPr txBox="1"/>
              <p:nvPr/>
            </p:nvSpPr>
            <p:spPr>
              <a:xfrm>
                <a:off x="6144589" y="1272611"/>
                <a:ext cx="2453749" cy="1223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COP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68E5346-96E5-458B-8D28-8C1E56EAF9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4589" y="1272611"/>
                <a:ext cx="2453749" cy="12234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1316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20F2F-1919-431C-953D-C341F3FAF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throttling process (Joule-Thomson)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5CD382-C564-4A7D-A4E1-AFBD6FAFA7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0941" y="2039344"/>
            <a:ext cx="4907560" cy="15928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C01F0B-DD45-4B5C-8A3C-353F323EB5B1}"/>
              </a:ext>
            </a:extLst>
          </p:cNvPr>
          <p:cNvSpPr txBox="1"/>
          <p:nvPr/>
        </p:nvSpPr>
        <p:spPr>
          <a:xfrm>
            <a:off x="433554" y="2711870"/>
            <a:ext cx="28394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fluid is pushed through a porous plug and then expands into a region of lower pressure, decreasing temperature.  This cooling works only for non-ideal gas.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2FDF7D9-EAAA-459B-AF38-D0DAF650C853}"/>
                  </a:ext>
                </a:extLst>
              </p:cNvPr>
              <p:cNvSpPr txBox="1"/>
              <p:nvPr/>
            </p:nvSpPr>
            <p:spPr>
              <a:xfrm>
                <a:off x="2444960" y="4367145"/>
                <a:ext cx="6690250" cy="15471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left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right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b="0" dirty="0"/>
                  <a:t>  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b="0" dirty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b="0" dirty="0"/>
              </a:p>
              <a:p>
                <a:pPr algn="ctr"/>
                <a:endParaRPr lang="en-US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potential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kinetic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𝑃𝑉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2FDF7D9-EAAA-459B-AF38-D0DAF650C8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4960" y="4367145"/>
                <a:ext cx="6690250" cy="1547155"/>
              </a:xfrm>
              <a:prstGeom prst="rect">
                <a:avLst/>
              </a:prstGeom>
              <a:blipFill>
                <a:blip r:embed="rId3"/>
                <a:stretch>
                  <a:fillRect b="-196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6842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33914-5904-48D5-9679-7CAC8DD2C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Liquefaction of gases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904705-9377-4D22-88AC-718436585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00" y="1690689"/>
            <a:ext cx="7170103" cy="429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3696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ocument 9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631" y="0"/>
            <a:ext cx="2436019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F87A3B-B1DE-4210-9E22-3D69608C4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71162"/>
            <a:ext cx="2130136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Towards absolute zero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B4DD8C-A9E3-4F90-9E72-ED0014CF7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2672" y="640080"/>
            <a:ext cx="3537207" cy="55788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0C9ED5-F4A0-4071-91E9-0393A7BAAF28}"/>
              </a:ext>
            </a:extLst>
          </p:cNvPr>
          <p:cNvSpPr txBox="1"/>
          <p:nvPr/>
        </p:nvSpPr>
        <p:spPr>
          <a:xfrm>
            <a:off x="429425" y="3659364"/>
            <a:ext cx="313386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Helium dilution refrigerator.   The working substance is </a:t>
            </a:r>
            <a:r>
              <a:rPr lang="en-US" baseline="30000" dirty="0"/>
              <a:t>3</a:t>
            </a:r>
            <a:r>
              <a:rPr lang="en-US" dirty="0"/>
              <a:t>He circulating contour-clockwise.</a:t>
            </a:r>
          </a:p>
          <a:p>
            <a:endParaRPr lang="en-US" dirty="0"/>
          </a:p>
          <a:p>
            <a:r>
              <a:rPr lang="en-US" dirty="0"/>
              <a:t>Evaporating of top pure </a:t>
            </a:r>
            <a:r>
              <a:rPr lang="en-US" baseline="30000" dirty="0"/>
              <a:t>3</a:t>
            </a:r>
            <a:r>
              <a:rPr lang="en-US" dirty="0"/>
              <a:t>He to diluted one at the bottom absorb heat, cooling temperatures down to few </a:t>
            </a:r>
            <a:r>
              <a:rPr lang="en-US" dirty="0" err="1"/>
              <a:t>mK.</a:t>
            </a:r>
            <a:r>
              <a:rPr lang="en-US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3DC218-EF56-4BFD-9E8B-2DFF7B908FCD}"/>
              </a:ext>
            </a:extLst>
          </p:cNvPr>
          <p:cNvSpPr txBox="1"/>
          <p:nvPr/>
        </p:nvSpPr>
        <p:spPr>
          <a:xfrm>
            <a:off x="7834895" y="4940402"/>
            <a:ext cx="10730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Top: pure </a:t>
            </a:r>
            <a:r>
              <a:rPr lang="en-US" sz="1100" baseline="30000" dirty="0"/>
              <a:t>3</a:t>
            </a:r>
            <a:r>
              <a:rPr lang="en-US" sz="1100" dirty="0"/>
              <a:t>He liquid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3E1C12-9B8E-46FA-A311-F7D4583A2F53}"/>
              </a:ext>
            </a:extLst>
          </p:cNvPr>
          <p:cNvSpPr txBox="1"/>
          <p:nvPr/>
        </p:nvSpPr>
        <p:spPr>
          <a:xfrm>
            <a:off x="7809677" y="5803271"/>
            <a:ext cx="107300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bottom: 6% </a:t>
            </a:r>
            <a:r>
              <a:rPr lang="en-US" sz="1100" baseline="30000" dirty="0"/>
              <a:t>3</a:t>
            </a:r>
            <a:r>
              <a:rPr lang="en-US" sz="1100" dirty="0"/>
              <a:t>He solution in </a:t>
            </a:r>
            <a:r>
              <a:rPr lang="en-US" sz="1100" baseline="30000" dirty="0"/>
              <a:t>4</a:t>
            </a:r>
            <a:r>
              <a:rPr lang="en-US" sz="1100" dirty="0"/>
              <a:t>He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F2886C7-5682-439A-A61A-1AC28712B020}"/>
              </a:ext>
            </a:extLst>
          </p:cNvPr>
          <p:cNvCxnSpPr>
            <a:stCxn id="3" idx="1"/>
          </p:cNvCxnSpPr>
          <p:nvPr/>
        </p:nvCxnSpPr>
        <p:spPr>
          <a:xfrm flipH="1">
            <a:off x="7104691" y="5155846"/>
            <a:ext cx="730204" cy="1463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A62DAC1-819F-4702-B1EB-DF7840CD7A16}"/>
              </a:ext>
            </a:extLst>
          </p:cNvPr>
          <p:cNvCxnSpPr/>
          <p:nvPr/>
        </p:nvCxnSpPr>
        <p:spPr>
          <a:xfrm flipH="1" flipV="1">
            <a:off x="7104691" y="5756115"/>
            <a:ext cx="575188" cy="986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B15EE70-9D7C-4B99-AEA7-42BBC7985729}"/>
              </a:ext>
            </a:extLst>
          </p:cNvPr>
          <p:cNvSpPr txBox="1"/>
          <p:nvPr/>
        </p:nvSpPr>
        <p:spPr>
          <a:xfrm>
            <a:off x="7730735" y="2586430"/>
            <a:ext cx="13021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aseline="30000" dirty="0"/>
              <a:t>3</a:t>
            </a:r>
            <a:r>
              <a:rPr lang="en-US" sz="1100" dirty="0"/>
              <a:t>He gas partial pressure much higher than that of </a:t>
            </a:r>
            <a:r>
              <a:rPr lang="en-US" sz="1100" baseline="30000" dirty="0"/>
              <a:t>4</a:t>
            </a:r>
            <a:r>
              <a:rPr lang="en-US" sz="1100" dirty="0"/>
              <a:t>He.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E4B4C4B-B2E0-430C-AD5E-E70A01A2C299}"/>
              </a:ext>
            </a:extLst>
          </p:cNvPr>
          <p:cNvCxnSpPr/>
          <p:nvPr/>
        </p:nvCxnSpPr>
        <p:spPr>
          <a:xfrm flipH="1">
            <a:off x="7006014" y="2907660"/>
            <a:ext cx="673865" cy="4927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rrow: Right 3">
            <a:extLst>
              <a:ext uri="{FF2B5EF4-FFF2-40B4-BE49-F238E27FC236}">
                <a16:creationId xmlns:a16="http://schemas.microsoft.com/office/drawing/2014/main" id="{B51944FB-E0E4-0BED-6E47-90867BEF7275}"/>
              </a:ext>
            </a:extLst>
          </p:cNvPr>
          <p:cNvSpPr/>
          <p:nvPr/>
        </p:nvSpPr>
        <p:spPr>
          <a:xfrm>
            <a:off x="3563289" y="5588911"/>
            <a:ext cx="424367" cy="21436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3323995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887EC-0637-4C2D-A6F4-F38B31384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Magnetic cooling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D2F769-9865-4B1E-8494-3F7442B76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553" y="1628625"/>
            <a:ext cx="5761198" cy="36007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3702CD-F182-416A-9B77-2067E6AA4239}"/>
              </a:ext>
            </a:extLst>
          </p:cNvPr>
          <p:cNvSpPr txBox="1"/>
          <p:nvPr/>
        </p:nvSpPr>
        <p:spPr>
          <a:xfrm>
            <a:off x="838199" y="5314950"/>
            <a:ext cx="53652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The magnetic cooling process consists of an isothermal increase in the field strength (step 1), followed by an adiabatic decrease of </a:t>
            </a:r>
            <a:r>
              <a:rPr lang="en-US" sz="1600" i="1" dirty="0"/>
              <a:t>B</a:t>
            </a:r>
            <a:r>
              <a:rPr lang="en-US" sz="1600" dirty="0"/>
              <a:t> (step 2).</a:t>
            </a:r>
          </a:p>
          <a:p>
            <a:endParaRPr lang="en-US" sz="1600" dirty="0"/>
          </a:p>
          <a:p>
            <a:r>
              <a:rPr lang="en-US" sz="1600" dirty="0"/>
              <a:t>Can go down to 10</a:t>
            </a:r>
            <a:r>
              <a:rPr lang="en-US" sz="1600" baseline="30000" dirty="0"/>
              <a:t>-9</a:t>
            </a:r>
            <a:r>
              <a:rPr lang="en-US" sz="1600" dirty="0"/>
              <a:t> K with nuclear spin.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BC91568-1304-45A7-AF89-D377328C255E}"/>
                  </a:ext>
                </a:extLst>
              </p:cNvPr>
              <p:cNvSpPr txBox="1"/>
              <p:nvPr/>
            </p:nvSpPr>
            <p:spPr>
              <a:xfrm>
                <a:off x="6654800" y="1974850"/>
                <a:ext cx="1809750" cy="14414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0" dirty="0"/>
                  <a:t>Magnetization </a:t>
                </a:r>
              </a:p>
              <a:p>
                <a:endParaRPr lang="en-US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↑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↓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𝑘𝑇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BC91568-1304-45A7-AF89-D377328C25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4800" y="1974850"/>
                <a:ext cx="1809750" cy="1441420"/>
              </a:xfrm>
              <a:prstGeom prst="rect">
                <a:avLst/>
              </a:prstGeom>
              <a:blipFill>
                <a:blip r:embed="rId3"/>
                <a:stretch>
                  <a:fillRect l="-3030" t="-2542" r="-6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408CD49-B808-4C57-86C3-B6C5178732B0}"/>
                  </a:ext>
                </a:extLst>
              </p:cNvPr>
              <p:cNvSpPr txBox="1"/>
              <p:nvPr/>
            </p:nvSpPr>
            <p:spPr>
              <a:xfrm>
                <a:off x="6321174" y="3828637"/>
                <a:ext cx="2477002" cy="7642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0" dirty="0"/>
                  <a:t>Entropy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↑</m:t>
                        </m:r>
                      </m:sub>
                    </m:sSub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↑</m:t>
                            </m:r>
                          </m:sub>
                        </m:sSub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↓</m:t>
                        </m:r>
                      </m:sub>
                    </m:sSub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↓</m:t>
                            </m:r>
                          </m:sub>
                        </m:sSub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408CD49-B808-4C57-86C3-B6C5178732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1174" y="3828637"/>
                <a:ext cx="2477002" cy="764248"/>
              </a:xfrm>
              <a:prstGeom prst="rect">
                <a:avLst/>
              </a:prstGeom>
              <a:blipFill>
                <a:blip r:embed="rId4"/>
                <a:stretch>
                  <a:fillRect l="-2217" b="-1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2676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6D031-8FFE-4893-B35A-3EBB0D512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Laser cooling &amp; magnetic field trapping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6C0CCA-62DE-4313-9B0E-6F3BD8E71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300" y="2125980"/>
            <a:ext cx="6775450" cy="37095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7C3621-1166-4993-B96A-D40F28559415}"/>
              </a:ext>
            </a:extLst>
          </p:cNvPr>
          <p:cNvSpPr txBox="1"/>
          <p:nvPr/>
        </p:nvSpPr>
        <p:spPr>
          <a:xfrm>
            <a:off x="3035300" y="6184900"/>
            <a:ext cx="2698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Down to micro kelvin</a:t>
            </a:r>
          </a:p>
        </p:txBody>
      </p:sp>
    </p:spTree>
    <p:extLst>
      <p:ext uri="{BB962C8B-B14F-4D97-AF65-F5344CB8AC3E}">
        <p14:creationId xmlns:p14="http://schemas.microsoft.com/office/powerpoint/2010/main" val="19895835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E62A4-4AD0-4684-984C-1562ADC62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Tutorial problem 4.5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573B6C-B8BC-4D42-8558-F00114DDF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51454"/>
            <a:ext cx="9144000" cy="527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841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D9CDE-E579-D4A8-0565-6C9BA4E75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27B4A-7F4D-6C44-F6DD-9F18D557A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4.18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184DB7-1DE3-DD7A-AACF-15AAF100A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463" y="1690689"/>
            <a:ext cx="6403088" cy="30045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8393AD-B10F-CA28-7555-F2A10A3581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18900"/>
            <a:ext cx="9144000" cy="571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102CCF7-D7CC-B2FF-C50B-DF56491290B8}"/>
                  </a:ext>
                </a:extLst>
              </p:cNvPr>
              <p:cNvSpPr txBox="1"/>
              <p:nvPr/>
            </p:nvSpPr>
            <p:spPr>
              <a:xfrm>
                <a:off x="6233609" y="1629096"/>
                <a:ext cx="2293883" cy="7468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6C48F46-E358-458E-8700-2911675144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609" y="1629096"/>
                <a:ext cx="2293883" cy="74680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24098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A3217-BCB8-441B-ADEE-A72D92A8B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4.6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C5F74F-00A5-4E7B-B846-63BE0C08C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6976"/>
            <a:ext cx="9144000" cy="38040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0813B3-0102-413B-882A-6205425C8D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766" y="5305936"/>
            <a:ext cx="9144000" cy="31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9273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F7202-F21B-414D-88BD-1CF94F498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67" y="-344328"/>
            <a:ext cx="7886700" cy="1325563"/>
          </a:xfrm>
        </p:spPr>
        <p:txBody>
          <a:bodyPr>
            <a:normAutofit/>
          </a:bodyPr>
          <a:lstStyle/>
          <a:p>
            <a:r>
              <a:rPr lang="en-US" sz="1800" dirty="0"/>
              <a:t>Prob 4.6 continued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665C73-276A-47FE-9084-DE4B268CF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3886"/>
            <a:ext cx="9144000" cy="6354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236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1707</TotalTime>
  <Words>697</Words>
  <Application>Microsoft Office PowerPoint</Application>
  <PresentationFormat>On-screen Show (4:3)</PresentationFormat>
  <Paragraphs>127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Cambria Math</vt:lpstr>
      <vt:lpstr>Symbol</vt:lpstr>
      <vt:lpstr>Verdana</vt:lpstr>
      <vt:lpstr>Office Theme</vt:lpstr>
      <vt:lpstr>Week 6   Engines and Refrigerators</vt:lpstr>
      <vt:lpstr>Heat engines</vt:lpstr>
      <vt:lpstr>Energy-flow in heat engine</vt:lpstr>
      <vt:lpstr>Entropy “flow”,  ΔS≥  Q/T</vt:lpstr>
      <vt:lpstr>2nd law, maximum efficiency</vt:lpstr>
      <vt:lpstr>Carnot cycle</vt:lpstr>
      <vt:lpstr>Carnot cycle in S-T space</vt:lpstr>
      <vt:lpstr>Refrigerator</vt:lpstr>
      <vt:lpstr>Real heat engines – internal combustion engines</vt:lpstr>
      <vt:lpstr>Stream engine – Rankine cycle</vt:lpstr>
      <vt:lpstr>Real Refrigerators</vt:lpstr>
      <vt:lpstr>The throttling process (Joule-Thomson)</vt:lpstr>
      <vt:lpstr>Liquefaction of gases</vt:lpstr>
      <vt:lpstr>Towards absolute zero</vt:lpstr>
      <vt:lpstr>Magnetic cooling</vt:lpstr>
      <vt:lpstr>Laser cooling &amp; magnetic field trapping</vt:lpstr>
      <vt:lpstr>Tutorial problem 4.5</vt:lpstr>
      <vt:lpstr>Problem 4.18</vt:lpstr>
      <vt:lpstr>Problem 4.6</vt:lpstr>
      <vt:lpstr>Prob 4.6 continued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PC2230, Thermodynamics and Statistical Mechanics</dc:title>
  <dc:creator>Wang Jian-Sheng</dc:creator>
  <cp:lastModifiedBy>Wang Jian-Sheng</cp:lastModifiedBy>
  <cp:revision>77</cp:revision>
  <dcterms:created xsi:type="dcterms:W3CDTF">2021-10-08T06:30:06Z</dcterms:created>
  <dcterms:modified xsi:type="dcterms:W3CDTF">2025-02-17T02:56:44Z</dcterms:modified>
</cp:coreProperties>
</file>