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259" r:id="rId3"/>
    <p:sldId id="260" r:id="rId4"/>
    <p:sldId id="276" r:id="rId5"/>
    <p:sldId id="261" r:id="rId6"/>
    <p:sldId id="262" r:id="rId7"/>
    <p:sldId id="263" r:id="rId8"/>
    <p:sldId id="264" r:id="rId9"/>
    <p:sldId id="265" r:id="rId10"/>
    <p:sldId id="281" r:id="rId11"/>
    <p:sldId id="266" r:id="rId12"/>
    <p:sldId id="268" r:id="rId13"/>
    <p:sldId id="269" r:id="rId14"/>
    <p:sldId id="270" r:id="rId15"/>
    <p:sldId id="271" r:id="rId16"/>
    <p:sldId id="278" r:id="rId17"/>
    <p:sldId id="272" r:id="rId18"/>
    <p:sldId id="273" r:id="rId19"/>
    <p:sldId id="274" r:id="rId20"/>
    <p:sldId id="275" r:id="rId21"/>
    <p:sldId id="280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A0207-4583-4B7D-8359-5745F976EC63}" v="48" dt="2025-03-03T01:55:37.1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E5A0207-4583-4B7D-8359-5745F976EC63}"/>
    <pc:docChg chg="custSel addSld delSld modSld">
      <pc:chgData name="Wang Jian-Sheng" userId="7d25d710-0931-49a3-acef-49192cec40f2" providerId="ADAL" clId="{3E5A0207-4583-4B7D-8359-5745F976EC63}" dt="2025-03-03T01:55:39.555" v="176" actId="14100"/>
      <pc:docMkLst>
        <pc:docMk/>
      </pc:docMkLst>
      <pc:sldChg chg="modSp">
        <pc:chgData name="Wang Jian-Sheng" userId="7d25d710-0931-49a3-acef-49192cec40f2" providerId="ADAL" clId="{3E5A0207-4583-4B7D-8359-5745F976EC63}" dt="2025-03-03T01:22:26.117" v="12" actId="20577"/>
        <pc:sldMkLst>
          <pc:docMk/>
          <pc:sldMk cId="3347685402" sldId="259"/>
        </pc:sldMkLst>
        <pc:spChg chg="mod">
          <ac:chgData name="Wang Jian-Sheng" userId="7d25d710-0931-49a3-acef-49192cec40f2" providerId="ADAL" clId="{3E5A0207-4583-4B7D-8359-5745F976EC63}" dt="2025-03-03T01:22:26.117" v="12" actId="20577"/>
          <ac:spMkLst>
            <pc:docMk/>
            <pc:sldMk cId="3347685402" sldId="259"/>
            <ac:spMk id="3" creationId="{28F1A0EF-CBB5-4F31-9679-0A64B2043472}"/>
          </ac:spMkLst>
        </pc:spChg>
      </pc:sldChg>
      <pc:sldChg chg="modSp">
        <pc:chgData name="Wang Jian-Sheng" userId="7d25d710-0931-49a3-acef-49192cec40f2" providerId="ADAL" clId="{3E5A0207-4583-4B7D-8359-5745F976EC63}" dt="2025-03-03T01:23:32.483" v="18" actId="20577"/>
        <pc:sldMkLst>
          <pc:docMk/>
          <pc:sldMk cId="1941450799" sldId="260"/>
        </pc:sldMkLst>
        <pc:spChg chg="mod">
          <ac:chgData name="Wang Jian-Sheng" userId="7d25d710-0931-49a3-acef-49192cec40f2" providerId="ADAL" clId="{3E5A0207-4583-4B7D-8359-5745F976EC63}" dt="2025-03-03T01:23:32.483" v="18" actId="20577"/>
          <ac:spMkLst>
            <pc:docMk/>
            <pc:sldMk cId="1941450799" sldId="260"/>
            <ac:spMk id="3" creationId="{EE3E98CC-2B7D-4C83-8923-DEA7DFC70147}"/>
          </ac:spMkLst>
        </pc:spChg>
      </pc:sldChg>
      <pc:sldChg chg="modSp mod">
        <pc:chgData name="Wang Jian-Sheng" userId="7d25d710-0931-49a3-acef-49192cec40f2" providerId="ADAL" clId="{3E5A0207-4583-4B7D-8359-5745F976EC63}" dt="2025-03-03T01:45:10.231" v="151" actId="20577"/>
        <pc:sldMkLst>
          <pc:docMk/>
          <pc:sldMk cId="2824179068" sldId="264"/>
        </pc:sldMkLst>
        <pc:spChg chg="mod">
          <ac:chgData name="Wang Jian-Sheng" userId="7d25d710-0931-49a3-acef-49192cec40f2" providerId="ADAL" clId="{3E5A0207-4583-4B7D-8359-5745F976EC63}" dt="2025-03-03T01:45:10.231" v="151" actId="20577"/>
          <ac:spMkLst>
            <pc:docMk/>
            <pc:sldMk cId="2824179068" sldId="264"/>
            <ac:spMk id="2" creationId="{281E4701-FBA9-4934-B1A0-E716A85626AF}"/>
          </ac:spMkLst>
        </pc:spChg>
      </pc:sldChg>
      <pc:sldChg chg="modSp">
        <pc:chgData name="Wang Jian-Sheng" userId="7d25d710-0931-49a3-acef-49192cec40f2" providerId="ADAL" clId="{3E5A0207-4583-4B7D-8359-5745F976EC63}" dt="2025-03-03T01:34:16.921" v="31" actId="20577"/>
        <pc:sldMkLst>
          <pc:docMk/>
          <pc:sldMk cId="1965099680" sldId="265"/>
        </pc:sldMkLst>
        <pc:spChg chg="mod">
          <ac:chgData name="Wang Jian-Sheng" userId="7d25d710-0931-49a3-acef-49192cec40f2" providerId="ADAL" clId="{3E5A0207-4583-4B7D-8359-5745F976EC63}" dt="2025-03-03T01:34:16.921" v="31" actId="20577"/>
          <ac:spMkLst>
            <pc:docMk/>
            <pc:sldMk cId="1965099680" sldId="265"/>
            <ac:spMk id="5" creationId="{DFAEB81C-E569-45B4-B609-57D258299047}"/>
          </ac:spMkLst>
        </pc:spChg>
      </pc:sldChg>
      <pc:sldChg chg="del">
        <pc:chgData name="Wang Jian-Sheng" userId="7d25d710-0931-49a3-acef-49192cec40f2" providerId="ADAL" clId="{3E5A0207-4583-4B7D-8359-5745F976EC63}" dt="2025-03-03T01:49:49.277" v="152" actId="2696"/>
        <pc:sldMkLst>
          <pc:docMk/>
          <pc:sldMk cId="253874411" sldId="267"/>
        </pc:sldMkLst>
      </pc:sldChg>
      <pc:sldChg chg="addSp modSp mod">
        <pc:chgData name="Wang Jian-Sheng" userId="7d25d710-0931-49a3-acef-49192cec40f2" providerId="ADAL" clId="{3E5A0207-4583-4B7D-8359-5745F976EC63}" dt="2025-03-03T01:55:39.555" v="176" actId="14100"/>
        <pc:sldMkLst>
          <pc:docMk/>
          <pc:sldMk cId="2500920541" sldId="272"/>
        </pc:sldMkLst>
        <pc:spChg chg="add mod">
          <ac:chgData name="Wang Jian-Sheng" userId="7d25d710-0931-49a3-acef-49192cec40f2" providerId="ADAL" clId="{3E5A0207-4583-4B7D-8359-5745F976EC63}" dt="2025-03-03T01:55:39.555" v="176" actId="14100"/>
          <ac:spMkLst>
            <pc:docMk/>
            <pc:sldMk cId="2500920541" sldId="272"/>
            <ac:spMk id="8" creationId="{92C5BEDC-9133-280B-CDA5-6752A0A12A8E}"/>
          </ac:spMkLst>
        </pc:spChg>
      </pc:sldChg>
      <pc:sldChg chg="del">
        <pc:chgData name="Wang Jian-Sheng" userId="7d25d710-0931-49a3-acef-49192cec40f2" providerId="ADAL" clId="{3E5A0207-4583-4B7D-8359-5745F976EC63}" dt="2025-03-03T01:49:49.277" v="152" actId="2696"/>
        <pc:sldMkLst>
          <pc:docMk/>
          <pc:sldMk cId="3092478094" sldId="277"/>
        </pc:sldMkLst>
      </pc:sldChg>
      <pc:sldChg chg="addSp delSp modSp new mod setBg">
        <pc:chgData name="Wang Jian-Sheng" userId="7d25d710-0931-49a3-acef-49192cec40f2" providerId="ADAL" clId="{3E5A0207-4583-4B7D-8359-5745F976EC63}" dt="2025-03-03T01:39:12.744" v="128" actId="20577"/>
        <pc:sldMkLst>
          <pc:docMk/>
          <pc:sldMk cId="2879894824" sldId="281"/>
        </pc:sldMkLst>
        <pc:spChg chg="mod">
          <ac:chgData name="Wang Jian-Sheng" userId="7d25d710-0931-49a3-acef-49192cec40f2" providerId="ADAL" clId="{3E5A0207-4583-4B7D-8359-5745F976EC63}" dt="2025-03-03T01:39:12.744" v="128" actId="20577"/>
          <ac:spMkLst>
            <pc:docMk/>
            <pc:sldMk cId="2879894824" sldId="281"/>
            <ac:spMk id="2" creationId="{5D0E7ECE-15B9-DE81-C2BF-8DC7E85D722A}"/>
          </ac:spMkLst>
        </pc:spChg>
        <pc:spChg chg="del">
          <ac:chgData name="Wang Jian-Sheng" userId="7d25d710-0931-49a3-acef-49192cec40f2" providerId="ADAL" clId="{3E5A0207-4583-4B7D-8359-5745F976EC63}" dt="2025-03-03T01:38:34.538" v="119" actId="478"/>
          <ac:spMkLst>
            <pc:docMk/>
            <pc:sldMk cId="2879894824" sldId="281"/>
            <ac:spMk id="3" creationId="{A7361568-DBD9-511E-25A7-986EDA7F3F08}"/>
          </ac:spMkLst>
        </pc:spChg>
        <pc:spChg chg="add">
          <ac:chgData name="Wang Jian-Sheng" userId="7d25d710-0931-49a3-acef-49192cec40f2" providerId="ADAL" clId="{3E5A0207-4583-4B7D-8359-5745F976EC63}" dt="2025-03-03T01:38:52.691" v="121" actId="26606"/>
          <ac:spMkLst>
            <pc:docMk/>
            <pc:sldMk cId="2879894824" sldId="281"/>
            <ac:spMk id="10" creationId="{D12DDE76-C203-4047-9998-63900085B5E8}"/>
          </ac:spMkLst>
        </pc:spChg>
        <pc:picChg chg="add mod">
          <ac:chgData name="Wang Jian-Sheng" userId="7d25d710-0931-49a3-acef-49192cec40f2" providerId="ADAL" clId="{3E5A0207-4583-4B7D-8359-5745F976EC63}" dt="2025-03-03T01:38:58.572" v="122" actId="27614"/>
          <ac:picMkLst>
            <pc:docMk/>
            <pc:sldMk cId="2879894824" sldId="281"/>
            <ac:picMk id="5" creationId="{64496A03-819C-FA86-3D5F-FEDD9D5904A0}"/>
          </ac:picMkLst>
        </pc:picChg>
      </pc:sldChg>
    </pc:docChg>
  </pc:docChgLst>
  <pc:docChgLst>
    <pc:chgData name="Wang Jian-Sheng" userId="7d25d710-0931-49a3-acef-49192cec40f2" providerId="ADAL" clId="{90190A01-FE13-4120-B4A4-AAB7741BA288}"/>
    <pc:docChg chg="custSel addSld modSld">
      <pc:chgData name="Wang Jian-Sheng" userId="7d25d710-0931-49a3-acef-49192cec40f2" providerId="ADAL" clId="{90190A01-FE13-4120-B4A4-AAB7741BA288}" dt="2024-03-01T02:37:56.656" v="341" actId="20577"/>
      <pc:docMkLst>
        <pc:docMk/>
      </pc:docMkLst>
      <pc:sldChg chg="modSp mod">
        <pc:chgData name="Wang Jian-Sheng" userId="7d25d710-0931-49a3-acef-49192cec40f2" providerId="ADAL" clId="{90190A01-FE13-4120-B4A4-AAB7741BA288}" dt="2024-03-01T01:55:12.475" v="2" actId="20577"/>
        <pc:sldMkLst>
          <pc:docMk/>
          <pc:sldMk cId="2153188837" sldId="258"/>
        </pc:sldMkLst>
      </pc:sldChg>
      <pc:sldChg chg="modSp mod">
        <pc:chgData name="Wang Jian-Sheng" userId="7d25d710-0931-49a3-acef-49192cec40f2" providerId="ADAL" clId="{90190A01-FE13-4120-B4A4-AAB7741BA288}" dt="2024-03-01T02:37:56.656" v="341" actId="20577"/>
        <pc:sldMkLst>
          <pc:docMk/>
          <pc:sldMk cId="3013739548" sldId="263"/>
        </pc:sldMkLst>
      </pc:sldChg>
      <pc:sldChg chg="modSp">
        <pc:chgData name="Wang Jian-Sheng" userId="7d25d710-0931-49a3-acef-49192cec40f2" providerId="ADAL" clId="{90190A01-FE13-4120-B4A4-AAB7741BA288}" dt="2024-03-01T02:11:55.568" v="36" actId="20577"/>
        <pc:sldMkLst>
          <pc:docMk/>
          <pc:sldMk cId="1965099680" sldId="265"/>
        </pc:sldMkLst>
      </pc:sldChg>
      <pc:sldChg chg="modSp">
        <pc:chgData name="Wang Jian-Sheng" userId="7d25d710-0931-49a3-acef-49192cec40f2" providerId="ADAL" clId="{90190A01-FE13-4120-B4A4-AAB7741BA288}" dt="2024-03-01T02:21:29.664" v="42" actId="20577"/>
        <pc:sldMkLst>
          <pc:docMk/>
          <pc:sldMk cId="2833178979" sldId="275"/>
        </pc:sldMkLst>
      </pc:sldChg>
      <pc:sldChg chg="addSp delSp modSp new mod">
        <pc:chgData name="Wang Jian-Sheng" userId="7d25d710-0931-49a3-acef-49192cec40f2" providerId="ADAL" clId="{90190A01-FE13-4120-B4A4-AAB7741BA288}" dt="2024-03-01T02:32:08.104" v="339" actId="1035"/>
        <pc:sldMkLst>
          <pc:docMk/>
          <pc:sldMk cId="3090408405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7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Free energy &amp; other thermodynamic functions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D774F50-17A2-45A8-8CB5-B700956ACD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Enthalpy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D774F50-17A2-45A8-8CB5-B700956ACD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F1A0EF-CBB5-4F31-9679-0A64B20434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i="1" dirty="0"/>
                  <a:t>H</a:t>
                </a:r>
                <a:r>
                  <a:rPr lang="en-US" dirty="0"/>
                  <a:t> is the total energy needed to create the system out of nothing and put it in an environment with constant pressure </a:t>
                </a:r>
                <a:r>
                  <a:rPr lang="en-US" i="1" dirty="0"/>
                  <a:t>P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other</m:t>
                        </m:r>
                      </m:sub>
                    </m:sSub>
                  </m:oMath>
                </a14:m>
                <a:r>
                  <a:rPr lang="en-US" dirty="0"/>
                  <a:t>     (at const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recall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Therefore, the change of enthalpy is equal to the heat absorbed under constant pressure (if no “other” work is done).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F1A0EF-CBB5-4F31-9679-0A64B20434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68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E784C0-8526-470A-A3D3-8274C7CE1E4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Helmholtz free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E784C0-8526-470A-A3D3-8274C7CE1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3E98CC-2B7D-4C83-8923-DEA7DFC701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The total energy needed to create the system, minus the heat you can get for free from an environment at temperature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.   Thus,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the energy that must be provided as work.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   (const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(second law), we get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i="1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3E98CC-2B7D-4C83-8923-DEA7DFC701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361" r="-27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45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AD840-14FD-4CBD-9ACB-FD3753D4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Thermodynamic inequality vs statistical-mechanic equality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E58EB-0091-42A4-8741-64ED9CCBB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Free energy Inequality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A349D-3E65-4957-8D3F-B123715116D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29842" y="2643219"/>
                <a:ext cx="3868340" cy="36845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Under isothermal condition (constant temperature), free energy increase is less than or equal to the work done to a system: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A349D-3E65-4957-8D3F-B123715116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9842" y="2643219"/>
                <a:ext cx="3868340" cy="3684588"/>
              </a:xfrm>
              <a:blipFill>
                <a:blip r:embed="rId2"/>
                <a:stretch>
                  <a:fillRect l="-2835" t="-4139" r="-2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B77C0D-5510-402E-BEA0-6E604F1BC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Jarzynski</a:t>
            </a:r>
            <a:r>
              <a:rPr lang="en-US" dirty="0"/>
              <a:t> equality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4FA0C1D-16DE-4574-B399-7F8D59801B1B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29150" y="2630063"/>
                <a:ext cx="3887391" cy="36845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Exponential average work done by going from a thermal state by a fixed protocol to final state at the same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4FA0C1D-16DE-4574-B399-7F8D59801B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29150" y="2630063"/>
                <a:ext cx="3887391" cy="3684588"/>
              </a:xfrm>
              <a:blipFill>
                <a:blip r:embed="rId3"/>
                <a:stretch>
                  <a:fillRect l="-2821" t="-3967" r="-517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084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4EC9995-9AF5-423B-BBBB-31D05BD01FD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17399" y="643467"/>
                <a:ext cx="8408193" cy="744836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2800" kern="120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Gibbs free energy </a:t>
                </a:r>
                <a14:m>
                  <m:oMath xmlns:m="http://schemas.openxmlformats.org/officeDocument/2006/math">
                    <m:r>
                      <a:rPr lang="en-US" sz="2800" b="0" i="1" kern="120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𝐺</m:t>
                    </m:r>
                  </m:oMath>
                </a14:m>
                <a:endParaRPr lang="en-US" sz="28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4EC9995-9AF5-423B-BBBB-31D05BD01F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17399" y="643467"/>
                <a:ext cx="8408193" cy="744836"/>
              </a:xfrm>
              <a:blipFill>
                <a:blip r:embed="rId2"/>
                <a:stretch>
                  <a:fillRect b="-4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61A009A-A23D-4073-91E9-3DAB04B85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12" y="1675227"/>
            <a:ext cx="7347975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9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B8937B-7245-40D1-8B79-A24B8497127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B8937B-7245-40D1-8B79-A24B849712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321590-8A83-4AA1-972D-3A1C165F21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907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If the system is in an environment with constant pressure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and constant temperature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then the work you need to do to create it is the Gibbs free energy.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Apply second law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, we get</a:t>
                </a: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other</m:t>
                        </m:r>
                      </m:sub>
                    </m:sSub>
                  </m:oMath>
                </a14:m>
                <a:r>
                  <a:rPr lang="en-US" dirty="0"/>
                  <a:t>  at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other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321590-8A83-4AA1-972D-3A1C165F21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90765"/>
              </a:xfrm>
              <a:blipFill>
                <a:blip r:embed="rId3"/>
                <a:stretch>
                  <a:fillRect l="-1391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69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5813-2307-429B-AAB4-9810BC40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thermodynamic potentials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9CB56F-2D44-4FFC-B583-901A1C691125}"/>
              </a:ext>
            </a:extLst>
          </p:cNvPr>
          <p:cNvSpPr/>
          <p:nvPr/>
        </p:nvSpPr>
        <p:spPr>
          <a:xfrm>
            <a:off x="2914180" y="3003539"/>
            <a:ext cx="1449659" cy="1449659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39078-B907-4D04-996B-D090D15CA3F4}"/>
              </a:ext>
            </a:extLst>
          </p:cNvPr>
          <p:cNvSpPr/>
          <p:nvPr/>
        </p:nvSpPr>
        <p:spPr>
          <a:xfrm>
            <a:off x="4360122" y="3007111"/>
            <a:ext cx="1449659" cy="1449659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543A75-757C-4B7B-81BB-6B517C981A02}"/>
              </a:ext>
            </a:extLst>
          </p:cNvPr>
          <p:cNvSpPr/>
          <p:nvPr/>
        </p:nvSpPr>
        <p:spPr>
          <a:xfrm>
            <a:off x="2917898" y="4449477"/>
            <a:ext cx="1449659" cy="1449659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841231-1B66-4E59-AEF2-8E9502056838}"/>
              </a:ext>
            </a:extLst>
          </p:cNvPr>
          <p:cNvSpPr/>
          <p:nvPr/>
        </p:nvSpPr>
        <p:spPr>
          <a:xfrm>
            <a:off x="4356406" y="4453049"/>
            <a:ext cx="1449659" cy="1449659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345968-B0D4-4241-8D40-58130EEB1D6E}"/>
                  </a:ext>
                </a:extLst>
              </p:cNvPr>
              <p:cNvSpPr txBox="1"/>
              <p:nvPr/>
            </p:nvSpPr>
            <p:spPr>
              <a:xfrm>
                <a:off x="3375103" y="1918008"/>
                <a:ext cx="18659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345968-B0D4-4241-8D40-58130EEB1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103" y="1918008"/>
                <a:ext cx="1865971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714DFF-0A95-4F11-8FEB-F2E1236D85BC}"/>
                  </a:ext>
                </a:extLst>
              </p:cNvPr>
              <p:cNvSpPr txBox="1"/>
              <p:nvPr/>
            </p:nvSpPr>
            <p:spPr>
              <a:xfrm rot="16200000">
                <a:off x="1133717" y="4278343"/>
                <a:ext cx="18659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714DFF-0A95-4F11-8FEB-F2E1236D8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133717" y="4278343"/>
                <a:ext cx="186597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E8AF8B-43DE-454B-882A-30E9BE1AD7B2}"/>
              </a:ext>
            </a:extLst>
          </p:cNvPr>
          <p:cNvCxnSpPr/>
          <p:nvPr/>
        </p:nvCxnSpPr>
        <p:spPr>
          <a:xfrm>
            <a:off x="3713349" y="2691162"/>
            <a:ext cx="133443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E674A1-E9F6-436D-ADA4-E2F15315F787}"/>
              </a:ext>
            </a:extLst>
          </p:cNvPr>
          <p:cNvCxnSpPr>
            <a:cxnSpLocks/>
          </p:cNvCxnSpPr>
          <p:nvPr/>
        </p:nvCxnSpPr>
        <p:spPr>
          <a:xfrm>
            <a:off x="2557353" y="3832444"/>
            <a:ext cx="0" cy="134186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BA37F8-2BD9-4738-8BAF-D112E07FF728}"/>
                  </a:ext>
                </a:extLst>
              </p:cNvPr>
              <p:cNvSpPr txBox="1"/>
              <p:nvPr/>
            </p:nvSpPr>
            <p:spPr>
              <a:xfrm>
                <a:off x="3283323" y="3371510"/>
                <a:ext cx="7880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BA37F8-2BD9-4738-8BAF-D112E07FF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323" y="3371510"/>
                <a:ext cx="78802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3DD76E-784C-4526-818B-7B98129B6C48}"/>
                  </a:ext>
                </a:extLst>
              </p:cNvPr>
              <p:cNvSpPr txBox="1"/>
              <p:nvPr/>
            </p:nvSpPr>
            <p:spPr>
              <a:xfrm>
                <a:off x="4709526" y="3402984"/>
                <a:ext cx="7880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3DD76E-784C-4526-818B-7B98129B6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526" y="3402984"/>
                <a:ext cx="78802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DE2E93-2372-44C0-BD8D-9516E02B4221}"/>
                  </a:ext>
                </a:extLst>
              </p:cNvPr>
              <p:cNvSpPr txBox="1"/>
              <p:nvPr/>
            </p:nvSpPr>
            <p:spPr>
              <a:xfrm>
                <a:off x="3245006" y="4837767"/>
                <a:ext cx="7880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DE2E93-2372-44C0-BD8D-9516E02B4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006" y="4837767"/>
                <a:ext cx="78802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A8E46F-E66E-4E91-B97B-6230BEB1EC46}"/>
                  </a:ext>
                </a:extLst>
              </p:cNvPr>
              <p:cNvSpPr txBox="1"/>
              <p:nvPr/>
            </p:nvSpPr>
            <p:spPr>
              <a:xfrm>
                <a:off x="4694659" y="4845202"/>
                <a:ext cx="7880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A8E46F-E66E-4E91-B97B-6230BEB1E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659" y="4845202"/>
                <a:ext cx="78802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E68FB0-314C-48C8-B627-0E89E1366EFF}"/>
                  </a:ext>
                </a:extLst>
              </p:cNvPr>
              <p:cNvSpPr txBox="1"/>
              <p:nvPr/>
            </p:nvSpPr>
            <p:spPr>
              <a:xfrm>
                <a:off x="6477607" y="2941166"/>
                <a:ext cx="2006221" cy="368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𝑇𝑆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grand potential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E68FB0-314C-48C8-B627-0E89E1366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607" y="2941166"/>
                <a:ext cx="2006221" cy="3680623"/>
              </a:xfrm>
              <a:prstGeom prst="rect">
                <a:avLst/>
              </a:prstGeom>
              <a:blipFill>
                <a:blip r:embed="rId8"/>
                <a:stretch>
                  <a:fillRect l="-2736" b="-49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A1D244C-DD3B-4CDA-9F4C-929D608DDE0B}"/>
              </a:ext>
            </a:extLst>
          </p:cNvPr>
          <p:cNvSpPr txBox="1"/>
          <p:nvPr/>
        </p:nvSpPr>
        <p:spPr>
          <a:xfrm>
            <a:off x="3328508" y="4022827"/>
            <a:ext cx="105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energy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755535-0217-4524-918C-0B99EFE0480D}"/>
              </a:ext>
            </a:extLst>
          </p:cNvPr>
          <p:cNvSpPr txBox="1"/>
          <p:nvPr/>
        </p:nvSpPr>
        <p:spPr>
          <a:xfrm>
            <a:off x="4546609" y="3951565"/>
            <a:ext cx="1255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Helmholtz free energy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80ECF7-2C48-42E0-8337-6572C0BEE312}"/>
              </a:ext>
            </a:extLst>
          </p:cNvPr>
          <p:cNvSpPr txBox="1"/>
          <p:nvPr/>
        </p:nvSpPr>
        <p:spPr>
          <a:xfrm>
            <a:off x="4574021" y="5399914"/>
            <a:ext cx="1255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Gibbs free energy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3E6E48-7676-4A0C-94EB-F4C8104D1895}"/>
              </a:ext>
            </a:extLst>
          </p:cNvPr>
          <p:cNvSpPr txBox="1"/>
          <p:nvPr/>
        </p:nvSpPr>
        <p:spPr>
          <a:xfrm>
            <a:off x="3230931" y="5477756"/>
            <a:ext cx="105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enthalpy</a:t>
            </a:r>
          </a:p>
        </p:txBody>
      </p:sp>
    </p:spTree>
    <p:extLst>
      <p:ext uri="{BB962C8B-B14F-4D97-AF65-F5344CB8AC3E}">
        <p14:creationId xmlns:p14="http://schemas.microsoft.com/office/powerpoint/2010/main" val="301373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E4701-FBA9-4934-B1A0-E716A856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73CBB3-EC09-422D-AE8E-F04406DDB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95" y="2018272"/>
            <a:ext cx="3370729" cy="2528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B2D822-EF0B-4E6F-9846-728D61D3E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926" y="1714086"/>
            <a:ext cx="4904815" cy="29953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470E3B-30B5-427E-8BA4-8631CA41DC2C}"/>
                  </a:ext>
                </a:extLst>
              </p:cNvPr>
              <p:cNvSpPr txBox="1"/>
              <p:nvPr/>
            </p:nvSpPr>
            <p:spPr>
              <a:xfrm>
                <a:off x="691403" y="5127812"/>
                <a:ext cx="3530974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H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O </a:t>
                </a:r>
                <a:r>
                  <a:rPr lang="en-US" sz="2800" dirty="0">
                    <a:sym typeface="Symbol" panose="05050102010706020507" pitchFamily="18" charset="2"/>
                  </a:rPr>
                  <a:t> H</a:t>
                </a:r>
                <a:r>
                  <a:rPr lang="en-US" sz="2800" baseline="-25000" dirty="0">
                    <a:sym typeface="Symbol" panose="05050102010706020507" pitchFamily="18" charset="2"/>
                  </a:rPr>
                  <a:t>2</a:t>
                </a:r>
                <a:r>
                  <a:rPr lang="en-US" sz="2800" dirty="0">
                    <a:sym typeface="Symbol" panose="05050102010706020507" pitchFamily="18" charset="2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den>
                    </m:f>
                    <m:r>
                      <a:rPr lang="en-US" sz="28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US" sz="2800" dirty="0">
                    <a:sym typeface="Symbol" panose="05050102010706020507" pitchFamily="18" charset="2"/>
                  </a:rPr>
                  <a:t>O</a:t>
                </a:r>
                <a:r>
                  <a:rPr lang="en-US" sz="2800" baseline="-25000" dirty="0">
                    <a:sym typeface="Symbol" panose="05050102010706020507" pitchFamily="18" charset="2"/>
                  </a:rPr>
                  <a:t>2</a:t>
                </a:r>
                <a:endParaRPr lang="en-US" sz="28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470E3B-30B5-427E-8BA4-8631CA41D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03" y="5127812"/>
                <a:ext cx="3530974" cy="700705"/>
              </a:xfrm>
              <a:prstGeom prst="rect">
                <a:avLst/>
              </a:prstGeom>
              <a:blipFill>
                <a:blip r:embed="rId4"/>
                <a:stretch>
                  <a:fillRect l="-3448" b="-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FB55231-6294-480F-9271-FC0FDF4AC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377" y="4732881"/>
            <a:ext cx="4572001" cy="196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7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F31D-B56C-4F43-B501-6CA005D9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energy needed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09EE9A-089D-4D88-AC14-C9A01790A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0837" y="1815433"/>
            <a:ext cx="4572396" cy="19691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AEB81C-E569-45B4-B609-57D258299047}"/>
                  </a:ext>
                </a:extLst>
              </p:cNvPr>
              <p:cNvSpPr txBox="1"/>
              <p:nvPr/>
            </p:nvSpPr>
            <p:spPr>
              <a:xfrm>
                <a:off x="628650" y="1815433"/>
                <a:ext cx="354190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S(H</a:t>
                </a:r>
                <a:r>
                  <a:rPr lang="en-US" baseline="-25000" dirty="0"/>
                  <a:t>2</a:t>
                </a:r>
                <a:r>
                  <a:rPr lang="en-US" dirty="0"/>
                  <a:t>O) = 70 J/K  (per mole)</a:t>
                </a:r>
              </a:p>
              <a:p>
                <a:r>
                  <a:rPr lang="en-US" dirty="0"/>
                  <a:t>S(H</a:t>
                </a:r>
                <a:r>
                  <a:rPr lang="en-US" baseline="-25000" dirty="0"/>
                  <a:t>2</a:t>
                </a:r>
                <a:r>
                  <a:rPr lang="en-US" dirty="0"/>
                  <a:t>) = 131 J/K</a:t>
                </a:r>
              </a:p>
              <a:p>
                <a:r>
                  <a:rPr lang="en-US" dirty="0"/>
                  <a:t>S(O</a:t>
                </a:r>
                <a:r>
                  <a:rPr lang="en-US" baseline="-25000" dirty="0"/>
                  <a:t>2</a:t>
                </a:r>
                <a:r>
                  <a:rPr lang="en-US" dirty="0"/>
                  <a:t>) = 205 J/K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=205/2+131-70=163.5 J/K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=49 </m:t>
                    </m:r>
                  </m:oMath>
                </a14:m>
                <a:r>
                  <a:rPr lang="en-US" dirty="0"/>
                  <a:t>kJ (𝑇=298 K)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286 kJ (from p.405)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=282</m:t>
                    </m:r>
                  </m:oMath>
                </a14:m>
                <a:r>
                  <a:rPr lang="en-US" dirty="0"/>
                  <a:t> kJ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AEB81C-E569-45B4-B609-57D258299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15433"/>
                <a:ext cx="3541906" cy="2862322"/>
              </a:xfrm>
              <a:prstGeom prst="rect">
                <a:avLst/>
              </a:prstGeom>
              <a:blipFill>
                <a:blip r:embed="rId3"/>
                <a:stretch>
                  <a:fillRect l="-1377" t="-1279" b="-25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34BBA9-BA51-4183-9557-C8E5E7303FBD}"/>
                  </a:ext>
                </a:extLst>
              </p:cNvPr>
              <p:cNvSpPr txBox="1"/>
              <p:nvPr/>
            </p:nvSpPr>
            <p:spPr>
              <a:xfrm>
                <a:off x="3044282" y="5356302"/>
                <a:ext cx="416780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=(286 −49) </m:t>
                    </m:r>
                  </m:oMath>
                </a14:m>
                <a:r>
                  <a:rPr lang="en-US" dirty="0"/>
                  <a:t>kJ</a:t>
                </a:r>
              </a:p>
              <a:p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237 kJ  (per mole, other work)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34BBA9-BA51-4183-9557-C8E5E7303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282" y="5356302"/>
                <a:ext cx="4167808" cy="553998"/>
              </a:xfrm>
              <a:prstGeom prst="rect">
                <a:avLst/>
              </a:prstGeom>
              <a:blipFill>
                <a:blip r:embed="rId4"/>
                <a:stretch>
                  <a:fillRect l="-1901" t="-14286" r="-2632" b="-2417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F8D1A-26B7-4549-8AE1-76BDFB1547E8}"/>
                  </a:ext>
                </a:extLst>
              </p:cNvPr>
              <p:cNvSpPr txBox="1"/>
              <p:nvPr/>
            </p:nvSpPr>
            <p:spPr>
              <a:xfrm>
                <a:off x="4506407" y="4220104"/>
                <a:ext cx="3530974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H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O </a:t>
                </a:r>
                <a:r>
                  <a:rPr lang="en-US" sz="2800" dirty="0">
                    <a:sym typeface="Symbol" panose="05050102010706020507" pitchFamily="18" charset="2"/>
                  </a:rPr>
                  <a:t> H</a:t>
                </a:r>
                <a:r>
                  <a:rPr lang="en-US" sz="2800" baseline="-25000" dirty="0">
                    <a:sym typeface="Symbol" panose="05050102010706020507" pitchFamily="18" charset="2"/>
                  </a:rPr>
                  <a:t>2</a:t>
                </a:r>
                <a:r>
                  <a:rPr lang="en-US" sz="2800" dirty="0">
                    <a:sym typeface="Symbol" panose="05050102010706020507" pitchFamily="18" charset="2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den>
                    </m:f>
                    <m:r>
                      <a:rPr lang="en-US" sz="28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US" sz="2800" dirty="0">
                    <a:sym typeface="Symbol" panose="05050102010706020507" pitchFamily="18" charset="2"/>
                  </a:rPr>
                  <a:t>O</a:t>
                </a:r>
                <a:r>
                  <a:rPr lang="en-US" sz="2800" baseline="-25000" dirty="0">
                    <a:sym typeface="Symbol" panose="05050102010706020507" pitchFamily="18" charset="2"/>
                  </a:rPr>
                  <a:t>2</a:t>
                </a:r>
                <a:endParaRPr lang="en-US" sz="2800" baseline="-25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EF8D1A-26B7-4549-8AE1-76BDFB15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407" y="4220104"/>
                <a:ext cx="3530974" cy="700705"/>
              </a:xfrm>
              <a:prstGeom prst="rect">
                <a:avLst/>
              </a:prstGeom>
              <a:blipFill>
                <a:blip r:embed="rId5"/>
                <a:stretch>
                  <a:fillRect l="-3454" b="-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5099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E7ECE-15B9-DE81-C2BF-8DC7E85D7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Thermodynamic properties of selected substances (1 mole at 298 K and 1 bar)</a:t>
            </a: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p.405</a:t>
            </a:r>
          </a:p>
        </p:txBody>
      </p:sp>
      <p:pic>
        <p:nvPicPr>
          <p:cNvPr id="5" name="Picture 4" descr="A table of chemical formulas&#10;&#10;AI-generated content may be incorrect.">
            <a:extLst>
              <a:ext uri="{FF2B5EF4-FFF2-40B4-BE49-F238E27FC236}">
                <a16:creationId xmlns:a16="http://schemas.microsoft.com/office/drawing/2014/main" id="{64496A03-819C-FA86-3D5F-FEDD9D590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470" y="640080"/>
            <a:ext cx="5369610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94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6B87-2788-468E-8AB4-30EC1827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cell 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DE66E102-F9EA-4F5B-AB29-58E3DEC36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47034"/>
            <a:ext cx="3609975" cy="32480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04106F-78EC-459F-A9E6-09AC3EA553E7}"/>
              </a:ext>
            </a:extLst>
          </p:cNvPr>
          <p:cNvSpPr txBox="1"/>
          <p:nvPr/>
        </p:nvSpPr>
        <p:spPr>
          <a:xfrm>
            <a:off x="628650" y="5844030"/>
            <a:ext cx="3314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From https://americanhistory.si.edu/fuelcells/basics.htm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95830F6-1199-4253-8CE4-4054E491D96B}"/>
                  </a:ext>
                </a:extLst>
              </p:cNvPr>
              <p:cNvSpPr txBox="1"/>
              <p:nvPr/>
            </p:nvSpPr>
            <p:spPr>
              <a:xfrm>
                <a:off x="5048715" y="765717"/>
                <a:ext cx="3466635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a hydrogen fuel cell, hydrogen and oxygen gas pass through porous electrodes and react to form water, removing electrons from one electrode and depositing electrons on the other.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237 kJ (per mole) of electric energy is generated, release 49 kJ of heat to the environment. </a:t>
                </a:r>
              </a:p>
              <a:p>
                <a:endParaRPr lang="en-US" dirty="0"/>
              </a:p>
              <a:p>
                <a:r>
                  <a:rPr lang="en-US" dirty="0"/>
                  <a:t>This gives an “efficiency” of 83%, much higher than practical heat engine.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95830F6-1199-4253-8CE4-4054E491D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715" y="765717"/>
                <a:ext cx="3466635" cy="4801314"/>
              </a:xfrm>
              <a:prstGeom prst="rect">
                <a:avLst/>
              </a:prstGeom>
              <a:blipFill>
                <a:blip r:embed="rId3"/>
                <a:stretch>
                  <a:fillRect l="-1406" t="-762" r="-3515" b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302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8810-D081-4762-B632-6ACF10A3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Thermodynamic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8687A3-C5C6-4F87-8059-D85A75334B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Recall the fundamental thermodynamic identity is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Here we compare two different but nearby states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 and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𝑑𝑉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).  We don’t care how the states are changed. It is most natural to think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as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/>
                  <a:t>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8687A3-C5C6-4F87-8059-D85A75334B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1391" t="-3133" r="-3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05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62C950-8E6B-4578-B436-81DA2D3C74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49" y="365126"/>
                <a:ext cx="8262589" cy="1325563"/>
              </a:xfrm>
            </p:spPr>
            <p:txBody>
              <a:bodyPr/>
              <a:lstStyle/>
              <a:p>
                <a:r>
                  <a:rPr lang="en-US" dirty="0"/>
                  <a:t>Thermodynamic identity,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62C950-8E6B-4578-B436-81DA2D3C74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49" y="365126"/>
                <a:ext cx="8262589" cy="1325563"/>
              </a:xfrm>
              <a:blipFill>
                <a:blip r:embed="rId2"/>
                <a:stretch>
                  <a:fillRect l="-2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8CE1E0-A9B9-4BCA-B887-3EAEE91220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𝑉𝑑𝑃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, we get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𝑉𝑑𝑃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This means, 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8CE1E0-A9B9-4BCA-B887-3EAEE91220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657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189863-2E95-42DF-8B4E-A40F067E6E2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Thermodynamic identity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𝑑𝐹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189863-2E95-42DF-8B4E-A40F067E6E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9521F6-C262-4894-AE37-9B91C8F8A0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90689"/>
                <a:ext cx="7886700" cy="503237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0" dirty="0"/>
                  <a:t>By definition: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𝑇𝑆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𝑆𝑑𝑇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use the identity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, we get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𝑆𝑑𝑇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because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9521F6-C262-4894-AE37-9B91C8F8A0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90689"/>
                <a:ext cx="7886700" cy="5032375"/>
              </a:xfrm>
              <a:blipFill>
                <a:blip r:embed="rId3"/>
                <a:stretch>
                  <a:fillRect l="-1391" t="-3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853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CA1E0D-43C8-41ED-B262-7EFF82251A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Thermodynamic identity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CA1E0D-43C8-41ED-B262-7EFF82251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BF51D0-4B26-42E0-A099-4A0DDAD813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𝑉𝑑𝑃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but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𝑆𝑑𝑇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𝑉𝑑𝑃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BF51D0-4B26-42E0-A099-4A0DDAD813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2480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1AD00-EA90-47E5-B5B4-0E38FF59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Legendre transform/Maxwell’s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105220-DD6A-4EC8-903D-576F4BC0A5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Start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as a function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transform into a new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minimum is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   Solve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in terms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 we find the transformation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Maxwell relations, e.g.,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105220-DD6A-4EC8-903D-576F4BC0A5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162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B69DB-59E5-4F69-BD86-E8F7F0F09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energy as a force toward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2BD0B9-DA27-4FB5-B399-24D064D0B2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2008" y="1862795"/>
                <a:ext cx="5868794" cy="473129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total entropy of the system plus environment tends to increase.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/>
                  <a:t>  (fixing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), applied to reservoir: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𝑇𝑑𝑆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𝑑𝐹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   (fixing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2BD0B9-DA27-4FB5-B399-24D064D0B2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2008" y="1862795"/>
                <a:ext cx="5868794" cy="4731292"/>
              </a:xfrm>
              <a:blipFill>
                <a:blip r:embed="rId2"/>
                <a:stretch>
                  <a:fillRect l="-1558" t="-2964" r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ECC35F3-EA46-48B2-B40E-8D49A01AC5C6}"/>
              </a:ext>
            </a:extLst>
          </p:cNvPr>
          <p:cNvSpPr/>
          <p:nvPr/>
        </p:nvSpPr>
        <p:spPr>
          <a:xfrm>
            <a:off x="6039778" y="2698593"/>
            <a:ext cx="2572214" cy="2572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5B4C6D-46C8-45F1-A8DD-73300587DE5E}"/>
              </a:ext>
            </a:extLst>
          </p:cNvPr>
          <p:cNvSpPr/>
          <p:nvPr/>
        </p:nvSpPr>
        <p:spPr>
          <a:xfrm>
            <a:off x="6876586" y="3421566"/>
            <a:ext cx="882805" cy="882805"/>
          </a:xfrm>
          <a:prstGeom prst="rect">
            <a:avLst/>
          </a:prstGeom>
          <a:solidFill>
            <a:schemeClr val="accent2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FE293-2721-453C-99D7-05943D13DF4D}"/>
              </a:ext>
            </a:extLst>
          </p:cNvPr>
          <p:cNvSpPr txBox="1"/>
          <p:nvPr/>
        </p:nvSpPr>
        <p:spPr>
          <a:xfrm>
            <a:off x="6943493" y="3704953"/>
            <a:ext cx="882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4878B-6BC2-4525-A3A9-B054AF6BCFD7}"/>
              </a:ext>
            </a:extLst>
          </p:cNvPr>
          <p:cNvSpPr txBox="1"/>
          <p:nvPr/>
        </p:nvSpPr>
        <p:spPr>
          <a:xfrm>
            <a:off x="6638693" y="4467473"/>
            <a:ext cx="161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Environment (reservoir) at </a:t>
            </a:r>
            <a:r>
              <a:rPr lang="en-US" sz="1400" i="1" dirty="0"/>
              <a:t>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ED61BC-B0F5-4B8B-BE1D-BAB5D3E49A65}"/>
              </a:ext>
            </a:extLst>
          </p:cNvPr>
          <p:cNvCxnSpPr>
            <a:stCxn id="5" idx="0"/>
          </p:cNvCxnSpPr>
          <p:nvPr/>
        </p:nvCxnSpPr>
        <p:spPr>
          <a:xfrm flipH="1" flipV="1">
            <a:off x="7032702" y="3018263"/>
            <a:ext cx="285287" cy="403303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CE27EA-D9CD-48A7-AC86-C0440AD12DAF}"/>
              </a:ext>
            </a:extLst>
          </p:cNvPr>
          <p:cNvCxnSpPr>
            <a:cxnSpLocks/>
          </p:cNvCxnSpPr>
          <p:nvPr/>
        </p:nvCxnSpPr>
        <p:spPr>
          <a:xfrm flipH="1" flipV="1">
            <a:off x="6377104" y="3650166"/>
            <a:ext cx="476254" cy="206295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E15276-EF5A-462F-A9D5-BE836C7560E9}"/>
              </a:ext>
            </a:extLst>
          </p:cNvPr>
          <p:cNvCxnSpPr>
            <a:cxnSpLocks/>
          </p:cNvCxnSpPr>
          <p:nvPr/>
        </p:nvCxnSpPr>
        <p:spPr>
          <a:xfrm>
            <a:off x="7784132" y="3736135"/>
            <a:ext cx="510516" cy="261571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41D02D-EC0F-4CCB-A458-06EB42CB168C}"/>
              </a:ext>
            </a:extLst>
          </p:cNvPr>
          <p:cNvCxnSpPr>
            <a:cxnSpLocks/>
          </p:cNvCxnSpPr>
          <p:nvPr/>
        </p:nvCxnSpPr>
        <p:spPr>
          <a:xfrm flipH="1">
            <a:off x="7384895" y="3953112"/>
            <a:ext cx="345688" cy="157485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A466CA6-BC6B-43A4-95A6-A8AFED686EAD}"/>
              </a:ext>
            </a:extLst>
          </p:cNvPr>
          <p:cNvCxnSpPr>
            <a:cxnSpLocks/>
          </p:cNvCxnSpPr>
          <p:nvPr/>
        </p:nvCxnSpPr>
        <p:spPr>
          <a:xfrm flipV="1">
            <a:off x="7076385" y="3981952"/>
            <a:ext cx="167265" cy="298254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C5BEDC-9133-280B-CDA5-6752A0A12A8E}"/>
                  </a:ext>
                </a:extLst>
              </p:cNvPr>
              <p:cNvSpPr txBox="1"/>
              <p:nvPr/>
            </p:nvSpPr>
            <p:spPr>
              <a:xfrm>
                <a:off x="6550627" y="6067465"/>
                <a:ext cx="17984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i.e.,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endParaRPr lang="en-SG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C5BEDC-9133-280B-CDA5-6752A0A12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627" y="6067465"/>
                <a:ext cx="1798442" cy="461665"/>
              </a:xfrm>
              <a:prstGeom prst="rect">
                <a:avLst/>
              </a:prstGeom>
              <a:blipFill>
                <a:blip r:embed="rId3"/>
                <a:stretch>
                  <a:fillRect l="-3051" b="-157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0920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A653-77D5-4982-97BF-BA3D67C9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Towards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A70E36-6408-433F-B658-84302D63D4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For isolated system, with total energy and volume fixed, entropy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tends to increase</a:t>
                </a:r>
              </a:p>
              <a:p>
                <a:r>
                  <a:rPr lang="en-US" dirty="0"/>
                  <a:t>Open system in contact with an environment at temperature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and fixed volume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free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tends to decrease</a:t>
                </a:r>
              </a:p>
              <a:p>
                <a:r>
                  <a:rPr lang="en-US" dirty="0"/>
                  <a:t>Open system in contact with an environment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with fixed pressure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, Gibbs free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tends decrease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A70E36-6408-433F-B658-84302D63D4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F0FD0D-8D4A-427C-AC03-3B8A0BD1705E}"/>
                  </a:ext>
                </a:extLst>
              </p:cNvPr>
              <p:cNvSpPr txBox="1"/>
              <p:nvPr/>
            </p:nvSpPr>
            <p:spPr>
              <a:xfrm>
                <a:off x="2412381" y="6223309"/>
                <a:ext cx="3476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F0FD0D-8D4A-427C-AC03-3B8A0BD17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381" y="6223309"/>
                <a:ext cx="3476465" cy="276999"/>
              </a:xfrm>
              <a:prstGeom prst="rect">
                <a:avLst/>
              </a:prstGeom>
              <a:blipFill>
                <a:blip r:embed="rId3"/>
                <a:stretch>
                  <a:fillRect l="-877" r="-70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982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11EB-F2B3-4CA7-8611-0835C25EA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Extensive and intensive quantities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BB372F-DD3D-4E9F-A473-465056146B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Extensive: double when the system is doubled, e.g.,  </a:t>
                </a:r>
                <a:r>
                  <a:rPr lang="en-US" i="1" dirty="0"/>
                  <a:t>V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S</a:t>
                </a:r>
                <a:r>
                  <a:rPr lang="en-US" dirty="0"/>
                  <a:t>, </a:t>
                </a:r>
                <a:r>
                  <a:rPr lang="en-US" i="1" dirty="0"/>
                  <a:t>U</a:t>
                </a:r>
                <a:r>
                  <a:rPr lang="en-US" dirty="0"/>
                  <a:t>, </a:t>
                </a:r>
                <a:r>
                  <a:rPr lang="en-US" i="1" dirty="0"/>
                  <a:t>H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, </a:t>
                </a:r>
                <a:r>
                  <a:rPr lang="en-US" i="1" dirty="0"/>
                  <a:t>G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Intensive: does not change when system doubles, e.g.,  </a:t>
                </a:r>
                <a:r>
                  <a:rPr lang="en-US" i="1" dirty="0"/>
                  <a:t>T</a:t>
                </a:r>
                <a:r>
                  <a:rPr lang="en-US" dirty="0"/>
                  <a:t>,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BB372F-DD3D-4E9F-A473-465056146B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A68709A-A632-47F2-8AF9-B44C4A310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271603"/>
            <a:ext cx="4941520" cy="2298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A6E8D2-83A5-4854-B713-A2B5790D787F}"/>
              </a:ext>
            </a:extLst>
          </p:cNvPr>
          <p:cNvSpPr txBox="1"/>
          <p:nvPr/>
        </p:nvSpPr>
        <p:spPr>
          <a:xfrm>
            <a:off x="6203576" y="4151726"/>
            <a:ext cx="21873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Two rabbits have twice as much volume, energy, and entropy as one rabbit, but not twice as much pressure or temperature.  From page 163.</a:t>
            </a:r>
          </a:p>
        </p:txBody>
      </p:sp>
    </p:spTree>
    <p:extLst>
      <p:ext uri="{BB962C8B-B14F-4D97-AF65-F5344CB8AC3E}">
        <p14:creationId xmlns:p14="http://schemas.microsoft.com/office/powerpoint/2010/main" val="3814728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8088-EFC9-4FB8-9B89-6FDD18E6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918B60-930D-4978-AF12-39BF9AF7F0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𝑉𝑑𝑃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Proof (use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., e.g.):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Differentiate with respect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on both sides and then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to 1, we get the desired result.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918B60-930D-4978-AF12-39BF9AF7F0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3178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3EFC3-E1F9-F3E1-DD44-EEA5AF958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Gibbs-</a:t>
            </a:r>
            <a:r>
              <a:rPr lang="en-SG" dirty="0" err="1"/>
              <a:t>Duhem</a:t>
            </a:r>
            <a:r>
              <a:rPr lang="en-SG" dirty="0"/>
              <a:t>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8DD468-BB62-BFFA-494A-363CC22A4D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SG" dirty="0"/>
                  <a:t>Starting from the Euler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SG" b="0" dirty="0"/>
              </a:p>
              <a:p>
                <a:r>
                  <a:rPr lang="en-SG" dirty="0"/>
                  <a:t>Differentiate: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𝑆𝑑𝑇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𝑉𝑑𝑃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𝑑𝑁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𝑁𝑑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SG" dirty="0"/>
              </a:p>
              <a:p>
                <a:r>
                  <a:rPr lang="en-SG" dirty="0"/>
                  <a:t>Subtract the thermodynamic identity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SG" dirty="0"/>
              </a:p>
              <a:p>
                <a:r>
                  <a:rPr lang="en-SG" dirty="0"/>
                  <a:t>We get 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8DD468-BB62-BFFA-494A-363CC22A4D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8FAE77-C605-81CA-E06E-89A561AA1245}"/>
                  </a:ext>
                </a:extLst>
              </p:cNvPr>
              <p:cNvSpPr txBox="1"/>
              <p:nvPr/>
            </p:nvSpPr>
            <p:spPr>
              <a:xfrm>
                <a:off x="2017420" y="5231534"/>
                <a:ext cx="4559699" cy="584775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𝑆𝑑𝑇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𝑉𝑑𝑃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𝑁𝑑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SG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8FAE77-C605-81CA-E06E-89A561AA1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420" y="5231534"/>
                <a:ext cx="455969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408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FCF8E-AA38-4F2D-B3BF-9FEE482CD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Tutorial problem 1.46, 3.33, 5.12, 5.14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F43E8-11BB-494D-A219-1B56F2F1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80" y="1142999"/>
            <a:ext cx="6017905" cy="569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0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1974</TotalTime>
  <Words>1325</Words>
  <Application>Microsoft Office PowerPoint</Application>
  <PresentationFormat>On-screen Show (4:3)</PresentationFormat>
  <Paragraphs>156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Symbol</vt:lpstr>
      <vt:lpstr>Verdana</vt:lpstr>
      <vt:lpstr>Office Theme</vt:lpstr>
      <vt:lpstr>Week 7  Free energy &amp; other thermodynamic functions</vt:lpstr>
      <vt:lpstr>Enthalpy H≡U+PV</vt:lpstr>
      <vt:lpstr>Helmholtz free energy F≡U-TS</vt:lpstr>
      <vt:lpstr>Thermodynamic inequality vs statistical-mechanic equality </vt:lpstr>
      <vt:lpstr>Gibbs free energy G</vt:lpstr>
      <vt:lpstr>G≡U-TS+PV</vt:lpstr>
      <vt:lpstr>Four thermodynamic potentials</vt:lpstr>
      <vt:lpstr>Electrolysis</vt:lpstr>
      <vt:lpstr>Electrical energy needed</vt:lpstr>
      <vt:lpstr>Thermodynamic properties of selected substances (1 mole at 298 K and 1 bar) p.405</vt:lpstr>
      <vt:lpstr>Fuel cell </vt:lpstr>
      <vt:lpstr>Thermodynamic identities</vt:lpstr>
      <vt:lpstr>Thermodynamic identity, dH</vt:lpstr>
      <vt:lpstr>Thermodynamic identity dF</vt:lpstr>
      <vt:lpstr>Thermodynamic identity for G</vt:lpstr>
      <vt:lpstr>Legendre transform/Maxwell’s relation</vt:lpstr>
      <vt:lpstr>Free energy as a force toward equilibrium</vt:lpstr>
      <vt:lpstr>Towards equilibrium</vt:lpstr>
      <vt:lpstr>Extensive and intensive quantities</vt:lpstr>
      <vt:lpstr>Euler equations</vt:lpstr>
      <vt:lpstr>Gibbs-Duhem relation</vt:lpstr>
      <vt:lpstr>Tutorial problem 1.46, 3.33, 5.12, 5.14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84</cp:revision>
  <dcterms:created xsi:type="dcterms:W3CDTF">2021-10-08T06:30:06Z</dcterms:created>
  <dcterms:modified xsi:type="dcterms:W3CDTF">2025-03-03T01:55:46Z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## NUS Confidential ##</vt:lpwstr>
  </property>
  <property fmtid="{D5CDD505-2E9C-101B-9397-08002B2CF9AE}" pid="4" name="MSIP_Label_4e045e4e-d60e-4c86-8512-0f70a0407fd6_Enabled">
    <vt:lpwstr>true</vt:lpwstr>
  </property>
  <property fmtid="{D5CDD505-2E9C-101B-9397-08002B2CF9AE}" pid="5" name="MSIP_Label_4e045e4e-d60e-4c86-8512-0f70a0407fd6_SetDate">
    <vt:lpwstr>2024-03-01T02:03:24Z</vt:lpwstr>
  </property>
  <property fmtid="{D5CDD505-2E9C-101B-9397-08002B2CF9AE}" pid="6" name="MSIP_Label_4e045e4e-d60e-4c86-8512-0f70a0407fd6_Method">
    <vt:lpwstr>Privileged</vt:lpwstr>
  </property>
  <property fmtid="{D5CDD505-2E9C-101B-9397-08002B2CF9AE}" pid="7" name="MSIP_Label_4e045e4e-d60e-4c86-8512-0f70a0407fd6_Name">
    <vt:lpwstr>Unclassified</vt:lpwstr>
  </property>
  <property fmtid="{D5CDD505-2E9C-101B-9397-08002B2CF9AE}" pid="8" name="MSIP_Label_4e045e4e-d60e-4c86-8512-0f70a0407fd6_SiteId">
    <vt:lpwstr>5ba5ef5e-3109-4e77-85bd-cfeb0d347e82</vt:lpwstr>
  </property>
  <property fmtid="{D5CDD505-2E9C-101B-9397-08002B2CF9AE}" pid="9" name="MSIP_Label_4e045e4e-d60e-4c86-8512-0f70a0407fd6_ActionId">
    <vt:lpwstr>4d10c5aa-0c38-4b80-9039-6d7b3bb42f15</vt:lpwstr>
  </property>
  <property fmtid="{D5CDD505-2E9C-101B-9397-08002B2CF9AE}" pid="10" name="MSIP_Label_4e045e4e-d60e-4c86-8512-0f70a0407fd6_ContentBits">
    <vt:lpwstr>0</vt:lpwstr>
  </property>
</Properties>
</file>