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5" r:id="rId17"/>
    <p:sldId id="284" r:id="rId18"/>
    <p:sldId id="276" r:id="rId19"/>
    <p:sldId id="280" r:id="rId20"/>
    <p:sldId id="278" r:id="rId21"/>
    <p:sldId id="281" r:id="rId22"/>
    <p:sldId id="282" r:id="rId23"/>
    <p:sldId id="283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D7988-B0E5-403A-BE49-6490A9979051}" v="6" dt="2025-03-10T02:08:37.3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56BFAADB-1B6D-4E13-8CF9-E6B6FEBDD064}"/>
    <pc:docChg chg="undo custSel delSld modSld">
      <pc:chgData name="Wang Jian-Sheng" userId="7d25d710-0931-49a3-acef-49192cec40f2" providerId="ADAL" clId="{56BFAADB-1B6D-4E13-8CF9-E6B6FEBDD064}" dt="2025-03-07T02:57:27.845" v="333" actId="1035"/>
      <pc:docMkLst>
        <pc:docMk/>
      </pc:docMkLst>
      <pc:sldChg chg="modSp">
        <pc:chgData name="Wang Jian-Sheng" userId="7d25d710-0931-49a3-acef-49192cec40f2" providerId="ADAL" clId="{56BFAADB-1B6D-4E13-8CF9-E6B6FEBDD064}" dt="2025-03-07T02:25:34.724" v="24" actId="1035"/>
        <pc:sldMkLst>
          <pc:docMk/>
          <pc:sldMk cId="3956629777" sldId="259"/>
        </pc:sldMkLst>
        <pc:spChg chg="mod">
          <ac:chgData name="Wang Jian-Sheng" userId="7d25d710-0931-49a3-acef-49192cec40f2" providerId="ADAL" clId="{56BFAADB-1B6D-4E13-8CF9-E6B6FEBDD064}" dt="2025-03-07T02:25:34.724" v="24" actId="1035"/>
          <ac:spMkLst>
            <pc:docMk/>
            <pc:sldMk cId="3956629777" sldId="259"/>
            <ac:spMk id="8" creationId="{EBF562EC-045C-4124-8014-F841C15CDD4C}"/>
          </ac:spMkLst>
        </pc:spChg>
      </pc:sldChg>
      <pc:sldChg chg="modSp">
        <pc:chgData name="Wang Jian-Sheng" userId="7d25d710-0931-49a3-acef-49192cec40f2" providerId="ADAL" clId="{56BFAADB-1B6D-4E13-8CF9-E6B6FEBDD064}" dt="2025-03-07T02:29:26.926" v="50" actId="20577"/>
        <pc:sldMkLst>
          <pc:docMk/>
          <pc:sldMk cId="382423589" sldId="263"/>
        </pc:sldMkLst>
        <pc:spChg chg="mod">
          <ac:chgData name="Wang Jian-Sheng" userId="7d25d710-0931-49a3-acef-49192cec40f2" providerId="ADAL" clId="{56BFAADB-1B6D-4E13-8CF9-E6B6FEBDD064}" dt="2025-03-07T02:29:13.601" v="48" actId="20577"/>
          <ac:spMkLst>
            <pc:docMk/>
            <pc:sldMk cId="382423589" sldId="263"/>
            <ac:spMk id="2" creationId="{048C17BB-5507-43F5-AA58-42F719E2A406}"/>
          </ac:spMkLst>
        </pc:spChg>
        <pc:spChg chg="mod">
          <ac:chgData name="Wang Jian-Sheng" userId="7d25d710-0931-49a3-acef-49192cec40f2" providerId="ADAL" clId="{56BFAADB-1B6D-4E13-8CF9-E6B6FEBDD064}" dt="2025-03-07T02:29:26.926" v="50" actId="20577"/>
          <ac:spMkLst>
            <pc:docMk/>
            <pc:sldMk cId="382423589" sldId="263"/>
            <ac:spMk id="3" creationId="{D9D6A073-494F-436F-91FE-D62EB408C6EE}"/>
          </ac:spMkLst>
        </pc:spChg>
      </pc:sldChg>
      <pc:sldChg chg="addSp modSp">
        <pc:chgData name="Wang Jian-Sheng" userId="7d25d710-0931-49a3-acef-49192cec40f2" providerId="ADAL" clId="{56BFAADB-1B6D-4E13-8CF9-E6B6FEBDD064}" dt="2025-03-07T02:35:46.242" v="115" actId="1038"/>
        <pc:sldMkLst>
          <pc:docMk/>
          <pc:sldMk cId="3614130497" sldId="264"/>
        </pc:sldMkLst>
        <pc:spChg chg="add mod">
          <ac:chgData name="Wang Jian-Sheng" userId="7d25d710-0931-49a3-acef-49192cec40f2" providerId="ADAL" clId="{56BFAADB-1B6D-4E13-8CF9-E6B6FEBDD064}" dt="2025-03-07T02:35:46.242" v="115" actId="1038"/>
          <ac:spMkLst>
            <pc:docMk/>
            <pc:sldMk cId="3614130497" sldId="264"/>
            <ac:spMk id="4" creationId="{3819FE90-429A-4C0F-B32F-BD7C590978B7}"/>
          </ac:spMkLst>
        </pc:spChg>
      </pc:sldChg>
      <pc:sldChg chg="addSp modSp">
        <pc:chgData name="Wang Jian-Sheng" userId="7d25d710-0931-49a3-acef-49192cec40f2" providerId="ADAL" clId="{56BFAADB-1B6D-4E13-8CF9-E6B6FEBDD064}" dt="2025-03-07T02:57:27.845" v="333" actId="1035"/>
        <pc:sldMkLst>
          <pc:docMk/>
          <pc:sldMk cId="3135132034" sldId="268"/>
        </pc:sldMkLst>
        <pc:spChg chg="add mod">
          <ac:chgData name="Wang Jian-Sheng" userId="7d25d710-0931-49a3-acef-49192cec40f2" providerId="ADAL" clId="{56BFAADB-1B6D-4E13-8CF9-E6B6FEBDD064}" dt="2025-03-07T02:44:34.226" v="261" actId="1037"/>
          <ac:spMkLst>
            <pc:docMk/>
            <pc:sldMk cId="3135132034" sldId="268"/>
            <ac:spMk id="4" creationId="{6DA67807-BA76-4A7E-A550-B10E025AF8DE}"/>
          </ac:spMkLst>
        </pc:spChg>
        <pc:spChg chg="add mod">
          <ac:chgData name="Wang Jian-Sheng" userId="7d25d710-0931-49a3-acef-49192cec40f2" providerId="ADAL" clId="{56BFAADB-1B6D-4E13-8CF9-E6B6FEBDD064}" dt="2025-03-07T02:57:27.845" v="333" actId="1035"/>
          <ac:spMkLst>
            <pc:docMk/>
            <pc:sldMk cId="3135132034" sldId="268"/>
            <ac:spMk id="6" creationId="{F04BB72A-9C72-43A1-8BC7-13172EF9B670}"/>
          </ac:spMkLst>
        </pc:spChg>
      </pc:sldChg>
      <pc:sldChg chg="del">
        <pc:chgData name="Wang Jian-Sheng" userId="7d25d710-0931-49a3-acef-49192cec40f2" providerId="ADAL" clId="{56BFAADB-1B6D-4E13-8CF9-E6B6FEBDD064}" dt="2025-03-07T02:46:11.562" v="262" actId="2696"/>
        <pc:sldMkLst>
          <pc:docMk/>
          <pc:sldMk cId="24956469" sldId="272"/>
        </pc:sldMkLst>
      </pc:sldChg>
      <pc:sldChg chg="del">
        <pc:chgData name="Wang Jian-Sheng" userId="7d25d710-0931-49a3-acef-49192cec40f2" providerId="ADAL" clId="{56BFAADB-1B6D-4E13-8CF9-E6B6FEBDD064}" dt="2025-03-07T02:46:11.594" v="263" actId="2696"/>
        <pc:sldMkLst>
          <pc:docMk/>
          <pc:sldMk cId="2659008441" sldId="273"/>
        </pc:sldMkLst>
      </pc:sldChg>
    </pc:docChg>
  </pc:docChgLst>
  <pc:docChgLst>
    <pc:chgData name="Wang Jian-Sheng" userId="7d25d710-0931-49a3-acef-49192cec40f2" providerId="ADAL" clId="{C55D7988-B0E5-403A-BE49-6490A9979051}"/>
    <pc:docChg chg="custSel delSld modSld">
      <pc:chgData name="Wang Jian-Sheng" userId="7d25d710-0931-49a3-acef-49192cec40f2" providerId="ADAL" clId="{C55D7988-B0E5-403A-BE49-6490A9979051}" dt="2025-03-10T02:12:58.202" v="154" actId="2696"/>
      <pc:docMkLst>
        <pc:docMk/>
      </pc:docMkLst>
      <pc:sldChg chg="modSp mod">
        <pc:chgData name="Wang Jian-Sheng" userId="7d25d710-0931-49a3-acef-49192cec40f2" providerId="ADAL" clId="{C55D7988-B0E5-403A-BE49-6490A9979051}" dt="2025-03-10T01:50:05.214" v="3" actId="20577"/>
        <pc:sldMkLst>
          <pc:docMk/>
          <pc:sldMk cId="2153188837" sldId="258"/>
        </pc:sldMkLst>
        <pc:spChg chg="mod">
          <ac:chgData name="Wang Jian-Sheng" userId="7d25d710-0931-49a3-acef-49192cec40f2" providerId="ADAL" clId="{C55D7988-B0E5-403A-BE49-6490A9979051}" dt="2025-03-10T01:50:05.214" v="3" actId="20577"/>
          <ac:spMkLst>
            <pc:docMk/>
            <pc:sldMk cId="2153188837" sldId="258"/>
            <ac:spMk id="4" creationId="{FE2F1026-AD94-4412-BD4F-59BB80E5138D}"/>
          </ac:spMkLst>
        </pc:spChg>
      </pc:sldChg>
      <pc:sldChg chg="modSp mod">
        <pc:chgData name="Wang Jian-Sheng" userId="7d25d710-0931-49a3-acef-49192cec40f2" providerId="ADAL" clId="{C55D7988-B0E5-403A-BE49-6490A9979051}" dt="2025-03-10T01:51:20.186" v="37" actId="1035"/>
        <pc:sldMkLst>
          <pc:docMk/>
          <pc:sldMk cId="3956629777" sldId="259"/>
        </pc:sldMkLst>
        <pc:spChg chg="mod">
          <ac:chgData name="Wang Jian-Sheng" userId="7d25d710-0931-49a3-acef-49192cec40f2" providerId="ADAL" clId="{C55D7988-B0E5-403A-BE49-6490A9979051}" dt="2025-03-10T01:50:34.803" v="17" actId="20577"/>
          <ac:spMkLst>
            <pc:docMk/>
            <pc:sldMk cId="3956629777" sldId="259"/>
            <ac:spMk id="2" creationId="{7874E1DA-8143-45EC-8582-C6FF2B86DB46}"/>
          </ac:spMkLst>
        </pc:spChg>
        <pc:picChg chg="mod">
          <ac:chgData name="Wang Jian-Sheng" userId="7d25d710-0931-49a3-acef-49192cec40f2" providerId="ADAL" clId="{C55D7988-B0E5-403A-BE49-6490A9979051}" dt="2025-03-10T01:51:20.186" v="37" actId="1035"/>
          <ac:picMkLst>
            <pc:docMk/>
            <pc:sldMk cId="3956629777" sldId="259"/>
            <ac:picMk id="7" creationId="{1723FE84-5BD4-457F-91D6-12A47B44E20A}"/>
          </ac:picMkLst>
        </pc:picChg>
      </pc:sldChg>
      <pc:sldChg chg="modSp mod">
        <pc:chgData name="Wang Jian-Sheng" userId="7d25d710-0931-49a3-acef-49192cec40f2" providerId="ADAL" clId="{C55D7988-B0E5-403A-BE49-6490A9979051}" dt="2025-03-10T01:54:37.653" v="42" actId="20577"/>
        <pc:sldMkLst>
          <pc:docMk/>
          <pc:sldMk cId="4128451201" sldId="262"/>
        </pc:sldMkLst>
        <pc:spChg chg="mod">
          <ac:chgData name="Wang Jian-Sheng" userId="7d25d710-0931-49a3-acef-49192cec40f2" providerId="ADAL" clId="{C55D7988-B0E5-403A-BE49-6490A9979051}" dt="2025-03-10T01:54:37.653" v="42" actId="20577"/>
          <ac:spMkLst>
            <pc:docMk/>
            <pc:sldMk cId="4128451201" sldId="262"/>
            <ac:spMk id="7" creationId="{8623CE58-35E1-1AAF-53D7-94403390B72D}"/>
          </ac:spMkLst>
        </pc:spChg>
      </pc:sldChg>
      <pc:sldChg chg="modSp mod">
        <pc:chgData name="Wang Jian-Sheng" userId="7d25d710-0931-49a3-acef-49192cec40f2" providerId="ADAL" clId="{C55D7988-B0E5-403A-BE49-6490A9979051}" dt="2025-03-10T01:59:51.642" v="47" actId="20577"/>
        <pc:sldMkLst>
          <pc:docMk/>
          <pc:sldMk cId="382423589" sldId="263"/>
        </pc:sldMkLst>
        <pc:spChg chg="mod">
          <ac:chgData name="Wang Jian-Sheng" userId="7d25d710-0931-49a3-acef-49192cec40f2" providerId="ADAL" clId="{C55D7988-B0E5-403A-BE49-6490A9979051}" dt="2025-03-10T01:59:51.642" v="47" actId="20577"/>
          <ac:spMkLst>
            <pc:docMk/>
            <pc:sldMk cId="382423589" sldId="263"/>
            <ac:spMk id="3" creationId="{D9D6A073-494F-436F-91FE-D62EB408C6EE}"/>
          </ac:spMkLst>
        </pc:spChg>
      </pc:sldChg>
      <pc:sldChg chg="modSp mod">
        <pc:chgData name="Wang Jian-Sheng" userId="7d25d710-0931-49a3-acef-49192cec40f2" providerId="ADAL" clId="{C55D7988-B0E5-403A-BE49-6490A9979051}" dt="2025-03-10T02:04:32.384" v="52" actId="27636"/>
        <pc:sldMkLst>
          <pc:docMk/>
          <pc:sldMk cId="295756180" sldId="267"/>
        </pc:sldMkLst>
        <pc:spChg chg="mod">
          <ac:chgData name="Wang Jian-Sheng" userId="7d25d710-0931-49a3-acef-49192cec40f2" providerId="ADAL" clId="{C55D7988-B0E5-403A-BE49-6490A9979051}" dt="2025-03-10T02:04:32.384" v="52" actId="27636"/>
          <ac:spMkLst>
            <pc:docMk/>
            <pc:sldMk cId="295756180" sldId="267"/>
            <ac:spMk id="3" creationId="{874B1EDD-FD37-4DC7-98F1-F349C08AC9F1}"/>
          </ac:spMkLst>
        </pc:spChg>
      </pc:sldChg>
      <pc:sldChg chg="modSp mod">
        <pc:chgData name="Wang Jian-Sheng" userId="7d25d710-0931-49a3-acef-49192cec40f2" providerId="ADAL" clId="{C55D7988-B0E5-403A-BE49-6490A9979051}" dt="2025-03-10T02:05:38.624" v="95" actId="1036"/>
        <pc:sldMkLst>
          <pc:docMk/>
          <pc:sldMk cId="3135132034" sldId="268"/>
        </pc:sldMkLst>
        <pc:spChg chg="mod">
          <ac:chgData name="Wang Jian-Sheng" userId="7d25d710-0931-49a3-acef-49192cec40f2" providerId="ADAL" clId="{C55D7988-B0E5-403A-BE49-6490A9979051}" dt="2025-03-10T02:05:38.624" v="95" actId="1036"/>
          <ac:spMkLst>
            <pc:docMk/>
            <pc:sldMk cId="3135132034" sldId="268"/>
            <ac:spMk id="6" creationId="{F04BB72A-9C72-43A1-8BC7-13172EF9B670}"/>
          </ac:spMkLst>
        </pc:spChg>
        <pc:spChg chg="mod">
          <ac:chgData name="Wang Jian-Sheng" userId="7d25d710-0931-49a3-acef-49192cec40f2" providerId="ADAL" clId="{C55D7988-B0E5-403A-BE49-6490A9979051}" dt="2025-03-10T02:05:30.995" v="82" actId="1035"/>
          <ac:spMkLst>
            <pc:docMk/>
            <pc:sldMk cId="3135132034" sldId="268"/>
            <ac:spMk id="10" creationId="{D25B80B0-9E27-46FB-A6A4-160CC43C5414}"/>
          </ac:spMkLst>
        </pc:spChg>
      </pc:sldChg>
      <pc:sldChg chg="addSp delSp modSp mod">
        <pc:chgData name="Wang Jian-Sheng" userId="7d25d710-0931-49a3-acef-49192cec40f2" providerId="ADAL" clId="{C55D7988-B0E5-403A-BE49-6490A9979051}" dt="2025-03-10T02:09:19.883" v="147" actId="20577"/>
        <pc:sldMkLst>
          <pc:docMk/>
          <pc:sldMk cId="2765820346" sldId="276"/>
        </pc:sldMkLst>
        <pc:spChg chg="add mod">
          <ac:chgData name="Wang Jian-Sheng" userId="7d25d710-0931-49a3-acef-49192cec40f2" providerId="ADAL" clId="{C55D7988-B0E5-403A-BE49-6490A9979051}" dt="2025-03-10T02:09:19.883" v="147" actId="20577"/>
          <ac:spMkLst>
            <pc:docMk/>
            <pc:sldMk cId="2765820346" sldId="276"/>
            <ac:spMk id="10" creationId="{851003C0-0D0E-35F6-7D41-CA16A7CB7CBD}"/>
          </ac:spMkLst>
        </pc:spChg>
        <pc:cxnChg chg="add del">
          <ac:chgData name="Wang Jian-Sheng" userId="7d25d710-0931-49a3-acef-49192cec40f2" providerId="ADAL" clId="{C55D7988-B0E5-403A-BE49-6490A9979051}" dt="2025-03-10T02:08:03.433" v="97" actId="478"/>
          <ac:cxnSpMkLst>
            <pc:docMk/>
            <pc:sldMk cId="2765820346" sldId="276"/>
            <ac:cxnSpMk id="7" creationId="{C59303A1-9494-02A8-AA2F-EAEC50998814}"/>
          </ac:cxnSpMkLst>
        </pc:cxnChg>
        <pc:cxnChg chg="add">
          <ac:chgData name="Wang Jian-Sheng" userId="7d25d710-0931-49a3-acef-49192cec40f2" providerId="ADAL" clId="{C55D7988-B0E5-403A-BE49-6490A9979051}" dt="2025-03-10T02:08:23.730" v="98" actId="11529"/>
          <ac:cxnSpMkLst>
            <pc:docMk/>
            <pc:sldMk cId="2765820346" sldId="276"/>
            <ac:cxnSpMk id="9" creationId="{F878D18D-BA78-C2EF-426D-923EE355714D}"/>
          </ac:cxnSpMkLst>
        </pc:cxnChg>
      </pc:sldChg>
      <pc:sldChg chg="del">
        <pc:chgData name="Wang Jian-Sheng" userId="7d25d710-0931-49a3-acef-49192cec40f2" providerId="ADAL" clId="{C55D7988-B0E5-403A-BE49-6490A9979051}" dt="2025-03-10T02:12:58.202" v="154" actId="2696"/>
        <pc:sldMkLst>
          <pc:docMk/>
          <pc:sldMk cId="2689689090" sldId="279"/>
        </pc:sldMkLst>
      </pc:sldChg>
      <pc:sldChg chg="modSp mod">
        <pc:chgData name="Wang Jian-Sheng" userId="7d25d710-0931-49a3-acef-49192cec40f2" providerId="ADAL" clId="{C55D7988-B0E5-403A-BE49-6490A9979051}" dt="2025-03-10T02:12:04.873" v="153" actId="20577"/>
        <pc:sldMkLst>
          <pc:docMk/>
          <pc:sldMk cId="781040812" sldId="280"/>
        </pc:sldMkLst>
        <pc:spChg chg="mod">
          <ac:chgData name="Wang Jian-Sheng" userId="7d25d710-0931-49a3-acef-49192cec40f2" providerId="ADAL" clId="{C55D7988-B0E5-403A-BE49-6490A9979051}" dt="2025-03-10T02:12:04.873" v="153" actId="20577"/>
          <ac:spMkLst>
            <pc:docMk/>
            <pc:sldMk cId="781040812" sldId="280"/>
            <ac:spMk id="3" creationId="{7228260A-848E-4A52-B726-9777E1A396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emf"/><Relationship Id="rId7" Type="http://schemas.openxmlformats.org/officeDocument/2006/relationships/image" Target="../media/image18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8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Phase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E1DA-8143-45EC-8582-C6FF2B86D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diagrams for pure water (H</a:t>
            </a:r>
            <a:r>
              <a:rPr lang="en-US" baseline="-25000" dirty="0"/>
              <a:t>2</a:t>
            </a:r>
            <a:r>
              <a:rPr lang="en-US" dirty="0"/>
              <a:t>O)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23FE84-5BD4-457F-91D6-12A47B44E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075" y="3764851"/>
            <a:ext cx="4493623" cy="2918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FE71DD-89D7-45B5-B3A0-62D8ED1A0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168" y="1669681"/>
            <a:ext cx="5649685" cy="27049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F562EC-045C-4124-8014-F841C15CDD4C}"/>
              </a:ext>
            </a:extLst>
          </p:cNvPr>
          <p:cNvSpPr txBox="1"/>
          <p:nvPr/>
        </p:nvSpPr>
        <p:spPr>
          <a:xfrm>
            <a:off x="5656215" y="4820198"/>
            <a:ext cx="30093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ice I: hexagonal</a:t>
            </a:r>
          </a:p>
          <a:p>
            <a:r>
              <a:rPr lang="en-US" dirty="0"/>
              <a:t>Ice II: rhombohedral</a:t>
            </a:r>
          </a:p>
          <a:p>
            <a:r>
              <a:rPr lang="en-US" dirty="0"/>
              <a:t>Ice III: tetragonal</a:t>
            </a:r>
          </a:p>
          <a:p>
            <a:r>
              <a:rPr lang="en-US" dirty="0"/>
              <a:t>Ice IV: rhombohedral</a:t>
            </a:r>
          </a:p>
          <a:p>
            <a:r>
              <a:rPr lang="en-US" dirty="0"/>
              <a:t>Ice V: monoclinic</a:t>
            </a:r>
          </a:p>
          <a:p>
            <a:r>
              <a:rPr lang="en-US" dirty="0"/>
              <a:t>Ice VII: cubic </a:t>
            </a:r>
          </a:p>
          <a:p>
            <a:r>
              <a:rPr lang="en-US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01486D-D208-4F8E-9496-9C33B85E1786}"/>
                  </a:ext>
                </a:extLst>
              </p:cNvPr>
              <p:cNvSpPr txBox="1"/>
              <p:nvPr/>
            </p:nvSpPr>
            <p:spPr>
              <a:xfrm>
                <a:off x="509450" y="2018211"/>
                <a:ext cx="2259875" cy="587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1 bar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1600" dirty="0"/>
                  <a:t> pascal</a:t>
                </a:r>
              </a:p>
              <a:p>
                <a:r>
                  <a:rPr lang="en-US" sz="1600" dirty="0"/>
                  <a:t>=750.062 mmHg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01486D-D208-4F8E-9496-9C33B85E1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50" y="2018211"/>
                <a:ext cx="2259875" cy="587597"/>
              </a:xfrm>
              <a:prstGeom prst="rect">
                <a:avLst/>
              </a:prstGeom>
              <a:blipFill>
                <a:blip r:embed="rId4"/>
                <a:stretch>
                  <a:fillRect l="-1622" t="-3125" b="-13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6629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A66E-3BEC-4A63-A53C-7C2C559A4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diagrams of He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D7D979-7292-4689-812F-E2DBCC0E6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897121"/>
            <a:ext cx="8015640" cy="34022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44E6E3-6C8B-496E-9167-A76955A6BB39}"/>
              </a:ext>
            </a:extLst>
          </p:cNvPr>
          <p:cNvSpPr txBox="1"/>
          <p:nvPr/>
        </p:nvSpPr>
        <p:spPr>
          <a:xfrm>
            <a:off x="969818" y="5638800"/>
            <a:ext cx="7405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Figure 5.13. Neither diagram is to scale, but qualitative relations between the diagrams are shown correctly.  </a:t>
            </a:r>
          </a:p>
        </p:txBody>
      </p:sp>
    </p:spTree>
    <p:extLst>
      <p:ext uri="{BB962C8B-B14F-4D97-AF65-F5344CB8AC3E}">
        <p14:creationId xmlns:p14="http://schemas.microsoft.com/office/powerpoint/2010/main" val="3501725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EFE5C0-907E-4CC8-A813-39CB53B3A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Superconductor &amp; Ferromagnet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B206B0-FA0E-4D84-AD42-0FC55E6B1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676237"/>
            <a:ext cx="8178799" cy="439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12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72CD59-2EF4-4A20-8388-4F7B64F36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0359" y="2417619"/>
            <a:ext cx="6389124" cy="38931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B363A0-859A-4D5D-A289-4141B418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and graphite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B2E21-6297-4BA5-A856-750C434F3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8640" y="1866184"/>
            <a:ext cx="3394140" cy="17623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3A7F62-0DAA-46DB-8922-8CE1BCD8B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80220"/>
            <a:ext cx="3480465" cy="20079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9C6B82-DF52-4A60-8454-EFBA57828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628" y="1643705"/>
            <a:ext cx="3941767" cy="22211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BCF85F-F39C-40D1-B087-5390DAE062FB}"/>
                  </a:ext>
                </a:extLst>
              </p:cNvPr>
              <p:cNvSpPr txBox="1"/>
              <p:nvPr/>
            </p:nvSpPr>
            <p:spPr>
              <a:xfrm>
                <a:off x="6262255" y="4225636"/>
                <a:ext cx="2334490" cy="1731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DBCF85F-F39C-40D1-B087-5390DAE062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2255" y="4225636"/>
                <a:ext cx="2334490" cy="17316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A12B366-641C-CF0E-428A-4DB0EFB2FFBE}"/>
              </a:ext>
            </a:extLst>
          </p:cNvPr>
          <p:cNvSpPr txBox="1"/>
          <p:nvPr/>
        </p:nvSpPr>
        <p:spPr>
          <a:xfrm>
            <a:off x="475653" y="5888181"/>
            <a:ext cx="1590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graphite, AB stacking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23CE58-35E1-1AAF-53D7-94403390B72D}"/>
              </a:ext>
            </a:extLst>
          </p:cNvPr>
          <p:cNvSpPr txBox="1"/>
          <p:nvPr/>
        </p:nvSpPr>
        <p:spPr>
          <a:xfrm>
            <a:off x="3624215" y="6198863"/>
            <a:ext cx="1858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two-</a:t>
            </a:r>
            <a:r>
              <a:rPr lang="en-US" dirty="0" err="1"/>
              <a:t>fcc</a:t>
            </a:r>
            <a:r>
              <a:rPr lang="en-US" dirty="0"/>
              <a:t> lattice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28451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C17BB-5507-43F5-AA58-42F719E2A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Clausius-Clapeyron equation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D6A073-494F-436F-91FE-D62EB408C6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76052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In phase equilibrium: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 (same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/>
                  <a:t> to remain on phase boundary</a:t>
                </a:r>
              </a:p>
              <a:p>
                <a:pPr marL="0" indent="0">
                  <a:buNone/>
                </a:pPr>
                <a:r>
                  <a:rPr lang="en-US" b="0" dirty="0"/>
                  <a:t>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𝑑𝑃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𝑑𝑃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(fixing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r>
                  <a:rPr lang="en-US" dirty="0"/>
                  <a:t> so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b="0" dirty="0"/>
              </a:p>
              <a:p>
                <a:r>
                  <a:rPr lang="en-US" b="0" dirty="0"/>
                  <a:t>Latent heat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D6A073-494F-436F-91FE-D62EB408C6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760526"/>
              </a:xfrm>
              <a:blipFill>
                <a:blip r:embed="rId2"/>
                <a:stretch>
                  <a:fillRect l="-1391" t="-294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71CE292-9FC0-490E-BE47-B663171B4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140" y="3978807"/>
            <a:ext cx="2887359" cy="21989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2D33C-10CC-47D5-A1A4-F078CF4EB14C}"/>
              </a:ext>
            </a:extLst>
          </p:cNvPr>
          <p:cNvSpPr txBox="1"/>
          <p:nvPr/>
        </p:nvSpPr>
        <p:spPr>
          <a:xfrm>
            <a:off x="6573981" y="4287982"/>
            <a:ext cx="997527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liquid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31D54C-9934-448D-A69B-F58CBD226ACE}"/>
              </a:ext>
            </a:extLst>
          </p:cNvPr>
          <p:cNvSpPr txBox="1"/>
          <p:nvPr/>
        </p:nvSpPr>
        <p:spPr>
          <a:xfrm>
            <a:off x="7426036" y="5001493"/>
            <a:ext cx="997527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gas</a:t>
            </a:r>
          </a:p>
        </p:txBody>
      </p:sp>
    </p:spTree>
    <p:extLst>
      <p:ext uri="{BB962C8B-B14F-4D97-AF65-F5344CB8AC3E}">
        <p14:creationId xmlns:p14="http://schemas.microsoft.com/office/powerpoint/2010/main" val="382423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243B8C-D979-4B13-9CA0-CB794563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62"/>
            <a:ext cx="2130136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Diamond-graphite phase boundary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6DA48-0C4D-4681-9C9B-337209AFB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949" y="1258818"/>
            <a:ext cx="5510653" cy="43413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335FBA-A380-4CEC-B8E5-EBF979CC25D9}"/>
                  </a:ext>
                </a:extLst>
              </p:cNvPr>
              <p:cNvSpPr txBox="1"/>
              <p:nvPr/>
            </p:nvSpPr>
            <p:spPr>
              <a:xfrm>
                <a:off x="478631" y="3941618"/>
                <a:ext cx="2436019" cy="16919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3.4 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J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1.9×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=1.8×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=18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bar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335FBA-A380-4CEC-B8E5-EBF979CC2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31" y="3941618"/>
                <a:ext cx="2436019" cy="1691938"/>
              </a:xfrm>
              <a:prstGeom prst="rect">
                <a:avLst/>
              </a:prstGeom>
              <a:blipFill>
                <a:blip r:embed="rId3"/>
                <a:stretch>
                  <a:fillRect b="-3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901743E-48F8-486E-A7B3-D68FFFAD0706}"/>
              </a:ext>
            </a:extLst>
          </p:cNvPr>
          <p:cNvSpPr txBox="1"/>
          <p:nvPr/>
        </p:nvSpPr>
        <p:spPr>
          <a:xfrm>
            <a:off x="4216764" y="361816"/>
            <a:ext cx="4245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phase diagram of carbon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19FE90-429A-4C0F-B32F-BD7C590978B7}"/>
                  </a:ext>
                </a:extLst>
              </p:cNvPr>
              <p:cNvSpPr txBox="1"/>
              <p:nvPr/>
            </p:nvSpPr>
            <p:spPr>
              <a:xfrm>
                <a:off x="685800" y="6054636"/>
                <a:ext cx="24701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SG" dirty="0"/>
                  <a:t> from table on page 404.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19FE90-429A-4C0F-B32F-BD7C59097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6054636"/>
                <a:ext cx="2470149" cy="646331"/>
              </a:xfrm>
              <a:prstGeom prst="rect">
                <a:avLst/>
              </a:prstGeom>
              <a:blipFill>
                <a:blip r:embed="rId4"/>
                <a:stretch>
                  <a:fillRect l="-2222" t="-4717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4130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34807-9419-4EC3-88F5-81628E607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van der Waals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328E1-3A92-469F-9D7E-D02547FDB1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𝑏𝑁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𝑁𝑘𝑇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Volume reduced comparing to ideal gas proportional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Total potential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</m:oMath>
                </a14:m>
                <a:r>
                  <a:rPr lang="en-US" dirty="0"/>
                  <a:t>, extra attractive force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328E1-3A92-469F-9D7E-D02547FDB1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87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CD1CC-FCC7-4DA4-BE29-3BC909C2A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van der Waals equation of states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2A1E8-8D6D-4AD3-A05B-125B6CBC8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81" y="1863801"/>
            <a:ext cx="7639836" cy="44407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892F99-89BD-416B-9B4D-258BDD03B69B}"/>
                  </a:ext>
                </a:extLst>
              </p:cNvPr>
              <p:cNvSpPr txBox="1"/>
              <p:nvPr/>
            </p:nvSpPr>
            <p:spPr>
              <a:xfrm>
                <a:off x="5375364" y="2135780"/>
                <a:ext cx="1955600" cy="5558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𝑏𝑁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892F99-89BD-416B-9B4D-258BDD03B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364" y="2135780"/>
                <a:ext cx="1955600" cy="5558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005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0E4A-B454-4262-A363-B41A1C4B8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free energy of van der Waals gas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4B1EDD-FD37-4DC7-98F1-F349C08AC9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977738" cy="43513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Thermodynamic identity: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𝑆𝑑𝑇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𝑉𝑑𝑃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𝑑𝑁</m:t>
                    </m:r>
                  </m:oMath>
                </a14:m>
                <a:r>
                  <a:rPr lang="en-US" dirty="0"/>
                  <a:t>, 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𝑉𝑑𝑃</m:t>
                    </m:r>
                  </m:oMath>
                </a14:m>
                <a:r>
                  <a:rPr lang="en-US" dirty="0"/>
                  <a:t>. Divide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𝑑𝑉</m:t>
                    </m:r>
                  </m:oMath>
                </a14:m>
                <a:r>
                  <a:rPr lang="en-US" dirty="0"/>
                  <a:t>, we get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𝑁𝑘𝑇𝑉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𝑁𝑏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Integrate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𝑁𝑘𝑇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𝑏𝑁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74B1EDD-FD37-4DC7-98F1-F349C08AC9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977738" cy="4351338"/>
              </a:xfrm>
              <a:blipFill>
                <a:blip r:embed="rId2"/>
                <a:stretch>
                  <a:fillRect l="-1528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56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54685-B421-43F4-980C-FFFD3C92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Maxwell’s construction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D6B41-62AF-4AA5-8133-63180183E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19" y="1330469"/>
            <a:ext cx="5791199" cy="26688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D37D39-E9F5-4A08-8070-C6AFAB57E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274" y="3955113"/>
            <a:ext cx="3310963" cy="2845554"/>
          </a:xfrm>
          <a:prstGeom prst="rect">
            <a:avLst/>
          </a:prstGeom>
        </p:spPr>
      </p:pic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00DCA5CD-2515-4F1D-BB80-B3F33905CACA}"/>
              </a:ext>
            </a:extLst>
          </p:cNvPr>
          <p:cNvSpPr/>
          <p:nvPr/>
        </p:nvSpPr>
        <p:spPr>
          <a:xfrm rot="2400262">
            <a:off x="6538949" y="2587516"/>
            <a:ext cx="1156855" cy="63074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EC45AF-8CD7-4AC5-94A5-9805E343C364}"/>
                  </a:ext>
                </a:extLst>
              </p:cNvPr>
              <p:cNvSpPr txBox="1"/>
              <p:nvPr/>
            </p:nvSpPr>
            <p:spPr>
              <a:xfrm>
                <a:off x="7370755" y="2063931"/>
                <a:ext cx="14793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Flip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EC45AF-8CD7-4AC5-94A5-9805E343C3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0755" y="2063931"/>
                <a:ext cx="1479331" cy="369332"/>
              </a:xfrm>
              <a:prstGeom prst="rect">
                <a:avLst/>
              </a:prstGeom>
              <a:blipFill>
                <a:blip r:embed="rId4"/>
                <a:stretch>
                  <a:fillRect l="-329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5B80B0-9E27-46FB-A6A4-160CC43C5414}"/>
                  </a:ext>
                </a:extLst>
              </p:cNvPr>
              <p:cNvSpPr txBox="1"/>
              <p:nvPr/>
            </p:nvSpPr>
            <p:spPr>
              <a:xfrm>
                <a:off x="770709" y="4411437"/>
                <a:ext cx="4389120" cy="9850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oop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𝑑𝐺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  <m:brk m:alnAt="24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oop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𝑃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limLoc m:val="undOvr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sty m:val="p"/>
                                      <m:brk m:alnAt="24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oop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𝑉𝑑𝑃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5B80B0-9E27-46FB-A6A4-160CC43C54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09" y="4411437"/>
                <a:ext cx="4389120" cy="9850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6477113-C5A3-4986-BC8A-882C3EA3F737}"/>
                  </a:ext>
                </a:extLst>
              </p:cNvPr>
              <p:cNvSpPr txBox="1"/>
              <p:nvPr/>
            </p:nvSpPr>
            <p:spPr>
              <a:xfrm>
                <a:off x="4107674" y="3146968"/>
                <a:ext cx="13395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=0.9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6477113-C5A3-4986-BC8A-882C3EA3F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674" y="3146968"/>
                <a:ext cx="133953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B2DD268-3461-43D8-83D3-A314AF816FEA}"/>
              </a:ext>
            </a:extLst>
          </p:cNvPr>
          <p:cNvSpPr txBox="1"/>
          <p:nvPr/>
        </p:nvSpPr>
        <p:spPr>
          <a:xfrm>
            <a:off x="1135214" y="6210026"/>
            <a:ext cx="3881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Area A (2,3,4) = Area B (4,5,6)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A67807-BA76-4A7E-A550-B10E025AF8DE}"/>
                  </a:ext>
                </a:extLst>
              </p:cNvPr>
              <p:cNvSpPr txBox="1"/>
              <p:nvPr/>
            </p:nvSpPr>
            <p:spPr>
              <a:xfrm>
                <a:off x="992779" y="3215497"/>
                <a:ext cx="21357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d>
                  </m:oMath>
                </a14:m>
                <a:r>
                  <a:rPr lang="en-SG" sz="1400" dirty="0"/>
                  <a:t> vs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SG" sz="1400" dirty="0"/>
                  <a:t>) fixing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SG" sz="1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A67807-BA76-4A7E-A550-B10E025AF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779" y="3215497"/>
                <a:ext cx="2135777" cy="307777"/>
              </a:xfrm>
              <a:prstGeom prst="rect">
                <a:avLst/>
              </a:prstGeom>
              <a:blipFill>
                <a:blip r:embed="rId7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04BB72A-9C72-43A1-8BC7-13172EF9B670}"/>
                  </a:ext>
                </a:extLst>
              </p:cNvPr>
              <p:cNvSpPr txBox="1"/>
              <p:nvPr/>
            </p:nvSpPr>
            <p:spPr>
              <a:xfrm>
                <a:off x="1332414" y="5615125"/>
                <a:ext cx="24884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loop =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(2→3→4→5→6)</m:t>
                    </m:r>
                  </m:oMath>
                </a14:m>
                <a:endParaRPr lang="en-SG" sz="1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04BB72A-9C72-43A1-8BC7-13172EF9B6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414" y="5615125"/>
                <a:ext cx="2488476" cy="307777"/>
              </a:xfrm>
              <a:prstGeom prst="rect">
                <a:avLst/>
              </a:prstGeom>
              <a:blipFill>
                <a:blip r:embed="rId8"/>
                <a:stretch>
                  <a:fillRect l="-735" t="-3922" b="-196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5132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11D538-545F-4B57-A75A-B7624458F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critical point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4417F4-677D-4F72-88AC-31BC2DB7C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2282029"/>
            <a:ext cx="8178799" cy="42909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8F8DDC-3F93-43D6-9950-CF1AA3649FF5}"/>
                  </a:ext>
                </a:extLst>
              </p:cNvPr>
              <p:cNvSpPr txBox="1"/>
              <p:nvPr/>
            </p:nvSpPr>
            <p:spPr>
              <a:xfrm>
                <a:off x="3024048" y="1632855"/>
                <a:ext cx="322094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B8F8DDC-3F93-43D6-9950-CF1AA3649F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048" y="1632855"/>
                <a:ext cx="3220946" cy="5203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BF9BF6-470C-471A-BBB2-5CC6D4DF6FE3}"/>
                  </a:ext>
                </a:extLst>
              </p:cNvPr>
              <p:cNvSpPr txBox="1"/>
              <p:nvPr/>
            </p:nvSpPr>
            <p:spPr>
              <a:xfrm>
                <a:off x="2341604" y="2533135"/>
                <a:ext cx="2564027" cy="80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at the critical point,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𝑑𝑃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</a:t>
                </a:r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0BF9BF6-470C-471A-BBB2-5CC6D4DF6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1604" y="2533135"/>
                <a:ext cx="2564027" cy="801310"/>
              </a:xfrm>
              <a:prstGeom prst="rect">
                <a:avLst/>
              </a:prstGeom>
              <a:blipFill>
                <a:blip r:embed="rId4"/>
                <a:stretch>
                  <a:fillRect l="-1900" t="-4580" r="-23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5330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C86D-E59A-48F6-86C5-8012808A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transformation of mixtures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B9B179-2F36-423B-983B-FDBBE42665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Free energy definition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𝑇𝑆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Before mixing, per mole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b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mole fraction</a:t>
                </a:r>
              </a:p>
              <a:p>
                <a:r>
                  <a:rPr lang="en-US" dirty="0"/>
                  <a:t>Entropy of mixing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mixing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+(1−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B9B179-2F36-423B-983B-FDBBE42665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03CC701-C0D0-435C-8A71-E6EBA9D96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927" y="2414486"/>
            <a:ext cx="6241472" cy="1470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1F877A-514F-4D10-AB01-C1E0A316E75F}"/>
                  </a:ext>
                </a:extLst>
              </p:cNvPr>
              <p:cNvSpPr txBox="1"/>
              <p:nvPr/>
            </p:nvSpPr>
            <p:spPr>
              <a:xfrm>
                <a:off x="2666999" y="6276109"/>
                <a:ext cx="11342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1F877A-514F-4D10-AB01-C1E0A316E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999" y="6276109"/>
                <a:ext cx="1134291" cy="369332"/>
              </a:xfrm>
              <a:prstGeom prst="rect">
                <a:avLst/>
              </a:prstGeom>
              <a:blipFill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71653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BD65A89-03C3-4F5A-BC73-F769AF9AA62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89411" y="97338"/>
                <a:ext cx="8791303" cy="1325563"/>
              </a:xfrm>
            </p:spPr>
            <p:txBody>
              <a:bodyPr>
                <a:normAutofit fontScale="9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𝑅𝑇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3200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(1−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func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BD65A89-03C3-4F5A-BC73-F769AF9AA6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89411" y="97338"/>
                <a:ext cx="8791303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C7F30B3-A3BE-471A-83A8-46768BC4C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1595443"/>
            <a:ext cx="8229600" cy="50086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0B119-3195-4ABD-BA70-AFBF09B31C8F}"/>
              </a:ext>
            </a:extLst>
          </p:cNvPr>
          <p:cNvSpPr txBox="1"/>
          <p:nvPr/>
        </p:nvSpPr>
        <p:spPr>
          <a:xfrm>
            <a:off x="3422466" y="1208313"/>
            <a:ext cx="218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(ideal mixture)</a:t>
            </a:r>
          </a:p>
        </p:txBody>
      </p:sp>
    </p:spTree>
    <p:extLst>
      <p:ext uri="{BB962C8B-B14F-4D97-AF65-F5344CB8AC3E}">
        <p14:creationId xmlns:p14="http://schemas.microsoft.com/office/powerpoint/2010/main" val="2373256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9ED5833-B85B-4103-8A3B-CAB0308E6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5DA7CB-2F8D-4E96-BDE2-2617345C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860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Phase changes of miscible mixture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5B1A2E-4A57-4C62-BD6A-7372718D3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6080" y="2486149"/>
            <a:ext cx="4371196" cy="31134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DE9900-1008-4532-9615-39918C6EE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60" y="2590650"/>
            <a:ext cx="4371196" cy="284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2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5E09FB-16D4-40E4-A545-F9CEED0D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Eutectic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05BAEC-878E-496A-ACAB-9CC82F0CE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662" y="1675227"/>
            <a:ext cx="6504674" cy="43941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33D938-88EA-4042-A7FB-D837120CFC5B}"/>
              </a:ext>
            </a:extLst>
          </p:cNvPr>
          <p:cNvSpPr txBox="1"/>
          <p:nvPr/>
        </p:nvSpPr>
        <p:spPr>
          <a:xfrm>
            <a:off x="1981200" y="6206248"/>
            <a:ext cx="561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D55F09-B27D-4644-9A3B-78F88109EDCA}"/>
              </a:ext>
            </a:extLst>
          </p:cNvPr>
          <p:cNvSpPr txBox="1"/>
          <p:nvPr/>
        </p:nvSpPr>
        <p:spPr>
          <a:xfrm>
            <a:off x="6989633" y="6143902"/>
            <a:ext cx="761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lead</a:t>
            </a:r>
          </a:p>
        </p:txBody>
      </p:sp>
    </p:spTree>
    <p:extLst>
      <p:ext uri="{BB962C8B-B14F-4D97-AF65-F5344CB8AC3E}">
        <p14:creationId xmlns:p14="http://schemas.microsoft.com/office/powerpoint/2010/main" val="662014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41382-C990-476E-A684-5841146D5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O-NaCl phase diagram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2A658B8-C121-44B9-8C0C-504B1C81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276" y="1889618"/>
            <a:ext cx="7204841" cy="483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217A29-F06E-4DD0-B0CE-68FEE4EFB8FC}"/>
              </a:ext>
            </a:extLst>
          </p:cNvPr>
          <p:cNvSpPr txBox="1"/>
          <p:nvPr/>
        </p:nvSpPr>
        <p:spPr>
          <a:xfrm>
            <a:off x="6589986" y="2325414"/>
            <a:ext cx="214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https://en.wikipedia.org/wiki/Saline_water</a:t>
            </a:r>
          </a:p>
        </p:txBody>
      </p:sp>
    </p:spTree>
    <p:extLst>
      <p:ext uri="{BB962C8B-B14F-4D97-AF65-F5344CB8AC3E}">
        <p14:creationId xmlns:p14="http://schemas.microsoft.com/office/powerpoint/2010/main" val="1704748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33272-894D-4AE7-BDE8-F104C0042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Dilute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BC865F-3C0E-4683-94F9-C388FDE11F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0802" y="4154102"/>
                <a:ext cx="7510895" cy="2535841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(pure solvent)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𝑇𝑑𝑆</m:t>
                    </m:r>
                  </m:oMath>
                </a14:m>
                <a:r>
                  <a:rPr lang="en-US" dirty="0"/>
                  <a:t>   (at fixed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/>
                  <a:t>One B molecule: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𝑃𝑑𝑉</m:t>
                    </m:r>
                  </m:oMath>
                </a14:m>
                <a:r>
                  <a:rPr lang="en-US" dirty="0"/>
                  <a:t>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dirty="0"/>
                  <a:t>+ (terms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BC865F-3C0E-4683-94F9-C388FDE11F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0802" y="4154102"/>
                <a:ext cx="7510895" cy="2535841"/>
              </a:xfrm>
              <a:blipFill>
                <a:blip r:embed="rId2"/>
                <a:stretch>
                  <a:fillRect l="-1461" t="-6010" r="-3328" b="-6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26240D6-64AE-42FA-A2DF-349F0B321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690689"/>
            <a:ext cx="7787989" cy="21785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EC1EB0-B3B4-427B-AE96-31C44E4F5729}"/>
                  </a:ext>
                </a:extLst>
              </p:cNvPr>
              <p:cNvSpPr txBox="1"/>
              <p:nvPr/>
            </p:nvSpPr>
            <p:spPr>
              <a:xfrm>
                <a:off x="4572000" y="3341836"/>
                <a:ext cx="38446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: solvent,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: solute (small)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CEC1EB0-B3B4-427B-AE96-31C44E4F5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341836"/>
                <a:ext cx="3844639" cy="369332"/>
              </a:xfrm>
              <a:prstGeom prst="rect">
                <a:avLst/>
              </a:prstGeom>
              <a:blipFill>
                <a:blip r:embed="rId4"/>
                <a:stretch>
                  <a:fillRect t="-8197" r="-63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78D18D-BA78-C2EF-426D-923EE355714D}"/>
              </a:ext>
            </a:extLst>
          </p:cNvPr>
          <p:cNvCxnSpPr/>
          <p:nvPr/>
        </p:nvCxnSpPr>
        <p:spPr>
          <a:xfrm flipH="1">
            <a:off x="4094123" y="1819610"/>
            <a:ext cx="808715" cy="4594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51003C0-0D0E-35F6-7D41-CA16A7CB7CBD}"/>
              </a:ext>
            </a:extLst>
          </p:cNvPr>
          <p:cNvSpPr txBox="1"/>
          <p:nvPr/>
        </p:nvSpPr>
        <p:spPr>
          <a:xfrm>
            <a:off x="4866077" y="1594457"/>
            <a:ext cx="133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</a:t>
            </a:r>
            <a:r>
              <a:rPr lang="en-US" dirty="0"/>
              <a:t>: solute</a:t>
            </a:r>
            <a:endParaRPr lang="en-SG" i="1" dirty="0"/>
          </a:p>
        </p:txBody>
      </p:sp>
    </p:spTree>
    <p:extLst>
      <p:ext uri="{BB962C8B-B14F-4D97-AF65-F5344CB8AC3E}">
        <p14:creationId xmlns:p14="http://schemas.microsoft.com/office/powerpoint/2010/main" val="2765820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CEFDF-7BC6-4328-B925-AB42239E3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free energy of dilute solution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28260A-848E-4A52-B726-9777E1A396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5032375"/>
              </a:xfrm>
            </p:spPr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dirty="0"/>
                  <a:t>  (adding one B)</a:t>
                </a:r>
              </a:p>
              <a:p>
                <a:r>
                  <a:rPr lang="en-US" dirty="0"/>
                  <a:t>Adding two B molecules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General case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so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sub>
                            </m:sSub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28260A-848E-4A52-B726-9777E1A396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5032375"/>
              </a:xfrm>
              <a:blipFill>
                <a:blip r:embed="rId2"/>
                <a:stretch>
                  <a:fillRect l="-1159" t="-35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C15918-69AB-000B-3792-E61C4C1C9885}"/>
                  </a:ext>
                </a:extLst>
              </p:cNvPr>
              <p:cNvSpPr txBox="1"/>
              <p:nvPr/>
            </p:nvSpPr>
            <p:spPr>
              <a:xfrm>
                <a:off x="7688340" y="4321875"/>
                <a:ext cx="1414655" cy="1745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endParaRPr lang="en-SG" sz="1200"/>
              </a:p>
              <a:p>
                <a:r>
                  <a:rPr lang="en-SG" sz="1200"/>
                  <a:t>Entropy </a:t>
                </a:r>
                <a:r>
                  <a:rPr lang="en-SG" sz="1200" dirty="0"/>
                  <a:t>due to the distribution of B molecules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func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1C15918-69AB-000B-3792-E61C4C1C9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340" y="4321875"/>
                <a:ext cx="1414655" cy="1745286"/>
              </a:xfrm>
              <a:prstGeom prst="rect">
                <a:avLst/>
              </a:prstGeom>
              <a:blipFill>
                <a:blip r:embed="rId3"/>
                <a:stretch>
                  <a:fillRect b="-69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040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BD6AE-C37E-4F4A-A479-609D2200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Osmotic pressure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BF6E43-92E5-4BA6-AA4A-C8D5837D6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5" y="1496725"/>
            <a:ext cx="4329545" cy="27970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BD2337-8922-4653-8E91-6915D48E7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727" y="4342273"/>
            <a:ext cx="6809509" cy="24022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90379C-06B6-4D62-BA72-81CFE19BDA18}"/>
                  </a:ext>
                </a:extLst>
              </p:cNvPr>
              <p:cNvSpPr txBox="1"/>
              <p:nvPr/>
            </p:nvSpPr>
            <p:spPr>
              <a:xfrm>
                <a:off x="4987636" y="1808018"/>
                <a:ext cx="3706091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When a solution is separated by a semipermeable membrane, solvent will spontaneously flow into the solution known as osmosis.  To prevent osmosis,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mole number of solute.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90379C-06B6-4D62-BA72-81CFE19BD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36" y="1808018"/>
                <a:ext cx="3706091" cy="2308324"/>
              </a:xfrm>
              <a:prstGeom prst="rect">
                <a:avLst/>
              </a:prstGeom>
              <a:blipFill>
                <a:blip r:embed="rId4"/>
                <a:stretch>
                  <a:fillRect l="-1316" t="-1587" b="-3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39515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BD6AE-C37E-4F4A-A479-609D22009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Osmotic pressure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BF6E43-92E5-4BA6-AA4A-C8D5837D6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55" y="1496725"/>
            <a:ext cx="4329545" cy="2797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08CBCA-A309-4B0F-A1B3-9B4C9C655CF5}"/>
                  </a:ext>
                </a:extLst>
              </p:cNvPr>
              <p:cNvSpPr txBox="1"/>
              <p:nvPr/>
            </p:nvSpPr>
            <p:spPr>
              <a:xfrm>
                <a:off x="4874606" y="1578862"/>
                <a:ext cx="3640743" cy="496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chemical potentials of the solvent (molecule A) must be equal in thermodynamic equilibrium.  So: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𝑘𝑇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Expanding right-hand side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, we get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⇓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⇓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08CBCA-A309-4B0F-A1B3-9B4C9C655C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4606" y="1578862"/>
                <a:ext cx="3640743" cy="4963346"/>
              </a:xfrm>
              <a:prstGeom prst="rect">
                <a:avLst/>
              </a:prstGeom>
              <a:blipFill>
                <a:blip r:embed="rId3"/>
                <a:stretch>
                  <a:fillRect l="-1508" t="-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148C3B-7E09-45A6-A671-5C4FD8D57C7E}"/>
                  </a:ext>
                </a:extLst>
              </p:cNvPr>
              <p:cNvSpPr txBox="1"/>
              <p:nvPr/>
            </p:nvSpPr>
            <p:spPr>
              <a:xfrm>
                <a:off x="1006498" y="4164138"/>
                <a:ext cx="29471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F148C3B-7E09-45A6-A671-5C4FD8D57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498" y="4164138"/>
                <a:ext cx="2947131" cy="369332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B5A27D-EEDC-463A-A3E4-83EDCD76A6CA}"/>
                  </a:ext>
                </a:extLst>
              </p:cNvPr>
              <p:cNvSpPr txBox="1"/>
              <p:nvPr/>
            </p:nvSpPr>
            <p:spPr>
              <a:xfrm>
                <a:off x="434176" y="5132180"/>
                <a:ext cx="4058883" cy="773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→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B5A27D-EEDC-463A-A3E4-83EDCD76A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76" y="5132180"/>
                <a:ext cx="4058883" cy="7734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2188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181A9-A38B-49A5-A306-E5DE64961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problems 5.48, 5.49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4C399A-5A02-42B4-A7B3-0771552E0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6629"/>
            <a:ext cx="9144000" cy="32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48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631" y="0"/>
            <a:ext cx="2436019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D088F-698D-4524-97BB-F7AB7C734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62"/>
            <a:ext cx="2130136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Problem 5.77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DCF08-16AD-4ED4-8651-91858D44C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693" y="640080"/>
            <a:ext cx="5363164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30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2050</TotalTime>
  <Words>718</Words>
  <Application>Microsoft Office PowerPoint</Application>
  <PresentationFormat>On-screen Show (4:3)</PresentationFormat>
  <Paragraphs>112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Cambria Math</vt:lpstr>
      <vt:lpstr>Verdana</vt:lpstr>
      <vt:lpstr>Office Theme</vt:lpstr>
      <vt:lpstr>Week 8   Phase transformations</vt:lpstr>
      <vt:lpstr>Phase diagrams for pure water (H2O)</vt:lpstr>
      <vt:lpstr>Phase diagrams of He</vt:lpstr>
      <vt:lpstr>Superconductor &amp; Ferromagnet</vt:lpstr>
      <vt:lpstr>Diamond and graphite</vt:lpstr>
      <vt:lpstr>The Clausius-Clapeyron equation</vt:lpstr>
      <vt:lpstr>Diamond-graphite phase boundary</vt:lpstr>
      <vt:lpstr>van der Waals equation</vt:lpstr>
      <vt:lpstr>van der Waals equation of states</vt:lpstr>
      <vt:lpstr>Gibbs free energy of van der Waals gas</vt:lpstr>
      <vt:lpstr>Maxwell’s construction</vt:lpstr>
      <vt:lpstr>The critical point</vt:lpstr>
      <vt:lpstr>Phase transformation of mixtures</vt:lpstr>
      <vt:lpstr>G=(1-x) G_A^°+xG_B^°+RT[x ln⁡〖x+(1-x)  ln⁡〖(1-x)〗 〗 ]</vt:lpstr>
      <vt:lpstr>Phase changes of miscible mixture</vt:lpstr>
      <vt:lpstr>Eutectic system</vt:lpstr>
      <vt:lpstr>H2O-NaCl phase diagram</vt:lpstr>
      <vt:lpstr>Dilute solution</vt:lpstr>
      <vt:lpstr>Gibbs free energy of dilute solution</vt:lpstr>
      <vt:lpstr>Osmotic pressure</vt:lpstr>
      <vt:lpstr>Osmotic pressure</vt:lpstr>
      <vt:lpstr>Tutorial problems 5.48, 5.49</vt:lpstr>
      <vt:lpstr>Problem 5.77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91</cp:revision>
  <dcterms:created xsi:type="dcterms:W3CDTF">2021-10-08T06:30:06Z</dcterms:created>
  <dcterms:modified xsi:type="dcterms:W3CDTF">2025-03-10T02:13:07Z</dcterms:modified>
</cp:coreProperties>
</file>