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80" r:id="rId3"/>
    <p:sldId id="258" r:id="rId4"/>
    <p:sldId id="257" r:id="rId5"/>
    <p:sldId id="266" r:id="rId6"/>
    <p:sldId id="267" r:id="rId7"/>
    <p:sldId id="260" r:id="rId8"/>
    <p:sldId id="281" r:id="rId9"/>
    <p:sldId id="268" r:id="rId10"/>
    <p:sldId id="264" r:id="rId11"/>
    <p:sldId id="261" r:id="rId12"/>
    <p:sldId id="262" r:id="rId13"/>
    <p:sldId id="278" r:id="rId14"/>
    <p:sldId id="263" r:id="rId15"/>
    <p:sldId id="279" r:id="rId16"/>
    <p:sldId id="283" r:id="rId17"/>
    <p:sldId id="269" r:id="rId18"/>
    <p:sldId id="270" r:id="rId19"/>
    <p:sldId id="277" r:id="rId20"/>
    <p:sldId id="271" r:id="rId21"/>
    <p:sldId id="265" r:id="rId22"/>
    <p:sldId id="276" r:id="rId23"/>
    <p:sldId id="272" r:id="rId24"/>
    <p:sldId id="273" r:id="rId25"/>
    <p:sldId id="274" r:id="rId26"/>
    <p:sldId id="275" r:id="rId27"/>
    <p:sldId id="284"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ng Jian-Sheng" initials="WJ" lastIdx="1" clrIdx="0">
    <p:extLst>
      <p:ext uri="{19B8F6BF-5375-455C-9EA6-DF929625EA0E}">
        <p15:presenceInfo xmlns:p15="http://schemas.microsoft.com/office/powerpoint/2012/main" userId="S::phywjs@nus.edu.sg::7d25d710-0931-49a3-acef-49192cec40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54" d="100"/>
          <a:sy n="154" d="100"/>
        </p:scale>
        <p:origin x="19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8/22/2021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Bravais pronounced [</a:t>
            </a:r>
            <a:r>
              <a:rPr lang="en-US" dirty="0" err="1"/>
              <a:t>braivei</a:t>
            </a:r>
            <a:r>
              <a:rPr lang="en-US" dirty="0"/>
              <a:t>].  For this week contents, students are encouraged to read Chap.4-7, Ashcroft/</a:t>
            </a:r>
            <a:r>
              <a:rPr lang="en-US" dirty="0" err="1"/>
              <a:t>Mermin</a:t>
            </a:r>
            <a:r>
              <a:rPr lang="en-US" dirty="0"/>
              <a:t>, “Solid State Physics”.</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a:t>
            </a:fld>
            <a:endParaRPr lang="en-US"/>
          </a:p>
        </p:txBody>
      </p:sp>
    </p:spTree>
    <p:extLst>
      <p:ext uri="{BB962C8B-B14F-4D97-AF65-F5344CB8AC3E}">
        <p14:creationId xmlns:p14="http://schemas.microsoft.com/office/powerpoint/2010/main" val="3602595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vectors </a:t>
            </a:r>
            <a:r>
              <a:rPr lang="en-US" dirty="0" err="1"/>
              <a:t>a_j</a:t>
            </a:r>
            <a:r>
              <a:rPr lang="en-US" dirty="0"/>
              <a:t> is called the primitive vectors.</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a:t>
            </a:fld>
            <a:endParaRPr lang="en-US"/>
          </a:p>
        </p:txBody>
      </p:sp>
    </p:spTree>
    <p:extLst>
      <p:ext uri="{BB962C8B-B14F-4D97-AF65-F5344CB8AC3E}">
        <p14:creationId xmlns:p14="http://schemas.microsoft.com/office/powerpoint/2010/main" val="1785912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two dimensions, there are 5 Bravais lattice with 4 point groups (systems), and 17 crystallographic space group. </a:t>
            </a:r>
          </a:p>
        </p:txBody>
      </p:sp>
      <p:sp>
        <p:nvSpPr>
          <p:cNvPr id="4" name="Slide Number Placeholder 3"/>
          <p:cNvSpPr>
            <a:spLocks noGrp="1"/>
          </p:cNvSpPr>
          <p:nvPr>
            <p:ph type="sldNum" sz="quarter" idx="5"/>
          </p:nvPr>
        </p:nvSpPr>
        <p:spPr/>
        <p:txBody>
          <a:bodyPr/>
          <a:lstStyle/>
          <a:p>
            <a:fld id="{C3EA9217-B672-4187-8272-62A1C7537DA6}" type="slidenum">
              <a:rPr lang="en-US" smtClean="0"/>
              <a:t>3</a:t>
            </a:fld>
            <a:endParaRPr lang="en-US"/>
          </a:p>
        </p:txBody>
      </p:sp>
    </p:spTree>
    <p:extLst>
      <p:ext uri="{BB962C8B-B14F-4D97-AF65-F5344CB8AC3E}">
        <p14:creationId xmlns:p14="http://schemas.microsoft.com/office/powerpoint/2010/main" val="3084639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set of sites denoted by </a:t>
            </a:r>
            <a:r>
              <a:rPr lang="en-US" dirty="0" err="1"/>
              <a:t>R_l</a:t>
            </a:r>
            <a:r>
              <a:rPr lang="en-US" dirty="0"/>
              <a:t> only fills the red dots, missing the yellow sites.</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4</a:t>
            </a:fld>
            <a:endParaRPr lang="en-US"/>
          </a:p>
        </p:txBody>
      </p:sp>
    </p:spTree>
    <p:extLst>
      <p:ext uri="{BB962C8B-B14F-4D97-AF65-F5344CB8AC3E}">
        <p14:creationId xmlns:p14="http://schemas.microsoft.com/office/powerpoint/2010/main" val="3313214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7 of Ashcroft/</a:t>
            </a:r>
            <a:r>
              <a:rPr lang="en-US" dirty="0" err="1"/>
              <a:t>Mermin</a:t>
            </a:r>
            <a:r>
              <a:rPr lang="en-US" dirty="0"/>
              <a:t>, “Solid State Physics”.</a:t>
            </a:r>
          </a:p>
        </p:txBody>
      </p:sp>
      <p:sp>
        <p:nvSpPr>
          <p:cNvPr id="4" name="Slide Number Placeholder 3"/>
          <p:cNvSpPr>
            <a:spLocks noGrp="1"/>
          </p:cNvSpPr>
          <p:nvPr>
            <p:ph type="sldNum" sz="quarter" idx="5"/>
          </p:nvPr>
        </p:nvSpPr>
        <p:spPr/>
        <p:txBody>
          <a:bodyPr/>
          <a:lstStyle/>
          <a:p>
            <a:fld id="{C3EA9217-B672-4187-8272-62A1C7537DA6}" type="slidenum">
              <a:rPr lang="en-US" smtClean="0"/>
              <a:t>5</a:t>
            </a:fld>
            <a:endParaRPr lang="en-US"/>
          </a:p>
        </p:txBody>
      </p:sp>
    </p:spTree>
    <p:extLst>
      <p:ext uri="{BB962C8B-B14F-4D97-AF65-F5344CB8AC3E}">
        <p14:creationId xmlns:p14="http://schemas.microsoft.com/office/powerpoint/2010/main" val="2992017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C_n</a:t>
            </a:r>
            <a:r>
              <a:rPr lang="en-US" dirty="0"/>
              <a:t>, rotation by 2pi/n,  </a:t>
            </a:r>
            <a:r>
              <a:rPr lang="en-US" dirty="0" err="1"/>
              <a:t>C_nv</a:t>
            </a:r>
            <a:r>
              <a:rPr lang="en-US" dirty="0"/>
              <a:t>,  rotation and vertical mirror reflection,  </a:t>
            </a:r>
            <a:r>
              <a:rPr lang="en-US" dirty="0" err="1"/>
              <a:t>C_nh</a:t>
            </a:r>
            <a:r>
              <a:rPr lang="en-US" dirty="0"/>
              <a:t> rotation and horizontal reflection (perpendicular to rotation axis).   </a:t>
            </a:r>
            <a:r>
              <a:rPr lang="en-US" dirty="0" err="1"/>
              <a:t>S_n</a:t>
            </a:r>
            <a:r>
              <a:rPr lang="en-US" dirty="0"/>
              <a:t> = </a:t>
            </a:r>
            <a:r>
              <a:rPr lang="en-US" dirty="0" err="1"/>
              <a:t>C_n</a:t>
            </a:r>
            <a:r>
              <a:rPr lang="en-US" dirty="0"/>
              <a:t>*</a:t>
            </a:r>
            <a:r>
              <a:rPr lang="en-US" dirty="0" err="1"/>
              <a:t>sigma_h</a:t>
            </a:r>
            <a:r>
              <a:rPr lang="en-US" dirty="0"/>
              <a:t>,  </a:t>
            </a:r>
            <a:r>
              <a:rPr lang="en-US" dirty="0" err="1"/>
              <a:t>D_n</a:t>
            </a:r>
            <a:r>
              <a:rPr lang="en-US" dirty="0"/>
              <a:t>, rotation and two-fold axis perpendicular to the main axis,  S_2 = </a:t>
            </a:r>
            <a:r>
              <a:rPr lang="en-US" dirty="0" err="1"/>
              <a:t>i</a:t>
            </a:r>
            <a:r>
              <a:rPr lang="en-US" dirty="0"/>
              <a:t> is inversion (r -&gt; -r), </a:t>
            </a:r>
            <a:r>
              <a:rPr lang="en-US" dirty="0" err="1"/>
              <a:t>Dnh</a:t>
            </a:r>
            <a:r>
              <a:rPr lang="en-US" dirty="0"/>
              <a:t>, </a:t>
            </a:r>
            <a:r>
              <a:rPr lang="en-US" dirty="0" err="1"/>
              <a:t>D_n</a:t>
            </a:r>
            <a:r>
              <a:rPr lang="en-US" dirty="0"/>
              <a:t> + horizonal mirror reflection, </a:t>
            </a:r>
            <a:r>
              <a:rPr lang="en-US" dirty="0" err="1"/>
              <a:t>Dnd</a:t>
            </a:r>
            <a:r>
              <a:rPr lang="en-US" dirty="0"/>
              <a:t>  = </a:t>
            </a:r>
            <a:r>
              <a:rPr lang="en-US" dirty="0" err="1"/>
              <a:t>Dn</a:t>
            </a:r>
            <a:r>
              <a:rPr lang="en-US" dirty="0"/>
              <a:t> + mirror planes bisect the 2-fold axes.</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6</a:t>
            </a:fld>
            <a:endParaRPr lang="en-US"/>
          </a:p>
        </p:txBody>
      </p:sp>
    </p:spTree>
    <p:extLst>
      <p:ext uri="{BB962C8B-B14F-4D97-AF65-F5344CB8AC3E}">
        <p14:creationId xmlns:p14="http://schemas.microsoft.com/office/powerpoint/2010/main" val="2002945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A.W. Joshi, “Elements of Group Theory for Physicists”, 4th edition, New Age International (1997).   For a first course elementary introduction to group theory, I recommend Charles C. Pinter, “A Book of Abstract Algebra”, 2</a:t>
            </a:r>
            <a:r>
              <a:rPr lang="en-US" baseline="30000" dirty="0"/>
              <a:t>nd</a:t>
            </a:r>
            <a:r>
              <a:rPr lang="en-US" dirty="0"/>
              <a:t> ed, McGraw-Hill (1990).  For application in quantum mechanics, M. </a:t>
            </a:r>
            <a:r>
              <a:rPr lang="en-US" dirty="0" err="1"/>
              <a:t>Tinkham</a:t>
            </a:r>
            <a:r>
              <a:rPr lang="en-US" dirty="0"/>
              <a:t>, “Group theory and quantum mechanics”,  Dover.  For application in solid state physics, see M. S. </a:t>
            </a:r>
            <a:r>
              <a:rPr lang="en-US" dirty="0" err="1"/>
              <a:t>Dresselhaus</a:t>
            </a:r>
            <a:r>
              <a:rPr lang="en-US" dirty="0"/>
              <a:t>, et al, “Group theory, application to the physics of condensed matter.”  Springer (2008).  I also highly encourage a first reading be the book by A. Zee, “Group theory in a nutshell for physicists”, Princeton, 2016.</a:t>
            </a:r>
          </a:p>
          <a:p>
            <a:pPr marL="0" indent="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7</a:t>
            </a:fld>
            <a:endParaRPr lang="en-US"/>
          </a:p>
        </p:txBody>
      </p:sp>
    </p:spTree>
    <p:extLst>
      <p:ext uri="{BB962C8B-B14F-4D97-AF65-F5344CB8AC3E}">
        <p14:creationId xmlns:p14="http://schemas.microsoft.com/office/powerpoint/2010/main" val="314851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the meaning of group operations as follows:  E nothing changes, sigma_1 permutes 2 and 3, fixing 1.  Similarly, sigma_2 fixing site 2, permutes 1 and 3.   F rotates the sites 2pi/3 clockwise.   D rotates the sites counter clockwise.</a:t>
            </a:r>
          </a:p>
          <a:p>
            <a:endParaRPr lang="en-US" dirty="0"/>
          </a:p>
          <a:p>
            <a:r>
              <a:rPr lang="en-US" dirty="0"/>
              <a:t>Order of group: number of elements of the group – C3v has order 6.   Order of elements, smallest n such that </a:t>
            </a:r>
            <a:r>
              <a:rPr lang="en-US" dirty="0" err="1"/>
              <a:t>A^n</a:t>
            </a:r>
            <a:r>
              <a:rPr lang="en-US" dirty="0"/>
              <a:t> = E.  </a:t>
            </a:r>
          </a:p>
        </p:txBody>
      </p:sp>
      <p:sp>
        <p:nvSpPr>
          <p:cNvPr id="4" name="Slide Number Placeholder 3"/>
          <p:cNvSpPr>
            <a:spLocks noGrp="1"/>
          </p:cNvSpPr>
          <p:nvPr>
            <p:ph type="sldNum" sz="quarter" idx="5"/>
          </p:nvPr>
        </p:nvSpPr>
        <p:spPr/>
        <p:txBody>
          <a:bodyPr/>
          <a:lstStyle/>
          <a:p>
            <a:fld id="{C3EA9217-B672-4187-8272-62A1C7537DA6}" type="slidenum">
              <a:rPr lang="en-US" smtClean="0"/>
              <a:t>9</a:t>
            </a:fld>
            <a:endParaRPr lang="en-US"/>
          </a:p>
        </p:txBody>
      </p:sp>
    </p:spTree>
    <p:extLst>
      <p:ext uri="{BB962C8B-B14F-4D97-AF65-F5344CB8AC3E}">
        <p14:creationId xmlns:p14="http://schemas.microsoft.com/office/powerpoint/2010/main" val="3556555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Homomorphism:  if a, b belongs to G, and f map a, b, c, .., to Q.  Then f(ab) = f(a)f(b).    The multiplication ab is in G, and that f(a)f(b) is in Q.   Order of G: number of elements of G.</a:t>
            </a:r>
          </a:p>
          <a:p>
            <a:r>
              <a:rPr lang="en-US" dirty="0"/>
              <a:t> </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10</a:t>
            </a:fld>
            <a:endParaRPr lang="en-US"/>
          </a:p>
        </p:txBody>
      </p:sp>
    </p:spTree>
    <p:extLst>
      <p:ext uri="{BB962C8B-B14F-4D97-AF65-F5344CB8AC3E}">
        <p14:creationId xmlns:p14="http://schemas.microsoft.com/office/powerpoint/2010/main" val="110887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point should the origin fixed with respect to rotation, inversion, reflection?</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11</a:t>
            </a:fld>
            <a:endParaRPr lang="en-US"/>
          </a:p>
        </p:txBody>
      </p:sp>
    </p:spTree>
    <p:extLst>
      <p:ext uri="{BB962C8B-B14F-4D97-AF65-F5344CB8AC3E}">
        <p14:creationId xmlns:p14="http://schemas.microsoft.com/office/powerpoint/2010/main" val="37493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discuss 2D space groups: http://n.ethz.ch/~nielssi/download/4.%20Semester/AC%20II/Unterlagen/symmetry_2D_3.pdf</a:t>
            </a:r>
          </a:p>
        </p:txBody>
      </p:sp>
      <p:sp>
        <p:nvSpPr>
          <p:cNvPr id="4" name="Slide Number Placeholder 3"/>
          <p:cNvSpPr>
            <a:spLocks noGrp="1"/>
          </p:cNvSpPr>
          <p:nvPr>
            <p:ph type="sldNum" sz="quarter" idx="5"/>
          </p:nvPr>
        </p:nvSpPr>
        <p:spPr/>
        <p:txBody>
          <a:bodyPr/>
          <a:lstStyle/>
          <a:p>
            <a:fld id="{C3EA9217-B672-4187-8272-62A1C7537DA6}" type="slidenum">
              <a:rPr lang="en-US" smtClean="0"/>
              <a:t>12</a:t>
            </a:fld>
            <a:endParaRPr lang="en-US"/>
          </a:p>
        </p:txBody>
      </p:sp>
    </p:spTree>
    <p:extLst>
      <p:ext uri="{BB962C8B-B14F-4D97-AF65-F5344CB8AC3E}">
        <p14:creationId xmlns:p14="http://schemas.microsoft.com/office/powerpoint/2010/main" val="3358595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Chapter 9, </a:t>
            </a:r>
            <a:r>
              <a:rPr lang="en-US" dirty="0" err="1"/>
              <a:t>Dresselhaus</a:t>
            </a:r>
            <a:r>
              <a:rPr lang="en-US" dirty="0"/>
              <a:t>, “group theory…”   Based on the rule of group multiplication,  show that R of all lattice translations is an invariant subgroup.</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13</a:t>
            </a:fld>
            <a:endParaRPr lang="en-US"/>
          </a:p>
        </p:txBody>
      </p:sp>
    </p:spTree>
    <p:extLst>
      <p:ext uri="{BB962C8B-B14F-4D97-AF65-F5344CB8AC3E}">
        <p14:creationId xmlns:p14="http://schemas.microsoft.com/office/powerpoint/2010/main" val="369516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representation we mean a group homomorphism from G to the general linear group of invertible matrices of Ds.   It is the mapping f : A -&gt; D(A) which should be emphasized.</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14</a:t>
            </a:fld>
            <a:endParaRPr lang="en-US"/>
          </a:p>
        </p:txBody>
      </p:sp>
    </p:spTree>
    <p:extLst>
      <p:ext uri="{BB962C8B-B14F-4D97-AF65-F5344CB8AC3E}">
        <p14:creationId xmlns:p14="http://schemas.microsoft.com/office/powerpoint/2010/main" val="715772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passive point of view, i.e., for C_3 the triangle remains, and the coordinate axes is rotated by 2pi/3, counter-clockwise.</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15</a:t>
            </a:fld>
            <a:endParaRPr lang="en-US"/>
          </a:p>
        </p:txBody>
      </p:sp>
    </p:spTree>
    <p:extLst>
      <p:ext uri="{BB962C8B-B14F-4D97-AF65-F5344CB8AC3E}">
        <p14:creationId xmlns:p14="http://schemas.microsoft.com/office/powerpoint/2010/main" val="406069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passive point of view, i.e., for C_3 the triangle remains, and the coordinate axes is rotated by 2pi/3, counter-clockwise.</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16</a:t>
            </a:fld>
            <a:endParaRPr lang="en-US"/>
          </a:p>
        </p:txBody>
      </p:sp>
    </p:spTree>
    <p:extLst>
      <p:ext uri="{BB962C8B-B14F-4D97-AF65-F5344CB8AC3E}">
        <p14:creationId xmlns:p14="http://schemas.microsoft.com/office/powerpoint/2010/main" val="2761341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and B are in the same class if  SAS^-1 = B, for some S.  That is, member in the same class are “similar”.  Two representations are equivalent if there is a non-singular S, such D^(2)(A) = S^-1 D^(1)(A) S, for all A.</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17</a:t>
            </a:fld>
            <a:endParaRPr lang="en-US"/>
          </a:p>
        </p:txBody>
      </p:sp>
    </p:spTree>
    <p:extLst>
      <p:ext uri="{BB962C8B-B14F-4D97-AF65-F5344CB8AC3E}">
        <p14:creationId xmlns:p14="http://schemas.microsoft.com/office/powerpoint/2010/main" val="1592849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equal = is an equivalence relation.</a:t>
            </a:r>
          </a:p>
        </p:txBody>
      </p:sp>
      <p:sp>
        <p:nvSpPr>
          <p:cNvPr id="4" name="Slide Number Placeholder 3"/>
          <p:cNvSpPr>
            <a:spLocks noGrp="1"/>
          </p:cNvSpPr>
          <p:nvPr>
            <p:ph type="sldNum" sz="quarter" idx="5"/>
          </p:nvPr>
        </p:nvSpPr>
        <p:spPr/>
        <p:txBody>
          <a:bodyPr/>
          <a:lstStyle/>
          <a:p>
            <a:fld id="{C3EA9217-B672-4187-8272-62A1C7537DA6}" type="slidenum">
              <a:rPr lang="en-US" smtClean="0"/>
              <a:t>19</a:t>
            </a:fld>
            <a:endParaRPr lang="en-US"/>
          </a:p>
        </p:txBody>
      </p:sp>
    </p:spTree>
    <p:extLst>
      <p:ext uri="{BB962C8B-B14F-4D97-AF65-F5344CB8AC3E}">
        <p14:creationId xmlns:p14="http://schemas.microsoft.com/office/powerpoint/2010/main" val="3781523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Mulliken</a:t>
            </a:r>
            <a:r>
              <a:rPr lang="en-US" dirty="0"/>
              <a:t> naming conventions for the irreducible representations:  A -- one dimensional, symmetric with respect to the principle rotation axis. B – one dimensional antisymmetric with respect to principle rotation axis.  E – two fold degenerate, T – three-fold degenerate.   Subscript 1 symmetric with respect to </a:t>
            </a:r>
            <a:r>
              <a:rPr lang="en-US" dirty="0" err="1"/>
              <a:t>sigma_v</a:t>
            </a:r>
            <a:r>
              <a:rPr lang="en-US" dirty="0"/>
              <a:t> (or C_2 </a:t>
            </a:r>
            <a:r>
              <a:rPr lang="en-US" dirty="0" err="1"/>
              <a:t>pendicular</a:t>
            </a:r>
            <a:r>
              <a:rPr lang="en-US" dirty="0"/>
              <a:t> to principle </a:t>
            </a:r>
            <a:r>
              <a:rPr lang="en-US" dirty="0" err="1"/>
              <a:t>C_n</a:t>
            </a:r>
            <a:r>
              <a:rPr lang="en-US" dirty="0"/>
              <a:t>),  2 – antisymmetric with respect to </a:t>
            </a:r>
            <a:r>
              <a:rPr lang="en-US" dirty="0" err="1"/>
              <a:t>sigma_v</a:t>
            </a:r>
            <a:r>
              <a:rPr lang="en-US" dirty="0"/>
              <a:t>, Subscript g – symmetric with respect to inversion, subscript u – antisymmetric with respect to inversion.  Prime, symmetric with respect to </a:t>
            </a:r>
            <a:r>
              <a:rPr lang="en-US" dirty="0" err="1"/>
              <a:t>sigma_h</a:t>
            </a:r>
            <a:r>
              <a:rPr lang="en-US" dirty="0"/>
              <a:t>, double prime antisymmetric with respect to </a:t>
            </a:r>
            <a:r>
              <a:rPr lang="en-US" dirty="0" err="1"/>
              <a:t>sigma_h</a:t>
            </a:r>
            <a:r>
              <a:rPr lang="en-US" dirty="0"/>
              <a:t>.     See also:</a:t>
            </a:r>
          </a:p>
          <a:p>
            <a:r>
              <a:rPr lang="en-US" dirty="0"/>
              <a:t>http://www.huntresearchgroup.org.uk/teaching/teaching_MOs_year2/L2_Addn_Symm_Labels.pdf  </a:t>
            </a:r>
          </a:p>
        </p:txBody>
      </p:sp>
      <p:sp>
        <p:nvSpPr>
          <p:cNvPr id="4" name="Slide Number Placeholder 3"/>
          <p:cNvSpPr>
            <a:spLocks noGrp="1"/>
          </p:cNvSpPr>
          <p:nvPr>
            <p:ph type="sldNum" sz="quarter" idx="5"/>
          </p:nvPr>
        </p:nvSpPr>
        <p:spPr/>
        <p:txBody>
          <a:bodyPr/>
          <a:lstStyle/>
          <a:p>
            <a:fld id="{C3EA9217-B672-4187-8272-62A1C7537DA6}" type="slidenum">
              <a:rPr lang="en-US" smtClean="0"/>
              <a:t>20</a:t>
            </a:fld>
            <a:endParaRPr lang="en-US"/>
          </a:p>
        </p:txBody>
      </p:sp>
    </p:spTree>
    <p:extLst>
      <p:ext uri="{BB962C8B-B14F-4D97-AF65-F5344CB8AC3E}">
        <p14:creationId xmlns:p14="http://schemas.microsoft.com/office/powerpoint/2010/main" val="27084423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relation between the operator in wave function space, P_S, and S, is an isomorphism.     Show the definition of P_S fulfills the group property, i.e.,  ST is associated with operator P_{ST).    It is important to note that the wave function is summed in D from the left with the first index v.   </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21</a:t>
            </a:fld>
            <a:endParaRPr lang="en-US"/>
          </a:p>
        </p:txBody>
      </p:sp>
    </p:spTree>
    <p:extLst>
      <p:ext uri="{BB962C8B-B14F-4D97-AF65-F5344CB8AC3E}">
        <p14:creationId xmlns:p14="http://schemas.microsoft.com/office/powerpoint/2010/main" val="1120868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representation acts on the site label as column vector from the left, e.g., C3 (1,2,3)^T = (3,1,2)^T. A general site representation,  Psi = (a, b, c)^T, with the 3x3 matrices as our D, is clearly a reducible presentation,  check its characters, we find it is</a:t>
            </a:r>
          </a:p>
          <a:p>
            <a:r>
              <a:rPr lang="en-US" dirty="0"/>
              <a:t>A_1 + E. </a:t>
            </a:r>
          </a:p>
        </p:txBody>
      </p:sp>
      <p:sp>
        <p:nvSpPr>
          <p:cNvPr id="4" name="Slide Number Placeholder 3"/>
          <p:cNvSpPr>
            <a:spLocks noGrp="1"/>
          </p:cNvSpPr>
          <p:nvPr>
            <p:ph type="sldNum" sz="quarter" idx="5"/>
          </p:nvPr>
        </p:nvSpPr>
        <p:spPr/>
        <p:txBody>
          <a:bodyPr/>
          <a:lstStyle/>
          <a:p>
            <a:fld id="{C3EA9217-B672-4187-8272-62A1C7537DA6}" type="slidenum">
              <a:rPr lang="en-US" smtClean="0"/>
              <a:t>22</a:t>
            </a:fld>
            <a:endParaRPr lang="en-US"/>
          </a:p>
        </p:txBody>
      </p:sp>
    </p:spTree>
    <p:extLst>
      <p:ext uri="{BB962C8B-B14F-4D97-AF65-F5344CB8AC3E}">
        <p14:creationId xmlns:p14="http://schemas.microsoft.com/office/powerpoint/2010/main" val="3866789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element by itself form a class in an Abelian group, thus number of classes equal number of elements.  If so by sum l_i^2 = n, </a:t>
            </a:r>
            <a:r>
              <a:rPr lang="en-US" dirty="0" err="1"/>
              <a:t>l_i</a:t>
            </a:r>
            <a:r>
              <a:rPr lang="en-US" dirty="0"/>
              <a:t> can only to 1, i.e. one dimensional. Here in the representation theory we work with matrices in the complex domain C, if we restrict it to be in Q, for example, the number of irreducible representations are much reduced and more difficult to deal with.</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23</a:t>
            </a:fld>
            <a:endParaRPr lang="en-US"/>
          </a:p>
        </p:txBody>
      </p:sp>
    </p:spTree>
    <p:extLst>
      <p:ext uri="{BB962C8B-B14F-4D97-AF65-F5344CB8AC3E}">
        <p14:creationId xmlns:p14="http://schemas.microsoft.com/office/powerpoint/2010/main" val="100217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wave function of same energy is unique to a phase factor.</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24</a:t>
            </a:fld>
            <a:endParaRPr lang="en-US"/>
          </a:p>
        </p:txBody>
      </p:sp>
    </p:spTree>
    <p:extLst>
      <p:ext uri="{BB962C8B-B14F-4D97-AF65-F5344CB8AC3E}">
        <p14:creationId xmlns:p14="http://schemas.microsoft.com/office/powerpoint/2010/main" val="1621869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exactly hat{T} in 1D?    It is exp( a d/dx) by Taylor expansion of Psi(</a:t>
            </a:r>
            <a:r>
              <a:rPr lang="en-US" dirty="0" err="1"/>
              <a:t>x+a</a:t>
            </a:r>
            <a:r>
              <a:rPr lang="en-US" dirty="0"/>
              <a:t>) at x.   Here translation by a is in the passive sense – it is the new coordinate x’ that is translated by positive a with respect to old coordinate x.</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25</a:t>
            </a:fld>
            <a:endParaRPr lang="en-US"/>
          </a:p>
        </p:txBody>
      </p:sp>
    </p:spTree>
    <p:extLst>
      <p:ext uri="{BB962C8B-B14F-4D97-AF65-F5344CB8AC3E}">
        <p14:creationId xmlns:p14="http://schemas.microsoft.com/office/powerpoint/2010/main" val="3185558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3D translational group is a direct product (Cartesian product) of the 3 one-dimension translational groups (in </a:t>
            </a:r>
            <a:r>
              <a:rPr lang="en-US"/>
              <a:t>three dimensions 1, 2, 3).  </a:t>
            </a:r>
          </a:p>
        </p:txBody>
      </p:sp>
      <p:sp>
        <p:nvSpPr>
          <p:cNvPr id="4" name="Slide Number Placeholder 3"/>
          <p:cNvSpPr>
            <a:spLocks noGrp="1"/>
          </p:cNvSpPr>
          <p:nvPr>
            <p:ph type="sldNum" sz="quarter" idx="5"/>
          </p:nvPr>
        </p:nvSpPr>
        <p:spPr/>
        <p:txBody>
          <a:bodyPr/>
          <a:lstStyle/>
          <a:p>
            <a:fld id="{C3EA9217-B672-4187-8272-62A1C7537DA6}" type="slidenum">
              <a:rPr lang="en-US" smtClean="0"/>
              <a:t>26</a:t>
            </a:fld>
            <a:endParaRPr lang="en-US"/>
          </a:p>
        </p:txBody>
      </p:sp>
    </p:spTree>
    <p:extLst>
      <p:ext uri="{BB962C8B-B14F-4D97-AF65-F5344CB8AC3E}">
        <p14:creationId xmlns:p14="http://schemas.microsoft.com/office/powerpoint/2010/main" val="3315088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Chap 6 of Ashcroft/</a:t>
            </a:r>
            <a:r>
              <a:rPr lang="en-US" dirty="0" err="1"/>
              <a:t>Mermin</a:t>
            </a:r>
            <a:r>
              <a:rPr lang="en-US" dirty="0"/>
              <a:t>.</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27</a:t>
            </a:fld>
            <a:endParaRPr lang="en-US"/>
          </a:p>
        </p:txBody>
      </p:sp>
    </p:spTree>
    <p:extLst>
      <p:ext uri="{BB962C8B-B14F-4D97-AF65-F5344CB8AC3E}">
        <p14:creationId xmlns:p14="http://schemas.microsoft.com/office/powerpoint/2010/main" val="791909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210E23-35AA-4A55-A22F-16C5685059F9}"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210E23-35AA-4A55-A22F-16C5685059F9}"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210E23-35AA-4A55-A22F-16C5685059F9}" type="datetimeFigureOut">
              <a:rPr lang="en-US" smtClean="0"/>
              <a:t>8/22/2021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210E23-35AA-4A55-A22F-16C5685059F9}" type="datetimeFigureOut">
              <a:rPr lang="en-US" smtClean="0"/>
              <a:t>8/22/2021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10E23-35AA-4A55-A22F-16C5685059F9}" type="datetimeFigureOut">
              <a:rPr lang="en-US" smtClean="0"/>
              <a:t>8/22/2021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10E23-35AA-4A55-A22F-16C5685059F9}" type="datetimeFigureOut">
              <a:rPr lang="en-US" smtClean="0"/>
              <a:t>8/22/2021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w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1.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w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image" Target="../media/image27.w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oleObject" Target="../embeddings/oleObject15.bin"/><Relationship Id="rId5" Type="http://schemas.openxmlformats.org/officeDocument/2006/relationships/image" Target="../media/image26.emf"/><Relationship Id="rId4" Type="http://schemas.openxmlformats.org/officeDocument/2006/relationships/image" Target="../media/image25.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lstStyle/>
          <a:p>
            <a:r>
              <a:rPr lang="en-US" dirty="0"/>
              <a:t>Week 1,</a:t>
            </a:r>
            <a:br>
              <a:rPr lang="en-US" dirty="0"/>
            </a:br>
            <a:r>
              <a:rPr lang="en-US" dirty="0"/>
              <a:t>Lattice Symmetries </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p:txBody>
          <a:bodyPr/>
          <a:lstStyle/>
          <a:p>
            <a:r>
              <a:rPr lang="en-US" dirty="0"/>
              <a:t>Bravais lattice, real lattice vector </a:t>
            </a:r>
            <a:r>
              <a:rPr lang="en-US" b="1" dirty="0"/>
              <a:t>R</a:t>
            </a:r>
            <a:r>
              <a:rPr lang="en-US" dirty="0"/>
              <a:t>, reciprocal lattice vector </a:t>
            </a:r>
            <a:r>
              <a:rPr lang="en-US" b="1" dirty="0"/>
              <a:t>K</a:t>
            </a:r>
            <a:r>
              <a:rPr lang="en-US" dirty="0"/>
              <a:t>, point group, space group, group representations, Bloch theorem</a:t>
            </a:r>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59AD2-6FE2-4A0A-A322-87843E830974}"/>
              </a:ext>
            </a:extLst>
          </p:cNvPr>
          <p:cNvSpPr>
            <a:spLocks noGrp="1"/>
          </p:cNvSpPr>
          <p:nvPr>
            <p:ph type="title"/>
          </p:nvPr>
        </p:nvSpPr>
        <p:spPr/>
        <p:txBody>
          <a:bodyPr/>
          <a:lstStyle/>
          <a:p>
            <a:r>
              <a:rPr lang="en-US" dirty="0"/>
              <a:t>Discrete lattices</a:t>
            </a:r>
          </a:p>
        </p:txBody>
      </p:sp>
      <p:sp>
        <p:nvSpPr>
          <p:cNvPr id="3" name="Content Placeholder 2">
            <a:extLst>
              <a:ext uri="{FF2B5EF4-FFF2-40B4-BE49-F238E27FC236}">
                <a16:creationId xmlns:a16="http://schemas.microsoft.com/office/drawing/2014/main" id="{C4550B61-FAB0-4491-B474-DFDE5054F6D4}"/>
              </a:ext>
            </a:extLst>
          </p:cNvPr>
          <p:cNvSpPr>
            <a:spLocks noGrp="1"/>
          </p:cNvSpPr>
          <p:nvPr>
            <p:ph idx="1"/>
          </p:nvPr>
        </p:nvSpPr>
        <p:spPr/>
        <p:txBody>
          <a:bodyPr/>
          <a:lstStyle/>
          <a:p>
            <a:r>
              <a:rPr lang="en-US" dirty="0"/>
              <a:t>1D</a:t>
            </a:r>
          </a:p>
          <a:p>
            <a:endParaRPr lang="en-US" dirty="0"/>
          </a:p>
          <a:p>
            <a:endParaRPr lang="en-US" dirty="0"/>
          </a:p>
          <a:p>
            <a:r>
              <a:rPr lang="en-US" dirty="0"/>
              <a:t>2D</a:t>
            </a:r>
          </a:p>
          <a:p>
            <a:endParaRPr lang="en-US" dirty="0"/>
          </a:p>
          <a:p>
            <a:endParaRPr lang="en-US" dirty="0"/>
          </a:p>
          <a:p>
            <a:r>
              <a:rPr lang="en-US" dirty="0"/>
              <a:t>3D</a:t>
            </a:r>
          </a:p>
        </p:txBody>
      </p:sp>
      <p:cxnSp>
        <p:nvCxnSpPr>
          <p:cNvPr id="7" name="Straight Connector 6">
            <a:extLst>
              <a:ext uri="{FF2B5EF4-FFF2-40B4-BE49-F238E27FC236}">
                <a16:creationId xmlns:a16="http://schemas.microsoft.com/office/drawing/2014/main" id="{4974EBA5-C166-4B1B-A354-518266046C7C}"/>
              </a:ext>
            </a:extLst>
          </p:cNvPr>
          <p:cNvCxnSpPr/>
          <p:nvPr/>
        </p:nvCxnSpPr>
        <p:spPr>
          <a:xfrm>
            <a:off x="2194560" y="2716107"/>
            <a:ext cx="5472853"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C6EF9080-224B-432D-9B46-C514B444E708}"/>
              </a:ext>
            </a:extLst>
          </p:cNvPr>
          <p:cNvSpPr/>
          <p:nvPr/>
        </p:nvSpPr>
        <p:spPr>
          <a:xfrm>
            <a:off x="2519680" y="2655146"/>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8E10A30-3CBF-4E52-9BD2-F382C7E6FF81}"/>
              </a:ext>
            </a:extLst>
          </p:cNvPr>
          <p:cNvSpPr/>
          <p:nvPr/>
        </p:nvSpPr>
        <p:spPr>
          <a:xfrm>
            <a:off x="3527954" y="2653928"/>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E0B40E4-7106-42C5-B335-B34B2227739C}"/>
              </a:ext>
            </a:extLst>
          </p:cNvPr>
          <p:cNvSpPr/>
          <p:nvPr/>
        </p:nvSpPr>
        <p:spPr>
          <a:xfrm>
            <a:off x="4537452" y="2653927"/>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27ACB64-A3F6-4D5B-AC7C-5920CBDC35AD}"/>
              </a:ext>
            </a:extLst>
          </p:cNvPr>
          <p:cNvSpPr/>
          <p:nvPr/>
        </p:nvSpPr>
        <p:spPr>
          <a:xfrm>
            <a:off x="5539639" y="2653926"/>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9B6CADE-0BCD-4454-A89A-4C078F29B6C6}"/>
              </a:ext>
            </a:extLst>
          </p:cNvPr>
          <p:cNvSpPr/>
          <p:nvPr/>
        </p:nvSpPr>
        <p:spPr>
          <a:xfrm>
            <a:off x="6549134" y="2653928"/>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E41465A4-8A8A-4EAB-A51E-1339E896D4D3}"/>
              </a:ext>
            </a:extLst>
          </p:cNvPr>
          <p:cNvCxnSpPr/>
          <p:nvPr/>
        </p:nvCxnSpPr>
        <p:spPr>
          <a:xfrm>
            <a:off x="2574950" y="2479853"/>
            <a:ext cx="1031444" cy="0"/>
          </a:xfrm>
          <a:prstGeom prst="straightConnector1">
            <a:avLst/>
          </a:prstGeom>
          <a:ln>
            <a:headEnd type="non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2408AC9-DC68-4956-BF37-496C9E72D7BA}"/>
              </a:ext>
            </a:extLst>
          </p:cNvPr>
          <p:cNvSpPr txBox="1"/>
          <p:nvPr/>
        </p:nvSpPr>
        <p:spPr>
          <a:xfrm>
            <a:off x="2926079" y="1836115"/>
            <a:ext cx="475488" cy="584775"/>
          </a:xfrm>
          <a:prstGeom prst="rect">
            <a:avLst/>
          </a:prstGeom>
          <a:noFill/>
        </p:spPr>
        <p:txBody>
          <a:bodyPr wrap="square" rtlCol="0">
            <a:spAutoFit/>
          </a:bodyPr>
          <a:lstStyle/>
          <a:p>
            <a:r>
              <a:rPr lang="en-US" sz="3200" b="1" dirty="0"/>
              <a:t>a</a:t>
            </a:r>
          </a:p>
        </p:txBody>
      </p:sp>
      <p:sp>
        <p:nvSpPr>
          <p:cNvPr id="17" name="Rectangle 16">
            <a:extLst>
              <a:ext uri="{FF2B5EF4-FFF2-40B4-BE49-F238E27FC236}">
                <a16:creationId xmlns:a16="http://schemas.microsoft.com/office/drawing/2014/main" id="{9012A2DC-44F6-4EEF-96F0-7F36C1CB5D37}"/>
              </a:ext>
            </a:extLst>
          </p:cNvPr>
          <p:cNvSpPr/>
          <p:nvPr/>
        </p:nvSpPr>
        <p:spPr>
          <a:xfrm>
            <a:off x="2563570" y="3679548"/>
            <a:ext cx="933092" cy="9330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88D9567-111F-489D-AE47-095E9B9C3F1D}"/>
              </a:ext>
            </a:extLst>
          </p:cNvPr>
          <p:cNvSpPr/>
          <p:nvPr/>
        </p:nvSpPr>
        <p:spPr>
          <a:xfrm>
            <a:off x="2489201" y="3619531"/>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0301B531-DA32-4BE1-9EF7-4E0F84E121CF}"/>
              </a:ext>
            </a:extLst>
          </p:cNvPr>
          <p:cNvSpPr/>
          <p:nvPr/>
        </p:nvSpPr>
        <p:spPr>
          <a:xfrm>
            <a:off x="3418229" y="3619530"/>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DFBFDD1-FC83-4D5F-91E9-6765FF794051}"/>
              </a:ext>
            </a:extLst>
          </p:cNvPr>
          <p:cNvSpPr/>
          <p:nvPr/>
        </p:nvSpPr>
        <p:spPr>
          <a:xfrm>
            <a:off x="2489205" y="4533934"/>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2FDAB4F-BF7A-4682-8F05-F4BBC0BABBAA}"/>
              </a:ext>
            </a:extLst>
          </p:cNvPr>
          <p:cNvSpPr/>
          <p:nvPr/>
        </p:nvSpPr>
        <p:spPr>
          <a:xfrm>
            <a:off x="3418229" y="4533935"/>
            <a:ext cx="135467" cy="135467"/>
          </a:xfrm>
          <a:prstGeom prst="ellips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ube 21">
            <a:extLst>
              <a:ext uri="{FF2B5EF4-FFF2-40B4-BE49-F238E27FC236}">
                <a16:creationId xmlns:a16="http://schemas.microsoft.com/office/drawing/2014/main" id="{F4564444-6F1E-466F-A85B-D7367DF8CE92}"/>
              </a:ext>
            </a:extLst>
          </p:cNvPr>
          <p:cNvSpPr/>
          <p:nvPr/>
        </p:nvSpPr>
        <p:spPr>
          <a:xfrm>
            <a:off x="2395319" y="5288889"/>
            <a:ext cx="1099851" cy="1099851"/>
          </a:xfrm>
          <a:prstGeom prst="cub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Object 22">
            <a:extLst>
              <a:ext uri="{FF2B5EF4-FFF2-40B4-BE49-F238E27FC236}">
                <a16:creationId xmlns:a16="http://schemas.microsoft.com/office/drawing/2014/main" id="{8EEB1E50-700E-4871-8CCF-6989CF2EB5B2}"/>
              </a:ext>
            </a:extLst>
          </p:cNvPr>
          <p:cNvGraphicFramePr>
            <a:graphicFrameLocks noChangeAspect="1"/>
          </p:cNvGraphicFramePr>
          <p:nvPr>
            <p:extLst>
              <p:ext uri="{D42A27DB-BD31-4B8C-83A1-F6EECF244321}">
                <p14:modId xmlns:p14="http://schemas.microsoft.com/office/powerpoint/2010/main" val="1772348300"/>
              </p:ext>
            </p:extLst>
          </p:nvPr>
        </p:nvGraphicFramePr>
        <p:xfrm>
          <a:off x="4518025" y="3551238"/>
          <a:ext cx="3987800" cy="2760662"/>
        </p:xfrm>
        <a:graphic>
          <a:graphicData uri="http://schemas.openxmlformats.org/presentationml/2006/ole">
            <mc:AlternateContent xmlns:mc="http://schemas.openxmlformats.org/markup-compatibility/2006">
              <mc:Choice xmlns:v="urn:schemas-microsoft-com:vml" Requires="v">
                <p:oleObj name="Equation" r:id="rId3" imgW="1942920" imgH="1346040" progId="Equation.DSMT4">
                  <p:embed/>
                </p:oleObj>
              </mc:Choice>
              <mc:Fallback>
                <p:oleObj name="Equation" r:id="rId3" imgW="1942920" imgH="1346040" progId="Equation.DSMT4">
                  <p:embed/>
                  <p:pic>
                    <p:nvPicPr>
                      <p:cNvPr id="0" name=""/>
                      <p:cNvPicPr/>
                      <p:nvPr/>
                    </p:nvPicPr>
                    <p:blipFill>
                      <a:blip r:embed="rId4"/>
                      <a:stretch>
                        <a:fillRect/>
                      </a:stretch>
                    </p:blipFill>
                    <p:spPr>
                      <a:xfrm>
                        <a:off x="4518025" y="3551238"/>
                        <a:ext cx="3987800" cy="2760662"/>
                      </a:xfrm>
                      <a:prstGeom prst="rect">
                        <a:avLst/>
                      </a:prstGeom>
                    </p:spPr>
                  </p:pic>
                </p:oleObj>
              </mc:Fallback>
            </mc:AlternateContent>
          </a:graphicData>
        </a:graphic>
      </p:graphicFrame>
    </p:spTree>
    <p:extLst>
      <p:ext uri="{BB962C8B-B14F-4D97-AF65-F5344CB8AC3E}">
        <p14:creationId xmlns:p14="http://schemas.microsoft.com/office/powerpoint/2010/main" val="2903331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A4B35-533F-43A6-8822-16FA9F1E6BEC}"/>
              </a:ext>
            </a:extLst>
          </p:cNvPr>
          <p:cNvSpPr>
            <a:spLocks noGrp="1"/>
          </p:cNvSpPr>
          <p:nvPr>
            <p:ph type="title"/>
          </p:nvPr>
        </p:nvSpPr>
        <p:spPr/>
        <p:txBody>
          <a:bodyPr>
            <a:normAutofit fontScale="90000"/>
          </a:bodyPr>
          <a:lstStyle/>
          <a:p>
            <a:r>
              <a:rPr lang="en-US" dirty="0"/>
              <a:t>Bravais lattice: each unit cell has only one atom (5 types in 2D)</a:t>
            </a:r>
          </a:p>
        </p:txBody>
      </p:sp>
      <p:pic>
        <p:nvPicPr>
          <p:cNvPr id="11" name="Graphic 10">
            <a:extLst>
              <a:ext uri="{FF2B5EF4-FFF2-40B4-BE49-F238E27FC236}">
                <a16:creationId xmlns:a16="http://schemas.microsoft.com/office/drawing/2014/main" id="{4877529F-4902-4A0C-9927-BBCB06DDF2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005" y="1805474"/>
            <a:ext cx="7548465" cy="4529079"/>
          </a:xfrm>
          <a:prstGeom prst="rect">
            <a:avLst/>
          </a:prstGeom>
        </p:spPr>
      </p:pic>
      <p:sp>
        <p:nvSpPr>
          <p:cNvPr id="12" name="TextBox 11">
            <a:extLst>
              <a:ext uri="{FF2B5EF4-FFF2-40B4-BE49-F238E27FC236}">
                <a16:creationId xmlns:a16="http://schemas.microsoft.com/office/drawing/2014/main" id="{604AF444-61F7-4F81-AA74-98F64403AA99}"/>
              </a:ext>
            </a:extLst>
          </p:cNvPr>
          <p:cNvSpPr txBox="1"/>
          <p:nvPr/>
        </p:nvSpPr>
        <p:spPr>
          <a:xfrm>
            <a:off x="554005" y="6550090"/>
            <a:ext cx="7470322" cy="369332"/>
          </a:xfrm>
          <a:prstGeom prst="rect">
            <a:avLst/>
          </a:prstGeom>
          <a:noFill/>
        </p:spPr>
        <p:txBody>
          <a:bodyPr wrap="square" rtlCol="0">
            <a:spAutoFit/>
          </a:bodyPr>
          <a:lstStyle/>
          <a:p>
            <a:r>
              <a:rPr lang="en-US"/>
              <a:t>https://en.wikipedia.org/wiki/Bravais_lattice#/media/File:2d-bravais.svg</a:t>
            </a:r>
            <a:endParaRPr lang="en-US" dirty="0"/>
          </a:p>
        </p:txBody>
      </p:sp>
    </p:spTree>
    <p:extLst>
      <p:ext uri="{BB962C8B-B14F-4D97-AF65-F5344CB8AC3E}">
        <p14:creationId xmlns:p14="http://schemas.microsoft.com/office/powerpoint/2010/main" val="2423383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1000-E591-483C-8847-5AD7FF8A7D47}"/>
              </a:ext>
            </a:extLst>
          </p:cNvPr>
          <p:cNvSpPr>
            <a:spLocks noGrp="1"/>
          </p:cNvSpPr>
          <p:nvPr>
            <p:ph type="title"/>
          </p:nvPr>
        </p:nvSpPr>
        <p:spPr/>
        <p:txBody>
          <a:bodyPr/>
          <a:lstStyle/>
          <a:p>
            <a:r>
              <a:rPr lang="en-US" dirty="0"/>
              <a:t>Graphene lattice</a:t>
            </a:r>
          </a:p>
        </p:txBody>
      </p:sp>
      <p:sp>
        <p:nvSpPr>
          <p:cNvPr id="4" name="Rectangle 3">
            <a:extLst>
              <a:ext uri="{FF2B5EF4-FFF2-40B4-BE49-F238E27FC236}">
                <a16:creationId xmlns:a16="http://schemas.microsoft.com/office/drawing/2014/main" id="{33ED6F71-AB58-4350-9CAF-EBF12F5AF121}"/>
              </a:ext>
            </a:extLst>
          </p:cNvPr>
          <p:cNvSpPr/>
          <p:nvPr/>
        </p:nvSpPr>
        <p:spPr>
          <a:xfrm>
            <a:off x="1927626" y="256447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24C6D3D2-54F3-4158-BF90-3B3F5519CB05}"/>
              </a:ext>
            </a:extLst>
          </p:cNvPr>
          <p:cNvCxnSpPr>
            <a:endCxn id="10" idx="7"/>
          </p:cNvCxnSpPr>
          <p:nvPr/>
        </p:nvCxnSpPr>
        <p:spPr>
          <a:xfrm flipH="1">
            <a:off x="2180971" y="256447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A18D80CA-7C21-4ECC-9B40-1F999572BDE1}"/>
              </a:ext>
            </a:extLst>
          </p:cNvPr>
          <p:cNvCxnSpPr>
            <a:stCxn id="10" idx="4"/>
            <a:endCxn id="7" idx="0"/>
          </p:cNvCxnSpPr>
          <p:nvPr/>
        </p:nvCxnSpPr>
        <p:spPr>
          <a:xfrm>
            <a:off x="2164807" y="272261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69DE053-FC14-48EE-901F-848D85D82B8E}"/>
              </a:ext>
            </a:extLst>
          </p:cNvPr>
          <p:cNvCxnSpPr>
            <a:stCxn id="7" idx="5"/>
          </p:cNvCxnSpPr>
          <p:nvPr/>
        </p:nvCxnSpPr>
        <p:spPr>
          <a:xfrm>
            <a:off x="2182005" y="299428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AFF9F74-B21D-4653-A316-B8046357D449}"/>
              </a:ext>
            </a:extLst>
          </p:cNvPr>
          <p:cNvCxnSpPr>
            <a:stCxn id="6" idx="5"/>
          </p:cNvCxnSpPr>
          <p:nvPr/>
        </p:nvCxnSpPr>
        <p:spPr>
          <a:xfrm>
            <a:off x="1945449" y="258618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80280694-0594-4542-A678-765C59435852}"/>
              </a:ext>
            </a:extLst>
          </p:cNvPr>
          <p:cNvCxnSpPr>
            <a:stCxn id="7" idx="3"/>
            <a:endCxn id="9" idx="7"/>
          </p:cNvCxnSpPr>
          <p:nvPr/>
        </p:nvCxnSpPr>
        <p:spPr>
          <a:xfrm flipH="1">
            <a:off x="1942925" y="299428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0" name="Oval 9">
            <a:extLst>
              <a:ext uri="{FF2B5EF4-FFF2-40B4-BE49-F238E27FC236}">
                <a16:creationId xmlns:a16="http://schemas.microsoft.com/office/drawing/2014/main" id="{CD5CCCF9-95A1-45DE-8123-4C7B1E030934}"/>
              </a:ext>
            </a:extLst>
          </p:cNvPr>
          <p:cNvSpPr/>
          <p:nvPr/>
        </p:nvSpPr>
        <p:spPr>
          <a:xfrm>
            <a:off x="2141947" y="267689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5B56320-454A-48E0-91B2-1202C61FD0B7}"/>
              </a:ext>
            </a:extLst>
          </p:cNvPr>
          <p:cNvSpPr/>
          <p:nvPr/>
        </p:nvSpPr>
        <p:spPr>
          <a:xfrm>
            <a:off x="2142981" y="295525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B1837C1-5E59-4552-B329-152050BCCEEB}"/>
              </a:ext>
            </a:extLst>
          </p:cNvPr>
          <p:cNvSpPr/>
          <p:nvPr/>
        </p:nvSpPr>
        <p:spPr>
          <a:xfrm>
            <a:off x="1906425" y="254716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3CECDC2-CEBE-4D61-93C0-84C0CD58E346}"/>
              </a:ext>
            </a:extLst>
          </p:cNvPr>
          <p:cNvSpPr/>
          <p:nvPr/>
        </p:nvSpPr>
        <p:spPr>
          <a:xfrm>
            <a:off x="1903901" y="308876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AD88C8E-8F51-4043-8EFA-24053771B0B4}"/>
              </a:ext>
            </a:extLst>
          </p:cNvPr>
          <p:cNvSpPr/>
          <p:nvPr/>
        </p:nvSpPr>
        <p:spPr>
          <a:xfrm>
            <a:off x="2403876" y="257400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AD34CD93-A43A-4086-8A32-E191769E5CA2}"/>
              </a:ext>
            </a:extLst>
          </p:cNvPr>
          <p:cNvCxnSpPr>
            <a:endCxn id="41" idx="7"/>
          </p:cNvCxnSpPr>
          <p:nvPr/>
        </p:nvCxnSpPr>
        <p:spPr>
          <a:xfrm flipH="1">
            <a:off x="2657221" y="257400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97506AB-3517-4D7C-A2F4-19D7C2867F7A}"/>
              </a:ext>
            </a:extLst>
          </p:cNvPr>
          <p:cNvCxnSpPr>
            <a:stCxn id="41" idx="4"/>
            <a:endCxn id="42" idx="0"/>
          </p:cNvCxnSpPr>
          <p:nvPr/>
        </p:nvCxnSpPr>
        <p:spPr>
          <a:xfrm>
            <a:off x="2641057" y="273214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7EED8596-610B-4159-9EC5-75A9E1B2021E}"/>
              </a:ext>
            </a:extLst>
          </p:cNvPr>
          <p:cNvCxnSpPr>
            <a:stCxn id="42" idx="5"/>
          </p:cNvCxnSpPr>
          <p:nvPr/>
        </p:nvCxnSpPr>
        <p:spPr>
          <a:xfrm>
            <a:off x="2658255" y="300380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BA7F5D66-E349-47B9-8B47-69C63C592921}"/>
              </a:ext>
            </a:extLst>
          </p:cNvPr>
          <p:cNvCxnSpPr>
            <a:stCxn id="43" idx="5"/>
          </p:cNvCxnSpPr>
          <p:nvPr/>
        </p:nvCxnSpPr>
        <p:spPr>
          <a:xfrm>
            <a:off x="2421699" y="259571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10940C26-AB70-4165-97EB-50AF3D5595C3}"/>
              </a:ext>
            </a:extLst>
          </p:cNvPr>
          <p:cNvCxnSpPr>
            <a:stCxn id="42" idx="3"/>
            <a:endCxn id="44" idx="7"/>
          </p:cNvCxnSpPr>
          <p:nvPr/>
        </p:nvCxnSpPr>
        <p:spPr>
          <a:xfrm flipH="1">
            <a:off x="2419175" y="300380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41" name="Oval 40">
            <a:extLst>
              <a:ext uri="{FF2B5EF4-FFF2-40B4-BE49-F238E27FC236}">
                <a16:creationId xmlns:a16="http://schemas.microsoft.com/office/drawing/2014/main" id="{A44B25F8-91E8-4E99-8C51-FEB37B1391A2}"/>
              </a:ext>
            </a:extLst>
          </p:cNvPr>
          <p:cNvSpPr/>
          <p:nvPr/>
        </p:nvSpPr>
        <p:spPr>
          <a:xfrm>
            <a:off x="2618197" y="268642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3D8AF503-8B91-45FD-9F6C-66883DE0DA08}"/>
              </a:ext>
            </a:extLst>
          </p:cNvPr>
          <p:cNvSpPr/>
          <p:nvPr/>
        </p:nvSpPr>
        <p:spPr>
          <a:xfrm>
            <a:off x="2619231" y="296478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4E1F7F3F-5CB2-4146-BF6E-DC51CE7AB9EB}"/>
              </a:ext>
            </a:extLst>
          </p:cNvPr>
          <p:cNvSpPr/>
          <p:nvPr/>
        </p:nvSpPr>
        <p:spPr>
          <a:xfrm>
            <a:off x="2382675" y="255668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4A9B9C5-C676-488E-8392-F2D021A63093}"/>
              </a:ext>
            </a:extLst>
          </p:cNvPr>
          <p:cNvSpPr/>
          <p:nvPr/>
        </p:nvSpPr>
        <p:spPr>
          <a:xfrm>
            <a:off x="2380151" y="309828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F58DDB4-F8A2-418D-9680-B635B681F8A4}"/>
              </a:ext>
            </a:extLst>
          </p:cNvPr>
          <p:cNvSpPr/>
          <p:nvPr/>
        </p:nvSpPr>
        <p:spPr>
          <a:xfrm>
            <a:off x="2889651" y="257400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2F27A218-8F76-46FA-AA72-82AABE795A94}"/>
              </a:ext>
            </a:extLst>
          </p:cNvPr>
          <p:cNvCxnSpPr>
            <a:endCxn id="51" idx="7"/>
          </p:cNvCxnSpPr>
          <p:nvPr/>
        </p:nvCxnSpPr>
        <p:spPr>
          <a:xfrm flipH="1">
            <a:off x="3142996" y="257400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D3B135DA-115D-4AE6-855B-A0B4E7284835}"/>
              </a:ext>
            </a:extLst>
          </p:cNvPr>
          <p:cNvCxnSpPr>
            <a:stCxn id="51" idx="4"/>
            <a:endCxn id="52" idx="0"/>
          </p:cNvCxnSpPr>
          <p:nvPr/>
        </p:nvCxnSpPr>
        <p:spPr>
          <a:xfrm>
            <a:off x="3126832" y="273214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8EF1C272-6F51-4DE0-A8CC-9F9D124A1AB2}"/>
              </a:ext>
            </a:extLst>
          </p:cNvPr>
          <p:cNvCxnSpPr>
            <a:stCxn id="52" idx="5"/>
          </p:cNvCxnSpPr>
          <p:nvPr/>
        </p:nvCxnSpPr>
        <p:spPr>
          <a:xfrm>
            <a:off x="3144030" y="300380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FEF94948-875A-4FA5-B354-C1B15E29D069}"/>
              </a:ext>
            </a:extLst>
          </p:cNvPr>
          <p:cNvCxnSpPr>
            <a:stCxn id="53" idx="5"/>
          </p:cNvCxnSpPr>
          <p:nvPr/>
        </p:nvCxnSpPr>
        <p:spPr>
          <a:xfrm>
            <a:off x="2907474" y="259571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22E7B96E-1057-4F7C-8AE1-C440B61749D2}"/>
              </a:ext>
            </a:extLst>
          </p:cNvPr>
          <p:cNvCxnSpPr>
            <a:stCxn id="52" idx="3"/>
            <a:endCxn id="54" idx="7"/>
          </p:cNvCxnSpPr>
          <p:nvPr/>
        </p:nvCxnSpPr>
        <p:spPr>
          <a:xfrm flipH="1">
            <a:off x="2904950" y="300380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51" name="Oval 50">
            <a:extLst>
              <a:ext uri="{FF2B5EF4-FFF2-40B4-BE49-F238E27FC236}">
                <a16:creationId xmlns:a16="http://schemas.microsoft.com/office/drawing/2014/main" id="{5B57EAA7-79FF-4D6C-B1E3-0536E4BB0C89}"/>
              </a:ext>
            </a:extLst>
          </p:cNvPr>
          <p:cNvSpPr/>
          <p:nvPr/>
        </p:nvSpPr>
        <p:spPr>
          <a:xfrm>
            <a:off x="3103972" y="268642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B50A148B-2599-405E-940D-62CEF90A3A90}"/>
              </a:ext>
            </a:extLst>
          </p:cNvPr>
          <p:cNvSpPr/>
          <p:nvPr/>
        </p:nvSpPr>
        <p:spPr>
          <a:xfrm>
            <a:off x="3105006" y="296478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5A866ADE-172B-421A-B566-27A27A4EA6A5}"/>
              </a:ext>
            </a:extLst>
          </p:cNvPr>
          <p:cNvSpPr/>
          <p:nvPr/>
        </p:nvSpPr>
        <p:spPr>
          <a:xfrm>
            <a:off x="2868450" y="255668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B7AE78F-8988-466D-84F6-739655EB6008}"/>
              </a:ext>
            </a:extLst>
          </p:cNvPr>
          <p:cNvSpPr/>
          <p:nvPr/>
        </p:nvSpPr>
        <p:spPr>
          <a:xfrm>
            <a:off x="2865926" y="309828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B448F2C3-221C-4BFE-A9BC-A94ED13FEAA0}"/>
              </a:ext>
            </a:extLst>
          </p:cNvPr>
          <p:cNvSpPr/>
          <p:nvPr/>
        </p:nvSpPr>
        <p:spPr>
          <a:xfrm>
            <a:off x="3375426" y="258352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a:extLst>
              <a:ext uri="{FF2B5EF4-FFF2-40B4-BE49-F238E27FC236}">
                <a16:creationId xmlns:a16="http://schemas.microsoft.com/office/drawing/2014/main" id="{8981A977-6414-4416-ADCC-5DB1717A4EDD}"/>
              </a:ext>
            </a:extLst>
          </p:cNvPr>
          <p:cNvCxnSpPr>
            <a:endCxn id="61" idx="7"/>
          </p:cNvCxnSpPr>
          <p:nvPr/>
        </p:nvCxnSpPr>
        <p:spPr>
          <a:xfrm flipH="1">
            <a:off x="3628771" y="258352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43FC9887-7F2D-43D4-BBD9-A71EE5C29029}"/>
              </a:ext>
            </a:extLst>
          </p:cNvPr>
          <p:cNvCxnSpPr>
            <a:stCxn id="61" idx="4"/>
            <a:endCxn id="62" idx="0"/>
          </p:cNvCxnSpPr>
          <p:nvPr/>
        </p:nvCxnSpPr>
        <p:spPr>
          <a:xfrm>
            <a:off x="3612607" y="274166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B142BC4D-0348-4DAC-9AAB-FCE2165522E9}"/>
              </a:ext>
            </a:extLst>
          </p:cNvPr>
          <p:cNvCxnSpPr>
            <a:stCxn id="62" idx="5"/>
          </p:cNvCxnSpPr>
          <p:nvPr/>
        </p:nvCxnSpPr>
        <p:spPr>
          <a:xfrm>
            <a:off x="3629805" y="301333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E9641ABE-10DD-42D0-8F6C-5D9C76122DD9}"/>
              </a:ext>
            </a:extLst>
          </p:cNvPr>
          <p:cNvCxnSpPr>
            <a:stCxn id="63" idx="5"/>
          </p:cNvCxnSpPr>
          <p:nvPr/>
        </p:nvCxnSpPr>
        <p:spPr>
          <a:xfrm>
            <a:off x="3393249" y="260523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EC1E3BD6-08A2-49D7-8C03-66E923479C9B}"/>
              </a:ext>
            </a:extLst>
          </p:cNvPr>
          <p:cNvCxnSpPr>
            <a:stCxn id="62" idx="3"/>
            <a:endCxn id="64" idx="7"/>
          </p:cNvCxnSpPr>
          <p:nvPr/>
        </p:nvCxnSpPr>
        <p:spPr>
          <a:xfrm flipH="1">
            <a:off x="3390725" y="301333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61" name="Oval 60">
            <a:extLst>
              <a:ext uri="{FF2B5EF4-FFF2-40B4-BE49-F238E27FC236}">
                <a16:creationId xmlns:a16="http://schemas.microsoft.com/office/drawing/2014/main" id="{BE0CEA43-E34F-410D-B440-498DEA8A5A3C}"/>
              </a:ext>
            </a:extLst>
          </p:cNvPr>
          <p:cNvSpPr/>
          <p:nvPr/>
        </p:nvSpPr>
        <p:spPr>
          <a:xfrm>
            <a:off x="3589747" y="269594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0D8861E1-D034-487F-929B-3259D5549150}"/>
              </a:ext>
            </a:extLst>
          </p:cNvPr>
          <p:cNvSpPr/>
          <p:nvPr/>
        </p:nvSpPr>
        <p:spPr>
          <a:xfrm>
            <a:off x="3590781" y="297430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D81963F6-1B68-4A00-BEA8-DD403002C274}"/>
              </a:ext>
            </a:extLst>
          </p:cNvPr>
          <p:cNvSpPr/>
          <p:nvPr/>
        </p:nvSpPr>
        <p:spPr>
          <a:xfrm>
            <a:off x="3354225" y="256621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587225D-64D7-4E5F-AB8D-DA157770E1E5}"/>
              </a:ext>
            </a:extLst>
          </p:cNvPr>
          <p:cNvSpPr/>
          <p:nvPr/>
        </p:nvSpPr>
        <p:spPr>
          <a:xfrm>
            <a:off x="3351701" y="310781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30B9C102-4E72-4848-8E1D-08DD6B3F3737}"/>
              </a:ext>
            </a:extLst>
          </p:cNvPr>
          <p:cNvSpPr/>
          <p:nvPr/>
        </p:nvSpPr>
        <p:spPr>
          <a:xfrm>
            <a:off x="3832626" y="259305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1B11B99B-DD74-4B6C-B678-851F8E1E7261}"/>
              </a:ext>
            </a:extLst>
          </p:cNvPr>
          <p:cNvCxnSpPr>
            <a:endCxn id="71" idx="7"/>
          </p:cNvCxnSpPr>
          <p:nvPr/>
        </p:nvCxnSpPr>
        <p:spPr>
          <a:xfrm flipH="1">
            <a:off x="4085971" y="259305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49F6ECE7-E91E-4459-9170-35E1F4DA9042}"/>
              </a:ext>
            </a:extLst>
          </p:cNvPr>
          <p:cNvCxnSpPr>
            <a:stCxn id="71" idx="4"/>
            <a:endCxn id="72" idx="0"/>
          </p:cNvCxnSpPr>
          <p:nvPr/>
        </p:nvCxnSpPr>
        <p:spPr>
          <a:xfrm>
            <a:off x="4069807" y="275119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97809C2E-C67E-41E9-8FE1-6B9D1E7FDAA6}"/>
              </a:ext>
            </a:extLst>
          </p:cNvPr>
          <p:cNvCxnSpPr>
            <a:stCxn id="72" idx="5"/>
          </p:cNvCxnSpPr>
          <p:nvPr/>
        </p:nvCxnSpPr>
        <p:spPr>
          <a:xfrm>
            <a:off x="4087005" y="302285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E2E919CC-84EC-4DF3-9C2D-D51677484707}"/>
              </a:ext>
            </a:extLst>
          </p:cNvPr>
          <p:cNvCxnSpPr>
            <a:stCxn id="73" idx="5"/>
          </p:cNvCxnSpPr>
          <p:nvPr/>
        </p:nvCxnSpPr>
        <p:spPr>
          <a:xfrm>
            <a:off x="3850449" y="261476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7F3901DA-A387-4765-94B7-096363117DDD}"/>
              </a:ext>
            </a:extLst>
          </p:cNvPr>
          <p:cNvCxnSpPr>
            <a:stCxn id="72" idx="3"/>
            <a:endCxn id="74" idx="7"/>
          </p:cNvCxnSpPr>
          <p:nvPr/>
        </p:nvCxnSpPr>
        <p:spPr>
          <a:xfrm flipH="1">
            <a:off x="3847925" y="302285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71" name="Oval 70">
            <a:extLst>
              <a:ext uri="{FF2B5EF4-FFF2-40B4-BE49-F238E27FC236}">
                <a16:creationId xmlns:a16="http://schemas.microsoft.com/office/drawing/2014/main" id="{FF3377A8-26B1-46A5-9276-4FFC2263F431}"/>
              </a:ext>
            </a:extLst>
          </p:cNvPr>
          <p:cNvSpPr/>
          <p:nvPr/>
        </p:nvSpPr>
        <p:spPr>
          <a:xfrm>
            <a:off x="4046947" y="270547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D6B832E8-80C2-4698-9668-CC114432E6DF}"/>
              </a:ext>
            </a:extLst>
          </p:cNvPr>
          <p:cNvSpPr/>
          <p:nvPr/>
        </p:nvSpPr>
        <p:spPr>
          <a:xfrm>
            <a:off x="4047981" y="298383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58AE88A2-222D-4784-9820-9F5AB49DA12F}"/>
              </a:ext>
            </a:extLst>
          </p:cNvPr>
          <p:cNvSpPr/>
          <p:nvPr/>
        </p:nvSpPr>
        <p:spPr>
          <a:xfrm>
            <a:off x="3811425" y="257573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84184CD-9D09-4A57-B8B6-DBF3134BF4B4}"/>
              </a:ext>
            </a:extLst>
          </p:cNvPr>
          <p:cNvSpPr/>
          <p:nvPr/>
        </p:nvSpPr>
        <p:spPr>
          <a:xfrm>
            <a:off x="3808901" y="311733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2268254-B44F-4FB8-A029-9898BBE300AE}"/>
              </a:ext>
            </a:extLst>
          </p:cNvPr>
          <p:cNvSpPr/>
          <p:nvPr/>
        </p:nvSpPr>
        <p:spPr>
          <a:xfrm>
            <a:off x="4318401" y="259305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7968C55D-1A5C-434F-A8E1-6A631A986333}"/>
              </a:ext>
            </a:extLst>
          </p:cNvPr>
          <p:cNvCxnSpPr>
            <a:endCxn id="81" idx="7"/>
          </p:cNvCxnSpPr>
          <p:nvPr/>
        </p:nvCxnSpPr>
        <p:spPr>
          <a:xfrm flipH="1">
            <a:off x="4571746" y="259305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3F2A4CEF-9F55-4332-8A3C-553EF0CF7A26}"/>
              </a:ext>
            </a:extLst>
          </p:cNvPr>
          <p:cNvCxnSpPr>
            <a:stCxn id="81" idx="4"/>
            <a:endCxn id="82" idx="0"/>
          </p:cNvCxnSpPr>
          <p:nvPr/>
        </p:nvCxnSpPr>
        <p:spPr>
          <a:xfrm>
            <a:off x="4555582" y="275119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78" name="Straight Connector 77">
            <a:extLst>
              <a:ext uri="{FF2B5EF4-FFF2-40B4-BE49-F238E27FC236}">
                <a16:creationId xmlns:a16="http://schemas.microsoft.com/office/drawing/2014/main" id="{6ACF8C07-36BE-45C0-A348-DD804CF6205C}"/>
              </a:ext>
            </a:extLst>
          </p:cNvPr>
          <p:cNvCxnSpPr>
            <a:stCxn id="82" idx="5"/>
          </p:cNvCxnSpPr>
          <p:nvPr/>
        </p:nvCxnSpPr>
        <p:spPr>
          <a:xfrm>
            <a:off x="4572780" y="302285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B00117C3-3447-443F-A246-901A3C35E2C4}"/>
              </a:ext>
            </a:extLst>
          </p:cNvPr>
          <p:cNvCxnSpPr>
            <a:stCxn id="83" idx="5"/>
          </p:cNvCxnSpPr>
          <p:nvPr/>
        </p:nvCxnSpPr>
        <p:spPr>
          <a:xfrm>
            <a:off x="4336224" y="261476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80" name="Straight Connector 79">
            <a:extLst>
              <a:ext uri="{FF2B5EF4-FFF2-40B4-BE49-F238E27FC236}">
                <a16:creationId xmlns:a16="http://schemas.microsoft.com/office/drawing/2014/main" id="{4EC6733E-8D7A-4180-9902-7D298F8EA3EF}"/>
              </a:ext>
            </a:extLst>
          </p:cNvPr>
          <p:cNvCxnSpPr>
            <a:stCxn id="82" idx="3"/>
            <a:endCxn id="84" idx="7"/>
          </p:cNvCxnSpPr>
          <p:nvPr/>
        </p:nvCxnSpPr>
        <p:spPr>
          <a:xfrm flipH="1">
            <a:off x="4333700" y="302285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81" name="Oval 80">
            <a:extLst>
              <a:ext uri="{FF2B5EF4-FFF2-40B4-BE49-F238E27FC236}">
                <a16:creationId xmlns:a16="http://schemas.microsoft.com/office/drawing/2014/main" id="{6AB5CBF1-DFCA-4859-BE19-1FCD697ED032}"/>
              </a:ext>
            </a:extLst>
          </p:cNvPr>
          <p:cNvSpPr/>
          <p:nvPr/>
        </p:nvSpPr>
        <p:spPr>
          <a:xfrm>
            <a:off x="4532722" y="270547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BF70791E-E02E-40E1-970B-958B95E812FC}"/>
              </a:ext>
            </a:extLst>
          </p:cNvPr>
          <p:cNvSpPr/>
          <p:nvPr/>
        </p:nvSpPr>
        <p:spPr>
          <a:xfrm>
            <a:off x="4533756" y="298383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DD68FBDD-2B67-4579-811B-0C69C294DD41}"/>
              </a:ext>
            </a:extLst>
          </p:cNvPr>
          <p:cNvSpPr/>
          <p:nvPr/>
        </p:nvSpPr>
        <p:spPr>
          <a:xfrm>
            <a:off x="4297200" y="257573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6A810187-B685-496C-8559-819FAB9FD80D}"/>
              </a:ext>
            </a:extLst>
          </p:cNvPr>
          <p:cNvSpPr/>
          <p:nvPr/>
        </p:nvSpPr>
        <p:spPr>
          <a:xfrm>
            <a:off x="4294676" y="311733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F0D6F975-331A-4A10-903E-3A102EBA34BB}"/>
              </a:ext>
            </a:extLst>
          </p:cNvPr>
          <p:cNvSpPr/>
          <p:nvPr/>
        </p:nvSpPr>
        <p:spPr>
          <a:xfrm>
            <a:off x="4813701" y="260257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a:extLst>
              <a:ext uri="{FF2B5EF4-FFF2-40B4-BE49-F238E27FC236}">
                <a16:creationId xmlns:a16="http://schemas.microsoft.com/office/drawing/2014/main" id="{75A2B6C1-C87C-4283-9A60-C624A77D04CF}"/>
              </a:ext>
            </a:extLst>
          </p:cNvPr>
          <p:cNvCxnSpPr>
            <a:endCxn id="91" idx="7"/>
          </p:cNvCxnSpPr>
          <p:nvPr/>
        </p:nvCxnSpPr>
        <p:spPr>
          <a:xfrm flipH="1">
            <a:off x="5067046" y="260257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0137D516-B049-4463-BEEC-617BCD06529D}"/>
              </a:ext>
            </a:extLst>
          </p:cNvPr>
          <p:cNvCxnSpPr>
            <a:stCxn id="91" idx="4"/>
            <a:endCxn id="92" idx="0"/>
          </p:cNvCxnSpPr>
          <p:nvPr/>
        </p:nvCxnSpPr>
        <p:spPr>
          <a:xfrm>
            <a:off x="5050882" y="276071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63303473-FA3F-4BCC-AC71-401F7B05F762}"/>
              </a:ext>
            </a:extLst>
          </p:cNvPr>
          <p:cNvCxnSpPr>
            <a:stCxn id="92" idx="5"/>
          </p:cNvCxnSpPr>
          <p:nvPr/>
        </p:nvCxnSpPr>
        <p:spPr>
          <a:xfrm>
            <a:off x="5068080" y="303238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AE3D0459-9015-4105-939A-8AC17ACD6E6D}"/>
              </a:ext>
            </a:extLst>
          </p:cNvPr>
          <p:cNvCxnSpPr>
            <a:stCxn id="93" idx="5"/>
          </p:cNvCxnSpPr>
          <p:nvPr/>
        </p:nvCxnSpPr>
        <p:spPr>
          <a:xfrm>
            <a:off x="4831524" y="262428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2595232A-6378-4F92-92F0-444AB5F96651}"/>
              </a:ext>
            </a:extLst>
          </p:cNvPr>
          <p:cNvCxnSpPr>
            <a:stCxn id="92" idx="3"/>
            <a:endCxn id="94" idx="7"/>
          </p:cNvCxnSpPr>
          <p:nvPr/>
        </p:nvCxnSpPr>
        <p:spPr>
          <a:xfrm flipH="1">
            <a:off x="4829000" y="303238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91" name="Oval 90">
            <a:extLst>
              <a:ext uri="{FF2B5EF4-FFF2-40B4-BE49-F238E27FC236}">
                <a16:creationId xmlns:a16="http://schemas.microsoft.com/office/drawing/2014/main" id="{B896E566-009F-4BB1-94CC-88B66BCA48D2}"/>
              </a:ext>
            </a:extLst>
          </p:cNvPr>
          <p:cNvSpPr/>
          <p:nvPr/>
        </p:nvSpPr>
        <p:spPr>
          <a:xfrm>
            <a:off x="5028022" y="271499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C22EFFFB-7659-4A5A-96B5-6EE4C610EE08}"/>
              </a:ext>
            </a:extLst>
          </p:cNvPr>
          <p:cNvSpPr/>
          <p:nvPr/>
        </p:nvSpPr>
        <p:spPr>
          <a:xfrm>
            <a:off x="5029056" y="299335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1784E31B-F79C-4243-817B-29550395FD83}"/>
              </a:ext>
            </a:extLst>
          </p:cNvPr>
          <p:cNvSpPr/>
          <p:nvPr/>
        </p:nvSpPr>
        <p:spPr>
          <a:xfrm>
            <a:off x="4792500" y="258526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BB0E7063-B200-48B1-A958-8A876F8FEF94}"/>
              </a:ext>
            </a:extLst>
          </p:cNvPr>
          <p:cNvSpPr/>
          <p:nvPr/>
        </p:nvSpPr>
        <p:spPr>
          <a:xfrm>
            <a:off x="4789976" y="312686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A9D6C7AA-6F8F-46A6-8580-8FE5DAC87A8D}"/>
              </a:ext>
            </a:extLst>
          </p:cNvPr>
          <p:cNvSpPr/>
          <p:nvPr/>
        </p:nvSpPr>
        <p:spPr>
          <a:xfrm>
            <a:off x="1927626" y="337410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 name="Straight Connector 95">
            <a:extLst>
              <a:ext uri="{FF2B5EF4-FFF2-40B4-BE49-F238E27FC236}">
                <a16:creationId xmlns:a16="http://schemas.microsoft.com/office/drawing/2014/main" id="{15D63AE1-C2CF-480B-878B-D2DB11048C96}"/>
              </a:ext>
            </a:extLst>
          </p:cNvPr>
          <p:cNvCxnSpPr>
            <a:endCxn id="101" idx="7"/>
          </p:cNvCxnSpPr>
          <p:nvPr/>
        </p:nvCxnSpPr>
        <p:spPr>
          <a:xfrm flipH="1">
            <a:off x="2180971" y="337410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97" name="Straight Connector 96">
            <a:extLst>
              <a:ext uri="{FF2B5EF4-FFF2-40B4-BE49-F238E27FC236}">
                <a16:creationId xmlns:a16="http://schemas.microsoft.com/office/drawing/2014/main" id="{7B015C71-FBD7-4BAF-ADDF-FCEA950705A6}"/>
              </a:ext>
            </a:extLst>
          </p:cNvPr>
          <p:cNvCxnSpPr>
            <a:stCxn id="101" idx="4"/>
            <a:endCxn id="102" idx="0"/>
          </p:cNvCxnSpPr>
          <p:nvPr/>
        </p:nvCxnSpPr>
        <p:spPr>
          <a:xfrm>
            <a:off x="2164807" y="353224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98" name="Straight Connector 97">
            <a:extLst>
              <a:ext uri="{FF2B5EF4-FFF2-40B4-BE49-F238E27FC236}">
                <a16:creationId xmlns:a16="http://schemas.microsoft.com/office/drawing/2014/main" id="{3CA4A94A-3397-49BC-A06B-C80477933E7B}"/>
              </a:ext>
            </a:extLst>
          </p:cNvPr>
          <p:cNvCxnSpPr>
            <a:stCxn id="102" idx="5"/>
          </p:cNvCxnSpPr>
          <p:nvPr/>
        </p:nvCxnSpPr>
        <p:spPr>
          <a:xfrm>
            <a:off x="2182005" y="380390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5CF60331-09D4-4CF6-9D38-C3A2E45B2C90}"/>
              </a:ext>
            </a:extLst>
          </p:cNvPr>
          <p:cNvCxnSpPr>
            <a:stCxn id="103" idx="5"/>
          </p:cNvCxnSpPr>
          <p:nvPr/>
        </p:nvCxnSpPr>
        <p:spPr>
          <a:xfrm>
            <a:off x="1945449" y="339581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00" name="Straight Connector 99">
            <a:extLst>
              <a:ext uri="{FF2B5EF4-FFF2-40B4-BE49-F238E27FC236}">
                <a16:creationId xmlns:a16="http://schemas.microsoft.com/office/drawing/2014/main" id="{4935E9FC-52F5-4E24-82DF-F32B8A8FEAC9}"/>
              </a:ext>
            </a:extLst>
          </p:cNvPr>
          <p:cNvCxnSpPr>
            <a:stCxn id="102" idx="3"/>
            <a:endCxn id="104" idx="7"/>
          </p:cNvCxnSpPr>
          <p:nvPr/>
        </p:nvCxnSpPr>
        <p:spPr>
          <a:xfrm flipH="1">
            <a:off x="1942925" y="380390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01" name="Oval 100">
            <a:extLst>
              <a:ext uri="{FF2B5EF4-FFF2-40B4-BE49-F238E27FC236}">
                <a16:creationId xmlns:a16="http://schemas.microsoft.com/office/drawing/2014/main" id="{C8895227-8919-4D22-AAB5-8CB24F0FE0C4}"/>
              </a:ext>
            </a:extLst>
          </p:cNvPr>
          <p:cNvSpPr/>
          <p:nvPr/>
        </p:nvSpPr>
        <p:spPr>
          <a:xfrm>
            <a:off x="2141947" y="348652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B56EC6BA-D663-4846-A79D-1E11768F6941}"/>
              </a:ext>
            </a:extLst>
          </p:cNvPr>
          <p:cNvSpPr/>
          <p:nvPr/>
        </p:nvSpPr>
        <p:spPr>
          <a:xfrm>
            <a:off x="2142981" y="376488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766AED07-FD8A-40BE-99E2-00145868BAC2}"/>
              </a:ext>
            </a:extLst>
          </p:cNvPr>
          <p:cNvSpPr/>
          <p:nvPr/>
        </p:nvSpPr>
        <p:spPr>
          <a:xfrm>
            <a:off x="1906425" y="335678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14E6A48E-37CD-4C32-9C84-A2DE23BEC9AF}"/>
              </a:ext>
            </a:extLst>
          </p:cNvPr>
          <p:cNvSpPr/>
          <p:nvPr/>
        </p:nvSpPr>
        <p:spPr>
          <a:xfrm>
            <a:off x="1903901" y="389838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A1645D2E-1281-4CAE-BE7E-965F6D724058}"/>
              </a:ext>
            </a:extLst>
          </p:cNvPr>
          <p:cNvCxnSpPr/>
          <p:nvPr/>
        </p:nvCxnSpPr>
        <p:spPr>
          <a:xfrm>
            <a:off x="1926682" y="3132191"/>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08" name="Rectangle 107">
            <a:extLst>
              <a:ext uri="{FF2B5EF4-FFF2-40B4-BE49-F238E27FC236}">
                <a16:creationId xmlns:a16="http://schemas.microsoft.com/office/drawing/2014/main" id="{4EEAF52D-1319-4C1A-BF57-00C3E5068BC1}"/>
              </a:ext>
            </a:extLst>
          </p:cNvPr>
          <p:cNvSpPr/>
          <p:nvPr/>
        </p:nvSpPr>
        <p:spPr>
          <a:xfrm>
            <a:off x="868735" y="4163846"/>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811E5DCD-352E-4227-A263-E0CEADEE403C}"/>
              </a:ext>
            </a:extLst>
          </p:cNvPr>
          <p:cNvCxnSpPr>
            <a:endCxn id="114" idx="7"/>
          </p:cNvCxnSpPr>
          <p:nvPr/>
        </p:nvCxnSpPr>
        <p:spPr>
          <a:xfrm flipH="1">
            <a:off x="1122080" y="4163846"/>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10" name="Straight Connector 109">
            <a:extLst>
              <a:ext uri="{FF2B5EF4-FFF2-40B4-BE49-F238E27FC236}">
                <a16:creationId xmlns:a16="http://schemas.microsoft.com/office/drawing/2014/main" id="{C6ABAC1A-2E8A-42C9-921B-5C24CD4EBEB2}"/>
              </a:ext>
            </a:extLst>
          </p:cNvPr>
          <p:cNvCxnSpPr>
            <a:stCxn id="114" idx="4"/>
            <a:endCxn id="115" idx="0"/>
          </p:cNvCxnSpPr>
          <p:nvPr/>
        </p:nvCxnSpPr>
        <p:spPr>
          <a:xfrm>
            <a:off x="1105916" y="4321983"/>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11" name="Straight Connector 110">
            <a:extLst>
              <a:ext uri="{FF2B5EF4-FFF2-40B4-BE49-F238E27FC236}">
                <a16:creationId xmlns:a16="http://schemas.microsoft.com/office/drawing/2014/main" id="{69612898-6580-47FD-9DEE-E51B45791C18}"/>
              </a:ext>
            </a:extLst>
          </p:cNvPr>
          <p:cNvCxnSpPr>
            <a:stCxn id="115" idx="5"/>
          </p:cNvCxnSpPr>
          <p:nvPr/>
        </p:nvCxnSpPr>
        <p:spPr>
          <a:xfrm>
            <a:off x="1123114" y="4593647"/>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12" name="Straight Connector 111">
            <a:extLst>
              <a:ext uri="{FF2B5EF4-FFF2-40B4-BE49-F238E27FC236}">
                <a16:creationId xmlns:a16="http://schemas.microsoft.com/office/drawing/2014/main" id="{6DE3A10E-568C-441B-AEA9-A6ACAA61DFDC}"/>
              </a:ext>
            </a:extLst>
          </p:cNvPr>
          <p:cNvCxnSpPr>
            <a:stCxn id="116" idx="5"/>
          </p:cNvCxnSpPr>
          <p:nvPr/>
        </p:nvCxnSpPr>
        <p:spPr>
          <a:xfrm>
            <a:off x="886558" y="4185552"/>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2D160D5C-E360-4510-83AA-00AF21C3B4C8}"/>
              </a:ext>
            </a:extLst>
          </p:cNvPr>
          <p:cNvCxnSpPr>
            <a:stCxn id="115" idx="3"/>
            <a:endCxn id="117" idx="7"/>
          </p:cNvCxnSpPr>
          <p:nvPr/>
        </p:nvCxnSpPr>
        <p:spPr>
          <a:xfrm flipH="1">
            <a:off x="884034" y="4593647"/>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14" name="Oval 113">
            <a:extLst>
              <a:ext uri="{FF2B5EF4-FFF2-40B4-BE49-F238E27FC236}">
                <a16:creationId xmlns:a16="http://schemas.microsoft.com/office/drawing/2014/main" id="{831F0DFD-8ACD-4941-BC5D-6835A1889D86}"/>
              </a:ext>
            </a:extLst>
          </p:cNvPr>
          <p:cNvSpPr/>
          <p:nvPr/>
        </p:nvSpPr>
        <p:spPr>
          <a:xfrm>
            <a:off x="1083056" y="4276264"/>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8CD363CF-AC7D-4F0E-A05B-A80D70F50AD1}"/>
              </a:ext>
            </a:extLst>
          </p:cNvPr>
          <p:cNvSpPr/>
          <p:nvPr/>
        </p:nvSpPr>
        <p:spPr>
          <a:xfrm>
            <a:off x="1084090" y="455462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44CFB739-EC77-4DEC-8DD5-29D9FF69BFF8}"/>
              </a:ext>
            </a:extLst>
          </p:cNvPr>
          <p:cNvSpPr/>
          <p:nvPr/>
        </p:nvSpPr>
        <p:spPr>
          <a:xfrm>
            <a:off x="847534" y="414652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215B92C9-2AA2-481D-8F0B-E283BA386ED0}"/>
              </a:ext>
            </a:extLst>
          </p:cNvPr>
          <p:cNvSpPr/>
          <p:nvPr/>
        </p:nvSpPr>
        <p:spPr>
          <a:xfrm>
            <a:off x="845010" y="4688128"/>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Connector 117">
            <a:extLst>
              <a:ext uri="{FF2B5EF4-FFF2-40B4-BE49-F238E27FC236}">
                <a16:creationId xmlns:a16="http://schemas.microsoft.com/office/drawing/2014/main" id="{9343CF9B-6493-4CC6-8275-14261ECA10D9}"/>
              </a:ext>
            </a:extLst>
          </p:cNvPr>
          <p:cNvCxnSpPr/>
          <p:nvPr/>
        </p:nvCxnSpPr>
        <p:spPr>
          <a:xfrm>
            <a:off x="867791" y="3921933"/>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19" name="Rectangle 118">
            <a:extLst>
              <a:ext uri="{FF2B5EF4-FFF2-40B4-BE49-F238E27FC236}">
                <a16:creationId xmlns:a16="http://schemas.microsoft.com/office/drawing/2014/main" id="{BA659944-BC5F-4714-B2B3-66C830B20B93}"/>
              </a:ext>
            </a:extLst>
          </p:cNvPr>
          <p:cNvSpPr/>
          <p:nvPr/>
        </p:nvSpPr>
        <p:spPr>
          <a:xfrm>
            <a:off x="2413401" y="338362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 name="Straight Connector 119">
            <a:extLst>
              <a:ext uri="{FF2B5EF4-FFF2-40B4-BE49-F238E27FC236}">
                <a16:creationId xmlns:a16="http://schemas.microsoft.com/office/drawing/2014/main" id="{985E939E-B31E-41A0-A083-E7089394E90C}"/>
              </a:ext>
            </a:extLst>
          </p:cNvPr>
          <p:cNvCxnSpPr>
            <a:endCxn id="125" idx="7"/>
          </p:cNvCxnSpPr>
          <p:nvPr/>
        </p:nvCxnSpPr>
        <p:spPr>
          <a:xfrm flipH="1">
            <a:off x="2666746" y="338362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F3D9EFAF-E6CF-4043-8562-994DB76A4C6F}"/>
              </a:ext>
            </a:extLst>
          </p:cNvPr>
          <p:cNvCxnSpPr>
            <a:stCxn id="125" idx="4"/>
            <a:endCxn id="126" idx="0"/>
          </p:cNvCxnSpPr>
          <p:nvPr/>
        </p:nvCxnSpPr>
        <p:spPr>
          <a:xfrm>
            <a:off x="2650582" y="354176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22" name="Straight Connector 121">
            <a:extLst>
              <a:ext uri="{FF2B5EF4-FFF2-40B4-BE49-F238E27FC236}">
                <a16:creationId xmlns:a16="http://schemas.microsoft.com/office/drawing/2014/main" id="{2427EE91-6AA4-4E72-9E99-6FBACB261757}"/>
              </a:ext>
            </a:extLst>
          </p:cNvPr>
          <p:cNvCxnSpPr>
            <a:stCxn id="126" idx="5"/>
          </p:cNvCxnSpPr>
          <p:nvPr/>
        </p:nvCxnSpPr>
        <p:spPr>
          <a:xfrm>
            <a:off x="2667780" y="381343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23" name="Straight Connector 122">
            <a:extLst>
              <a:ext uri="{FF2B5EF4-FFF2-40B4-BE49-F238E27FC236}">
                <a16:creationId xmlns:a16="http://schemas.microsoft.com/office/drawing/2014/main" id="{5DEF84C6-BF59-43A4-ADA9-DD2FC349FE4C}"/>
              </a:ext>
            </a:extLst>
          </p:cNvPr>
          <p:cNvCxnSpPr>
            <a:stCxn id="127" idx="5"/>
          </p:cNvCxnSpPr>
          <p:nvPr/>
        </p:nvCxnSpPr>
        <p:spPr>
          <a:xfrm>
            <a:off x="2431224" y="340533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F8B1D440-73C3-476C-92E4-A6A6427F23D3}"/>
              </a:ext>
            </a:extLst>
          </p:cNvPr>
          <p:cNvCxnSpPr>
            <a:stCxn id="126" idx="3"/>
            <a:endCxn id="128" idx="7"/>
          </p:cNvCxnSpPr>
          <p:nvPr/>
        </p:nvCxnSpPr>
        <p:spPr>
          <a:xfrm flipH="1">
            <a:off x="2428700" y="381343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25" name="Oval 124">
            <a:extLst>
              <a:ext uri="{FF2B5EF4-FFF2-40B4-BE49-F238E27FC236}">
                <a16:creationId xmlns:a16="http://schemas.microsoft.com/office/drawing/2014/main" id="{8BD55B26-AE8A-4A3E-913A-44D07899C44B}"/>
              </a:ext>
            </a:extLst>
          </p:cNvPr>
          <p:cNvSpPr/>
          <p:nvPr/>
        </p:nvSpPr>
        <p:spPr>
          <a:xfrm>
            <a:off x="2627722" y="349604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9EFD8F46-7721-44DA-A1E5-2F046914A018}"/>
              </a:ext>
            </a:extLst>
          </p:cNvPr>
          <p:cNvSpPr/>
          <p:nvPr/>
        </p:nvSpPr>
        <p:spPr>
          <a:xfrm>
            <a:off x="2628756" y="377440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C19E66D9-0C9C-41E8-9329-FC1415BFD477}"/>
              </a:ext>
            </a:extLst>
          </p:cNvPr>
          <p:cNvSpPr/>
          <p:nvPr/>
        </p:nvSpPr>
        <p:spPr>
          <a:xfrm>
            <a:off x="2392200" y="336631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E5C1795B-4806-4866-BFCF-CCE258704072}"/>
              </a:ext>
            </a:extLst>
          </p:cNvPr>
          <p:cNvSpPr/>
          <p:nvPr/>
        </p:nvSpPr>
        <p:spPr>
          <a:xfrm>
            <a:off x="2389676" y="390791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9" name="Straight Connector 128">
            <a:extLst>
              <a:ext uri="{FF2B5EF4-FFF2-40B4-BE49-F238E27FC236}">
                <a16:creationId xmlns:a16="http://schemas.microsoft.com/office/drawing/2014/main" id="{BB70C18C-1784-4811-B767-422F1FDA5207}"/>
              </a:ext>
            </a:extLst>
          </p:cNvPr>
          <p:cNvCxnSpPr/>
          <p:nvPr/>
        </p:nvCxnSpPr>
        <p:spPr>
          <a:xfrm>
            <a:off x="2412457" y="3141716"/>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30" name="Rectangle 129">
            <a:extLst>
              <a:ext uri="{FF2B5EF4-FFF2-40B4-BE49-F238E27FC236}">
                <a16:creationId xmlns:a16="http://schemas.microsoft.com/office/drawing/2014/main" id="{3C99D62C-C74B-42B8-B686-3A78DD564CE4}"/>
              </a:ext>
            </a:extLst>
          </p:cNvPr>
          <p:cNvSpPr/>
          <p:nvPr/>
        </p:nvSpPr>
        <p:spPr>
          <a:xfrm>
            <a:off x="2899176" y="3374104"/>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E138B3DF-D463-453B-B957-88610C6A7591}"/>
              </a:ext>
            </a:extLst>
          </p:cNvPr>
          <p:cNvCxnSpPr>
            <a:endCxn id="136" idx="7"/>
          </p:cNvCxnSpPr>
          <p:nvPr/>
        </p:nvCxnSpPr>
        <p:spPr>
          <a:xfrm flipH="1">
            <a:off x="3152521" y="3374104"/>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140B5DAA-37BF-4F41-957C-F9B85B0974FC}"/>
              </a:ext>
            </a:extLst>
          </p:cNvPr>
          <p:cNvCxnSpPr>
            <a:stCxn id="136" idx="4"/>
            <a:endCxn id="137" idx="0"/>
          </p:cNvCxnSpPr>
          <p:nvPr/>
        </p:nvCxnSpPr>
        <p:spPr>
          <a:xfrm>
            <a:off x="3136357" y="3532241"/>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B64BF8C9-4629-41C8-A20D-6EA28A5E5F68}"/>
              </a:ext>
            </a:extLst>
          </p:cNvPr>
          <p:cNvCxnSpPr>
            <a:stCxn id="137" idx="5"/>
          </p:cNvCxnSpPr>
          <p:nvPr/>
        </p:nvCxnSpPr>
        <p:spPr>
          <a:xfrm>
            <a:off x="3153555" y="3803905"/>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ACA373FA-820B-47F0-B8BF-1C26817C284C}"/>
              </a:ext>
            </a:extLst>
          </p:cNvPr>
          <p:cNvCxnSpPr>
            <a:stCxn id="138" idx="5"/>
          </p:cNvCxnSpPr>
          <p:nvPr/>
        </p:nvCxnSpPr>
        <p:spPr>
          <a:xfrm>
            <a:off x="2916999" y="3395810"/>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DB20E739-215F-4D0C-811A-C5E5DEAAFEDD}"/>
              </a:ext>
            </a:extLst>
          </p:cNvPr>
          <p:cNvCxnSpPr>
            <a:stCxn id="137" idx="3"/>
            <a:endCxn id="139" idx="7"/>
          </p:cNvCxnSpPr>
          <p:nvPr/>
        </p:nvCxnSpPr>
        <p:spPr>
          <a:xfrm flipH="1">
            <a:off x="2914475" y="3803905"/>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36" name="Oval 135">
            <a:extLst>
              <a:ext uri="{FF2B5EF4-FFF2-40B4-BE49-F238E27FC236}">
                <a16:creationId xmlns:a16="http://schemas.microsoft.com/office/drawing/2014/main" id="{98740DD2-CE3D-43BE-B3C4-6FFEA259CB67}"/>
              </a:ext>
            </a:extLst>
          </p:cNvPr>
          <p:cNvSpPr/>
          <p:nvPr/>
        </p:nvSpPr>
        <p:spPr>
          <a:xfrm>
            <a:off x="3113497" y="3486522"/>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1519DAA0-92D9-4A9C-8287-1486A2D84DB7}"/>
              </a:ext>
            </a:extLst>
          </p:cNvPr>
          <p:cNvSpPr/>
          <p:nvPr/>
        </p:nvSpPr>
        <p:spPr>
          <a:xfrm>
            <a:off x="3114531" y="376488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C3C71FBD-DE82-468C-950A-BDB0AF766AD8}"/>
              </a:ext>
            </a:extLst>
          </p:cNvPr>
          <p:cNvSpPr/>
          <p:nvPr/>
        </p:nvSpPr>
        <p:spPr>
          <a:xfrm>
            <a:off x="2877975" y="335678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DD317DB7-9CA4-4AC1-A4C8-8513C5A7EA5F}"/>
              </a:ext>
            </a:extLst>
          </p:cNvPr>
          <p:cNvSpPr/>
          <p:nvPr/>
        </p:nvSpPr>
        <p:spPr>
          <a:xfrm>
            <a:off x="2875451" y="3898386"/>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 name="Straight Connector 139">
            <a:extLst>
              <a:ext uri="{FF2B5EF4-FFF2-40B4-BE49-F238E27FC236}">
                <a16:creationId xmlns:a16="http://schemas.microsoft.com/office/drawing/2014/main" id="{3E3BB13B-9099-4135-A96C-70FFC0E91A12}"/>
              </a:ext>
            </a:extLst>
          </p:cNvPr>
          <p:cNvCxnSpPr/>
          <p:nvPr/>
        </p:nvCxnSpPr>
        <p:spPr>
          <a:xfrm>
            <a:off x="2898232" y="3132191"/>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41" name="Rectangle 140">
            <a:extLst>
              <a:ext uri="{FF2B5EF4-FFF2-40B4-BE49-F238E27FC236}">
                <a16:creationId xmlns:a16="http://schemas.microsoft.com/office/drawing/2014/main" id="{EBB9DFD5-2E6C-42FE-BE70-A4393E0F8DEC}"/>
              </a:ext>
            </a:extLst>
          </p:cNvPr>
          <p:cNvSpPr/>
          <p:nvPr/>
        </p:nvSpPr>
        <p:spPr>
          <a:xfrm>
            <a:off x="3369097" y="336570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 name="Straight Connector 141">
            <a:extLst>
              <a:ext uri="{FF2B5EF4-FFF2-40B4-BE49-F238E27FC236}">
                <a16:creationId xmlns:a16="http://schemas.microsoft.com/office/drawing/2014/main" id="{5ABDD838-9651-4CDC-A4B2-0D7749B15ED2}"/>
              </a:ext>
            </a:extLst>
          </p:cNvPr>
          <p:cNvCxnSpPr>
            <a:endCxn id="147" idx="7"/>
          </p:cNvCxnSpPr>
          <p:nvPr/>
        </p:nvCxnSpPr>
        <p:spPr>
          <a:xfrm flipH="1">
            <a:off x="3622442" y="336570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43" name="Straight Connector 142">
            <a:extLst>
              <a:ext uri="{FF2B5EF4-FFF2-40B4-BE49-F238E27FC236}">
                <a16:creationId xmlns:a16="http://schemas.microsoft.com/office/drawing/2014/main" id="{F32A7B55-C605-45BB-B402-95EEF65E4F80}"/>
              </a:ext>
            </a:extLst>
          </p:cNvPr>
          <p:cNvCxnSpPr>
            <a:stCxn id="147" idx="4"/>
            <a:endCxn id="148" idx="0"/>
          </p:cNvCxnSpPr>
          <p:nvPr/>
        </p:nvCxnSpPr>
        <p:spPr>
          <a:xfrm>
            <a:off x="3606278" y="352383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ED39499E-3F75-416B-8BBB-4ED4867ED02E}"/>
              </a:ext>
            </a:extLst>
          </p:cNvPr>
          <p:cNvCxnSpPr>
            <a:stCxn id="148" idx="5"/>
          </p:cNvCxnSpPr>
          <p:nvPr/>
        </p:nvCxnSpPr>
        <p:spPr>
          <a:xfrm>
            <a:off x="3623476" y="379550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F5165C83-A76B-4666-BB14-86253D4672A3}"/>
              </a:ext>
            </a:extLst>
          </p:cNvPr>
          <p:cNvCxnSpPr>
            <a:stCxn id="149" idx="5"/>
          </p:cNvCxnSpPr>
          <p:nvPr/>
        </p:nvCxnSpPr>
        <p:spPr>
          <a:xfrm>
            <a:off x="3386920" y="338740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46" name="Straight Connector 145">
            <a:extLst>
              <a:ext uri="{FF2B5EF4-FFF2-40B4-BE49-F238E27FC236}">
                <a16:creationId xmlns:a16="http://schemas.microsoft.com/office/drawing/2014/main" id="{F0CE61A3-CD17-4686-A01E-9A7B89F5406B}"/>
              </a:ext>
            </a:extLst>
          </p:cNvPr>
          <p:cNvCxnSpPr>
            <a:stCxn id="148" idx="3"/>
            <a:endCxn id="150" idx="7"/>
          </p:cNvCxnSpPr>
          <p:nvPr/>
        </p:nvCxnSpPr>
        <p:spPr>
          <a:xfrm flipH="1">
            <a:off x="3384396" y="379550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47" name="Oval 146">
            <a:extLst>
              <a:ext uri="{FF2B5EF4-FFF2-40B4-BE49-F238E27FC236}">
                <a16:creationId xmlns:a16="http://schemas.microsoft.com/office/drawing/2014/main" id="{08E4A2F7-8D11-4EE8-8C7D-1F8AD307661C}"/>
              </a:ext>
            </a:extLst>
          </p:cNvPr>
          <p:cNvSpPr/>
          <p:nvPr/>
        </p:nvSpPr>
        <p:spPr>
          <a:xfrm>
            <a:off x="3583418" y="347811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6F6741F7-A764-49C5-975B-C6715755E1F0}"/>
              </a:ext>
            </a:extLst>
          </p:cNvPr>
          <p:cNvSpPr/>
          <p:nvPr/>
        </p:nvSpPr>
        <p:spPr>
          <a:xfrm>
            <a:off x="3584452" y="375647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85BE0849-AE42-43A6-89BB-A252A987F473}"/>
              </a:ext>
            </a:extLst>
          </p:cNvPr>
          <p:cNvSpPr/>
          <p:nvPr/>
        </p:nvSpPr>
        <p:spPr>
          <a:xfrm>
            <a:off x="3347896" y="334838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87BFEC44-B174-4CE1-ACB4-03A30C46C41C}"/>
              </a:ext>
            </a:extLst>
          </p:cNvPr>
          <p:cNvSpPr/>
          <p:nvPr/>
        </p:nvSpPr>
        <p:spPr>
          <a:xfrm>
            <a:off x="3345372" y="388998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1" name="Straight Connector 150">
            <a:extLst>
              <a:ext uri="{FF2B5EF4-FFF2-40B4-BE49-F238E27FC236}">
                <a16:creationId xmlns:a16="http://schemas.microsoft.com/office/drawing/2014/main" id="{3015858F-BCC1-4045-87A4-1D55B60FC352}"/>
              </a:ext>
            </a:extLst>
          </p:cNvPr>
          <p:cNvCxnSpPr/>
          <p:nvPr/>
        </p:nvCxnSpPr>
        <p:spPr>
          <a:xfrm>
            <a:off x="3368153" y="312378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52" name="Rectangle 151">
            <a:extLst>
              <a:ext uri="{FF2B5EF4-FFF2-40B4-BE49-F238E27FC236}">
                <a16:creationId xmlns:a16="http://schemas.microsoft.com/office/drawing/2014/main" id="{5B74B147-1C89-49AD-925B-5E30F3B25270}"/>
              </a:ext>
            </a:extLst>
          </p:cNvPr>
          <p:cNvSpPr/>
          <p:nvPr/>
        </p:nvSpPr>
        <p:spPr>
          <a:xfrm>
            <a:off x="3837821" y="340412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3" name="Straight Connector 152">
            <a:extLst>
              <a:ext uri="{FF2B5EF4-FFF2-40B4-BE49-F238E27FC236}">
                <a16:creationId xmlns:a16="http://schemas.microsoft.com/office/drawing/2014/main" id="{E42D014E-73B6-4F9A-8F1C-825328808735}"/>
              </a:ext>
            </a:extLst>
          </p:cNvPr>
          <p:cNvCxnSpPr>
            <a:endCxn id="158" idx="7"/>
          </p:cNvCxnSpPr>
          <p:nvPr/>
        </p:nvCxnSpPr>
        <p:spPr>
          <a:xfrm flipH="1">
            <a:off x="4091166" y="340412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54" name="Straight Connector 153">
            <a:extLst>
              <a:ext uri="{FF2B5EF4-FFF2-40B4-BE49-F238E27FC236}">
                <a16:creationId xmlns:a16="http://schemas.microsoft.com/office/drawing/2014/main" id="{E1F07E5C-F3F9-4389-A26D-66F1CBCAD71A}"/>
              </a:ext>
            </a:extLst>
          </p:cNvPr>
          <p:cNvCxnSpPr>
            <a:stCxn id="158" idx="4"/>
            <a:endCxn id="159" idx="0"/>
          </p:cNvCxnSpPr>
          <p:nvPr/>
        </p:nvCxnSpPr>
        <p:spPr>
          <a:xfrm>
            <a:off x="4075002" y="356225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5AA44D4D-F75F-4F46-BA79-1A18F4967A9A}"/>
              </a:ext>
            </a:extLst>
          </p:cNvPr>
          <p:cNvCxnSpPr>
            <a:stCxn id="159" idx="5"/>
          </p:cNvCxnSpPr>
          <p:nvPr/>
        </p:nvCxnSpPr>
        <p:spPr>
          <a:xfrm>
            <a:off x="4092200" y="383392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56" name="Straight Connector 155">
            <a:extLst>
              <a:ext uri="{FF2B5EF4-FFF2-40B4-BE49-F238E27FC236}">
                <a16:creationId xmlns:a16="http://schemas.microsoft.com/office/drawing/2014/main" id="{0B9B876E-4193-4501-A622-6F416494E1EB}"/>
              </a:ext>
            </a:extLst>
          </p:cNvPr>
          <p:cNvCxnSpPr>
            <a:stCxn id="160" idx="5"/>
          </p:cNvCxnSpPr>
          <p:nvPr/>
        </p:nvCxnSpPr>
        <p:spPr>
          <a:xfrm>
            <a:off x="3855644" y="342582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57" name="Straight Connector 156">
            <a:extLst>
              <a:ext uri="{FF2B5EF4-FFF2-40B4-BE49-F238E27FC236}">
                <a16:creationId xmlns:a16="http://schemas.microsoft.com/office/drawing/2014/main" id="{2246C583-8EA2-4E17-8B4B-F43DD6AA6AB2}"/>
              </a:ext>
            </a:extLst>
          </p:cNvPr>
          <p:cNvCxnSpPr>
            <a:stCxn id="159" idx="3"/>
            <a:endCxn id="161" idx="7"/>
          </p:cNvCxnSpPr>
          <p:nvPr/>
        </p:nvCxnSpPr>
        <p:spPr>
          <a:xfrm flipH="1">
            <a:off x="3853120" y="383392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58" name="Oval 157">
            <a:extLst>
              <a:ext uri="{FF2B5EF4-FFF2-40B4-BE49-F238E27FC236}">
                <a16:creationId xmlns:a16="http://schemas.microsoft.com/office/drawing/2014/main" id="{FB72A660-E213-4C51-9ADA-AFB5AA13CBDC}"/>
              </a:ext>
            </a:extLst>
          </p:cNvPr>
          <p:cNvSpPr/>
          <p:nvPr/>
        </p:nvSpPr>
        <p:spPr>
          <a:xfrm>
            <a:off x="4052142" y="35165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05733A6E-0A7D-4F8F-A924-2F45EDB23799}"/>
              </a:ext>
            </a:extLst>
          </p:cNvPr>
          <p:cNvSpPr/>
          <p:nvPr/>
        </p:nvSpPr>
        <p:spPr>
          <a:xfrm>
            <a:off x="4053176" y="379489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103B1A4C-FCB1-4811-A285-12C5A2E3C029}"/>
              </a:ext>
            </a:extLst>
          </p:cNvPr>
          <p:cNvSpPr/>
          <p:nvPr/>
        </p:nvSpPr>
        <p:spPr>
          <a:xfrm>
            <a:off x="3816620" y="338680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08FDB146-3886-4078-B9FE-5B19FE4FE49E}"/>
              </a:ext>
            </a:extLst>
          </p:cNvPr>
          <p:cNvSpPr/>
          <p:nvPr/>
        </p:nvSpPr>
        <p:spPr>
          <a:xfrm>
            <a:off x="3814096" y="392840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2" name="Straight Connector 161">
            <a:extLst>
              <a:ext uri="{FF2B5EF4-FFF2-40B4-BE49-F238E27FC236}">
                <a16:creationId xmlns:a16="http://schemas.microsoft.com/office/drawing/2014/main" id="{AB347D1E-AF40-45C1-9DE1-8D9D58B60E78}"/>
              </a:ext>
            </a:extLst>
          </p:cNvPr>
          <p:cNvCxnSpPr/>
          <p:nvPr/>
        </p:nvCxnSpPr>
        <p:spPr>
          <a:xfrm>
            <a:off x="3836877" y="316220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63" name="Rectangle 162">
            <a:extLst>
              <a:ext uri="{FF2B5EF4-FFF2-40B4-BE49-F238E27FC236}">
                <a16:creationId xmlns:a16="http://schemas.microsoft.com/office/drawing/2014/main" id="{8DA5D53D-2133-4F06-B010-87BC87889372}"/>
              </a:ext>
            </a:extLst>
          </p:cNvPr>
          <p:cNvSpPr/>
          <p:nvPr/>
        </p:nvSpPr>
        <p:spPr>
          <a:xfrm>
            <a:off x="4314229" y="3396437"/>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a:extLst>
              <a:ext uri="{FF2B5EF4-FFF2-40B4-BE49-F238E27FC236}">
                <a16:creationId xmlns:a16="http://schemas.microsoft.com/office/drawing/2014/main" id="{E890C885-2E18-40C9-893B-14ABD1EAC029}"/>
              </a:ext>
            </a:extLst>
          </p:cNvPr>
          <p:cNvCxnSpPr>
            <a:endCxn id="169" idx="7"/>
          </p:cNvCxnSpPr>
          <p:nvPr/>
        </p:nvCxnSpPr>
        <p:spPr>
          <a:xfrm flipH="1">
            <a:off x="4567574" y="3396437"/>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65" name="Straight Connector 164">
            <a:extLst>
              <a:ext uri="{FF2B5EF4-FFF2-40B4-BE49-F238E27FC236}">
                <a16:creationId xmlns:a16="http://schemas.microsoft.com/office/drawing/2014/main" id="{4D2B9D87-6E34-429F-84DD-89048EE15BB0}"/>
              </a:ext>
            </a:extLst>
          </p:cNvPr>
          <p:cNvCxnSpPr>
            <a:stCxn id="169" idx="4"/>
            <a:endCxn id="170" idx="0"/>
          </p:cNvCxnSpPr>
          <p:nvPr/>
        </p:nvCxnSpPr>
        <p:spPr>
          <a:xfrm>
            <a:off x="4551410" y="3554574"/>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66" name="Straight Connector 165">
            <a:extLst>
              <a:ext uri="{FF2B5EF4-FFF2-40B4-BE49-F238E27FC236}">
                <a16:creationId xmlns:a16="http://schemas.microsoft.com/office/drawing/2014/main" id="{2B6E3736-6670-4A21-A20A-CD2F4AD6F209}"/>
              </a:ext>
            </a:extLst>
          </p:cNvPr>
          <p:cNvCxnSpPr>
            <a:stCxn id="170" idx="5"/>
          </p:cNvCxnSpPr>
          <p:nvPr/>
        </p:nvCxnSpPr>
        <p:spPr>
          <a:xfrm>
            <a:off x="4568608" y="3826238"/>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67" name="Straight Connector 166">
            <a:extLst>
              <a:ext uri="{FF2B5EF4-FFF2-40B4-BE49-F238E27FC236}">
                <a16:creationId xmlns:a16="http://schemas.microsoft.com/office/drawing/2014/main" id="{FEE3DF40-070B-4C51-8694-13011A5C908E}"/>
              </a:ext>
            </a:extLst>
          </p:cNvPr>
          <p:cNvCxnSpPr>
            <a:stCxn id="171" idx="5"/>
          </p:cNvCxnSpPr>
          <p:nvPr/>
        </p:nvCxnSpPr>
        <p:spPr>
          <a:xfrm>
            <a:off x="4332052" y="3418143"/>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68" name="Straight Connector 167">
            <a:extLst>
              <a:ext uri="{FF2B5EF4-FFF2-40B4-BE49-F238E27FC236}">
                <a16:creationId xmlns:a16="http://schemas.microsoft.com/office/drawing/2014/main" id="{B12D60C6-615A-410D-8A57-D3CB0E92856D}"/>
              </a:ext>
            </a:extLst>
          </p:cNvPr>
          <p:cNvCxnSpPr>
            <a:stCxn id="170" idx="3"/>
            <a:endCxn id="172" idx="7"/>
          </p:cNvCxnSpPr>
          <p:nvPr/>
        </p:nvCxnSpPr>
        <p:spPr>
          <a:xfrm flipH="1">
            <a:off x="4329528" y="3826238"/>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69" name="Oval 168">
            <a:extLst>
              <a:ext uri="{FF2B5EF4-FFF2-40B4-BE49-F238E27FC236}">
                <a16:creationId xmlns:a16="http://schemas.microsoft.com/office/drawing/2014/main" id="{81B89B49-81F2-4E78-8046-105A09EF1058}"/>
              </a:ext>
            </a:extLst>
          </p:cNvPr>
          <p:cNvSpPr/>
          <p:nvPr/>
        </p:nvSpPr>
        <p:spPr>
          <a:xfrm>
            <a:off x="4528550" y="3508855"/>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a:extLst>
              <a:ext uri="{FF2B5EF4-FFF2-40B4-BE49-F238E27FC236}">
                <a16:creationId xmlns:a16="http://schemas.microsoft.com/office/drawing/2014/main" id="{7CE3D904-F272-4FA2-BD8F-EA348B2AA9CE}"/>
              </a:ext>
            </a:extLst>
          </p:cNvPr>
          <p:cNvSpPr/>
          <p:nvPr/>
        </p:nvSpPr>
        <p:spPr>
          <a:xfrm>
            <a:off x="4529584" y="3787214"/>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442F4109-24EC-4AF2-A7B5-216F7A478F0B}"/>
              </a:ext>
            </a:extLst>
          </p:cNvPr>
          <p:cNvSpPr/>
          <p:nvPr/>
        </p:nvSpPr>
        <p:spPr>
          <a:xfrm>
            <a:off x="4293028" y="3379119"/>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ACA2F814-7D56-402F-AC22-935747287078}"/>
              </a:ext>
            </a:extLst>
          </p:cNvPr>
          <p:cNvSpPr/>
          <p:nvPr/>
        </p:nvSpPr>
        <p:spPr>
          <a:xfrm>
            <a:off x="4290504" y="392071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 name="Straight Connector 172">
            <a:extLst>
              <a:ext uri="{FF2B5EF4-FFF2-40B4-BE49-F238E27FC236}">
                <a16:creationId xmlns:a16="http://schemas.microsoft.com/office/drawing/2014/main" id="{888B64CB-0A2A-47E9-8056-B119B7379C97}"/>
              </a:ext>
            </a:extLst>
          </p:cNvPr>
          <p:cNvCxnSpPr/>
          <p:nvPr/>
        </p:nvCxnSpPr>
        <p:spPr>
          <a:xfrm>
            <a:off x="4313285" y="3154524"/>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74" name="Rectangle 173">
            <a:extLst>
              <a:ext uri="{FF2B5EF4-FFF2-40B4-BE49-F238E27FC236}">
                <a16:creationId xmlns:a16="http://schemas.microsoft.com/office/drawing/2014/main" id="{A9B2B44B-8248-42F1-A2F1-47D4FA54E4C5}"/>
              </a:ext>
            </a:extLst>
          </p:cNvPr>
          <p:cNvSpPr/>
          <p:nvPr/>
        </p:nvSpPr>
        <p:spPr>
          <a:xfrm>
            <a:off x="4821373" y="340412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5" name="Straight Connector 174">
            <a:extLst>
              <a:ext uri="{FF2B5EF4-FFF2-40B4-BE49-F238E27FC236}">
                <a16:creationId xmlns:a16="http://schemas.microsoft.com/office/drawing/2014/main" id="{B264E7EF-391E-404F-9962-21DE234BC646}"/>
              </a:ext>
            </a:extLst>
          </p:cNvPr>
          <p:cNvCxnSpPr>
            <a:endCxn id="180" idx="7"/>
          </p:cNvCxnSpPr>
          <p:nvPr/>
        </p:nvCxnSpPr>
        <p:spPr>
          <a:xfrm flipH="1">
            <a:off x="5074718" y="340412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76" name="Straight Connector 175">
            <a:extLst>
              <a:ext uri="{FF2B5EF4-FFF2-40B4-BE49-F238E27FC236}">
                <a16:creationId xmlns:a16="http://schemas.microsoft.com/office/drawing/2014/main" id="{B05D4832-4D5B-407C-8B84-23CE199E49B9}"/>
              </a:ext>
            </a:extLst>
          </p:cNvPr>
          <p:cNvCxnSpPr>
            <a:stCxn id="180" idx="4"/>
            <a:endCxn id="181" idx="0"/>
          </p:cNvCxnSpPr>
          <p:nvPr/>
        </p:nvCxnSpPr>
        <p:spPr>
          <a:xfrm>
            <a:off x="5058554" y="356225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77" name="Straight Connector 176">
            <a:extLst>
              <a:ext uri="{FF2B5EF4-FFF2-40B4-BE49-F238E27FC236}">
                <a16:creationId xmlns:a16="http://schemas.microsoft.com/office/drawing/2014/main" id="{5D427F97-E4D9-4E7B-B9E7-474683E793E2}"/>
              </a:ext>
            </a:extLst>
          </p:cNvPr>
          <p:cNvCxnSpPr>
            <a:stCxn id="181" idx="5"/>
          </p:cNvCxnSpPr>
          <p:nvPr/>
        </p:nvCxnSpPr>
        <p:spPr>
          <a:xfrm>
            <a:off x="5075752" y="383392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78" name="Straight Connector 177">
            <a:extLst>
              <a:ext uri="{FF2B5EF4-FFF2-40B4-BE49-F238E27FC236}">
                <a16:creationId xmlns:a16="http://schemas.microsoft.com/office/drawing/2014/main" id="{34FEF518-2829-4997-96D5-6A2B5077EB9D}"/>
              </a:ext>
            </a:extLst>
          </p:cNvPr>
          <p:cNvCxnSpPr>
            <a:stCxn id="182" idx="5"/>
          </p:cNvCxnSpPr>
          <p:nvPr/>
        </p:nvCxnSpPr>
        <p:spPr>
          <a:xfrm>
            <a:off x="4839196" y="342582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79" name="Straight Connector 178">
            <a:extLst>
              <a:ext uri="{FF2B5EF4-FFF2-40B4-BE49-F238E27FC236}">
                <a16:creationId xmlns:a16="http://schemas.microsoft.com/office/drawing/2014/main" id="{3ACB6A84-4EC0-4722-8A8C-4F377335DCE8}"/>
              </a:ext>
            </a:extLst>
          </p:cNvPr>
          <p:cNvCxnSpPr>
            <a:stCxn id="181" idx="3"/>
            <a:endCxn id="183" idx="7"/>
          </p:cNvCxnSpPr>
          <p:nvPr/>
        </p:nvCxnSpPr>
        <p:spPr>
          <a:xfrm flipH="1">
            <a:off x="4836672" y="383392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80" name="Oval 179">
            <a:extLst>
              <a:ext uri="{FF2B5EF4-FFF2-40B4-BE49-F238E27FC236}">
                <a16:creationId xmlns:a16="http://schemas.microsoft.com/office/drawing/2014/main" id="{6E2480AC-8F0E-419E-93BB-7FBC02F410E6}"/>
              </a:ext>
            </a:extLst>
          </p:cNvPr>
          <p:cNvSpPr/>
          <p:nvPr/>
        </p:nvSpPr>
        <p:spPr>
          <a:xfrm>
            <a:off x="5035694" y="35165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a:extLst>
              <a:ext uri="{FF2B5EF4-FFF2-40B4-BE49-F238E27FC236}">
                <a16:creationId xmlns:a16="http://schemas.microsoft.com/office/drawing/2014/main" id="{3EB62A70-2282-4AE2-87C4-73EBE2F4808D}"/>
              </a:ext>
            </a:extLst>
          </p:cNvPr>
          <p:cNvSpPr/>
          <p:nvPr/>
        </p:nvSpPr>
        <p:spPr>
          <a:xfrm>
            <a:off x="5036728" y="379489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47483366-AC38-4FAC-A51C-80D52D30E721}"/>
              </a:ext>
            </a:extLst>
          </p:cNvPr>
          <p:cNvSpPr/>
          <p:nvPr/>
        </p:nvSpPr>
        <p:spPr>
          <a:xfrm>
            <a:off x="4800172" y="338680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BA9E1660-8BDD-4A8B-B160-E5A931E457F3}"/>
              </a:ext>
            </a:extLst>
          </p:cNvPr>
          <p:cNvSpPr/>
          <p:nvPr/>
        </p:nvSpPr>
        <p:spPr>
          <a:xfrm>
            <a:off x="4797648" y="392840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4" name="Straight Connector 183">
            <a:extLst>
              <a:ext uri="{FF2B5EF4-FFF2-40B4-BE49-F238E27FC236}">
                <a16:creationId xmlns:a16="http://schemas.microsoft.com/office/drawing/2014/main" id="{0746AF78-E23D-4AE8-8FF4-9A3F84E07871}"/>
              </a:ext>
            </a:extLst>
          </p:cNvPr>
          <p:cNvCxnSpPr/>
          <p:nvPr/>
        </p:nvCxnSpPr>
        <p:spPr>
          <a:xfrm>
            <a:off x="4820429" y="316220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85" name="Rectangle 184">
            <a:extLst>
              <a:ext uri="{FF2B5EF4-FFF2-40B4-BE49-F238E27FC236}">
                <a16:creationId xmlns:a16="http://schemas.microsoft.com/office/drawing/2014/main" id="{3FB0F11F-F298-4BEE-8FA1-955233178BD1}"/>
              </a:ext>
            </a:extLst>
          </p:cNvPr>
          <p:cNvSpPr/>
          <p:nvPr/>
        </p:nvSpPr>
        <p:spPr>
          <a:xfrm>
            <a:off x="1932189" y="4164837"/>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6" name="Straight Connector 185">
            <a:extLst>
              <a:ext uri="{FF2B5EF4-FFF2-40B4-BE49-F238E27FC236}">
                <a16:creationId xmlns:a16="http://schemas.microsoft.com/office/drawing/2014/main" id="{30F1F736-AF6C-4257-9D45-A6C936E9F58C}"/>
              </a:ext>
            </a:extLst>
          </p:cNvPr>
          <p:cNvCxnSpPr>
            <a:endCxn id="191" idx="7"/>
          </p:cNvCxnSpPr>
          <p:nvPr/>
        </p:nvCxnSpPr>
        <p:spPr>
          <a:xfrm flipH="1">
            <a:off x="2185534" y="4164837"/>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87" name="Straight Connector 186">
            <a:extLst>
              <a:ext uri="{FF2B5EF4-FFF2-40B4-BE49-F238E27FC236}">
                <a16:creationId xmlns:a16="http://schemas.microsoft.com/office/drawing/2014/main" id="{F66C25F2-1854-4764-8B3B-AEE82C68F44B}"/>
              </a:ext>
            </a:extLst>
          </p:cNvPr>
          <p:cNvCxnSpPr>
            <a:stCxn id="191" idx="4"/>
            <a:endCxn id="192" idx="0"/>
          </p:cNvCxnSpPr>
          <p:nvPr/>
        </p:nvCxnSpPr>
        <p:spPr>
          <a:xfrm>
            <a:off x="2169370" y="4322974"/>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88" name="Straight Connector 187">
            <a:extLst>
              <a:ext uri="{FF2B5EF4-FFF2-40B4-BE49-F238E27FC236}">
                <a16:creationId xmlns:a16="http://schemas.microsoft.com/office/drawing/2014/main" id="{658C9106-16E4-43D4-8037-318BA74F71DF}"/>
              </a:ext>
            </a:extLst>
          </p:cNvPr>
          <p:cNvCxnSpPr>
            <a:stCxn id="192" idx="5"/>
          </p:cNvCxnSpPr>
          <p:nvPr/>
        </p:nvCxnSpPr>
        <p:spPr>
          <a:xfrm>
            <a:off x="2186568" y="4594638"/>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189" name="Straight Connector 188">
            <a:extLst>
              <a:ext uri="{FF2B5EF4-FFF2-40B4-BE49-F238E27FC236}">
                <a16:creationId xmlns:a16="http://schemas.microsoft.com/office/drawing/2014/main" id="{DC68A3DC-D06B-4AE4-B8CC-4E88A8F5C5FE}"/>
              </a:ext>
            </a:extLst>
          </p:cNvPr>
          <p:cNvCxnSpPr>
            <a:stCxn id="193" idx="5"/>
          </p:cNvCxnSpPr>
          <p:nvPr/>
        </p:nvCxnSpPr>
        <p:spPr>
          <a:xfrm>
            <a:off x="1950012" y="4186543"/>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190" name="Straight Connector 189">
            <a:extLst>
              <a:ext uri="{FF2B5EF4-FFF2-40B4-BE49-F238E27FC236}">
                <a16:creationId xmlns:a16="http://schemas.microsoft.com/office/drawing/2014/main" id="{7C2C6A14-DF4F-4EE7-9266-C22F6CA57735}"/>
              </a:ext>
            </a:extLst>
          </p:cNvPr>
          <p:cNvCxnSpPr>
            <a:stCxn id="192" idx="3"/>
            <a:endCxn id="194" idx="7"/>
          </p:cNvCxnSpPr>
          <p:nvPr/>
        </p:nvCxnSpPr>
        <p:spPr>
          <a:xfrm flipH="1">
            <a:off x="1947488" y="4594638"/>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191" name="Oval 190">
            <a:extLst>
              <a:ext uri="{FF2B5EF4-FFF2-40B4-BE49-F238E27FC236}">
                <a16:creationId xmlns:a16="http://schemas.microsoft.com/office/drawing/2014/main" id="{1AD85DAC-73F7-404A-8E87-7C43C8D52208}"/>
              </a:ext>
            </a:extLst>
          </p:cNvPr>
          <p:cNvSpPr/>
          <p:nvPr/>
        </p:nvSpPr>
        <p:spPr>
          <a:xfrm>
            <a:off x="2146510" y="4277255"/>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BCEA0263-877D-4D67-A497-CED2265AD5C7}"/>
              </a:ext>
            </a:extLst>
          </p:cNvPr>
          <p:cNvSpPr/>
          <p:nvPr/>
        </p:nvSpPr>
        <p:spPr>
          <a:xfrm>
            <a:off x="2147544" y="4555614"/>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ED56DA1B-A577-4870-9713-CD9538A9B4B8}"/>
              </a:ext>
            </a:extLst>
          </p:cNvPr>
          <p:cNvSpPr/>
          <p:nvPr/>
        </p:nvSpPr>
        <p:spPr>
          <a:xfrm>
            <a:off x="1910988" y="4147519"/>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1AE2DFEA-E6B4-44A9-8941-CF615381F94E}"/>
              </a:ext>
            </a:extLst>
          </p:cNvPr>
          <p:cNvSpPr/>
          <p:nvPr/>
        </p:nvSpPr>
        <p:spPr>
          <a:xfrm>
            <a:off x="1908464" y="468911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94">
            <a:extLst>
              <a:ext uri="{FF2B5EF4-FFF2-40B4-BE49-F238E27FC236}">
                <a16:creationId xmlns:a16="http://schemas.microsoft.com/office/drawing/2014/main" id="{5A7C9671-8F53-4A9B-9BA6-657BB8E28309}"/>
              </a:ext>
            </a:extLst>
          </p:cNvPr>
          <p:cNvCxnSpPr/>
          <p:nvPr/>
        </p:nvCxnSpPr>
        <p:spPr>
          <a:xfrm>
            <a:off x="1931245" y="3922924"/>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196" name="Rectangle 195">
            <a:extLst>
              <a:ext uri="{FF2B5EF4-FFF2-40B4-BE49-F238E27FC236}">
                <a16:creationId xmlns:a16="http://schemas.microsoft.com/office/drawing/2014/main" id="{7B6FF1FF-483B-4AF8-907B-5CFBC61D6205}"/>
              </a:ext>
            </a:extLst>
          </p:cNvPr>
          <p:cNvSpPr/>
          <p:nvPr/>
        </p:nvSpPr>
        <p:spPr>
          <a:xfrm>
            <a:off x="2416281" y="417252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7" name="Straight Connector 196">
            <a:extLst>
              <a:ext uri="{FF2B5EF4-FFF2-40B4-BE49-F238E27FC236}">
                <a16:creationId xmlns:a16="http://schemas.microsoft.com/office/drawing/2014/main" id="{7C43E291-9D65-479B-8275-563400DF14DE}"/>
              </a:ext>
            </a:extLst>
          </p:cNvPr>
          <p:cNvCxnSpPr>
            <a:endCxn id="202" idx="7"/>
          </p:cNvCxnSpPr>
          <p:nvPr/>
        </p:nvCxnSpPr>
        <p:spPr>
          <a:xfrm flipH="1">
            <a:off x="2669626" y="417252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198" name="Straight Connector 197">
            <a:extLst>
              <a:ext uri="{FF2B5EF4-FFF2-40B4-BE49-F238E27FC236}">
                <a16:creationId xmlns:a16="http://schemas.microsoft.com/office/drawing/2014/main" id="{1855C34D-197E-4202-937F-1CA2FC31F080}"/>
              </a:ext>
            </a:extLst>
          </p:cNvPr>
          <p:cNvCxnSpPr>
            <a:stCxn id="202" idx="4"/>
            <a:endCxn id="203" idx="0"/>
          </p:cNvCxnSpPr>
          <p:nvPr/>
        </p:nvCxnSpPr>
        <p:spPr>
          <a:xfrm>
            <a:off x="2653462" y="433065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199" name="Straight Connector 198">
            <a:extLst>
              <a:ext uri="{FF2B5EF4-FFF2-40B4-BE49-F238E27FC236}">
                <a16:creationId xmlns:a16="http://schemas.microsoft.com/office/drawing/2014/main" id="{97391D87-96AB-49E7-9FF4-81558AE5FA5D}"/>
              </a:ext>
            </a:extLst>
          </p:cNvPr>
          <p:cNvCxnSpPr>
            <a:stCxn id="203" idx="5"/>
          </p:cNvCxnSpPr>
          <p:nvPr/>
        </p:nvCxnSpPr>
        <p:spPr>
          <a:xfrm>
            <a:off x="2670660" y="460232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00" name="Straight Connector 199">
            <a:extLst>
              <a:ext uri="{FF2B5EF4-FFF2-40B4-BE49-F238E27FC236}">
                <a16:creationId xmlns:a16="http://schemas.microsoft.com/office/drawing/2014/main" id="{4A2203B9-6F02-4075-A7FB-70D8A02B91F3}"/>
              </a:ext>
            </a:extLst>
          </p:cNvPr>
          <p:cNvCxnSpPr>
            <a:stCxn id="204" idx="5"/>
          </p:cNvCxnSpPr>
          <p:nvPr/>
        </p:nvCxnSpPr>
        <p:spPr>
          <a:xfrm>
            <a:off x="2434104" y="419422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01" name="Straight Connector 200">
            <a:extLst>
              <a:ext uri="{FF2B5EF4-FFF2-40B4-BE49-F238E27FC236}">
                <a16:creationId xmlns:a16="http://schemas.microsoft.com/office/drawing/2014/main" id="{BF029856-94DA-4182-A598-A4EA3A014C59}"/>
              </a:ext>
            </a:extLst>
          </p:cNvPr>
          <p:cNvCxnSpPr>
            <a:stCxn id="203" idx="3"/>
            <a:endCxn id="205" idx="7"/>
          </p:cNvCxnSpPr>
          <p:nvPr/>
        </p:nvCxnSpPr>
        <p:spPr>
          <a:xfrm flipH="1">
            <a:off x="2431580" y="460232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DEA8C051-C227-44E0-95C5-A225074E1ABE}"/>
              </a:ext>
            </a:extLst>
          </p:cNvPr>
          <p:cNvSpPr/>
          <p:nvPr/>
        </p:nvSpPr>
        <p:spPr>
          <a:xfrm>
            <a:off x="2630602" y="42849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9F762DE3-40CF-47DE-9614-EEDFAF754EE3}"/>
              </a:ext>
            </a:extLst>
          </p:cNvPr>
          <p:cNvSpPr/>
          <p:nvPr/>
        </p:nvSpPr>
        <p:spPr>
          <a:xfrm>
            <a:off x="2631636" y="456329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F8E79470-CB09-414C-BBC4-DA0B8285663B}"/>
              </a:ext>
            </a:extLst>
          </p:cNvPr>
          <p:cNvSpPr/>
          <p:nvPr/>
        </p:nvSpPr>
        <p:spPr>
          <a:xfrm>
            <a:off x="2395080" y="415520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77351705-D8E1-4A41-9E6B-8DC4672467F7}"/>
              </a:ext>
            </a:extLst>
          </p:cNvPr>
          <p:cNvSpPr/>
          <p:nvPr/>
        </p:nvSpPr>
        <p:spPr>
          <a:xfrm>
            <a:off x="2392556" y="469680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 name="Straight Connector 205">
            <a:extLst>
              <a:ext uri="{FF2B5EF4-FFF2-40B4-BE49-F238E27FC236}">
                <a16:creationId xmlns:a16="http://schemas.microsoft.com/office/drawing/2014/main" id="{498EC5AA-E9E4-4806-9D19-8971E1B9F580}"/>
              </a:ext>
            </a:extLst>
          </p:cNvPr>
          <p:cNvCxnSpPr/>
          <p:nvPr/>
        </p:nvCxnSpPr>
        <p:spPr>
          <a:xfrm>
            <a:off x="2415337" y="393060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207" name="Rectangle 206">
            <a:extLst>
              <a:ext uri="{FF2B5EF4-FFF2-40B4-BE49-F238E27FC236}">
                <a16:creationId xmlns:a16="http://schemas.microsoft.com/office/drawing/2014/main" id="{0F599516-1A8F-4098-93B6-D5DFA3BE3C4E}"/>
              </a:ext>
            </a:extLst>
          </p:cNvPr>
          <p:cNvSpPr/>
          <p:nvPr/>
        </p:nvSpPr>
        <p:spPr>
          <a:xfrm>
            <a:off x="2892689" y="417252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8" name="Straight Connector 207">
            <a:extLst>
              <a:ext uri="{FF2B5EF4-FFF2-40B4-BE49-F238E27FC236}">
                <a16:creationId xmlns:a16="http://schemas.microsoft.com/office/drawing/2014/main" id="{5D9F9945-D93F-4C1E-85EE-4917748ECEA3}"/>
              </a:ext>
            </a:extLst>
          </p:cNvPr>
          <p:cNvCxnSpPr>
            <a:endCxn id="213" idx="7"/>
          </p:cNvCxnSpPr>
          <p:nvPr/>
        </p:nvCxnSpPr>
        <p:spPr>
          <a:xfrm flipH="1">
            <a:off x="3146034" y="417252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09" name="Straight Connector 208">
            <a:extLst>
              <a:ext uri="{FF2B5EF4-FFF2-40B4-BE49-F238E27FC236}">
                <a16:creationId xmlns:a16="http://schemas.microsoft.com/office/drawing/2014/main" id="{2540142F-F9F2-4354-A5A1-472F937450F2}"/>
              </a:ext>
            </a:extLst>
          </p:cNvPr>
          <p:cNvCxnSpPr>
            <a:stCxn id="213" idx="4"/>
            <a:endCxn id="214" idx="0"/>
          </p:cNvCxnSpPr>
          <p:nvPr/>
        </p:nvCxnSpPr>
        <p:spPr>
          <a:xfrm>
            <a:off x="3129870" y="433065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10" name="Straight Connector 209">
            <a:extLst>
              <a:ext uri="{FF2B5EF4-FFF2-40B4-BE49-F238E27FC236}">
                <a16:creationId xmlns:a16="http://schemas.microsoft.com/office/drawing/2014/main" id="{7B7F858D-952E-4AC6-A091-589C426BCCEB}"/>
              </a:ext>
            </a:extLst>
          </p:cNvPr>
          <p:cNvCxnSpPr>
            <a:stCxn id="214" idx="5"/>
          </p:cNvCxnSpPr>
          <p:nvPr/>
        </p:nvCxnSpPr>
        <p:spPr>
          <a:xfrm>
            <a:off x="3147068" y="460232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11" name="Straight Connector 210">
            <a:extLst>
              <a:ext uri="{FF2B5EF4-FFF2-40B4-BE49-F238E27FC236}">
                <a16:creationId xmlns:a16="http://schemas.microsoft.com/office/drawing/2014/main" id="{07D98065-D1D6-4C94-8C8B-1B3634EF471B}"/>
              </a:ext>
            </a:extLst>
          </p:cNvPr>
          <p:cNvCxnSpPr>
            <a:stCxn id="215" idx="5"/>
          </p:cNvCxnSpPr>
          <p:nvPr/>
        </p:nvCxnSpPr>
        <p:spPr>
          <a:xfrm>
            <a:off x="2910512" y="419422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12" name="Straight Connector 211">
            <a:extLst>
              <a:ext uri="{FF2B5EF4-FFF2-40B4-BE49-F238E27FC236}">
                <a16:creationId xmlns:a16="http://schemas.microsoft.com/office/drawing/2014/main" id="{F81817D2-21D0-4DBD-A1C0-F89D9B39F186}"/>
              </a:ext>
            </a:extLst>
          </p:cNvPr>
          <p:cNvCxnSpPr>
            <a:stCxn id="214" idx="3"/>
            <a:endCxn id="216" idx="7"/>
          </p:cNvCxnSpPr>
          <p:nvPr/>
        </p:nvCxnSpPr>
        <p:spPr>
          <a:xfrm flipH="1">
            <a:off x="2907988" y="460232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13" name="Oval 212">
            <a:extLst>
              <a:ext uri="{FF2B5EF4-FFF2-40B4-BE49-F238E27FC236}">
                <a16:creationId xmlns:a16="http://schemas.microsoft.com/office/drawing/2014/main" id="{5AE780A6-C6EB-4480-8AF8-5CDD094BB55F}"/>
              </a:ext>
            </a:extLst>
          </p:cNvPr>
          <p:cNvSpPr/>
          <p:nvPr/>
        </p:nvSpPr>
        <p:spPr>
          <a:xfrm>
            <a:off x="3107010" y="42849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D6432B4F-6074-401D-99AF-3CA0182AE91A}"/>
              </a:ext>
            </a:extLst>
          </p:cNvPr>
          <p:cNvSpPr/>
          <p:nvPr/>
        </p:nvSpPr>
        <p:spPr>
          <a:xfrm>
            <a:off x="3108044" y="456329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C43290AF-6F9A-4CC1-BFD2-521474FCB7F0}"/>
              </a:ext>
            </a:extLst>
          </p:cNvPr>
          <p:cNvSpPr/>
          <p:nvPr/>
        </p:nvSpPr>
        <p:spPr>
          <a:xfrm>
            <a:off x="2871488" y="415520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F6634F5E-E1D7-4C66-87BD-E42AFC8C6FFE}"/>
              </a:ext>
            </a:extLst>
          </p:cNvPr>
          <p:cNvSpPr/>
          <p:nvPr/>
        </p:nvSpPr>
        <p:spPr>
          <a:xfrm>
            <a:off x="2868964" y="469680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7" name="Straight Connector 216">
            <a:extLst>
              <a:ext uri="{FF2B5EF4-FFF2-40B4-BE49-F238E27FC236}">
                <a16:creationId xmlns:a16="http://schemas.microsoft.com/office/drawing/2014/main" id="{77864785-CF34-4AD6-8429-6F7DBC12C4AF}"/>
              </a:ext>
            </a:extLst>
          </p:cNvPr>
          <p:cNvCxnSpPr/>
          <p:nvPr/>
        </p:nvCxnSpPr>
        <p:spPr>
          <a:xfrm>
            <a:off x="2891745" y="393060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218" name="Rectangle 217">
            <a:extLst>
              <a:ext uri="{FF2B5EF4-FFF2-40B4-BE49-F238E27FC236}">
                <a16:creationId xmlns:a16="http://schemas.microsoft.com/office/drawing/2014/main" id="{D12B915A-E7AE-4D9F-B301-FDEB20A3956A}"/>
              </a:ext>
            </a:extLst>
          </p:cNvPr>
          <p:cNvSpPr/>
          <p:nvPr/>
        </p:nvSpPr>
        <p:spPr>
          <a:xfrm>
            <a:off x="3353729" y="4172521"/>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9" name="Straight Connector 218">
            <a:extLst>
              <a:ext uri="{FF2B5EF4-FFF2-40B4-BE49-F238E27FC236}">
                <a16:creationId xmlns:a16="http://schemas.microsoft.com/office/drawing/2014/main" id="{B6C2019E-22FE-45FA-9598-DEB543D8424B}"/>
              </a:ext>
            </a:extLst>
          </p:cNvPr>
          <p:cNvCxnSpPr>
            <a:endCxn id="224" idx="7"/>
          </p:cNvCxnSpPr>
          <p:nvPr/>
        </p:nvCxnSpPr>
        <p:spPr>
          <a:xfrm flipH="1">
            <a:off x="3607074" y="4172521"/>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59CC3DD0-50C5-40C6-9086-6097DABB5F42}"/>
              </a:ext>
            </a:extLst>
          </p:cNvPr>
          <p:cNvCxnSpPr>
            <a:stCxn id="224" idx="4"/>
            <a:endCxn id="225" idx="0"/>
          </p:cNvCxnSpPr>
          <p:nvPr/>
        </p:nvCxnSpPr>
        <p:spPr>
          <a:xfrm>
            <a:off x="3590910" y="4330658"/>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21" name="Straight Connector 220">
            <a:extLst>
              <a:ext uri="{FF2B5EF4-FFF2-40B4-BE49-F238E27FC236}">
                <a16:creationId xmlns:a16="http://schemas.microsoft.com/office/drawing/2014/main" id="{D76EA385-C8C5-413E-8D38-7F42525213DA}"/>
              </a:ext>
            </a:extLst>
          </p:cNvPr>
          <p:cNvCxnSpPr>
            <a:stCxn id="225" idx="5"/>
          </p:cNvCxnSpPr>
          <p:nvPr/>
        </p:nvCxnSpPr>
        <p:spPr>
          <a:xfrm>
            <a:off x="3608108" y="4602322"/>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22" name="Straight Connector 221">
            <a:extLst>
              <a:ext uri="{FF2B5EF4-FFF2-40B4-BE49-F238E27FC236}">
                <a16:creationId xmlns:a16="http://schemas.microsoft.com/office/drawing/2014/main" id="{A6399D76-966D-4B28-B58F-6BCB09528FCC}"/>
              </a:ext>
            </a:extLst>
          </p:cNvPr>
          <p:cNvCxnSpPr>
            <a:stCxn id="226" idx="5"/>
          </p:cNvCxnSpPr>
          <p:nvPr/>
        </p:nvCxnSpPr>
        <p:spPr>
          <a:xfrm>
            <a:off x="3371552" y="4194227"/>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23" name="Straight Connector 222">
            <a:extLst>
              <a:ext uri="{FF2B5EF4-FFF2-40B4-BE49-F238E27FC236}">
                <a16:creationId xmlns:a16="http://schemas.microsoft.com/office/drawing/2014/main" id="{665FF9BC-E2D3-4EE7-9360-18C1F41A7A4A}"/>
              </a:ext>
            </a:extLst>
          </p:cNvPr>
          <p:cNvCxnSpPr>
            <a:stCxn id="225" idx="3"/>
            <a:endCxn id="227" idx="7"/>
          </p:cNvCxnSpPr>
          <p:nvPr/>
        </p:nvCxnSpPr>
        <p:spPr>
          <a:xfrm flipH="1">
            <a:off x="3369028" y="4602322"/>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24" name="Oval 223">
            <a:extLst>
              <a:ext uri="{FF2B5EF4-FFF2-40B4-BE49-F238E27FC236}">
                <a16:creationId xmlns:a16="http://schemas.microsoft.com/office/drawing/2014/main" id="{B8F352C7-A780-4DED-8CE3-FE88F8C0A581}"/>
              </a:ext>
            </a:extLst>
          </p:cNvPr>
          <p:cNvSpPr/>
          <p:nvPr/>
        </p:nvSpPr>
        <p:spPr>
          <a:xfrm>
            <a:off x="3568050" y="42849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D99525E0-CE0F-478C-B6D1-D3F274DDBE33}"/>
              </a:ext>
            </a:extLst>
          </p:cNvPr>
          <p:cNvSpPr/>
          <p:nvPr/>
        </p:nvSpPr>
        <p:spPr>
          <a:xfrm>
            <a:off x="3569084" y="4563298"/>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570CD1DD-30DD-445F-8D42-916FF100FDE9}"/>
              </a:ext>
            </a:extLst>
          </p:cNvPr>
          <p:cNvSpPr/>
          <p:nvPr/>
        </p:nvSpPr>
        <p:spPr>
          <a:xfrm>
            <a:off x="3332528" y="4155203"/>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BDF774BB-282D-4AFC-8191-2CE675B053FB}"/>
              </a:ext>
            </a:extLst>
          </p:cNvPr>
          <p:cNvSpPr/>
          <p:nvPr/>
        </p:nvSpPr>
        <p:spPr>
          <a:xfrm>
            <a:off x="3330004" y="4696803"/>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8" name="Straight Connector 227">
            <a:extLst>
              <a:ext uri="{FF2B5EF4-FFF2-40B4-BE49-F238E27FC236}">
                <a16:creationId xmlns:a16="http://schemas.microsoft.com/office/drawing/2014/main" id="{850433E2-8AB3-487D-AFDE-F4ED148ADE1E}"/>
              </a:ext>
            </a:extLst>
          </p:cNvPr>
          <p:cNvCxnSpPr/>
          <p:nvPr/>
        </p:nvCxnSpPr>
        <p:spPr>
          <a:xfrm>
            <a:off x="3352785" y="3930608"/>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229" name="Rectangle 228">
            <a:extLst>
              <a:ext uri="{FF2B5EF4-FFF2-40B4-BE49-F238E27FC236}">
                <a16:creationId xmlns:a16="http://schemas.microsoft.com/office/drawing/2014/main" id="{98E522C9-BA35-4894-B598-7102982FA4E9}"/>
              </a:ext>
            </a:extLst>
          </p:cNvPr>
          <p:cNvSpPr/>
          <p:nvPr/>
        </p:nvSpPr>
        <p:spPr>
          <a:xfrm>
            <a:off x="3837821" y="418788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0" name="Straight Connector 229">
            <a:extLst>
              <a:ext uri="{FF2B5EF4-FFF2-40B4-BE49-F238E27FC236}">
                <a16:creationId xmlns:a16="http://schemas.microsoft.com/office/drawing/2014/main" id="{ED7C3FD7-4CAD-4C5D-924F-92F956F18822}"/>
              </a:ext>
            </a:extLst>
          </p:cNvPr>
          <p:cNvCxnSpPr>
            <a:endCxn id="235" idx="7"/>
          </p:cNvCxnSpPr>
          <p:nvPr/>
        </p:nvCxnSpPr>
        <p:spPr>
          <a:xfrm flipH="1">
            <a:off x="4091166" y="418788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31" name="Straight Connector 230">
            <a:extLst>
              <a:ext uri="{FF2B5EF4-FFF2-40B4-BE49-F238E27FC236}">
                <a16:creationId xmlns:a16="http://schemas.microsoft.com/office/drawing/2014/main" id="{3635B953-E1D3-4B8C-BE76-E4BF7E1ED497}"/>
              </a:ext>
            </a:extLst>
          </p:cNvPr>
          <p:cNvCxnSpPr>
            <a:stCxn id="235" idx="4"/>
            <a:endCxn id="236" idx="0"/>
          </p:cNvCxnSpPr>
          <p:nvPr/>
        </p:nvCxnSpPr>
        <p:spPr>
          <a:xfrm>
            <a:off x="4075002" y="434602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32" name="Straight Connector 231">
            <a:extLst>
              <a:ext uri="{FF2B5EF4-FFF2-40B4-BE49-F238E27FC236}">
                <a16:creationId xmlns:a16="http://schemas.microsoft.com/office/drawing/2014/main" id="{D8E473A4-5DFB-44E0-862C-34387ECC2160}"/>
              </a:ext>
            </a:extLst>
          </p:cNvPr>
          <p:cNvCxnSpPr>
            <a:stCxn id="236" idx="5"/>
          </p:cNvCxnSpPr>
          <p:nvPr/>
        </p:nvCxnSpPr>
        <p:spPr>
          <a:xfrm>
            <a:off x="4092200" y="461769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33" name="Straight Connector 232">
            <a:extLst>
              <a:ext uri="{FF2B5EF4-FFF2-40B4-BE49-F238E27FC236}">
                <a16:creationId xmlns:a16="http://schemas.microsoft.com/office/drawing/2014/main" id="{7BF06D14-1951-4AEA-B856-6D1B56E9CAE4}"/>
              </a:ext>
            </a:extLst>
          </p:cNvPr>
          <p:cNvCxnSpPr>
            <a:stCxn id="237" idx="5"/>
          </p:cNvCxnSpPr>
          <p:nvPr/>
        </p:nvCxnSpPr>
        <p:spPr>
          <a:xfrm>
            <a:off x="3855644" y="420959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34" name="Straight Connector 233">
            <a:extLst>
              <a:ext uri="{FF2B5EF4-FFF2-40B4-BE49-F238E27FC236}">
                <a16:creationId xmlns:a16="http://schemas.microsoft.com/office/drawing/2014/main" id="{64BB06B3-BBC3-4086-B657-A29EDED79FFD}"/>
              </a:ext>
            </a:extLst>
          </p:cNvPr>
          <p:cNvCxnSpPr>
            <a:stCxn id="236" idx="3"/>
            <a:endCxn id="238" idx="7"/>
          </p:cNvCxnSpPr>
          <p:nvPr/>
        </p:nvCxnSpPr>
        <p:spPr>
          <a:xfrm flipH="1">
            <a:off x="3853120" y="461769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35" name="Oval 234">
            <a:extLst>
              <a:ext uri="{FF2B5EF4-FFF2-40B4-BE49-F238E27FC236}">
                <a16:creationId xmlns:a16="http://schemas.microsoft.com/office/drawing/2014/main" id="{9AC2B654-AF79-45C0-98F7-47FF3F490CB8}"/>
              </a:ext>
            </a:extLst>
          </p:cNvPr>
          <p:cNvSpPr/>
          <p:nvPr/>
        </p:nvSpPr>
        <p:spPr>
          <a:xfrm>
            <a:off x="4052142" y="430030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E5F26030-7D9D-4845-9DCB-957634597A6B}"/>
              </a:ext>
            </a:extLst>
          </p:cNvPr>
          <p:cNvSpPr/>
          <p:nvPr/>
        </p:nvSpPr>
        <p:spPr>
          <a:xfrm>
            <a:off x="4053176" y="457866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a:extLst>
              <a:ext uri="{FF2B5EF4-FFF2-40B4-BE49-F238E27FC236}">
                <a16:creationId xmlns:a16="http://schemas.microsoft.com/office/drawing/2014/main" id="{8EDD3CA9-D7E5-4D3A-93FF-04C90889DECA}"/>
              </a:ext>
            </a:extLst>
          </p:cNvPr>
          <p:cNvSpPr/>
          <p:nvPr/>
        </p:nvSpPr>
        <p:spPr>
          <a:xfrm>
            <a:off x="3816620" y="417057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a:extLst>
              <a:ext uri="{FF2B5EF4-FFF2-40B4-BE49-F238E27FC236}">
                <a16:creationId xmlns:a16="http://schemas.microsoft.com/office/drawing/2014/main" id="{6594685E-67D7-40DA-A9A9-187D153F0772}"/>
              </a:ext>
            </a:extLst>
          </p:cNvPr>
          <p:cNvSpPr/>
          <p:nvPr/>
        </p:nvSpPr>
        <p:spPr>
          <a:xfrm>
            <a:off x="3814096" y="471217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9" name="Straight Connector 238">
            <a:extLst>
              <a:ext uri="{FF2B5EF4-FFF2-40B4-BE49-F238E27FC236}">
                <a16:creationId xmlns:a16="http://schemas.microsoft.com/office/drawing/2014/main" id="{830997E6-EC3D-45C8-A9AE-2CF34A84FDD8}"/>
              </a:ext>
            </a:extLst>
          </p:cNvPr>
          <p:cNvCxnSpPr/>
          <p:nvPr/>
        </p:nvCxnSpPr>
        <p:spPr>
          <a:xfrm>
            <a:off x="3836877" y="3945976"/>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240" name="Rectangle 239">
            <a:extLst>
              <a:ext uri="{FF2B5EF4-FFF2-40B4-BE49-F238E27FC236}">
                <a16:creationId xmlns:a16="http://schemas.microsoft.com/office/drawing/2014/main" id="{84E8EBF7-E199-41AF-A416-6B2DA880E3B5}"/>
              </a:ext>
            </a:extLst>
          </p:cNvPr>
          <p:cNvSpPr/>
          <p:nvPr/>
        </p:nvSpPr>
        <p:spPr>
          <a:xfrm>
            <a:off x="4306545" y="4187889"/>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1" name="Straight Connector 240">
            <a:extLst>
              <a:ext uri="{FF2B5EF4-FFF2-40B4-BE49-F238E27FC236}">
                <a16:creationId xmlns:a16="http://schemas.microsoft.com/office/drawing/2014/main" id="{90E4499D-B042-4F2E-ACC2-239706818F69}"/>
              </a:ext>
            </a:extLst>
          </p:cNvPr>
          <p:cNvCxnSpPr>
            <a:endCxn id="246" idx="7"/>
          </p:cNvCxnSpPr>
          <p:nvPr/>
        </p:nvCxnSpPr>
        <p:spPr>
          <a:xfrm flipH="1">
            <a:off x="4559890" y="4187889"/>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42" name="Straight Connector 241">
            <a:extLst>
              <a:ext uri="{FF2B5EF4-FFF2-40B4-BE49-F238E27FC236}">
                <a16:creationId xmlns:a16="http://schemas.microsoft.com/office/drawing/2014/main" id="{6B1ABC52-7CC1-471A-B639-F045321D55C5}"/>
              </a:ext>
            </a:extLst>
          </p:cNvPr>
          <p:cNvCxnSpPr>
            <a:stCxn id="246" idx="4"/>
            <a:endCxn id="247" idx="0"/>
          </p:cNvCxnSpPr>
          <p:nvPr/>
        </p:nvCxnSpPr>
        <p:spPr>
          <a:xfrm>
            <a:off x="4543726" y="4346026"/>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43" name="Straight Connector 242">
            <a:extLst>
              <a:ext uri="{FF2B5EF4-FFF2-40B4-BE49-F238E27FC236}">
                <a16:creationId xmlns:a16="http://schemas.microsoft.com/office/drawing/2014/main" id="{43B51F8C-EC37-497D-A165-D63F4DC35598}"/>
              </a:ext>
            </a:extLst>
          </p:cNvPr>
          <p:cNvCxnSpPr>
            <a:stCxn id="247" idx="5"/>
          </p:cNvCxnSpPr>
          <p:nvPr/>
        </p:nvCxnSpPr>
        <p:spPr>
          <a:xfrm>
            <a:off x="4560924" y="4617690"/>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44" name="Straight Connector 243">
            <a:extLst>
              <a:ext uri="{FF2B5EF4-FFF2-40B4-BE49-F238E27FC236}">
                <a16:creationId xmlns:a16="http://schemas.microsoft.com/office/drawing/2014/main" id="{DC6FAAD3-0E7C-4283-8B3A-7178EE1E7B21}"/>
              </a:ext>
            </a:extLst>
          </p:cNvPr>
          <p:cNvCxnSpPr>
            <a:stCxn id="248" idx="5"/>
          </p:cNvCxnSpPr>
          <p:nvPr/>
        </p:nvCxnSpPr>
        <p:spPr>
          <a:xfrm>
            <a:off x="4324368" y="4209595"/>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45" name="Straight Connector 244">
            <a:extLst>
              <a:ext uri="{FF2B5EF4-FFF2-40B4-BE49-F238E27FC236}">
                <a16:creationId xmlns:a16="http://schemas.microsoft.com/office/drawing/2014/main" id="{767B4142-06BA-42F3-8A02-D92BCC526056}"/>
              </a:ext>
            </a:extLst>
          </p:cNvPr>
          <p:cNvCxnSpPr>
            <a:stCxn id="247" idx="3"/>
            <a:endCxn id="249" idx="7"/>
          </p:cNvCxnSpPr>
          <p:nvPr/>
        </p:nvCxnSpPr>
        <p:spPr>
          <a:xfrm flipH="1">
            <a:off x="4321844" y="4617690"/>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46" name="Oval 245">
            <a:extLst>
              <a:ext uri="{FF2B5EF4-FFF2-40B4-BE49-F238E27FC236}">
                <a16:creationId xmlns:a16="http://schemas.microsoft.com/office/drawing/2014/main" id="{AA95CA97-E82A-460A-9434-E1CA894AF886}"/>
              </a:ext>
            </a:extLst>
          </p:cNvPr>
          <p:cNvSpPr/>
          <p:nvPr/>
        </p:nvSpPr>
        <p:spPr>
          <a:xfrm>
            <a:off x="4520866" y="4300307"/>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11595E20-4DD1-4161-BD70-940161A671F4}"/>
              </a:ext>
            </a:extLst>
          </p:cNvPr>
          <p:cNvSpPr/>
          <p:nvPr/>
        </p:nvSpPr>
        <p:spPr>
          <a:xfrm>
            <a:off x="4521900" y="4578666"/>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a:extLst>
              <a:ext uri="{FF2B5EF4-FFF2-40B4-BE49-F238E27FC236}">
                <a16:creationId xmlns:a16="http://schemas.microsoft.com/office/drawing/2014/main" id="{68400397-85C9-4F08-9153-0C045ECED5E9}"/>
              </a:ext>
            </a:extLst>
          </p:cNvPr>
          <p:cNvSpPr/>
          <p:nvPr/>
        </p:nvSpPr>
        <p:spPr>
          <a:xfrm>
            <a:off x="4285344" y="4170571"/>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a:extLst>
              <a:ext uri="{FF2B5EF4-FFF2-40B4-BE49-F238E27FC236}">
                <a16:creationId xmlns:a16="http://schemas.microsoft.com/office/drawing/2014/main" id="{D8407512-BC6B-4DCC-BA12-BED32A1D6935}"/>
              </a:ext>
            </a:extLst>
          </p:cNvPr>
          <p:cNvSpPr/>
          <p:nvPr/>
        </p:nvSpPr>
        <p:spPr>
          <a:xfrm>
            <a:off x="4282820" y="4712171"/>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0" name="Straight Connector 249">
            <a:extLst>
              <a:ext uri="{FF2B5EF4-FFF2-40B4-BE49-F238E27FC236}">
                <a16:creationId xmlns:a16="http://schemas.microsoft.com/office/drawing/2014/main" id="{9045211E-7C2C-410F-A0AA-D37A284E2105}"/>
              </a:ext>
            </a:extLst>
          </p:cNvPr>
          <p:cNvCxnSpPr/>
          <p:nvPr/>
        </p:nvCxnSpPr>
        <p:spPr>
          <a:xfrm>
            <a:off x="4305601" y="3945976"/>
            <a:ext cx="1034" cy="232640"/>
          </a:xfrm>
          <a:prstGeom prst="line">
            <a:avLst/>
          </a:prstGeom>
        </p:spPr>
        <p:style>
          <a:lnRef idx="1">
            <a:schemeClr val="dk1"/>
          </a:lnRef>
          <a:fillRef idx="0">
            <a:schemeClr val="dk1"/>
          </a:fillRef>
          <a:effectRef idx="0">
            <a:schemeClr val="dk1"/>
          </a:effectRef>
          <a:fontRef idx="minor">
            <a:schemeClr val="tx1"/>
          </a:fontRef>
        </p:style>
      </p:cxnSp>
      <p:sp>
        <p:nvSpPr>
          <p:cNvPr id="251" name="Rectangle 250">
            <a:extLst>
              <a:ext uri="{FF2B5EF4-FFF2-40B4-BE49-F238E27FC236}">
                <a16:creationId xmlns:a16="http://schemas.microsoft.com/office/drawing/2014/main" id="{EFEB45C7-A328-42F3-A4D2-285D2DE8A9C5}"/>
              </a:ext>
            </a:extLst>
          </p:cNvPr>
          <p:cNvSpPr/>
          <p:nvPr/>
        </p:nvSpPr>
        <p:spPr>
          <a:xfrm>
            <a:off x="4813689" y="4203257"/>
            <a:ext cx="475488"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2" name="Straight Connector 251">
            <a:extLst>
              <a:ext uri="{FF2B5EF4-FFF2-40B4-BE49-F238E27FC236}">
                <a16:creationId xmlns:a16="http://schemas.microsoft.com/office/drawing/2014/main" id="{4D0DF91D-46E2-49E8-8FD3-3A3997658D1E}"/>
              </a:ext>
            </a:extLst>
          </p:cNvPr>
          <p:cNvCxnSpPr>
            <a:endCxn id="257" idx="7"/>
          </p:cNvCxnSpPr>
          <p:nvPr/>
        </p:nvCxnSpPr>
        <p:spPr>
          <a:xfrm flipH="1">
            <a:off x="5067034" y="4203257"/>
            <a:ext cx="222143" cy="119113"/>
          </a:xfrm>
          <a:prstGeom prst="line">
            <a:avLst/>
          </a:prstGeom>
        </p:spPr>
        <p:style>
          <a:lnRef idx="1">
            <a:schemeClr val="dk1"/>
          </a:lnRef>
          <a:fillRef idx="0">
            <a:schemeClr val="dk1"/>
          </a:fillRef>
          <a:effectRef idx="0">
            <a:schemeClr val="dk1"/>
          </a:effectRef>
          <a:fontRef idx="minor">
            <a:schemeClr val="tx1"/>
          </a:fontRef>
        </p:style>
      </p:cxnSp>
      <p:cxnSp>
        <p:nvCxnSpPr>
          <p:cNvPr id="253" name="Straight Connector 252">
            <a:extLst>
              <a:ext uri="{FF2B5EF4-FFF2-40B4-BE49-F238E27FC236}">
                <a16:creationId xmlns:a16="http://schemas.microsoft.com/office/drawing/2014/main" id="{5E5DC0F6-F7CC-46DB-9894-80854C7C7841}"/>
              </a:ext>
            </a:extLst>
          </p:cNvPr>
          <p:cNvCxnSpPr>
            <a:stCxn id="257" idx="4"/>
            <a:endCxn id="258" idx="0"/>
          </p:cNvCxnSpPr>
          <p:nvPr/>
        </p:nvCxnSpPr>
        <p:spPr>
          <a:xfrm>
            <a:off x="5050870" y="4361394"/>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54" name="Straight Connector 253">
            <a:extLst>
              <a:ext uri="{FF2B5EF4-FFF2-40B4-BE49-F238E27FC236}">
                <a16:creationId xmlns:a16="http://schemas.microsoft.com/office/drawing/2014/main" id="{B765AEA0-D753-46B2-BC21-AC7B20718205}"/>
              </a:ext>
            </a:extLst>
          </p:cNvPr>
          <p:cNvCxnSpPr>
            <a:stCxn id="258" idx="5"/>
          </p:cNvCxnSpPr>
          <p:nvPr/>
        </p:nvCxnSpPr>
        <p:spPr>
          <a:xfrm>
            <a:off x="5068068" y="4633058"/>
            <a:ext cx="221109" cy="118839"/>
          </a:xfrm>
          <a:prstGeom prst="line">
            <a:avLst/>
          </a:prstGeom>
        </p:spPr>
        <p:style>
          <a:lnRef idx="1">
            <a:schemeClr val="dk1"/>
          </a:lnRef>
          <a:fillRef idx="0">
            <a:schemeClr val="dk1"/>
          </a:fillRef>
          <a:effectRef idx="0">
            <a:schemeClr val="dk1"/>
          </a:effectRef>
          <a:fontRef idx="minor">
            <a:schemeClr val="tx1"/>
          </a:fontRef>
        </p:style>
      </p:cxnSp>
      <p:cxnSp>
        <p:nvCxnSpPr>
          <p:cNvPr id="255" name="Straight Connector 254">
            <a:extLst>
              <a:ext uri="{FF2B5EF4-FFF2-40B4-BE49-F238E27FC236}">
                <a16:creationId xmlns:a16="http://schemas.microsoft.com/office/drawing/2014/main" id="{87AA1719-FC82-4086-AE24-61C0954ABC64}"/>
              </a:ext>
            </a:extLst>
          </p:cNvPr>
          <p:cNvCxnSpPr>
            <a:stCxn id="259" idx="5"/>
          </p:cNvCxnSpPr>
          <p:nvPr/>
        </p:nvCxnSpPr>
        <p:spPr>
          <a:xfrm>
            <a:off x="4831512" y="4224963"/>
            <a:ext cx="196498" cy="97407"/>
          </a:xfrm>
          <a:prstGeom prst="line">
            <a:avLst/>
          </a:prstGeom>
        </p:spPr>
        <p:style>
          <a:lnRef idx="1">
            <a:schemeClr val="dk1"/>
          </a:lnRef>
          <a:fillRef idx="0">
            <a:schemeClr val="dk1"/>
          </a:fillRef>
          <a:effectRef idx="0">
            <a:schemeClr val="dk1"/>
          </a:effectRef>
          <a:fontRef idx="minor">
            <a:schemeClr val="tx1"/>
          </a:fontRef>
        </p:style>
      </p:cxnSp>
      <p:cxnSp>
        <p:nvCxnSpPr>
          <p:cNvPr id="256" name="Straight Connector 255">
            <a:extLst>
              <a:ext uri="{FF2B5EF4-FFF2-40B4-BE49-F238E27FC236}">
                <a16:creationId xmlns:a16="http://schemas.microsoft.com/office/drawing/2014/main" id="{02E77E12-1B02-474B-AC28-FA986CB10E1B}"/>
              </a:ext>
            </a:extLst>
          </p:cNvPr>
          <p:cNvCxnSpPr>
            <a:stCxn id="258" idx="3"/>
            <a:endCxn id="260" idx="7"/>
          </p:cNvCxnSpPr>
          <p:nvPr/>
        </p:nvCxnSpPr>
        <p:spPr>
          <a:xfrm flipH="1">
            <a:off x="4828988" y="4633058"/>
            <a:ext cx="206751" cy="101176"/>
          </a:xfrm>
          <a:prstGeom prst="line">
            <a:avLst/>
          </a:prstGeom>
        </p:spPr>
        <p:style>
          <a:lnRef idx="1">
            <a:schemeClr val="dk1"/>
          </a:lnRef>
          <a:fillRef idx="0">
            <a:schemeClr val="dk1"/>
          </a:fillRef>
          <a:effectRef idx="0">
            <a:schemeClr val="dk1"/>
          </a:effectRef>
          <a:fontRef idx="minor">
            <a:schemeClr val="tx1"/>
          </a:fontRef>
        </p:style>
      </p:cxnSp>
      <p:sp>
        <p:nvSpPr>
          <p:cNvPr id="257" name="Oval 256">
            <a:extLst>
              <a:ext uri="{FF2B5EF4-FFF2-40B4-BE49-F238E27FC236}">
                <a16:creationId xmlns:a16="http://schemas.microsoft.com/office/drawing/2014/main" id="{FE7ED6E7-500B-452B-A2EB-19D1FB3165BB}"/>
              </a:ext>
            </a:extLst>
          </p:cNvPr>
          <p:cNvSpPr/>
          <p:nvPr/>
        </p:nvSpPr>
        <p:spPr>
          <a:xfrm>
            <a:off x="5028010" y="4315675"/>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id="{67EA78F8-1BC2-4C80-AEAC-6E3E20F4EA3F}"/>
              </a:ext>
            </a:extLst>
          </p:cNvPr>
          <p:cNvSpPr/>
          <p:nvPr/>
        </p:nvSpPr>
        <p:spPr>
          <a:xfrm>
            <a:off x="5029044" y="4594034"/>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715D0FB4-BFF6-4048-8F0E-DBB13E59A76C}"/>
              </a:ext>
            </a:extLst>
          </p:cNvPr>
          <p:cNvSpPr/>
          <p:nvPr/>
        </p:nvSpPr>
        <p:spPr>
          <a:xfrm>
            <a:off x="4792488" y="4185939"/>
            <a:ext cx="45719" cy="45719"/>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a:extLst>
              <a:ext uri="{FF2B5EF4-FFF2-40B4-BE49-F238E27FC236}">
                <a16:creationId xmlns:a16="http://schemas.microsoft.com/office/drawing/2014/main" id="{1CB147B7-1ED5-4B80-81CE-3D3A0003AF67}"/>
              </a:ext>
            </a:extLst>
          </p:cNvPr>
          <p:cNvSpPr/>
          <p:nvPr/>
        </p:nvSpPr>
        <p:spPr>
          <a:xfrm>
            <a:off x="4789964" y="4727539"/>
            <a:ext cx="45719" cy="45719"/>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1" name="Straight Connector 260">
            <a:extLst>
              <a:ext uri="{FF2B5EF4-FFF2-40B4-BE49-F238E27FC236}">
                <a16:creationId xmlns:a16="http://schemas.microsoft.com/office/drawing/2014/main" id="{F63E9C35-634C-40E3-8555-12C9980B7C1D}"/>
              </a:ext>
            </a:extLst>
          </p:cNvPr>
          <p:cNvCxnSpPr/>
          <p:nvPr/>
        </p:nvCxnSpPr>
        <p:spPr>
          <a:xfrm>
            <a:off x="4812745" y="3961344"/>
            <a:ext cx="1034" cy="232640"/>
          </a:xfrm>
          <a:prstGeom prst="line">
            <a:avLst/>
          </a:prstGeom>
        </p:spPr>
        <p:style>
          <a:lnRef idx="1">
            <a:schemeClr val="dk1"/>
          </a:lnRef>
          <a:fillRef idx="0">
            <a:schemeClr val="dk1"/>
          </a:fillRef>
          <a:effectRef idx="0">
            <a:schemeClr val="dk1"/>
          </a:effectRef>
          <a:fontRef idx="minor">
            <a:schemeClr val="tx1"/>
          </a:fontRef>
        </p:style>
      </p:cxnSp>
      <p:cxnSp>
        <p:nvCxnSpPr>
          <p:cNvPr id="263" name="Straight Arrow Connector 262">
            <a:extLst>
              <a:ext uri="{FF2B5EF4-FFF2-40B4-BE49-F238E27FC236}">
                <a16:creationId xmlns:a16="http://schemas.microsoft.com/office/drawing/2014/main" id="{FF253B78-FEE2-4AF6-BEBF-9D15423258AB}"/>
              </a:ext>
            </a:extLst>
          </p:cNvPr>
          <p:cNvCxnSpPr>
            <a:cxnSpLocks/>
          </p:cNvCxnSpPr>
          <p:nvPr/>
        </p:nvCxnSpPr>
        <p:spPr>
          <a:xfrm>
            <a:off x="3386920" y="3370446"/>
            <a:ext cx="421981" cy="190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E05E569C-42F7-4500-9E9D-1B51FB8ACBA0}"/>
              </a:ext>
            </a:extLst>
          </p:cNvPr>
          <p:cNvCxnSpPr>
            <a:stCxn id="149" idx="1"/>
            <a:endCxn id="52" idx="7"/>
          </p:cNvCxnSpPr>
          <p:nvPr/>
        </p:nvCxnSpPr>
        <p:spPr>
          <a:xfrm flipH="1" flipV="1">
            <a:off x="3144030" y="2971476"/>
            <a:ext cx="210561" cy="383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0" name="TextBox 269">
            <a:extLst>
              <a:ext uri="{FF2B5EF4-FFF2-40B4-BE49-F238E27FC236}">
                <a16:creationId xmlns:a16="http://schemas.microsoft.com/office/drawing/2014/main" id="{3538155B-66AE-42BC-B4F5-CBF546B64D2D}"/>
              </a:ext>
            </a:extLst>
          </p:cNvPr>
          <p:cNvSpPr txBox="1"/>
          <p:nvPr/>
        </p:nvSpPr>
        <p:spPr>
          <a:xfrm>
            <a:off x="3450131" y="3054632"/>
            <a:ext cx="475488" cy="369332"/>
          </a:xfrm>
          <a:prstGeom prst="rect">
            <a:avLst/>
          </a:prstGeom>
          <a:noFill/>
        </p:spPr>
        <p:txBody>
          <a:bodyPr wrap="square" rtlCol="0">
            <a:spAutoFit/>
          </a:bodyPr>
          <a:lstStyle/>
          <a:p>
            <a:r>
              <a:rPr lang="en-US" b="1" dirty="0"/>
              <a:t>a</a:t>
            </a:r>
            <a:r>
              <a:rPr lang="en-US" baseline="-25000" dirty="0"/>
              <a:t>1</a:t>
            </a:r>
            <a:endParaRPr lang="en-US" dirty="0"/>
          </a:p>
        </p:txBody>
      </p:sp>
      <p:sp>
        <p:nvSpPr>
          <p:cNvPr id="271" name="TextBox 270">
            <a:extLst>
              <a:ext uri="{FF2B5EF4-FFF2-40B4-BE49-F238E27FC236}">
                <a16:creationId xmlns:a16="http://schemas.microsoft.com/office/drawing/2014/main" id="{99FFDA4C-3C81-45C3-B4F0-0AB685AA2855}"/>
              </a:ext>
            </a:extLst>
          </p:cNvPr>
          <p:cNvSpPr txBox="1"/>
          <p:nvPr/>
        </p:nvSpPr>
        <p:spPr>
          <a:xfrm>
            <a:off x="2941707" y="2968828"/>
            <a:ext cx="475488" cy="369332"/>
          </a:xfrm>
          <a:prstGeom prst="rect">
            <a:avLst/>
          </a:prstGeom>
          <a:noFill/>
        </p:spPr>
        <p:txBody>
          <a:bodyPr wrap="square" rtlCol="0">
            <a:spAutoFit/>
          </a:bodyPr>
          <a:lstStyle/>
          <a:p>
            <a:r>
              <a:rPr lang="en-US" b="1" dirty="0"/>
              <a:t>a</a:t>
            </a:r>
            <a:r>
              <a:rPr lang="en-US" baseline="-25000" dirty="0"/>
              <a:t>2</a:t>
            </a:r>
            <a:endParaRPr lang="en-US" dirty="0"/>
          </a:p>
        </p:txBody>
      </p:sp>
      <p:graphicFrame>
        <p:nvGraphicFramePr>
          <p:cNvPr id="272" name="Object 271">
            <a:extLst>
              <a:ext uri="{FF2B5EF4-FFF2-40B4-BE49-F238E27FC236}">
                <a16:creationId xmlns:a16="http://schemas.microsoft.com/office/drawing/2014/main" id="{B477195E-D718-4246-850A-160CBED39321}"/>
              </a:ext>
            </a:extLst>
          </p:cNvPr>
          <p:cNvGraphicFramePr>
            <a:graphicFrameLocks noChangeAspect="1"/>
          </p:cNvGraphicFramePr>
          <p:nvPr>
            <p:extLst>
              <p:ext uri="{D42A27DB-BD31-4B8C-83A1-F6EECF244321}">
                <p14:modId xmlns:p14="http://schemas.microsoft.com/office/powerpoint/2010/main" val="1644670801"/>
              </p:ext>
            </p:extLst>
          </p:nvPr>
        </p:nvGraphicFramePr>
        <p:xfrm>
          <a:off x="6007100" y="2860675"/>
          <a:ext cx="3033713" cy="1644650"/>
        </p:xfrm>
        <a:graphic>
          <a:graphicData uri="http://schemas.openxmlformats.org/presentationml/2006/ole">
            <mc:AlternateContent xmlns:mc="http://schemas.openxmlformats.org/markup-compatibility/2006">
              <mc:Choice xmlns:v="urn:schemas-microsoft-com:vml" Requires="v">
                <p:oleObj name="Equation" r:id="rId3" imgW="2108160" imgH="1143000" progId="Equation.DSMT4">
                  <p:embed/>
                </p:oleObj>
              </mc:Choice>
              <mc:Fallback>
                <p:oleObj name="Equation" r:id="rId3" imgW="2108160" imgH="1143000" progId="Equation.DSMT4">
                  <p:embed/>
                  <p:pic>
                    <p:nvPicPr>
                      <p:cNvPr id="272" name="Object 271">
                        <a:extLst>
                          <a:ext uri="{FF2B5EF4-FFF2-40B4-BE49-F238E27FC236}">
                            <a16:creationId xmlns:a16="http://schemas.microsoft.com/office/drawing/2014/main" id="{B477195E-D718-4246-850A-160CBED39321}"/>
                          </a:ext>
                        </a:extLst>
                      </p:cNvPr>
                      <p:cNvPicPr/>
                      <p:nvPr/>
                    </p:nvPicPr>
                    <p:blipFill>
                      <a:blip r:embed="rId4"/>
                      <a:stretch>
                        <a:fillRect/>
                      </a:stretch>
                    </p:blipFill>
                    <p:spPr>
                      <a:xfrm>
                        <a:off x="6007100" y="2860675"/>
                        <a:ext cx="3033713" cy="1644650"/>
                      </a:xfrm>
                      <a:prstGeom prst="rect">
                        <a:avLst/>
                      </a:prstGeom>
                    </p:spPr>
                  </p:pic>
                </p:oleObj>
              </mc:Fallback>
            </mc:AlternateContent>
          </a:graphicData>
        </a:graphic>
      </p:graphicFrame>
      <p:cxnSp>
        <p:nvCxnSpPr>
          <p:cNvPr id="274" name="Straight Arrow Connector 273">
            <a:extLst>
              <a:ext uri="{FF2B5EF4-FFF2-40B4-BE49-F238E27FC236}">
                <a16:creationId xmlns:a16="http://schemas.microsoft.com/office/drawing/2014/main" id="{7A9C17EB-37A6-4531-8C47-EC26943845BB}"/>
              </a:ext>
            </a:extLst>
          </p:cNvPr>
          <p:cNvCxnSpPr/>
          <p:nvPr/>
        </p:nvCxnSpPr>
        <p:spPr>
          <a:xfrm>
            <a:off x="1805748" y="5194407"/>
            <a:ext cx="381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9" name="TextBox 278">
            <a:extLst>
              <a:ext uri="{FF2B5EF4-FFF2-40B4-BE49-F238E27FC236}">
                <a16:creationId xmlns:a16="http://schemas.microsoft.com/office/drawing/2014/main" id="{804A273E-1771-44E3-97C4-3438E4543177}"/>
              </a:ext>
            </a:extLst>
          </p:cNvPr>
          <p:cNvSpPr txBox="1"/>
          <p:nvPr/>
        </p:nvSpPr>
        <p:spPr>
          <a:xfrm>
            <a:off x="2187666" y="4994622"/>
            <a:ext cx="192475" cy="369332"/>
          </a:xfrm>
          <a:prstGeom prst="rect">
            <a:avLst/>
          </a:prstGeom>
          <a:noFill/>
        </p:spPr>
        <p:txBody>
          <a:bodyPr wrap="square" rtlCol="0">
            <a:spAutoFit/>
          </a:bodyPr>
          <a:lstStyle/>
          <a:p>
            <a:r>
              <a:rPr lang="en-US" i="1" dirty="0"/>
              <a:t>x</a:t>
            </a:r>
          </a:p>
        </p:txBody>
      </p:sp>
      <p:sp>
        <p:nvSpPr>
          <p:cNvPr id="280" name="TextBox 279">
            <a:extLst>
              <a:ext uri="{FF2B5EF4-FFF2-40B4-BE49-F238E27FC236}">
                <a16:creationId xmlns:a16="http://schemas.microsoft.com/office/drawing/2014/main" id="{B87D7F03-88D7-4380-83DC-929A490791FC}"/>
              </a:ext>
            </a:extLst>
          </p:cNvPr>
          <p:cNvSpPr txBox="1"/>
          <p:nvPr/>
        </p:nvSpPr>
        <p:spPr>
          <a:xfrm>
            <a:off x="1580592" y="4533632"/>
            <a:ext cx="109209" cy="369332"/>
          </a:xfrm>
          <a:prstGeom prst="rect">
            <a:avLst/>
          </a:prstGeom>
          <a:noFill/>
        </p:spPr>
        <p:txBody>
          <a:bodyPr wrap="square" rtlCol="0">
            <a:spAutoFit/>
          </a:bodyPr>
          <a:lstStyle/>
          <a:p>
            <a:r>
              <a:rPr lang="en-US" i="1" dirty="0"/>
              <a:t>y</a:t>
            </a:r>
          </a:p>
        </p:txBody>
      </p:sp>
      <p:cxnSp>
        <p:nvCxnSpPr>
          <p:cNvPr id="262" name="Straight Arrow Connector 261">
            <a:extLst>
              <a:ext uri="{FF2B5EF4-FFF2-40B4-BE49-F238E27FC236}">
                <a16:creationId xmlns:a16="http://schemas.microsoft.com/office/drawing/2014/main" id="{BC31A2B9-2B05-4F65-A6D3-6BE913873EB6}"/>
              </a:ext>
            </a:extLst>
          </p:cNvPr>
          <p:cNvCxnSpPr>
            <a:cxnSpLocks/>
          </p:cNvCxnSpPr>
          <p:nvPr/>
        </p:nvCxnSpPr>
        <p:spPr>
          <a:xfrm rot="-5400000">
            <a:off x="1620792" y="5009452"/>
            <a:ext cx="381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157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5E26-B0EC-41EF-8E22-80ED3CF14093}"/>
              </a:ext>
            </a:extLst>
          </p:cNvPr>
          <p:cNvSpPr>
            <a:spLocks noGrp="1"/>
          </p:cNvSpPr>
          <p:nvPr>
            <p:ph type="title"/>
          </p:nvPr>
        </p:nvSpPr>
        <p:spPr/>
        <p:txBody>
          <a:bodyPr>
            <a:normAutofit fontScale="90000"/>
          </a:bodyPr>
          <a:lstStyle/>
          <a:p>
            <a:r>
              <a:rPr lang="en-US" dirty="0"/>
              <a:t>Point and space groups of 3D  Bravais lattices and crystal structures</a:t>
            </a:r>
          </a:p>
        </p:txBody>
      </p:sp>
      <p:graphicFrame>
        <p:nvGraphicFramePr>
          <p:cNvPr id="4" name="Table 4">
            <a:extLst>
              <a:ext uri="{FF2B5EF4-FFF2-40B4-BE49-F238E27FC236}">
                <a16:creationId xmlns:a16="http://schemas.microsoft.com/office/drawing/2014/main" id="{7D18D9A2-FA4B-40E0-8F6F-0FF74B54728E}"/>
              </a:ext>
            </a:extLst>
          </p:cNvPr>
          <p:cNvGraphicFramePr>
            <a:graphicFrameLocks noGrp="1"/>
          </p:cNvGraphicFramePr>
          <p:nvPr>
            <p:extLst>
              <p:ext uri="{D42A27DB-BD31-4B8C-83A1-F6EECF244321}">
                <p14:modId xmlns:p14="http://schemas.microsoft.com/office/powerpoint/2010/main" val="2639538020"/>
              </p:ext>
            </p:extLst>
          </p:nvPr>
        </p:nvGraphicFramePr>
        <p:xfrm>
          <a:off x="628649" y="2184940"/>
          <a:ext cx="7503675" cy="4079060"/>
        </p:xfrm>
        <a:graphic>
          <a:graphicData uri="http://schemas.openxmlformats.org/drawingml/2006/table">
            <a:tbl>
              <a:tblPr firstRow="1" bandRow="1">
                <a:tableStyleId>{5C22544A-7EE6-4342-B048-85BDC9FD1C3A}</a:tableStyleId>
              </a:tblPr>
              <a:tblGrid>
                <a:gridCol w="2501225">
                  <a:extLst>
                    <a:ext uri="{9D8B030D-6E8A-4147-A177-3AD203B41FA5}">
                      <a16:colId xmlns:a16="http://schemas.microsoft.com/office/drawing/2014/main" val="3221103478"/>
                    </a:ext>
                  </a:extLst>
                </a:gridCol>
                <a:gridCol w="2501225">
                  <a:extLst>
                    <a:ext uri="{9D8B030D-6E8A-4147-A177-3AD203B41FA5}">
                      <a16:colId xmlns:a16="http://schemas.microsoft.com/office/drawing/2014/main" val="3036676120"/>
                    </a:ext>
                  </a:extLst>
                </a:gridCol>
                <a:gridCol w="2501225">
                  <a:extLst>
                    <a:ext uri="{9D8B030D-6E8A-4147-A177-3AD203B41FA5}">
                      <a16:colId xmlns:a16="http://schemas.microsoft.com/office/drawing/2014/main" val="813080977"/>
                    </a:ext>
                  </a:extLst>
                </a:gridCol>
              </a:tblGrid>
              <a:tr h="1308010">
                <a:tc>
                  <a:txBody>
                    <a:bodyPr/>
                    <a:lstStyle/>
                    <a:p>
                      <a:endParaRPr lang="en-US" dirty="0"/>
                    </a:p>
                    <a:p>
                      <a:endParaRPr lang="en-US" dirty="0"/>
                    </a:p>
                    <a:p>
                      <a:r>
                        <a:rPr lang="en-US" dirty="0"/>
                        <a:t>No.  \  types </a:t>
                      </a:r>
                    </a:p>
                  </a:txBody>
                  <a:tcPr/>
                </a:tc>
                <a:tc>
                  <a:txBody>
                    <a:bodyPr/>
                    <a:lstStyle/>
                    <a:p>
                      <a:r>
                        <a:rPr lang="en-US" dirty="0"/>
                        <a:t>Bravais Lattice </a:t>
                      </a:r>
                    </a:p>
                    <a:p>
                      <a:r>
                        <a:rPr lang="en-US" dirty="0"/>
                        <a:t>(Basis of spherical symmetry)</a:t>
                      </a:r>
                    </a:p>
                  </a:txBody>
                  <a:tcPr/>
                </a:tc>
                <a:tc>
                  <a:txBody>
                    <a:bodyPr/>
                    <a:lstStyle/>
                    <a:p>
                      <a:r>
                        <a:rPr lang="en-US" dirty="0"/>
                        <a:t>Crystal Structure </a:t>
                      </a:r>
                    </a:p>
                    <a:p>
                      <a:r>
                        <a:rPr lang="en-US" dirty="0"/>
                        <a:t>(Basis of arbitrary symmetry)</a:t>
                      </a:r>
                    </a:p>
                  </a:txBody>
                  <a:tcPr/>
                </a:tc>
                <a:extLst>
                  <a:ext uri="{0D108BD9-81ED-4DB2-BD59-A6C34878D82A}">
                    <a16:rowId xmlns:a16="http://schemas.microsoft.com/office/drawing/2014/main" val="3468341542"/>
                  </a:ext>
                </a:extLst>
              </a:tr>
              <a:tr h="1308010">
                <a:tc>
                  <a:txBody>
                    <a:bodyPr/>
                    <a:lstStyle/>
                    <a:p>
                      <a:r>
                        <a:rPr lang="en-US" dirty="0"/>
                        <a:t>Number of point groups</a:t>
                      </a:r>
                    </a:p>
                  </a:txBody>
                  <a:tcPr/>
                </a:tc>
                <a:tc>
                  <a:txBody>
                    <a:bodyPr/>
                    <a:lstStyle/>
                    <a:p>
                      <a:r>
                        <a:rPr lang="en-US" dirty="0"/>
                        <a:t>7 (seven crystal systems: cubic, tetragonal, orthorhombic, monoclinic, triclinic, trigonal, and hexagonal)</a:t>
                      </a:r>
                    </a:p>
                  </a:txBody>
                  <a:tcPr/>
                </a:tc>
                <a:tc>
                  <a:txBody>
                    <a:bodyPr/>
                    <a:lstStyle/>
                    <a:p>
                      <a:r>
                        <a:rPr lang="en-US" dirty="0"/>
                        <a:t>32 (the 32-crystallographic point groups)</a:t>
                      </a:r>
                    </a:p>
                  </a:txBody>
                  <a:tcPr/>
                </a:tc>
                <a:extLst>
                  <a:ext uri="{0D108BD9-81ED-4DB2-BD59-A6C34878D82A}">
                    <a16:rowId xmlns:a16="http://schemas.microsoft.com/office/drawing/2014/main" val="3383648053"/>
                  </a:ext>
                </a:extLst>
              </a:tr>
              <a:tr h="1308010">
                <a:tc>
                  <a:txBody>
                    <a:bodyPr/>
                    <a:lstStyle/>
                    <a:p>
                      <a:r>
                        <a:rPr lang="en-US" dirty="0"/>
                        <a:t>Number of space groups</a:t>
                      </a:r>
                    </a:p>
                  </a:txBody>
                  <a:tcPr/>
                </a:tc>
                <a:tc>
                  <a:txBody>
                    <a:bodyPr/>
                    <a:lstStyle/>
                    <a:p>
                      <a:r>
                        <a:rPr lang="en-US" dirty="0"/>
                        <a:t>14 (fourteen Bravais lattices)</a:t>
                      </a:r>
                    </a:p>
                  </a:txBody>
                  <a:tcPr/>
                </a:tc>
                <a:tc>
                  <a:txBody>
                    <a:bodyPr/>
                    <a:lstStyle/>
                    <a:p>
                      <a:r>
                        <a:rPr lang="en-US" dirty="0"/>
                        <a:t>230 (the 230 crystal space groups)</a:t>
                      </a:r>
                    </a:p>
                  </a:txBody>
                  <a:tcPr/>
                </a:tc>
                <a:extLst>
                  <a:ext uri="{0D108BD9-81ED-4DB2-BD59-A6C34878D82A}">
                    <a16:rowId xmlns:a16="http://schemas.microsoft.com/office/drawing/2014/main" val="1321362641"/>
                  </a:ext>
                </a:extLst>
              </a:tr>
            </a:tbl>
          </a:graphicData>
        </a:graphic>
      </p:graphicFrame>
    </p:spTree>
    <p:extLst>
      <p:ext uri="{BB962C8B-B14F-4D97-AF65-F5344CB8AC3E}">
        <p14:creationId xmlns:p14="http://schemas.microsoft.com/office/powerpoint/2010/main" val="43838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5B5A-7F9D-4301-BF30-774AF77782F5}"/>
              </a:ext>
            </a:extLst>
          </p:cNvPr>
          <p:cNvSpPr>
            <a:spLocks noGrp="1"/>
          </p:cNvSpPr>
          <p:nvPr>
            <p:ph type="title"/>
          </p:nvPr>
        </p:nvSpPr>
        <p:spPr>
          <a:xfrm>
            <a:off x="175098" y="44104"/>
            <a:ext cx="4066162" cy="2572627"/>
          </a:xfrm>
        </p:spPr>
        <p:txBody>
          <a:bodyPr>
            <a:normAutofit/>
          </a:bodyPr>
          <a:lstStyle/>
          <a:p>
            <a:r>
              <a:rPr lang="en-US" dirty="0"/>
              <a:t>32 crystallographic point groups</a:t>
            </a:r>
          </a:p>
        </p:txBody>
      </p:sp>
      <p:pic>
        <p:nvPicPr>
          <p:cNvPr id="5" name="Picture 4" descr="Diagram, engineering drawing&#10;&#10;Description automatically generated">
            <a:extLst>
              <a:ext uri="{FF2B5EF4-FFF2-40B4-BE49-F238E27FC236}">
                <a16:creationId xmlns:a16="http://schemas.microsoft.com/office/drawing/2014/main" id="{7829D92B-D7A2-435F-8541-4F6B862BB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273" y="2948145"/>
            <a:ext cx="3227638" cy="3131642"/>
          </a:xfrm>
          <a:prstGeom prst="rect">
            <a:avLst/>
          </a:prstGeom>
        </p:spPr>
      </p:pic>
      <p:pic>
        <p:nvPicPr>
          <p:cNvPr id="7" name="Picture 6" descr="Diagram&#10;&#10;Description automatically generated">
            <a:extLst>
              <a:ext uri="{FF2B5EF4-FFF2-40B4-BE49-F238E27FC236}">
                <a16:creationId xmlns:a16="http://schemas.microsoft.com/office/drawing/2014/main" id="{E50F8CDF-6F6C-4108-B4C1-D890293199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9263" y="16764"/>
            <a:ext cx="4991100" cy="6824472"/>
          </a:xfrm>
          <a:prstGeom prst="rect">
            <a:avLst/>
          </a:prstGeom>
        </p:spPr>
      </p:pic>
      <p:sp>
        <p:nvSpPr>
          <p:cNvPr id="8" name="TextBox 7">
            <a:extLst>
              <a:ext uri="{FF2B5EF4-FFF2-40B4-BE49-F238E27FC236}">
                <a16:creationId xmlns:a16="http://schemas.microsoft.com/office/drawing/2014/main" id="{C0369B4E-102C-4AA3-9A27-1635B5F043AE}"/>
              </a:ext>
            </a:extLst>
          </p:cNvPr>
          <p:cNvSpPr txBox="1"/>
          <p:nvPr/>
        </p:nvSpPr>
        <p:spPr>
          <a:xfrm>
            <a:off x="450273" y="6332706"/>
            <a:ext cx="3110050" cy="369332"/>
          </a:xfrm>
          <a:prstGeom prst="rect">
            <a:avLst/>
          </a:prstGeom>
          <a:noFill/>
        </p:spPr>
        <p:txBody>
          <a:bodyPr wrap="square" rtlCol="0">
            <a:spAutoFit/>
          </a:bodyPr>
          <a:lstStyle/>
          <a:p>
            <a:r>
              <a:rPr lang="en-US" dirty="0"/>
              <a:t>Ashcroft/</a:t>
            </a:r>
            <a:r>
              <a:rPr lang="en-US" dirty="0" err="1"/>
              <a:t>Mermin</a:t>
            </a:r>
            <a:r>
              <a:rPr lang="en-US" dirty="0"/>
              <a:t>, Chap 7</a:t>
            </a:r>
          </a:p>
        </p:txBody>
      </p:sp>
    </p:spTree>
    <p:extLst>
      <p:ext uri="{BB962C8B-B14F-4D97-AF65-F5344CB8AC3E}">
        <p14:creationId xmlns:p14="http://schemas.microsoft.com/office/powerpoint/2010/main" val="3828531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90CE-41E9-4AE2-B1AF-1112033304D5}"/>
              </a:ext>
            </a:extLst>
          </p:cNvPr>
          <p:cNvSpPr>
            <a:spLocks noGrp="1"/>
          </p:cNvSpPr>
          <p:nvPr>
            <p:ph type="title"/>
          </p:nvPr>
        </p:nvSpPr>
        <p:spPr/>
        <p:txBody>
          <a:bodyPr/>
          <a:lstStyle/>
          <a:p>
            <a:r>
              <a:rPr lang="en-US" dirty="0"/>
              <a:t>Definition of a group</a:t>
            </a:r>
          </a:p>
        </p:txBody>
      </p:sp>
      <p:sp>
        <p:nvSpPr>
          <p:cNvPr id="3" name="Content Placeholder 2">
            <a:extLst>
              <a:ext uri="{FF2B5EF4-FFF2-40B4-BE49-F238E27FC236}">
                <a16:creationId xmlns:a16="http://schemas.microsoft.com/office/drawing/2014/main" id="{50D5FC3E-3609-4D18-B274-67508DC1624F}"/>
              </a:ext>
            </a:extLst>
          </p:cNvPr>
          <p:cNvSpPr>
            <a:spLocks noGrp="1"/>
          </p:cNvSpPr>
          <p:nvPr>
            <p:ph idx="1"/>
          </p:nvPr>
        </p:nvSpPr>
        <p:spPr/>
        <p:txBody>
          <a:bodyPr/>
          <a:lstStyle/>
          <a:p>
            <a:pPr marL="0" indent="0">
              <a:buNone/>
            </a:pPr>
            <a:r>
              <a:rPr lang="en-US" dirty="0"/>
              <a:t>A set G that are</a:t>
            </a:r>
          </a:p>
          <a:p>
            <a:pPr marL="514350" indent="-514350">
              <a:buFont typeface="+mj-lt"/>
              <a:buAutoNum type="alphaLcParenR"/>
            </a:pPr>
            <a:r>
              <a:rPr lang="en-US" dirty="0"/>
              <a:t>Closed under operation </a:t>
            </a:r>
            <a:r>
              <a:rPr lang="en-US" dirty="0">
                <a:sym typeface="Symbol" panose="05050102010706020507" pitchFamily="18" charset="2"/>
              </a:rPr>
              <a:t>, i.e., if </a:t>
            </a:r>
            <a:r>
              <a:rPr lang="en-US" i="1" dirty="0">
                <a:sym typeface="Symbol" panose="05050102010706020507" pitchFamily="18" charset="2"/>
              </a:rPr>
              <a:t>A</a:t>
            </a:r>
            <a:r>
              <a:rPr lang="en-US" dirty="0">
                <a:sym typeface="Symbol" panose="05050102010706020507" pitchFamily="18" charset="2"/>
              </a:rPr>
              <a:t> and </a:t>
            </a:r>
            <a:r>
              <a:rPr lang="en-US" i="1" dirty="0">
                <a:sym typeface="Symbol" panose="05050102010706020507" pitchFamily="18" charset="2"/>
              </a:rPr>
              <a:t>B</a:t>
            </a:r>
            <a:r>
              <a:rPr lang="en-US" dirty="0">
                <a:sym typeface="Symbol" panose="05050102010706020507" pitchFamily="18" charset="2"/>
              </a:rPr>
              <a:t>  G, so is </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B</a:t>
            </a:r>
            <a:r>
              <a:rPr lang="en-US" dirty="0">
                <a:sym typeface="Symbol" panose="05050102010706020507" pitchFamily="18" charset="2"/>
              </a:rPr>
              <a:t>.</a:t>
            </a:r>
          </a:p>
          <a:p>
            <a:pPr marL="514350" indent="-514350">
              <a:buFont typeface="+mj-lt"/>
              <a:buAutoNum type="alphaLcParenR"/>
            </a:pPr>
            <a:r>
              <a:rPr lang="en-US" dirty="0">
                <a:sym typeface="Symbol" panose="05050102010706020507" pitchFamily="18" charset="2"/>
              </a:rPr>
              <a:t>There exits an identity </a:t>
            </a:r>
            <a:r>
              <a:rPr lang="en-US" i="1" dirty="0">
                <a:sym typeface="Symbol" panose="05050102010706020507" pitchFamily="18" charset="2"/>
              </a:rPr>
              <a:t>E</a:t>
            </a:r>
            <a:r>
              <a:rPr lang="en-US" dirty="0">
                <a:sym typeface="Symbol" panose="05050102010706020507" pitchFamily="18" charset="2"/>
              </a:rPr>
              <a:t>, such that </a:t>
            </a:r>
            <a:r>
              <a:rPr lang="en-US" i="1" dirty="0">
                <a:sym typeface="Symbol" panose="05050102010706020507" pitchFamily="18" charset="2"/>
              </a:rPr>
              <a:t>E</a:t>
            </a:r>
            <a:r>
              <a:rPr lang="en-US" dirty="0">
                <a:sym typeface="Symbol" panose="05050102010706020507" pitchFamily="18" charset="2"/>
              </a:rPr>
              <a:t></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E</a:t>
            </a:r>
            <a:r>
              <a:rPr lang="en-US" dirty="0">
                <a:sym typeface="Symbol" panose="05050102010706020507" pitchFamily="18" charset="2"/>
              </a:rPr>
              <a:t>=</a:t>
            </a:r>
            <a:r>
              <a:rPr lang="en-US" i="1" dirty="0">
                <a:sym typeface="Symbol" panose="05050102010706020507" pitchFamily="18" charset="2"/>
              </a:rPr>
              <a:t>A</a:t>
            </a:r>
            <a:r>
              <a:rPr lang="en-US" dirty="0">
                <a:sym typeface="Symbol" panose="05050102010706020507" pitchFamily="18" charset="2"/>
              </a:rPr>
              <a:t>.</a:t>
            </a:r>
          </a:p>
          <a:p>
            <a:pPr marL="514350" indent="-514350">
              <a:buFont typeface="+mj-lt"/>
              <a:buAutoNum type="alphaLcParenR"/>
            </a:pPr>
            <a:r>
              <a:rPr lang="en-US" dirty="0">
                <a:sym typeface="Symbol" panose="05050102010706020507" pitchFamily="18" charset="2"/>
              </a:rPr>
              <a:t>For each element </a:t>
            </a:r>
            <a:r>
              <a:rPr lang="en-US" i="1" dirty="0">
                <a:sym typeface="Symbol" panose="05050102010706020507" pitchFamily="18" charset="2"/>
              </a:rPr>
              <a:t>A</a:t>
            </a:r>
            <a:r>
              <a:rPr lang="en-US" dirty="0">
                <a:sym typeface="Symbol" panose="05050102010706020507" pitchFamily="18" charset="2"/>
              </a:rPr>
              <a:t> there is a unique inverse  </a:t>
            </a:r>
            <a:r>
              <a:rPr lang="en-US" i="1" dirty="0">
                <a:sym typeface="Symbol" panose="05050102010706020507" pitchFamily="18" charset="2"/>
              </a:rPr>
              <a:t>B=A</a:t>
            </a:r>
            <a:r>
              <a:rPr lang="en-US" i="1" baseline="30000" dirty="0">
                <a:sym typeface="Symbol" panose="05050102010706020507" pitchFamily="18" charset="2"/>
              </a:rPr>
              <a:t>-</a:t>
            </a:r>
            <a:r>
              <a:rPr lang="en-US" baseline="30000" dirty="0">
                <a:sym typeface="Symbol" panose="05050102010706020507" pitchFamily="18" charset="2"/>
              </a:rPr>
              <a:t>1</a:t>
            </a:r>
            <a:r>
              <a:rPr lang="en-US" dirty="0">
                <a:sym typeface="Symbol" panose="05050102010706020507" pitchFamily="18" charset="2"/>
              </a:rPr>
              <a:t>, such that </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B</a:t>
            </a:r>
            <a:r>
              <a:rPr lang="en-US" dirty="0">
                <a:sym typeface="Symbol" panose="05050102010706020507" pitchFamily="18" charset="2"/>
              </a:rPr>
              <a:t>=</a:t>
            </a:r>
            <a:r>
              <a:rPr lang="en-US" i="1" dirty="0">
                <a:sym typeface="Symbol" panose="05050102010706020507" pitchFamily="18" charset="2"/>
              </a:rPr>
              <a:t>B</a:t>
            </a:r>
            <a:r>
              <a:rPr lang="en-US" dirty="0">
                <a:sym typeface="Symbol" panose="05050102010706020507" pitchFamily="18" charset="2"/>
              </a:rPr>
              <a:t></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E</a:t>
            </a:r>
            <a:r>
              <a:rPr lang="en-US" dirty="0">
                <a:sym typeface="Symbol" panose="05050102010706020507" pitchFamily="18" charset="2"/>
              </a:rPr>
              <a:t>.</a:t>
            </a:r>
          </a:p>
          <a:p>
            <a:pPr marL="514350" indent="-514350">
              <a:buFont typeface="+mj-lt"/>
              <a:buAutoNum type="alphaLcParenR"/>
            </a:pPr>
            <a:r>
              <a:rPr lang="en-US" dirty="0">
                <a:sym typeface="Symbol" panose="05050102010706020507" pitchFamily="18" charset="2"/>
              </a:rPr>
              <a:t>The operation is associative, i.e., </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B</a:t>
            </a:r>
            <a:r>
              <a:rPr lang="en-US" dirty="0">
                <a:sym typeface="Symbol" panose="05050102010706020507" pitchFamily="18" charset="2"/>
              </a:rPr>
              <a:t></a:t>
            </a:r>
            <a:r>
              <a:rPr lang="en-US" i="1" dirty="0">
                <a:sym typeface="Symbol" panose="05050102010706020507" pitchFamily="18" charset="2"/>
              </a:rPr>
              <a:t>C</a:t>
            </a:r>
            <a:r>
              <a:rPr lang="en-US" dirty="0">
                <a:sym typeface="Symbol" panose="05050102010706020507" pitchFamily="18" charset="2"/>
              </a:rPr>
              <a:t>) = (</a:t>
            </a:r>
            <a:r>
              <a:rPr lang="en-US" i="1" dirty="0">
                <a:sym typeface="Symbol" panose="05050102010706020507" pitchFamily="18" charset="2"/>
              </a:rPr>
              <a:t>A</a:t>
            </a:r>
            <a:r>
              <a:rPr lang="en-US" dirty="0">
                <a:sym typeface="Symbol" panose="05050102010706020507" pitchFamily="18" charset="2"/>
              </a:rPr>
              <a:t></a:t>
            </a:r>
            <a:r>
              <a:rPr lang="en-US" i="1" dirty="0">
                <a:sym typeface="Symbol" panose="05050102010706020507" pitchFamily="18" charset="2"/>
              </a:rPr>
              <a:t>B</a:t>
            </a:r>
            <a:r>
              <a:rPr lang="en-US" dirty="0">
                <a:sym typeface="Symbol" panose="05050102010706020507" pitchFamily="18" charset="2"/>
              </a:rPr>
              <a:t>)</a:t>
            </a:r>
            <a:r>
              <a:rPr lang="en-US" i="1" dirty="0">
                <a:sym typeface="Symbol" panose="05050102010706020507" pitchFamily="18" charset="2"/>
              </a:rPr>
              <a:t>C</a:t>
            </a:r>
            <a:r>
              <a:rPr lang="en-US" dirty="0">
                <a:sym typeface="Symbol" panose="05050102010706020507" pitchFamily="18" charset="2"/>
              </a:rPr>
              <a:t>.</a:t>
            </a:r>
            <a:endParaRPr lang="en-US" dirty="0"/>
          </a:p>
        </p:txBody>
      </p:sp>
    </p:spTree>
    <p:extLst>
      <p:ext uri="{BB962C8B-B14F-4D97-AF65-F5344CB8AC3E}">
        <p14:creationId xmlns:p14="http://schemas.microsoft.com/office/powerpoint/2010/main" val="3167325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7EB07-2DA8-411A-B0CC-38008C55B0F9}"/>
              </a:ext>
            </a:extLst>
          </p:cNvPr>
          <p:cNvSpPr>
            <a:spLocks noGrp="1"/>
          </p:cNvSpPr>
          <p:nvPr>
            <p:ph type="title"/>
          </p:nvPr>
        </p:nvSpPr>
        <p:spPr/>
        <p:txBody>
          <a:bodyPr/>
          <a:lstStyle/>
          <a:p>
            <a:r>
              <a:rPr lang="en-US" dirty="0"/>
              <a:t>Examples of groups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4885FF-F432-49F0-BEFA-1EFF97007981}"/>
                  </a:ext>
                </a:extLst>
              </p:cNvPr>
              <p:cNvSpPr>
                <a:spLocks noGrp="1"/>
              </p:cNvSpPr>
              <p:nvPr>
                <p:ph idx="1"/>
              </p:nvPr>
            </p:nvSpPr>
            <p:spPr/>
            <p:txBody>
              <a:bodyPr/>
              <a:lstStyle/>
              <a:p>
                <a:r>
                  <a:rPr lang="en-US" dirty="0"/>
                  <a:t>G = {</a:t>
                </a:r>
                <a:r>
                  <a:rPr lang="en-US" i="1" dirty="0"/>
                  <a:t>E</a:t>
                </a:r>
                <a:r>
                  <a:rPr lang="en-US" dirty="0"/>
                  <a:t>, </a:t>
                </a:r>
                <a:r>
                  <a:rPr lang="en-US" i="1" dirty="0"/>
                  <a:t>A</a:t>
                </a:r>
                <a:r>
                  <a:rPr lang="en-US" dirty="0"/>
                  <a:t>}, with </a:t>
                </a:r>
                <a:r>
                  <a:rPr lang="en-US" i="1" dirty="0"/>
                  <a:t>A</a:t>
                </a:r>
                <a:r>
                  <a:rPr lang="en-US" i="1" baseline="30000" dirty="0"/>
                  <a:t>2</a:t>
                </a:r>
                <a:r>
                  <a:rPr lang="en-US" baseline="30000" dirty="0"/>
                  <a:t> </a:t>
                </a:r>
                <a:r>
                  <a:rPr lang="en-US" dirty="0"/>
                  <a:t>= </a:t>
                </a:r>
                <a:r>
                  <a:rPr lang="en-US" i="1" dirty="0"/>
                  <a:t>E</a:t>
                </a:r>
              </a:p>
              <a:p>
                <a:endParaRPr lang="en-US" dirty="0"/>
              </a:p>
              <a:p>
                <a:r>
                  <a:rPr lang="en-US" dirty="0"/>
                  <a:t>Multiplication of complex numbers of modulus 1,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𝑖</m:t>
                        </m:r>
                        <m:r>
                          <a:rPr lang="en-US" b="0" i="1" smtClean="0">
                            <a:latin typeface="Cambria Math" panose="02040503050406030204" pitchFamily="18" charset="0"/>
                          </a:rPr>
                          <m:t>𝜃</m:t>
                        </m:r>
                      </m:sup>
                    </m:sSup>
                    <m:r>
                      <a:rPr lang="en-US" b="0" i="0" smtClean="0">
                        <a:latin typeface="Cambria Math" panose="02040503050406030204" pitchFamily="18" charset="0"/>
                      </a:rPr>
                      <m:t>.</m:t>
                    </m:r>
                  </m:oMath>
                </a14:m>
                <a:r>
                  <a:rPr lang="en-US" dirty="0"/>
                  <a:t>  Also, the discrete case of </a:t>
                </a:r>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𝑁</m:t>
                    </m:r>
                  </m:oMath>
                </a14:m>
                <a:r>
                  <a:rPr lang="en-US" dirty="0"/>
                  <a:t>.</a:t>
                </a:r>
              </a:p>
              <a:p>
                <a:endParaRPr lang="en-US" dirty="0"/>
              </a:p>
              <a:p>
                <a:r>
                  <a:rPr lang="en-US" dirty="0"/>
                  <a:t>Addition of integers, identity </a:t>
                </a:r>
                <a:r>
                  <a:rPr lang="en-US" i="1" dirty="0"/>
                  <a:t>E</a:t>
                </a:r>
                <a:r>
                  <a:rPr lang="en-US" dirty="0"/>
                  <a:t> is 0.</a:t>
                </a:r>
              </a:p>
              <a:p>
                <a:endParaRPr lang="en-US" dirty="0"/>
              </a:p>
              <a:p>
                <a:r>
                  <a:rPr lang="en-US" dirty="0"/>
                  <a:t>Rotation/reflection of a cube  (O</a:t>
                </a:r>
                <a:r>
                  <a:rPr lang="en-US" baseline="-25000" dirty="0"/>
                  <a:t>h</a:t>
                </a:r>
                <a:r>
                  <a:rPr lang="en-US" dirty="0"/>
                  <a:t>), 48 elements</a:t>
                </a:r>
              </a:p>
              <a:p>
                <a:endParaRPr lang="en-US" dirty="0"/>
              </a:p>
              <a:p>
                <a:pPr marL="0" indent="0">
                  <a:buNone/>
                </a:pPr>
                <a:endParaRPr lang="en-US" dirty="0"/>
              </a:p>
              <a:p>
                <a:endParaRPr lang="en-US" dirty="0"/>
              </a:p>
            </p:txBody>
          </p:sp>
        </mc:Choice>
        <mc:Fallback xmlns="">
          <p:sp>
            <p:nvSpPr>
              <p:cNvPr id="3" name="Content Placeholder 2">
                <a:extLst>
                  <a:ext uri="{FF2B5EF4-FFF2-40B4-BE49-F238E27FC236}">
                    <a16:creationId xmlns:a16="http://schemas.microsoft.com/office/drawing/2014/main" id="{E04885FF-F432-49F0-BEFA-1EFF97007981}"/>
                  </a:ext>
                </a:extLst>
              </p:cNvPr>
              <p:cNvSpPr>
                <a:spLocks noGrp="1" noRot="1" noChangeAspect="1" noMove="1" noResize="1" noEditPoints="1" noAdjustHandles="1" noChangeArrowheads="1" noChangeShapeType="1" noTextEdit="1"/>
              </p:cNvSpPr>
              <p:nvPr>
                <p:ph idx="1"/>
              </p:nvPr>
            </p:nvSpPr>
            <p:spPr>
              <a:blipFill>
                <a:blip r:embed="rId2"/>
                <a:stretch>
                  <a:fillRect l="-1391" t="-2381"/>
                </a:stretch>
              </a:blipFill>
            </p:spPr>
            <p:txBody>
              <a:bodyPr/>
              <a:lstStyle/>
              <a:p>
                <a:r>
                  <a:rPr lang="en-US">
                    <a:noFill/>
                  </a:rPr>
                  <a:t> </a:t>
                </a:r>
              </a:p>
            </p:txBody>
          </p:sp>
        </mc:Fallback>
      </mc:AlternateContent>
    </p:spTree>
    <p:extLst>
      <p:ext uri="{BB962C8B-B14F-4D97-AF65-F5344CB8AC3E}">
        <p14:creationId xmlns:p14="http://schemas.microsoft.com/office/powerpoint/2010/main" val="2031017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F6A6-B8AE-4966-ADB4-9BC370DEB0EC}"/>
              </a:ext>
            </a:extLst>
          </p:cNvPr>
          <p:cNvSpPr>
            <a:spLocks noGrp="1"/>
          </p:cNvSpPr>
          <p:nvPr>
            <p:ph type="title"/>
          </p:nvPr>
        </p:nvSpPr>
        <p:spPr/>
        <p:txBody>
          <a:bodyPr/>
          <a:lstStyle/>
          <a:p>
            <a:r>
              <a:rPr lang="en-US" dirty="0"/>
              <a:t>Multiplication table &amp; rearrangement theorem</a:t>
            </a:r>
          </a:p>
        </p:txBody>
      </p:sp>
      <p:sp>
        <p:nvSpPr>
          <p:cNvPr id="4" name="Isosceles Triangle 3">
            <a:extLst>
              <a:ext uri="{FF2B5EF4-FFF2-40B4-BE49-F238E27FC236}">
                <a16:creationId xmlns:a16="http://schemas.microsoft.com/office/drawing/2014/main" id="{E4D27E18-1B84-468F-8F30-28CB957EA5FD}"/>
              </a:ext>
            </a:extLst>
          </p:cNvPr>
          <p:cNvSpPr/>
          <p:nvPr/>
        </p:nvSpPr>
        <p:spPr>
          <a:xfrm>
            <a:off x="1138136" y="2548654"/>
            <a:ext cx="1381327" cy="1197864"/>
          </a:xfrm>
          <a:prstGeom prst="triangle">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BD82D0CF-4C9B-41FA-B64B-B0DC08B69873}"/>
              </a:ext>
            </a:extLst>
          </p:cNvPr>
          <p:cNvCxnSpPr/>
          <p:nvPr/>
        </p:nvCxnSpPr>
        <p:spPr>
          <a:xfrm>
            <a:off x="1828801" y="3268497"/>
            <a:ext cx="12840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C819093-282B-4699-A495-A834393B4943}"/>
              </a:ext>
            </a:extLst>
          </p:cNvPr>
          <p:cNvCxnSpPr/>
          <p:nvPr/>
        </p:nvCxnSpPr>
        <p:spPr>
          <a:xfrm flipV="1">
            <a:off x="1828801" y="2070074"/>
            <a:ext cx="0" cy="1198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857942D-1F42-482A-905C-C35E059F4520}"/>
              </a:ext>
            </a:extLst>
          </p:cNvPr>
          <p:cNvSpPr txBox="1"/>
          <p:nvPr/>
        </p:nvSpPr>
        <p:spPr>
          <a:xfrm>
            <a:off x="2947481" y="3346321"/>
            <a:ext cx="330741" cy="369332"/>
          </a:xfrm>
          <a:prstGeom prst="rect">
            <a:avLst/>
          </a:prstGeom>
          <a:noFill/>
        </p:spPr>
        <p:txBody>
          <a:bodyPr wrap="square" rtlCol="0">
            <a:spAutoFit/>
          </a:bodyPr>
          <a:lstStyle/>
          <a:p>
            <a:r>
              <a:rPr lang="en-US" i="1" dirty="0"/>
              <a:t>x</a:t>
            </a:r>
          </a:p>
        </p:txBody>
      </p:sp>
      <p:sp>
        <p:nvSpPr>
          <p:cNvPr id="10" name="TextBox 9">
            <a:extLst>
              <a:ext uri="{FF2B5EF4-FFF2-40B4-BE49-F238E27FC236}">
                <a16:creationId xmlns:a16="http://schemas.microsoft.com/office/drawing/2014/main" id="{74128854-CCE8-4EB5-8A58-2EEF3AAC6EED}"/>
              </a:ext>
            </a:extLst>
          </p:cNvPr>
          <p:cNvSpPr txBox="1"/>
          <p:nvPr/>
        </p:nvSpPr>
        <p:spPr>
          <a:xfrm>
            <a:off x="1799615" y="1603137"/>
            <a:ext cx="165352" cy="369332"/>
          </a:xfrm>
          <a:prstGeom prst="rect">
            <a:avLst/>
          </a:prstGeom>
          <a:noFill/>
        </p:spPr>
        <p:txBody>
          <a:bodyPr wrap="square" rtlCol="0">
            <a:spAutoFit/>
          </a:bodyPr>
          <a:lstStyle/>
          <a:p>
            <a:r>
              <a:rPr lang="en-US" i="1" dirty="0"/>
              <a:t>y</a:t>
            </a:r>
          </a:p>
        </p:txBody>
      </p:sp>
      <p:graphicFrame>
        <p:nvGraphicFramePr>
          <p:cNvPr id="11" name="Table 11">
            <a:extLst>
              <a:ext uri="{FF2B5EF4-FFF2-40B4-BE49-F238E27FC236}">
                <a16:creationId xmlns:a16="http://schemas.microsoft.com/office/drawing/2014/main" id="{947D40A0-6047-4EEF-BBF0-C5BF3657D988}"/>
              </a:ext>
            </a:extLst>
          </p:cNvPr>
          <p:cNvGraphicFramePr>
            <a:graphicFrameLocks noGrp="1"/>
          </p:cNvGraphicFramePr>
          <p:nvPr>
            <p:extLst>
              <p:ext uri="{D42A27DB-BD31-4B8C-83A1-F6EECF244321}">
                <p14:modId xmlns:p14="http://schemas.microsoft.com/office/powerpoint/2010/main" val="1240293134"/>
              </p:ext>
            </p:extLst>
          </p:nvPr>
        </p:nvGraphicFramePr>
        <p:xfrm>
          <a:off x="3832700" y="2038492"/>
          <a:ext cx="4309354" cy="3844266"/>
        </p:xfrm>
        <a:graphic>
          <a:graphicData uri="http://schemas.openxmlformats.org/drawingml/2006/table">
            <a:tbl>
              <a:tblPr firstRow="1" bandRow="1">
                <a:tableStyleId>{5C22544A-7EE6-4342-B048-85BDC9FD1C3A}</a:tableStyleId>
              </a:tblPr>
              <a:tblGrid>
                <a:gridCol w="612844">
                  <a:extLst>
                    <a:ext uri="{9D8B030D-6E8A-4147-A177-3AD203B41FA5}">
                      <a16:colId xmlns:a16="http://schemas.microsoft.com/office/drawing/2014/main" val="349426250"/>
                    </a:ext>
                  </a:extLst>
                </a:gridCol>
                <a:gridCol w="616085">
                  <a:extLst>
                    <a:ext uri="{9D8B030D-6E8A-4147-A177-3AD203B41FA5}">
                      <a16:colId xmlns:a16="http://schemas.microsoft.com/office/drawing/2014/main" val="658021963"/>
                    </a:ext>
                  </a:extLst>
                </a:gridCol>
                <a:gridCol w="616085">
                  <a:extLst>
                    <a:ext uri="{9D8B030D-6E8A-4147-A177-3AD203B41FA5}">
                      <a16:colId xmlns:a16="http://schemas.microsoft.com/office/drawing/2014/main" val="191217927"/>
                    </a:ext>
                  </a:extLst>
                </a:gridCol>
                <a:gridCol w="616085">
                  <a:extLst>
                    <a:ext uri="{9D8B030D-6E8A-4147-A177-3AD203B41FA5}">
                      <a16:colId xmlns:a16="http://schemas.microsoft.com/office/drawing/2014/main" val="1099481645"/>
                    </a:ext>
                  </a:extLst>
                </a:gridCol>
                <a:gridCol w="616085">
                  <a:extLst>
                    <a:ext uri="{9D8B030D-6E8A-4147-A177-3AD203B41FA5}">
                      <a16:colId xmlns:a16="http://schemas.microsoft.com/office/drawing/2014/main" val="2054810523"/>
                    </a:ext>
                  </a:extLst>
                </a:gridCol>
                <a:gridCol w="616085">
                  <a:extLst>
                    <a:ext uri="{9D8B030D-6E8A-4147-A177-3AD203B41FA5}">
                      <a16:colId xmlns:a16="http://schemas.microsoft.com/office/drawing/2014/main" val="931297767"/>
                    </a:ext>
                  </a:extLst>
                </a:gridCol>
                <a:gridCol w="616085">
                  <a:extLst>
                    <a:ext uri="{9D8B030D-6E8A-4147-A177-3AD203B41FA5}">
                      <a16:colId xmlns:a16="http://schemas.microsoft.com/office/drawing/2014/main" val="1757586925"/>
                    </a:ext>
                  </a:extLst>
                </a:gridCol>
              </a:tblGrid>
              <a:tr h="534031">
                <a:tc>
                  <a:txBody>
                    <a:bodyPr/>
                    <a:lstStyle/>
                    <a:p>
                      <a:r>
                        <a:rPr lang="en-US" sz="1000" dirty="0"/>
                        <a:t>G</a:t>
                      </a:r>
                      <a:r>
                        <a:rPr lang="en-US" sz="1200" dirty="0"/>
                        <a:t>roup</a:t>
                      </a:r>
                      <a:r>
                        <a:rPr lang="en-US" sz="1000" dirty="0"/>
                        <a:t> </a:t>
                      </a:r>
                      <a:r>
                        <a:rPr lang="en-US" dirty="0"/>
                        <a:t>C</a:t>
                      </a:r>
                      <a:r>
                        <a:rPr lang="en-US" baseline="-25000" dirty="0"/>
                        <a:t>3v</a:t>
                      </a:r>
                      <a:endParaRPr lang="en-US" dirty="0"/>
                    </a:p>
                  </a:txBody>
                  <a:tcPr/>
                </a:tc>
                <a:tc>
                  <a:txBody>
                    <a:bodyPr/>
                    <a:lstStyle/>
                    <a:p>
                      <a:r>
                        <a:rPr lang="en-US" b="1" dirty="0"/>
                        <a:t>E</a:t>
                      </a:r>
                    </a:p>
                  </a:txBody>
                  <a:tcPr/>
                </a:tc>
                <a:tc>
                  <a:txBody>
                    <a:bodyPr/>
                    <a:lstStyle/>
                    <a:p>
                      <a:r>
                        <a:rPr lang="en-US" dirty="0"/>
                        <a:t>A = </a:t>
                      </a:r>
                      <a:r>
                        <a:rPr lang="en-US" dirty="0">
                          <a:sym typeface="Symbol" panose="05050102010706020507" pitchFamily="18" charset="2"/>
                        </a:rPr>
                        <a:t></a:t>
                      </a:r>
                      <a:r>
                        <a:rPr lang="en-US" baseline="-25000" dirty="0">
                          <a:sym typeface="Symbol" panose="05050102010706020507" pitchFamily="18" charset="2"/>
                        </a:rPr>
                        <a:t>3</a:t>
                      </a:r>
                      <a:endParaRPr lang="en-US" dirty="0"/>
                    </a:p>
                  </a:txBody>
                  <a:tcPr/>
                </a:tc>
                <a:tc>
                  <a:txBody>
                    <a:bodyPr/>
                    <a:lstStyle/>
                    <a:p>
                      <a:r>
                        <a:rPr lang="en-US" dirty="0"/>
                        <a:t> B = </a:t>
                      </a:r>
                      <a:r>
                        <a:rPr lang="en-US" dirty="0">
                          <a:sym typeface="Symbol" panose="05050102010706020507" pitchFamily="18" charset="2"/>
                        </a:rPr>
                        <a:t></a:t>
                      </a:r>
                      <a:r>
                        <a:rPr lang="en-US" baseline="-25000" dirty="0">
                          <a:sym typeface="Symbol" panose="05050102010706020507" pitchFamily="18" charset="2"/>
                        </a:rPr>
                        <a:t>2</a:t>
                      </a:r>
                      <a:endParaRPr lang="en-US" dirty="0"/>
                    </a:p>
                  </a:txBody>
                  <a:tcPr/>
                </a:tc>
                <a:tc>
                  <a:txBody>
                    <a:bodyPr/>
                    <a:lstStyle/>
                    <a:p>
                      <a:r>
                        <a:rPr lang="en-US" dirty="0">
                          <a:sym typeface="Symbol" panose="05050102010706020507" pitchFamily="18" charset="2"/>
                        </a:rPr>
                        <a:t>C </a:t>
                      </a:r>
                      <a:r>
                        <a:rPr lang="en-US">
                          <a:sym typeface="Symbol" panose="05050102010706020507" pitchFamily="18" charset="2"/>
                        </a:rPr>
                        <a:t>= </a:t>
                      </a:r>
                      <a:r>
                        <a:rPr lang="en-US" baseline="-25000" dirty="0">
                          <a:sym typeface="Symbol" panose="05050102010706020507" pitchFamily="18" charset="2"/>
                        </a:rPr>
                        <a:t>1</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Symbol" panose="05050102010706020507" pitchFamily="18" charset="2"/>
                        </a:rPr>
                        <a:t>D = </a:t>
                      </a:r>
                      <a:endParaRPr lang="en-US" dirty="0"/>
                    </a:p>
                    <a:p>
                      <a:r>
                        <a:rPr lang="en-US" dirty="0"/>
                        <a:t>C</a:t>
                      </a:r>
                      <a:r>
                        <a:rPr lang="en-US" baseline="-25000" dirty="0"/>
                        <a:t>3</a:t>
                      </a:r>
                      <a:r>
                        <a:rPr lang="en-US" baseline="30000" dirty="0"/>
                        <a:t>2</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Symbol" panose="05050102010706020507" pitchFamily="18" charset="2"/>
                        </a:rPr>
                        <a:t>F = C</a:t>
                      </a:r>
                      <a:r>
                        <a:rPr lang="en-US" baseline="-25000" dirty="0">
                          <a:sym typeface="Symbol" panose="05050102010706020507" pitchFamily="18" charset="2"/>
                        </a:rPr>
                        <a:t>3</a:t>
                      </a:r>
                      <a:endParaRPr lang="en-US" dirty="0"/>
                    </a:p>
                  </a:txBody>
                  <a:tcPr/>
                </a:tc>
                <a:extLst>
                  <a:ext uri="{0D108BD9-81ED-4DB2-BD59-A6C34878D82A}">
                    <a16:rowId xmlns:a16="http://schemas.microsoft.com/office/drawing/2014/main" val="2385154435"/>
                  </a:ext>
                </a:extLst>
              </a:tr>
              <a:tr h="534031">
                <a:tc>
                  <a:txBody>
                    <a:bodyPr/>
                    <a:lstStyle/>
                    <a:p>
                      <a:r>
                        <a:rPr lang="en-US" b="1" dirty="0">
                          <a:solidFill>
                            <a:schemeClr val="bg1"/>
                          </a:solidFill>
                        </a:rPr>
                        <a:t>E</a:t>
                      </a:r>
                    </a:p>
                  </a:txBody>
                  <a:tcPr>
                    <a:solidFill>
                      <a:schemeClr val="accent1">
                        <a:lumMod val="60000"/>
                        <a:lumOff val="40000"/>
                      </a:schemeClr>
                    </a:solidFill>
                  </a:tcPr>
                </a:tc>
                <a:tc>
                  <a:txBody>
                    <a:bodyPr/>
                    <a:lstStyle/>
                    <a:p>
                      <a:r>
                        <a:rPr lang="en-US" dirty="0"/>
                        <a:t>E</a:t>
                      </a:r>
                    </a:p>
                  </a:txBody>
                  <a:tcPr/>
                </a:tc>
                <a:tc>
                  <a:txBody>
                    <a:bodyPr/>
                    <a:lstStyle/>
                    <a:p>
                      <a:r>
                        <a:rPr lang="en-US" dirty="0"/>
                        <a:t>A</a:t>
                      </a:r>
                    </a:p>
                  </a:txBody>
                  <a:tcPr/>
                </a:tc>
                <a:tc>
                  <a:txBody>
                    <a:bodyPr/>
                    <a:lstStyle/>
                    <a:p>
                      <a:r>
                        <a:rPr lang="en-US" dirty="0"/>
                        <a:t>B</a:t>
                      </a:r>
                    </a:p>
                  </a:txBody>
                  <a:tcPr/>
                </a:tc>
                <a:tc>
                  <a:txBody>
                    <a:bodyPr/>
                    <a:lstStyle/>
                    <a:p>
                      <a:r>
                        <a:rPr lang="en-US" dirty="0"/>
                        <a:t>C</a:t>
                      </a:r>
                    </a:p>
                  </a:txBody>
                  <a:tcPr/>
                </a:tc>
                <a:tc>
                  <a:txBody>
                    <a:bodyPr/>
                    <a:lstStyle/>
                    <a:p>
                      <a:r>
                        <a:rPr lang="en-US" dirty="0"/>
                        <a:t>D</a:t>
                      </a:r>
                    </a:p>
                  </a:txBody>
                  <a:tcPr/>
                </a:tc>
                <a:tc>
                  <a:txBody>
                    <a:bodyPr/>
                    <a:lstStyle/>
                    <a:p>
                      <a:r>
                        <a:rPr lang="en-US" dirty="0"/>
                        <a:t>F</a:t>
                      </a:r>
                    </a:p>
                  </a:txBody>
                  <a:tcPr/>
                </a:tc>
                <a:extLst>
                  <a:ext uri="{0D108BD9-81ED-4DB2-BD59-A6C34878D82A}">
                    <a16:rowId xmlns:a16="http://schemas.microsoft.com/office/drawing/2014/main" val="1955028718"/>
                  </a:ext>
                </a:extLst>
              </a:tr>
              <a:tr h="534031">
                <a:tc>
                  <a:txBody>
                    <a:bodyPr/>
                    <a:lstStyle/>
                    <a:p>
                      <a:r>
                        <a:rPr lang="en-US" b="1" dirty="0">
                          <a:solidFill>
                            <a:schemeClr val="bg1"/>
                          </a:solidFill>
                        </a:rPr>
                        <a:t>A</a:t>
                      </a:r>
                    </a:p>
                  </a:txBody>
                  <a:tcPr>
                    <a:solidFill>
                      <a:schemeClr val="accent1">
                        <a:lumMod val="60000"/>
                        <a:lumOff val="40000"/>
                      </a:schemeClr>
                    </a:solidFill>
                  </a:tcPr>
                </a:tc>
                <a:tc>
                  <a:txBody>
                    <a:bodyPr/>
                    <a:lstStyle/>
                    <a:p>
                      <a:r>
                        <a:rPr lang="en-US" dirty="0"/>
                        <a:t>A</a:t>
                      </a:r>
                    </a:p>
                  </a:txBody>
                  <a:tcPr/>
                </a:tc>
                <a:tc>
                  <a:txBody>
                    <a:bodyPr/>
                    <a:lstStyle/>
                    <a:p>
                      <a:r>
                        <a:rPr lang="en-US" dirty="0"/>
                        <a:t>E</a:t>
                      </a:r>
                    </a:p>
                  </a:txBody>
                  <a:tcPr/>
                </a:tc>
                <a:tc>
                  <a:txBody>
                    <a:bodyPr/>
                    <a:lstStyle/>
                    <a:p>
                      <a:r>
                        <a:rPr lang="en-US" dirty="0"/>
                        <a:t>D</a:t>
                      </a:r>
                    </a:p>
                  </a:txBody>
                  <a:tcPr/>
                </a:tc>
                <a:tc>
                  <a:txBody>
                    <a:bodyPr/>
                    <a:lstStyle/>
                    <a:p>
                      <a:r>
                        <a:rPr lang="en-US" dirty="0"/>
                        <a:t>F</a:t>
                      </a:r>
                    </a:p>
                  </a:txBody>
                  <a:tcPr/>
                </a:tc>
                <a:tc>
                  <a:txBody>
                    <a:bodyPr/>
                    <a:lstStyle/>
                    <a:p>
                      <a:r>
                        <a:rPr lang="en-US" dirty="0"/>
                        <a:t>B</a:t>
                      </a:r>
                    </a:p>
                  </a:txBody>
                  <a:tcPr/>
                </a:tc>
                <a:tc>
                  <a:txBody>
                    <a:bodyPr/>
                    <a:lstStyle/>
                    <a:p>
                      <a:r>
                        <a:rPr lang="en-US" dirty="0"/>
                        <a:t>C</a:t>
                      </a:r>
                    </a:p>
                  </a:txBody>
                  <a:tcPr/>
                </a:tc>
                <a:extLst>
                  <a:ext uri="{0D108BD9-81ED-4DB2-BD59-A6C34878D82A}">
                    <a16:rowId xmlns:a16="http://schemas.microsoft.com/office/drawing/2014/main" val="102345099"/>
                  </a:ext>
                </a:extLst>
              </a:tr>
              <a:tr h="534031">
                <a:tc>
                  <a:txBody>
                    <a:bodyPr/>
                    <a:lstStyle/>
                    <a:p>
                      <a:r>
                        <a:rPr lang="en-US" b="1" dirty="0">
                          <a:solidFill>
                            <a:schemeClr val="bg1"/>
                          </a:solidFill>
                        </a:rPr>
                        <a:t>B</a:t>
                      </a:r>
                    </a:p>
                  </a:txBody>
                  <a:tcPr>
                    <a:solidFill>
                      <a:schemeClr val="accent1">
                        <a:lumMod val="60000"/>
                        <a:lumOff val="40000"/>
                      </a:schemeClr>
                    </a:solidFill>
                  </a:tcPr>
                </a:tc>
                <a:tc>
                  <a:txBody>
                    <a:bodyPr/>
                    <a:lstStyle/>
                    <a:p>
                      <a:r>
                        <a:rPr lang="en-US" dirty="0"/>
                        <a:t>B</a:t>
                      </a:r>
                    </a:p>
                  </a:txBody>
                  <a:tcPr/>
                </a:tc>
                <a:tc>
                  <a:txBody>
                    <a:bodyPr/>
                    <a:lstStyle/>
                    <a:p>
                      <a:r>
                        <a:rPr lang="en-US" dirty="0"/>
                        <a:t>F</a:t>
                      </a:r>
                    </a:p>
                  </a:txBody>
                  <a:tcPr/>
                </a:tc>
                <a:tc>
                  <a:txBody>
                    <a:bodyPr/>
                    <a:lstStyle/>
                    <a:p>
                      <a:r>
                        <a:rPr lang="en-US" dirty="0"/>
                        <a:t>E</a:t>
                      </a:r>
                    </a:p>
                  </a:txBody>
                  <a:tcPr/>
                </a:tc>
                <a:tc>
                  <a:txBody>
                    <a:bodyPr/>
                    <a:lstStyle/>
                    <a:p>
                      <a:r>
                        <a:rPr lang="en-US" dirty="0"/>
                        <a:t>D</a:t>
                      </a:r>
                    </a:p>
                  </a:txBody>
                  <a:tcPr/>
                </a:tc>
                <a:tc>
                  <a:txBody>
                    <a:bodyPr/>
                    <a:lstStyle/>
                    <a:p>
                      <a:r>
                        <a:rPr lang="en-US" dirty="0"/>
                        <a:t>C</a:t>
                      </a:r>
                    </a:p>
                  </a:txBody>
                  <a:tcPr/>
                </a:tc>
                <a:tc>
                  <a:txBody>
                    <a:bodyPr/>
                    <a:lstStyle/>
                    <a:p>
                      <a:r>
                        <a:rPr lang="en-US" dirty="0"/>
                        <a:t>A</a:t>
                      </a:r>
                    </a:p>
                  </a:txBody>
                  <a:tcPr/>
                </a:tc>
                <a:extLst>
                  <a:ext uri="{0D108BD9-81ED-4DB2-BD59-A6C34878D82A}">
                    <a16:rowId xmlns:a16="http://schemas.microsoft.com/office/drawing/2014/main" val="1784909536"/>
                  </a:ext>
                </a:extLst>
              </a:tr>
              <a:tr h="534031">
                <a:tc>
                  <a:txBody>
                    <a:bodyPr/>
                    <a:lstStyle/>
                    <a:p>
                      <a:r>
                        <a:rPr lang="en-US" b="1" dirty="0">
                          <a:solidFill>
                            <a:schemeClr val="bg1"/>
                          </a:solidFill>
                        </a:rPr>
                        <a:t>C</a:t>
                      </a:r>
                    </a:p>
                  </a:txBody>
                  <a:tcPr>
                    <a:solidFill>
                      <a:schemeClr val="accent1">
                        <a:lumMod val="60000"/>
                        <a:lumOff val="40000"/>
                      </a:schemeClr>
                    </a:solidFill>
                  </a:tcPr>
                </a:tc>
                <a:tc>
                  <a:txBody>
                    <a:bodyPr/>
                    <a:lstStyle/>
                    <a:p>
                      <a:r>
                        <a:rPr lang="en-US" dirty="0"/>
                        <a:t>C</a:t>
                      </a:r>
                    </a:p>
                  </a:txBody>
                  <a:tcPr/>
                </a:tc>
                <a:tc>
                  <a:txBody>
                    <a:bodyPr/>
                    <a:lstStyle/>
                    <a:p>
                      <a:r>
                        <a:rPr lang="en-US" dirty="0"/>
                        <a:t>D</a:t>
                      </a:r>
                    </a:p>
                  </a:txBody>
                  <a:tcPr/>
                </a:tc>
                <a:tc>
                  <a:txBody>
                    <a:bodyPr/>
                    <a:lstStyle/>
                    <a:p>
                      <a:r>
                        <a:rPr lang="en-US" dirty="0"/>
                        <a:t>F</a:t>
                      </a:r>
                    </a:p>
                  </a:txBody>
                  <a:tcPr/>
                </a:tc>
                <a:tc>
                  <a:txBody>
                    <a:bodyPr/>
                    <a:lstStyle/>
                    <a:p>
                      <a:r>
                        <a:rPr lang="en-US" dirty="0"/>
                        <a:t>E</a:t>
                      </a:r>
                    </a:p>
                  </a:txBody>
                  <a:tcPr/>
                </a:tc>
                <a:tc>
                  <a:txBody>
                    <a:bodyPr/>
                    <a:lstStyle/>
                    <a:p>
                      <a:r>
                        <a:rPr lang="en-US" dirty="0"/>
                        <a:t>A</a:t>
                      </a:r>
                    </a:p>
                  </a:txBody>
                  <a:tcPr/>
                </a:tc>
                <a:tc>
                  <a:txBody>
                    <a:bodyPr/>
                    <a:lstStyle/>
                    <a:p>
                      <a:r>
                        <a:rPr lang="en-US" dirty="0"/>
                        <a:t>B</a:t>
                      </a:r>
                    </a:p>
                  </a:txBody>
                  <a:tcPr/>
                </a:tc>
                <a:extLst>
                  <a:ext uri="{0D108BD9-81ED-4DB2-BD59-A6C34878D82A}">
                    <a16:rowId xmlns:a16="http://schemas.microsoft.com/office/drawing/2014/main" val="3536495413"/>
                  </a:ext>
                </a:extLst>
              </a:tr>
              <a:tr h="534031">
                <a:tc>
                  <a:txBody>
                    <a:bodyPr/>
                    <a:lstStyle/>
                    <a:p>
                      <a:r>
                        <a:rPr lang="en-US" b="1" dirty="0">
                          <a:solidFill>
                            <a:schemeClr val="bg1"/>
                          </a:solidFill>
                        </a:rPr>
                        <a:t>D</a:t>
                      </a:r>
                    </a:p>
                  </a:txBody>
                  <a:tcPr>
                    <a:solidFill>
                      <a:schemeClr val="accent1">
                        <a:lumMod val="60000"/>
                        <a:lumOff val="40000"/>
                      </a:schemeClr>
                    </a:solidFill>
                  </a:tcPr>
                </a:tc>
                <a:tc>
                  <a:txBody>
                    <a:bodyPr/>
                    <a:lstStyle/>
                    <a:p>
                      <a:r>
                        <a:rPr lang="en-US" dirty="0"/>
                        <a:t>D</a:t>
                      </a:r>
                    </a:p>
                  </a:txBody>
                  <a:tcPr/>
                </a:tc>
                <a:tc>
                  <a:txBody>
                    <a:bodyPr/>
                    <a:lstStyle/>
                    <a:p>
                      <a:r>
                        <a:rPr lang="en-US" dirty="0"/>
                        <a:t>C</a:t>
                      </a:r>
                    </a:p>
                  </a:txBody>
                  <a:tcPr/>
                </a:tc>
                <a:tc>
                  <a:txBody>
                    <a:bodyPr/>
                    <a:lstStyle/>
                    <a:p>
                      <a:r>
                        <a:rPr lang="en-US" dirty="0"/>
                        <a:t>A</a:t>
                      </a:r>
                    </a:p>
                  </a:txBody>
                  <a:tcPr/>
                </a:tc>
                <a:tc>
                  <a:txBody>
                    <a:bodyPr/>
                    <a:lstStyle/>
                    <a:p>
                      <a:r>
                        <a:rPr lang="en-US" dirty="0"/>
                        <a:t>B</a:t>
                      </a:r>
                    </a:p>
                  </a:txBody>
                  <a:tcPr/>
                </a:tc>
                <a:tc>
                  <a:txBody>
                    <a:bodyPr/>
                    <a:lstStyle/>
                    <a:p>
                      <a:r>
                        <a:rPr lang="en-US" dirty="0"/>
                        <a:t>F</a:t>
                      </a:r>
                    </a:p>
                  </a:txBody>
                  <a:tcPr/>
                </a:tc>
                <a:tc>
                  <a:txBody>
                    <a:bodyPr/>
                    <a:lstStyle/>
                    <a:p>
                      <a:r>
                        <a:rPr lang="en-US" dirty="0"/>
                        <a:t>E</a:t>
                      </a:r>
                    </a:p>
                  </a:txBody>
                  <a:tcPr/>
                </a:tc>
                <a:extLst>
                  <a:ext uri="{0D108BD9-81ED-4DB2-BD59-A6C34878D82A}">
                    <a16:rowId xmlns:a16="http://schemas.microsoft.com/office/drawing/2014/main" val="1621527667"/>
                  </a:ext>
                </a:extLst>
              </a:tr>
              <a:tr h="534031">
                <a:tc>
                  <a:txBody>
                    <a:bodyPr/>
                    <a:lstStyle/>
                    <a:p>
                      <a:r>
                        <a:rPr lang="en-US" b="1" dirty="0">
                          <a:solidFill>
                            <a:schemeClr val="bg1"/>
                          </a:solidFill>
                        </a:rPr>
                        <a:t>F</a:t>
                      </a:r>
                    </a:p>
                  </a:txBody>
                  <a:tcPr>
                    <a:solidFill>
                      <a:schemeClr val="accent1">
                        <a:lumMod val="60000"/>
                        <a:lumOff val="40000"/>
                      </a:schemeClr>
                    </a:solidFill>
                  </a:tcPr>
                </a:tc>
                <a:tc>
                  <a:txBody>
                    <a:bodyPr/>
                    <a:lstStyle/>
                    <a:p>
                      <a:r>
                        <a:rPr lang="en-US" dirty="0"/>
                        <a:t>F</a:t>
                      </a:r>
                    </a:p>
                  </a:txBody>
                  <a:tcPr/>
                </a:tc>
                <a:tc>
                  <a:txBody>
                    <a:bodyPr/>
                    <a:lstStyle/>
                    <a:p>
                      <a:r>
                        <a:rPr lang="en-US" dirty="0"/>
                        <a:t>B</a:t>
                      </a:r>
                    </a:p>
                  </a:txBody>
                  <a:tcPr/>
                </a:tc>
                <a:tc>
                  <a:txBody>
                    <a:bodyPr/>
                    <a:lstStyle/>
                    <a:p>
                      <a:r>
                        <a:rPr lang="en-US" dirty="0"/>
                        <a:t>C</a:t>
                      </a:r>
                    </a:p>
                  </a:txBody>
                  <a:tcPr/>
                </a:tc>
                <a:tc>
                  <a:txBody>
                    <a:bodyPr/>
                    <a:lstStyle/>
                    <a:p>
                      <a:r>
                        <a:rPr lang="en-US" dirty="0"/>
                        <a:t>A</a:t>
                      </a:r>
                    </a:p>
                  </a:txBody>
                  <a:tcPr/>
                </a:tc>
                <a:tc>
                  <a:txBody>
                    <a:bodyPr/>
                    <a:lstStyle/>
                    <a:p>
                      <a:r>
                        <a:rPr lang="en-US" dirty="0"/>
                        <a:t>E</a:t>
                      </a:r>
                    </a:p>
                  </a:txBody>
                  <a:tcPr/>
                </a:tc>
                <a:tc>
                  <a:txBody>
                    <a:bodyPr/>
                    <a:lstStyle/>
                    <a:p>
                      <a:r>
                        <a:rPr lang="en-US" dirty="0"/>
                        <a:t>D</a:t>
                      </a:r>
                    </a:p>
                  </a:txBody>
                  <a:tcPr/>
                </a:tc>
                <a:extLst>
                  <a:ext uri="{0D108BD9-81ED-4DB2-BD59-A6C34878D82A}">
                    <a16:rowId xmlns:a16="http://schemas.microsoft.com/office/drawing/2014/main" val="4263647807"/>
                  </a:ext>
                </a:extLst>
              </a:tr>
            </a:tbl>
          </a:graphicData>
        </a:graphic>
      </p:graphicFrame>
      <p:sp>
        <p:nvSpPr>
          <p:cNvPr id="12" name="TextBox 11">
            <a:extLst>
              <a:ext uri="{FF2B5EF4-FFF2-40B4-BE49-F238E27FC236}">
                <a16:creationId xmlns:a16="http://schemas.microsoft.com/office/drawing/2014/main" id="{0EFEB956-35BD-417E-A30C-400B076C1FC6}"/>
              </a:ext>
            </a:extLst>
          </p:cNvPr>
          <p:cNvSpPr txBox="1"/>
          <p:nvPr/>
        </p:nvSpPr>
        <p:spPr>
          <a:xfrm>
            <a:off x="826851" y="3808385"/>
            <a:ext cx="311285" cy="369332"/>
          </a:xfrm>
          <a:prstGeom prst="rect">
            <a:avLst/>
          </a:prstGeom>
          <a:noFill/>
        </p:spPr>
        <p:txBody>
          <a:bodyPr wrap="square" rtlCol="0">
            <a:spAutoFit/>
          </a:bodyPr>
          <a:lstStyle/>
          <a:p>
            <a:r>
              <a:rPr lang="en-US" dirty="0"/>
              <a:t>1</a:t>
            </a:r>
          </a:p>
        </p:txBody>
      </p:sp>
      <p:sp>
        <p:nvSpPr>
          <p:cNvPr id="13" name="TextBox 12">
            <a:extLst>
              <a:ext uri="{FF2B5EF4-FFF2-40B4-BE49-F238E27FC236}">
                <a16:creationId xmlns:a16="http://schemas.microsoft.com/office/drawing/2014/main" id="{83358885-BA6E-475B-940C-048EC9BA96A4}"/>
              </a:ext>
            </a:extLst>
          </p:cNvPr>
          <p:cNvSpPr txBox="1"/>
          <p:nvPr/>
        </p:nvSpPr>
        <p:spPr>
          <a:xfrm>
            <a:off x="2545406" y="3775959"/>
            <a:ext cx="311285" cy="369332"/>
          </a:xfrm>
          <a:prstGeom prst="rect">
            <a:avLst/>
          </a:prstGeom>
          <a:noFill/>
        </p:spPr>
        <p:txBody>
          <a:bodyPr wrap="square" rtlCol="0">
            <a:spAutoFit/>
          </a:bodyPr>
          <a:lstStyle/>
          <a:p>
            <a:r>
              <a:rPr lang="en-US" dirty="0"/>
              <a:t>3</a:t>
            </a:r>
          </a:p>
        </p:txBody>
      </p:sp>
      <p:sp>
        <p:nvSpPr>
          <p:cNvPr id="14" name="TextBox 13">
            <a:extLst>
              <a:ext uri="{FF2B5EF4-FFF2-40B4-BE49-F238E27FC236}">
                <a16:creationId xmlns:a16="http://schemas.microsoft.com/office/drawing/2014/main" id="{F73D5C39-3482-4AE4-815F-4CA54264CEBB}"/>
              </a:ext>
            </a:extLst>
          </p:cNvPr>
          <p:cNvSpPr txBox="1"/>
          <p:nvPr/>
        </p:nvSpPr>
        <p:spPr>
          <a:xfrm>
            <a:off x="1436452" y="2209802"/>
            <a:ext cx="311285" cy="369332"/>
          </a:xfrm>
          <a:prstGeom prst="rect">
            <a:avLst/>
          </a:prstGeom>
          <a:noFill/>
        </p:spPr>
        <p:txBody>
          <a:bodyPr wrap="square" rtlCol="0">
            <a:spAutoFit/>
          </a:bodyPr>
          <a:lstStyle/>
          <a:p>
            <a:r>
              <a:rPr lang="en-US" dirty="0"/>
              <a:t>2</a:t>
            </a:r>
          </a:p>
        </p:txBody>
      </p:sp>
      <p:sp>
        <p:nvSpPr>
          <p:cNvPr id="15" name="TextBox 14">
            <a:extLst>
              <a:ext uri="{FF2B5EF4-FFF2-40B4-BE49-F238E27FC236}">
                <a16:creationId xmlns:a16="http://schemas.microsoft.com/office/drawing/2014/main" id="{47791A50-5BF6-4075-9921-12A097D3E275}"/>
              </a:ext>
            </a:extLst>
          </p:cNvPr>
          <p:cNvSpPr txBox="1"/>
          <p:nvPr/>
        </p:nvSpPr>
        <p:spPr>
          <a:xfrm>
            <a:off x="4114800" y="2971800"/>
            <a:ext cx="65" cy="276999"/>
          </a:xfrm>
          <a:prstGeom prst="rect">
            <a:avLst/>
          </a:prstGeom>
          <a:noFill/>
        </p:spPr>
        <p:txBody>
          <a:bodyPr wrap="none" lIns="0" tIns="0" rIns="0" bIns="0" rtlCol="0">
            <a:spAutoFit/>
          </a:bodyPr>
          <a:lstStyle/>
          <a:p>
            <a:endParaRPr lang="en-US" dirty="0"/>
          </a:p>
        </p:txBody>
      </p:sp>
      <p:graphicFrame>
        <p:nvGraphicFramePr>
          <p:cNvPr id="16" name="Object 15">
            <a:extLst>
              <a:ext uri="{FF2B5EF4-FFF2-40B4-BE49-F238E27FC236}">
                <a16:creationId xmlns:a16="http://schemas.microsoft.com/office/drawing/2014/main" id="{728A13FC-5C36-4BE2-853B-ADDB006DB8BB}"/>
              </a:ext>
            </a:extLst>
          </p:cNvPr>
          <p:cNvGraphicFramePr>
            <a:graphicFrameLocks noChangeAspect="1"/>
          </p:cNvGraphicFramePr>
          <p:nvPr>
            <p:extLst>
              <p:ext uri="{D42A27DB-BD31-4B8C-83A1-F6EECF244321}">
                <p14:modId xmlns:p14="http://schemas.microsoft.com/office/powerpoint/2010/main" val="2888239189"/>
              </p:ext>
            </p:extLst>
          </p:nvPr>
        </p:nvGraphicFramePr>
        <p:xfrm>
          <a:off x="296863" y="4610100"/>
          <a:ext cx="3179762" cy="911225"/>
        </p:xfrm>
        <a:graphic>
          <a:graphicData uri="http://schemas.openxmlformats.org/presentationml/2006/ole">
            <mc:AlternateContent xmlns:mc="http://schemas.openxmlformats.org/markup-compatibility/2006">
              <mc:Choice xmlns:v="urn:schemas-microsoft-com:vml" Requires="v">
                <p:oleObj name="Equation" r:id="rId3" imgW="1549080" imgH="444240" progId="Equation.DSMT4">
                  <p:embed/>
                </p:oleObj>
              </mc:Choice>
              <mc:Fallback>
                <p:oleObj name="Equation" r:id="rId3" imgW="1549080" imgH="444240" progId="Equation.DSMT4">
                  <p:embed/>
                  <p:pic>
                    <p:nvPicPr>
                      <p:cNvPr id="0" name=""/>
                      <p:cNvPicPr/>
                      <p:nvPr/>
                    </p:nvPicPr>
                    <p:blipFill>
                      <a:blip r:embed="rId4"/>
                      <a:stretch>
                        <a:fillRect/>
                      </a:stretch>
                    </p:blipFill>
                    <p:spPr>
                      <a:xfrm>
                        <a:off x="296863" y="4610100"/>
                        <a:ext cx="3179762" cy="911225"/>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0309A84D-2A32-40B5-8E55-AC1A1698D692}"/>
              </a:ext>
            </a:extLst>
          </p:cNvPr>
          <p:cNvSpPr txBox="1"/>
          <p:nvPr/>
        </p:nvSpPr>
        <p:spPr>
          <a:xfrm>
            <a:off x="3832693" y="6468894"/>
            <a:ext cx="4990289" cy="369332"/>
          </a:xfrm>
          <a:prstGeom prst="rect">
            <a:avLst/>
          </a:prstGeom>
          <a:noFill/>
        </p:spPr>
        <p:txBody>
          <a:bodyPr wrap="square" rtlCol="0">
            <a:spAutoFit/>
          </a:bodyPr>
          <a:lstStyle/>
          <a:p>
            <a:r>
              <a:rPr lang="en-US" dirty="0"/>
              <a:t>A</a:t>
            </a:r>
            <a:r>
              <a:rPr lang="en-US" baseline="30000" dirty="0"/>
              <a:t>2</a:t>
            </a:r>
            <a:r>
              <a:rPr lang="en-US" dirty="0"/>
              <a:t>=B</a:t>
            </a:r>
            <a:r>
              <a:rPr lang="en-US" baseline="30000" dirty="0"/>
              <a:t>2</a:t>
            </a:r>
            <a:r>
              <a:rPr lang="en-US" dirty="0"/>
              <a:t>=C</a:t>
            </a:r>
            <a:r>
              <a:rPr lang="en-US" baseline="30000" dirty="0"/>
              <a:t>2</a:t>
            </a:r>
            <a:r>
              <a:rPr lang="en-US" dirty="0"/>
              <a:t>=E, D</a:t>
            </a:r>
            <a:r>
              <a:rPr lang="en-US" baseline="30000" dirty="0"/>
              <a:t>3</a:t>
            </a:r>
            <a:r>
              <a:rPr lang="en-US" dirty="0"/>
              <a:t> = F</a:t>
            </a:r>
            <a:r>
              <a:rPr lang="en-US" baseline="30000" dirty="0"/>
              <a:t>3</a:t>
            </a:r>
            <a:r>
              <a:rPr lang="en-US" dirty="0"/>
              <a:t> =E, F</a:t>
            </a:r>
            <a:r>
              <a:rPr lang="en-US" baseline="30000" dirty="0"/>
              <a:t>2</a:t>
            </a:r>
            <a:r>
              <a:rPr lang="en-US" dirty="0"/>
              <a:t> = D, FA=B, AF=C, </a:t>
            </a:r>
            <a:r>
              <a:rPr lang="en-US" dirty="0" err="1"/>
              <a:t>etc</a:t>
            </a:r>
            <a:r>
              <a:rPr lang="en-US" dirty="0"/>
              <a:t> </a:t>
            </a:r>
          </a:p>
        </p:txBody>
      </p:sp>
    </p:spTree>
    <p:extLst>
      <p:ext uri="{BB962C8B-B14F-4D97-AF65-F5344CB8AC3E}">
        <p14:creationId xmlns:p14="http://schemas.microsoft.com/office/powerpoint/2010/main" val="34325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7B70-73B1-4BC6-A557-AE81EE514712}"/>
              </a:ext>
            </a:extLst>
          </p:cNvPr>
          <p:cNvSpPr>
            <a:spLocks noGrp="1"/>
          </p:cNvSpPr>
          <p:nvPr>
            <p:ph type="title"/>
          </p:nvPr>
        </p:nvSpPr>
        <p:spPr/>
        <p:txBody>
          <a:bodyPr/>
          <a:lstStyle/>
          <a:p>
            <a:r>
              <a:rPr lang="en-US" dirty="0"/>
              <a:t>Coset &amp; quotient group G/H</a:t>
            </a:r>
          </a:p>
        </p:txBody>
      </p:sp>
      <p:sp>
        <p:nvSpPr>
          <p:cNvPr id="4" name="Rectangle: Rounded Corners 3">
            <a:extLst>
              <a:ext uri="{FF2B5EF4-FFF2-40B4-BE49-F238E27FC236}">
                <a16:creationId xmlns:a16="http://schemas.microsoft.com/office/drawing/2014/main" id="{511C17C9-3D93-4394-9DE8-50D7C695FC0D}"/>
              </a:ext>
            </a:extLst>
          </p:cNvPr>
          <p:cNvSpPr/>
          <p:nvPr/>
        </p:nvSpPr>
        <p:spPr>
          <a:xfrm>
            <a:off x="710119" y="2096311"/>
            <a:ext cx="3550596" cy="2952344"/>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1591BB88-D668-4F83-B45C-2589778D33C4}"/>
              </a:ext>
            </a:extLst>
          </p:cNvPr>
          <p:cNvCxnSpPr>
            <a:stCxn id="4" idx="1"/>
            <a:endCxn id="4" idx="3"/>
          </p:cNvCxnSpPr>
          <p:nvPr/>
        </p:nvCxnSpPr>
        <p:spPr>
          <a:xfrm>
            <a:off x="710119" y="3572483"/>
            <a:ext cx="35505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712FE52-C0F5-483D-8EEA-2FCBB5340981}"/>
              </a:ext>
            </a:extLst>
          </p:cNvPr>
          <p:cNvCxnSpPr>
            <a:stCxn id="4" idx="0"/>
            <a:endCxn id="4" idx="2"/>
          </p:cNvCxnSpPr>
          <p:nvPr/>
        </p:nvCxnSpPr>
        <p:spPr>
          <a:xfrm>
            <a:off x="2485417" y="2096311"/>
            <a:ext cx="0" cy="2952344"/>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25CC0B1-5140-48DD-BAF5-AB3514B2E696}"/>
              </a:ext>
            </a:extLst>
          </p:cNvPr>
          <p:cNvSpPr txBox="1"/>
          <p:nvPr/>
        </p:nvSpPr>
        <p:spPr>
          <a:xfrm>
            <a:off x="1368342" y="2569719"/>
            <a:ext cx="943583" cy="461665"/>
          </a:xfrm>
          <a:prstGeom prst="rect">
            <a:avLst/>
          </a:prstGeom>
          <a:noFill/>
        </p:spPr>
        <p:txBody>
          <a:bodyPr wrap="square" rtlCol="0">
            <a:spAutoFit/>
          </a:bodyPr>
          <a:lstStyle/>
          <a:p>
            <a:r>
              <a:rPr lang="en-US" sz="2400" i="1" dirty="0"/>
              <a:t>H</a:t>
            </a:r>
          </a:p>
        </p:txBody>
      </p:sp>
      <p:sp>
        <p:nvSpPr>
          <p:cNvPr id="11" name="TextBox 10">
            <a:extLst>
              <a:ext uri="{FF2B5EF4-FFF2-40B4-BE49-F238E27FC236}">
                <a16:creationId xmlns:a16="http://schemas.microsoft.com/office/drawing/2014/main" id="{CE767A26-0430-488C-9FFA-03213E1833E8}"/>
              </a:ext>
            </a:extLst>
          </p:cNvPr>
          <p:cNvSpPr txBox="1"/>
          <p:nvPr/>
        </p:nvSpPr>
        <p:spPr>
          <a:xfrm>
            <a:off x="3012324" y="2598907"/>
            <a:ext cx="943583" cy="461665"/>
          </a:xfrm>
          <a:prstGeom prst="rect">
            <a:avLst/>
          </a:prstGeom>
          <a:noFill/>
        </p:spPr>
        <p:txBody>
          <a:bodyPr wrap="square" rtlCol="0">
            <a:spAutoFit/>
          </a:bodyPr>
          <a:lstStyle/>
          <a:p>
            <a:r>
              <a:rPr lang="en-US" sz="2400" i="1" dirty="0"/>
              <a:t>Ha</a:t>
            </a:r>
          </a:p>
        </p:txBody>
      </p:sp>
      <p:sp>
        <p:nvSpPr>
          <p:cNvPr id="12" name="TextBox 11">
            <a:extLst>
              <a:ext uri="{FF2B5EF4-FFF2-40B4-BE49-F238E27FC236}">
                <a16:creationId xmlns:a16="http://schemas.microsoft.com/office/drawing/2014/main" id="{970A6BCB-D2EF-47CF-B5A6-D2A7C36E1F0D}"/>
              </a:ext>
            </a:extLst>
          </p:cNvPr>
          <p:cNvSpPr txBox="1"/>
          <p:nvPr/>
        </p:nvSpPr>
        <p:spPr>
          <a:xfrm>
            <a:off x="1348888" y="3970507"/>
            <a:ext cx="943583" cy="461665"/>
          </a:xfrm>
          <a:prstGeom prst="rect">
            <a:avLst/>
          </a:prstGeom>
          <a:noFill/>
        </p:spPr>
        <p:txBody>
          <a:bodyPr wrap="square" rtlCol="0">
            <a:spAutoFit/>
          </a:bodyPr>
          <a:lstStyle/>
          <a:p>
            <a:r>
              <a:rPr lang="en-US" sz="2400" i="1" dirty="0"/>
              <a:t>Hb</a:t>
            </a:r>
          </a:p>
        </p:txBody>
      </p:sp>
      <p:sp>
        <p:nvSpPr>
          <p:cNvPr id="13" name="TextBox 12">
            <a:extLst>
              <a:ext uri="{FF2B5EF4-FFF2-40B4-BE49-F238E27FC236}">
                <a16:creationId xmlns:a16="http://schemas.microsoft.com/office/drawing/2014/main" id="{9BC6AAF7-22EB-4782-99CA-8A03EA62DEC2}"/>
              </a:ext>
            </a:extLst>
          </p:cNvPr>
          <p:cNvSpPr txBox="1"/>
          <p:nvPr/>
        </p:nvSpPr>
        <p:spPr>
          <a:xfrm>
            <a:off x="2934503" y="3980237"/>
            <a:ext cx="943583" cy="461665"/>
          </a:xfrm>
          <a:prstGeom prst="rect">
            <a:avLst/>
          </a:prstGeom>
          <a:noFill/>
        </p:spPr>
        <p:txBody>
          <a:bodyPr wrap="square" rtlCol="0">
            <a:spAutoFit/>
          </a:bodyPr>
          <a:lstStyle/>
          <a:p>
            <a:r>
              <a:rPr lang="en-US" sz="2400" i="1" dirty="0"/>
              <a:t>H</a:t>
            </a:r>
            <a:r>
              <a:rPr lang="en-US" sz="2400" i="1" dirty="0">
                <a:sym typeface="Symbol" panose="05050102010706020507" pitchFamily="18" charset="2"/>
              </a:rPr>
              <a:t></a:t>
            </a:r>
            <a:endParaRPr lang="en-US" sz="2400" i="1" dirty="0"/>
          </a:p>
        </p:txBody>
      </p:sp>
      <p:graphicFrame>
        <p:nvGraphicFramePr>
          <p:cNvPr id="14" name="Object 13">
            <a:extLst>
              <a:ext uri="{FF2B5EF4-FFF2-40B4-BE49-F238E27FC236}">
                <a16:creationId xmlns:a16="http://schemas.microsoft.com/office/drawing/2014/main" id="{36F52127-E334-43F9-95F0-288526B8D1D5}"/>
              </a:ext>
            </a:extLst>
          </p:cNvPr>
          <p:cNvGraphicFramePr>
            <a:graphicFrameLocks noChangeAspect="1"/>
          </p:cNvGraphicFramePr>
          <p:nvPr>
            <p:extLst>
              <p:ext uri="{D42A27DB-BD31-4B8C-83A1-F6EECF244321}">
                <p14:modId xmlns:p14="http://schemas.microsoft.com/office/powerpoint/2010/main" val="1504230181"/>
              </p:ext>
            </p:extLst>
          </p:nvPr>
        </p:nvGraphicFramePr>
        <p:xfrm>
          <a:off x="4922838" y="3638550"/>
          <a:ext cx="3840162" cy="2066925"/>
        </p:xfrm>
        <a:graphic>
          <a:graphicData uri="http://schemas.openxmlformats.org/presentationml/2006/ole">
            <mc:AlternateContent xmlns:mc="http://schemas.openxmlformats.org/markup-compatibility/2006">
              <mc:Choice xmlns:v="urn:schemas-microsoft-com:vml" Requires="v">
                <p:oleObj name="Equation" r:id="rId3" imgW="2501640" imgH="1346040" progId="Equation.DSMT4">
                  <p:embed/>
                </p:oleObj>
              </mc:Choice>
              <mc:Fallback>
                <p:oleObj name="Equation" r:id="rId3" imgW="2501640" imgH="1346040" progId="Equation.DSMT4">
                  <p:embed/>
                  <p:pic>
                    <p:nvPicPr>
                      <p:cNvPr id="0" name=""/>
                      <p:cNvPicPr/>
                      <p:nvPr/>
                    </p:nvPicPr>
                    <p:blipFill>
                      <a:blip r:embed="rId4"/>
                      <a:stretch>
                        <a:fillRect/>
                      </a:stretch>
                    </p:blipFill>
                    <p:spPr>
                      <a:xfrm>
                        <a:off x="4922838" y="3638550"/>
                        <a:ext cx="3840162" cy="2066925"/>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8DF3F838-305E-48E4-99BD-2072D9C0E941}"/>
              </a:ext>
            </a:extLst>
          </p:cNvPr>
          <p:cNvSpPr txBox="1"/>
          <p:nvPr/>
        </p:nvSpPr>
        <p:spPr>
          <a:xfrm>
            <a:off x="564203" y="5739319"/>
            <a:ext cx="4143983" cy="646331"/>
          </a:xfrm>
          <a:prstGeom prst="rect">
            <a:avLst/>
          </a:prstGeom>
          <a:noFill/>
        </p:spPr>
        <p:txBody>
          <a:bodyPr wrap="square" rtlCol="0">
            <a:spAutoFit/>
          </a:bodyPr>
          <a:lstStyle/>
          <a:p>
            <a:r>
              <a:rPr lang="en-US" dirty="0"/>
              <a:t>Lagrange theorem: order of </a:t>
            </a:r>
            <a:r>
              <a:rPr lang="en-US" i="1" dirty="0"/>
              <a:t>G</a:t>
            </a:r>
            <a:r>
              <a:rPr lang="en-US" dirty="0"/>
              <a:t> must be a multiple of the order of subgroup </a:t>
            </a:r>
            <a:r>
              <a:rPr lang="en-US" i="1" dirty="0"/>
              <a:t>H</a:t>
            </a:r>
            <a:r>
              <a:rPr lang="en-US" dirty="0"/>
              <a:t>.</a:t>
            </a:r>
          </a:p>
        </p:txBody>
      </p:sp>
      <p:sp>
        <p:nvSpPr>
          <p:cNvPr id="16" name="TextBox 15">
            <a:extLst>
              <a:ext uri="{FF2B5EF4-FFF2-40B4-BE49-F238E27FC236}">
                <a16:creationId xmlns:a16="http://schemas.microsoft.com/office/drawing/2014/main" id="{2BE4307B-14DB-44B5-9B42-6F044F2C9681}"/>
              </a:ext>
            </a:extLst>
          </p:cNvPr>
          <p:cNvSpPr txBox="1"/>
          <p:nvPr/>
        </p:nvSpPr>
        <p:spPr>
          <a:xfrm>
            <a:off x="4874031" y="1673157"/>
            <a:ext cx="3660770" cy="1754326"/>
          </a:xfrm>
          <a:prstGeom prst="rect">
            <a:avLst/>
          </a:prstGeom>
          <a:noFill/>
        </p:spPr>
        <p:txBody>
          <a:bodyPr wrap="square" rtlCol="0">
            <a:spAutoFit/>
          </a:bodyPr>
          <a:lstStyle/>
          <a:p>
            <a:r>
              <a:rPr lang="en-US" i="1" dirty="0"/>
              <a:t>H</a:t>
            </a:r>
            <a:r>
              <a:rPr lang="en-US" dirty="0"/>
              <a:t> is a subgroup of </a:t>
            </a:r>
            <a:r>
              <a:rPr lang="en-US" i="1" dirty="0"/>
              <a:t>G</a:t>
            </a:r>
            <a:r>
              <a:rPr lang="en-US" dirty="0"/>
              <a:t>. The set </a:t>
            </a:r>
            <a:r>
              <a:rPr lang="en-US" i="1" dirty="0"/>
              <a:t>Ha</a:t>
            </a:r>
            <a:r>
              <a:rPr lang="en-US" dirty="0"/>
              <a:t> is called right coset.   If </a:t>
            </a:r>
            <a:r>
              <a:rPr lang="en-US" i="1" dirty="0"/>
              <a:t>Ha</a:t>
            </a:r>
            <a:r>
              <a:rPr lang="en-US" dirty="0"/>
              <a:t> = </a:t>
            </a:r>
            <a:r>
              <a:rPr lang="en-US" i="1" dirty="0" err="1"/>
              <a:t>aH</a:t>
            </a:r>
            <a:r>
              <a:rPr lang="en-US" dirty="0"/>
              <a:t>, for all </a:t>
            </a:r>
            <a:r>
              <a:rPr lang="en-US" i="1" dirty="0"/>
              <a:t>a</a:t>
            </a:r>
            <a:r>
              <a:rPr lang="en-US" dirty="0"/>
              <a:t>, </a:t>
            </a:r>
            <a:r>
              <a:rPr lang="en-US" i="1" dirty="0"/>
              <a:t>H</a:t>
            </a:r>
            <a:r>
              <a:rPr lang="en-US" dirty="0"/>
              <a:t> is a normal (invariant) subgroup.  The multiplication of cosets are then well defined and is the quotient group </a:t>
            </a:r>
            <a:r>
              <a:rPr lang="en-US" i="1" dirty="0"/>
              <a:t>G/H</a:t>
            </a:r>
            <a:r>
              <a:rPr lang="en-US" dirty="0"/>
              <a:t>. </a:t>
            </a:r>
          </a:p>
        </p:txBody>
      </p:sp>
    </p:spTree>
    <p:extLst>
      <p:ext uri="{BB962C8B-B14F-4D97-AF65-F5344CB8AC3E}">
        <p14:creationId xmlns:p14="http://schemas.microsoft.com/office/powerpoint/2010/main" val="2922658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17A6C-B0A2-4EB3-9EF3-7A2831A6B048}"/>
              </a:ext>
            </a:extLst>
          </p:cNvPr>
          <p:cNvSpPr>
            <a:spLocks noGrp="1"/>
          </p:cNvSpPr>
          <p:nvPr>
            <p:ph type="title"/>
          </p:nvPr>
        </p:nvSpPr>
        <p:spPr/>
        <p:txBody>
          <a:bodyPr>
            <a:normAutofit fontScale="90000"/>
          </a:bodyPr>
          <a:lstStyle/>
          <a:p>
            <a:r>
              <a:rPr lang="en-US" dirty="0"/>
              <a:t>Point group of graphene (any rotation/reflection fixing the origin)</a:t>
            </a:r>
          </a:p>
        </p:txBody>
      </p:sp>
      <p:sp>
        <p:nvSpPr>
          <p:cNvPr id="4" name="TextBox 3">
            <a:extLst>
              <a:ext uri="{FF2B5EF4-FFF2-40B4-BE49-F238E27FC236}">
                <a16:creationId xmlns:a16="http://schemas.microsoft.com/office/drawing/2014/main" id="{21B06210-8F3D-49EC-A681-14912135190A}"/>
              </a:ext>
            </a:extLst>
          </p:cNvPr>
          <p:cNvSpPr txBox="1"/>
          <p:nvPr/>
        </p:nvSpPr>
        <p:spPr>
          <a:xfrm>
            <a:off x="6682902" y="5214026"/>
            <a:ext cx="1702341" cy="523220"/>
          </a:xfrm>
          <a:prstGeom prst="rect">
            <a:avLst/>
          </a:prstGeom>
          <a:noFill/>
        </p:spPr>
        <p:txBody>
          <a:bodyPr wrap="square" rtlCol="0">
            <a:spAutoFit/>
          </a:bodyPr>
          <a:lstStyle/>
          <a:p>
            <a:r>
              <a:rPr lang="en-US" sz="2800" dirty="0"/>
              <a:t>C</a:t>
            </a:r>
            <a:r>
              <a:rPr lang="en-US" sz="2800" baseline="-25000" dirty="0"/>
              <a:t>6v</a:t>
            </a:r>
          </a:p>
        </p:txBody>
      </p:sp>
      <p:sp>
        <p:nvSpPr>
          <p:cNvPr id="5" name="Hexagon 4">
            <a:extLst>
              <a:ext uri="{FF2B5EF4-FFF2-40B4-BE49-F238E27FC236}">
                <a16:creationId xmlns:a16="http://schemas.microsoft.com/office/drawing/2014/main" id="{E10A6D11-B4CC-4951-AC3F-6066F4959F40}"/>
              </a:ext>
            </a:extLst>
          </p:cNvPr>
          <p:cNvSpPr/>
          <p:nvPr/>
        </p:nvSpPr>
        <p:spPr>
          <a:xfrm>
            <a:off x="3622089" y="3089428"/>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6D8B9CD6-3DC5-4430-8F80-9C180FF74DEC}"/>
              </a:ext>
            </a:extLst>
          </p:cNvPr>
          <p:cNvSpPr/>
          <p:nvPr/>
        </p:nvSpPr>
        <p:spPr>
          <a:xfrm>
            <a:off x="4156225" y="3392747"/>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D8594057-52C0-4BA0-8E47-40533F6F474B}"/>
              </a:ext>
            </a:extLst>
          </p:cNvPr>
          <p:cNvSpPr/>
          <p:nvPr/>
        </p:nvSpPr>
        <p:spPr>
          <a:xfrm>
            <a:off x="3090908" y="2797940"/>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EE093F7A-BE49-486F-82EA-D609E9FBC3D2}"/>
              </a:ext>
            </a:extLst>
          </p:cNvPr>
          <p:cNvSpPr/>
          <p:nvPr/>
        </p:nvSpPr>
        <p:spPr>
          <a:xfrm>
            <a:off x="4697767" y="3685713"/>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85D477C3-2177-424C-9C3C-704B74825552}"/>
              </a:ext>
            </a:extLst>
          </p:cNvPr>
          <p:cNvSpPr/>
          <p:nvPr/>
        </p:nvSpPr>
        <p:spPr>
          <a:xfrm>
            <a:off x="3632448" y="3685710"/>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B563D776-ABA3-496D-849C-136EB52FBC6F}"/>
              </a:ext>
            </a:extLst>
          </p:cNvPr>
          <p:cNvSpPr/>
          <p:nvPr/>
        </p:nvSpPr>
        <p:spPr>
          <a:xfrm>
            <a:off x="4166584" y="3989029"/>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0CBF7C48-0BB0-4C4F-A55B-51C99C9E4E1A}"/>
              </a:ext>
            </a:extLst>
          </p:cNvPr>
          <p:cNvSpPr/>
          <p:nvPr/>
        </p:nvSpPr>
        <p:spPr>
          <a:xfrm>
            <a:off x="3101267" y="3394222"/>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463E2BFF-9E3D-4D19-BC21-12CE3CA67D5D}"/>
              </a:ext>
            </a:extLst>
          </p:cNvPr>
          <p:cNvSpPr/>
          <p:nvPr/>
        </p:nvSpPr>
        <p:spPr>
          <a:xfrm>
            <a:off x="4708126" y="4273117"/>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xagon 12">
            <a:extLst>
              <a:ext uri="{FF2B5EF4-FFF2-40B4-BE49-F238E27FC236}">
                <a16:creationId xmlns:a16="http://schemas.microsoft.com/office/drawing/2014/main" id="{6A73A385-AA5F-4106-8454-3D830AF161DD}"/>
              </a:ext>
            </a:extLst>
          </p:cNvPr>
          <p:cNvSpPr/>
          <p:nvPr/>
        </p:nvSpPr>
        <p:spPr>
          <a:xfrm>
            <a:off x="3623567" y="2504982"/>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Hexagon 13">
            <a:extLst>
              <a:ext uri="{FF2B5EF4-FFF2-40B4-BE49-F238E27FC236}">
                <a16:creationId xmlns:a16="http://schemas.microsoft.com/office/drawing/2014/main" id="{1FFDB4F6-B2C1-473D-84E6-F4D4625D60DD}"/>
              </a:ext>
            </a:extLst>
          </p:cNvPr>
          <p:cNvSpPr/>
          <p:nvPr/>
        </p:nvSpPr>
        <p:spPr>
          <a:xfrm>
            <a:off x="4157703" y="2808301"/>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exagon 14">
            <a:extLst>
              <a:ext uri="{FF2B5EF4-FFF2-40B4-BE49-F238E27FC236}">
                <a16:creationId xmlns:a16="http://schemas.microsoft.com/office/drawing/2014/main" id="{35CF31F4-676D-4070-A376-6C2941EB1EF2}"/>
              </a:ext>
            </a:extLst>
          </p:cNvPr>
          <p:cNvSpPr/>
          <p:nvPr/>
        </p:nvSpPr>
        <p:spPr>
          <a:xfrm>
            <a:off x="3092386" y="2213494"/>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15">
            <a:extLst>
              <a:ext uri="{FF2B5EF4-FFF2-40B4-BE49-F238E27FC236}">
                <a16:creationId xmlns:a16="http://schemas.microsoft.com/office/drawing/2014/main" id="{98E0888F-570B-44BC-9604-A98F35EBFFA9}"/>
              </a:ext>
            </a:extLst>
          </p:cNvPr>
          <p:cNvSpPr/>
          <p:nvPr/>
        </p:nvSpPr>
        <p:spPr>
          <a:xfrm>
            <a:off x="4690367" y="3101267"/>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15DB0873-F641-4174-94FF-22F6A113207D}"/>
              </a:ext>
            </a:extLst>
          </p:cNvPr>
          <p:cNvSpPr/>
          <p:nvPr/>
        </p:nvSpPr>
        <p:spPr>
          <a:xfrm>
            <a:off x="3641324" y="4271634"/>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1D251B06-B47D-4057-A891-0CFE52147564}"/>
              </a:ext>
            </a:extLst>
          </p:cNvPr>
          <p:cNvSpPr/>
          <p:nvPr/>
        </p:nvSpPr>
        <p:spPr>
          <a:xfrm>
            <a:off x="4175460" y="4574953"/>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Hexagon 18">
            <a:extLst>
              <a:ext uri="{FF2B5EF4-FFF2-40B4-BE49-F238E27FC236}">
                <a16:creationId xmlns:a16="http://schemas.microsoft.com/office/drawing/2014/main" id="{C900DE9E-A107-4CC6-B4BE-1B472A8AD533}"/>
              </a:ext>
            </a:extLst>
          </p:cNvPr>
          <p:cNvSpPr/>
          <p:nvPr/>
        </p:nvSpPr>
        <p:spPr>
          <a:xfrm>
            <a:off x="3110143" y="3980146"/>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Hexagon 19">
            <a:extLst>
              <a:ext uri="{FF2B5EF4-FFF2-40B4-BE49-F238E27FC236}">
                <a16:creationId xmlns:a16="http://schemas.microsoft.com/office/drawing/2014/main" id="{086DB56E-9EAB-4737-88DA-9A9B474E1005}"/>
              </a:ext>
            </a:extLst>
          </p:cNvPr>
          <p:cNvSpPr/>
          <p:nvPr/>
        </p:nvSpPr>
        <p:spPr>
          <a:xfrm>
            <a:off x="4717002" y="4867919"/>
            <a:ext cx="683581" cy="594360"/>
          </a:xfrm>
          <a:prstGeom prst="hexagon">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533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6374-1107-4842-8228-0AE02C29C8E4}"/>
              </a:ext>
            </a:extLst>
          </p:cNvPr>
          <p:cNvSpPr>
            <a:spLocks noGrp="1"/>
          </p:cNvSpPr>
          <p:nvPr>
            <p:ph type="title"/>
          </p:nvPr>
        </p:nvSpPr>
        <p:spPr>
          <a:xfrm>
            <a:off x="628649" y="365126"/>
            <a:ext cx="8262431" cy="1325563"/>
          </a:xfrm>
        </p:spPr>
        <p:txBody>
          <a:bodyPr>
            <a:normAutofit fontScale="90000"/>
          </a:bodyPr>
          <a:lstStyle/>
          <a:p>
            <a:r>
              <a:rPr lang="en-US" dirty="0"/>
              <a:t>Space group of graphene (rotation, mirror reflection + translation including glide reflection)</a:t>
            </a:r>
          </a:p>
        </p:txBody>
      </p:sp>
      <p:sp>
        <p:nvSpPr>
          <p:cNvPr id="4" name="TextBox 3">
            <a:extLst>
              <a:ext uri="{FF2B5EF4-FFF2-40B4-BE49-F238E27FC236}">
                <a16:creationId xmlns:a16="http://schemas.microsoft.com/office/drawing/2014/main" id="{1AE23C91-84BF-4CD0-8E61-031DF7614042}"/>
              </a:ext>
            </a:extLst>
          </p:cNvPr>
          <p:cNvSpPr txBox="1"/>
          <p:nvPr/>
        </p:nvSpPr>
        <p:spPr>
          <a:xfrm>
            <a:off x="4816671" y="5409960"/>
            <a:ext cx="3840939" cy="1477328"/>
          </a:xfrm>
          <a:prstGeom prst="rect">
            <a:avLst/>
          </a:prstGeom>
          <a:noFill/>
        </p:spPr>
        <p:txBody>
          <a:bodyPr wrap="square" rtlCol="0">
            <a:spAutoFit/>
          </a:bodyPr>
          <a:lstStyle/>
          <a:p>
            <a:r>
              <a:rPr lang="en-US" dirty="0"/>
              <a:t>P6mm:   blue dotted line is glide line, solid line mirror reflection, hexagon 6-fold axis (perpendicular to the 2D plane), triangle 3-fold axis, cone 2-fold axis.</a:t>
            </a:r>
          </a:p>
        </p:txBody>
      </p:sp>
      <p:pic>
        <p:nvPicPr>
          <p:cNvPr id="5" name="Picture 4">
            <a:extLst>
              <a:ext uri="{FF2B5EF4-FFF2-40B4-BE49-F238E27FC236}">
                <a16:creationId xmlns:a16="http://schemas.microsoft.com/office/drawing/2014/main" id="{C905C08E-687B-4F5B-B323-7A190D736629}"/>
              </a:ext>
            </a:extLst>
          </p:cNvPr>
          <p:cNvPicPr>
            <a:picLocks noChangeAspect="1"/>
          </p:cNvPicPr>
          <p:nvPr/>
        </p:nvPicPr>
        <p:blipFill>
          <a:blip r:embed="rId3"/>
          <a:stretch>
            <a:fillRect/>
          </a:stretch>
        </p:blipFill>
        <p:spPr>
          <a:xfrm rot="1728490">
            <a:off x="656748" y="2367177"/>
            <a:ext cx="3776870" cy="3896139"/>
          </a:xfrm>
          <a:prstGeom prst="rect">
            <a:avLst/>
          </a:prstGeom>
        </p:spPr>
      </p:pic>
      <p:cxnSp>
        <p:nvCxnSpPr>
          <p:cNvPr id="10" name="Straight Connector 9">
            <a:extLst>
              <a:ext uri="{FF2B5EF4-FFF2-40B4-BE49-F238E27FC236}">
                <a16:creationId xmlns:a16="http://schemas.microsoft.com/office/drawing/2014/main" id="{B6AD2FAC-9429-425B-8605-3FA1AC29900A}"/>
              </a:ext>
            </a:extLst>
          </p:cNvPr>
          <p:cNvCxnSpPr/>
          <p:nvPr/>
        </p:nvCxnSpPr>
        <p:spPr>
          <a:xfrm>
            <a:off x="6206247" y="2791838"/>
            <a:ext cx="1809344" cy="0"/>
          </a:xfrm>
          <a:prstGeom prst="line">
            <a:avLst/>
          </a:prstGeom>
        </p:spPr>
        <p:style>
          <a:lnRef idx="3">
            <a:schemeClr val="dk1"/>
          </a:lnRef>
          <a:fillRef idx="0">
            <a:schemeClr val="dk1"/>
          </a:fillRef>
          <a:effectRef idx="2">
            <a:schemeClr val="dk1"/>
          </a:effectRef>
          <a:fontRef idx="minor">
            <a:schemeClr val="tx1"/>
          </a:fontRef>
        </p:style>
      </p:cxnSp>
      <p:pic>
        <p:nvPicPr>
          <p:cNvPr id="11" name="Picture 10">
            <a:extLst>
              <a:ext uri="{FF2B5EF4-FFF2-40B4-BE49-F238E27FC236}">
                <a16:creationId xmlns:a16="http://schemas.microsoft.com/office/drawing/2014/main" id="{614C9ECE-2B8C-4245-BEA6-C68FC4BF1251}"/>
              </a:ext>
            </a:extLst>
          </p:cNvPr>
          <p:cNvPicPr>
            <a:picLocks noChangeAspect="1"/>
          </p:cNvPicPr>
          <p:nvPr/>
        </p:nvPicPr>
        <p:blipFill>
          <a:blip r:embed="rId4"/>
          <a:stretch>
            <a:fillRect/>
          </a:stretch>
        </p:blipFill>
        <p:spPr>
          <a:xfrm>
            <a:off x="5061350" y="4723368"/>
            <a:ext cx="1822862" cy="18290"/>
          </a:xfrm>
          <a:prstGeom prst="rect">
            <a:avLst/>
          </a:prstGeom>
        </p:spPr>
      </p:pic>
      <p:cxnSp>
        <p:nvCxnSpPr>
          <p:cNvPr id="14" name="Straight Connector 13">
            <a:extLst>
              <a:ext uri="{FF2B5EF4-FFF2-40B4-BE49-F238E27FC236}">
                <a16:creationId xmlns:a16="http://schemas.microsoft.com/office/drawing/2014/main" id="{829F1ED0-0646-4E69-84CE-DF4BE71266A5}"/>
              </a:ext>
            </a:extLst>
          </p:cNvPr>
          <p:cNvCxnSpPr/>
          <p:nvPr/>
        </p:nvCxnSpPr>
        <p:spPr>
          <a:xfrm>
            <a:off x="6128426" y="2879387"/>
            <a:ext cx="1410510" cy="807396"/>
          </a:xfrm>
          <a:prstGeom prst="line">
            <a:avLst/>
          </a:prstGeom>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a16="http://schemas.microsoft.com/office/drawing/2014/main" id="{A9FDA61D-091D-45F3-820E-3096E10C8B39}"/>
              </a:ext>
            </a:extLst>
          </p:cNvPr>
          <p:cNvPicPr>
            <a:picLocks noChangeAspect="1"/>
          </p:cNvPicPr>
          <p:nvPr/>
        </p:nvPicPr>
        <p:blipFill>
          <a:blip r:embed="rId5"/>
          <a:stretch>
            <a:fillRect/>
          </a:stretch>
        </p:blipFill>
        <p:spPr>
          <a:xfrm>
            <a:off x="5489905" y="3797956"/>
            <a:ext cx="1432684" cy="829128"/>
          </a:xfrm>
          <a:prstGeom prst="rect">
            <a:avLst/>
          </a:prstGeom>
        </p:spPr>
      </p:pic>
      <p:cxnSp>
        <p:nvCxnSpPr>
          <p:cNvPr id="17" name="Straight Connector 16">
            <a:extLst>
              <a:ext uri="{FF2B5EF4-FFF2-40B4-BE49-F238E27FC236}">
                <a16:creationId xmlns:a16="http://schemas.microsoft.com/office/drawing/2014/main" id="{DC36741C-A243-4CD4-AFF8-EE7FE572D7B6}"/>
              </a:ext>
            </a:extLst>
          </p:cNvPr>
          <p:cNvCxnSpPr/>
          <p:nvPr/>
        </p:nvCxnSpPr>
        <p:spPr>
          <a:xfrm flipH="1">
            <a:off x="4931923" y="2976664"/>
            <a:ext cx="924128" cy="1556425"/>
          </a:xfrm>
          <a:prstGeom prst="line">
            <a:avLst/>
          </a:prstGeom>
        </p:spPr>
        <p:style>
          <a:lnRef idx="3">
            <a:schemeClr val="dk1"/>
          </a:lnRef>
          <a:fillRef idx="0">
            <a:schemeClr val="dk1"/>
          </a:fillRef>
          <a:effectRef idx="2">
            <a:schemeClr val="dk1"/>
          </a:effectRef>
          <a:fontRef idx="minor">
            <a:schemeClr val="tx1"/>
          </a:fontRef>
        </p:style>
      </p:cxnSp>
      <p:pic>
        <p:nvPicPr>
          <p:cNvPr id="18" name="Picture 17">
            <a:extLst>
              <a:ext uri="{FF2B5EF4-FFF2-40B4-BE49-F238E27FC236}">
                <a16:creationId xmlns:a16="http://schemas.microsoft.com/office/drawing/2014/main" id="{9D7D3519-D722-4946-B7A3-04C79B8E406C}"/>
              </a:ext>
            </a:extLst>
          </p:cNvPr>
          <p:cNvPicPr>
            <a:picLocks noChangeAspect="1"/>
          </p:cNvPicPr>
          <p:nvPr/>
        </p:nvPicPr>
        <p:blipFill>
          <a:blip r:embed="rId6"/>
          <a:stretch>
            <a:fillRect/>
          </a:stretch>
        </p:blipFill>
        <p:spPr>
          <a:xfrm>
            <a:off x="7185236" y="2998727"/>
            <a:ext cx="944962" cy="1579001"/>
          </a:xfrm>
          <a:prstGeom prst="rect">
            <a:avLst/>
          </a:prstGeom>
        </p:spPr>
      </p:pic>
      <p:cxnSp>
        <p:nvCxnSpPr>
          <p:cNvPr id="20" name="Straight Connector 19">
            <a:extLst>
              <a:ext uri="{FF2B5EF4-FFF2-40B4-BE49-F238E27FC236}">
                <a16:creationId xmlns:a16="http://schemas.microsoft.com/office/drawing/2014/main" id="{E7FF5D19-C022-4F46-BDE1-6D212468E40D}"/>
              </a:ext>
            </a:extLst>
          </p:cNvPr>
          <p:cNvCxnSpPr/>
          <p:nvPr/>
        </p:nvCxnSpPr>
        <p:spPr>
          <a:xfrm>
            <a:off x="7110919" y="2976664"/>
            <a:ext cx="0" cy="1429966"/>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a:extLst>
              <a:ext uri="{FF2B5EF4-FFF2-40B4-BE49-F238E27FC236}">
                <a16:creationId xmlns:a16="http://schemas.microsoft.com/office/drawing/2014/main" id="{B7C670AE-A8CB-4AEF-8BC8-37B4EC385857}"/>
              </a:ext>
            </a:extLst>
          </p:cNvPr>
          <p:cNvCxnSpPr/>
          <p:nvPr/>
        </p:nvCxnSpPr>
        <p:spPr>
          <a:xfrm>
            <a:off x="5972781" y="2998727"/>
            <a:ext cx="0" cy="1579001"/>
          </a:xfrm>
          <a:prstGeom prst="line">
            <a:avLst/>
          </a:prstGeom>
        </p:spPr>
        <p:style>
          <a:lnRef idx="3">
            <a:schemeClr val="dk1"/>
          </a:lnRef>
          <a:fillRef idx="0">
            <a:schemeClr val="dk1"/>
          </a:fillRef>
          <a:effectRef idx="2">
            <a:schemeClr val="dk1"/>
          </a:effectRef>
          <a:fontRef idx="minor">
            <a:schemeClr val="tx1"/>
          </a:fontRef>
        </p:style>
      </p:cxnSp>
      <p:cxnSp>
        <p:nvCxnSpPr>
          <p:cNvPr id="24" name="Straight Connector 23">
            <a:extLst>
              <a:ext uri="{FF2B5EF4-FFF2-40B4-BE49-F238E27FC236}">
                <a16:creationId xmlns:a16="http://schemas.microsoft.com/office/drawing/2014/main" id="{949BC749-3CCB-49D3-AD01-4DBFB05DE7C2}"/>
              </a:ext>
            </a:extLst>
          </p:cNvPr>
          <p:cNvCxnSpPr/>
          <p:nvPr/>
        </p:nvCxnSpPr>
        <p:spPr>
          <a:xfrm flipH="1">
            <a:off x="4961107" y="2928027"/>
            <a:ext cx="3083668" cy="1698341"/>
          </a:xfrm>
          <a:prstGeom prst="line">
            <a:avLst/>
          </a:prstGeom>
        </p:spPr>
        <p:style>
          <a:lnRef idx="3">
            <a:schemeClr val="dk1"/>
          </a:lnRef>
          <a:fillRef idx="0">
            <a:schemeClr val="dk1"/>
          </a:fillRef>
          <a:effectRef idx="2">
            <a:schemeClr val="dk1"/>
          </a:effectRef>
          <a:fontRef idx="minor">
            <a:schemeClr val="tx1"/>
          </a:fontRef>
        </p:style>
      </p:cxnSp>
      <p:cxnSp>
        <p:nvCxnSpPr>
          <p:cNvPr id="26" name="Straight Connector 25">
            <a:extLst>
              <a:ext uri="{FF2B5EF4-FFF2-40B4-BE49-F238E27FC236}">
                <a16:creationId xmlns:a16="http://schemas.microsoft.com/office/drawing/2014/main" id="{1D0C991B-F9CE-4E0B-B091-A427A3AF3F0D}"/>
              </a:ext>
            </a:extLst>
          </p:cNvPr>
          <p:cNvCxnSpPr/>
          <p:nvPr/>
        </p:nvCxnSpPr>
        <p:spPr>
          <a:xfrm>
            <a:off x="6128426" y="2986392"/>
            <a:ext cx="914400" cy="1556425"/>
          </a:xfrm>
          <a:prstGeom prst="line">
            <a:avLst/>
          </a:prstGeom>
        </p:spPr>
        <p:style>
          <a:lnRef idx="3">
            <a:schemeClr val="dk1"/>
          </a:lnRef>
          <a:fillRef idx="0">
            <a:schemeClr val="dk1"/>
          </a:fillRef>
          <a:effectRef idx="2">
            <a:schemeClr val="dk1"/>
          </a:effectRef>
          <a:fontRef idx="minor">
            <a:schemeClr val="tx1"/>
          </a:fontRef>
        </p:style>
      </p:cxnSp>
      <p:cxnSp>
        <p:nvCxnSpPr>
          <p:cNvPr id="28" name="Straight Connector 27">
            <a:extLst>
              <a:ext uri="{FF2B5EF4-FFF2-40B4-BE49-F238E27FC236}">
                <a16:creationId xmlns:a16="http://schemas.microsoft.com/office/drawing/2014/main" id="{65AE5D31-17A1-40E5-8924-EABBA2D31A3C}"/>
              </a:ext>
            </a:extLst>
          </p:cNvPr>
          <p:cNvCxnSpPr>
            <a:cxnSpLocks/>
          </p:cNvCxnSpPr>
          <p:nvPr/>
        </p:nvCxnSpPr>
        <p:spPr>
          <a:xfrm>
            <a:off x="6541853" y="2208107"/>
            <a:ext cx="0" cy="2951616"/>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E1A9DBA7-E19E-4F12-BA1C-4DF788C063FC}"/>
              </a:ext>
            </a:extLst>
          </p:cNvPr>
          <p:cNvCxnSpPr/>
          <p:nvPr/>
        </p:nvCxnSpPr>
        <p:spPr>
          <a:xfrm>
            <a:off x="5489905" y="3754876"/>
            <a:ext cx="204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a:extLst>
              <a:ext uri="{FF2B5EF4-FFF2-40B4-BE49-F238E27FC236}">
                <a16:creationId xmlns:a16="http://schemas.microsoft.com/office/drawing/2014/main" id="{2FAC14C7-D3D0-4FE0-BEDD-393DDFDDA922}"/>
              </a:ext>
            </a:extLst>
          </p:cNvPr>
          <p:cNvCxnSpPr/>
          <p:nvPr/>
        </p:nvCxnSpPr>
        <p:spPr>
          <a:xfrm>
            <a:off x="7185236" y="2840475"/>
            <a:ext cx="694169" cy="40369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9CFD6F11-1984-4118-9784-E961473B9C9F}"/>
              </a:ext>
            </a:extLst>
          </p:cNvPr>
          <p:cNvCxnSpPr/>
          <p:nvPr/>
        </p:nvCxnSpPr>
        <p:spPr>
          <a:xfrm flipH="1">
            <a:off x="5489905" y="2840475"/>
            <a:ext cx="1552921" cy="84630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894FFD45-BC2B-4067-8954-D6F9DD00E273}"/>
              </a:ext>
            </a:extLst>
          </p:cNvPr>
          <p:cNvCxnSpPr/>
          <p:nvPr/>
        </p:nvCxnSpPr>
        <p:spPr>
          <a:xfrm>
            <a:off x="7110919" y="2840475"/>
            <a:ext cx="546798" cy="846308"/>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a:extLst>
              <a:ext uri="{FF2B5EF4-FFF2-40B4-BE49-F238E27FC236}">
                <a16:creationId xmlns:a16="http://schemas.microsoft.com/office/drawing/2014/main" id="{68E4D197-CA55-4F6D-9F24-254075EDB0E0}"/>
              </a:ext>
            </a:extLst>
          </p:cNvPr>
          <p:cNvCxnSpPr/>
          <p:nvPr/>
        </p:nvCxnSpPr>
        <p:spPr>
          <a:xfrm flipH="1">
            <a:off x="6040877" y="2976664"/>
            <a:ext cx="1001949" cy="164970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a:extLst>
              <a:ext uri="{FF2B5EF4-FFF2-40B4-BE49-F238E27FC236}">
                <a16:creationId xmlns:a16="http://schemas.microsoft.com/office/drawing/2014/main" id="{BD3ACDA3-0E45-4387-B1AD-EE0A420FE5EB}"/>
              </a:ext>
            </a:extLst>
          </p:cNvPr>
          <p:cNvCxnSpPr/>
          <p:nvPr/>
        </p:nvCxnSpPr>
        <p:spPr>
          <a:xfrm flipH="1">
            <a:off x="6040877" y="3836868"/>
            <a:ext cx="1498059" cy="82841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a:extLst>
              <a:ext uri="{FF2B5EF4-FFF2-40B4-BE49-F238E27FC236}">
                <a16:creationId xmlns:a16="http://schemas.microsoft.com/office/drawing/2014/main" id="{B7D990B2-E43C-49F2-B289-2EF58028270E}"/>
              </a:ext>
            </a:extLst>
          </p:cNvPr>
          <p:cNvCxnSpPr/>
          <p:nvPr/>
        </p:nvCxnSpPr>
        <p:spPr>
          <a:xfrm>
            <a:off x="5690681" y="3283085"/>
            <a:ext cx="1693637" cy="92412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a:extLst>
              <a:ext uri="{FF2B5EF4-FFF2-40B4-BE49-F238E27FC236}">
                <a16:creationId xmlns:a16="http://schemas.microsoft.com/office/drawing/2014/main" id="{FC8BF82D-02F7-4807-A9B6-6E014A15016B}"/>
              </a:ext>
            </a:extLst>
          </p:cNvPr>
          <p:cNvCxnSpPr/>
          <p:nvPr/>
        </p:nvCxnSpPr>
        <p:spPr>
          <a:xfrm>
            <a:off x="5393987" y="3836868"/>
            <a:ext cx="578794" cy="90479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7363D713-4E80-4F70-9AE2-0E077F2E7759}"/>
              </a:ext>
            </a:extLst>
          </p:cNvPr>
          <p:cNvCxnSpPr/>
          <p:nvPr/>
        </p:nvCxnSpPr>
        <p:spPr>
          <a:xfrm>
            <a:off x="5393987" y="3836868"/>
            <a:ext cx="0" cy="88650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2" name="Straight Connector 51">
            <a:extLst>
              <a:ext uri="{FF2B5EF4-FFF2-40B4-BE49-F238E27FC236}">
                <a16:creationId xmlns:a16="http://schemas.microsoft.com/office/drawing/2014/main" id="{3B62E49A-C079-4AE5-8D45-769BC02C87B3}"/>
              </a:ext>
            </a:extLst>
          </p:cNvPr>
          <p:cNvCxnSpPr/>
          <p:nvPr/>
        </p:nvCxnSpPr>
        <p:spPr>
          <a:xfrm>
            <a:off x="5061350" y="4251074"/>
            <a:ext cx="794701" cy="414206"/>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Hexagon 52">
            <a:extLst>
              <a:ext uri="{FF2B5EF4-FFF2-40B4-BE49-F238E27FC236}">
                <a16:creationId xmlns:a16="http://schemas.microsoft.com/office/drawing/2014/main" id="{607D0D3C-0246-483E-8FF3-D2E159BC1507}"/>
              </a:ext>
            </a:extLst>
          </p:cNvPr>
          <p:cNvSpPr/>
          <p:nvPr/>
        </p:nvSpPr>
        <p:spPr>
          <a:xfrm>
            <a:off x="4708187" y="4616640"/>
            <a:ext cx="216970" cy="19971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a:extLst>
              <a:ext uri="{FF2B5EF4-FFF2-40B4-BE49-F238E27FC236}">
                <a16:creationId xmlns:a16="http://schemas.microsoft.com/office/drawing/2014/main" id="{A7777D69-4E0F-4FAC-82D9-9F8387005330}"/>
              </a:ext>
            </a:extLst>
          </p:cNvPr>
          <p:cNvPicPr>
            <a:picLocks noChangeAspect="1"/>
          </p:cNvPicPr>
          <p:nvPr/>
        </p:nvPicPr>
        <p:blipFill>
          <a:blip r:embed="rId7"/>
          <a:stretch>
            <a:fillRect/>
          </a:stretch>
        </p:blipFill>
        <p:spPr>
          <a:xfrm>
            <a:off x="5831400" y="2690014"/>
            <a:ext cx="243861" cy="213378"/>
          </a:xfrm>
          <a:prstGeom prst="rect">
            <a:avLst/>
          </a:prstGeom>
        </p:spPr>
      </p:pic>
      <p:pic>
        <p:nvPicPr>
          <p:cNvPr id="55" name="Picture 54">
            <a:extLst>
              <a:ext uri="{FF2B5EF4-FFF2-40B4-BE49-F238E27FC236}">
                <a16:creationId xmlns:a16="http://schemas.microsoft.com/office/drawing/2014/main" id="{05622D8D-465F-43A7-B1DC-4646CADB6869}"/>
              </a:ext>
            </a:extLst>
          </p:cNvPr>
          <p:cNvPicPr>
            <a:picLocks noChangeAspect="1"/>
          </p:cNvPicPr>
          <p:nvPr/>
        </p:nvPicPr>
        <p:blipFill>
          <a:blip r:embed="rId7"/>
          <a:stretch>
            <a:fillRect/>
          </a:stretch>
        </p:blipFill>
        <p:spPr>
          <a:xfrm>
            <a:off x="8107679" y="2690013"/>
            <a:ext cx="243861" cy="213378"/>
          </a:xfrm>
          <a:prstGeom prst="rect">
            <a:avLst/>
          </a:prstGeom>
        </p:spPr>
      </p:pic>
      <p:pic>
        <p:nvPicPr>
          <p:cNvPr id="56" name="Picture 55">
            <a:extLst>
              <a:ext uri="{FF2B5EF4-FFF2-40B4-BE49-F238E27FC236}">
                <a16:creationId xmlns:a16="http://schemas.microsoft.com/office/drawing/2014/main" id="{DA87313D-9FD9-4F48-8C3B-E7943B024149}"/>
              </a:ext>
            </a:extLst>
          </p:cNvPr>
          <p:cNvPicPr>
            <a:picLocks noChangeAspect="1"/>
          </p:cNvPicPr>
          <p:nvPr/>
        </p:nvPicPr>
        <p:blipFill>
          <a:blip r:embed="rId7"/>
          <a:stretch>
            <a:fillRect/>
          </a:stretch>
        </p:blipFill>
        <p:spPr>
          <a:xfrm>
            <a:off x="6988993" y="4616091"/>
            <a:ext cx="243861" cy="213378"/>
          </a:xfrm>
          <a:prstGeom prst="rect">
            <a:avLst/>
          </a:prstGeom>
        </p:spPr>
      </p:pic>
      <p:sp>
        <p:nvSpPr>
          <p:cNvPr id="57" name="Isosceles Triangle 56">
            <a:extLst>
              <a:ext uri="{FF2B5EF4-FFF2-40B4-BE49-F238E27FC236}">
                <a16:creationId xmlns:a16="http://schemas.microsoft.com/office/drawing/2014/main" id="{6962D3E3-C2FC-4BF2-BFCE-46D8E052BECA}"/>
              </a:ext>
            </a:extLst>
          </p:cNvPr>
          <p:cNvSpPr/>
          <p:nvPr/>
        </p:nvSpPr>
        <p:spPr>
          <a:xfrm>
            <a:off x="5846322" y="3900790"/>
            <a:ext cx="233465" cy="26810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Collate 58">
            <a:extLst>
              <a:ext uri="{FF2B5EF4-FFF2-40B4-BE49-F238E27FC236}">
                <a16:creationId xmlns:a16="http://schemas.microsoft.com/office/drawing/2014/main" id="{A14D8CFD-FE58-47F2-A742-2024F387AC37}"/>
              </a:ext>
            </a:extLst>
          </p:cNvPr>
          <p:cNvSpPr/>
          <p:nvPr/>
        </p:nvSpPr>
        <p:spPr>
          <a:xfrm>
            <a:off x="5306437" y="3657599"/>
            <a:ext cx="150778" cy="214007"/>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0" name="Picture 59">
            <a:extLst>
              <a:ext uri="{FF2B5EF4-FFF2-40B4-BE49-F238E27FC236}">
                <a16:creationId xmlns:a16="http://schemas.microsoft.com/office/drawing/2014/main" id="{F247274A-9721-413F-92A3-B8C9DF603944}"/>
              </a:ext>
            </a:extLst>
          </p:cNvPr>
          <p:cNvPicPr>
            <a:picLocks noChangeAspect="1"/>
          </p:cNvPicPr>
          <p:nvPr/>
        </p:nvPicPr>
        <p:blipFill>
          <a:blip r:embed="rId8"/>
          <a:stretch>
            <a:fillRect/>
          </a:stretch>
        </p:blipFill>
        <p:spPr>
          <a:xfrm>
            <a:off x="7032252" y="2664461"/>
            <a:ext cx="176799" cy="225572"/>
          </a:xfrm>
          <a:prstGeom prst="rect">
            <a:avLst/>
          </a:prstGeom>
        </p:spPr>
      </p:pic>
      <p:pic>
        <p:nvPicPr>
          <p:cNvPr id="61" name="Picture 60">
            <a:extLst>
              <a:ext uri="{FF2B5EF4-FFF2-40B4-BE49-F238E27FC236}">
                <a16:creationId xmlns:a16="http://schemas.microsoft.com/office/drawing/2014/main" id="{30B1112F-4D12-44B7-9A4E-C97496B5C83F}"/>
              </a:ext>
            </a:extLst>
          </p:cNvPr>
          <p:cNvPicPr>
            <a:picLocks noChangeAspect="1"/>
          </p:cNvPicPr>
          <p:nvPr/>
        </p:nvPicPr>
        <p:blipFill>
          <a:blip r:embed="rId8"/>
          <a:stretch>
            <a:fillRect/>
          </a:stretch>
        </p:blipFill>
        <p:spPr>
          <a:xfrm>
            <a:off x="5884384" y="4648904"/>
            <a:ext cx="176799" cy="225572"/>
          </a:xfrm>
          <a:prstGeom prst="rect">
            <a:avLst/>
          </a:prstGeom>
        </p:spPr>
      </p:pic>
      <p:pic>
        <p:nvPicPr>
          <p:cNvPr id="62" name="Picture 61">
            <a:extLst>
              <a:ext uri="{FF2B5EF4-FFF2-40B4-BE49-F238E27FC236}">
                <a16:creationId xmlns:a16="http://schemas.microsoft.com/office/drawing/2014/main" id="{6E6D911E-7823-4345-A50C-00E67A48F973}"/>
              </a:ext>
            </a:extLst>
          </p:cNvPr>
          <p:cNvPicPr>
            <a:picLocks noChangeAspect="1"/>
          </p:cNvPicPr>
          <p:nvPr/>
        </p:nvPicPr>
        <p:blipFill>
          <a:blip r:embed="rId8"/>
          <a:stretch>
            <a:fillRect/>
          </a:stretch>
        </p:blipFill>
        <p:spPr>
          <a:xfrm>
            <a:off x="7596458" y="3617773"/>
            <a:ext cx="176799" cy="225572"/>
          </a:xfrm>
          <a:prstGeom prst="rect">
            <a:avLst/>
          </a:prstGeom>
        </p:spPr>
      </p:pic>
      <p:pic>
        <p:nvPicPr>
          <p:cNvPr id="63" name="Picture 62">
            <a:extLst>
              <a:ext uri="{FF2B5EF4-FFF2-40B4-BE49-F238E27FC236}">
                <a16:creationId xmlns:a16="http://schemas.microsoft.com/office/drawing/2014/main" id="{6F2F0129-E749-48B0-BC18-BBD3A1F807D4}"/>
              </a:ext>
            </a:extLst>
          </p:cNvPr>
          <p:cNvPicPr>
            <a:picLocks noChangeAspect="1"/>
          </p:cNvPicPr>
          <p:nvPr/>
        </p:nvPicPr>
        <p:blipFill>
          <a:blip r:embed="rId9"/>
          <a:stretch>
            <a:fillRect/>
          </a:stretch>
        </p:blipFill>
        <p:spPr>
          <a:xfrm>
            <a:off x="6992625" y="3243771"/>
            <a:ext cx="256054" cy="292633"/>
          </a:xfrm>
          <a:prstGeom prst="rect">
            <a:avLst/>
          </a:prstGeom>
        </p:spPr>
      </p:pic>
      <p:cxnSp>
        <p:nvCxnSpPr>
          <p:cNvPr id="71" name="Straight Connector 70">
            <a:extLst>
              <a:ext uri="{FF2B5EF4-FFF2-40B4-BE49-F238E27FC236}">
                <a16:creationId xmlns:a16="http://schemas.microsoft.com/office/drawing/2014/main" id="{DC3A6D92-5B93-4267-A273-CC43F3EE8DFA}"/>
              </a:ext>
            </a:extLst>
          </p:cNvPr>
          <p:cNvCxnSpPr/>
          <p:nvPr/>
        </p:nvCxnSpPr>
        <p:spPr>
          <a:xfrm flipH="1">
            <a:off x="2091449" y="3617773"/>
            <a:ext cx="243191" cy="41706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4126F99-C523-4BFD-A022-B0499245101D}"/>
              </a:ext>
            </a:extLst>
          </p:cNvPr>
          <p:cNvCxnSpPr/>
          <p:nvPr/>
        </p:nvCxnSpPr>
        <p:spPr>
          <a:xfrm>
            <a:off x="2324912" y="3598317"/>
            <a:ext cx="544749"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1BAA7E2-C2D5-4DB8-8D4D-9AA991EDAFBA}"/>
              </a:ext>
            </a:extLst>
          </p:cNvPr>
          <p:cNvCxnSpPr/>
          <p:nvPr/>
        </p:nvCxnSpPr>
        <p:spPr>
          <a:xfrm flipH="1">
            <a:off x="2587558" y="3617773"/>
            <a:ext cx="272375" cy="41706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263D29E-7E10-43C5-BE15-95EB174336C6}"/>
              </a:ext>
            </a:extLst>
          </p:cNvPr>
          <p:cNvCxnSpPr/>
          <p:nvPr/>
        </p:nvCxnSpPr>
        <p:spPr>
          <a:xfrm>
            <a:off x="2084080" y="4044568"/>
            <a:ext cx="52025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78" name="Picture 77">
            <a:extLst>
              <a:ext uri="{FF2B5EF4-FFF2-40B4-BE49-F238E27FC236}">
                <a16:creationId xmlns:a16="http://schemas.microsoft.com/office/drawing/2014/main" id="{CAABDE37-588E-4F93-8C0C-DE8C6E675A55}"/>
              </a:ext>
            </a:extLst>
          </p:cNvPr>
          <p:cNvPicPr>
            <a:picLocks noChangeAspect="1"/>
          </p:cNvPicPr>
          <p:nvPr/>
        </p:nvPicPr>
        <p:blipFill>
          <a:blip r:embed="rId8"/>
          <a:stretch>
            <a:fillRect/>
          </a:stretch>
        </p:blipFill>
        <p:spPr>
          <a:xfrm>
            <a:off x="6468049" y="3637230"/>
            <a:ext cx="176799" cy="225572"/>
          </a:xfrm>
          <a:prstGeom prst="rect">
            <a:avLst/>
          </a:prstGeom>
        </p:spPr>
      </p:pic>
      <p:cxnSp>
        <p:nvCxnSpPr>
          <p:cNvPr id="80" name="Straight Connector 79">
            <a:extLst>
              <a:ext uri="{FF2B5EF4-FFF2-40B4-BE49-F238E27FC236}">
                <a16:creationId xmlns:a16="http://schemas.microsoft.com/office/drawing/2014/main" id="{5EF60436-ABDD-4745-BE07-B24C65FB1514}"/>
              </a:ext>
            </a:extLst>
          </p:cNvPr>
          <p:cNvCxnSpPr/>
          <p:nvPr/>
        </p:nvCxnSpPr>
        <p:spPr>
          <a:xfrm>
            <a:off x="7686901" y="2791838"/>
            <a:ext cx="0" cy="825935"/>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321855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33BF-2D29-40DC-99A3-34459EA1431A}"/>
              </a:ext>
            </a:extLst>
          </p:cNvPr>
          <p:cNvSpPr>
            <a:spLocks noGrp="1"/>
          </p:cNvSpPr>
          <p:nvPr>
            <p:ph type="title"/>
          </p:nvPr>
        </p:nvSpPr>
        <p:spPr/>
        <p:txBody>
          <a:bodyPr/>
          <a:lstStyle/>
          <a:p>
            <a:r>
              <a:rPr lang="en-US" dirty="0"/>
              <a:t>Space groups, </a:t>
            </a:r>
            <a:r>
              <a:rPr lang="en-US" dirty="0" err="1"/>
              <a:t>symmorphic</a:t>
            </a:r>
            <a:r>
              <a:rPr lang="en-US" dirty="0"/>
              <a:t> vs </a:t>
            </a:r>
            <a:r>
              <a:rPr lang="en-US" dirty="0" err="1"/>
              <a:t>nonsymmorphic</a:t>
            </a:r>
            <a:endParaRPr lang="en-US" dirty="0"/>
          </a:p>
        </p:txBody>
      </p:sp>
      <p:sp>
        <p:nvSpPr>
          <p:cNvPr id="5" name="Content Placeholder 4">
            <a:extLst>
              <a:ext uri="{FF2B5EF4-FFF2-40B4-BE49-F238E27FC236}">
                <a16:creationId xmlns:a16="http://schemas.microsoft.com/office/drawing/2014/main" id="{D40E4E41-ECF8-4C10-B430-CE04D117D358}"/>
              </a:ext>
            </a:extLst>
          </p:cNvPr>
          <p:cNvSpPr>
            <a:spLocks noGrp="1"/>
          </p:cNvSpPr>
          <p:nvPr>
            <p:ph idx="1"/>
          </p:nvPr>
        </p:nvSpPr>
        <p:spPr>
          <a:xfrm>
            <a:off x="628650" y="4710643"/>
            <a:ext cx="7751870" cy="1466319"/>
          </a:xfrm>
        </p:spPr>
        <p:txBody>
          <a:bodyPr>
            <a:normAutofit lnSpcReduction="10000"/>
          </a:bodyPr>
          <a:lstStyle/>
          <a:p>
            <a:r>
              <a:rPr lang="en-US" dirty="0"/>
              <a:t>If, with a suitable choice of origin, the space group elements can be written as {</a:t>
            </a:r>
            <a:r>
              <a:rPr lang="en-US" i="1" dirty="0">
                <a:sym typeface="Symbol" panose="05050102010706020507" pitchFamily="18" charset="2"/>
              </a:rPr>
              <a:t> </a:t>
            </a:r>
            <a:r>
              <a:rPr lang="en-US" dirty="0">
                <a:sym typeface="Symbol" panose="05050102010706020507" pitchFamily="18" charset="2"/>
              </a:rPr>
              <a:t>|</a:t>
            </a:r>
            <a:r>
              <a:rPr lang="en-US" b="1" dirty="0">
                <a:sym typeface="Symbol" panose="05050102010706020507" pitchFamily="18" charset="2"/>
              </a:rPr>
              <a:t>R</a:t>
            </a:r>
            <a:r>
              <a:rPr lang="en-US" dirty="0">
                <a:sym typeface="Symbol" panose="05050102010706020507" pitchFamily="18" charset="2"/>
              </a:rPr>
              <a:t>}, i.e., with </a:t>
            </a:r>
            <a:r>
              <a:rPr lang="en-US" b="1" dirty="0">
                <a:sym typeface="Symbol" panose="05050102010706020507" pitchFamily="18" charset="2"/>
              </a:rPr>
              <a:t></a:t>
            </a:r>
            <a:r>
              <a:rPr lang="en-US" dirty="0">
                <a:sym typeface="Symbol" panose="05050102010706020507" pitchFamily="18" charset="2"/>
              </a:rPr>
              <a:t> = 0, then the space group is called </a:t>
            </a:r>
            <a:r>
              <a:rPr lang="en-US" dirty="0" err="1">
                <a:sym typeface="Symbol" panose="05050102010706020507" pitchFamily="18" charset="2"/>
              </a:rPr>
              <a:t>symmorphic</a:t>
            </a:r>
            <a:r>
              <a:rPr lang="en-US" dirty="0">
                <a:sym typeface="Symbol" panose="05050102010706020507" pitchFamily="18" charset="2"/>
              </a:rPr>
              <a:t>, otherwise if not possible, </a:t>
            </a:r>
            <a:r>
              <a:rPr lang="en-US" dirty="0" err="1">
                <a:sym typeface="Symbol" panose="05050102010706020507" pitchFamily="18" charset="2"/>
              </a:rPr>
              <a:t>nonsymmorphic</a:t>
            </a:r>
            <a:r>
              <a:rPr lang="en-US" dirty="0">
                <a:sym typeface="Symbol" panose="05050102010706020507" pitchFamily="18" charset="2"/>
              </a:rPr>
              <a:t>.</a:t>
            </a:r>
            <a:endParaRPr lang="en-US" b="1" dirty="0"/>
          </a:p>
        </p:txBody>
      </p:sp>
      <p:graphicFrame>
        <p:nvGraphicFramePr>
          <p:cNvPr id="4" name="Object 3">
            <a:extLst>
              <a:ext uri="{FF2B5EF4-FFF2-40B4-BE49-F238E27FC236}">
                <a16:creationId xmlns:a16="http://schemas.microsoft.com/office/drawing/2014/main" id="{7278477E-7F94-4CEF-AAF1-569C84FDA0BE}"/>
              </a:ext>
            </a:extLst>
          </p:cNvPr>
          <p:cNvGraphicFramePr>
            <a:graphicFrameLocks noChangeAspect="1"/>
          </p:cNvGraphicFramePr>
          <p:nvPr>
            <p:extLst>
              <p:ext uri="{D42A27DB-BD31-4B8C-83A1-F6EECF244321}">
                <p14:modId xmlns:p14="http://schemas.microsoft.com/office/powerpoint/2010/main" val="1567299943"/>
              </p:ext>
            </p:extLst>
          </p:nvPr>
        </p:nvGraphicFramePr>
        <p:xfrm>
          <a:off x="885825" y="1900238"/>
          <a:ext cx="7175500" cy="2376487"/>
        </p:xfrm>
        <a:graphic>
          <a:graphicData uri="http://schemas.openxmlformats.org/presentationml/2006/ole">
            <mc:AlternateContent xmlns:mc="http://schemas.openxmlformats.org/markup-compatibility/2006">
              <mc:Choice xmlns:v="urn:schemas-microsoft-com:vml" Requires="v">
                <p:oleObj name="Equation" r:id="rId3" imgW="4140000" imgH="1371600" progId="Equation.DSMT4">
                  <p:embed/>
                </p:oleObj>
              </mc:Choice>
              <mc:Fallback>
                <p:oleObj name="Equation" r:id="rId3" imgW="4140000" imgH="1371600" progId="Equation.DSMT4">
                  <p:embed/>
                  <p:pic>
                    <p:nvPicPr>
                      <p:cNvPr id="0" name=""/>
                      <p:cNvPicPr/>
                      <p:nvPr/>
                    </p:nvPicPr>
                    <p:blipFill>
                      <a:blip r:embed="rId4"/>
                      <a:stretch>
                        <a:fillRect/>
                      </a:stretch>
                    </p:blipFill>
                    <p:spPr>
                      <a:xfrm>
                        <a:off x="885825" y="1900238"/>
                        <a:ext cx="7175500" cy="2376487"/>
                      </a:xfrm>
                      <a:prstGeom prst="rect">
                        <a:avLst/>
                      </a:prstGeom>
                    </p:spPr>
                  </p:pic>
                </p:oleObj>
              </mc:Fallback>
            </mc:AlternateContent>
          </a:graphicData>
        </a:graphic>
      </p:graphicFrame>
    </p:spTree>
    <p:extLst>
      <p:ext uri="{BB962C8B-B14F-4D97-AF65-F5344CB8AC3E}">
        <p14:creationId xmlns:p14="http://schemas.microsoft.com/office/powerpoint/2010/main" val="2014498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B517-E216-4F44-8D7F-4B61E0D288E2}"/>
              </a:ext>
            </a:extLst>
          </p:cNvPr>
          <p:cNvSpPr>
            <a:spLocks noGrp="1"/>
          </p:cNvSpPr>
          <p:nvPr>
            <p:ph type="title"/>
          </p:nvPr>
        </p:nvSpPr>
        <p:spPr/>
        <p:txBody>
          <a:bodyPr/>
          <a:lstStyle/>
          <a:p>
            <a:r>
              <a:rPr lang="en-US" dirty="0"/>
              <a:t>Representation of a group</a:t>
            </a:r>
          </a:p>
        </p:txBody>
      </p:sp>
      <p:sp>
        <p:nvSpPr>
          <p:cNvPr id="3" name="Content Placeholder 2">
            <a:extLst>
              <a:ext uri="{FF2B5EF4-FFF2-40B4-BE49-F238E27FC236}">
                <a16:creationId xmlns:a16="http://schemas.microsoft.com/office/drawing/2014/main" id="{7A21B526-238C-4105-B2AA-DFDE8C6558EB}"/>
              </a:ext>
            </a:extLst>
          </p:cNvPr>
          <p:cNvSpPr>
            <a:spLocks noGrp="1"/>
          </p:cNvSpPr>
          <p:nvPr>
            <p:ph idx="1"/>
          </p:nvPr>
        </p:nvSpPr>
        <p:spPr/>
        <p:txBody>
          <a:bodyPr>
            <a:normAutofit lnSpcReduction="10000"/>
          </a:bodyPr>
          <a:lstStyle/>
          <a:p>
            <a:r>
              <a:rPr lang="en-US" dirty="0"/>
              <a:t>If group elements satisfy </a:t>
            </a:r>
            <a:r>
              <a:rPr lang="en-US" i="1" dirty="0"/>
              <a:t>AB</a:t>
            </a:r>
            <a:r>
              <a:rPr lang="en-US" dirty="0"/>
              <a:t>=</a:t>
            </a:r>
            <a:r>
              <a:rPr lang="en-US" i="1" dirty="0"/>
              <a:t>C</a:t>
            </a:r>
            <a:r>
              <a:rPr lang="en-US" dirty="0"/>
              <a:t>,  there are square matrices D(</a:t>
            </a:r>
            <a:r>
              <a:rPr lang="en-US" i="1" dirty="0"/>
              <a:t>A</a:t>
            </a:r>
            <a:r>
              <a:rPr lang="en-US" dirty="0"/>
              <a:t>), for each element </a:t>
            </a:r>
            <a:r>
              <a:rPr lang="en-US" i="1" dirty="0"/>
              <a:t>A</a:t>
            </a:r>
            <a:r>
              <a:rPr lang="en-US" dirty="0"/>
              <a:t> of the group, that mirror the group multiplication, i.e.,</a:t>
            </a:r>
          </a:p>
          <a:p>
            <a:pPr marL="0" indent="0">
              <a:buNone/>
            </a:pPr>
            <a:r>
              <a:rPr lang="en-US" dirty="0"/>
              <a:t>   D(</a:t>
            </a:r>
            <a:r>
              <a:rPr lang="en-US" i="1" dirty="0"/>
              <a:t>AB</a:t>
            </a:r>
            <a:r>
              <a:rPr lang="en-US" dirty="0"/>
              <a:t>) = D(</a:t>
            </a:r>
            <a:r>
              <a:rPr lang="en-US" i="1" dirty="0"/>
              <a:t>A</a:t>
            </a:r>
            <a:r>
              <a:rPr lang="en-US" dirty="0"/>
              <a:t>)D(</a:t>
            </a:r>
            <a:r>
              <a:rPr lang="en-US" i="1" dirty="0"/>
              <a:t>B</a:t>
            </a:r>
            <a:r>
              <a:rPr lang="en-US" dirty="0"/>
              <a:t>).</a:t>
            </a:r>
          </a:p>
          <a:p>
            <a:endParaRPr lang="en-US" dirty="0"/>
          </a:p>
          <a:p>
            <a:r>
              <a:rPr lang="en-US" dirty="0"/>
              <a:t>Irreducible representation – not possible to find a common S such that all SDS</a:t>
            </a:r>
            <a:r>
              <a:rPr lang="en-US" baseline="30000" dirty="0"/>
              <a:t>-1</a:t>
            </a:r>
            <a:r>
              <a:rPr lang="en-US" dirty="0"/>
              <a:t>s are block diagonals.  There is no invariant subspaces that D acts on.  </a:t>
            </a:r>
          </a:p>
          <a:p>
            <a:r>
              <a:rPr lang="en-US" dirty="0"/>
              <a:t>Character </a:t>
            </a:r>
            <a:r>
              <a:rPr lang="en-US" dirty="0">
                <a:sym typeface="Symbol" panose="05050102010706020507" pitchFamily="18" charset="2"/>
              </a:rPr>
              <a:t> </a:t>
            </a:r>
            <a:r>
              <a:rPr lang="en-US" dirty="0"/>
              <a:t>of the representation is an invariant given by the matrix trace Tr(D).</a:t>
            </a:r>
          </a:p>
          <a:p>
            <a:pPr marL="0" indent="0">
              <a:buNone/>
            </a:pPr>
            <a:endParaRPr lang="en-US" dirty="0"/>
          </a:p>
        </p:txBody>
      </p:sp>
    </p:spTree>
    <p:extLst>
      <p:ext uri="{BB962C8B-B14F-4D97-AF65-F5344CB8AC3E}">
        <p14:creationId xmlns:p14="http://schemas.microsoft.com/office/powerpoint/2010/main" val="3721140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A2E4-7CE8-4731-AE0E-E4A55F24E4D5}"/>
              </a:ext>
            </a:extLst>
          </p:cNvPr>
          <p:cNvSpPr>
            <a:spLocks noGrp="1"/>
          </p:cNvSpPr>
          <p:nvPr>
            <p:ph type="title"/>
          </p:nvPr>
        </p:nvSpPr>
        <p:spPr/>
        <p:txBody>
          <a:bodyPr/>
          <a:lstStyle/>
          <a:p>
            <a:r>
              <a:rPr lang="en-US" dirty="0"/>
              <a:t>Example of representations for C</a:t>
            </a:r>
            <a:r>
              <a:rPr lang="en-US" baseline="-25000" dirty="0"/>
              <a:t>3v</a:t>
            </a:r>
          </a:p>
        </p:txBody>
      </p:sp>
      <p:graphicFrame>
        <p:nvGraphicFramePr>
          <p:cNvPr id="4" name="Object 3">
            <a:extLst>
              <a:ext uri="{FF2B5EF4-FFF2-40B4-BE49-F238E27FC236}">
                <a16:creationId xmlns:a16="http://schemas.microsoft.com/office/drawing/2014/main" id="{B2AF56F5-5D98-4487-A9EC-8A54E7C49041}"/>
              </a:ext>
            </a:extLst>
          </p:cNvPr>
          <p:cNvGraphicFramePr>
            <a:graphicFrameLocks noChangeAspect="1"/>
          </p:cNvGraphicFramePr>
          <p:nvPr>
            <p:extLst>
              <p:ext uri="{D42A27DB-BD31-4B8C-83A1-F6EECF244321}">
                <p14:modId xmlns:p14="http://schemas.microsoft.com/office/powerpoint/2010/main" val="2766038208"/>
              </p:ext>
            </p:extLst>
          </p:nvPr>
        </p:nvGraphicFramePr>
        <p:xfrm>
          <a:off x="969963" y="3556000"/>
          <a:ext cx="6845300" cy="2749550"/>
        </p:xfrm>
        <a:graphic>
          <a:graphicData uri="http://schemas.openxmlformats.org/presentationml/2006/ole">
            <mc:AlternateContent xmlns:mc="http://schemas.openxmlformats.org/markup-compatibility/2006">
              <mc:Choice xmlns:v="urn:schemas-microsoft-com:vml" Requires="v">
                <p:oleObj name="Equation" r:id="rId3" imgW="5689440" imgH="2286000" progId="Equation.DSMT4">
                  <p:embed/>
                </p:oleObj>
              </mc:Choice>
              <mc:Fallback>
                <p:oleObj name="Equation" r:id="rId3" imgW="5689440" imgH="2286000" progId="Equation.DSMT4">
                  <p:embed/>
                  <p:pic>
                    <p:nvPicPr>
                      <p:cNvPr id="0" name=""/>
                      <p:cNvPicPr/>
                      <p:nvPr/>
                    </p:nvPicPr>
                    <p:blipFill>
                      <a:blip r:embed="rId4"/>
                      <a:stretch>
                        <a:fillRect/>
                      </a:stretch>
                    </p:blipFill>
                    <p:spPr>
                      <a:xfrm>
                        <a:off x="969963" y="3556000"/>
                        <a:ext cx="6845300" cy="2749550"/>
                      </a:xfrm>
                      <a:prstGeom prst="rect">
                        <a:avLst/>
                      </a:prstGeom>
                    </p:spPr>
                  </p:pic>
                </p:oleObj>
              </mc:Fallback>
            </mc:AlternateContent>
          </a:graphicData>
        </a:graphic>
      </p:graphicFrame>
      <p:sp>
        <p:nvSpPr>
          <p:cNvPr id="5" name="Isosceles Triangle 4">
            <a:extLst>
              <a:ext uri="{FF2B5EF4-FFF2-40B4-BE49-F238E27FC236}">
                <a16:creationId xmlns:a16="http://schemas.microsoft.com/office/drawing/2014/main" id="{D0A5A393-0F4F-4578-AD99-B9725E5DFC14}"/>
              </a:ext>
            </a:extLst>
          </p:cNvPr>
          <p:cNvSpPr/>
          <p:nvPr/>
        </p:nvSpPr>
        <p:spPr>
          <a:xfrm>
            <a:off x="4662580" y="1749666"/>
            <a:ext cx="1381327" cy="1197864"/>
          </a:xfrm>
          <a:prstGeom prst="triangle">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F74B0178-08AA-423D-ABDD-2347EDFBA7E8}"/>
              </a:ext>
            </a:extLst>
          </p:cNvPr>
          <p:cNvCxnSpPr/>
          <p:nvPr/>
        </p:nvCxnSpPr>
        <p:spPr>
          <a:xfrm>
            <a:off x="5353245" y="2469509"/>
            <a:ext cx="12840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9FF2CFF-F5BF-497A-A680-1F3BD6F1A124}"/>
              </a:ext>
            </a:extLst>
          </p:cNvPr>
          <p:cNvCxnSpPr/>
          <p:nvPr/>
        </p:nvCxnSpPr>
        <p:spPr>
          <a:xfrm flipV="1">
            <a:off x="5353245" y="1271086"/>
            <a:ext cx="0" cy="1198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2114229-67FC-4A6B-810A-A72550B18788}"/>
              </a:ext>
            </a:extLst>
          </p:cNvPr>
          <p:cNvSpPr txBox="1"/>
          <p:nvPr/>
        </p:nvSpPr>
        <p:spPr>
          <a:xfrm>
            <a:off x="6471925" y="2547333"/>
            <a:ext cx="330741" cy="369332"/>
          </a:xfrm>
          <a:prstGeom prst="rect">
            <a:avLst/>
          </a:prstGeom>
          <a:noFill/>
        </p:spPr>
        <p:txBody>
          <a:bodyPr wrap="square" rtlCol="0">
            <a:spAutoFit/>
          </a:bodyPr>
          <a:lstStyle/>
          <a:p>
            <a:r>
              <a:rPr lang="en-US" i="1" dirty="0"/>
              <a:t>x</a:t>
            </a:r>
          </a:p>
        </p:txBody>
      </p:sp>
      <p:sp>
        <p:nvSpPr>
          <p:cNvPr id="9" name="TextBox 8">
            <a:extLst>
              <a:ext uri="{FF2B5EF4-FFF2-40B4-BE49-F238E27FC236}">
                <a16:creationId xmlns:a16="http://schemas.microsoft.com/office/drawing/2014/main" id="{EDF5E788-449E-45BB-AA51-BBC2FBB9C38B}"/>
              </a:ext>
            </a:extLst>
          </p:cNvPr>
          <p:cNvSpPr txBox="1"/>
          <p:nvPr/>
        </p:nvSpPr>
        <p:spPr>
          <a:xfrm>
            <a:off x="5324059" y="804149"/>
            <a:ext cx="165352" cy="369332"/>
          </a:xfrm>
          <a:prstGeom prst="rect">
            <a:avLst/>
          </a:prstGeom>
          <a:noFill/>
        </p:spPr>
        <p:txBody>
          <a:bodyPr wrap="square" rtlCol="0">
            <a:spAutoFit/>
          </a:bodyPr>
          <a:lstStyle/>
          <a:p>
            <a:r>
              <a:rPr lang="en-US" i="1" dirty="0"/>
              <a:t>y</a:t>
            </a:r>
          </a:p>
        </p:txBody>
      </p:sp>
      <p:sp>
        <p:nvSpPr>
          <p:cNvPr id="10" name="TextBox 9">
            <a:extLst>
              <a:ext uri="{FF2B5EF4-FFF2-40B4-BE49-F238E27FC236}">
                <a16:creationId xmlns:a16="http://schemas.microsoft.com/office/drawing/2014/main" id="{6532E05E-8B51-46C1-8C01-B6E9B614A50B}"/>
              </a:ext>
            </a:extLst>
          </p:cNvPr>
          <p:cNvSpPr txBox="1"/>
          <p:nvPr/>
        </p:nvSpPr>
        <p:spPr>
          <a:xfrm>
            <a:off x="4351295" y="3009397"/>
            <a:ext cx="311285" cy="369332"/>
          </a:xfrm>
          <a:prstGeom prst="rect">
            <a:avLst/>
          </a:prstGeom>
          <a:noFill/>
        </p:spPr>
        <p:txBody>
          <a:bodyPr wrap="square" rtlCol="0">
            <a:spAutoFit/>
          </a:bodyPr>
          <a:lstStyle/>
          <a:p>
            <a:r>
              <a:rPr lang="en-US" dirty="0"/>
              <a:t>1</a:t>
            </a:r>
          </a:p>
        </p:txBody>
      </p:sp>
      <p:sp>
        <p:nvSpPr>
          <p:cNvPr id="11" name="TextBox 10">
            <a:extLst>
              <a:ext uri="{FF2B5EF4-FFF2-40B4-BE49-F238E27FC236}">
                <a16:creationId xmlns:a16="http://schemas.microsoft.com/office/drawing/2014/main" id="{1FDAC8C9-7062-4E02-80E1-46B2D59B81F5}"/>
              </a:ext>
            </a:extLst>
          </p:cNvPr>
          <p:cNvSpPr txBox="1"/>
          <p:nvPr/>
        </p:nvSpPr>
        <p:spPr>
          <a:xfrm>
            <a:off x="6069850" y="2976971"/>
            <a:ext cx="311285"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01CA2E97-8AB7-49EC-9247-00964BA29CF0}"/>
              </a:ext>
            </a:extLst>
          </p:cNvPr>
          <p:cNvSpPr txBox="1"/>
          <p:nvPr/>
        </p:nvSpPr>
        <p:spPr>
          <a:xfrm>
            <a:off x="4960896" y="1410814"/>
            <a:ext cx="311285" cy="369332"/>
          </a:xfrm>
          <a:prstGeom prst="rect">
            <a:avLst/>
          </a:prstGeom>
          <a:noFill/>
        </p:spPr>
        <p:txBody>
          <a:bodyPr wrap="square" rtlCol="0">
            <a:spAutoFit/>
          </a:bodyPr>
          <a:lstStyle/>
          <a:p>
            <a:r>
              <a:rPr lang="en-US" dirty="0"/>
              <a:t>2</a:t>
            </a:r>
          </a:p>
        </p:txBody>
      </p:sp>
    </p:spTree>
    <p:extLst>
      <p:ext uri="{BB962C8B-B14F-4D97-AF65-F5344CB8AC3E}">
        <p14:creationId xmlns:p14="http://schemas.microsoft.com/office/powerpoint/2010/main" val="113129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5DAA2E4-7CE8-4731-AE0E-E4A55F24E4D5}"/>
                  </a:ext>
                </a:extLst>
              </p:cNvPr>
              <p:cNvSpPr>
                <a:spLocks noGrp="1"/>
              </p:cNvSpPr>
              <p:nvPr>
                <p:ph type="title"/>
              </p:nvPr>
            </p:nvSpPr>
            <p:spPr>
              <a:xfrm>
                <a:off x="628650" y="350496"/>
                <a:ext cx="7886700" cy="1325563"/>
              </a:xfrm>
            </p:spPr>
            <p:txBody>
              <a:bodyPr>
                <a:normAutofit fontScale="90000"/>
              </a:bodyPr>
              <a:lstStyle/>
              <a:p>
                <a:r>
                  <a:rPr lang="en-US" dirty="0"/>
                  <a:t>Passive point of view of group action; for C</a:t>
                </a:r>
                <a:r>
                  <a:rPr lang="en-US" baseline="-25000" dirty="0"/>
                  <a:t>3 </a:t>
                </a:r>
                <a:r>
                  <a:rPr lang="en-US" dirty="0"/>
                  <a:t>rotation, triangle fixed, axis rotated by </a:t>
                </a:r>
                <a14:m>
                  <m:oMath xmlns:m="http://schemas.openxmlformats.org/officeDocument/2006/math">
                    <m:r>
                      <a:rPr lang="en-US" b="0" i="0"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/3</m:t>
                    </m:r>
                  </m:oMath>
                </a14:m>
                <a:endParaRPr lang="en-US" baseline="-25000" dirty="0"/>
              </a:p>
            </p:txBody>
          </p:sp>
        </mc:Choice>
        <mc:Fallback xmlns="">
          <p:sp>
            <p:nvSpPr>
              <p:cNvPr id="2" name="Title 1">
                <a:extLst>
                  <a:ext uri="{FF2B5EF4-FFF2-40B4-BE49-F238E27FC236}">
                    <a16:creationId xmlns:a16="http://schemas.microsoft.com/office/drawing/2014/main" id="{65DAA2E4-7CE8-4731-AE0E-E4A55F24E4D5}"/>
                  </a:ext>
                </a:extLst>
              </p:cNvPr>
              <p:cNvSpPr>
                <a:spLocks noGrp="1" noRot="1" noChangeAspect="1" noMove="1" noResize="1" noEditPoints="1" noAdjustHandles="1" noChangeArrowheads="1" noChangeShapeType="1" noTextEdit="1"/>
              </p:cNvSpPr>
              <p:nvPr>
                <p:ph type="title"/>
              </p:nvPr>
            </p:nvSpPr>
            <p:spPr>
              <a:xfrm>
                <a:off x="628650" y="350496"/>
                <a:ext cx="7886700" cy="1325563"/>
              </a:xfrm>
              <a:blipFill>
                <a:blip r:embed="rId3"/>
                <a:stretch>
                  <a:fillRect l="-2705" t="-27982" b="-35321"/>
                </a:stretch>
              </a:blipFill>
            </p:spPr>
            <p:txBody>
              <a:bodyPr/>
              <a:lstStyle/>
              <a:p>
                <a:r>
                  <a:rPr lang="en-US">
                    <a:noFill/>
                  </a:rPr>
                  <a:t> </a:t>
                </a:r>
              </a:p>
            </p:txBody>
          </p:sp>
        </mc:Fallback>
      </mc:AlternateContent>
      <p:graphicFrame>
        <p:nvGraphicFramePr>
          <p:cNvPr id="4" name="Object 3">
            <a:extLst>
              <a:ext uri="{FF2B5EF4-FFF2-40B4-BE49-F238E27FC236}">
                <a16:creationId xmlns:a16="http://schemas.microsoft.com/office/drawing/2014/main" id="{B2AF56F5-5D98-4487-A9EC-8A54E7C49041}"/>
              </a:ext>
            </a:extLst>
          </p:cNvPr>
          <p:cNvGraphicFramePr>
            <a:graphicFrameLocks noChangeAspect="1"/>
          </p:cNvGraphicFramePr>
          <p:nvPr>
            <p:extLst>
              <p:ext uri="{D42A27DB-BD31-4B8C-83A1-F6EECF244321}">
                <p14:modId xmlns:p14="http://schemas.microsoft.com/office/powerpoint/2010/main" val="3262041929"/>
              </p:ext>
            </p:extLst>
          </p:nvPr>
        </p:nvGraphicFramePr>
        <p:xfrm>
          <a:off x="2597951" y="5324475"/>
          <a:ext cx="3544887" cy="1069975"/>
        </p:xfrm>
        <a:graphic>
          <a:graphicData uri="http://schemas.openxmlformats.org/presentationml/2006/ole">
            <mc:AlternateContent xmlns:mc="http://schemas.openxmlformats.org/markup-compatibility/2006">
              <mc:Choice xmlns:v="urn:schemas-microsoft-com:vml" Requires="v">
                <p:oleObj name="Equation" r:id="rId4" imgW="2946240" imgH="888840" progId="Equation.DSMT4">
                  <p:embed/>
                </p:oleObj>
              </mc:Choice>
              <mc:Fallback>
                <p:oleObj name="Equation" r:id="rId4" imgW="2946240" imgH="888840" progId="Equation.DSMT4">
                  <p:embed/>
                  <p:pic>
                    <p:nvPicPr>
                      <p:cNvPr id="4" name="Object 3">
                        <a:extLst>
                          <a:ext uri="{FF2B5EF4-FFF2-40B4-BE49-F238E27FC236}">
                            <a16:creationId xmlns:a16="http://schemas.microsoft.com/office/drawing/2014/main" id="{B2AF56F5-5D98-4487-A9EC-8A54E7C49041}"/>
                          </a:ext>
                        </a:extLst>
                      </p:cNvPr>
                      <p:cNvPicPr/>
                      <p:nvPr/>
                    </p:nvPicPr>
                    <p:blipFill>
                      <a:blip r:embed="rId5"/>
                      <a:stretch>
                        <a:fillRect/>
                      </a:stretch>
                    </p:blipFill>
                    <p:spPr>
                      <a:xfrm>
                        <a:off x="2597951" y="5324475"/>
                        <a:ext cx="3544887" cy="1069975"/>
                      </a:xfrm>
                      <a:prstGeom prst="rect">
                        <a:avLst/>
                      </a:prstGeom>
                    </p:spPr>
                  </p:pic>
                </p:oleObj>
              </mc:Fallback>
            </mc:AlternateContent>
          </a:graphicData>
        </a:graphic>
      </p:graphicFrame>
      <p:sp>
        <p:nvSpPr>
          <p:cNvPr id="5" name="Isosceles Triangle 4">
            <a:extLst>
              <a:ext uri="{FF2B5EF4-FFF2-40B4-BE49-F238E27FC236}">
                <a16:creationId xmlns:a16="http://schemas.microsoft.com/office/drawing/2014/main" id="{D0A5A393-0F4F-4578-AD99-B9725E5DFC14}"/>
              </a:ext>
            </a:extLst>
          </p:cNvPr>
          <p:cNvSpPr/>
          <p:nvPr/>
        </p:nvSpPr>
        <p:spPr>
          <a:xfrm>
            <a:off x="3565298" y="3007880"/>
            <a:ext cx="1381327" cy="1197864"/>
          </a:xfrm>
          <a:prstGeom prst="triangle">
            <a:avLst/>
          </a:prstGeom>
          <a:solidFill>
            <a:schemeClr val="bg2"/>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F74B0178-08AA-423D-ABDD-2347EDFBA7E8}"/>
              </a:ext>
            </a:extLst>
          </p:cNvPr>
          <p:cNvCxnSpPr/>
          <p:nvPr/>
        </p:nvCxnSpPr>
        <p:spPr>
          <a:xfrm>
            <a:off x="4255963" y="3727723"/>
            <a:ext cx="12840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9FF2CFF-F5BF-497A-A680-1F3BD6F1A124}"/>
              </a:ext>
            </a:extLst>
          </p:cNvPr>
          <p:cNvCxnSpPr/>
          <p:nvPr/>
        </p:nvCxnSpPr>
        <p:spPr>
          <a:xfrm flipV="1">
            <a:off x="4255963" y="2529300"/>
            <a:ext cx="0" cy="1198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2114229-67FC-4A6B-810A-A72550B18788}"/>
              </a:ext>
            </a:extLst>
          </p:cNvPr>
          <p:cNvSpPr txBox="1"/>
          <p:nvPr/>
        </p:nvSpPr>
        <p:spPr>
          <a:xfrm>
            <a:off x="5374643" y="3805547"/>
            <a:ext cx="330741" cy="369332"/>
          </a:xfrm>
          <a:prstGeom prst="rect">
            <a:avLst/>
          </a:prstGeom>
          <a:noFill/>
        </p:spPr>
        <p:txBody>
          <a:bodyPr wrap="square" rtlCol="0">
            <a:spAutoFit/>
          </a:bodyPr>
          <a:lstStyle/>
          <a:p>
            <a:r>
              <a:rPr lang="en-US" i="1" dirty="0"/>
              <a:t>x</a:t>
            </a:r>
          </a:p>
        </p:txBody>
      </p:sp>
      <p:sp>
        <p:nvSpPr>
          <p:cNvPr id="9" name="TextBox 8">
            <a:extLst>
              <a:ext uri="{FF2B5EF4-FFF2-40B4-BE49-F238E27FC236}">
                <a16:creationId xmlns:a16="http://schemas.microsoft.com/office/drawing/2014/main" id="{EDF5E788-449E-45BB-AA51-BBC2FBB9C38B}"/>
              </a:ext>
            </a:extLst>
          </p:cNvPr>
          <p:cNvSpPr txBox="1"/>
          <p:nvPr/>
        </p:nvSpPr>
        <p:spPr>
          <a:xfrm>
            <a:off x="4226777" y="2062363"/>
            <a:ext cx="165352" cy="369332"/>
          </a:xfrm>
          <a:prstGeom prst="rect">
            <a:avLst/>
          </a:prstGeom>
          <a:noFill/>
        </p:spPr>
        <p:txBody>
          <a:bodyPr wrap="square" rtlCol="0">
            <a:spAutoFit/>
          </a:bodyPr>
          <a:lstStyle/>
          <a:p>
            <a:r>
              <a:rPr lang="en-US" i="1" dirty="0"/>
              <a:t>y</a:t>
            </a:r>
          </a:p>
        </p:txBody>
      </p:sp>
      <p:sp>
        <p:nvSpPr>
          <p:cNvPr id="10" name="TextBox 9">
            <a:extLst>
              <a:ext uri="{FF2B5EF4-FFF2-40B4-BE49-F238E27FC236}">
                <a16:creationId xmlns:a16="http://schemas.microsoft.com/office/drawing/2014/main" id="{6532E05E-8B51-46C1-8C01-B6E9B614A50B}"/>
              </a:ext>
            </a:extLst>
          </p:cNvPr>
          <p:cNvSpPr txBox="1"/>
          <p:nvPr/>
        </p:nvSpPr>
        <p:spPr>
          <a:xfrm>
            <a:off x="3345049" y="4236723"/>
            <a:ext cx="311285" cy="369332"/>
          </a:xfrm>
          <a:prstGeom prst="rect">
            <a:avLst/>
          </a:prstGeom>
          <a:noFill/>
        </p:spPr>
        <p:txBody>
          <a:bodyPr wrap="square" rtlCol="0">
            <a:spAutoFit/>
          </a:bodyPr>
          <a:lstStyle/>
          <a:p>
            <a:r>
              <a:rPr lang="en-US" dirty="0"/>
              <a:t>1</a:t>
            </a:r>
          </a:p>
        </p:txBody>
      </p:sp>
      <p:sp>
        <p:nvSpPr>
          <p:cNvPr id="11" name="TextBox 10">
            <a:extLst>
              <a:ext uri="{FF2B5EF4-FFF2-40B4-BE49-F238E27FC236}">
                <a16:creationId xmlns:a16="http://schemas.microsoft.com/office/drawing/2014/main" id="{1FDAC8C9-7062-4E02-80E1-46B2D59B81F5}"/>
              </a:ext>
            </a:extLst>
          </p:cNvPr>
          <p:cNvSpPr txBox="1"/>
          <p:nvPr/>
        </p:nvSpPr>
        <p:spPr>
          <a:xfrm>
            <a:off x="4972568" y="4235185"/>
            <a:ext cx="311285" cy="369332"/>
          </a:xfrm>
          <a:prstGeom prst="rect">
            <a:avLst/>
          </a:prstGeom>
          <a:noFill/>
        </p:spPr>
        <p:txBody>
          <a:bodyPr wrap="square" rtlCol="0">
            <a:spAutoFit/>
          </a:bodyPr>
          <a:lstStyle/>
          <a:p>
            <a:r>
              <a:rPr lang="en-US" dirty="0"/>
              <a:t>3</a:t>
            </a:r>
          </a:p>
        </p:txBody>
      </p:sp>
      <p:sp>
        <p:nvSpPr>
          <p:cNvPr id="12" name="TextBox 11">
            <a:extLst>
              <a:ext uri="{FF2B5EF4-FFF2-40B4-BE49-F238E27FC236}">
                <a16:creationId xmlns:a16="http://schemas.microsoft.com/office/drawing/2014/main" id="{01CA2E97-8AB7-49EC-9247-00964BA29CF0}"/>
              </a:ext>
            </a:extLst>
          </p:cNvPr>
          <p:cNvSpPr txBox="1"/>
          <p:nvPr/>
        </p:nvSpPr>
        <p:spPr>
          <a:xfrm>
            <a:off x="3863614" y="2669028"/>
            <a:ext cx="311285" cy="369332"/>
          </a:xfrm>
          <a:prstGeom prst="rect">
            <a:avLst/>
          </a:prstGeom>
          <a:noFill/>
        </p:spPr>
        <p:txBody>
          <a:bodyPr wrap="square" rtlCol="0">
            <a:spAutoFit/>
          </a:bodyPr>
          <a:lstStyle/>
          <a:p>
            <a:r>
              <a:rPr lang="en-US" dirty="0"/>
              <a:t>2</a:t>
            </a:r>
          </a:p>
        </p:txBody>
      </p:sp>
      <p:cxnSp>
        <p:nvCxnSpPr>
          <p:cNvPr id="13" name="Straight Arrow Connector 12">
            <a:extLst>
              <a:ext uri="{FF2B5EF4-FFF2-40B4-BE49-F238E27FC236}">
                <a16:creationId xmlns:a16="http://schemas.microsoft.com/office/drawing/2014/main" id="{9FF15C03-163F-42BC-B9E4-5413547836BF}"/>
              </a:ext>
            </a:extLst>
          </p:cNvPr>
          <p:cNvCxnSpPr>
            <a:cxnSpLocks/>
          </p:cNvCxnSpPr>
          <p:nvPr/>
        </p:nvCxnSpPr>
        <p:spPr>
          <a:xfrm flipH="1" flipV="1">
            <a:off x="3632972" y="2814341"/>
            <a:ext cx="622990" cy="913382"/>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B586EC5-1834-4507-A85D-76FB5ED1365D}"/>
              </a:ext>
            </a:extLst>
          </p:cNvPr>
          <p:cNvCxnSpPr>
            <a:cxnSpLocks/>
          </p:cNvCxnSpPr>
          <p:nvPr/>
        </p:nvCxnSpPr>
        <p:spPr>
          <a:xfrm flipH="1">
            <a:off x="3285067" y="3727723"/>
            <a:ext cx="970894" cy="67156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20B2E89-17ED-438B-A126-02C468212C2B}"/>
              </a:ext>
            </a:extLst>
          </p:cNvPr>
          <p:cNvSpPr txBox="1"/>
          <p:nvPr/>
        </p:nvSpPr>
        <p:spPr>
          <a:xfrm>
            <a:off x="3402338" y="2431695"/>
            <a:ext cx="461269" cy="369332"/>
          </a:xfrm>
          <a:prstGeom prst="rect">
            <a:avLst/>
          </a:prstGeom>
          <a:noFill/>
        </p:spPr>
        <p:txBody>
          <a:bodyPr wrap="square" rtlCol="0">
            <a:spAutoFit/>
          </a:bodyPr>
          <a:lstStyle/>
          <a:p>
            <a:r>
              <a:rPr lang="en-US" i="1" dirty="0"/>
              <a:t>x</a:t>
            </a:r>
            <a:r>
              <a:rPr lang="en-US" dirty="0"/>
              <a:t>’</a:t>
            </a:r>
          </a:p>
        </p:txBody>
      </p:sp>
      <p:sp>
        <p:nvSpPr>
          <p:cNvPr id="17" name="TextBox 16">
            <a:extLst>
              <a:ext uri="{FF2B5EF4-FFF2-40B4-BE49-F238E27FC236}">
                <a16:creationId xmlns:a16="http://schemas.microsoft.com/office/drawing/2014/main" id="{3F973675-F6E9-4AFC-BFF2-2E3E2767F515}"/>
              </a:ext>
            </a:extLst>
          </p:cNvPr>
          <p:cNvSpPr txBox="1"/>
          <p:nvPr/>
        </p:nvSpPr>
        <p:spPr>
          <a:xfrm>
            <a:off x="2928600" y="4301493"/>
            <a:ext cx="480912" cy="369332"/>
          </a:xfrm>
          <a:prstGeom prst="rect">
            <a:avLst/>
          </a:prstGeom>
          <a:noFill/>
        </p:spPr>
        <p:txBody>
          <a:bodyPr wrap="square" rtlCol="0">
            <a:spAutoFit/>
          </a:bodyPr>
          <a:lstStyle/>
          <a:p>
            <a:r>
              <a:rPr lang="en-US" i="1" dirty="0"/>
              <a:t>y</a:t>
            </a:r>
            <a:r>
              <a:rPr lang="en-US" dirty="0"/>
              <a:t>’</a:t>
            </a:r>
          </a:p>
        </p:txBody>
      </p:sp>
    </p:spTree>
    <p:extLst>
      <p:ext uri="{BB962C8B-B14F-4D97-AF65-F5344CB8AC3E}">
        <p14:creationId xmlns:p14="http://schemas.microsoft.com/office/powerpoint/2010/main" val="239518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10A0-7A77-44ED-831A-2CDA383367B2}"/>
              </a:ext>
            </a:extLst>
          </p:cNvPr>
          <p:cNvSpPr>
            <a:spLocks noGrp="1"/>
          </p:cNvSpPr>
          <p:nvPr>
            <p:ph type="title"/>
          </p:nvPr>
        </p:nvSpPr>
        <p:spPr/>
        <p:txBody>
          <a:bodyPr>
            <a:normAutofit/>
          </a:bodyPr>
          <a:lstStyle/>
          <a:p>
            <a:r>
              <a:rPr lang="en-US" dirty="0"/>
              <a:t>Four theorems regarding irreducible representation</a:t>
            </a:r>
          </a:p>
        </p:txBody>
      </p:sp>
      <p:sp>
        <p:nvSpPr>
          <p:cNvPr id="3" name="Content Placeholder 2">
            <a:extLst>
              <a:ext uri="{FF2B5EF4-FFF2-40B4-BE49-F238E27FC236}">
                <a16:creationId xmlns:a16="http://schemas.microsoft.com/office/drawing/2014/main" id="{B6E68CC8-F923-45AB-981B-135148113391}"/>
              </a:ext>
            </a:extLst>
          </p:cNvPr>
          <p:cNvSpPr>
            <a:spLocks noGrp="1"/>
          </p:cNvSpPr>
          <p:nvPr>
            <p:ph idx="1"/>
          </p:nvPr>
        </p:nvSpPr>
        <p:spPr/>
        <p:txBody>
          <a:bodyPr>
            <a:normAutofit/>
          </a:bodyPr>
          <a:lstStyle/>
          <a:p>
            <a:pPr marL="0" indent="0">
              <a:buNone/>
            </a:pPr>
            <a:r>
              <a:rPr lang="en-US" dirty="0"/>
              <a:t>1) The representation can be made unitary.                 2) Schur’s lemmas:  If a matrix C commutes with all the irreducible matrices D(</a:t>
            </a:r>
            <a:r>
              <a:rPr lang="en-US" i="1" dirty="0"/>
              <a:t>A</a:t>
            </a:r>
            <a:r>
              <a:rPr lang="en-US" dirty="0"/>
              <a:t>) of a group, C must be </a:t>
            </a:r>
            <a:r>
              <a:rPr lang="en-US" i="1" dirty="0" err="1"/>
              <a:t>cI</a:t>
            </a:r>
            <a:r>
              <a:rPr lang="en-US" dirty="0"/>
              <a:t>, i.e., identity matrix times a constant.                    3) If MD</a:t>
            </a:r>
            <a:r>
              <a:rPr lang="en-US" baseline="30000" dirty="0"/>
              <a:t>(1)</a:t>
            </a:r>
            <a:r>
              <a:rPr lang="en-US" dirty="0"/>
              <a:t>=D</a:t>
            </a:r>
            <a:r>
              <a:rPr lang="en-US" baseline="30000" dirty="0"/>
              <a:t>(2)</a:t>
            </a:r>
            <a:r>
              <a:rPr lang="en-US" dirty="0"/>
              <a:t>M, then M = 0.  Or if not,  two irreducible D</a:t>
            </a:r>
            <a:r>
              <a:rPr lang="en-US" baseline="30000" dirty="0"/>
              <a:t>(1)</a:t>
            </a:r>
            <a:r>
              <a:rPr lang="en-US" dirty="0"/>
              <a:t> and D</a:t>
            </a:r>
            <a:r>
              <a:rPr lang="en-US" baseline="30000" dirty="0"/>
              <a:t>(2)</a:t>
            </a:r>
            <a:r>
              <a:rPr lang="en-US" dirty="0"/>
              <a:t> are  equivalent representations.  4) different components of D are orthogonal (wonderful orthogonality theorem). </a:t>
            </a:r>
          </a:p>
          <a:p>
            <a:r>
              <a:rPr lang="en-US" dirty="0"/>
              <a:t>number of classes = number of different irreducible representations</a:t>
            </a:r>
          </a:p>
          <a:p>
            <a:endParaRPr lang="en-US" dirty="0"/>
          </a:p>
          <a:p>
            <a:endParaRPr lang="en-US" dirty="0"/>
          </a:p>
          <a:p>
            <a:endParaRPr lang="en-US" dirty="0"/>
          </a:p>
        </p:txBody>
      </p:sp>
      <p:graphicFrame>
        <p:nvGraphicFramePr>
          <p:cNvPr id="4" name="Object 3">
            <a:extLst>
              <a:ext uri="{FF2B5EF4-FFF2-40B4-BE49-F238E27FC236}">
                <a16:creationId xmlns:a16="http://schemas.microsoft.com/office/drawing/2014/main" id="{8901F0E1-4E10-4A7A-9085-4D874F3A02D0}"/>
              </a:ext>
            </a:extLst>
          </p:cNvPr>
          <p:cNvGraphicFramePr>
            <a:graphicFrameLocks noChangeAspect="1"/>
          </p:cNvGraphicFramePr>
          <p:nvPr>
            <p:extLst>
              <p:ext uri="{D42A27DB-BD31-4B8C-83A1-F6EECF244321}">
                <p14:modId xmlns:p14="http://schemas.microsoft.com/office/powerpoint/2010/main" val="2137212608"/>
              </p:ext>
            </p:extLst>
          </p:nvPr>
        </p:nvGraphicFramePr>
        <p:xfrm>
          <a:off x="980872" y="6024865"/>
          <a:ext cx="1295399" cy="755650"/>
        </p:xfrm>
        <a:graphic>
          <a:graphicData uri="http://schemas.openxmlformats.org/presentationml/2006/ole">
            <mc:AlternateContent xmlns:mc="http://schemas.openxmlformats.org/markup-compatibility/2006">
              <mc:Choice xmlns:v="urn:schemas-microsoft-com:vml" Requires="v">
                <p:oleObj name="Equation" r:id="rId3" imgW="609480" imgH="355320" progId="Equation.DSMT4">
                  <p:embed/>
                </p:oleObj>
              </mc:Choice>
              <mc:Fallback>
                <p:oleObj name="Equation" r:id="rId3" imgW="609480" imgH="355320" progId="Equation.DSMT4">
                  <p:embed/>
                  <p:pic>
                    <p:nvPicPr>
                      <p:cNvPr id="0" name=""/>
                      <p:cNvPicPr/>
                      <p:nvPr/>
                    </p:nvPicPr>
                    <p:blipFill>
                      <a:blip r:embed="rId4"/>
                      <a:stretch>
                        <a:fillRect/>
                      </a:stretch>
                    </p:blipFill>
                    <p:spPr>
                      <a:xfrm>
                        <a:off x="980872" y="6024865"/>
                        <a:ext cx="1295399" cy="75565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247ADE47-9508-47F2-AE53-3832A540F4BA}"/>
              </a:ext>
            </a:extLst>
          </p:cNvPr>
          <p:cNvSpPr txBox="1"/>
          <p:nvPr/>
        </p:nvSpPr>
        <p:spPr>
          <a:xfrm>
            <a:off x="3268493" y="6024865"/>
            <a:ext cx="4756825" cy="369332"/>
          </a:xfrm>
          <a:prstGeom prst="rect">
            <a:avLst/>
          </a:prstGeom>
          <a:noFill/>
        </p:spPr>
        <p:txBody>
          <a:bodyPr wrap="square" rtlCol="0">
            <a:spAutoFit/>
          </a:bodyPr>
          <a:lstStyle/>
          <a:p>
            <a:r>
              <a:rPr lang="en-US" dirty="0"/>
              <a:t>n: order of group, </a:t>
            </a:r>
            <a:r>
              <a:rPr lang="en-US" i="1" dirty="0" err="1"/>
              <a:t>l</a:t>
            </a:r>
            <a:r>
              <a:rPr lang="en-US" baseline="-25000" dirty="0" err="1"/>
              <a:t>j</a:t>
            </a:r>
            <a:r>
              <a:rPr lang="en-US" dirty="0"/>
              <a:t>: dimension of D</a:t>
            </a:r>
            <a:r>
              <a:rPr lang="en-US" baseline="30000" dirty="0"/>
              <a:t>(j)</a:t>
            </a:r>
            <a:endParaRPr lang="en-US" baseline="-25000" dirty="0"/>
          </a:p>
        </p:txBody>
      </p:sp>
    </p:spTree>
    <p:extLst>
      <p:ext uri="{BB962C8B-B14F-4D97-AF65-F5344CB8AC3E}">
        <p14:creationId xmlns:p14="http://schemas.microsoft.com/office/powerpoint/2010/main" val="1463183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399B6-99B3-4A6D-BD6E-A11E9F05C8CE}"/>
              </a:ext>
            </a:extLst>
          </p:cNvPr>
          <p:cNvSpPr>
            <a:spLocks noGrp="1"/>
          </p:cNvSpPr>
          <p:nvPr>
            <p:ph type="title"/>
          </p:nvPr>
        </p:nvSpPr>
        <p:spPr>
          <a:xfrm>
            <a:off x="628650" y="365126"/>
            <a:ext cx="8330524" cy="1325563"/>
          </a:xfrm>
        </p:spPr>
        <p:txBody>
          <a:bodyPr/>
          <a:lstStyle/>
          <a:p>
            <a:r>
              <a:rPr lang="en-US" dirty="0"/>
              <a:t>Wonderful orthogonality theorem</a:t>
            </a:r>
          </a:p>
        </p:txBody>
      </p:sp>
      <p:graphicFrame>
        <p:nvGraphicFramePr>
          <p:cNvPr id="4" name="Object 3">
            <a:extLst>
              <a:ext uri="{FF2B5EF4-FFF2-40B4-BE49-F238E27FC236}">
                <a16:creationId xmlns:a16="http://schemas.microsoft.com/office/drawing/2014/main" id="{DAB1652A-7E37-4FBE-881A-5729E54F1EA0}"/>
              </a:ext>
            </a:extLst>
          </p:cNvPr>
          <p:cNvGraphicFramePr>
            <a:graphicFrameLocks noChangeAspect="1"/>
          </p:cNvGraphicFramePr>
          <p:nvPr>
            <p:extLst>
              <p:ext uri="{D42A27DB-BD31-4B8C-83A1-F6EECF244321}">
                <p14:modId xmlns:p14="http://schemas.microsoft.com/office/powerpoint/2010/main" val="704899022"/>
              </p:ext>
            </p:extLst>
          </p:nvPr>
        </p:nvGraphicFramePr>
        <p:xfrm>
          <a:off x="934194" y="1817149"/>
          <a:ext cx="5617432" cy="3698434"/>
        </p:xfrm>
        <a:graphic>
          <a:graphicData uri="http://schemas.openxmlformats.org/presentationml/2006/ole">
            <mc:AlternateContent xmlns:mc="http://schemas.openxmlformats.org/markup-compatibility/2006">
              <mc:Choice xmlns:v="urn:schemas-microsoft-com:vml" Requires="v">
                <p:oleObj name="Equation" r:id="rId2" imgW="2044440" imgH="1346040" progId="Equation.DSMT4">
                  <p:embed/>
                </p:oleObj>
              </mc:Choice>
              <mc:Fallback>
                <p:oleObj name="Equation" r:id="rId2" imgW="2044440" imgH="1346040" progId="Equation.DSMT4">
                  <p:embed/>
                  <p:pic>
                    <p:nvPicPr>
                      <p:cNvPr id="0" name=""/>
                      <p:cNvPicPr/>
                      <p:nvPr/>
                    </p:nvPicPr>
                    <p:blipFill>
                      <a:blip r:embed="rId3"/>
                      <a:stretch>
                        <a:fillRect/>
                      </a:stretch>
                    </p:blipFill>
                    <p:spPr>
                      <a:xfrm>
                        <a:off x="934194" y="1817149"/>
                        <a:ext cx="5617432" cy="3698434"/>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E87E6574-4C9A-445A-A3C6-8151CEC4FC7A}"/>
              </a:ext>
            </a:extLst>
          </p:cNvPr>
          <p:cNvSpPr txBox="1"/>
          <p:nvPr/>
        </p:nvSpPr>
        <p:spPr>
          <a:xfrm>
            <a:off x="6068834" y="3560323"/>
            <a:ext cx="2363822" cy="2308324"/>
          </a:xfrm>
          <a:prstGeom prst="rect">
            <a:avLst/>
          </a:prstGeom>
          <a:noFill/>
        </p:spPr>
        <p:txBody>
          <a:bodyPr wrap="square" rtlCol="0">
            <a:spAutoFit/>
          </a:bodyPr>
          <a:lstStyle/>
          <a:p>
            <a:r>
              <a:rPr lang="en-US" dirty="0">
                <a:sym typeface="Symbol" panose="05050102010706020507" pitchFamily="18" charset="2"/>
              </a:rPr>
              <a:t></a:t>
            </a:r>
            <a:r>
              <a:rPr lang="en-US" baseline="30000" dirty="0">
                <a:sym typeface="Symbol" panose="05050102010706020507" pitchFamily="18" charset="2"/>
              </a:rPr>
              <a:t>(</a:t>
            </a:r>
            <a:r>
              <a:rPr lang="en-US" i="1" baseline="30000" dirty="0" err="1">
                <a:sym typeface="Symbol" panose="05050102010706020507" pitchFamily="18" charset="2"/>
              </a:rPr>
              <a:t>i</a:t>
            </a:r>
            <a:r>
              <a:rPr lang="en-US" baseline="30000" dirty="0">
                <a:sym typeface="Symbol" panose="05050102010706020507" pitchFamily="18" charset="2"/>
              </a:rPr>
              <a:t>)</a:t>
            </a:r>
            <a:r>
              <a:rPr lang="en-US" dirty="0">
                <a:sym typeface="Symbol" panose="05050102010706020507" pitchFamily="18" charset="2"/>
              </a:rPr>
              <a:t> (</a:t>
            </a:r>
            <a:r>
              <a:rPr lang="en-US" i="1" dirty="0">
                <a:sym typeface="Symbol" panose="05050102010706020507" pitchFamily="18" charset="2"/>
              </a:rPr>
              <a:t>A</a:t>
            </a:r>
            <a:r>
              <a:rPr lang="en-US" dirty="0">
                <a:sym typeface="Symbol" panose="05050102010706020507" pitchFamily="18" charset="2"/>
              </a:rPr>
              <a:t>) : character of </a:t>
            </a:r>
            <a:r>
              <a:rPr lang="en-US" i="1" dirty="0" err="1">
                <a:sym typeface="Symbol" panose="05050102010706020507" pitchFamily="18" charset="2"/>
              </a:rPr>
              <a:t>i</a:t>
            </a:r>
            <a:r>
              <a:rPr lang="en-US" dirty="0" err="1">
                <a:sym typeface="Symbol" panose="05050102010706020507" pitchFamily="18" charset="2"/>
              </a:rPr>
              <a:t>-th</a:t>
            </a:r>
            <a:r>
              <a:rPr lang="en-US" dirty="0">
                <a:sym typeface="Symbol" panose="05050102010706020507" pitchFamily="18" charset="2"/>
              </a:rPr>
              <a:t> irreducible representation of the group element </a:t>
            </a:r>
            <a:r>
              <a:rPr lang="en-US" i="1" dirty="0">
                <a:sym typeface="Symbol" panose="05050102010706020507" pitchFamily="18" charset="2"/>
              </a:rPr>
              <a:t>A</a:t>
            </a:r>
            <a:r>
              <a:rPr lang="en-US" dirty="0">
                <a:sym typeface="Symbol" panose="05050102010706020507" pitchFamily="18" charset="2"/>
              </a:rPr>
              <a:t>.</a:t>
            </a:r>
          </a:p>
          <a:p>
            <a:endParaRPr lang="en-US" dirty="0">
              <a:sym typeface="Symbol" panose="05050102010706020507" pitchFamily="18" charset="2"/>
            </a:endParaRPr>
          </a:p>
          <a:p>
            <a:r>
              <a:rPr lang="en-US" i="1" dirty="0">
                <a:sym typeface="Symbol" panose="05050102010706020507" pitchFamily="18" charset="2"/>
              </a:rPr>
              <a:t>n</a:t>
            </a:r>
            <a:r>
              <a:rPr lang="en-US" dirty="0">
                <a:sym typeface="Symbol" panose="05050102010706020507" pitchFamily="18" charset="2"/>
              </a:rPr>
              <a:t>: order of the group.</a:t>
            </a:r>
          </a:p>
          <a:p>
            <a:endParaRPr lang="en-US" dirty="0">
              <a:sym typeface="Symbol" panose="05050102010706020507" pitchFamily="18" charset="2"/>
            </a:endParaRPr>
          </a:p>
          <a:p>
            <a:r>
              <a:rPr lang="en-US" dirty="0">
                <a:sym typeface="Symbol" panose="05050102010706020507" pitchFamily="18" charset="2"/>
              </a:rPr>
              <a:t>D</a:t>
            </a:r>
            <a:r>
              <a:rPr lang="en-US" baseline="30000" dirty="0">
                <a:sym typeface="Symbol" panose="05050102010706020507" pitchFamily="18" charset="2"/>
              </a:rPr>
              <a:t>(</a:t>
            </a:r>
            <a:r>
              <a:rPr lang="en-US" i="1" baseline="30000" dirty="0" err="1">
                <a:sym typeface="Symbol" panose="05050102010706020507" pitchFamily="18" charset="2"/>
              </a:rPr>
              <a:t>i</a:t>
            </a:r>
            <a:r>
              <a:rPr lang="en-US" baseline="30000" dirty="0">
                <a:sym typeface="Symbol" panose="05050102010706020507" pitchFamily="18" charset="2"/>
              </a:rPr>
              <a:t>)</a:t>
            </a:r>
            <a:r>
              <a:rPr lang="en-US" dirty="0">
                <a:sym typeface="Symbol" panose="05050102010706020507" pitchFamily="18" charset="2"/>
              </a:rPr>
              <a:t> is </a:t>
            </a:r>
            <a:r>
              <a:rPr lang="en-US" i="1" dirty="0">
                <a:sym typeface="Symbol" panose="05050102010706020507" pitchFamily="18" charset="2"/>
              </a:rPr>
              <a:t>l</a:t>
            </a:r>
            <a:r>
              <a:rPr lang="en-US" i="1" baseline="-25000" dirty="0">
                <a:sym typeface="Symbol" panose="05050102010706020507" pitchFamily="18" charset="2"/>
              </a:rPr>
              <a:t>i</a:t>
            </a:r>
            <a:r>
              <a:rPr lang="en-US" i="1" dirty="0">
                <a:sym typeface="Symbol" panose="05050102010706020507" pitchFamily="18" charset="2"/>
              </a:rPr>
              <a:t> </a:t>
            </a:r>
            <a:r>
              <a:rPr lang="en-US" dirty="0">
                <a:sym typeface="Symbol" panose="05050102010706020507" pitchFamily="18" charset="2"/>
              </a:rPr>
              <a:t></a:t>
            </a:r>
            <a:r>
              <a:rPr lang="en-US" i="1" dirty="0">
                <a:sym typeface="Symbol" panose="05050102010706020507" pitchFamily="18" charset="2"/>
              </a:rPr>
              <a:t> l</a:t>
            </a:r>
            <a:r>
              <a:rPr lang="en-US" i="1" baseline="-25000" dirty="0">
                <a:sym typeface="Symbol" panose="05050102010706020507" pitchFamily="18" charset="2"/>
              </a:rPr>
              <a:t>i</a:t>
            </a:r>
            <a:r>
              <a:rPr lang="en-US" dirty="0">
                <a:sym typeface="Symbol" panose="05050102010706020507" pitchFamily="18" charset="2"/>
              </a:rPr>
              <a:t> matrix.</a:t>
            </a:r>
            <a:endParaRPr lang="en-US" dirty="0"/>
          </a:p>
        </p:txBody>
      </p:sp>
    </p:spTree>
    <p:extLst>
      <p:ext uri="{BB962C8B-B14F-4D97-AF65-F5344CB8AC3E}">
        <p14:creationId xmlns:p14="http://schemas.microsoft.com/office/powerpoint/2010/main" val="3320663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933B7-F97A-44D3-A362-A9CCB7C1F76F}"/>
              </a:ext>
            </a:extLst>
          </p:cNvPr>
          <p:cNvSpPr>
            <a:spLocks noGrp="1"/>
          </p:cNvSpPr>
          <p:nvPr>
            <p:ph type="title"/>
          </p:nvPr>
        </p:nvSpPr>
        <p:spPr/>
        <p:txBody>
          <a:bodyPr/>
          <a:lstStyle/>
          <a:p>
            <a:r>
              <a:rPr lang="en-US" dirty="0"/>
              <a:t>Class</a:t>
            </a:r>
          </a:p>
        </p:txBody>
      </p:sp>
      <p:sp>
        <p:nvSpPr>
          <p:cNvPr id="3" name="Content Placeholder 2">
            <a:extLst>
              <a:ext uri="{FF2B5EF4-FFF2-40B4-BE49-F238E27FC236}">
                <a16:creationId xmlns:a16="http://schemas.microsoft.com/office/drawing/2014/main" id="{A37E8A51-0681-42D6-AAD9-202BC6E780D9}"/>
              </a:ext>
            </a:extLst>
          </p:cNvPr>
          <p:cNvSpPr>
            <a:spLocks noGrp="1"/>
          </p:cNvSpPr>
          <p:nvPr>
            <p:ph idx="1"/>
          </p:nvPr>
        </p:nvSpPr>
        <p:spPr/>
        <p:txBody>
          <a:bodyPr/>
          <a:lstStyle/>
          <a:p>
            <a:r>
              <a:rPr lang="en-US" dirty="0"/>
              <a:t>If </a:t>
            </a:r>
            <a:r>
              <a:rPr lang="en-US" i="1" dirty="0"/>
              <a:t>A=X</a:t>
            </a:r>
            <a:r>
              <a:rPr lang="en-US" baseline="30000" dirty="0"/>
              <a:t>-1</a:t>
            </a:r>
            <a:r>
              <a:rPr lang="en-US" i="1" dirty="0"/>
              <a:t>BX, </a:t>
            </a:r>
            <a:r>
              <a:rPr lang="en-US" dirty="0"/>
              <a:t>we say </a:t>
            </a:r>
            <a:r>
              <a:rPr lang="en-US" i="1" dirty="0"/>
              <a:t>A</a:t>
            </a:r>
            <a:r>
              <a:rPr lang="en-US" dirty="0"/>
              <a:t> and </a:t>
            </a:r>
            <a:r>
              <a:rPr lang="en-US" i="1" dirty="0"/>
              <a:t>B</a:t>
            </a:r>
            <a:r>
              <a:rPr lang="en-US" dirty="0"/>
              <a:t> are in the same class (or similar), or in notation </a:t>
            </a:r>
            <a:r>
              <a:rPr lang="en-US" i="1" dirty="0"/>
              <a:t>A </a:t>
            </a:r>
            <a:r>
              <a:rPr lang="en-US" dirty="0">
                <a:sym typeface="Symbol" panose="05050102010706020507" pitchFamily="18" charset="2"/>
              </a:rPr>
              <a:t></a:t>
            </a:r>
            <a:r>
              <a:rPr lang="en-US" i="1" dirty="0">
                <a:sym typeface="Symbol" panose="05050102010706020507" pitchFamily="18" charset="2"/>
              </a:rPr>
              <a:t> B</a:t>
            </a:r>
            <a:endParaRPr lang="en-US" i="1" dirty="0"/>
          </a:p>
          <a:p>
            <a:endParaRPr lang="en-US" dirty="0"/>
          </a:p>
          <a:p>
            <a:r>
              <a:rPr lang="en-US" dirty="0"/>
              <a:t>Class is an equivalence relation:  1) reflective, </a:t>
            </a:r>
            <a:r>
              <a:rPr lang="en-US" i="1" dirty="0"/>
              <a:t>A</a:t>
            </a:r>
            <a:r>
              <a:rPr lang="en-US" dirty="0"/>
              <a:t> </a:t>
            </a:r>
            <a:r>
              <a:rPr lang="en-US" dirty="0">
                <a:sym typeface="Symbol" panose="05050102010706020507" pitchFamily="18" charset="2"/>
              </a:rPr>
              <a:t> </a:t>
            </a:r>
            <a:r>
              <a:rPr lang="en-US" i="1" dirty="0">
                <a:sym typeface="Symbol" panose="05050102010706020507" pitchFamily="18" charset="2"/>
              </a:rPr>
              <a:t>A</a:t>
            </a:r>
            <a:r>
              <a:rPr lang="en-US" dirty="0">
                <a:sym typeface="Symbol" panose="05050102010706020507" pitchFamily="18" charset="2"/>
              </a:rPr>
              <a:t>;  2) symmetric, </a:t>
            </a:r>
            <a:r>
              <a:rPr lang="en-US" i="1" dirty="0">
                <a:sym typeface="Symbol" panose="05050102010706020507" pitchFamily="18" charset="2"/>
              </a:rPr>
              <a:t>A</a:t>
            </a:r>
            <a:r>
              <a:rPr lang="en-US" dirty="0">
                <a:sym typeface="Symbol" panose="05050102010706020507" pitchFamily="18" charset="2"/>
              </a:rPr>
              <a:t>  </a:t>
            </a:r>
            <a:r>
              <a:rPr lang="en-US" i="1" dirty="0">
                <a:sym typeface="Symbol" panose="05050102010706020507" pitchFamily="18" charset="2"/>
              </a:rPr>
              <a:t>B</a:t>
            </a:r>
            <a:r>
              <a:rPr lang="en-US" dirty="0">
                <a:sym typeface="Symbol" panose="05050102010706020507" pitchFamily="18" charset="2"/>
              </a:rPr>
              <a:t> implies </a:t>
            </a:r>
            <a:r>
              <a:rPr lang="en-US" i="1" dirty="0">
                <a:sym typeface="Symbol" panose="05050102010706020507" pitchFamily="18" charset="2"/>
              </a:rPr>
              <a:t>B</a:t>
            </a:r>
            <a:r>
              <a:rPr lang="en-US" dirty="0">
                <a:sym typeface="Symbol" panose="05050102010706020507" pitchFamily="18" charset="2"/>
              </a:rPr>
              <a:t>  </a:t>
            </a:r>
            <a:r>
              <a:rPr lang="en-US" i="1" dirty="0">
                <a:sym typeface="Symbol" panose="05050102010706020507" pitchFamily="18" charset="2"/>
              </a:rPr>
              <a:t>A</a:t>
            </a:r>
            <a:r>
              <a:rPr lang="en-US" dirty="0">
                <a:sym typeface="Symbol" panose="05050102010706020507" pitchFamily="18" charset="2"/>
              </a:rPr>
              <a:t>;  3) transitive, </a:t>
            </a:r>
            <a:r>
              <a:rPr lang="en-US" i="1" dirty="0">
                <a:sym typeface="Symbol" panose="05050102010706020507" pitchFamily="18" charset="2"/>
              </a:rPr>
              <a:t>A</a:t>
            </a:r>
            <a:r>
              <a:rPr lang="en-US" dirty="0">
                <a:sym typeface="Symbol" panose="05050102010706020507" pitchFamily="18" charset="2"/>
              </a:rPr>
              <a:t>  </a:t>
            </a:r>
            <a:r>
              <a:rPr lang="en-US" i="1" dirty="0">
                <a:sym typeface="Symbol" panose="05050102010706020507" pitchFamily="18" charset="2"/>
              </a:rPr>
              <a:t>B </a:t>
            </a:r>
            <a:r>
              <a:rPr lang="en-US" dirty="0">
                <a:sym typeface="Symbol" panose="05050102010706020507" pitchFamily="18" charset="2"/>
              </a:rPr>
              <a:t>and </a:t>
            </a:r>
            <a:r>
              <a:rPr lang="en-US" i="1" dirty="0">
                <a:sym typeface="Symbol" panose="05050102010706020507" pitchFamily="18" charset="2"/>
              </a:rPr>
              <a:t>B</a:t>
            </a:r>
            <a:r>
              <a:rPr lang="en-US" dirty="0">
                <a:sym typeface="Symbol" panose="05050102010706020507" pitchFamily="18" charset="2"/>
              </a:rPr>
              <a:t>  </a:t>
            </a:r>
            <a:r>
              <a:rPr lang="en-US" i="1" dirty="0">
                <a:sym typeface="Symbol" panose="05050102010706020507" pitchFamily="18" charset="2"/>
              </a:rPr>
              <a:t>A</a:t>
            </a:r>
            <a:r>
              <a:rPr lang="en-US" dirty="0">
                <a:sym typeface="Symbol" panose="05050102010706020507" pitchFamily="18" charset="2"/>
              </a:rPr>
              <a:t> implies </a:t>
            </a:r>
            <a:r>
              <a:rPr lang="en-US" i="1" dirty="0">
                <a:sym typeface="Symbol" panose="05050102010706020507" pitchFamily="18" charset="2"/>
              </a:rPr>
              <a:t>A</a:t>
            </a:r>
            <a:r>
              <a:rPr lang="en-US" dirty="0">
                <a:sym typeface="Symbol" panose="05050102010706020507" pitchFamily="18" charset="2"/>
              </a:rPr>
              <a:t>  </a:t>
            </a:r>
            <a:r>
              <a:rPr lang="en-US" i="1" dirty="0">
                <a:sym typeface="Symbol" panose="05050102010706020507" pitchFamily="18" charset="2"/>
              </a:rPr>
              <a:t>C</a:t>
            </a:r>
          </a:p>
          <a:p>
            <a:endParaRPr lang="en-US" i="1" dirty="0">
              <a:sym typeface="Symbol" panose="05050102010706020507" pitchFamily="18" charset="2"/>
            </a:endParaRPr>
          </a:p>
          <a:p>
            <a:r>
              <a:rPr lang="en-US" dirty="0">
                <a:sym typeface="Symbol" panose="05050102010706020507" pitchFamily="18" charset="2"/>
              </a:rPr>
              <a:t>The classes partition the group G</a:t>
            </a:r>
          </a:p>
          <a:p>
            <a:endParaRPr lang="en-US" dirty="0">
              <a:sym typeface="Symbol" panose="05050102010706020507" pitchFamily="18" charset="2"/>
            </a:endParaRPr>
          </a:p>
          <a:p>
            <a:endParaRPr lang="en-US" dirty="0"/>
          </a:p>
        </p:txBody>
      </p:sp>
    </p:spTree>
    <p:extLst>
      <p:ext uri="{BB962C8B-B14F-4D97-AF65-F5344CB8AC3E}">
        <p14:creationId xmlns:p14="http://schemas.microsoft.com/office/powerpoint/2010/main" val="1262952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9B62-60B8-446A-A9A5-72BBEF2D6263}"/>
              </a:ext>
            </a:extLst>
          </p:cNvPr>
          <p:cNvSpPr>
            <a:spLocks noGrp="1"/>
          </p:cNvSpPr>
          <p:nvPr>
            <p:ph type="title"/>
          </p:nvPr>
        </p:nvSpPr>
        <p:spPr/>
        <p:txBody>
          <a:bodyPr/>
          <a:lstStyle/>
          <a:p>
            <a:r>
              <a:rPr lang="en-US" dirty="0"/>
              <a:t>Character table </a:t>
            </a:r>
            <a:r>
              <a:rPr lang="en-US" dirty="0">
                <a:sym typeface="Symbol" panose="05050102010706020507" pitchFamily="18" charset="2"/>
              </a:rPr>
              <a:t> </a:t>
            </a:r>
            <a:r>
              <a:rPr lang="en-US" dirty="0"/>
              <a:t>for group C</a:t>
            </a:r>
            <a:r>
              <a:rPr lang="en-US" baseline="-25000" dirty="0"/>
              <a:t>3v</a:t>
            </a:r>
          </a:p>
        </p:txBody>
      </p:sp>
      <p:graphicFrame>
        <p:nvGraphicFramePr>
          <p:cNvPr id="4" name="Table 4">
            <a:extLst>
              <a:ext uri="{FF2B5EF4-FFF2-40B4-BE49-F238E27FC236}">
                <a16:creationId xmlns:a16="http://schemas.microsoft.com/office/drawing/2014/main" id="{F89AC0EB-61E7-45CE-9559-B3A537EFCD02}"/>
              </a:ext>
            </a:extLst>
          </p:cNvPr>
          <p:cNvGraphicFramePr>
            <a:graphicFrameLocks noGrp="1"/>
          </p:cNvGraphicFramePr>
          <p:nvPr>
            <p:extLst>
              <p:ext uri="{D42A27DB-BD31-4B8C-83A1-F6EECF244321}">
                <p14:modId xmlns:p14="http://schemas.microsoft.com/office/powerpoint/2010/main" val="3471541781"/>
              </p:ext>
            </p:extLst>
          </p:nvPr>
        </p:nvGraphicFramePr>
        <p:xfrm>
          <a:off x="1108953" y="2194666"/>
          <a:ext cx="6258126" cy="1752600"/>
        </p:xfrm>
        <a:graphic>
          <a:graphicData uri="http://schemas.openxmlformats.org/drawingml/2006/table">
            <a:tbl>
              <a:tblPr firstRow="1" bandRow="1">
                <a:tableStyleId>{073A0DAA-6AF3-43AB-8588-CEC1D06C72B9}</a:tableStyleId>
              </a:tblPr>
              <a:tblGrid>
                <a:gridCol w="1157592">
                  <a:extLst>
                    <a:ext uri="{9D8B030D-6E8A-4147-A177-3AD203B41FA5}">
                      <a16:colId xmlns:a16="http://schemas.microsoft.com/office/drawing/2014/main" val="1753629210"/>
                    </a:ext>
                  </a:extLst>
                </a:gridCol>
                <a:gridCol w="928450">
                  <a:extLst>
                    <a:ext uri="{9D8B030D-6E8A-4147-A177-3AD203B41FA5}">
                      <a16:colId xmlns:a16="http://schemas.microsoft.com/office/drawing/2014/main" val="2126222743"/>
                    </a:ext>
                  </a:extLst>
                </a:gridCol>
                <a:gridCol w="1043021">
                  <a:extLst>
                    <a:ext uri="{9D8B030D-6E8A-4147-A177-3AD203B41FA5}">
                      <a16:colId xmlns:a16="http://schemas.microsoft.com/office/drawing/2014/main" val="2924800997"/>
                    </a:ext>
                  </a:extLst>
                </a:gridCol>
                <a:gridCol w="1043021">
                  <a:extLst>
                    <a:ext uri="{9D8B030D-6E8A-4147-A177-3AD203B41FA5}">
                      <a16:colId xmlns:a16="http://schemas.microsoft.com/office/drawing/2014/main" val="392486287"/>
                    </a:ext>
                  </a:extLst>
                </a:gridCol>
                <a:gridCol w="1043021">
                  <a:extLst>
                    <a:ext uri="{9D8B030D-6E8A-4147-A177-3AD203B41FA5}">
                      <a16:colId xmlns:a16="http://schemas.microsoft.com/office/drawing/2014/main" val="4222329493"/>
                    </a:ext>
                  </a:extLst>
                </a:gridCol>
                <a:gridCol w="1043021">
                  <a:extLst>
                    <a:ext uri="{9D8B030D-6E8A-4147-A177-3AD203B41FA5}">
                      <a16:colId xmlns:a16="http://schemas.microsoft.com/office/drawing/2014/main" val="2871631042"/>
                    </a:ext>
                  </a:extLst>
                </a:gridCol>
              </a:tblGrid>
              <a:tr h="370840">
                <a:tc gridSpan="3">
                  <a:txBody>
                    <a:bodyPr/>
                    <a:lstStyle/>
                    <a:p>
                      <a:pPr algn="ctr"/>
                      <a:r>
                        <a:rPr lang="en-US" dirty="0"/>
                        <a:t>C</a:t>
                      </a:r>
                      <a:r>
                        <a:rPr lang="en-US" baseline="-25000" dirty="0"/>
                        <a:t>3v</a:t>
                      </a:r>
                      <a:r>
                        <a:rPr lang="en-US" dirty="0"/>
                        <a:t> (3m)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dirty="0"/>
                        <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dirty="0"/>
                        <a:t>2C</a:t>
                      </a:r>
                      <a:r>
                        <a:rPr lang="en-US" baseline="-250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dirty="0"/>
                        <a:t>3</a:t>
                      </a:r>
                      <a:r>
                        <a:rPr lang="en-US" dirty="0">
                          <a:sym typeface="Symbol" panose="05050102010706020507" pitchFamily="18" charset="2"/>
                        </a:rPr>
                        <a:t></a:t>
                      </a:r>
                      <a:r>
                        <a:rPr lang="en-US" baseline="-25000" dirty="0">
                          <a:sym typeface="Symbol" panose="05050102010706020507" pitchFamily="18" charset="2"/>
                        </a:rPr>
                        <a:t>v</a:t>
                      </a:r>
                      <a:endParaRPr lang="en-US" baseline="-25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580075153"/>
                  </a:ext>
                </a:extLst>
              </a:tr>
              <a:tr h="370840">
                <a:tc>
                  <a:txBody>
                    <a:bodyPr/>
                    <a:lstStyle/>
                    <a:p>
                      <a:r>
                        <a:rPr lang="en-US" i="1" dirty="0"/>
                        <a:t>x</a:t>
                      </a:r>
                      <a:r>
                        <a:rPr lang="en-US" baseline="30000" dirty="0"/>
                        <a:t>2</a:t>
                      </a:r>
                      <a:r>
                        <a:rPr lang="en-US" dirty="0"/>
                        <a:t>+</a:t>
                      </a:r>
                      <a:r>
                        <a:rPr lang="en-US" i="1" dirty="0"/>
                        <a:t>y</a:t>
                      </a:r>
                      <a:r>
                        <a:rPr lang="en-US" baseline="30000" dirty="0"/>
                        <a:t>2</a:t>
                      </a:r>
                      <a:r>
                        <a:rPr lang="en-US" dirty="0"/>
                        <a:t>, </a:t>
                      </a:r>
                      <a:r>
                        <a:rPr lang="en-US" i="1" dirty="0"/>
                        <a:t>z</a:t>
                      </a:r>
                      <a:r>
                        <a:rPr lang="en-US" baseline="30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i="1" dirty="0"/>
                        <a:t>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a:t>
                      </a:r>
                      <a:r>
                        <a:rPr lang="en-US" baseline="-250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8945932"/>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R</a:t>
                      </a:r>
                      <a:r>
                        <a:rPr lang="en-US" baseline="-25000" dirty="0"/>
                        <a:t>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A</a:t>
                      </a:r>
                      <a:r>
                        <a:rPr lang="en-US" baseline="-250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ym typeface="Symbol" panose="05050102010706020507" pitchFamily="18" charset="2"/>
                        </a:rPr>
                        <a:t></a:t>
                      </a: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064053"/>
                  </a:ext>
                </a:extLst>
              </a:tr>
              <a:tr h="370840">
                <a:tc>
                  <a:txBody>
                    <a:bodyPr/>
                    <a:lstStyle/>
                    <a:p>
                      <a:r>
                        <a:rPr lang="en-US" dirty="0"/>
                        <a:t>(</a:t>
                      </a:r>
                      <a:r>
                        <a:rPr lang="en-US" i="1" dirty="0"/>
                        <a:t>x</a:t>
                      </a:r>
                      <a:r>
                        <a:rPr lang="en-US" baseline="30000" dirty="0"/>
                        <a:t>2</a:t>
                      </a:r>
                      <a:r>
                        <a:rPr lang="en-US" dirty="0"/>
                        <a:t>-</a:t>
                      </a:r>
                      <a:r>
                        <a:rPr lang="en-US" i="1" dirty="0"/>
                        <a:t>y</a:t>
                      </a:r>
                      <a:r>
                        <a:rPr lang="en-US" baseline="30000" dirty="0"/>
                        <a:t>2</a:t>
                      </a:r>
                      <a:r>
                        <a:rPr lang="en-US" dirty="0"/>
                        <a:t>, </a:t>
                      </a:r>
                      <a:r>
                        <a:rPr lang="en-US" i="1" dirty="0" err="1"/>
                        <a:t>xy</a:t>
                      </a:r>
                      <a:r>
                        <a:rPr lang="en-US" dirty="0"/>
                        <a:t>) </a:t>
                      </a:r>
                    </a:p>
                    <a:p>
                      <a:r>
                        <a:rPr lang="en-US" dirty="0"/>
                        <a:t>(</a:t>
                      </a:r>
                      <a:r>
                        <a:rPr lang="en-US" i="1" dirty="0" err="1"/>
                        <a:t>xz</a:t>
                      </a:r>
                      <a:r>
                        <a:rPr lang="en-US" dirty="0"/>
                        <a:t>, </a:t>
                      </a:r>
                      <a:r>
                        <a:rPr lang="en-US" i="1" dirty="0" err="1"/>
                        <a:t>yz</a:t>
                      </a:r>
                      <a:r>
                        <a:rPr 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t>
                      </a:r>
                      <a:r>
                        <a:rPr lang="en-US" i="1" dirty="0"/>
                        <a:t>x</a:t>
                      </a:r>
                      <a:r>
                        <a:rPr lang="en-US" dirty="0"/>
                        <a:t>, </a:t>
                      </a:r>
                      <a:r>
                        <a:rPr lang="en-US" i="1" dirty="0"/>
                        <a:t>y</a:t>
                      </a:r>
                      <a:r>
                        <a:rPr lang="en-US" dirty="0"/>
                        <a:t>)</a:t>
                      </a:r>
                    </a:p>
                    <a:p>
                      <a:r>
                        <a:rPr lang="en-US" dirty="0"/>
                        <a:t>(R</a:t>
                      </a:r>
                      <a:r>
                        <a:rPr lang="en-US" baseline="-25000" dirty="0"/>
                        <a:t>x</a:t>
                      </a:r>
                      <a:r>
                        <a:rPr lang="en-US" dirty="0"/>
                        <a:t>, R</a:t>
                      </a:r>
                      <a:r>
                        <a:rPr lang="en-US" baseline="-25000" dirty="0"/>
                        <a:t>y</a:t>
                      </a:r>
                      <a:r>
                        <a:rPr lang="en-US"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ym typeface="Symbol" panose="05050102010706020507" pitchFamily="18" charset="2"/>
                        </a:rPr>
                        <a:t></a:t>
                      </a: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090726"/>
                  </a:ext>
                </a:extLst>
              </a:tr>
            </a:tbl>
          </a:graphicData>
        </a:graphic>
      </p:graphicFrame>
      <p:sp>
        <p:nvSpPr>
          <p:cNvPr id="5" name="TextBox 4">
            <a:extLst>
              <a:ext uri="{FF2B5EF4-FFF2-40B4-BE49-F238E27FC236}">
                <a16:creationId xmlns:a16="http://schemas.microsoft.com/office/drawing/2014/main" id="{BB3F5263-879E-4B91-A59D-473F7670CCBD}"/>
              </a:ext>
            </a:extLst>
          </p:cNvPr>
          <p:cNvSpPr txBox="1"/>
          <p:nvPr/>
        </p:nvSpPr>
        <p:spPr>
          <a:xfrm>
            <a:off x="1164078" y="4659546"/>
            <a:ext cx="6096000" cy="1477328"/>
          </a:xfrm>
          <a:prstGeom prst="rect">
            <a:avLst/>
          </a:prstGeom>
          <a:noFill/>
        </p:spPr>
        <p:txBody>
          <a:bodyPr wrap="square" rtlCol="0">
            <a:spAutoFit/>
          </a:bodyPr>
          <a:lstStyle/>
          <a:p>
            <a:r>
              <a:rPr lang="en-US" dirty="0">
                <a:sym typeface="Symbol" panose="05050102010706020507" pitchFamily="18" charset="2"/>
              </a:rPr>
              <a:t>(E) gives the dimension of the representation </a:t>
            </a:r>
            <a:r>
              <a:rPr lang="en-US" i="1" dirty="0">
                <a:sym typeface="Symbol" panose="05050102010706020507" pitchFamily="18" charset="2"/>
              </a:rPr>
              <a:t>l</a:t>
            </a:r>
            <a:r>
              <a:rPr lang="en-US" baseline="-25000" dirty="0">
                <a:sym typeface="Symbol" panose="05050102010706020507" pitchFamily="18" charset="2"/>
              </a:rPr>
              <a:t>i</a:t>
            </a:r>
            <a:r>
              <a:rPr lang="en-US" dirty="0">
                <a:sym typeface="Symbol" panose="05050102010706020507" pitchFamily="18" charset="2"/>
              </a:rPr>
              <a:t>.</a:t>
            </a:r>
          </a:p>
          <a:p>
            <a:r>
              <a:rPr lang="en-US" dirty="0">
                <a:sym typeface="Symbol" panose="05050102010706020507" pitchFamily="18" charset="2"/>
              </a:rPr>
              <a:t>Classes: {E}, 2C</a:t>
            </a:r>
            <a:r>
              <a:rPr lang="en-US" baseline="-25000" dirty="0">
                <a:sym typeface="Symbol" panose="05050102010706020507" pitchFamily="18" charset="2"/>
              </a:rPr>
              <a:t>3</a:t>
            </a:r>
            <a:r>
              <a:rPr lang="en-US" dirty="0">
                <a:sym typeface="Symbol" panose="05050102010706020507" pitchFamily="18" charset="2"/>
              </a:rPr>
              <a:t> = {C</a:t>
            </a:r>
            <a:r>
              <a:rPr lang="en-US" baseline="-25000" dirty="0">
                <a:sym typeface="Symbol" panose="05050102010706020507" pitchFamily="18" charset="2"/>
              </a:rPr>
              <a:t>3</a:t>
            </a:r>
            <a:r>
              <a:rPr lang="en-US" dirty="0">
                <a:sym typeface="Symbol" panose="05050102010706020507" pitchFamily="18" charset="2"/>
              </a:rPr>
              <a:t>, C</a:t>
            </a:r>
            <a:r>
              <a:rPr lang="en-US" baseline="-25000" dirty="0">
                <a:sym typeface="Symbol" panose="05050102010706020507" pitchFamily="18" charset="2"/>
              </a:rPr>
              <a:t>3</a:t>
            </a:r>
            <a:r>
              <a:rPr lang="en-US" baseline="30000" dirty="0">
                <a:sym typeface="Symbol" panose="05050102010706020507" pitchFamily="18" charset="2"/>
              </a:rPr>
              <a:t>2</a:t>
            </a:r>
            <a:r>
              <a:rPr lang="en-US" dirty="0">
                <a:sym typeface="Symbol" panose="05050102010706020507" pitchFamily="18" charset="2"/>
              </a:rPr>
              <a:t>},  3</a:t>
            </a:r>
            <a:r>
              <a:rPr lang="en-US" baseline="-25000" dirty="0">
                <a:sym typeface="Symbol" panose="05050102010706020507" pitchFamily="18" charset="2"/>
              </a:rPr>
              <a:t>v</a:t>
            </a:r>
            <a:r>
              <a:rPr lang="en-US" dirty="0">
                <a:sym typeface="Symbol" panose="05050102010706020507" pitchFamily="18" charset="2"/>
              </a:rPr>
              <a:t>= {</a:t>
            </a:r>
            <a:r>
              <a:rPr lang="en-US" baseline="-25000" dirty="0">
                <a:sym typeface="Symbol" panose="05050102010706020507" pitchFamily="18" charset="2"/>
              </a:rPr>
              <a:t>1</a:t>
            </a:r>
            <a:r>
              <a:rPr lang="en-US" dirty="0">
                <a:sym typeface="Symbol" panose="05050102010706020507" pitchFamily="18" charset="2"/>
              </a:rPr>
              <a:t>,</a:t>
            </a:r>
            <a:r>
              <a:rPr lang="en-US" baseline="-25000" dirty="0">
                <a:sym typeface="Symbol" panose="05050102010706020507" pitchFamily="18" charset="2"/>
              </a:rPr>
              <a:t>2</a:t>
            </a:r>
            <a:r>
              <a:rPr lang="en-US" dirty="0">
                <a:sym typeface="Symbol" panose="05050102010706020507" pitchFamily="18" charset="2"/>
              </a:rPr>
              <a:t>,</a:t>
            </a:r>
            <a:r>
              <a:rPr lang="en-US" baseline="-25000" dirty="0">
                <a:sym typeface="Symbol" panose="05050102010706020507" pitchFamily="18" charset="2"/>
              </a:rPr>
              <a:t>3</a:t>
            </a:r>
            <a:r>
              <a:rPr lang="en-US" dirty="0">
                <a:sym typeface="Symbol" panose="05050102010706020507" pitchFamily="18" charset="2"/>
              </a:rPr>
              <a:t>}.</a:t>
            </a:r>
          </a:p>
          <a:p>
            <a:r>
              <a:rPr lang="en-US" dirty="0">
                <a:sym typeface="Symbol" panose="05050102010706020507" pitchFamily="18" charset="2"/>
              </a:rPr>
              <a:t>Left two columns show the quadratic (Raman) and linear (IR) basis of the representation. R</a:t>
            </a:r>
            <a:r>
              <a:rPr lang="en-US" baseline="-25000" dirty="0">
                <a:sym typeface="Symbol" panose="05050102010706020507" pitchFamily="18" charset="2"/>
              </a:rPr>
              <a:t></a:t>
            </a:r>
            <a:r>
              <a:rPr lang="en-US" dirty="0">
                <a:sym typeface="Symbol" panose="05050102010706020507" pitchFamily="18" charset="2"/>
              </a:rPr>
              <a:t> : rotation about  axis/angular momentum or pseudo-vector.</a:t>
            </a:r>
            <a:endParaRPr lang="en-US" dirty="0"/>
          </a:p>
        </p:txBody>
      </p:sp>
    </p:spTree>
    <p:extLst>
      <p:ext uri="{BB962C8B-B14F-4D97-AF65-F5344CB8AC3E}">
        <p14:creationId xmlns:p14="http://schemas.microsoft.com/office/powerpoint/2010/main" val="339617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5D72-52F4-4A17-8453-09EEA58CAA6F}"/>
              </a:ext>
            </a:extLst>
          </p:cNvPr>
          <p:cNvSpPr>
            <a:spLocks noGrp="1"/>
          </p:cNvSpPr>
          <p:nvPr>
            <p:ph type="title"/>
          </p:nvPr>
        </p:nvSpPr>
        <p:spPr/>
        <p:txBody>
          <a:bodyPr/>
          <a:lstStyle/>
          <a:p>
            <a:r>
              <a:rPr lang="en-US" dirty="0"/>
              <a:t>Symmetries in quantum mechanics, [S,H]=0</a:t>
            </a:r>
          </a:p>
        </p:txBody>
      </p:sp>
      <p:sp>
        <p:nvSpPr>
          <p:cNvPr id="3" name="Content Placeholder 2">
            <a:extLst>
              <a:ext uri="{FF2B5EF4-FFF2-40B4-BE49-F238E27FC236}">
                <a16:creationId xmlns:a16="http://schemas.microsoft.com/office/drawing/2014/main" id="{F58BE78E-2F0C-49D9-806F-308823F10C74}"/>
              </a:ext>
            </a:extLst>
          </p:cNvPr>
          <p:cNvSpPr>
            <a:spLocks noGrp="1"/>
          </p:cNvSpPr>
          <p:nvPr>
            <p:ph idx="1"/>
          </p:nvPr>
        </p:nvSpPr>
        <p:spPr/>
        <p:txBody>
          <a:bodyPr/>
          <a:lstStyle/>
          <a:p>
            <a:r>
              <a:rPr lang="en-US" dirty="0"/>
              <a:t>When a wavefunction |</a:t>
            </a:r>
            <a:r>
              <a:rPr lang="en-US" dirty="0">
                <a:sym typeface="Symbol" panose="05050102010706020507" pitchFamily="18" charset="2"/>
              </a:rPr>
              <a:t>&gt; </a:t>
            </a:r>
            <a:r>
              <a:rPr lang="en-US" dirty="0"/>
              <a:t>is transformed by S,</a:t>
            </a:r>
            <a:r>
              <a:rPr lang="en-US" dirty="0">
                <a:sym typeface="Symbol" panose="05050102010706020507" pitchFamily="18" charset="2"/>
              </a:rPr>
              <a:t> to |&gt; = S|&gt;,  the Hamiltonian will be transformed from H to H, such that </a:t>
            </a:r>
          </a:p>
          <a:p>
            <a:r>
              <a:rPr lang="en-US" dirty="0">
                <a:sym typeface="Symbol" panose="05050102010706020507" pitchFamily="18" charset="2"/>
              </a:rPr>
              <a:t>&lt;|H|&gt; = &lt;|H|&gt;.   This means the operator transforms according to H=SHS</a:t>
            </a:r>
            <a:r>
              <a:rPr lang="en-US" baseline="30000" dirty="0">
                <a:sym typeface="Symbol" panose="05050102010706020507" pitchFamily="18" charset="2"/>
              </a:rPr>
              <a:t>-1</a:t>
            </a:r>
            <a:r>
              <a:rPr lang="en-US" dirty="0">
                <a:sym typeface="Symbol" panose="05050102010706020507" pitchFamily="18" charset="2"/>
              </a:rPr>
              <a:t>.    If the system is symmetric with respect to the transformation S, then</a:t>
            </a:r>
          </a:p>
          <a:p>
            <a:endParaRPr lang="en-US" dirty="0">
              <a:sym typeface="Symbol" panose="05050102010706020507" pitchFamily="18" charset="2"/>
            </a:endParaRPr>
          </a:p>
          <a:p>
            <a:endParaRPr lang="en-US" dirty="0">
              <a:sym typeface="Symbol" panose="05050102010706020507" pitchFamily="18" charset="2"/>
            </a:endParaRPr>
          </a:p>
          <a:p>
            <a:pPr marL="0" indent="0">
              <a:buNone/>
            </a:pPr>
            <a:r>
              <a:rPr lang="en-US" dirty="0">
                <a:sym typeface="Symbol" panose="05050102010706020507" pitchFamily="18" charset="2"/>
              </a:rPr>
              <a:t> </a:t>
            </a:r>
          </a:p>
          <a:p>
            <a:endParaRPr lang="en-US" dirty="0"/>
          </a:p>
          <a:p>
            <a:endParaRPr lang="en-US" dirty="0"/>
          </a:p>
        </p:txBody>
      </p:sp>
      <p:graphicFrame>
        <p:nvGraphicFramePr>
          <p:cNvPr id="4" name="Object 3">
            <a:extLst>
              <a:ext uri="{FF2B5EF4-FFF2-40B4-BE49-F238E27FC236}">
                <a16:creationId xmlns:a16="http://schemas.microsoft.com/office/drawing/2014/main" id="{225C5F21-B6D8-4FA9-90C1-86A93036BC77}"/>
              </a:ext>
            </a:extLst>
          </p:cNvPr>
          <p:cNvGraphicFramePr>
            <a:graphicFrameLocks noChangeAspect="1"/>
          </p:cNvGraphicFramePr>
          <p:nvPr>
            <p:extLst>
              <p:ext uri="{D42A27DB-BD31-4B8C-83A1-F6EECF244321}">
                <p14:modId xmlns:p14="http://schemas.microsoft.com/office/powerpoint/2010/main" val="742108685"/>
              </p:ext>
            </p:extLst>
          </p:nvPr>
        </p:nvGraphicFramePr>
        <p:xfrm>
          <a:off x="809625" y="4562475"/>
          <a:ext cx="2554288" cy="1993900"/>
        </p:xfrm>
        <a:graphic>
          <a:graphicData uri="http://schemas.openxmlformats.org/presentationml/2006/ole">
            <mc:AlternateContent xmlns:mc="http://schemas.openxmlformats.org/markup-compatibility/2006">
              <mc:Choice xmlns:v="urn:schemas-microsoft-com:vml" Requires="v">
                <p:oleObj name="Equation" r:id="rId3" imgW="1333440" imgH="1041120" progId="Equation.DSMT4">
                  <p:embed/>
                </p:oleObj>
              </mc:Choice>
              <mc:Fallback>
                <p:oleObj name="Equation" r:id="rId3" imgW="1333440" imgH="1041120" progId="Equation.DSMT4">
                  <p:embed/>
                  <p:pic>
                    <p:nvPicPr>
                      <p:cNvPr id="4" name="Object 3">
                        <a:extLst>
                          <a:ext uri="{FF2B5EF4-FFF2-40B4-BE49-F238E27FC236}">
                            <a16:creationId xmlns:a16="http://schemas.microsoft.com/office/drawing/2014/main" id="{225C5F21-B6D8-4FA9-90C1-86A93036BC77}"/>
                          </a:ext>
                        </a:extLst>
                      </p:cNvPr>
                      <p:cNvPicPr/>
                      <p:nvPr/>
                    </p:nvPicPr>
                    <p:blipFill>
                      <a:blip r:embed="rId4"/>
                      <a:stretch>
                        <a:fillRect/>
                      </a:stretch>
                    </p:blipFill>
                    <p:spPr>
                      <a:xfrm>
                        <a:off x="809625" y="4562475"/>
                        <a:ext cx="2554288" cy="19939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C936A46-A657-46D5-AD94-80C4C9E6C479}"/>
                  </a:ext>
                </a:extLst>
              </p:cNvPr>
              <p:cNvSpPr txBox="1"/>
              <p:nvPr/>
            </p:nvSpPr>
            <p:spPr>
              <a:xfrm>
                <a:off x="3829765" y="4608735"/>
                <a:ext cx="4815192" cy="1968744"/>
              </a:xfrm>
              <a:prstGeom prst="rect">
                <a:avLst/>
              </a:prstGeom>
              <a:noFill/>
            </p:spPr>
            <p:txBody>
              <a:bodyPr wrap="square" rtlCol="0">
                <a:spAutoFit/>
              </a:bodyPr>
              <a:lstStyle/>
              <a:p>
                <a:r>
                  <a:rPr lang="en-US" sz="2400" dirty="0"/>
                  <a:t>The set of all symmetric operations S of H form a group. The set of eigenstates </a:t>
                </a:r>
                <a14:m>
                  <m:oMath xmlns:m="http://schemas.openxmlformats.org/officeDocument/2006/math">
                    <m:sSub>
                      <m:sSubPr>
                        <m:ctrlPr>
                          <a:rPr lang="en-US" sz="2400" b="0" i="1" smtClean="0">
                            <a:latin typeface="Cambria Math" panose="02040503050406030204" pitchFamily="18" charset="0"/>
                          </a:rPr>
                        </m:ctrlPr>
                      </m:sSubPr>
                      <m:e>
                        <m:r>
                          <m:rPr>
                            <m:sty m:val="p"/>
                          </m:rPr>
                          <a:rPr lang="en-US" sz="2400" b="0" i="0" smtClean="0">
                            <a:latin typeface="Cambria Math" panose="02040503050406030204" pitchFamily="18" charset="0"/>
                          </a:rPr>
                          <m:t>Ψ</m:t>
                        </m:r>
                      </m:e>
                      <m:sub>
                        <m:r>
                          <a:rPr lang="en-US" sz="2400" b="0" i="1" smtClean="0">
                            <a:latin typeface="Cambria Math" panose="02040503050406030204" pitchFamily="18" charset="0"/>
                          </a:rPr>
                          <m:t>𝜇</m:t>
                        </m:r>
                      </m:sub>
                    </m:sSub>
                  </m:oMath>
                </a14:m>
                <a:r>
                  <a:rPr lang="en-US" sz="2400" dirty="0"/>
                  <a:t>with the same energy forms an irreducible representation of the symmetry group G.</a:t>
                </a:r>
              </a:p>
            </p:txBody>
          </p:sp>
        </mc:Choice>
        <mc:Fallback xmlns="">
          <p:sp>
            <p:nvSpPr>
              <p:cNvPr id="5" name="TextBox 4">
                <a:extLst>
                  <a:ext uri="{FF2B5EF4-FFF2-40B4-BE49-F238E27FC236}">
                    <a16:creationId xmlns:a16="http://schemas.microsoft.com/office/drawing/2014/main" id="{5C936A46-A657-46D5-AD94-80C4C9E6C479}"/>
                  </a:ext>
                </a:extLst>
              </p:cNvPr>
              <p:cNvSpPr txBox="1">
                <a:spLocks noRot="1" noChangeAspect="1" noMove="1" noResize="1" noEditPoints="1" noAdjustHandles="1" noChangeArrowheads="1" noChangeShapeType="1" noTextEdit="1"/>
              </p:cNvSpPr>
              <p:nvPr/>
            </p:nvSpPr>
            <p:spPr>
              <a:xfrm>
                <a:off x="3829765" y="4608735"/>
                <a:ext cx="4815192" cy="1968744"/>
              </a:xfrm>
              <a:prstGeom prst="rect">
                <a:avLst/>
              </a:prstGeom>
              <a:blipFill>
                <a:blip r:embed="rId5"/>
                <a:stretch>
                  <a:fillRect l="-1899" t="-2477" r="-2911" b="-6192"/>
                </a:stretch>
              </a:blipFill>
            </p:spPr>
            <p:txBody>
              <a:bodyPr/>
              <a:lstStyle/>
              <a:p>
                <a:r>
                  <a:rPr lang="en-US">
                    <a:noFill/>
                  </a:rPr>
                  <a:t> </a:t>
                </a:r>
              </a:p>
            </p:txBody>
          </p:sp>
        </mc:Fallback>
      </mc:AlternateContent>
    </p:spTree>
    <p:extLst>
      <p:ext uri="{BB962C8B-B14F-4D97-AF65-F5344CB8AC3E}">
        <p14:creationId xmlns:p14="http://schemas.microsoft.com/office/powerpoint/2010/main" val="2963880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F14F8-4274-451B-94F3-5FD3019B5741}"/>
              </a:ext>
            </a:extLst>
          </p:cNvPr>
          <p:cNvSpPr>
            <a:spLocks noGrp="1"/>
          </p:cNvSpPr>
          <p:nvPr>
            <p:ph type="title"/>
          </p:nvPr>
        </p:nvSpPr>
        <p:spPr>
          <a:xfrm>
            <a:off x="628650" y="170571"/>
            <a:ext cx="7886700" cy="1325563"/>
          </a:xfrm>
        </p:spPr>
        <p:txBody>
          <a:bodyPr/>
          <a:lstStyle/>
          <a:p>
            <a:r>
              <a:rPr lang="en-US" dirty="0"/>
              <a:t>Classify </a:t>
            </a:r>
            <a:r>
              <a:rPr lang="en-US" dirty="0">
                <a:sym typeface="Symbol" panose="05050102010706020507" pitchFamily="18" charset="2"/>
              </a:rPr>
              <a:t> of </a:t>
            </a:r>
            <a:r>
              <a:rPr lang="en-US" dirty="0"/>
              <a:t>a three-site molecule with C</a:t>
            </a:r>
            <a:r>
              <a:rPr lang="en-US" baseline="-25000" dirty="0"/>
              <a:t>3v</a:t>
            </a:r>
            <a:r>
              <a:rPr lang="en-US" dirty="0"/>
              <a:t> symmetry</a:t>
            </a:r>
          </a:p>
        </p:txBody>
      </p:sp>
      <p:graphicFrame>
        <p:nvGraphicFramePr>
          <p:cNvPr id="4" name="Object 3">
            <a:extLst>
              <a:ext uri="{FF2B5EF4-FFF2-40B4-BE49-F238E27FC236}">
                <a16:creationId xmlns:a16="http://schemas.microsoft.com/office/drawing/2014/main" id="{A9EE04EC-6EA1-430F-AE26-F1306BA21A02}"/>
              </a:ext>
            </a:extLst>
          </p:cNvPr>
          <p:cNvGraphicFramePr>
            <a:graphicFrameLocks noChangeAspect="1"/>
          </p:cNvGraphicFramePr>
          <p:nvPr>
            <p:extLst>
              <p:ext uri="{D42A27DB-BD31-4B8C-83A1-F6EECF244321}">
                <p14:modId xmlns:p14="http://schemas.microsoft.com/office/powerpoint/2010/main" val="2443835575"/>
              </p:ext>
            </p:extLst>
          </p:nvPr>
        </p:nvGraphicFramePr>
        <p:xfrm>
          <a:off x="508000" y="1828800"/>
          <a:ext cx="7415213" cy="4940300"/>
        </p:xfrm>
        <a:graphic>
          <a:graphicData uri="http://schemas.openxmlformats.org/presentationml/2006/ole">
            <mc:AlternateContent xmlns:mc="http://schemas.openxmlformats.org/markup-compatibility/2006">
              <mc:Choice xmlns:v="urn:schemas-microsoft-com:vml" Requires="v">
                <p:oleObj name="Equation" r:id="rId3" imgW="5778360" imgH="3848040" progId="Equation.DSMT4">
                  <p:embed/>
                </p:oleObj>
              </mc:Choice>
              <mc:Fallback>
                <p:oleObj name="Equation" r:id="rId3" imgW="5778360" imgH="3848040" progId="Equation.DSMT4">
                  <p:embed/>
                  <p:pic>
                    <p:nvPicPr>
                      <p:cNvPr id="0" name=""/>
                      <p:cNvPicPr/>
                      <p:nvPr/>
                    </p:nvPicPr>
                    <p:blipFill>
                      <a:blip r:embed="rId4"/>
                      <a:stretch>
                        <a:fillRect/>
                      </a:stretch>
                    </p:blipFill>
                    <p:spPr>
                      <a:xfrm>
                        <a:off x="508000" y="1828800"/>
                        <a:ext cx="7415213" cy="4940300"/>
                      </a:xfrm>
                      <a:prstGeom prst="rect">
                        <a:avLst/>
                      </a:prstGeom>
                    </p:spPr>
                  </p:pic>
                </p:oleObj>
              </mc:Fallback>
            </mc:AlternateContent>
          </a:graphicData>
        </a:graphic>
      </p:graphicFrame>
      <p:sp>
        <p:nvSpPr>
          <p:cNvPr id="5" name="Right Brace 4">
            <a:extLst>
              <a:ext uri="{FF2B5EF4-FFF2-40B4-BE49-F238E27FC236}">
                <a16:creationId xmlns:a16="http://schemas.microsoft.com/office/drawing/2014/main" id="{71B6EF8B-4C11-4FED-B011-6D5535836663}"/>
              </a:ext>
            </a:extLst>
          </p:cNvPr>
          <p:cNvSpPr/>
          <p:nvPr/>
        </p:nvSpPr>
        <p:spPr>
          <a:xfrm>
            <a:off x="4863830" y="5097294"/>
            <a:ext cx="700391" cy="13955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Isosceles Triangle 5">
            <a:extLst>
              <a:ext uri="{FF2B5EF4-FFF2-40B4-BE49-F238E27FC236}">
                <a16:creationId xmlns:a16="http://schemas.microsoft.com/office/drawing/2014/main" id="{E5FFB84B-7AA6-4D40-A4CA-CAE536D8A1A0}"/>
              </a:ext>
            </a:extLst>
          </p:cNvPr>
          <p:cNvSpPr/>
          <p:nvPr/>
        </p:nvSpPr>
        <p:spPr>
          <a:xfrm>
            <a:off x="7013642" y="2889114"/>
            <a:ext cx="1303507" cy="1079771"/>
          </a:xfrm>
          <a:prstGeom prst="triangle">
            <a:avLst/>
          </a:prstGeom>
          <a:solidFill>
            <a:schemeClr val="bg1"/>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63DB91B-4497-4961-A3B4-9B75A688EB8C}"/>
              </a:ext>
            </a:extLst>
          </p:cNvPr>
          <p:cNvSpPr/>
          <p:nvPr/>
        </p:nvSpPr>
        <p:spPr>
          <a:xfrm>
            <a:off x="7500025" y="2694564"/>
            <a:ext cx="340468" cy="338328"/>
          </a:xfrm>
          <a:prstGeom prst="ellipse">
            <a:avLst/>
          </a:prstGeom>
          <a:solidFill>
            <a:schemeClr val="tx2"/>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50761C1-518B-46EA-984E-B0970E171700}"/>
              </a:ext>
            </a:extLst>
          </p:cNvPr>
          <p:cNvSpPr/>
          <p:nvPr/>
        </p:nvSpPr>
        <p:spPr>
          <a:xfrm>
            <a:off x="8138808" y="3790548"/>
            <a:ext cx="340468" cy="338328"/>
          </a:xfrm>
          <a:prstGeom prst="ellipse">
            <a:avLst/>
          </a:prstGeom>
          <a:solidFill>
            <a:schemeClr val="tx2"/>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B571943-F14F-48F7-9BFE-BC70B5AF7E15}"/>
              </a:ext>
            </a:extLst>
          </p:cNvPr>
          <p:cNvSpPr/>
          <p:nvPr/>
        </p:nvSpPr>
        <p:spPr>
          <a:xfrm>
            <a:off x="6903395" y="3771094"/>
            <a:ext cx="340468" cy="338328"/>
          </a:xfrm>
          <a:prstGeom prst="ellipse">
            <a:avLst/>
          </a:prstGeom>
          <a:solidFill>
            <a:schemeClr val="tx2"/>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7F515CC-62BB-49AA-8CD1-15DD67B947E9}"/>
              </a:ext>
            </a:extLst>
          </p:cNvPr>
          <p:cNvSpPr txBox="1"/>
          <p:nvPr/>
        </p:nvSpPr>
        <p:spPr>
          <a:xfrm>
            <a:off x="6932579" y="4270442"/>
            <a:ext cx="340468" cy="400110"/>
          </a:xfrm>
          <a:prstGeom prst="rect">
            <a:avLst/>
          </a:prstGeom>
          <a:noFill/>
        </p:spPr>
        <p:txBody>
          <a:bodyPr wrap="square" rtlCol="0">
            <a:spAutoFit/>
          </a:bodyPr>
          <a:lstStyle/>
          <a:p>
            <a:r>
              <a:rPr lang="en-US" sz="2000" dirty="0"/>
              <a:t>1</a:t>
            </a:r>
          </a:p>
        </p:txBody>
      </p:sp>
      <p:sp>
        <p:nvSpPr>
          <p:cNvPr id="11" name="TextBox 10">
            <a:extLst>
              <a:ext uri="{FF2B5EF4-FFF2-40B4-BE49-F238E27FC236}">
                <a16:creationId xmlns:a16="http://schemas.microsoft.com/office/drawing/2014/main" id="{0CF62161-84DD-43FA-8FBA-5AFB36D72C4A}"/>
              </a:ext>
            </a:extLst>
          </p:cNvPr>
          <p:cNvSpPr txBox="1"/>
          <p:nvPr/>
        </p:nvSpPr>
        <p:spPr>
          <a:xfrm>
            <a:off x="8203660" y="4286656"/>
            <a:ext cx="340468" cy="400110"/>
          </a:xfrm>
          <a:prstGeom prst="rect">
            <a:avLst/>
          </a:prstGeom>
          <a:noFill/>
        </p:spPr>
        <p:txBody>
          <a:bodyPr wrap="square" rtlCol="0">
            <a:spAutoFit/>
          </a:bodyPr>
          <a:lstStyle/>
          <a:p>
            <a:r>
              <a:rPr lang="en-US" sz="2000" dirty="0"/>
              <a:t>3</a:t>
            </a:r>
          </a:p>
        </p:txBody>
      </p:sp>
      <p:sp>
        <p:nvSpPr>
          <p:cNvPr id="12" name="TextBox 11">
            <a:extLst>
              <a:ext uri="{FF2B5EF4-FFF2-40B4-BE49-F238E27FC236}">
                <a16:creationId xmlns:a16="http://schemas.microsoft.com/office/drawing/2014/main" id="{67C2DBB1-B163-4C73-BEB1-75010EC3C9D0}"/>
              </a:ext>
            </a:extLst>
          </p:cNvPr>
          <p:cNvSpPr txBox="1"/>
          <p:nvPr/>
        </p:nvSpPr>
        <p:spPr>
          <a:xfrm>
            <a:off x="7924801" y="2626467"/>
            <a:ext cx="340468" cy="400110"/>
          </a:xfrm>
          <a:prstGeom prst="rect">
            <a:avLst/>
          </a:prstGeom>
          <a:noFill/>
        </p:spPr>
        <p:txBody>
          <a:bodyPr wrap="square" rtlCol="0">
            <a:spAutoFit/>
          </a:bodyPr>
          <a:lstStyle/>
          <a:p>
            <a:r>
              <a:rPr lang="en-US" sz="2000" dirty="0"/>
              <a:t>2</a:t>
            </a:r>
          </a:p>
        </p:txBody>
      </p:sp>
    </p:spTree>
    <p:extLst>
      <p:ext uri="{BB962C8B-B14F-4D97-AF65-F5344CB8AC3E}">
        <p14:creationId xmlns:p14="http://schemas.microsoft.com/office/powerpoint/2010/main" val="2496809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D808-B4E0-487D-98AA-67EFD5B2B64E}"/>
              </a:ext>
            </a:extLst>
          </p:cNvPr>
          <p:cNvSpPr>
            <a:spLocks noGrp="1"/>
          </p:cNvSpPr>
          <p:nvPr>
            <p:ph type="title"/>
          </p:nvPr>
        </p:nvSpPr>
        <p:spPr/>
        <p:txBody>
          <a:bodyPr/>
          <a:lstStyle/>
          <a:p>
            <a:r>
              <a:rPr lang="en-US" dirty="0"/>
              <a:t>Cyclic group of order </a:t>
            </a:r>
            <a:r>
              <a:rPr lang="en-US" i="1" dirty="0"/>
              <a:t>N</a:t>
            </a:r>
          </a:p>
        </p:txBody>
      </p:sp>
      <p:sp>
        <p:nvSpPr>
          <p:cNvPr id="3" name="Content Placeholder 2">
            <a:extLst>
              <a:ext uri="{FF2B5EF4-FFF2-40B4-BE49-F238E27FC236}">
                <a16:creationId xmlns:a16="http://schemas.microsoft.com/office/drawing/2014/main" id="{57157841-ABF7-4C95-98A2-05DA3F0CD021}"/>
              </a:ext>
            </a:extLst>
          </p:cNvPr>
          <p:cNvSpPr>
            <a:spLocks noGrp="1"/>
          </p:cNvSpPr>
          <p:nvPr>
            <p:ph idx="1"/>
          </p:nvPr>
        </p:nvSpPr>
        <p:spPr/>
        <p:txBody>
          <a:bodyPr/>
          <a:lstStyle/>
          <a:p>
            <a:r>
              <a:rPr lang="en-US" dirty="0"/>
              <a:t>Let group G = {A, A</a:t>
            </a:r>
            <a:r>
              <a:rPr lang="en-US" baseline="30000" dirty="0"/>
              <a:t>2</a:t>
            </a:r>
            <a:r>
              <a:rPr lang="en-US" dirty="0"/>
              <a:t>, A</a:t>
            </a:r>
            <a:r>
              <a:rPr lang="en-US" baseline="30000" dirty="0"/>
              <a:t>3</a:t>
            </a:r>
            <a:r>
              <a:rPr lang="en-US" dirty="0"/>
              <a:t>, …, A</a:t>
            </a:r>
            <a:r>
              <a:rPr lang="en-US" i="1" baseline="30000" dirty="0"/>
              <a:t>N</a:t>
            </a:r>
            <a:r>
              <a:rPr lang="en-US" baseline="30000" dirty="0"/>
              <a:t>-1</a:t>
            </a:r>
            <a:r>
              <a:rPr lang="en-US" dirty="0"/>
              <a:t>, A</a:t>
            </a:r>
            <a:r>
              <a:rPr lang="en-US" i="1" baseline="30000" dirty="0"/>
              <a:t>N</a:t>
            </a:r>
            <a:r>
              <a:rPr lang="en-US" dirty="0"/>
              <a:t>=E}</a:t>
            </a:r>
          </a:p>
          <a:p>
            <a:r>
              <a:rPr lang="en-US" dirty="0"/>
              <a:t>D(A) can be represented as a unitary matrix, which can be diagonalized with eigenvalues satisfying |</a:t>
            </a:r>
            <a:r>
              <a:rPr lang="en-US" dirty="0">
                <a:sym typeface="Symbol" panose="05050102010706020507" pitchFamily="18" charset="2"/>
              </a:rPr>
              <a:t>|=1,</a:t>
            </a:r>
            <a:r>
              <a:rPr lang="en-US" dirty="0"/>
              <a:t> </a:t>
            </a:r>
            <a:r>
              <a:rPr lang="en-US" dirty="0">
                <a:sym typeface="Symbol" panose="05050102010706020507" pitchFamily="18" charset="2"/>
              </a:rPr>
              <a:t></a:t>
            </a:r>
            <a:r>
              <a:rPr lang="en-US" i="1" baseline="30000" dirty="0">
                <a:sym typeface="Symbol" panose="05050102010706020507" pitchFamily="18" charset="2"/>
              </a:rPr>
              <a:t>N</a:t>
            </a:r>
            <a:r>
              <a:rPr lang="en-US" dirty="0">
                <a:sym typeface="Symbol" panose="05050102010706020507" pitchFamily="18" charset="2"/>
              </a:rPr>
              <a:t>=1.   </a:t>
            </a:r>
          </a:p>
          <a:p>
            <a:r>
              <a:rPr lang="en-US" dirty="0">
                <a:sym typeface="Symbol" panose="05050102010706020507" pitchFamily="18" charset="2"/>
              </a:rPr>
              <a:t>If S diagonalizes D(A), it diagonalizes all elements of the group, with D(A</a:t>
            </a:r>
            <a:r>
              <a:rPr lang="en-US" baseline="30000" dirty="0">
                <a:sym typeface="Symbol" panose="05050102010706020507" pitchFamily="18" charset="2"/>
              </a:rPr>
              <a:t>k</a:t>
            </a:r>
            <a:r>
              <a:rPr lang="en-US" dirty="0">
                <a:sym typeface="Symbol" panose="05050102010706020507" pitchFamily="18" charset="2"/>
              </a:rPr>
              <a:t>)=</a:t>
            </a:r>
            <a:r>
              <a:rPr lang="en-US" dirty="0" err="1">
                <a:sym typeface="Symbol" panose="05050102010706020507" pitchFamily="18" charset="2"/>
              </a:rPr>
              <a:t>diag</a:t>
            </a:r>
            <a:r>
              <a:rPr lang="en-US" dirty="0">
                <a:sym typeface="Symbol" panose="05050102010706020507" pitchFamily="18" charset="2"/>
              </a:rPr>
              <a:t>{</a:t>
            </a:r>
            <a:r>
              <a:rPr lang="en-US" baseline="30000" dirty="0">
                <a:sym typeface="Symbol" panose="05050102010706020507" pitchFamily="18" charset="2"/>
              </a:rPr>
              <a:t>k</a:t>
            </a:r>
            <a:r>
              <a:rPr lang="en-US" dirty="0">
                <a:sym typeface="Symbol" panose="05050102010706020507" pitchFamily="18" charset="2"/>
              </a:rPr>
              <a:t>}.  </a:t>
            </a:r>
          </a:p>
          <a:p>
            <a:r>
              <a:rPr lang="en-US" dirty="0">
                <a:sym typeface="Symbol" panose="05050102010706020507" pitchFamily="18" charset="2"/>
              </a:rPr>
              <a:t>This means the irreducible representations of the cyclic group can only be one-dimensional, with </a:t>
            </a:r>
          </a:p>
          <a:p>
            <a:pPr marL="0" indent="0">
              <a:buNone/>
            </a:pPr>
            <a:endParaRPr lang="en-US" dirty="0"/>
          </a:p>
        </p:txBody>
      </p:sp>
      <p:graphicFrame>
        <p:nvGraphicFramePr>
          <p:cNvPr id="4" name="Object 3">
            <a:extLst>
              <a:ext uri="{FF2B5EF4-FFF2-40B4-BE49-F238E27FC236}">
                <a16:creationId xmlns:a16="http://schemas.microsoft.com/office/drawing/2014/main" id="{A356240F-F9CA-4FFF-B14F-AF8D4176D82E}"/>
              </a:ext>
            </a:extLst>
          </p:cNvPr>
          <p:cNvGraphicFramePr>
            <a:graphicFrameLocks noChangeAspect="1"/>
          </p:cNvGraphicFramePr>
          <p:nvPr>
            <p:extLst>
              <p:ext uri="{D42A27DB-BD31-4B8C-83A1-F6EECF244321}">
                <p14:modId xmlns:p14="http://schemas.microsoft.com/office/powerpoint/2010/main" val="2681519604"/>
              </p:ext>
            </p:extLst>
          </p:nvPr>
        </p:nvGraphicFramePr>
        <p:xfrm>
          <a:off x="981075" y="5473700"/>
          <a:ext cx="6704013" cy="1006475"/>
        </p:xfrm>
        <a:graphic>
          <a:graphicData uri="http://schemas.openxmlformats.org/presentationml/2006/ole">
            <mc:AlternateContent xmlns:mc="http://schemas.openxmlformats.org/markup-compatibility/2006">
              <mc:Choice xmlns:v="urn:schemas-microsoft-com:vml" Requires="v">
                <p:oleObj name="Equation" r:id="rId3" imgW="2197080" imgH="330120" progId="Equation.DSMT4">
                  <p:embed/>
                </p:oleObj>
              </mc:Choice>
              <mc:Fallback>
                <p:oleObj name="Equation" r:id="rId3" imgW="2197080" imgH="330120" progId="Equation.DSMT4">
                  <p:embed/>
                  <p:pic>
                    <p:nvPicPr>
                      <p:cNvPr id="0" name=""/>
                      <p:cNvPicPr/>
                      <p:nvPr/>
                    </p:nvPicPr>
                    <p:blipFill>
                      <a:blip r:embed="rId4"/>
                      <a:stretch>
                        <a:fillRect/>
                      </a:stretch>
                    </p:blipFill>
                    <p:spPr>
                      <a:xfrm>
                        <a:off x="981075" y="5473700"/>
                        <a:ext cx="6704013" cy="1006475"/>
                      </a:xfrm>
                      <a:prstGeom prst="rect">
                        <a:avLst/>
                      </a:prstGeom>
                    </p:spPr>
                  </p:pic>
                </p:oleObj>
              </mc:Fallback>
            </mc:AlternateContent>
          </a:graphicData>
        </a:graphic>
      </p:graphicFrame>
    </p:spTree>
    <p:extLst>
      <p:ext uri="{BB962C8B-B14F-4D97-AF65-F5344CB8AC3E}">
        <p14:creationId xmlns:p14="http://schemas.microsoft.com/office/powerpoint/2010/main" val="1957145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2F3CE-C1EC-41C2-8971-3EBC8D6E76AA}"/>
              </a:ext>
            </a:extLst>
          </p:cNvPr>
          <p:cNvSpPr>
            <a:spLocks noGrp="1"/>
          </p:cNvSpPr>
          <p:nvPr>
            <p:ph type="title"/>
          </p:nvPr>
        </p:nvSpPr>
        <p:spPr/>
        <p:txBody>
          <a:bodyPr/>
          <a:lstStyle/>
          <a:p>
            <a:r>
              <a:rPr lang="en-US" dirty="0"/>
              <a:t>Translational symmetry</a:t>
            </a:r>
          </a:p>
        </p:txBody>
      </p:sp>
      <p:sp>
        <p:nvSpPr>
          <p:cNvPr id="3" name="Content Placeholder 2">
            <a:extLst>
              <a:ext uri="{FF2B5EF4-FFF2-40B4-BE49-F238E27FC236}">
                <a16:creationId xmlns:a16="http://schemas.microsoft.com/office/drawing/2014/main" id="{5B24A6FC-1BF3-4FFF-8DC2-9FA5890C0185}"/>
              </a:ext>
            </a:extLst>
          </p:cNvPr>
          <p:cNvSpPr>
            <a:spLocks noGrp="1"/>
          </p:cNvSpPr>
          <p:nvPr>
            <p:ph idx="1"/>
          </p:nvPr>
        </p:nvSpPr>
        <p:spPr/>
        <p:txBody>
          <a:bodyPr>
            <a:normAutofit lnSpcReduction="10000"/>
          </a:bodyPr>
          <a:lstStyle/>
          <a:p>
            <a:r>
              <a:rPr lang="en-US" dirty="0"/>
              <a:t>Consider a 1D system with [H,T(</a:t>
            </a:r>
            <a:r>
              <a:rPr lang="en-US" i="1" dirty="0"/>
              <a:t>a</a:t>
            </a:r>
            <a:r>
              <a:rPr lang="en-US" dirty="0"/>
              <a:t>)]=0.  T(</a:t>
            </a:r>
            <a:r>
              <a:rPr lang="en-US" i="1" dirty="0"/>
              <a:t>a</a:t>
            </a:r>
            <a:r>
              <a:rPr lang="en-US" dirty="0"/>
              <a:t>) is a discrete translation by a lattice constant.  Using periodic boundary condition, we have T(</a:t>
            </a:r>
            <a:r>
              <a:rPr lang="en-US" i="1" dirty="0"/>
              <a:t>Na</a:t>
            </a:r>
            <a:r>
              <a:rPr lang="en-US" dirty="0"/>
              <a:t>) = T(</a:t>
            </a:r>
            <a:r>
              <a:rPr lang="en-US" i="1" dirty="0"/>
              <a:t>a</a:t>
            </a:r>
            <a:r>
              <a:rPr lang="en-US" dirty="0"/>
              <a:t>)</a:t>
            </a:r>
            <a:r>
              <a:rPr lang="en-US" i="1" baseline="30000" dirty="0"/>
              <a:t>N</a:t>
            </a:r>
            <a:r>
              <a:rPr lang="en-US" dirty="0"/>
              <a:t>=E. </a:t>
            </a:r>
          </a:p>
          <a:p>
            <a:r>
              <a:rPr lang="en-US" dirty="0"/>
              <a:t>Let H|</a:t>
            </a:r>
            <a:r>
              <a:rPr lang="en-US" dirty="0">
                <a:sym typeface="Symbol" panose="05050102010706020507" pitchFamily="18" charset="2"/>
              </a:rPr>
              <a:t>&gt;=|&gt;,    </a:t>
            </a:r>
          </a:p>
          <a:p>
            <a:r>
              <a:rPr lang="en-US" dirty="0">
                <a:sym typeface="Symbol" panose="05050102010706020507" pitchFamily="18" charset="2"/>
              </a:rPr>
              <a:t>but T(</a:t>
            </a:r>
            <a:r>
              <a:rPr lang="en-US" i="1" dirty="0">
                <a:sym typeface="Symbol" panose="05050102010706020507" pitchFamily="18" charset="2"/>
              </a:rPr>
              <a:t>a</a:t>
            </a:r>
            <a:r>
              <a:rPr lang="en-US" dirty="0">
                <a:sym typeface="Symbol" panose="05050102010706020507" pitchFamily="18" charset="2"/>
              </a:rPr>
              <a:t>) (H|&gt;)=H(T(</a:t>
            </a:r>
            <a:r>
              <a:rPr lang="en-US" i="1" dirty="0">
                <a:sym typeface="Symbol" panose="05050102010706020507" pitchFamily="18" charset="2"/>
              </a:rPr>
              <a:t>a</a:t>
            </a:r>
            <a:r>
              <a:rPr lang="en-US" dirty="0">
                <a:sym typeface="Symbol" panose="05050102010706020507" pitchFamily="18" charset="2"/>
              </a:rPr>
              <a:t>)|&gt;)=(T(</a:t>
            </a:r>
            <a:r>
              <a:rPr lang="en-US" i="1" dirty="0">
                <a:sym typeface="Symbol" panose="05050102010706020507" pitchFamily="18" charset="2"/>
              </a:rPr>
              <a:t>a</a:t>
            </a:r>
            <a:r>
              <a:rPr lang="en-US" dirty="0">
                <a:sym typeface="Symbol" panose="05050102010706020507" pitchFamily="18" charset="2"/>
              </a:rPr>
              <a:t>)|&gt;)</a:t>
            </a:r>
          </a:p>
          <a:p>
            <a:r>
              <a:rPr lang="en-US" dirty="0">
                <a:sym typeface="Symbol" panose="05050102010706020507" pitchFamily="18" charset="2"/>
              </a:rPr>
              <a:t>This means T(</a:t>
            </a:r>
            <a:r>
              <a:rPr lang="en-US" i="1" dirty="0">
                <a:sym typeface="Symbol" panose="05050102010706020507" pitchFamily="18" charset="2"/>
              </a:rPr>
              <a:t>a</a:t>
            </a:r>
            <a:r>
              <a:rPr lang="en-US" dirty="0">
                <a:sym typeface="Symbol" panose="05050102010706020507" pitchFamily="18" charset="2"/>
              </a:rPr>
              <a:t>)|&gt; is also an eigenstate of H with the same energy.  However, the cyclic group can only have 1D representation so </a:t>
            </a:r>
          </a:p>
          <a:p>
            <a:r>
              <a:rPr lang="en-US" dirty="0">
                <a:sym typeface="Symbol" panose="05050102010706020507" pitchFamily="18" charset="2"/>
              </a:rPr>
              <a:t>T(</a:t>
            </a:r>
            <a:r>
              <a:rPr lang="en-US" i="1" dirty="0">
                <a:sym typeface="Symbol" panose="05050102010706020507" pitchFamily="18" charset="2"/>
              </a:rPr>
              <a:t>a</a:t>
            </a:r>
            <a:r>
              <a:rPr lang="en-US" dirty="0">
                <a:sym typeface="Symbol" panose="05050102010706020507" pitchFamily="18" charset="2"/>
              </a:rPr>
              <a:t>)|&gt;=|&gt;,   </a:t>
            </a:r>
            <a:r>
              <a:rPr lang="en-US" baseline="30000" dirty="0">
                <a:sym typeface="Symbol" panose="05050102010706020507" pitchFamily="18" charset="2"/>
              </a:rPr>
              <a:t>N </a:t>
            </a:r>
            <a:r>
              <a:rPr lang="en-US" dirty="0">
                <a:sym typeface="Symbol" panose="05050102010706020507" pitchFamily="18" charset="2"/>
              </a:rPr>
              <a:t>= 1 </a:t>
            </a:r>
          </a:p>
        </p:txBody>
      </p:sp>
    </p:spTree>
    <p:extLst>
      <p:ext uri="{BB962C8B-B14F-4D97-AF65-F5344CB8AC3E}">
        <p14:creationId xmlns:p14="http://schemas.microsoft.com/office/powerpoint/2010/main" val="1190721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A5A7-C3FC-4BEF-9452-1574EFE53D83}"/>
              </a:ext>
            </a:extLst>
          </p:cNvPr>
          <p:cNvSpPr>
            <a:spLocks noGrp="1"/>
          </p:cNvSpPr>
          <p:nvPr>
            <p:ph type="title"/>
          </p:nvPr>
        </p:nvSpPr>
        <p:spPr/>
        <p:txBody>
          <a:bodyPr/>
          <a:lstStyle/>
          <a:p>
            <a:r>
              <a:rPr lang="en-US" dirty="0"/>
              <a:t>Bloch’s theorem</a:t>
            </a:r>
          </a:p>
        </p:txBody>
      </p:sp>
      <p:graphicFrame>
        <p:nvGraphicFramePr>
          <p:cNvPr id="4" name="Object 3">
            <a:extLst>
              <a:ext uri="{FF2B5EF4-FFF2-40B4-BE49-F238E27FC236}">
                <a16:creationId xmlns:a16="http://schemas.microsoft.com/office/drawing/2014/main" id="{E8B068CA-F100-4B9A-A685-FF909D4362E2}"/>
              </a:ext>
            </a:extLst>
          </p:cNvPr>
          <p:cNvGraphicFramePr>
            <a:graphicFrameLocks noChangeAspect="1"/>
          </p:cNvGraphicFramePr>
          <p:nvPr>
            <p:extLst>
              <p:ext uri="{D42A27DB-BD31-4B8C-83A1-F6EECF244321}">
                <p14:modId xmlns:p14="http://schemas.microsoft.com/office/powerpoint/2010/main" val="3789221498"/>
              </p:ext>
            </p:extLst>
          </p:nvPr>
        </p:nvGraphicFramePr>
        <p:xfrm>
          <a:off x="803747" y="1544774"/>
          <a:ext cx="4556193" cy="4369682"/>
        </p:xfrm>
        <a:graphic>
          <a:graphicData uri="http://schemas.openxmlformats.org/presentationml/2006/ole">
            <mc:AlternateContent xmlns:mc="http://schemas.openxmlformats.org/markup-compatibility/2006">
              <mc:Choice xmlns:v="urn:schemas-microsoft-com:vml" Requires="v">
                <p:oleObj name="Equation" r:id="rId3" imgW="2171520" imgH="2082600" progId="Equation.DSMT4">
                  <p:embed/>
                </p:oleObj>
              </mc:Choice>
              <mc:Fallback>
                <p:oleObj name="Equation" r:id="rId3" imgW="2171520" imgH="2082600" progId="Equation.DSMT4">
                  <p:embed/>
                  <p:pic>
                    <p:nvPicPr>
                      <p:cNvPr id="0" name=""/>
                      <p:cNvPicPr/>
                      <p:nvPr/>
                    </p:nvPicPr>
                    <p:blipFill>
                      <a:blip r:embed="rId4"/>
                      <a:stretch>
                        <a:fillRect/>
                      </a:stretch>
                    </p:blipFill>
                    <p:spPr>
                      <a:xfrm>
                        <a:off x="803747" y="1544774"/>
                        <a:ext cx="4556193" cy="4369682"/>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6FC052D5-2D68-4167-8504-FBF1AA956779}"/>
              </a:ext>
            </a:extLst>
          </p:cNvPr>
          <p:cNvSpPr txBox="1"/>
          <p:nvPr/>
        </p:nvSpPr>
        <p:spPr>
          <a:xfrm>
            <a:off x="5972784" y="1690689"/>
            <a:ext cx="2840475" cy="4093428"/>
          </a:xfrm>
          <a:prstGeom prst="rect">
            <a:avLst/>
          </a:prstGeom>
          <a:noFill/>
        </p:spPr>
        <p:txBody>
          <a:bodyPr wrap="square" rtlCol="0">
            <a:spAutoFit/>
          </a:bodyPr>
          <a:lstStyle/>
          <a:p>
            <a:r>
              <a:rPr lang="en-US" sz="2000" dirty="0"/>
              <a:t>The integer index </a:t>
            </a:r>
            <a:r>
              <a:rPr lang="en-US" sz="2000" i="1" dirty="0"/>
              <a:t>k</a:t>
            </a:r>
            <a:r>
              <a:rPr lang="en-US" sz="2000" dirty="0"/>
              <a:t> = 0, 1, 2, …, </a:t>
            </a:r>
            <a:r>
              <a:rPr lang="en-US" sz="2000" i="1" dirty="0"/>
              <a:t>N</a:t>
            </a:r>
            <a:r>
              <a:rPr lang="en-US" sz="2000" dirty="0"/>
              <a:t>-1 label the </a:t>
            </a:r>
            <a:r>
              <a:rPr lang="en-US" sz="2000" i="1" dirty="0"/>
              <a:t>N</a:t>
            </a:r>
            <a:r>
              <a:rPr lang="en-US" sz="2000" dirty="0"/>
              <a:t> different irreducible representations of the translation cyclic group of order </a:t>
            </a:r>
            <a:r>
              <a:rPr lang="en-US" sz="2000" i="1" dirty="0"/>
              <a:t>N</a:t>
            </a:r>
            <a:r>
              <a:rPr lang="en-US" sz="2000" dirty="0"/>
              <a:t>. </a:t>
            </a:r>
          </a:p>
          <a:p>
            <a:endParaRPr lang="en-US" sz="2000" dirty="0"/>
          </a:p>
          <a:p>
            <a:r>
              <a:rPr lang="en-US" sz="2000" dirty="0"/>
              <a:t>Each energy eigenstate of H must fall into one of the translation group representations labelled by </a:t>
            </a:r>
            <a:r>
              <a:rPr lang="en-US" sz="2000" i="1" dirty="0"/>
              <a:t>k</a:t>
            </a:r>
            <a:r>
              <a:rPr lang="en-US" sz="2000" dirty="0"/>
              <a:t> or the wavevector 2</a:t>
            </a:r>
            <a:r>
              <a:rPr lang="en-US" sz="2000" dirty="0">
                <a:sym typeface="Symbol" panose="05050102010706020507" pitchFamily="18" charset="2"/>
              </a:rPr>
              <a:t></a:t>
            </a:r>
            <a:r>
              <a:rPr lang="en-US" sz="2000" i="1" dirty="0">
                <a:sym typeface="Symbol" panose="05050102010706020507" pitchFamily="18" charset="2"/>
              </a:rPr>
              <a:t>k</a:t>
            </a:r>
            <a:r>
              <a:rPr lang="en-US" sz="2000" dirty="0">
                <a:sym typeface="Symbol" panose="05050102010706020507" pitchFamily="18" charset="2"/>
              </a:rPr>
              <a:t>/(</a:t>
            </a:r>
            <a:r>
              <a:rPr lang="en-US" sz="2000" i="1" dirty="0" err="1">
                <a:sym typeface="Symbol" panose="05050102010706020507" pitchFamily="18" charset="2"/>
              </a:rPr>
              <a:t>aN</a:t>
            </a:r>
            <a:r>
              <a:rPr lang="en-US" sz="2000" dirty="0">
                <a:sym typeface="Symbol" panose="05050102010706020507" pitchFamily="18" charset="2"/>
              </a:rPr>
              <a:t>).</a:t>
            </a:r>
            <a:endParaRPr lang="en-US" sz="2000" dirty="0"/>
          </a:p>
        </p:txBody>
      </p:sp>
    </p:spTree>
    <p:extLst>
      <p:ext uri="{BB962C8B-B14F-4D97-AF65-F5344CB8AC3E}">
        <p14:creationId xmlns:p14="http://schemas.microsoft.com/office/powerpoint/2010/main" val="895937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9FA8-063A-433F-8743-A8E051CAD03A}"/>
              </a:ext>
            </a:extLst>
          </p:cNvPr>
          <p:cNvSpPr>
            <a:spLocks noGrp="1"/>
          </p:cNvSpPr>
          <p:nvPr>
            <p:ph type="title"/>
          </p:nvPr>
        </p:nvSpPr>
        <p:spPr/>
        <p:txBody>
          <a:bodyPr/>
          <a:lstStyle/>
          <a:p>
            <a:r>
              <a:rPr lang="en-US" dirty="0"/>
              <a:t>Brillouin zone, reciprocal space or k space</a:t>
            </a:r>
          </a:p>
        </p:txBody>
      </p:sp>
      <p:sp>
        <p:nvSpPr>
          <p:cNvPr id="3" name="Content Placeholder 2">
            <a:extLst>
              <a:ext uri="{FF2B5EF4-FFF2-40B4-BE49-F238E27FC236}">
                <a16:creationId xmlns:a16="http://schemas.microsoft.com/office/drawing/2014/main" id="{14D63A4E-6F02-4452-8BD4-579F5CA7F2D3}"/>
              </a:ext>
            </a:extLst>
          </p:cNvPr>
          <p:cNvSpPr>
            <a:spLocks noGrp="1"/>
          </p:cNvSpPr>
          <p:nvPr>
            <p:ph idx="1"/>
          </p:nvPr>
        </p:nvSpPr>
        <p:spPr/>
        <p:txBody>
          <a:bodyPr/>
          <a:lstStyle/>
          <a:p>
            <a:r>
              <a:rPr lang="en-US" dirty="0"/>
              <a:t>In 3D, the real space translation symmetry is indicated by the real space lattice vector </a:t>
            </a:r>
            <a:r>
              <a:rPr lang="en-US" b="1" dirty="0"/>
              <a:t>R</a:t>
            </a:r>
            <a:r>
              <a:rPr lang="en-US" dirty="0"/>
              <a:t>, the phase factor is </a:t>
            </a:r>
          </a:p>
          <a:p>
            <a:endParaRPr lang="en-US" dirty="0"/>
          </a:p>
        </p:txBody>
      </p:sp>
      <p:graphicFrame>
        <p:nvGraphicFramePr>
          <p:cNvPr id="4" name="Object 3">
            <a:extLst>
              <a:ext uri="{FF2B5EF4-FFF2-40B4-BE49-F238E27FC236}">
                <a16:creationId xmlns:a16="http://schemas.microsoft.com/office/drawing/2014/main" id="{76D54582-5101-476E-AB37-FC9D5EB32732}"/>
              </a:ext>
            </a:extLst>
          </p:cNvPr>
          <p:cNvGraphicFramePr>
            <a:graphicFrameLocks noChangeAspect="1"/>
          </p:cNvGraphicFramePr>
          <p:nvPr>
            <p:extLst>
              <p:ext uri="{D42A27DB-BD31-4B8C-83A1-F6EECF244321}">
                <p14:modId xmlns:p14="http://schemas.microsoft.com/office/powerpoint/2010/main" val="1989412390"/>
              </p:ext>
            </p:extLst>
          </p:nvPr>
        </p:nvGraphicFramePr>
        <p:xfrm>
          <a:off x="808989" y="3256670"/>
          <a:ext cx="2878137" cy="3332162"/>
        </p:xfrm>
        <a:graphic>
          <a:graphicData uri="http://schemas.openxmlformats.org/presentationml/2006/ole">
            <mc:AlternateContent xmlns:mc="http://schemas.openxmlformats.org/markup-compatibility/2006">
              <mc:Choice xmlns:v="urn:schemas-microsoft-com:vml" Requires="v">
                <p:oleObj name="Equation" r:id="rId3" imgW="1930320" imgH="2234880" progId="Equation.DSMT4">
                  <p:embed/>
                </p:oleObj>
              </mc:Choice>
              <mc:Fallback>
                <p:oleObj name="Equation" r:id="rId3" imgW="1930320" imgH="2234880" progId="Equation.DSMT4">
                  <p:embed/>
                  <p:pic>
                    <p:nvPicPr>
                      <p:cNvPr id="0" name=""/>
                      <p:cNvPicPr/>
                      <p:nvPr/>
                    </p:nvPicPr>
                    <p:blipFill>
                      <a:blip r:embed="rId4"/>
                      <a:stretch>
                        <a:fillRect/>
                      </a:stretch>
                    </p:blipFill>
                    <p:spPr>
                      <a:xfrm>
                        <a:off x="808989" y="3256670"/>
                        <a:ext cx="2878137" cy="3332162"/>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07338358-8D1F-445A-88DA-76B19F71A69F}"/>
              </a:ext>
            </a:extLst>
          </p:cNvPr>
          <p:cNvPicPr>
            <a:picLocks noChangeAspect="1"/>
          </p:cNvPicPr>
          <p:nvPr/>
        </p:nvPicPr>
        <p:blipFill>
          <a:blip r:embed="rId5"/>
          <a:stretch>
            <a:fillRect/>
          </a:stretch>
        </p:blipFill>
        <p:spPr>
          <a:xfrm>
            <a:off x="3946029" y="3011917"/>
            <a:ext cx="5153709" cy="2628580"/>
          </a:xfrm>
          <a:prstGeom prst="rect">
            <a:avLst/>
          </a:prstGeom>
        </p:spPr>
      </p:pic>
      <p:graphicFrame>
        <p:nvGraphicFramePr>
          <p:cNvPr id="6" name="Object 5">
            <a:extLst>
              <a:ext uri="{FF2B5EF4-FFF2-40B4-BE49-F238E27FC236}">
                <a16:creationId xmlns:a16="http://schemas.microsoft.com/office/drawing/2014/main" id="{AB09FDC4-6989-4603-8CF5-853A20EB5621}"/>
              </a:ext>
            </a:extLst>
          </p:cNvPr>
          <p:cNvGraphicFramePr>
            <a:graphicFrameLocks noChangeAspect="1"/>
          </p:cNvGraphicFramePr>
          <p:nvPr>
            <p:extLst>
              <p:ext uri="{D42A27DB-BD31-4B8C-83A1-F6EECF244321}">
                <p14:modId xmlns:p14="http://schemas.microsoft.com/office/powerpoint/2010/main" val="2276857462"/>
              </p:ext>
            </p:extLst>
          </p:nvPr>
        </p:nvGraphicFramePr>
        <p:xfrm>
          <a:off x="4833938" y="5676900"/>
          <a:ext cx="3175000" cy="965200"/>
        </p:xfrm>
        <a:graphic>
          <a:graphicData uri="http://schemas.openxmlformats.org/presentationml/2006/ole">
            <mc:AlternateContent xmlns:mc="http://schemas.openxmlformats.org/markup-compatibility/2006">
              <mc:Choice xmlns:v="urn:schemas-microsoft-com:vml" Requires="v">
                <p:oleObj name="Equation" r:id="rId6" imgW="3174840" imgH="965160" progId="Equation.DSMT4">
                  <p:embed/>
                </p:oleObj>
              </mc:Choice>
              <mc:Fallback>
                <p:oleObj name="Equation" r:id="rId6" imgW="3174840" imgH="965160" progId="Equation.DSMT4">
                  <p:embed/>
                  <p:pic>
                    <p:nvPicPr>
                      <p:cNvPr id="0" name=""/>
                      <p:cNvPicPr/>
                      <p:nvPr/>
                    </p:nvPicPr>
                    <p:blipFill>
                      <a:blip r:embed="rId7"/>
                      <a:stretch>
                        <a:fillRect/>
                      </a:stretch>
                    </p:blipFill>
                    <p:spPr>
                      <a:xfrm>
                        <a:off x="4833938" y="5676900"/>
                        <a:ext cx="3175000" cy="965200"/>
                      </a:xfrm>
                      <a:prstGeom prst="rect">
                        <a:avLst/>
                      </a:prstGeom>
                    </p:spPr>
                  </p:pic>
                </p:oleObj>
              </mc:Fallback>
            </mc:AlternateContent>
          </a:graphicData>
        </a:graphic>
      </p:graphicFrame>
    </p:spTree>
    <p:extLst>
      <p:ext uri="{BB962C8B-B14F-4D97-AF65-F5344CB8AC3E}">
        <p14:creationId xmlns:p14="http://schemas.microsoft.com/office/powerpoint/2010/main" val="2263664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E4CA3-D00B-432F-A7EB-469B0957E867}"/>
              </a:ext>
            </a:extLst>
          </p:cNvPr>
          <p:cNvSpPr>
            <a:spLocks noGrp="1"/>
          </p:cNvSpPr>
          <p:nvPr>
            <p:ph type="title"/>
          </p:nvPr>
        </p:nvSpPr>
        <p:spPr/>
        <p:txBody>
          <a:bodyPr/>
          <a:lstStyle/>
          <a:p>
            <a:r>
              <a:rPr lang="en-US" dirty="0"/>
              <a:t>Reciprocal lattice, X-ray diffraction by crystal</a:t>
            </a:r>
          </a:p>
        </p:txBody>
      </p:sp>
      <p:graphicFrame>
        <p:nvGraphicFramePr>
          <p:cNvPr id="4" name="Object 3">
            <a:extLst>
              <a:ext uri="{FF2B5EF4-FFF2-40B4-BE49-F238E27FC236}">
                <a16:creationId xmlns:a16="http://schemas.microsoft.com/office/drawing/2014/main" id="{919EC90B-DFB8-4504-BB9C-7670843E38FD}"/>
              </a:ext>
            </a:extLst>
          </p:cNvPr>
          <p:cNvGraphicFramePr>
            <a:graphicFrameLocks noChangeAspect="1"/>
          </p:cNvGraphicFramePr>
          <p:nvPr>
            <p:extLst>
              <p:ext uri="{D42A27DB-BD31-4B8C-83A1-F6EECF244321}">
                <p14:modId xmlns:p14="http://schemas.microsoft.com/office/powerpoint/2010/main" val="2553478783"/>
              </p:ext>
            </p:extLst>
          </p:nvPr>
        </p:nvGraphicFramePr>
        <p:xfrm>
          <a:off x="1021186" y="2619693"/>
          <a:ext cx="2044700" cy="2386012"/>
        </p:xfrm>
        <a:graphic>
          <a:graphicData uri="http://schemas.openxmlformats.org/presentationml/2006/ole">
            <mc:AlternateContent xmlns:mc="http://schemas.openxmlformats.org/markup-compatibility/2006">
              <mc:Choice xmlns:v="urn:schemas-microsoft-com:vml" Requires="v">
                <p:oleObj name="Equation" r:id="rId3" imgW="1371600" imgH="1600200" progId="Equation.DSMT4">
                  <p:embed/>
                </p:oleObj>
              </mc:Choice>
              <mc:Fallback>
                <p:oleObj name="Equation" r:id="rId3" imgW="1371600" imgH="1600200" progId="Equation.DSMT4">
                  <p:embed/>
                  <p:pic>
                    <p:nvPicPr>
                      <p:cNvPr id="4" name="Object 3">
                        <a:extLst>
                          <a:ext uri="{FF2B5EF4-FFF2-40B4-BE49-F238E27FC236}">
                            <a16:creationId xmlns:a16="http://schemas.microsoft.com/office/drawing/2014/main" id="{76D54582-5101-476E-AB37-FC9D5EB32732}"/>
                          </a:ext>
                        </a:extLst>
                      </p:cNvPr>
                      <p:cNvPicPr/>
                      <p:nvPr/>
                    </p:nvPicPr>
                    <p:blipFill>
                      <a:blip r:embed="rId4"/>
                      <a:stretch>
                        <a:fillRect/>
                      </a:stretch>
                    </p:blipFill>
                    <p:spPr>
                      <a:xfrm>
                        <a:off x="1021186" y="2619693"/>
                        <a:ext cx="2044700" cy="2386012"/>
                      </a:xfrm>
                      <a:prstGeom prst="rect">
                        <a:avLst/>
                      </a:prstGeom>
                    </p:spPr>
                  </p:pic>
                </p:oleObj>
              </mc:Fallback>
            </mc:AlternateContent>
          </a:graphicData>
        </a:graphic>
      </p:graphicFrame>
      <p:cxnSp>
        <p:nvCxnSpPr>
          <p:cNvPr id="8" name="Straight Arrow Connector 7">
            <a:extLst>
              <a:ext uri="{FF2B5EF4-FFF2-40B4-BE49-F238E27FC236}">
                <a16:creationId xmlns:a16="http://schemas.microsoft.com/office/drawing/2014/main" id="{135984F8-33A2-47A7-8B7A-0C2EF722AEF1}"/>
              </a:ext>
            </a:extLst>
          </p:cNvPr>
          <p:cNvCxnSpPr/>
          <p:nvPr/>
        </p:nvCxnSpPr>
        <p:spPr>
          <a:xfrm>
            <a:off x="3918509" y="5014706"/>
            <a:ext cx="1483360" cy="0"/>
          </a:xfrm>
          <a:prstGeom prst="straightConnector1">
            <a:avLst/>
          </a:prstGeom>
          <a:ln w="952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6A13028-AF6C-4EAC-B6CE-A3B31D186235}"/>
              </a:ext>
            </a:extLst>
          </p:cNvPr>
          <p:cNvCxnSpPr>
            <a:cxnSpLocks/>
          </p:cNvCxnSpPr>
          <p:nvPr/>
        </p:nvCxnSpPr>
        <p:spPr>
          <a:xfrm rot="-1800000">
            <a:off x="3821649" y="4647729"/>
            <a:ext cx="1483360" cy="0"/>
          </a:xfrm>
          <a:prstGeom prst="straightConnector1">
            <a:avLst/>
          </a:prstGeom>
          <a:ln w="952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67491A5-6697-45CC-BBFF-1220A09DA10D}"/>
              </a:ext>
            </a:extLst>
          </p:cNvPr>
          <p:cNvCxnSpPr/>
          <p:nvPr/>
        </p:nvCxnSpPr>
        <p:spPr>
          <a:xfrm flipH="1" flipV="1">
            <a:off x="5205643" y="4276889"/>
            <a:ext cx="196226" cy="73781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7ED994F-8E30-46F0-BA33-6590A9FCD9AF}"/>
              </a:ext>
            </a:extLst>
          </p:cNvPr>
          <p:cNvSpPr txBox="1"/>
          <p:nvPr/>
        </p:nvSpPr>
        <p:spPr>
          <a:xfrm>
            <a:off x="4495190" y="5036517"/>
            <a:ext cx="914400" cy="369332"/>
          </a:xfrm>
          <a:prstGeom prst="rect">
            <a:avLst/>
          </a:prstGeom>
          <a:noFill/>
        </p:spPr>
        <p:txBody>
          <a:bodyPr wrap="square" rtlCol="0">
            <a:spAutoFit/>
          </a:bodyPr>
          <a:lstStyle/>
          <a:p>
            <a:r>
              <a:rPr lang="en-US" b="1" dirty="0"/>
              <a:t>k</a:t>
            </a:r>
          </a:p>
        </p:txBody>
      </p:sp>
      <p:sp>
        <p:nvSpPr>
          <p:cNvPr id="17" name="TextBox 16">
            <a:extLst>
              <a:ext uri="{FF2B5EF4-FFF2-40B4-BE49-F238E27FC236}">
                <a16:creationId xmlns:a16="http://schemas.microsoft.com/office/drawing/2014/main" id="{E5DC8D5B-F596-473B-8AA7-BA25ECA8FDB2}"/>
              </a:ext>
            </a:extLst>
          </p:cNvPr>
          <p:cNvSpPr txBox="1"/>
          <p:nvPr/>
        </p:nvSpPr>
        <p:spPr>
          <a:xfrm>
            <a:off x="4296460" y="4194050"/>
            <a:ext cx="914400" cy="369332"/>
          </a:xfrm>
          <a:prstGeom prst="rect">
            <a:avLst/>
          </a:prstGeom>
          <a:noFill/>
        </p:spPr>
        <p:txBody>
          <a:bodyPr wrap="square" rtlCol="0">
            <a:spAutoFit/>
          </a:bodyPr>
          <a:lstStyle/>
          <a:p>
            <a:r>
              <a:rPr lang="en-US" b="1" dirty="0"/>
              <a:t>k’</a:t>
            </a:r>
          </a:p>
        </p:txBody>
      </p:sp>
      <p:sp>
        <p:nvSpPr>
          <p:cNvPr id="18" name="TextBox 17">
            <a:extLst>
              <a:ext uri="{FF2B5EF4-FFF2-40B4-BE49-F238E27FC236}">
                <a16:creationId xmlns:a16="http://schemas.microsoft.com/office/drawing/2014/main" id="{A6687B17-5BD1-49C9-84D5-EDF6EAA02291}"/>
              </a:ext>
            </a:extLst>
          </p:cNvPr>
          <p:cNvSpPr txBox="1"/>
          <p:nvPr/>
        </p:nvSpPr>
        <p:spPr>
          <a:xfrm>
            <a:off x="5313273" y="4376933"/>
            <a:ext cx="1284628" cy="369332"/>
          </a:xfrm>
          <a:prstGeom prst="rect">
            <a:avLst/>
          </a:prstGeom>
          <a:noFill/>
        </p:spPr>
        <p:txBody>
          <a:bodyPr wrap="square" rtlCol="0">
            <a:spAutoFit/>
          </a:bodyPr>
          <a:lstStyle/>
          <a:p>
            <a:r>
              <a:rPr lang="en-US" b="1" dirty="0"/>
              <a:t>K = k’-k</a:t>
            </a:r>
          </a:p>
        </p:txBody>
      </p:sp>
      <p:sp>
        <p:nvSpPr>
          <p:cNvPr id="19" name="TextBox 18">
            <a:extLst>
              <a:ext uri="{FF2B5EF4-FFF2-40B4-BE49-F238E27FC236}">
                <a16:creationId xmlns:a16="http://schemas.microsoft.com/office/drawing/2014/main" id="{3E8709DA-45C4-49F0-83E2-F0A9B30C14AD}"/>
              </a:ext>
            </a:extLst>
          </p:cNvPr>
          <p:cNvSpPr txBox="1"/>
          <p:nvPr/>
        </p:nvSpPr>
        <p:spPr>
          <a:xfrm>
            <a:off x="3803904" y="2574949"/>
            <a:ext cx="4572000" cy="923330"/>
          </a:xfrm>
          <a:prstGeom prst="rect">
            <a:avLst/>
          </a:prstGeom>
          <a:noFill/>
        </p:spPr>
        <p:txBody>
          <a:bodyPr wrap="square" rtlCol="0">
            <a:spAutoFit/>
          </a:bodyPr>
          <a:lstStyle/>
          <a:p>
            <a:r>
              <a:rPr lang="en-US" dirty="0"/>
              <a:t>Laue condition: constructive interference will occur provided the change in wave vector is a vector of the reciprocal lattice.</a:t>
            </a:r>
          </a:p>
        </p:txBody>
      </p:sp>
    </p:spTree>
    <p:extLst>
      <p:ext uri="{BB962C8B-B14F-4D97-AF65-F5344CB8AC3E}">
        <p14:creationId xmlns:p14="http://schemas.microsoft.com/office/powerpoint/2010/main" val="16349868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1355</TotalTime>
  <Words>2834</Words>
  <Application>Microsoft Office PowerPoint</Application>
  <PresentationFormat>On-screen Show (4:3)</PresentationFormat>
  <Paragraphs>272</Paragraphs>
  <Slides>27</Slides>
  <Notes>25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27</vt:i4>
      </vt:variant>
    </vt:vector>
  </HeadingPairs>
  <TitlesOfParts>
    <vt:vector size="35" baseType="lpstr">
      <vt:lpstr>Arial</vt:lpstr>
      <vt:lpstr>Calibri</vt:lpstr>
      <vt:lpstr>Cambria Math</vt:lpstr>
      <vt:lpstr>Symbol</vt:lpstr>
      <vt:lpstr>Times New Roman</vt:lpstr>
      <vt:lpstr>Office Theme</vt:lpstr>
      <vt:lpstr>Equation</vt:lpstr>
      <vt:lpstr>MathType 6.0 Equation</vt:lpstr>
      <vt:lpstr>Week 1, Lattice Symmetries </vt:lpstr>
      <vt:lpstr>Discrete lattices</vt:lpstr>
      <vt:lpstr>Bravais lattice: each unit cell has only one atom (5 types in 2D)</vt:lpstr>
      <vt:lpstr>Graphene lattice</vt:lpstr>
      <vt:lpstr>Point and space groups of 3D  Bravais lattices and crystal structures</vt:lpstr>
      <vt:lpstr>32 crystallographic point groups</vt:lpstr>
      <vt:lpstr>Definition of a group</vt:lpstr>
      <vt:lpstr>Examples of groups</vt:lpstr>
      <vt:lpstr>Multiplication table &amp; rearrangement theorem</vt:lpstr>
      <vt:lpstr>Coset &amp; quotient group G/H</vt:lpstr>
      <vt:lpstr>Point group of graphene (any rotation/reflection fixing the origin)</vt:lpstr>
      <vt:lpstr>Space group of graphene (rotation, mirror reflection + translation including glide reflection)</vt:lpstr>
      <vt:lpstr>Space groups, symmorphic vs nonsymmorphic</vt:lpstr>
      <vt:lpstr>Representation of a group</vt:lpstr>
      <vt:lpstr>Example of representations for C3v</vt:lpstr>
      <vt:lpstr>Passive point of view of group action; for C3 rotation, triangle fixed, axis rotated by 2π/3</vt:lpstr>
      <vt:lpstr>Four theorems regarding irreducible representation</vt:lpstr>
      <vt:lpstr>Wonderful orthogonality theorem</vt:lpstr>
      <vt:lpstr>Class</vt:lpstr>
      <vt:lpstr>Character table  for group C3v</vt:lpstr>
      <vt:lpstr>Symmetries in quantum mechanics, [S,H]=0</vt:lpstr>
      <vt:lpstr>Classify  of a three-site molecule with C3v symmetry</vt:lpstr>
      <vt:lpstr>Cyclic group of order N</vt:lpstr>
      <vt:lpstr>Translational symmetry</vt:lpstr>
      <vt:lpstr>Bloch’s theorem</vt:lpstr>
      <vt:lpstr>Brillouin zone, reciprocal space or k space</vt:lpstr>
      <vt:lpstr>Reciprocal lattice, X-ray diffraction by crystal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Lattice Symmetries </dc:title>
  <dc:creator>Wang Jian-Sheng</dc:creator>
  <cp:lastModifiedBy>Wang Jian-Sheng</cp:lastModifiedBy>
  <cp:revision>115</cp:revision>
  <dcterms:created xsi:type="dcterms:W3CDTF">2020-11-29T06:14:44Z</dcterms:created>
  <dcterms:modified xsi:type="dcterms:W3CDTF">2021-08-22T12:46:38Z</dcterms:modified>
</cp:coreProperties>
</file>