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56" r:id="rId2"/>
    <p:sldId id="280" r:id="rId3"/>
    <p:sldId id="467" r:id="rId4"/>
    <p:sldId id="457" r:id="rId5"/>
    <p:sldId id="437" r:id="rId6"/>
    <p:sldId id="438" r:id="rId7"/>
    <p:sldId id="472" r:id="rId8"/>
    <p:sldId id="473" r:id="rId9"/>
    <p:sldId id="439" r:id="rId10"/>
    <p:sldId id="459" r:id="rId11"/>
    <p:sldId id="440" r:id="rId12"/>
    <p:sldId id="441" r:id="rId13"/>
    <p:sldId id="533" r:id="rId14"/>
    <p:sldId id="532" r:id="rId15"/>
    <p:sldId id="534" r:id="rId16"/>
    <p:sldId id="442" r:id="rId17"/>
    <p:sldId id="424" r:id="rId18"/>
    <p:sldId id="468" r:id="rId19"/>
    <p:sldId id="469" r:id="rId20"/>
    <p:sldId id="426" r:id="rId21"/>
    <p:sldId id="428" r:id="rId22"/>
    <p:sldId id="455" r:id="rId23"/>
    <p:sldId id="413" r:id="rId24"/>
    <p:sldId id="430" r:id="rId25"/>
    <p:sldId id="471" r:id="rId26"/>
    <p:sldId id="535" r:id="rId27"/>
    <p:sldId id="519" r:id="rId28"/>
    <p:sldId id="429" r:id="rId29"/>
    <p:sldId id="433" r:id="rId30"/>
    <p:sldId id="431" r:id="rId31"/>
    <p:sldId id="446" r:id="rId32"/>
    <p:sldId id="447" r:id="rId33"/>
    <p:sldId id="450" r:id="rId34"/>
    <p:sldId id="415" r:id="rId35"/>
    <p:sldId id="416" r:id="rId36"/>
    <p:sldId id="444" r:id="rId37"/>
    <p:sldId id="537" r:id="rId38"/>
    <p:sldId id="417" r:id="rId39"/>
    <p:sldId id="445" r:id="rId40"/>
    <p:sldId id="465" r:id="rId41"/>
    <p:sldId id="536" r:id="rId42"/>
    <p:sldId id="460" r:id="rId43"/>
    <p:sldId id="463" r:id="rId44"/>
    <p:sldId id="461" r:id="rId45"/>
    <p:sldId id="470" r:id="rId46"/>
    <p:sldId id="466" r:id="rId47"/>
    <p:sldId id="462"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DA5C7F-6EB9-465C-B77E-1FDDA2D981FB}" v="35" dt="2024-04-10T02:13:10.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5" autoAdjust="0"/>
    <p:restoredTop sz="94796" autoAdjust="0"/>
  </p:normalViewPr>
  <p:slideViewPr>
    <p:cSldViewPr snapToGrid="0">
      <p:cViewPr varScale="1">
        <p:scale>
          <a:sx n="106" d="100"/>
          <a:sy n="106" d="100"/>
        </p:scale>
        <p:origin x="63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 Jian-Sheng" userId="7d25d710-0931-49a3-acef-49192cec40f2" providerId="ADAL" clId="{61DA5C7F-6EB9-465C-B77E-1FDDA2D981FB}"/>
    <pc:docChg chg="modSld">
      <pc:chgData name="Wang Jian-Sheng" userId="7d25d710-0931-49a3-acef-49192cec40f2" providerId="ADAL" clId="{61DA5C7F-6EB9-465C-B77E-1FDDA2D981FB}" dt="2024-04-10T02:49:12.243" v="146" actId="20577"/>
      <pc:docMkLst>
        <pc:docMk/>
      </pc:docMkLst>
      <pc:sldChg chg="modSp mod">
        <pc:chgData name="Wang Jian-Sheng" userId="7d25d710-0931-49a3-acef-49192cec40f2" providerId="ADAL" clId="{61DA5C7F-6EB9-465C-B77E-1FDDA2D981FB}" dt="2024-04-10T02:04:19.457" v="54" actId="1038"/>
        <pc:sldMkLst>
          <pc:docMk/>
          <pc:sldMk cId="388410204" sldId="457"/>
        </pc:sldMkLst>
        <pc:spChg chg="mod">
          <ac:chgData name="Wang Jian-Sheng" userId="7d25d710-0931-49a3-acef-49192cec40f2" providerId="ADAL" clId="{61DA5C7F-6EB9-465C-B77E-1FDDA2D981FB}" dt="2024-04-10T02:03:49.578" v="13" actId="1076"/>
          <ac:spMkLst>
            <pc:docMk/>
            <pc:sldMk cId="388410204" sldId="457"/>
            <ac:spMk id="17" creationId="{9144A9D7-54EF-E463-9045-286970F5A440}"/>
          </ac:spMkLst>
        </pc:spChg>
        <pc:spChg chg="mod">
          <ac:chgData name="Wang Jian-Sheng" userId="7d25d710-0931-49a3-acef-49192cec40f2" providerId="ADAL" clId="{61DA5C7F-6EB9-465C-B77E-1FDDA2D981FB}" dt="2024-04-10T02:04:19.457" v="54" actId="1038"/>
          <ac:spMkLst>
            <pc:docMk/>
            <pc:sldMk cId="388410204" sldId="457"/>
            <ac:spMk id="18" creationId="{945E493A-A317-2E8F-9CE0-90278FC64522}"/>
          </ac:spMkLst>
        </pc:spChg>
        <pc:spChg chg="mod">
          <ac:chgData name="Wang Jian-Sheng" userId="7d25d710-0931-49a3-acef-49192cec40f2" providerId="ADAL" clId="{61DA5C7F-6EB9-465C-B77E-1FDDA2D981FB}" dt="2024-04-10T02:04:09.981" v="43" actId="1037"/>
          <ac:spMkLst>
            <pc:docMk/>
            <pc:sldMk cId="388410204" sldId="457"/>
            <ac:spMk id="20" creationId="{DF2B91E2-D9A8-EC05-9FED-543B09228319}"/>
          </ac:spMkLst>
        </pc:spChg>
      </pc:sldChg>
      <pc:sldChg chg="modSp mod">
        <pc:chgData name="Wang Jian-Sheng" userId="7d25d710-0931-49a3-acef-49192cec40f2" providerId="ADAL" clId="{61DA5C7F-6EB9-465C-B77E-1FDDA2D981FB}" dt="2024-04-10T02:09:01.553" v="89" actId="1076"/>
        <pc:sldMkLst>
          <pc:docMk/>
          <pc:sldMk cId="1345925333" sldId="459"/>
        </pc:sldMkLst>
        <pc:spChg chg="mod">
          <ac:chgData name="Wang Jian-Sheng" userId="7d25d710-0931-49a3-acef-49192cec40f2" providerId="ADAL" clId="{61DA5C7F-6EB9-465C-B77E-1FDDA2D981FB}" dt="2024-04-10T02:09:01.553" v="89" actId="1076"/>
          <ac:spMkLst>
            <pc:docMk/>
            <pc:sldMk cId="1345925333" sldId="459"/>
            <ac:spMk id="17" creationId="{9144A9D7-54EF-E463-9045-286970F5A440}"/>
          </ac:spMkLst>
        </pc:spChg>
      </pc:sldChg>
      <pc:sldChg chg="addSp modSp mod">
        <pc:chgData name="Wang Jian-Sheng" userId="7d25d710-0931-49a3-acef-49192cec40f2" providerId="ADAL" clId="{61DA5C7F-6EB9-465C-B77E-1FDDA2D981FB}" dt="2024-04-10T02:47:47.836" v="145" actId="1076"/>
        <pc:sldMkLst>
          <pc:docMk/>
          <pc:sldMk cId="4182560341" sldId="465"/>
        </pc:sldMkLst>
        <pc:picChg chg="mod">
          <ac:chgData name="Wang Jian-Sheng" userId="7d25d710-0931-49a3-acef-49192cec40f2" providerId="ADAL" clId="{61DA5C7F-6EB9-465C-B77E-1FDDA2D981FB}" dt="2024-04-10T02:47:38.325" v="143" actId="1036"/>
          <ac:picMkLst>
            <pc:docMk/>
            <pc:sldMk cId="4182560341" sldId="465"/>
            <ac:picMk id="5" creationId="{7FD5228D-55AC-46A5-9612-5037175B86E9}"/>
          </ac:picMkLst>
        </pc:picChg>
        <pc:picChg chg="add mod">
          <ac:chgData name="Wang Jian-Sheng" userId="7d25d710-0931-49a3-acef-49192cec40f2" providerId="ADAL" clId="{61DA5C7F-6EB9-465C-B77E-1FDDA2D981FB}" dt="2024-04-10T02:47:47.836" v="145" actId="1076"/>
          <ac:picMkLst>
            <pc:docMk/>
            <pc:sldMk cId="4182560341" sldId="465"/>
            <ac:picMk id="7" creationId="{7D69AE97-FFB6-CF72-746F-EB2F36223534}"/>
          </ac:picMkLst>
        </pc:picChg>
      </pc:sldChg>
      <pc:sldChg chg="modSp mod">
        <pc:chgData name="Wang Jian-Sheng" userId="7d25d710-0931-49a3-acef-49192cec40f2" providerId="ADAL" clId="{61DA5C7F-6EB9-465C-B77E-1FDDA2D981FB}" dt="2024-04-10T02:49:12.243" v="146" actId="20577"/>
        <pc:sldMkLst>
          <pc:docMk/>
          <pc:sldMk cId="4093466976" sldId="466"/>
        </pc:sldMkLst>
        <pc:spChg chg="mod">
          <ac:chgData name="Wang Jian-Sheng" userId="7d25d710-0931-49a3-acef-49192cec40f2" providerId="ADAL" clId="{61DA5C7F-6EB9-465C-B77E-1FDDA2D981FB}" dt="2024-04-10T02:49:12.243" v="146" actId="20577"/>
          <ac:spMkLst>
            <pc:docMk/>
            <pc:sldMk cId="4093466976" sldId="466"/>
            <ac:spMk id="3" creationId="{DFE51D61-3C7B-0CA2-9C09-7F0C4DD77047}"/>
          </ac:spMkLst>
        </pc:spChg>
      </pc:sldChg>
      <pc:sldChg chg="modSp mod">
        <pc:chgData name="Wang Jian-Sheng" userId="7d25d710-0931-49a3-acef-49192cec40f2" providerId="ADAL" clId="{61DA5C7F-6EB9-465C-B77E-1FDDA2D981FB}" dt="2024-04-10T02:02:14.437" v="11" actId="20577"/>
        <pc:sldMkLst>
          <pc:docMk/>
          <pc:sldMk cId="2021379677" sldId="467"/>
        </pc:sldMkLst>
        <pc:spChg chg="mod">
          <ac:chgData name="Wang Jian-Sheng" userId="7d25d710-0931-49a3-acef-49192cec40f2" providerId="ADAL" clId="{61DA5C7F-6EB9-465C-B77E-1FDDA2D981FB}" dt="2024-04-10T02:02:14.437" v="11" actId="20577"/>
          <ac:spMkLst>
            <pc:docMk/>
            <pc:sldMk cId="2021379677" sldId="467"/>
            <ac:spMk id="3" creationId="{C778F3FC-55C8-4469-BEDD-155CC92EB9DC}"/>
          </ac:spMkLst>
        </pc:spChg>
      </pc:sldChg>
      <pc:sldChg chg="modSp">
        <pc:chgData name="Wang Jian-Sheng" userId="7d25d710-0931-49a3-acef-49192cec40f2" providerId="ADAL" clId="{61DA5C7F-6EB9-465C-B77E-1FDDA2D981FB}" dt="2024-04-10T02:13:10.374" v="90" actId="20577"/>
        <pc:sldMkLst>
          <pc:docMk/>
          <pc:sldMk cId="1938943854" sldId="468"/>
        </pc:sldMkLst>
        <pc:spChg chg="mod">
          <ac:chgData name="Wang Jian-Sheng" userId="7d25d710-0931-49a3-acef-49192cec40f2" providerId="ADAL" clId="{61DA5C7F-6EB9-465C-B77E-1FDDA2D981FB}" dt="2024-04-10T02:13:10.374" v="90" actId="20577"/>
          <ac:spMkLst>
            <pc:docMk/>
            <pc:sldMk cId="1938943854" sldId="468"/>
            <ac:spMk id="3" creationId="{928E9EE1-8328-4E05-BB3F-8D2984BDCEEC}"/>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6.w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4:54.069"/>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02.046"/>
    </inkml:context>
    <inkml:brush xml:id="br0">
      <inkml:brushProperty name="width" value="0.05" units="cm"/>
      <inkml:brushProperty name="height" value="0.05" units="cm"/>
      <inkml:brushProperty name="color" value="#E71224"/>
    </inkml:brush>
  </inkml:definitions>
  <inkml:trace contextRef="#ctx0" brushRef="#br0">1 719 24575,'0'-2'0,"0"1"0,1 0 0,-1 0 0,1 0 0,-1 0 0,1 0 0,0-1 0,-1 1 0,1 0 0,0 0 0,0 0 0,0 1 0,-1-1 0,1 0 0,0 0 0,0 0 0,0 1 0,0-1 0,1 0 0,0 0 0,30-14 0,-21 10 0,29-15 0,39-29 0,-51 31 0,-13 9 0,0 1 0,0 0 0,1 1 0,27-7 0,-32 10 0,0 2 0,0 0 0,1 0 0,-1 1 0,0 1 0,0 0 0,1 0 0,10 2 0,-19-1 0,1 0 0,-1 0 0,0 0 0,0 0 0,0 0 0,-1 0 0,1 1 0,0 0 0,0-1 0,-1 1 0,1 0 0,-1 0 0,0 0 0,4 5 0,0 1 0,0 1 0,0 0 0,4 11 0,-8-14 0,1-1 0,0 1 0,0-1 0,0 0 0,0 0 0,1 0 0,0 0 0,0-1 0,0 1 0,1-1 0,-1 0 0,1 0 0,5 3 0,-1-4 0,0 0 0,0 0 0,0-1 0,0 0 0,0 0 0,0-1 0,13 0 0,4-2 0,35-4 0,-57 4 0,0 1 0,0-2 0,0 1 0,0 0 0,0-1 0,-1 1 0,1-1 0,0 0 0,-1 0 0,0-1 0,1 1 0,-1-1 0,0 0 0,0 1 0,-1-1 0,1 0 0,0-1 0,3-5 0,1-5 0,0 0 0,0 0 0,6-24 0,-9 26 0,10-34 0,-10 28 0,1 1 0,1 0 0,10-22 0,-14 35 0,0 0 0,0 0 0,1 0 0,0 1 0,-1-1 0,1 1 0,1-1 0,-1 1 0,0 0 0,1 0 0,0 1 0,-1-1 0,1 1 0,0 0 0,1 0 0,-1 0 0,8-3 0,13 1 0,0 1 0,0 1 0,0 1 0,48 5 0,-8-1 0,-49-2 0,-1 1 0,0 0 0,21 7 0,11 1 0,-45-9 0,1-1 0,-1 0 0,1 1 0,-1-1 0,1 0 0,-1-1 0,1 1 0,-1 0 0,1-1 0,-1 0 0,1 1 0,-1-1 0,1 0 0,-1 0 0,0 0 0,0-1 0,4-1 0,-3 0 0,1 0 0,-1 0 0,0-1 0,0 1 0,0-1 0,-1 0 0,1 0 0,-1 0 0,2-5 0,3-9 0,0-1 0,-2 0 0,6-33 0,-8 36 0,-2 5 0,2 1 0,-1 0 0,2 0 0,-1 0 0,10-18 0,-11 25 0,0-1 0,1 1 0,-1 0 0,1 0 0,0 0 0,0 0 0,0 0 0,0 1 0,0-1 0,0 1 0,1 0 0,-1 0 0,1 0 0,0 0 0,0 1 0,0-1 0,-1 1 0,7-1 0,-4 1 0,0 0 0,1 0 0,-1 1 0,1 0 0,-1 0 0,0 1 0,1-1 0,-1 1 0,7 2 0,-1 2 0,0-1 0,0 2 0,16 9 0,-4-2 0,0-1 0,49 17 0,-69-27 13,0-1 0,0 0-1,0-1 1,0 1-1,0 0 1,0-1 0,0 0-1,0 0 1,0 0 0,0-1-1,0 0 1,0 1 0,0-1-1,0 0 1,0-1 0,-1 1-1,1-1 1,0 0-1,-1 0 1,1 0 0,-1 0-1,1 0 1,-1-1 0,0 0-1,0 0 1,3-4 0,-1 0-156,0 0 1,-1 0 0,0 0 0,0-1-1,-1 1 1,0-1 0,0 0 0,-1 0 0,0 0-1,0 0 1,1-17 0,-2-2-6684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05.913"/>
    </inkml:context>
    <inkml:brush xml:id="br0">
      <inkml:brushProperty name="width" value="0.05" units="cm"/>
      <inkml:brushProperty name="height" value="0.05" units="cm"/>
      <inkml:brushProperty name="color" value="#E71224"/>
    </inkml:brush>
  </inkml:definitions>
  <inkml:trace contextRef="#ctx0" brushRef="#br0">18 1 24575,'-1'1'0,"-1"1"0,0 0 0,1-1 0,0 1 0,-1 0 0,1 0 0,0-1 0,0 1 0,0 0 0,0 0 0,0 1 0,1-1 0,-1 0 0,0 3 0,1-4 0,0 0 0,0 0 0,1 0 0,-1 0 0,0 0 0,1 0 0,-1 0 0,0 0 0,1 0 0,0 0 0,-1 0 0,1 0 0,-1 0 0,1 0 0,0-1 0,0 1 0,0 0 0,-1 0 0,1-1 0,0 1 0,0 0 0,0-1 0,0 1 0,0-1 0,0 1 0,0-1 0,0 0 0,0 0 0,0 1 0,2-1 0,16 4 0,1-1 0,0 0 0,-1-2 0,1 0 0,31-4 0,-8 2 0,-5 0 0,50 8 0,-73-5 0,1 0 0,-2 2 0,1-1 0,0 2 0,-1 0 0,17 9 0,-27-11 0,-1 0 0,1 0 0,-1 0 0,1 0 0,-1 1 0,0-1 0,-1 1 0,1 0 0,-1 0 0,1 0 0,-1 0 0,0 0 0,-1 1 0,1-1 0,-1 1 0,0-1 0,0 1 0,0-1 0,0 1 0,-1 5 0,1 4 0,-1-1 0,0 1 0,-1-1 0,-1 0 0,-5 25 0,4-30 0,-1 1 0,0-1 0,0 0 0,0 0 0,-1 0 0,-1 0 0,1-1 0,-1 0 0,-1 0 0,-7 6 0,2-1 0,2-1 0,-12 16 0,-6 4 341,22-26-767,1 1-1,0-1 1,-8 11-1,3 0-6399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55.084"/>
    </inkml:context>
    <inkml:brush xml:id="br0">
      <inkml:brushProperty name="width" value="0.05" units="cm"/>
      <inkml:brushProperty name="height" value="0.05" units="cm"/>
      <inkml:brushProperty name="color" value="#E71224"/>
    </inkml:brush>
  </inkml:definitions>
  <inkml:trace contextRef="#ctx0" brushRef="#br0">0 98 24575,'0'-5'0,"0"0"0,0 1 0,1-1 0,-1 0 0,1 0 0,0 1 0,0-1 0,1 0 0,-1 1 0,4-6 0,-3 7 0,-1 1 0,1-1 0,1 1 0,-1 0 0,0 0 0,0 0 0,1 0 0,-1 0 0,1 1 0,0-1 0,-1 1 0,1-1 0,0 1 0,0 0 0,0 0 0,0 1 0,4-2 0,22-2 0,-1 1 0,1 1 0,0 2 0,33 3 0,5 0 0,-59-3 0,1 0 0,-1 1 0,1 0 0,-1 0 0,1 1 0,12 4 0,-18-4 0,0-1 0,0 1 0,0-1 0,-1 1 0,1 0 0,0 0 0,-1 0 0,0 0 0,1 0 0,-1 1 0,0-1 0,0 1 0,0-1 0,-1 1 0,1 0 0,0 0 0,-1 0 0,0-1 0,0 2 0,2 4 0,1 17 0,-2 0 0,0 0 0,-1 0 0,-5 45 0,0-1 0,4-40 114,-1 1 0,-8 42 0,7-64-246,0 1 1,-1-1 0,0 0-1,0 1 1,0-1 0,-1 0 0,-1-1-1,1 1 1,-1-1 0,0 0 0,-1 0-1,-10 10 1,-2-2-6695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02.046"/>
    </inkml:context>
    <inkml:brush xml:id="br0">
      <inkml:brushProperty name="width" value="0.05" units="cm"/>
      <inkml:brushProperty name="height" value="0.05" units="cm"/>
      <inkml:brushProperty name="color" value="#E71224"/>
    </inkml:brush>
  </inkml:definitions>
  <inkml:trace contextRef="#ctx0" brushRef="#br0">34 743 24575,'0'-2'0,"0"1"0,1 0 0,-1 0 0,1 0 0,-1 0 0,1 0 0,0-1 0,-1 1 0,1 0 0,0 0 0,0 0 0,0 1 0,-1-1 0,1 0 0,0 0 0,0 0 0,0 1 0,0-1 0,1 0 0,0 0 0,30-14 0,-21 10 0,29-15 0,39-29 0,-51 31 0,-13 9 0,0 1 0,0 0 0,1 1 0,27-7 0,-32 10 0,0 2 0,0 0 0,1 0 0,-1 1 0,0 1 0,0 0 0,1 0 0,10 2 0,-19-1 0,1 0 0,-1 0 0,0 0 0,0 0 0,0 0 0,-1 0 0,1 1 0,0 0 0,0-1 0,-1 1 0,1 0 0,-1 0 0,0 0 0,4 5 0,0 1 0,0 1 0,0 0 0,4 11 0,-8-14 0,1-1 0,0 1 0,0-1 0,0 0 0,0 0 0,1 0 0,0 0 0,0-1 0,0 1 0,1-1 0,-1 0 0,1 0 0,5 3 0,-1-4 0,0 0 0,0 0 0,0-1 0,0 0 0,0 0 0,0-1 0,13 0 0,4-2 0,35-4 0,-57 4 0,0 1 0,0-2 0,0 1 0,0 0 0,0-1 0,-1 1 0,1-1 0,0 0 0,-1 0 0,0-1 0,1 1 0,-1-1 0,0 0 0,0 1 0,-1-1 0,1 0 0,0-1 0,3-5 0,1-5 0,0 0 0,0 0 0,6-24 0,-9 26 0,10-34 0,-10 28 0,1 1 0,1 0 0,10-22 0,-14 35 0,0 0 0,0 0 0,1 0 0,0 1 0,-1-1 0,1 1 0,1-1 0,-1 1 0,0 0 0,1 0 0,0 1 0,-1-1 0,1 1 0,0 0 0,1 0 0,-1 0 0,8-3 0,13 1 0,0 1 0,0 1 0,0 1 0,48 5 0,-8-1 0,-49-2 0,-1 1 0,0 0 0,21 7 0,11 1 0,-45-9 0,1-1 0,-1 0 0,1 1 0,-1-1 0,1 0 0,-1-1 0,1 1 0,-1 0 0,1-1 0,-1 0 0,1 1 0,-1-1 0,1 0 0,-1 0 0,0 0 0,0-1 0,4-1 0,-3 0 0,1 0 0,-1 0 0,0-1 0,0 1 0,0-1 0,-1 0 0,1 0 0,-1 0 0,2-5 0,3-9 0,0-1 0,-2 0 0,6-33 0,-8 36 0,-2 5 0,2 1 0,-1 0 0,2 0 0,-1 0 0,10-18 0,-11 25 0,0-1 0,1 1 0,-1 0 0,1 0 0,0 0 0,0 0 0,0 0 0,0 1 0,0-1 0,0 1 0,1 0 0,-1 0 0,1 0 0,0 0 0,0 1 0,0-1 0,-1 1 0,7-1 0,-4 1 0,0 0 0,1 0 0,-1 1 0,1 0 0,-1 0 0,0 1 0,1-1 0,-1 1 0,7 2 0,-1 2 0,0-1 0,0 2 0,16 9 0,-4-2 0,0-1 0,49 17 0,-69-27 13,0-1 0,0 0-1,0-1 1,0 1-1,0 0 1,0-1 0,0 0-1,0 0 1,0 0 0,0-1-1,0 0 1,0 1 0,0-1-1,0 0 1,0-1 0,-1 1-1,1-1 1,0 0-1,-1 0 1,1 0 0,-1 0-1,1 0 1,-1-1 0,0 0-1,0 0 1,3-4 0,-1 0-156,0 0 1,-1 0 0,0 0 0,0-1-1,-1 1 1,0-1 0,0 0 0,-1 0 0,0 0-1,0 0 1,1-17 0,-2-2-6684</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23T03:31:26.554"/>
    </inkml:context>
    <inkml:brush xml:id="br0">
      <inkml:brushProperty name="width" value="0.05" units="cm"/>
      <inkml:brushProperty name="height" value="0.05" units="cm"/>
      <inkml:brushProperty name="color" value="#E71224"/>
    </inkml:brush>
  </inkml:definitions>
  <inkml:trace contextRef="#ctx0" brushRef="#br0">1 6 52 0 0,'0'0'1784'0'0,"2"-6"-2719"0"0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23T03:31:26.895"/>
    </inkml:context>
    <inkml:brush xml:id="br0">
      <inkml:brushProperty name="width" value="0.05" units="cm"/>
      <inkml:brushProperty name="height" value="0.05" units="cm"/>
      <inkml:brushProperty name="color" value="#E71224"/>
    </inkml:brush>
  </inkml:definitions>
  <inkml:trace contextRef="#ctx0" brushRef="#br0">1 1 328 0 0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23T03:31:29.603"/>
    </inkml:context>
    <inkml:brush xml:id="br0">
      <inkml:brushProperty name="width" value="0.05" units="cm"/>
      <inkml:brushProperty name="height" value="0.05" units="cm"/>
      <inkml:brushProperty name="color" value="#E71224"/>
    </inkml:brush>
  </inkml:definitions>
  <inkml:trace contextRef="#ctx0" brushRef="#br0">164 1856 328 0 0,'34'-101'588'0'0,"-33"99"-381"0"0,0 0 1 0 0,-1 0-1 0 0,1 0 0 0 0,-1 0 0 0 0,1 0 1 0 0,-1 0-1 0 0,0-1 0 0 0,0 1 0 0 0,1 0 1 0 0,-2 0-1 0 0,1 0 0 0 0,0-3 0 0 0,-1 4-156 0 0,1 1-1 0 0,0 0 1 0 0,0-1-1 0 0,0 1 1 0 0,-1-1-1 0 0,1 1 0 0 0,0-1 1 0 0,-1 1-1 0 0,1 0 1 0 0,0-1-1 0 0,-1 1 1 0 0,1 0-1 0 0,-1-1 1 0 0,1 1-1 0 0,0 0 0 0 0,-1 0 1 0 0,1-1-1 0 0,-1 1 1 0 0,1 0-1 0 0,-1 0 1 0 0,1 0-1 0 0,-1 0 1 0 0,1 0-1 0 0,-1-1 0 0 0,1 1 1 0 0,-1 0-1 0 0,1 0 1 0 0,-1 0-1 0 0,0 0 1 0 0,-27 11 422 0 0,10 2-364 0 0,1 1 0 0 0,1 1 0 0 0,0 0 0 0 0,1 1 0 0 0,1 1 0 0 0,0 0 1 0 0,1 1-1 0 0,-18 34 0 0 0,29-50-134 0 0,1 1 0 0 0,1-1 0 0 0,-1 1 0 0 0,0-1 1 0 0,0 1-1 0 0,1-1 0 0 0,0 1 0 0 0,-1-1 0 0 0,1 1 0 0 0,0 0 1 0 0,0-1-1 0 0,1 1 0 0 0,-1 0 0 0 0,0-1 0 0 0,1 1 1 0 0,0-1-1 0 0,-1 1 0 0 0,1-1 0 0 0,0 1 0 0 0,2 3 0 0 0,0-2 22 0 0,1 1 0 0 0,-1-1 0 0 0,1 0 0 0 0,-1-1 0 0 0,1 1 0 0 0,0-1 0 0 0,0 1 0 0 0,1-1 0 0 0,7 4 0 0 0,3 1 56 0 0,0-1 1 0 0,1-1-1 0 0,-1-1 0 0 0,1 0 1 0 0,28 4-1 0 0,16 2-109 0 0,2-4 1 0 0,-1-2-1 0 0,107-6 0 0 0,-139-4 42 0 0,0-2 0 0 0,-1-1 1 0 0,0-1-1 0 0,28-13 0 0 0,0 0-39 0 0,-30 13-8 0 0,-1-1 0 0 0,0-1 0 0 0,-1-1 0 0 0,0-1 0 0 0,-1-2-1 0 0,0 0 1 0 0,-2-1 0 0 0,0-1 0 0 0,33-35 0 0 0,58-56-238 0 0,-71 71-11 0 0,66-78 0 0 0,-98 101 424 0 0,0 0-1 0 0,-2-1 1 0 0,0 0-1 0 0,0 0 1 0 0,-2-1-1 0 0,0 0 1 0 0,5-24-1 0 0,14-43-216 0 0,-22 79 120 0 0,0 1-1 0 0,0-1 1 0 0,-1 0-1 0 0,1 0 1 0 0,-1 0-1 0 0,0 1 0 0 0,-1-2 1 0 0,1 1-1 0 0,0 0 1 0 0,-1 0-1 0 0,0 0 1 0 0,0 0-1 0 0,0 0 1 0 0,-1 0-1 0 0,1 0 1 0 0,-1 0-1 0 0,0 0 1 0 0,0 0-1 0 0,0 0 1 0 0,-1 0-1 0 0,0 0 0 0 0,1 1 1 0 0,-1-1-1 0 0,0 1 1 0 0,-1-1-1 0 0,1 1 1 0 0,-1 0-1 0 0,1 0 1 0 0,-1 0-1 0 0,0 0 1 0 0,0 0-1 0 0,0 1 1 0 0,-1-1-1 0 0,1 1 1 0 0,0 0-1 0 0,-6-3 1 0 0,-7-5-69 0 0,-1 0 0 0 0,0 1 1 0 0,0 1-1 0 0,0 1 1 0 0,-1 0-1 0 0,-24-5 1 0 0,-276-54 462 0 0,260 52-223 0 0,36 8-249 0 0,0 0 0 0 0,0 2 0 0 0,-1 1 0 0 0,-25-1 1 0 0,-36 2 14 0 0,43-1-4 0 0,1 3 0 0 0,-77 8 0 0 0,59 6 20 0 0,0 2 0 0 0,-103 45 1 0 0,155-58-7 0 0,-1 0 0 0 0,1 0 1 0 0,0 1-1 0 0,0 0 0 0 0,0 0 0 0 0,1 1 1 0 0,0-1-1 0 0,0 1 0 0 0,0 0 0 0 0,0 0 1 0 0,1 1-1 0 0,0 0 0 0 0,0-1 0 0 0,0 1 0 0 0,1 1 1 0 0,-1-1-1 0 0,2 0 0 0 0,-1 1 0 0 0,1 0 1 0 0,0-1-1 0 0,0 1 0 0 0,1 0 0 0 0,0 0 1 0 0,0 0-1 0 0,1 0 0 0 0,0 10 0 0 0,1-15 42 0 0,0 1-1 0 0,0-1 1 0 0,0 0 0 0 0,1 0-1 0 0,-1 0 1 0 0,1 0-1 0 0,0 0 1 0 0,-1 0-1 0 0,1 0 1 0 0,0-1-1 0 0,0 1 1 0 0,0 0-1 0 0,0-1 1 0 0,1 0-1 0 0,-1 0 1 0 0,0 1-1 0 0,1-1 1 0 0,-1 0-1 0 0,0-1 1 0 0,1 1-1 0 0,-1 0 1 0 0,1-1-1 0 0,2 1 1 0 0,63 7-82 0 0,-27-10 74 0 0,-1-2 0 0 0,0-2 0 0 0,0-1-1 0 0,0-2 1 0 0,-1-2 0 0 0,0-2 0 0 0,47-22 0 0 0,28-20-386 0 0,108-71 0 0 0,-178 100 298 0 0,69-56 1 0 0,-96 68 103 0 0,-1-1 0 0 0,-1 0-1 0 0,-1-2 1 0 0,0 0 0 0 0,-1 0 0 0 0,18-34 0 0 0,29-47 8 0 0,-42 71-265 0 0,-1 0 1 0 0,-1-1-1 0 0,-1 0 0 0 0,17-50 0 0 0,-28 57 269 0 0,-2-1-1 0 0,0 0 1 0 0,-1 0-1 0 0,-1 0 1 0 0,-4-29-1 0 0,4 45-10 0 0,-1 0 9 0 0,1 0-1 0 0,-1 0 1 0 0,0 0-1 0 0,0 1 1 0 0,-1-1 0 0 0,0 0-1 0 0,0 0 1 0 0,0 1-1 0 0,-1-1 1 0 0,1 1-1 0 0,-1 0 1 0 0,-1 0-1 0 0,1 0 1 0 0,-1 0 0 0 0,0 1-1 0 0,-8-9 1 0 0,5 8-11 0 0,0 0 0 0 0,0 1 0 0 0,0 0 0 0 0,-1 0 0 0 0,0 1 0 0 0,1 0 0 0 0,-1 0 0 0 0,0 1 0 0 0,-1 0 0 0 0,-14-2 0 0 0,-14 2-58 0 0,0 2 0 0 0,1 1 0 0 0,-1 2 1 0 0,-52 11-1 0 0,66-10-9 0 0,-107 22 139 0 0,81-15-28 0 0,0-1-1 0 0,-1-3 0 0 0,-51 1 0 0 0,76-9 49 0 0,0 2-1 0 0,0 1 0 0 0,0 0 1 0 0,0 2-1 0 0,-46 14 0 0 0,49-11-182 0 0,-8 2 49 0 0,1 2 1 0 0,-1 1 0 0 0,2 1 0 0 0,-33 20-1 0 0,58-30-17 0 0,0 0 0 0 0,0 0 0 0 0,1 0 1 0 0,-1 0-1 0 0,1 1 0 0 0,0-1 0 0 0,0 1 0 0 0,0-1 0 0 0,0 1 0 0 0,1 0 0 0 0,-1 0 0 0 0,1 0 0 0 0,0 0 0 0 0,0 0 0 0 0,1 0 0 0 0,-1 0 0 0 0,1 0 0 0 0,0 0 0 0 0,0 0 0 0 0,0 1 0 0 0,0-1 0 0 0,1 0 0 0 0,0 0 1 0 0,2 7-1 0 0,-1-9 27 0 0,-1 0 1 0 0,1-1 0 0 0,0 1 0 0 0,0-1 0 0 0,0 1 0 0 0,0-1 0 0 0,0 0 0 0 0,0 1 0 0 0,0-1 0 0 0,0 0 0 0 0,1-1 0 0 0,-1 1 0 0 0,0 0-1 0 0,1-1 1 0 0,-1 1 0 0 0,3-1 0 0 0,41 7 95 0 0,-30-5-50 0 0,-1-2 0 0 0,0 0 1 0 0,0 0-1 0 0,0-1 0 0 0,0-1 0 0 0,0-1 0 0 0,0 0 1 0 0,0-1-1 0 0,0 0 0 0 0,-1-2 0 0 0,16-7 1 0 0,10-6 121 0 0,-1-3 0 0 0,-1-1 1 0 0,0-1-1 0 0,41-37 0 0 0,8-9-154 0 0,-42 36 48 0 0,65-66 0 0 0,-71 64-45 0 0,-30 29 8 0 0,0 0 0 0 0,-1-1 0 0 0,0 0 0 0 0,0 0 0 0 0,-1 0 0 0 0,0-1 0 0 0,6-11 0 0 0,-10 8-26 0 0,-3 11 6 0 0,0 0 0 0 0,-1 0 0 0 0,1 0 0 0 0,0 0 0 0 0,1 1 0 0 0,-1-1 0 0 0,0 0 0 0 0,0 0 0 0 0,0 0 0 0 0,0 0 0 0 0,1 0 0 0 0,-1 1 0 0 0,0-1 0 0 0,1 0 0 0 0,-1 0 0 0 0,1 1 0 0 0,-1-1 0 0 0,1 0 0 0 0,-1 0 0 0 0,1 1 0 0 0,-1-1 0 0 0,1 1 0 0 0,0-1 0 0 0,-1 0 0 0 0,1 1-1 0 0,0-1 1 0 0,0 1 0 0 0,-1 0 0 0 0,1-1 0 0 0,0 1 0 0 0,0-1 0 0 0,1 1 0 0 0,-2-5-185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23T03:31:30.135"/>
    </inkml:context>
    <inkml:brush xml:id="br0">
      <inkml:brushProperty name="width" value="0.05" units="cm"/>
      <inkml:brushProperty name="height" value="0.05" units="cm"/>
      <inkml:brushProperty name="color" value="#E71224"/>
    </inkml:brush>
  </inkml:definitions>
  <inkml:trace contextRef="#ctx0" brushRef="#br0">0 4 144 0 0,'0'0'2060'0'0,"6"-1"-2011"0"0,34-1 820 0 0,60 3-1 0 0,-16 1-618 0 0,-84-2-300 0 0,33 13-463 0 0,-32-12 512 0 0,0-1-1 0 0,0 1 1 0 0,1 0-1 0 0,-1 0 1 0 0,0 0-1 0 0,0 0 1 0 0,0 0 0 0 0,0 0-1 0 0,0 1 1 0 0,0-1-1 0 0,0 0 1 0 0,-1 0-1 0 0,1 1 1 0 0,0-1 0 0 0,-1 0-1 0 0,1 1 1 0 0,-1-1-1 0 0,1 1 1 0 0,-1-1-1 0 0,0 0 1 0 0,1 1 0 0 0,-1-1-1 0 0,0 3 1 0 0,0 1 38 0 0,-1-1 1 0 0,0 0 0 0 0,1 0 0 0 0,-1 1 0 0 0,-1-1-1 0 0,1 0 1 0 0,-1 0 0 0 0,-2 5 0 0 0,-5 7-214 0 0,-1 0-1 0 0,-24 28 1 0 0,21-29-636 0 0,1-1-362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D8FA9-5256-42CC-8860-C13BDBB6216E}" type="datetimeFigureOut">
              <a:rPr lang="en-US" smtClean="0"/>
              <a:t>5/16/2024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A9217-B672-4187-8272-62A1C7537DA6}" type="slidenum">
              <a:rPr lang="en-US" smtClean="0"/>
              <a:t>‹#›</a:t>
            </a:fld>
            <a:endParaRPr lang="en-US"/>
          </a:p>
        </p:txBody>
      </p:sp>
    </p:spTree>
    <p:extLst>
      <p:ext uri="{BB962C8B-B14F-4D97-AF65-F5344CB8AC3E}">
        <p14:creationId xmlns:p14="http://schemas.microsoft.com/office/powerpoint/2010/main" val="409889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particular representation,</a:t>
            </a:r>
            <a:r>
              <a:rPr lang="en-US" baseline="0" dirty="0"/>
              <a:t> s</a:t>
            </a:r>
            <a:r>
              <a:rPr lang="en-US" dirty="0"/>
              <a:t>ince H is 2x2 matrix, Psi</a:t>
            </a:r>
            <a:r>
              <a:rPr lang="en-US" baseline="0" dirty="0"/>
              <a:t> a column vector, so the Green’s function G is also 2x2 matrix. </a:t>
            </a:r>
          </a:p>
          <a:p>
            <a:r>
              <a:rPr lang="en-US" baseline="0" dirty="0"/>
              <a:t> </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a:t>
            </a:fld>
            <a:endParaRPr lang="en-US"/>
          </a:p>
        </p:txBody>
      </p:sp>
    </p:spTree>
    <p:extLst>
      <p:ext uri="{BB962C8B-B14F-4D97-AF65-F5344CB8AC3E}">
        <p14:creationId xmlns:p14="http://schemas.microsoft.com/office/powerpoint/2010/main" val="1256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z or E or </a:t>
            </a:r>
            <a:r>
              <a:rPr lang="en-US" dirty="0" err="1"/>
              <a:t>i</a:t>
            </a:r>
            <a:r>
              <a:rPr lang="en-US" dirty="0"/>
              <a:t>*eta</a:t>
            </a:r>
            <a:r>
              <a:rPr lang="en-US" baseline="0" dirty="0"/>
              <a:t> really means the constant type the identity matrix I.   The small eta 1) makes the integral converge, 2) makes the inverse Fourier transform well defined (which produce the theta(t) in the retarded Green’s function).</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6</a:t>
            </a:fld>
            <a:endParaRPr lang="en-US"/>
          </a:p>
        </p:txBody>
      </p:sp>
    </p:spTree>
    <p:extLst>
      <p:ext uri="{BB962C8B-B14F-4D97-AF65-F5344CB8AC3E}">
        <p14:creationId xmlns:p14="http://schemas.microsoft.com/office/powerpoint/2010/main" val="1455835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8</a:t>
            </a:fld>
            <a:endParaRPr lang="en-US"/>
          </a:p>
        </p:txBody>
      </p:sp>
    </p:spTree>
    <p:extLst>
      <p:ext uri="{BB962C8B-B14F-4D97-AF65-F5344CB8AC3E}">
        <p14:creationId xmlns:p14="http://schemas.microsoft.com/office/powerpoint/2010/main" val="1194542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other Green’s functions</a:t>
            </a:r>
            <a:r>
              <a:rPr lang="en-US" baseline="0" dirty="0"/>
              <a:t> (G&lt;, G&gt;, </a:t>
            </a:r>
            <a:r>
              <a:rPr lang="en-US" baseline="0" dirty="0" err="1"/>
              <a:t>G^r</a:t>
            </a:r>
            <a:r>
              <a:rPr lang="en-US" baseline="0" dirty="0"/>
              <a:t>, </a:t>
            </a:r>
            <a:r>
              <a:rPr lang="en-US" baseline="0" dirty="0" err="1"/>
              <a:t>G^a</a:t>
            </a:r>
            <a:r>
              <a:rPr lang="en-US" baseline="0" dirty="0"/>
              <a:t>, </a:t>
            </a:r>
            <a:r>
              <a:rPr lang="en-US" baseline="0" dirty="0" err="1"/>
              <a:t>G^t</a:t>
            </a:r>
            <a:r>
              <a:rPr lang="en-US" baseline="0" dirty="0"/>
              <a:t>, </a:t>
            </a:r>
            <a:r>
              <a:rPr lang="en-US" baseline="0" dirty="0" err="1"/>
              <a:t>G^tbar</a:t>
            </a:r>
            <a:r>
              <a:rPr lang="en-US" baseline="0" dirty="0"/>
              <a:t>) will be defined later for phonon.  The form and relation among Greens are such so that phonon and electrons are the same.  See slide 54, 55.</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9</a:t>
            </a:fld>
            <a:endParaRPr lang="en-US"/>
          </a:p>
        </p:txBody>
      </p:sp>
    </p:spTree>
    <p:extLst>
      <p:ext uri="{BB962C8B-B14F-4D97-AF65-F5344CB8AC3E}">
        <p14:creationId xmlns:p14="http://schemas.microsoft.com/office/powerpoint/2010/main" val="3816506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r>
              <a:rPr lang="en-US" dirty="0"/>
              <a:t>A B in the</a:t>
            </a:r>
            <a:r>
              <a:rPr lang="en-US" baseline="0" dirty="0"/>
              <a:t> second line is in Schrodinger picture.</a:t>
            </a:r>
          </a:p>
          <a:p>
            <a:pPr eaLnBrk="1" hangingPunct="1"/>
            <a:endParaRPr lang="en-US" dirty="0"/>
          </a:p>
        </p:txBody>
      </p:sp>
      <p:sp>
        <p:nvSpPr>
          <p:cNvPr id="696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A185762-330F-40E0-9A3E-1E58CD101B29}" type="slidenum">
              <a:rPr lang="en-US" sz="1200">
                <a:latin typeface="Arial" charset="0"/>
              </a:rPr>
              <a:pPr algn="r" defTabSz="904875"/>
              <a:t>13</a:t>
            </a:fld>
            <a:endParaRPr lang="en-US" sz="1200">
              <a:latin typeface="Arial" charset="0"/>
            </a:endParaRPr>
          </a:p>
        </p:txBody>
      </p:sp>
    </p:spTree>
    <p:extLst>
      <p:ext uri="{BB962C8B-B14F-4D97-AF65-F5344CB8AC3E}">
        <p14:creationId xmlns:p14="http://schemas.microsoft.com/office/powerpoint/2010/main" val="2892221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last two equations are known as Keldysh equations.</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14</a:t>
            </a:fld>
            <a:endParaRPr lang="en-US"/>
          </a:p>
        </p:txBody>
      </p:sp>
    </p:spTree>
    <p:extLst>
      <p:ext uri="{BB962C8B-B14F-4D97-AF65-F5344CB8AC3E}">
        <p14:creationId xmlns:p14="http://schemas.microsoft.com/office/powerpoint/2010/main" val="2135771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15</a:t>
            </a:fld>
            <a:endParaRPr lang="en-US"/>
          </a:p>
        </p:txBody>
      </p:sp>
    </p:spTree>
    <p:extLst>
      <p:ext uri="{BB962C8B-B14F-4D97-AF65-F5344CB8AC3E}">
        <p14:creationId xmlns:p14="http://schemas.microsoft.com/office/powerpoint/2010/main" val="958282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20</a:t>
            </a:fld>
            <a:endParaRPr lang="en-US"/>
          </a:p>
        </p:txBody>
      </p:sp>
    </p:spTree>
    <p:extLst>
      <p:ext uri="{BB962C8B-B14F-4D97-AF65-F5344CB8AC3E}">
        <p14:creationId xmlns:p14="http://schemas.microsoft.com/office/powerpoint/2010/main" val="3992340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Levi </a:t>
            </a:r>
            <a:r>
              <a:rPr lang="en-US" dirty="0" err="1"/>
              <a:t>Civita</a:t>
            </a:r>
            <a:r>
              <a:rPr lang="en-US" dirty="0"/>
              <a:t> symbol</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21</a:t>
            </a:fld>
            <a:endParaRPr lang="en-US"/>
          </a:p>
        </p:txBody>
      </p:sp>
    </p:spTree>
    <p:extLst>
      <p:ext uri="{BB962C8B-B14F-4D97-AF65-F5344CB8AC3E}">
        <p14:creationId xmlns:p14="http://schemas.microsoft.com/office/powerpoint/2010/main" val="1255941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C3EA9217-B672-4187-8272-62A1C7537DA6}" type="slidenum">
              <a:rPr lang="en-US" smtClean="0"/>
              <a:t>22</a:t>
            </a:fld>
            <a:endParaRPr lang="en-US"/>
          </a:p>
        </p:txBody>
      </p:sp>
    </p:spTree>
    <p:extLst>
      <p:ext uri="{BB962C8B-B14F-4D97-AF65-F5344CB8AC3E}">
        <p14:creationId xmlns:p14="http://schemas.microsoft.com/office/powerpoint/2010/main" val="2448952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6696A9-94C5-49D1-BEFD-1C8062E6DFEB}"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4407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3F154-23AA-43DD-8829-EF906D5B1E7E}"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132309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9401A3-C32A-4416-88E2-496C9A383863}"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0223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C4A710-6E9D-4BB4-B2E9-BF9E087FCE39}" type="datetime1">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50713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9A220C-0AFE-45DA-B827-8D801304892B}" type="datetime1">
              <a:rPr lang="en-US" smtClean="0"/>
              <a:t>5/16/2024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41392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C58ED0-6342-40F2-B722-29573EA0DAE1}" type="datetime1">
              <a:rPr lang="en-US" smtClean="0"/>
              <a:t>5/16/2024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05925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7E807-7CEC-4C5C-82AD-B3CA30734CB6}" type="datetime1">
              <a:rPr lang="en-US" smtClean="0"/>
              <a:t>5/16/2024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240800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484017-82DD-48B1-9C82-E39F288B8791}" type="datetime1">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84018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4B5CD5-A856-4594-BE67-B16318448439}" type="datetime1">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673830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A83373-1DF0-4D70-8D31-4BB1997A463E}"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693510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1B8DE9-F4FF-4CC3-9EE4-3133371F9CD9}"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7201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91160" y="228768"/>
            <a:ext cx="6623688" cy="1139981"/>
          </a:xfrm>
          <a:prstGeom prst="rect">
            <a:avLst/>
          </a:prstGeom>
        </p:spPr>
        <p:txBody>
          <a:bodyPr/>
          <a:lstStyle>
            <a:lvl1pPr algn="l">
              <a:defRPr sz="4000" b="0" i="0" cap="all">
                <a:solidFill>
                  <a:srgbClr val="404040"/>
                </a:solidFill>
                <a:latin typeface="Frutiger LT 55 Roman"/>
                <a:cs typeface="Frutiger LT 55 Roman"/>
              </a:defRPr>
            </a:lvl1pPr>
          </a:lstStyle>
          <a:p>
            <a:r>
              <a:rPr lang="en-US" dirty="0"/>
              <a:t>Click to edit Master title style</a:t>
            </a:r>
          </a:p>
        </p:txBody>
      </p:sp>
      <p:sp>
        <p:nvSpPr>
          <p:cNvPr id="8" name="Content Placeholder 2"/>
          <p:cNvSpPr>
            <a:spLocks noGrp="1"/>
          </p:cNvSpPr>
          <p:nvPr>
            <p:ph idx="1"/>
          </p:nvPr>
        </p:nvSpPr>
        <p:spPr>
          <a:xfrm>
            <a:off x="491160" y="2000916"/>
            <a:ext cx="8229600" cy="4023394"/>
          </a:xfrm>
          <a:prstGeom prst="rect">
            <a:avLst/>
          </a:prstGeom>
        </p:spPr>
        <p:txBody>
          <a:bodyPr/>
          <a:lstStyle>
            <a:lvl1pPr algn="l">
              <a:defRPr sz="2800" b="0" i="0" cap="none">
                <a:solidFill>
                  <a:srgbClr val="404040"/>
                </a:solidFill>
                <a:latin typeface="Frutiger LT 55 Roman"/>
                <a:cs typeface="Frutiger LT 55 Roman"/>
              </a:defRPr>
            </a:lvl1pPr>
            <a:lvl2pPr algn="l">
              <a:defRPr b="0" i="0">
                <a:solidFill>
                  <a:srgbClr val="404040"/>
                </a:solidFill>
                <a:latin typeface="Frutiger LT 55 Roman"/>
                <a:cs typeface="Frutiger LT 55 Roman"/>
              </a:defRPr>
            </a:lvl2pPr>
            <a:lvl3pPr algn="l">
              <a:defRPr b="0" i="0">
                <a:solidFill>
                  <a:srgbClr val="404040"/>
                </a:solidFill>
                <a:latin typeface="Frutiger LT 55 Roman"/>
                <a:cs typeface="Frutiger LT 55 Roman"/>
              </a:defRPr>
            </a:lvl3pPr>
            <a:lvl4pPr algn="l">
              <a:defRPr b="0" i="0">
                <a:solidFill>
                  <a:srgbClr val="FFFFFF"/>
                </a:solidFill>
                <a:latin typeface="Frutiger LT 55 Roman"/>
                <a:cs typeface="Frutiger LT 55 Roman"/>
              </a:defRPr>
            </a:lvl4pPr>
            <a:lvl5pPr algn="l">
              <a:defRPr b="0" i="0">
                <a:solidFill>
                  <a:srgbClr val="FFFFFF"/>
                </a:solidFill>
                <a:latin typeface="Frutiger LT 55 Roman"/>
                <a:cs typeface="Frutiger LT 55 Roman"/>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p:cNvSpPr>
            <a:spLocks noGrp="1"/>
          </p:cNvSpPr>
          <p:nvPr>
            <p:ph type="body" idx="10"/>
          </p:nvPr>
        </p:nvSpPr>
        <p:spPr>
          <a:xfrm>
            <a:off x="498173" y="6139765"/>
            <a:ext cx="7772400" cy="392959"/>
          </a:xfrm>
          <a:prstGeom prst="rect">
            <a:avLst/>
          </a:prstGeom>
        </p:spPr>
        <p:txBody>
          <a:bodyPr anchor="b"/>
          <a:lstStyle>
            <a:lvl1pPr marL="0" indent="0">
              <a:buNone/>
              <a:defRPr sz="1600" cap="all">
                <a:solidFill>
                  <a:srgbClr val="023E7C"/>
                </a:solidFill>
                <a:latin typeface="Frutiger LT 55 Roman"/>
                <a:cs typeface="Frutiger LT 55 Roman"/>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5" name="Slide Number Placeholder 5"/>
          <p:cNvSpPr>
            <a:spLocks noGrp="1"/>
          </p:cNvSpPr>
          <p:nvPr>
            <p:ph type="sldNum" sz="quarter" idx="11"/>
          </p:nvPr>
        </p:nvSpPr>
        <p:spPr>
          <a:xfrm>
            <a:off x="6742113" y="6624638"/>
            <a:ext cx="2133600" cy="365125"/>
          </a:xfrm>
        </p:spPr>
        <p:txBody>
          <a:bodyPr/>
          <a:lstStyle>
            <a:lvl1pPr>
              <a:defRPr/>
            </a:lvl1pPr>
          </a:lstStyle>
          <a:p>
            <a:fld id="{746832C5-B942-46A7-8625-17731B336533}" type="slidenum">
              <a:rPr lang="en-US" altLang="en-US"/>
              <a:pPr/>
              <a:t>‹#›</a:t>
            </a:fld>
            <a:endParaRPr lang="en-US" altLang="en-US"/>
          </a:p>
        </p:txBody>
      </p:sp>
    </p:spTree>
    <p:extLst>
      <p:ext uri="{BB962C8B-B14F-4D97-AF65-F5344CB8AC3E}">
        <p14:creationId xmlns:p14="http://schemas.microsoft.com/office/powerpoint/2010/main" val="250604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F6609C-84F9-487A-88A4-0A987A4D9F6A}" type="datetime1">
              <a:rPr lang="en-US" smtClean="0"/>
              <a:t>5/16/2024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C5081-FAA5-4254-AC75-597BB4863808}" type="slidenum">
              <a:rPr lang="en-US" smtClean="0"/>
              <a:t>‹#›</a:t>
            </a:fld>
            <a:endParaRPr lang="en-US"/>
          </a:p>
        </p:txBody>
      </p:sp>
    </p:spTree>
    <p:extLst>
      <p:ext uri="{BB962C8B-B14F-4D97-AF65-F5344CB8AC3E}">
        <p14:creationId xmlns:p14="http://schemas.microsoft.com/office/powerpoint/2010/main" val="41631859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NUL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w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4.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5.wmf"/><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customXml" Target="../ink/ink1.xml"/><Relationship Id="rId7" Type="http://schemas.openxmlformats.org/officeDocument/2006/relationships/customXml" Target="../ink/ink2.xml"/><Relationship Id="rId17" Type="http://schemas.openxmlformats.org/officeDocument/2006/relationships/image" Target="../media/image30.png"/><Relationship Id="rId2" Type="http://schemas.openxmlformats.org/officeDocument/2006/relationships/image" Target="../media/image47.png"/><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customXml" Target="../ink/ink4.xml"/><Relationship Id="rId15" Type="http://schemas.openxmlformats.org/officeDocument/2006/relationships/customXml" Target="../ink/ink5.xml"/><Relationship Id="rId10" Type="http://schemas.openxmlformats.org/officeDocument/2006/relationships/image" Target="../media/image60.png"/><Relationship Id="rId9" Type="http://schemas.openxmlformats.org/officeDocument/2006/relationships/customXml" Target="../ink/ink3.xml"/><Relationship Id="rId1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png"/><Relationship Id="rId4" Type="http://schemas.openxmlformats.org/officeDocument/2006/relationships/image" Target="../media/image6.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7.w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8.wmf"/><Relationship Id="rId4"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0.wmf"/><Relationship Id="rId4" Type="http://schemas.openxmlformats.org/officeDocument/2006/relationships/oleObject" Target="../embeddings/oleObject10.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3.png"/><Relationship Id="rId4" Type="http://schemas.openxmlformats.org/officeDocument/2006/relationships/image" Target="../media/image11.wmf"/></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12.wmf"/><Relationship Id="rId5" Type="http://schemas.openxmlformats.org/officeDocument/2006/relationships/oleObject" Target="../embeddings/oleObject12.bin"/><Relationship Id="rId4" Type="http://schemas.openxmlformats.org/officeDocument/2006/relationships/image" Target="../media/image15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3.wmf"/><Relationship Id="rId4" Type="http://schemas.openxmlformats.org/officeDocument/2006/relationships/oleObject" Target="../embeddings/oleObject13.bin"/></Relationships>
</file>

<file path=ppt/slides/_rels/slide22.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notesSlide" Target="../notesSlides/notesSlide10.xml"/><Relationship Id="rId7" Type="http://schemas.openxmlformats.org/officeDocument/2006/relationships/oleObject" Target="../embeddings/oleObject15.bin"/><Relationship Id="rId12"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18.emf"/><Relationship Id="rId11" Type="http://schemas.openxmlformats.org/officeDocument/2006/relationships/oleObject" Target="../embeddings/oleObject17.bin"/><Relationship Id="rId5" Type="http://schemas.openxmlformats.org/officeDocument/2006/relationships/image" Target="../media/image14.wmf"/><Relationship Id="rId10" Type="http://schemas.openxmlformats.org/officeDocument/2006/relationships/image" Target="../media/image16.wmf"/><Relationship Id="rId4" Type="http://schemas.openxmlformats.org/officeDocument/2006/relationships/oleObject" Target="../embeddings/oleObject14.bin"/><Relationship Id="rId9" Type="http://schemas.openxmlformats.org/officeDocument/2006/relationships/oleObject" Target="../embeddings/oleObject16.bin"/></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25.emf"/><Relationship Id="rId5" Type="http://schemas.openxmlformats.org/officeDocument/2006/relationships/image" Target="../media/image23.wmf"/><Relationship Id="rId4" Type="http://schemas.openxmlformats.org/officeDocument/2006/relationships/oleObject" Target="../embeddings/oleObject18.bin"/></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oleObject" Target="../embeddings/oleObject19.bin"/><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29.wmf"/><Relationship Id="rId5" Type="http://schemas.openxmlformats.org/officeDocument/2006/relationships/oleObject" Target="../embeddings/oleObject20.bin"/><Relationship Id="rId4" Type="http://schemas.openxmlformats.org/officeDocument/2006/relationships/image" Target="../media/image28.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31.wmf"/><Relationship Id="rId5" Type="http://schemas.openxmlformats.org/officeDocument/2006/relationships/oleObject" Target="../embeddings/oleObject22.bin"/><Relationship Id="rId4" Type="http://schemas.openxmlformats.org/officeDocument/2006/relationships/image" Target="../media/image30.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32.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33.wmf"/></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34.wmf"/><Relationship Id="rId4" Type="http://schemas.openxmlformats.org/officeDocument/2006/relationships/oleObject" Target="../embeddings/oleObject25.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42.png"/><Relationship Id="rId4" Type="http://schemas.openxmlformats.org/officeDocument/2006/relationships/image" Target="../media/image35.wmf"/></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36.wmf"/><Relationship Id="rId4" Type="http://schemas.openxmlformats.org/officeDocument/2006/relationships/oleObject" Target="../embeddings/oleObject27.bin"/></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90.png"/></Relationships>
</file>

<file path=ppt/slides/_rels/slide36.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9.xml"/><Relationship Id="rId3" Type="http://schemas.openxmlformats.org/officeDocument/2006/relationships/image" Target="NULL"/><Relationship Id="rId7" Type="http://schemas.openxmlformats.org/officeDocument/2006/relationships/customXml" Target="../ink/ink6.xml"/><Relationship Id="rId12" Type="http://schemas.openxmlformats.org/officeDocument/2006/relationships/image" Target="NULL"/><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customXml" Target="../ink/ink8.xm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customXml" Target="../ink/ink7.xml"/><Relationship Id="rId14" Type="http://schemas.openxmlformats.org/officeDocument/2006/relationships/image" Target="NULL"/></Relationships>
</file>

<file path=ppt/slides/_rels/slide37.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image" Target="../media/image441.png"/><Relationship Id="rId1" Type="http://schemas.openxmlformats.org/officeDocument/2006/relationships/slideLayout" Target="../slideLayouts/slideLayout2.xml"/><Relationship Id="rId4" Type="http://schemas.openxmlformats.org/officeDocument/2006/relationships/image" Target="../media/image450.png"/></Relationships>
</file>

<file path=ppt/slides/_rels/slide38.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39.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00.png"/><Relationship Id="rId1" Type="http://schemas.openxmlformats.org/officeDocument/2006/relationships/slideLayout" Target="../slideLayouts/slideLayout2.xml"/><Relationship Id="rId5" Type="http://schemas.openxmlformats.org/officeDocument/2006/relationships/image" Target="../media/image480.png"/><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220.png"/><Relationship Id="rId5" Type="http://schemas.openxmlformats.org/officeDocument/2006/relationships/image" Target="../media/image250.png"/><Relationship Id="rId4" Type="http://schemas.openxmlformats.org/officeDocument/2006/relationships/image" Target="../media/image24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3F6A8-5880-4338-8FDE-5B0CB490CF83}"/>
              </a:ext>
            </a:extLst>
          </p:cNvPr>
          <p:cNvSpPr>
            <a:spLocks noGrp="1"/>
          </p:cNvSpPr>
          <p:nvPr>
            <p:ph type="ctrTitle"/>
          </p:nvPr>
        </p:nvSpPr>
        <p:spPr/>
        <p:txBody>
          <a:bodyPr>
            <a:noAutofit/>
          </a:bodyPr>
          <a:lstStyle/>
          <a:p>
            <a:r>
              <a:rPr lang="en-US" sz="4000" b="1" dirty="0"/>
              <a:t>Photon Transport out of Non-equilibrium Systems</a:t>
            </a:r>
          </a:p>
        </p:txBody>
      </p:sp>
      <p:sp>
        <p:nvSpPr>
          <p:cNvPr id="3" name="Subtitle 2">
            <a:extLst>
              <a:ext uri="{FF2B5EF4-FFF2-40B4-BE49-F238E27FC236}">
                <a16:creationId xmlns:a16="http://schemas.microsoft.com/office/drawing/2014/main" id="{AD57C423-D6D9-4AF7-9371-58FB4065B198}"/>
              </a:ext>
            </a:extLst>
          </p:cNvPr>
          <p:cNvSpPr>
            <a:spLocks noGrp="1"/>
          </p:cNvSpPr>
          <p:nvPr>
            <p:ph type="subTitle" idx="1"/>
          </p:nvPr>
        </p:nvSpPr>
        <p:spPr>
          <a:xfrm>
            <a:off x="1143000" y="4177770"/>
            <a:ext cx="6858000" cy="1655762"/>
          </a:xfrm>
        </p:spPr>
        <p:txBody>
          <a:bodyPr>
            <a:normAutofit fontScale="92500"/>
          </a:bodyPr>
          <a:lstStyle/>
          <a:p>
            <a:r>
              <a:rPr lang="en-US" sz="3600" b="1" dirty="0"/>
              <a:t>Jian-Sheng Wang</a:t>
            </a:r>
          </a:p>
          <a:p>
            <a:endParaRPr lang="en-US" dirty="0"/>
          </a:p>
          <a:p>
            <a:r>
              <a:rPr lang="en-US" dirty="0">
                <a:solidFill>
                  <a:srgbClr val="002060"/>
                </a:solidFill>
              </a:rPr>
              <a:t>Department of Physics, National University of Singapore</a:t>
            </a:r>
          </a:p>
        </p:txBody>
      </p:sp>
      <p:sp>
        <p:nvSpPr>
          <p:cNvPr id="4" name="Slide Number Placeholder 3">
            <a:extLst>
              <a:ext uri="{FF2B5EF4-FFF2-40B4-BE49-F238E27FC236}">
                <a16:creationId xmlns:a16="http://schemas.microsoft.com/office/drawing/2014/main" id="{0031FA55-E046-4C7B-BAC3-83800BA4575E}"/>
              </a:ext>
            </a:extLst>
          </p:cNvPr>
          <p:cNvSpPr>
            <a:spLocks noGrp="1"/>
          </p:cNvSpPr>
          <p:nvPr>
            <p:ph type="sldNum" sz="quarter" idx="12"/>
          </p:nvPr>
        </p:nvSpPr>
        <p:spPr/>
        <p:txBody>
          <a:bodyPr/>
          <a:lstStyle/>
          <a:p>
            <a:fld id="{6B0C5081-FAA5-4254-AC75-597BB4863808}" type="slidenum">
              <a:rPr lang="en-US" smtClean="0"/>
              <a:t>1</a:t>
            </a:fld>
            <a:endParaRPr lang="en-US"/>
          </a:p>
        </p:txBody>
      </p:sp>
    </p:spTree>
    <p:extLst>
      <p:ext uri="{BB962C8B-B14F-4D97-AF65-F5344CB8AC3E}">
        <p14:creationId xmlns:p14="http://schemas.microsoft.com/office/powerpoint/2010/main" val="423447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a:ea typeface="+mn-ea"/>
              <a:cs typeface="+mn-cs"/>
            </a:endParaRPr>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a:ea typeface="+mn-ea"/>
              <a:cs typeface="+mn-cs"/>
            </a:endParaRPr>
          </a:p>
        </p:txBody>
      </p:sp>
      <p:sp>
        <p:nvSpPr>
          <p:cNvPr id="2" name="Title 1">
            <a:extLst>
              <a:ext uri="{FF2B5EF4-FFF2-40B4-BE49-F238E27FC236}">
                <a16:creationId xmlns:a16="http://schemas.microsoft.com/office/drawing/2014/main" id="{779D5454-1597-4581-A590-1E0F029767A3}"/>
              </a:ext>
            </a:extLst>
          </p:cNvPr>
          <p:cNvSpPr>
            <a:spLocks noGrp="1"/>
          </p:cNvSpPr>
          <p:nvPr>
            <p:ph type="title"/>
          </p:nvPr>
        </p:nvSpPr>
        <p:spPr>
          <a:xfrm>
            <a:off x="515125" y="1153572"/>
            <a:ext cx="2400300" cy="4461163"/>
          </a:xfrm>
        </p:spPr>
        <p:txBody>
          <a:bodyPr>
            <a:normAutofit/>
          </a:bodyPr>
          <a:lstStyle/>
          <a:p>
            <a:r>
              <a:rPr lang="en-US" dirty="0">
                <a:solidFill>
                  <a:srgbClr val="FFFFFF"/>
                </a:solidFill>
              </a:rPr>
              <a:t>Outline</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a:ea typeface="+mn-ea"/>
              <a:cs typeface="+mn-cs"/>
            </a:endParaRPr>
          </a:p>
        </p:txBody>
      </p:sp>
      <p:sp>
        <p:nvSpPr>
          <p:cNvPr id="3" name="Content Placeholder 2">
            <a:extLst>
              <a:ext uri="{FF2B5EF4-FFF2-40B4-BE49-F238E27FC236}">
                <a16:creationId xmlns:a16="http://schemas.microsoft.com/office/drawing/2014/main" id="{E734D75C-4FA2-4B39-A9A9-4F17741FBF2D}"/>
              </a:ext>
            </a:extLst>
          </p:cNvPr>
          <p:cNvSpPr>
            <a:spLocks noGrp="1"/>
          </p:cNvSpPr>
          <p:nvPr>
            <p:ph idx="1"/>
          </p:nvPr>
        </p:nvSpPr>
        <p:spPr>
          <a:xfrm>
            <a:off x="3335481" y="591344"/>
            <a:ext cx="5179868" cy="5585619"/>
          </a:xfrm>
        </p:spPr>
        <p:txBody>
          <a:bodyPr anchor="ctr">
            <a:normAutofit/>
          </a:bodyPr>
          <a:lstStyle/>
          <a:p>
            <a:r>
              <a:rPr lang="en-US" sz="2000" dirty="0"/>
              <a:t>Remark on fluctuation-dissipation theorem</a:t>
            </a:r>
          </a:p>
          <a:p>
            <a:r>
              <a:rPr lang="en-US" sz="2000" dirty="0"/>
              <a:t>Tight-binding model for electrons</a:t>
            </a:r>
          </a:p>
          <a:p>
            <a:r>
              <a:rPr lang="en-US" sz="2000" dirty="0"/>
              <a:t>NEGF theory of energy, momentum, and angular momentum transfer, Meir-</a:t>
            </a:r>
            <a:r>
              <a:rPr lang="en-US" sz="2000" dirty="0" err="1"/>
              <a:t>Wingreen</a:t>
            </a:r>
            <a:r>
              <a:rPr lang="en-US" sz="2000" dirty="0"/>
              <a:t> formulas</a:t>
            </a:r>
          </a:p>
          <a:p>
            <a:endParaRPr lang="en-US" sz="2000" dirty="0"/>
          </a:p>
          <a:p>
            <a:r>
              <a:rPr lang="en-US" sz="2000" dirty="0"/>
              <a:t>Applications</a:t>
            </a:r>
          </a:p>
          <a:p>
            <a:pPr lvl="1"/>
            <a:r>
              <a:rPr lang="en-US" sz="2000" dirty="0"/>
              <a:t>Heat transfer of current-carrying systems</a:t>
            </a:r>
          </a:p>
          <a:p>
            <a:pPr lvl="1"/>
            <a:r>
              <a:rPr lang="en-US" sz="2000" dirty="0"/>
              <a:t> Angular momentum emission from graphene edges </a:t>
            </a:r>
          </a:p>
          <a:p>
            <a:pPr lvl="1"/>
            <a:r>
              <a:rPr lang="en-US" sz="2000" dirty="0"/>
              <a:t>Van der Waals force, fullerene system</a:t>
            </a:r>
            <a:endParaRPr lang="en-US" sz="2000" baseline="-25000" dirty="0"/>
          </a:p>
          <a:p>
            <a:pPr lvl="1"/>
            <a:r>
              <a:rPr lang="en-US" sz="2000" dirty="0"/>
              <a:t>Co-planar super-Planckian radiation in 2D metals</a:t>
            </a:r>
          </a:p>
          <a:p>
            <a:pPr lvl="1"/>
            <a:r>
              <a:rPr lang="en-US" sz="2000" dirty="0" err="1"/>
              <a:t>Floquet</a:t>
            </a:r>
            <a:r>
              <a:rPr lang="en-US" sz="2000" dirty="0"/>
              <a:t> drive of a square lattice</a:t>
            </a:r>
          </a:p>
          <a:p>
            <a:pPr marL="0" indent="0">
              <a:buNone/>
            </a:pPr>
            <a:endParaRPr lang="en-US" sz="1700" dirty="0"/>
          </a:p>
        </p:txBody>
      </p:sp>
      <p:sp>
        <p:nvSpPr>
          <p:cNvPr id="4" name="Slide Number Placeholder 3">
            <a:extLst>
              <a:ext uri="{FF2B5EF4-FFF2-40B4-BE49-F238E27FC236}">
                <a16:creationId xmlns:a16="http://schemas.microsoft.com/office/drawing/2014/main" id="{9A54EFFE-BB56-4EC4-BB76-7519F7514685}"/>
              </a:ext>
            </a:extLst>
          </p:cNvPr>
          <p:cNvSpPr>
            <a:spLocks noGrp="1"/>
          </p:cNvSpPr>
          <p:nvPr>
            <p:ph type="sldNum" sz="quarter" idx="12"/>
          </p:nvPr>
        </p:nvSpPr>
        <p:spPr>
          <a:xfrm>
            <a:off x="7156173" y="6356350"/>
            <a:ext cx="1359176"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6B0C5081-FAA5-4254-AC75-597BB4863808}"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a:ea typeface="+mn-ea"/>
              <a:cs typeface="+mn-cs"/>
            </a:endParaRPr>
          </a:p>
        </p:txBody>
      </p:sp>
    </p:spTree>
    <p:extLst>
      <p:ext uri="{BB962C8B-B14F-4D97-AF65-F5344CB8AC3E}">
        <p14:creationId xmlns:p14="http://schemas.microsoft.com/office/powerpoint/2010/main" val="1555577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61B8F-5565-4A03-AB08-C7B54D6BB502}"/>
              </a:ext>
            </a:extLst>
          </p:cNvPr>
          <p:cNvSpPr>
            <a:spLocks noGrp="1"/>
          </p:cNvSpPr>
          <p:nvPr>
            <p:ph type="title"/>
          </p:nvPr>
        </p:nvSpPr>
        <p:spPr/>
        <p:txBody>
          <a:bodyPr/>
          <a:lstStyle/>
          <a:p>
            <a:r>
              <a:rPr lang="en-US" dirty="0"/>
              <a:t>Fluctuation-dissipation theorem (of 2nd kind)</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778F3FC-55C8-4469-BEDD-155CC92EB9DC}"/>
                  </a:ext>
                </a:extLst>
              </p:cNvPr>
              <p:cNvSpPr>
                <a:spLocks noGrp="1"/>
              </p:cNvSpPr>
              <p:nvPr>
                <p:ph idx="1"/>
              </p:nvPr>
            </p:nvSpPr>
            <p:spPr/>
            <p:txBody>
              <a:bodyPr>
                <a:normAutofit/>
              </a:bodyPr>
              <a:lstStyle/>
              <a:p>
                <a:pPr marL="0" indent="0">
                  <a:buNone/>
                </a:pPr>
                <a14:m>
                  <m:oMathPara xmlns:m="http://schemas.openxmlformats.org/officeDocument/2006/math">
                    <m:oMathParaPr>
                      <m:jc m:val="centerGroup"/>
                    </m:oMathParaPr>
                    <m:oMath xmlns:m="http://schemas.openxmlformats.org/officeDocument/2006/math">
                      <m:d>
                        <m:dPr>
                          <m:begChr m:val="⟨"/>
                          <m:endChr m:val="⟩"/>
                          <m:ctrlPr>
                            <a:rPr lang="en-SG"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𝑗</m:t>
                              </m:r>
                            </m:e>
                            <m:sub>
                              <m:r>
                                <a:rPr lang="en-US" b="0" i="1" smtClean="0">
                                  <a:latin typeface="Cambria Math" panose="02040503050406030204" pitchFamily="18" charset="0"/>
                                </a:rPr>
                                <m:t>𝛽</m:t>
                              </m:r>
                            </m:sub>
                            <m:sup>
                              <m:r>
                                <a:rPr lang="en-US" b="0" i="1" smtClean="0">
                                  <a:latin typeface="Cambria Math" panose="02040503050406030204" pitchFamily="18" charset="0"/>
                                  <a:ea typeface="Cambria Math" panose="02040503050406030204" pitchFamily="18" charset="0"/>
                                </a:rPr>
                                <m:t>†</m:t>
                              </m:r>
                            </m:sup>
                          </m:sSubSup>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1" i="0" smtClean="0">
                                      <a:latin typeface="Cambria Math" panose="02040503050406030204" pitchFamily="18" charset="0"/>
                                    </a:rPr>
                                    <m:t>𝐫</m:t>
                                  </m:r>
                                </m:e>
                                <m:sup>
                                  <m:r>
                                    <a:rPr lang="en-US" b="0" i="1" smtClean="0">
                                      <a:latin typeface="Cambria Math" panose="02040503050406030204" pitchFamily="18" charset="0"/>
                                    </a:rPr>
                                    <m:t>′</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m:t>
                                  </m:r>
                                </m:sup>
                              </m:sSup>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𝑗</m:t>
                              </m:r>
                            </m:e>
                            <m:sub>
                              <m:r>
                                <a:rPr lang="en-US" b="0" i="1" smtClean="0">
                                  <a:latin typeface="Cambria Math" panose="02040503050406030204" pitchFamily="18" charset="0"/>
                                </a:rPr>
                                <m:t>𝛼</m:t>
                              </m:r>
                            </m:sub>
                          </m:sSub>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e>
                      </m:d>
                      <m:r>
                        <a:rPr lang="en-US" b="0" i="1" smtClean="0">
                          <a:latin typeface="Cambria Math" panose="02040503050406030204" pitchFamily="18" charset="0"/>
                        </a:rPr>
                        <m:t>=2ℏ</m:t>
                      </m:r>
                      <m:r>
                        <a:rPr lang="en-US" b="0" i="1" smtClean="0">
                          <a:latin typeface="Cambria Math" panose="02040503050406030204" pitchFamily="18" charset="0"/>
                        </a:rPr>
                        <m:t>𝑁</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𝜖</m:t>
                          </m:r>
                        </m:e>
                        <m:sub>
                          <m:r>
                            <a:rPr lang="en-US" b="0" i="1" smtClean="0">
                              <a:latin typeface="Cambria Math" panose="02040503050406030204" pitchFamily="18" charset="0"/>
                            </a:rPr>
                            <m:t>𝛼𝛽</m:t>
                          </m:r>
                        </m:sub>
                        <m:sup>
                          <m:r>
                            <a:rPr lang="en-US" b="0" i="1" smtClean="0">
                              <a:latin typeface="Cambria Math" panose="02040503050406030204" pitchFamily="18" charset="0"/>
                            </a:rPr>
                            <m:t>′′</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2</m:t>
                      </m:r>
                      <m:r>
                        <a:rPr lang="en-US" b="0" i="1" smtClean="0">
                          <a:latin typeface="Cambria Math" panose="02040503050406030204" pitchFamily="18" charset="0"/>
                        </a:rPr>
                        <m:t>𝜋𝛿</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m:t>
                              </m:r>
                            </m:sup>
                          </m:sSup>
                        </m:e>
                      </m:d>
                      <m:r>
                        <a:rPr lang="en-US" b="0" i="1" smtClean="0">
                          <a:latin typeface="Cambria Math" panose="02040503050406030204" pitchFamily="18" charset="0"/>
                        </a:rPr>
                        <m:t>𝛿</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1" i="0" smtClean="0">
                              <a:latin typeface="Cambria Math" panose="02040503050406030204" pitchFamily="18" charset="0"/>
                            </a:rPr>
                            <m:t>𝐫</m:t>
                          </m:r>
                        </m:e>
                        <m:sup>
                          <m:r>
                            <a:rPr lang="en-US" b="0" i="1" smtClean="0">
                              <a:latin typeface="Cambria Math" panose="02040503050406030204" pitchFamily="18" charset="0"/>
                            </a:rPr>
                            <m:t>′</m:t>
                          </m:r>
                        </m:sup>
                      </m:sSup>
                      <m:r>
                        <a:rPr lang="en-US" b="0" i="1" smtClean="0">
                          <a:latin typeface="Cambria Math" panose="02040503050406030204" pitchFamily="18" charset="0"/>
                        </a:rPr>
                        <m:t>)</m:t>
                      </m:r>
                    </m:oMath>
                  </m:oMathPara>
                </a14:m>
                <a:endParaRPr lang="en-SG" dirty="0"/>
              </a:p>
              <a:p>
                <a:endParaRPr lang="en-US" dirty="0"/>
              </a:p>
              <a:p>
                <a:endParaRPr lang="en-US" dirty="0"/>
              </a:p>
              <a:p>
                <a:r>
                  <a:rPr lang="en-US" dirty="0"/>
                  <a:t>In N</a:t>
                </a:r>
                <a:r>
                  <a:rPr lang="en-SG" dirty="0"/>
                  <a:t>EGF notation (FDT 1</a:t>
                </a:r>
                <a:r>
                  <a:rPr lang="en-SG" baseline="30000" dirty="0"/>
                  <a:t>st</a:t>
                </a:r>
                <a:r>
                  <a:rPr lang="en-SG" dirty="0"/>
                  <a:t> kind)</a:t>
                </a:r>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&lt;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m:t>
                      </m:r>
                      <m:r>
                        <a:rPr lang="en-US" b="0" i="1" smtClean="0">
                          <a:latin typeface="Cambria Math" panose="02040503050406030204" pitchFamily="18" charset="0"/>
                        </a:rPr>
                        <m:t>𝑁</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𝑎</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e>
                      </m:d>
                    </m:oMath>
                  </m:oMathPara>
                </a14:m>
                <a:endParaRPr lang="en-SG" dirty="0"/>
              </a:p>
              <a:p>
                <a:pPr marL="0" indent="0">
                  <a:buNone/>
                </a:pPr>
                <a:r>
                  <a:rPr lang="en-US" dirty="0"/>
                  <a:t>   </a:t>
                </a:r>
                <a14:m>
                  <m:oMath xmlns:m="http://schemas.openxmlformats.org/officeDocument/2006/math">
                    <m:r>
                      <a:rPr lang="en-SG" b="0" i="1" smtClean="0">
                        <a:latin typeface="Cambria Math" panose="02040503050406030204" pitchFamily="18" charset="0"/>
                      </a:rPr>
                      <m:t>+</m:t>
                    </m:r>
                  </m:oMath>
                </a14:m>
                <a:r>
                  <a:rPr lang="en-SG" dirty="0"/>
                  <a:t> linear response:</a:t>
                </a:r>
              </a:p>
              <a:p>
                <a:pPr marL="0" indent="0">
                  <a:buNone/>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𝐣</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r>
                        <a:rPr lang="en-US" b="1" i="0" smtClean="0">
                          <a:latin typeface="Cambria Math" panose="02040503050406030204" pitchFamily="18" charset="0"/>
                        </a:rPr>
                        <m:t>𝐀</m:t>
                      </m:r>
                    </m:oMath>
                  </m:oMathPara>
                </a14:m>
                <a:endParaRPr lang="en-SG" b="1" dirty="0"/>
              </a:p>
              <a:p>
                <a:endParaRPr lang="en-SG" dirty="0"/>
              </a:p>
            </p:txBody>
          </p:sp>
        </mc:Choice>
        <mc:Fallback xmlns="">
          <p:sp>
            <p:nvSpPr>
              <p:cNvPr id="3" name="Content Placeholder 2">
                <a:extLst>
                  <a:ext uri="{FF2B5EF4-FFF2-40B4-BE49-F238E27FC236}">
                    <a16:creationId xmlns:a16="http://schemas.microsoft.com/office/drawing/2014/main" id="{C778F3FC-55C8-4469-BEDD-155CC92EB9DC}"/>
                  </a:ext>
                </a:extLst>
              </p:cNvPr>
              <p:cNvSpPr>
                <a:spLocks noGrp="1" noRot="1" noChangeAspect="1" noMove="1" noResize="1" noEditPoints="1" noAdjustHandles="1" noChangeArrowheads="1" noChangeShapeType="1" noTextEdit="1"/>
              </p:cNvSpPr>
              <p:nvPr>
                <p:ph idx="1"/>
              </p:nvPr>
            </p:nvSpPr>
            <p:spPr>
              <a:blipFill>
                <a:blip r:embed="rId2"/>
                <a:stretch>
                  <a:fillRect l="-139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3AFE4656-AF4B-49D0-9B75-EF5B7AF12FA2}"/>
              </a:ext>
            </a:extLst>
          </p:cNvPr>
          <p:cNvSpPr>
            <a:spLocks noGrp="1"/>
          </p:cNvSpPr>
          <p:nvPr>
            <p:ph type="sldNum" sz="quarter" idx="12"/>
          </p:nvPr>
        </p:nvSpPr>
        <p:spPr/>
        <p:txBody>
          <a:bodyPr/>
          <a:lstStyle/>
          <a:p>
            <a:fld id="{6B0C5081-FAA5-4254-AC75-597BB4863808}" type="slidenum">
              <a:rPr lang="en-US" smtClean="0"/>
              <a:t>3</a:t>
            </a:fld>
            <a:endParaRPr lang="en-US"/>
          </a:p>
        </p:txBody>
      </p:sp>
      <p:sp>
        <p:nvSpPr>
          <p:cNvPr id="5" name="TextBox 4">
            <a:extLst>
              <a:ext uri="{FF2B5EF4-FFF2-40B4-BE49-F238E27FC236}">
                <a16:creationId xmlns:a16="http://schemas.microsoft.com/office/drawing/2014/main" id="{DF779757-CDC7-4B86-ACDF-1E44B78B1F04}"/>
              </a:ext>
            </a:extLst>
          </p:cNvPr>
          <p:cNvSpPr txBox="1"/>
          <p:nvPr/>
        </p:nvSpPr>
        <p:spPr>
          <a:xfrm>
            <a:off x="5964343" y="3105834"/>
            <a:ext cx="2470356" cy="923330"/>
          </a:xfrm>
          <a:prstGeom prst="rect">
            <a:avLst/>
          </a:prstGeom>
          <a:noFill/>
        </p:spPr>
        <p:txBody>
          <a:bodyPr wrap="none" rtlCol="0">
            <a:spAutoFit/>
          </a:bodyPr>
          <a:lstStyle/>
          <a:p>
            <a:r>
              <a:rPr lang="en-US" dirty="0"/>
              <a:t>Callen and Welton 1951,</a:t>
            </a:r>
          </a:p>
          <a:p>
            <a:r>
              <a:rPr lang="en-US" dirty="0"/>
              <a:t>Kubo 1966,</a:t>
            </a:r>
          </a:p>
          <a:p>
            <a:r>
              <a:rPr lang="en-US" dirty="0"/>
              <a:t>Eckhardt 1984</a:t>
            </a:r>
            <a:endParaRPr lang="en-SG" dirty="0"/>
          </a:p>
        </p:txBody>
      </p:sp>
      <p:sp>
        <p:nvSpPr>
          <p:cNvPr id="6" name="TextBox 5">
            <a:extLst>
              <a:ext uri="{FF2B5EF4-FFF2-40B4-BE49-F238E27FC236}">
                <a16:creationId xmlns:a16="http://schemas.microsoft.com/office/drawing/2014/main" id="{FAD2B517-CB48-49CF-BBB6-6B021215223C}"/>
              </a:ext>
            </a:extLst>
          </p:cNvPr>
          <p:cNvSpPr txBox="1"/>
          <p:nvPr/>
        </p:nvSpPr>
        <p:spPr>
          <a:xfrm>
            <a:off x="712800" y="6176963"/>
            <a:ext cx="4953600" cy="400110"/>
          </a:xfrm>
          <a:prstGeom prst="rect">
            <a:avLst/>
          </a:prstGeom>
          <a:noFill/>
        </p:spPr>
        <p:txBody>
          <a:bodyPr wrap="square" rtlCol="0">
            <a:spAutoFit/>
          </a:bodyPr>
          <a:lstStyle/>
          <a:p>
            <a:r>
              <a:rPr lang="en-US" sz="2000" dirty="0"/>
              <a:t>What to do when FDT breaks down?</a:t>
            </a:r>
            <a:endParaRPr lang="en-SG" sz="2000" dirty="0"/>
          </a:p>
        </p:txBody>
      </p:sp>
    </p:spTree>
    <p:extLst>
      <p:ext uri="{BB962C8B-B14F-4D97-AF65-F5344CB8AC3E}">
        <p14:creationId xmlns:p14="http://schemas.microsoft.com/office/powerpoint/2010/main" val="2021379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41">
            <a:extLst>
              <a:ext uri="{FF2B5EF4-FFF2-40B4-BE49-F238E27FC236}">
                <a16:creationId xmlns:a16="http://schemas.microsoft.com/office/drawing/2014/main" id="{5595A08A-1DDF-4451-A680-782B10E99C47}"/>
              </a:ext>
            </a:extLst>
          </p:cNvPr>
          <p:cNvSpPr/>
          <p:nvPr/>
        </p:nvSpPr>
        <p:spPr>
          <a:xfrm>
            <a:off x="783771" y="2357654"/>
            <a:ext cx="2906487" cy="2813061"/>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94" name="Straight Connector 93">
            <a:extLst>
              <a:ext uri="{FF2B5EF4-FFF2-40B4-BE49-F238E27FC236}">
                <a16:creationId xmlns:a16="http://schemas.microsoft.com/office/drawing/2014/main" id="{891261CE-0AF4-4F0A-9A1C-E1C18B1624B3}"/>
              </a:ext>
            </a:extLst>
          </p:cNvPr>
          <p:cNvCxnSpPr>
            <a:stCxn id="29" idx="4"/>
            <a:endCxn id="33" idx="4"/>
          </p:cNvCxnSpPr>
          <p:nvPr/>
        </p:nvCxnSpPr>
        <p:spPr>
          <a:xfrm>
            <a:off x="2955469" y="4094828"/>
            <a:ext cx="97973" cy="5334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BB107A4-3ABC-4DEF-AA8F-2DB920A373DA}"/>
              </a:ext>
            </a:extLst>
          </p:cNvPr>
          <p:cNvSpPr>
            <a:spLocks noGrp="1"/>
          </p:cNvSpPr>
          <p:nvPr>
            <p:ph type="title"/>
          </p:nvPr>
        </p:nvSpPr>
        <p:spPr/>
        <p:txBody>
          <a:bodyPr/>
          <a:lstStyle/>
          <a:p>
            <a:r>
              <a:rPr lang="en-US" dirty="0"/>
              <a:t>Electron tight-binding model with baths</a:t>
            </a:r>
            <a:endParaRPr lang="en-SG" dirty="0"/>
          </a:p>
        </p:txBody>
      </p:sp>
      <p:sp>
        <p:nvSpPr>
          <p:cNvPr id="4" name="Slide Number Placeholder 3">
            <a:extLst>
              <a:ext uri="{FF2B5EF4-FFF2-40B4-BE49-F238E27FC236}">
                <a16:creationId xmlns:a16="http://schemas.microsoft.com/office/drawing/2014/main" id="{C91EE50E-77EC-45BB-B766-2A58716CC0A5}"/>
              </a:ext>
            </a:extLst>
          </p:cNvPr>
          <p:cNvSpPr>
            <a:spLocks noGrp="1"/>
          </p:cNvSpPr>
          <p:nvPr>
            <p:ph type="sldNum" sz="quarter" idx="12"/>
          </p:nvPr>
        </p:nvSpPr>
        <p:spPr/>
        <p:txBody>
          <a:bodyPr/>
          <a:lstStyle/>
          <a:p>
            <a:fld id="{6B0C5081-FAA5-4254-AC75-597BB4863808}" type="slidenum">
              <a:rPr lang="en-US" smtClean="0"/>
              <a:t>4</a:t>
            </a:fld>
            <a:endParaRPr lang="en-US"/>
          </a:p>
        </p:txBody>
      </p:sp>
      <p:sp>
        <p:nvSpPr>
          <p:cNvPr id="5" name="Oval 4">
            <a:extLst>
              <a:ext uri="{FF2B5EF4-FFF2-40B4-BE49-F238E27FC236}">
                <a16:creationId xmlns:a16="http://schemas.microsoft.com/office/drawing/2014/main" id="{87E8BC2A-037F-4927-86F7-0F435B09350D}"/>
              </a:ext>
            </a:extLst>
          </p:cNvPr>
          <p:cNvSpPr/>
          <p:nvPr/>
        </p:nvSpPr>
        <p:spPr>
          <a:xfrm>
            <a:off x="304800" y="3156857"/>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Oval 6">
            <a:extLst>
              <a:ext uri="{FF2B5EF4-FFF2-40B4-BE49-F238E27FC236}">
                <a16:creationId xmlns:a16="http://schemas.microsoft.com/office/drawing/2014/main" id="{869D8251-B524-4633-B8BB-DFD56FECCFAB}"/>
              </a:ext>
            </a:extLst>
          </p:cNvPr>
          <p:cNvSpPr/>
          <p:nvPr/>
        </p:nvSpPr>
        <p:spPr>
          <a:xfrm>
            <a:off x="87085" y="37664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Oval 7">
            <a:extLst>
              <a:ext uri="{FF2B5EF4-FFF2-40B4-BE49-F238E27FC236}">
                <a16:creationId xmlns:a16="http://schemas.microsoft.com/office/drawing/2014/main" id="{829A057D-8D51-40EC-A8F1-97B3E3EED28B}"/>
              </a:ext>
            </a:extLst>
          </p:cNvPr>
          <p:cNvSpPr/>
          <p:nvPr/>
        </p:nvSpPr>
        <p:spPr>
          <a:xfrm>
            <a:off x="478972" y="383177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Oval 11">
            <a:extLst>
              <a:ext uri="{FF2B5EF4-FFF2-40B4-BE49-F238E27FC236}">
                <a16:creationId xmlns:a16="http://schemas.microsoft.com/office/drawing/2014/main" id="{C16E5A14-7BEA-4B1F-800F-8DA0AF8A8825}"/>
              </a:ext>
            </a:extLst>
          </p:cNvPr>
          <p:cNvSpPr/>
          <p:nvPr/>
        </p:nvSpPr>
        <p:spPr>
          <a:xfrm>
            <a:off x="914401" y="40821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8" name="Oval 27">
            <a:extLst>
              <a:ext uri="{FF2B5EF4-FFF2-40B4-BE49-F238E27FC236}">
                <a16:creationId xmlns:a16="http://schemas.microsoft.com/office/drawing/2014/main" id="{59D3CB75-A90B-4782-A980-8402C62F7E63}"/>
              </a:ext>
            </a:extLst>
          </p:cNvPr>
          <p:cNvSpPr/>
          <p:nvPr/>
        </p:nvSpPr>
        <p:spPr>
          <a:xfrm>
            <a:off x="3439886" y="352696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1" name="Oval 30">
            <a:extLst>
              <a:ext uri="{FF2B5EF4-FFF2-40B4-BE49-F238E27FC236}">
                <a16:creationId xmlns:a16="http://schemas.microsoft.com/office/drawing/2014/main" id="{3AF03535-36CB-41B4-84EC-787440323667}"/>
              </a:ext>
            </a:extLst>
          </p:cNvPr>
          <p:cNvSpPr/>
          <p:nvPr/>
        </p:nvSpPr>
        <p:spPr>
          <a:xfrm>
            <a:off x="4005943" y="3145970"/>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2" name="Oval 31">
            <a:extLst>
              <a:ext uri="{FF2B5EF4-FFF2-40B4-BE49-F238E27FC236}">
                <a16:creationId xmlns:a16="http://schemas.microsoft.com/office/drawing/2014/main" id="{9DED8415-92E8-4304-9A46-99010C913ED7}"/>
              </a:ext>
            </a:extLst>
          </p:cNvPr>
          <p:cNvSpPr/>
          <p:nvPr/>
        </p:nvSpPr>
        <p:spPr>
          <a:xfrm>
            <a:off x="4245427" y="37120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8" name="Oval 37">
            <a:extLst>
              <a:ext uri="{FF2B5EF4-FFF2-40B4-BE49-F238E27FC236}">
                <a16:creationId xmlns:a16="http://schemas.microsoft.com/office/drawing/2014/main" id="{BF423E8E-664D-4F40-93C0-82C7FDADFDB6}"/>
              </a:ext>
            </a:extLst>
          </p:cNvPr>
          <p:cNvSpPr/>
          <p:nvPr/>
        </p:nvSpPr>
        <p:spPr>
          <a:xfrm>
            <a:off x="4506684" y="3145970"/>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9" name="Oval 38">
            <a:extLst>
              <a:ext uri="{FF2B5EF4-FFF2-40B4-BE49-F238E27FC236}">
                <a16:creationId xmlns:a16="http://schemas.microsoft.com/office/drawing/2014/main" id="{00C7591E-CAFE-4467-B8DB-2B84C754C820}"/>
              </a:ext>
            </a:extLst>
          </p:cNvPr>
          <p:cNvSpPr/>
          <p:nvPr/>
        </p:nvSpPr>
        <p:spPr>
          <a:xfrm>
            <a:off x="4789713" y="3690257"/>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0" name="Oval 39">
            <a:extLst>
              <a:ext uri="{FF2B5EF4-FFF2-40B4-BE49-F238E27FC236}">
                <a16:creationId xmlns:a16="http://schemas.microsoft.com/office/drawing/2014/main" id="{F4518647-D4AD-425C-A821-73F6CA701862}"/>
              </a:ext>
            </a:extLst>
          </p:cNvPr>
          <p:cNvSpPr/>
          <p:nvPr/>
        </p:nvSpPr>
        <p:spPr>
          <a:xfrm>
            <a:off x="4789713" y="4191000"/>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1" name="Oval 40">
            <a:extLst>
              <a:ext uri="{FF2B5EF4-FFF2-40B4-BE49-F238E27FC236}">
                <a16:creationId xmlns:a16="http://schemas.microsoft.com/office/drawing/2014/main" id="{E54ED44F-3D61-4AB1-BFA5-B0B292BD6BD8}"/>
              </a:ext>
            </a:extLst>
          </p:cNvPr>
          <p:cNvSpPr/>
          <p:nvPr/>
        </p:nvSpPr>
        <p:spPr>
          <a:xfrm>
            <a:off x="250372" y="260168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5" name="Oval 44">
            <a:extLst>
              <a:ext uri="{FF2B5EF4-FFF2-40B4-BE49-F238E27FC236}">
                <a16:creationId xmlns:a16="http://schemas.microsoft.com/office/drawing/2014/main" id="{C83C4CBD-0532-4056-93E0-73537691662B}"/>
              </a:ext>
            </a:extLst>
          </p:cNvPr>
          <p:cNvSpPr/>
          <p:nvPr/>
        </p:nvSpPr>
        <p:spPr>
          <a:xfrm>
            <a:off x="-43539" y="235131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6" name="Oval 45">
            <a:extLst>
              <a:ext uri="{FF2B5EF4-FFF2-40B4-BE49-F238E27FC236}">
                <a16:creationId xmlns:a16="http://schemas.microsoft.com/office/drawing/2014/main" id="{D3032C99-8660-4B26-AE0A-4E2B74C762FD}"/>
              </a:ext>
            </a:extLst>
          </p:cNvPr>
          <p:cNvSpPr/>
          <p:nvPr/>
        </p:nvSpPr>
        <p:spPr>
          <a:xfrm>
            <a:off x="-130628" y="30153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7" name="Oval 46">
            <a:extLst>
              <a:ext uri="{FF2B5EF4-FFF2-40B4-BE49-F238E27FC236}">
                <a16:creationId xmlns:a16="http://schemas.microsoft.com/office/drawing/2014/main" id="{79AD9AA5-A33A-4F5C-9992-3A30B32C464D}"/>
              </a:ext>
            </a:extLst>
          </p:cNvPr>
          <p:cNvSpPr/>
          <p:nvPr/>
        </p:nvSpPr>
        <p:spPr>
          <a:xfrm>
            <a:off x="4615541" y="472439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6" name="Straight Connector 15">
            <a:extLst>
              <a:ext uri="{FF2B5EF4-FFF2-40B4-BE49-F238E27FC236}">
                <a16:creationId xmlns:a16="http://schemas.microsoft.com/office/drawing/2014/main" id="{5FED25F4-AC4C-401D-A35D-4D21C4482F77}"/>
              </a:ext>
            </a:extLst>
          </p:cNvPr>
          <p:cNvCxnSpPr>
            <a:cxnSpLocks/>
          </p:cNvCxnSpPr>
          <p:nvPr/>
        </p:nvCxnSpPr>
        <p:spPr>
          <a:xfrm>
            <a:off x="815598" y="2859384"/>
            <a:ext cx="392712" cy="2711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B979255-9B30-438F-9D6A-DC02C7D42D92}"/>
              </a:ext>
            </a:extLst>
          </p:cNvPr>
          <p:cNvCxnSpPr>
            <a:cxnSpLocks/>
          </p:cNvCxnSpPr>
          <p:nvPr/>
        </p:nvCxnSpPr>
        <p:spPr>
          <a:xfrm>
            <a:off x="1333501" y="3158654"/>
            <a:ext cx="239484" cy="56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C255D3E-D34F-4603-B11D-620D6CB80B1F}"/>
              </a:ext>
            </a:extLst>
          </p:cNvPr>
          <p:cNvCxnSpPr>
            <a:stCxn id="10" idx="4"/>
            <a:endCxn id="15" idx="0"/>
          </p:cNvCxnSpPr>
          <p:nvPr/>
        </p:nvCxnSpPr>
        <p:spPr>
          <a:xfrm>
            <a:off x="1572985" y="3844458"/>
            <a:ext cx="10885" cy="433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C0FC08-5442-4A68-966D-7334EFA040D5}"/>
              </a:ext>
            </a:extLst>
          </p:cNvPr>
          <p:cNvCxnSpPr>
            <a:cxnSpLocks/>
          </p:cNvCxnSpPr>
          <p:nvPr/>
        </p:nvCxnSpPr>
        <p:spPr>
          <a:xfrm>
            <a:off x="941616" y="3648512"/>
            <a:ext cx="560612" cy="102514"/>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575A21C-3D90-4F0E-AB26-1D1977E77762}"/>
              </a:ext>
            </a:extLst>
          </p:cNvPr>
          <p:cNvCxnSpPr>
            <a:cxnSpLocks/>
          </p:cNvCxnSpPr>
          <p:nvPr/>
        </p:nvCxnSpPr>
        <p:spPr>
          <a:xfrm>
            <a:off x="1072245" y="4214569"/>
            <a:ext cx="473527" cy="195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5C29269-157D-411D-9182-C89F61FF7EC7}"/>
              </a:ext>
            </a:extLst>
          </p:cNvPr>
          <p:cNvCxnSpPr>
            <a:cxnSpLocks/>
          </p:cNvCxnSpPr>
          <p:nvPr/>
        </p:nvCxnSpPr>
        <p:spPr>
          <a:xfrm>
            <a:off x="908958" y="3626740"/>
            <a:ext cx="119743" cy="587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775D177-D2BF-4B36-B9FC-791A31D685BE}"/>
              </a:ext>
            </a:extLst>
          </p:cNvPr>
          <p:cNvCxnSpPr>
            <a:cxnSpLocks/>
          </p:cNvCxnSpPr>
          <p:nvPr/>
        </p:nvCxnSpPr>
        <p:spPr>
          <a:xfrm>
            <a:off x="342900" y="2662452"/>
            <a:ext cx="527133" cy="3054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F60E0FF-5126-49EC-A2E1-048471B77499}"/>
              </a:ext>
            </a:extLst>
          </p:cNvPr>
          <p:cNvCxnSpPr>
            <a:cxnSpLocks/>
          </p:cNvCxnSpPr>
          <p:nvPr/>
        </p:nvCxnSpPr>
        <p:spPr>
          <a:xfrm>
            <a:off x="419100" y="3321941"/>
            <a:ext cx="409036" cy="30371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C0486BE-DF28-4941-A9F8-79AC20DA1B34}"/>
              </a:ext>
            </a:extLst>
          </p:cNvPr>
          <p:cNvCxnSpPr>
            <a:cxnSpLocks/>
          </p:cNvCxnSpPr>
          <p:nvPr/>
        </p:nvCxnSpPr>
        <p:spPr>
          <a:xfrm>
            <a:off x="353786" y="2832082"/>
            <a:ext cx="54428" cy="324775"/>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D2AC82E-3C78-48F1-9248-DBE1D07C7DFE}"/>
              </a:ext>
            </a:extLst>
          </p:cNvPr>
          <p:cNvCxnSpPr>
            <a:cxnSpLocks/>
          </p:cNvCxnSpPr>
          <p:nvPr/>
        </p:nvCxnSpPr>
        <p:spPr>
          <a:xfrm>
            <a:off x="64498" y="2460883"/>
            <a:ext cx="293911" cy="272142"/>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3E0B2A5-A0DD-4F97-9424-2B22D11A7889}"/>
              </a:ext>
            </a:extLst>
          </p:cNvPr>
          <p:cNvCxnSpPr>
            <a:cxnSpLocks/>
          </p:cNvCxnSpPr>
          <p:nvPr/>
        </p:nvCxnSpPr>
        <p:spPr>
          <a:xfrm>
            <a:off x="16330" y="3169541"/>
            <a:ext cx="354606" cy="107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13E8CB1-D336-4CD1-81E4-E808C1C0A174}"/>
              </a:ext>
            </a:extLst>
          </p:cNvPr>
          <p:cNvCxnSpPr>
            <a:cxnSpLocks/>
          </p:cNvCxnSpPr>
          <p:nvPr/>
        </p:nvCxnSpPr>
        <p:spPr>
          <a:xfrm flipH="1">
            <a:off x="620484" y="3658315"/>
            <a:ext cx="282208" cy="255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7051F7A-AB43-4F22-B69A-8A0ADFFE95DE}"/>
              </a:ext>
            </a:extLst>
          </p:cNvPr>
          <p:cNvCxnSpPr>
            <a:cxnSpLocks/>
          </p:cNvCxnSpPr>
          <p:nvPr/>
        </p:nvCxnSpPr>
        <p:spPr>
          <a:xfrm>
            <a:off x="195939" y="3881658"/>
            <a:ext cx="391887" cy="65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CB143A8-FB38-44A6-BC48-386459692904}"/>
              </a:ext>
            </a:extLst>
          </p:cNvPr>
          <p:cNvCxnSpPr>
            <a:cxnSpLocks/>
          </p:cNvCxnSpPr>
          <p:nvPr/>
        </p:nvCxnSpPr>
        <p:spPr>
          <a:xfrm>
            <a:off x="615044" y="3996856"/>
            <a:ext cx="354607" cy="2166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04E3BB0-B78B-4E30-BDF5-A65063BF88E0}"/>
              </a:ext>
            </a:extLst>
          </p:cNvPr>
          <p:cNvCxnSpPr>
            <a:cxnSpLocks/>
          </p:cNvCxnSpPr>
          <p:nvPr/>
        </p:nvCxnSpPr>
        <p:spPr>
          <a:xfrm flipH="1">
            <a:off x="223156" y="3984887"/>
            <a:ext cx="407394" cy="5018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163FC76-46E3-4AFA-8B97-7BAB2904644E}"/>
              </a:ext>
            </a:extLst>
          </p:cNvPr>
          <p:cNvCxnSpPr>
            <a:cxnSpLocks/>
          </p:cNvCxnSpPr>
          <p:nvPr/>
        </p:nvCxnSpPr>
        <p:spPr>
          <a:xfrm>
            <a:off x="206830" y="4382400"/>
            <a:ext cx="538840" cy="398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EC0BE46-BE5E-497C-8A0A-ECAD7D8F1272}"/>
              </a:ext>
            </a:extLst>
          </p:cNvPr>
          <p:cNvCxnSpPr>
            <a:cxnSpLocks/>
          </p:cNvCxnSpPr>
          <p:nvPr/>
        </p:nvCxnSpPr>
        <p:spPr>
          <a:xfrm flipH="1">
            <a:off x="-293913" y="3897801"/>
            <a:ext cx="447134" cy="21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5A06732-8F3A-430D-BA21-2CD1805DA501}"/>
              </a:ext>
            </a:extLst>
          </p:cNvPr>
          <p:cNvCxnSpPr>
            <a:cxnSpLocks/>
          </p:cNvCxnSpPr>
          <p:nvPr/>
        </p:nvCxnSpPr>
        <p:spPr>
          <a:xfrm flipH="1">
            <a:off x="-293914" y="4421398"/>
            <a:ext cx="560614"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B6FCC4FA-62CC-41F0-ACCB-7C843E5404E0}"/>
              </a:ext>
            </a:extLst>
          </p:cNvPr>
          <p:cNvSpPr/>
          <p:nvPr/>
        </p:nvSpPr>
        <p:spPr>
          <a:xfrm>
            <a:off x="576940" y="458288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 name="Oval 10">
            <a:extLst>
              <a:ext uri="{FF2B5EF4-FFF2-40B4-BE49-F238E27FC236}">
                <a16:creationId xmlns:a16="http://schemas.microsoft.com/office/drawing/2014/main" id="{2FEFB6DC-2064-4E61-ABF8-DF08849A750A}"/>
              </a:ext>
            </a:extLst>
          </p:cNvPr>
          <p:cNvSpPr/>
          <p:nvPr/>
        </p:nvSpPr>
        <p:spPr>
          <a:xfrm>
            <a:off x="152400" y="42998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Oval 14">
            <a:extLst>
              <a:ext uri="{FF2B5EF4-FFF2-40B4-BE49-F238E27FC236}">
                <a16:creationId xmlns:a16="http://schemas.microsoft.com/office/drawing/2014/main" id="{21FCEA72-86D5-40F8-8937-14810648215A}"/>
              </a:ext>
            </a:extLst>
          </p:cNvPr>
          <p:cNvSpPr/>
          <p:nvPr/>
        </p:nvSpPr>
        <p:spPr>
          <a:xfrm>
            <a:off x="1469570" y="427808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68" name="Straight Connector 67">
            <a:extLst>
              <a:ext uri="{FF2B5EF4-FFF2-40B4-BE49-F238E27FC236}">
                <a16:creationId xmlns:a16="http://schemas.microsoft.com/office/drawing/2014/main" id="{990ECF54-CD16-494F-B9AB-30EAE81A5558}"/>
              </a:ext>
            </a:extLst>
          </p:cNvPr>
          <p:cNvCxnSpPr>
            <a:cxnSpLocks/>
          </p:cNvCxnSpPr>
          <p:nvPr/>
        </p:nvCxnSpPr>
        <p:spPr>
          <a:xfrm flipH="1">
            <a:off x="702126" y="4203683"/>
            <a:ext cx="337461" cy="500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E943E44-9A3D-4A3F-908D-603B51BDAF4B}"/>
              </a:ext>
            </a:extLst>
          </p:cNvPr>
          <p:cNvCxnSpPr>
            <a:cxnSpLocks/>
          </p:cNvCxnSpPr>
          <p:nvPr/>
        </p:nvCxnSpPr>
        <p:spPr>
          <a:xfrm flipH="1">
            <a:off x="957122" y="3223970"/>
            <a:ext cx="343721" cy="412573"/>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EEB2C9A-97EF-44E1-8840-83408DDB8100}"/>
              </a:ext>
            </a:extLst>
          </p:cNvPr>
          <p:cNvSpPr/>
          <p:nvPr/>
        </p:nvSpPr>
        <p:spPr>
          <a:xfrm>
            <a:off x="1458685" y="36140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Oval 8">
            <a:extLst>
              <a:ext uri="{FF2B5EF4-FFF2-40B4-BE49-F238E27FC236}">
                <a16:creationId xmlns:a16="http://schemas.microsoft.com/office/drawing/2014/main" id="{C29565FD-1F00-4DD2-BC14-55D5273483E3}"/>
              </a:ext>
            </a:extLst>
          </p:cNvPr>
          <p:cNvSpPr/>
          <p:nvPr/>
        </p:nvSpPr>
        <p:spPr>
          <a:xfrm>
            <a:off x="1219201" y="3048000"/>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Oval 13">
            <a:extLst>
              <a:ext uri="{FF2B5EF4-FFF2-40B4-BE49-F238E27FC236}">
                <a16:creationId xmlns:a16="http://schemas.microsoft.com/office/drawing/2014/main" id="{B6765FA2-8042-43A5-A045-694E94D6C60E}"/>
              </a:ext>
            </a:extLst>
          </p:cNvPr>
          <p:cNvSpPr/>
          <p:nvPr/>
        </p:nvSpPr>
        <p:spPr>
          <a:xfrm>
            <a:off x="696683" y="277121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52" name="Straight Connector 51">
            <a:extLst>
              <a:ext uri="{FF2B5EF4-FFF2-40B4-BE49-F238E27FC236}">
                <a16:creationId xmlns:a16="http://schemas.microsoft.com/office/drawing/2014/main" id="{DB727011-D985-42CA-BDFF-4808426ABA62}"/>
              </a:ext>
            </a:extLst>
          </p:cNvPr>
          <p:cNvCxnSpPr>
            <a:cxnSpLocks/>
          </p:cNvCxnSpPr>
          <p:nvPr/>
        </p:nvCxnSpPr>
        <p:spPr>
          <a:xfrm>
            <a:off x="817249" y="2935217"/>
            <a:ext cx="64497" cy="641639"/>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1F822E8-3028-4261-B024-A2CE33511884}"/>
              </a:ext>
            </a:extLst>
          </p:cNvPr>
          <p:cNvCxnSpPr>
            <a:cxnSpLocks/>
          </p:cNvCxnSpPr>
          <p:nvPr/>
        </p:nvCxnSpPr>
        <p:spPr>
          <a:xfrm flipH="1">
            <a:off x="2966355" y="3402685"/>
            <a:ext cx="212276" cy="516173"/>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F589577-7EED-4EDB-BFC5-A64757345DA8}"/>
              </a:ext>
            </a:extLst>
          </p:cNvPr>
          <p:cNvCxnSpPr>
            <a:cxnSpLocks/>
          </p:cNvCxnSpPr>
          <p:nvPr/>
        </p:nvCxnSpPr>
        <p:spPr>
          <a:xfrm>
            <a:off x="3264892" y="3364398"/>
            <a:ext cx="267522" cy="305882"/>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3DC41E6-44BB-498F-A9F3-15B8B00DD9E7}"/>
              </a:ext>
            </a:extLst>
          </p:cNvPr>
          <p:cNvCxnSpPr>
            <a:stCxn id="29" idx="6"/>
            <a:endCxn id="30" idx="2"/>
          </p:cNvCxnSpPr>
          <p:nvPr/>
        </p:nvCxnSpPr>
        <p:spPr>
          <a:xfrm>
            <a:off x="3069769" y="3979628"/>
            <a:ext cx="195945" cy="65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E9963EE-30FC-4867-AB12-2270BB9D6E7D}"/>
              </a:ext>
            </a:extLst>
          </p:cNvPr>
          <p:cNvCxnSpPr>
            <a:stCxn id="27" idx="7"/>
            <a:endCxn id="36" idx="3"/>
          </p:cNvCxnSpPr>
          <p:nvPr/>
        </p:nvCxnSpPr>
        <p:spPr>
          <a:xfrm flipV="1">
            <a:off x="3286664" y="3033187"/>
            <a:ext cx="273783" cy="25538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C247F814-6F49-4B63-9571-239D9A54FB4B}"/>
              </a:ext>
            </a:extLst>
          </p:cNvPr>
          <p:cNvCxnSpPr>
            <a:stCxn id="33" idx="5"/>
            <a:endCxn id="35" idx="2"/>
          </p:cNvCxnSpPr>
          <p:nvPr/>
        </p:nvCxnSpPr>
        <p:spPr>
          <a:xfrm>
            <a:off x="3134264" y="4594487"/>
            <a:ext cx="272962" cy="190680"/>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571E506F-137D-4349-A067-BA02EB8616DE}"/>
              </a:ext>
            </a:extLst>
          </p:cNvPr>
          <p:cNvCxnSpPr>
            <a:cxnSpLocks/>
          </p:cNvCxnSpPr>
          <p:nvPr/>
        </p:nvCxnSpPr>
        <p:spPr>
          <a:xfrm flipH="1">
            <a:off x="3380014" y="3659394"/>
            <a:ext cx="174172" cy="4027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DCB9A99A-2CDC-4B15-BC4E-9CB6CB405DC3}"/>
              </a:ext>
            </a:extLst>
          </p:cNvPr>
          <p:cNvCxnSpPr>
            <a:cxnSpLocks/>
          </p:cNvCxnSpPr>
          <p:nvPr/>
        </p:nvCxnSpPr>
        <p:spPr>
          <a:xfrm>
            <a:off x="3423558" y="4138370"/>
            <a:ext cx="321129" cy="1351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571DFFA9-E417-446F-9981-4FB5F7FD4AA3}"/>
              </a:ext>
            </a:extLst>
          </p:cNvPr>
          <p:cNvCxnSpPr>
            <a:cxnSpLocks/>
          </p:cNvCxnSpPr>
          <p:nvPr/>
        </p:nvCxnSpPr>
        <p:spPr>
          <a:xfrm>
            <a:off x="3663041" y="2979840"/>
            <a:ext cx="398152" cy="2757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6516DF4-A08A-4E11-926C-4FB88495455B}"/>
              </a:ext>
            </a:extLst>
          </p:cNvPr>
          <p:cNvCxnSpPr>
            <a:cxnSpLocks/>
          </p:cNvCxnSpPr>
          <p:nvPr/>
        </p:nvCxnSpPr>
        <p:spPr>
          <a:xfrm>
            <a:off x="3635008" y="3669197"/>
            <a:ext cx="643897" cy="185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C013F4D-21D8-4A72-8CC5-F40C48DE1E9D}"/>
              </a:ext>
            </a:extLst>
          </p:cNvPr>
          <p:cNvCxnSpPr>
            <a:stCxn id="31" idx="5"/>
            <a:endCxn id="32" idx="0"/>
          </p:cNvCxnSpPr>
          <p:nvPr/>
        </p:nvCxnSpPr>
        <p:spPr>
          <a:xfrm>
            <a:off x="4201065" y="3342629"/>
            <a:ext cx="158662" cy="3693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835E1700-1DFB-4C70-A9CB-A2879F9F6CEE}"/>
              </a:ext>
            </a:extLst>
          </p:cNvPr>
          <p:cNvCxnSpPr>
            <a:cxnSpLocks/>
          </p:cNvCxnSpPr>
          <p:nvPr/>
        </p:nvCxnSpPr>
        <p:spPr>
          <a:xfrm flipH="1">
            <a:off x="3135084" y="4127484"/>
            <a:ext cx="212272" cy="3528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2F3AA91-76B1-44E3-8115-3B22B3B89C02}"/>
              </a:ext>
            </a:extLst>
          </p:cNvPr>
          <p:cNvCxnSpPr>
            <a:cxnSpLocks/>
          </p:cNvCxnSpPr>
          <p:nvPr/>
        </p:nvCxnSpPr>
        <p:spPr>
          <a:xfrm flipH="1">
            <a:off x="3521526" y="4312539"/>
            <a:ext cx="293917" cy="4898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EBD25C32-00C2-454F-96A6-72F1B81B879C}"/>
              </a:ext>
            </a:extLst>
          </p:cNvPr>
          <p:cNvCxnSpPr>
            <a:cxnSpLocks/>
          </p:cNvCxnSpPr>
          <p:nvPr/>
        </p:nvCxnSpPr>
        <p:spPr>
          <a:xfrm>
            <a:off x="3799937" y="4322342"/>
            <a:ext cx="555169" cy="195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4B18FE8-A436-4EB1-8782-9AB189DD5870}"/>
              </a:ext>
            </a:extLst>
          </p:cNvPr>
          <p:cNvCxnSpPr>
            <a:cxnSpLocks/>
          </p:cNvCxnSpPr>
          <p:nvPr/>
        </p:nvCxnSpPr>
        <p:spPr>
          <a:xfrm flipV="1">
            <a:off x="4359727" y="3822683"/>
            <a:ext cx="544286" cy="21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1D2572C-AA06-4D75-968D-9D7ECEDAEC0A}"/>
              </a:ext>
            </a:extLst>
          </p:cNvPr>
          <p:cNvCxnSpPr>
            <a:stCxn id="31" idx="6"/>
            <a:endCxn id="38" idx="2"/>
          </p:cNvCxnSpPr>
          <p:nvPr/>
        </p:nvCxnSpPr>
        <p:spPr>
          <a:xfrm>
            <a:off x="4234543" y="3261170"/>
            <a:ext cx="2721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F8D95FD2-2BA5-4338-BD71-16AB402D64D0}"/>
              </a:ext>
            </a:extLst>
          </p:cNvPr>
          <p:cNvCxnSpPr>
            <a:cxnSpLocks/>
          </p:cNvCxnSpPr>
          <p:nvPr/>
        </p:nvCxnSpPr>
        <p:spPr>
          <a:xfrm>
            <a:off x="4403271" y="3909770"/>
            <a:ext cx="429986" cy="3637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30540FC4-8150-46A4-9886-15E97C0C88B3}"/>
              </a:ext>
            </a:extLst>
          </p:cNvPr>
          <p:cNvCxnSpPr>
            <a:stCxn id="37" idx="4"/>
            <a:endCxn id="40" idx="3"/>
          </p:cNvCxnSpPr>
          <p:nvPr/>
        </p:nvCxnSpPr>
        <p:spPr>
          <a:xfrm flipV="1">
            <a:off x="4370612" y="4306200"/>
            <a:ext cx="419101" cy="3002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8F7CE748-6B98-41BC-B475-646A265099CD}"/>
              </a:ext>
            </a:extLst>
          </p:cNvPr>
          <p:cNvCxnSpPr>
            <a:cxnSpLocks/>
          </p:cNvCxnSpPr>
          <p:nvPr/>
        </p:nvCxnSpPr>
        <p:spPr>
          <a:xfrm>
            <a:off x="4403270" y="4573798"/>
            <a:ext cx="244929" cy="2331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98D5A4D8-71B0-4397-A06F-4A637B1B45DD}"/>
              </a:ext>
            </a:extLst>
          </p:cNvPr>
          <p:cNvCxnSpPr>
            <a:cxnSpLocks/>
          </p:cNvCxnSpPr>
          <p:nvPr/>
        </p:nvCxnSpPr>
        <p:spPr>
          <a:xfrm>
            <a:off x="4664528" y="3376370"/>
            <a:ext cx="202207" cy="347628"/>
          </a:xfrm>
          <a:prstGeom prst="line">
            <a:avLst/>
          </a:prstGeom>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75C298FE-AABC-4004-A89C-4FAFD7A147AC}"/>
              </a:ext>
            </a:extLst>
          </p:cNvPr>
          <p:cNvSpPr/>
          <p:nvPr/>
        </p:nvSpPr>
        <p:spPr>
          <a:xfrm>
            <a:off x="3091542" y="3254827"/>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9" name="Oval 28">
            <a:extLst>
              <a:ext uri="{FF2B5EF4-FFF2-40B4-BE49-F238E27FC236}">
                <a16:creationId xmlns:a16="http://schemas.microsoft.com/office/drawing/2014/main" id="{1192AEF9-8C6F-4D25-9CCF-5A6546ED0492}"/>
              </a:ext>
            </a:extLst>
          </p:cNvPr>
          <p:cNvSpPr/>
          <p:nvPr/>
        </p:nvSpPr>
        <p:spPr>
          <a:xfrm>
            <a:off x="2841169" y="38644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5" name="Oval 34">
            <a:extLst>
              <a:ext uri="{FF2B5EF4-FFF2-40B4-BE49-F238E27FC236}">
                <a16:creationId xmlns:a16="http://schemas.microsoft.com/office/drawing/2014/main" id="{E40A10F8-19B8-4FF5-9E33-C65D7DE7BDCB}"/>
              </a:ext>
            </a:extLst>
          </p:cNvPr>
          <p:cNvSpPr/>
          <p:nvPr/>
        </p:nvSpPr>
        <p:spPr>
          <a:xfrm>
            <a:off x="3407226" y="4669967"/>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6" name="Oval 35">
            <a:extLst>
              <a:ext uri="{FF2B5EF4-FFF2-40B4-BE49-F238E27FC236}">
                <a16:creationId xmlns:a16="http://schemas.microsoft.com/office/drawing/2014/main" id="{5A9314BA-5BAC-4910-8929-E125DD3D9D23}"/>
              </a:ext>
            </a:extLst>
          </p:cNvPr>
          <p:cNvSpPr/>
          <p:nvPr/>
        </p:nvSpPr>
        <p:spPr>
          <a:xfrm>
            <a:off x="3526969" y="28365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0" name="Oval 29">
            <a:extLst>
              <a:ext uri="{FF2B5EF4-FFF2-40B4-BE49-F238E27FC236}">
                <a16:creationId xmlns:a16="http://schemas.microsoft.com/office/drawing/2014/main" id="{2DCAEF75-25E2-4CF4-B5C6-C5E99D58A5AA}"/>
              </a:ext>
            </a:extLst>
          </p:cNvPr>
          <p:cNvSpPr/>
          <p:nvPr/>
        </p:nvSpPr>
        <p:spPr>
          <a:xfrm>
            <a:off x="3265714" y="3929742"/>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 name="Oval 5">
            <a:extLst>
              <a:ext uri="{FF2B5EF4-FFF2-40B4-BE49-F238E27FC236}">
                <a16:creationId xmlns:a16="http://schemas.microsoft.com/office/drawing/2014/main" id="{A694BE0E-D371-4AA6-8239-7D807E03BD04}"/>
              </a:ext>
            </a:extLst>
          </p:cNvPr>
          <p:cNvSpPr/>
          <p:nvPr/>
        </p:nvSpPr>
        <p:spPr>
          <a:xfrm>
            <a:off x="794658" y="3494314"/>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3" name="Oval 32">
            <a:extLst>
              <a:ext uri="{FF2B5EF4-FFF2-40B4-BE49-F238E27FC236}">
                <a16:creationId xmlns:a16="http://schemas.microsoft.com/office/drawing/2014/main" id="{22B5BEB5-2C9C-4A9D-AB09-FB2A1F1DA222}"/>
              </a:ext>
            </a:extLst>
          </p:cNvPr>
          <p:cNvSpPr/>
          <p:nvPr/>
        </p:nvSpPr>
        <p:spPr>
          <a:xfrm>
            <a:off x="2939142" y="43978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7" name="Oval 36">
            <a:extLst>
              <a:ext uri="{FF2B5EF4-FFF2-40B4-BE49-F238E27FC236}">
                <a16:creationId xmlns:a16="http://schemas.microsoft.com/office/drawing/2014/main" id="{EF6C3659-B1A7-48B1-A272-B899B4258EEB}"/>
              </a:ext>
            </a:extLst>
          </p:cNvPr>
          <p:cNvSpPr/>
          <p:nvPr/>
        </p:nvSpPr>
        <p:spPr>
          <a:xfrm>
            <a:off x="4256312" y="4376056"/>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4" name="Oval 33">
            <a:extLst>
              <a:ext uri="{FF2B5EF4-FFF2-40B4-BE49-F238E27FC236}">
                <a16:creationId xmlns:a16="http://schemas.microsoft.com/office/drawing/2014/main" id="{8A13C031-B7D4-444D-8E39-D8A382CEEDBC}"/>
              </a:ext>
            </a:extLst>
          </p:cNvPr>
          <p:cNvSpPr/>
          <p:nvPr/>
        </p:nvSpPr>
        <p:spPr>
          <a:xfrm>
            <a:off x="3701143" y="4180113"/>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08" name="Straight Connector 107">
            <a:extLst>
              <a:ext uri="{FF2B5EF4-FFF2-40B4-BE49-F238E27FC236}">
                <a16:creationId xmlns:a16="http://schemas.microsoft.com/office/drawing/2014/main" id="{2E406A92-605B-4D31-92C2-944FC2668EC4}"/>
              </a:ext>
            </a:extLst>
          </p:cNvPr>
          <p:cNvCxnSpPr>
            <a:cxnSpLocks/>
          </p:cNvCxnSpPr>
          <p:nvPr/>
        </p:nvCxnSpPr>
        <p:spPr>
          <a:xfrm flipV="1">
            <a:off x="3799117" y="3854257"/>
            <a:ext cx="577762" cy="386626"/>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3" name="Object 2">
            <a:extLst>
              <a:ext uri="{FF2B5EF4-FFF2-40B4-BE49-F238E27FC236}">
                <a16:creationId xmlns:a16="http://schemas.microsoft.com/office/drawing/2014/main" id="{1FDFC31D-4BB1-7B3E-9999-CC73B9298CE3}"/>
              </a:ext>
            </a:extLst>
          </p:cNvPr>
          <p:cNvGraphicFramePr>
            <a:graphicFrameLocks noChangeAspect="1"/>
          </p:cNvGraphicFramePr>
          <p:nvPr>
            <p:extLst>
              <p:ext uri="{D42A27DB-BD31-4B8C-83A1-F6EECF244321}">
                <p14:modId xmlns:p14="http://schemas.microsoft.com/office/powerpoint/2010/main" val="2886252586"/>
              </p:ext>
            </p:extLst>
          </p:nvPr>
        </p:nvGraphicFramePr>
        <p:xfrm>
          <a:off x="4114800" y="2209800"/>
          <a:ext cx="914400" cy="198438"/>
        </p:xfrm>
        <a:graphic>
          <a:graphicData uri="http://schemas.openxmlformats.org/presentationml/2006/ole">
            <mc:AlternateContent xmlns:mc="http://schemas.openxmlformats.org/markup-compatibility/2006">
              <mc:Choice xmlns:v="urn:schemas-microsoft-com:vml" Requires="v">
                <p:oleObj spid="_x0000_s1059" name="Equation" r:id="rId3" imgW="914400" imgH="198720" progId="Equation.DSMT4">
                  <p:embed/>
                </p:oleObj>
              </mc:Choice>
              <mc:Fallback>
                <p:oleObj name="Equation" r:id="rId3" imgW="914400" imgH="198720" progId="Equation.DSMT4">
                  <p:embed/>
                  <p:pic>
                    <p:nvPicPr>
                      <p:cNvPr id="3" name="Object 2">
                        <a:extLst>
                          <a:ext uri="{FF2B5EF4-FFF2-40B4-BE49-F238E27FC236}">
                            <a16:creationId xmlns:a16="http://schemas.microsoft.com/office/drawing/2014/main" id="{1FDFC31D-4BB1-7B3E-9999-CC73B9298CE3}"/>
                          </a:ext>
                        </a:extLst>
                      </p:cNvPr>
                      <p:cNvPicPr/>
                      <p:nvPr/>
                    </p:nvPicPr>
                    <p:blipFill>
                      <a:blip r:embed="rId4"/>
                      <a:stretch>
                        <a:fillRect/>
                      </a:stretch>
                    </p:blipFill>
                    <p:spPr>
                      <a:xfrm>
                        <a:off x="4114800" y="2209800"/>
                        <a:ext cx="914400" cy="198438"/>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144A9D7-54EF-E463-9045-286970F5A440}"/>
                  </a:ext>
                </a:extLst>
              </p:cNvPr>
              <p:cNvSpPr txBox="1"/>
              <p:nvPr/>
            </p:nvSpPr>
            <p:spPr>
              <a:xfrm>
                <a:off x="5262419" y="1861111"/>
                <a:ext cx="3553364" cy="470474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r>
                                <a:rPr lang="en-US" sz="2400" b="0" i="1" smtClean="0">
                                  <a:latin typeface="Cambria Math" panose="02040503050406030204" pitchFamily="18" charset="0"/>
                                </a:rPr>
                                <m:t>−</m:t>
                              </m:r>
                              <m:r>
                                <a:rPr lang="en-US" sz="2400" b="0" i="1" smtClean="0">
                                  <a:latin typeface="Cambria Math" panose="02040503050406030204" pitchFamily="18" charset="0"/>
                                </a:rPr>
                                <m:t>𝐻</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e>
                          </m:d>
                        </m:e>
                        <m:sup>
                          <m:r>
                            <a:rPr lang="en-US" sz="2400" b="0" i="1" smtClean="0">
                              <a:latin typeface="Cambria Math" panose="02040503050406030204" pitchFamily="18" charset="0"/>
                            </a:rPr>
                            <m:t>−1</m:t>
                          </m:r>
                        </m:sup>
                      </m:sSup>
                    </m:oMath>
                  </m:oMathPara>
                </a14:m>
                <a:endParaRPr lang="en-SG" sz="2400" dirty="0"/>
              </a:p>
              <a:p>
                <a:endParaRPr lang="en-SG" sz="2400" dirty="0"/>
              </a:p>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&lt;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&lt;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𝑎</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oMath>
                  </m:oMathPara>
                </a14:m>
                <a:endParaRPr lang="en-US" sz="2400" b="0" dirty="0"/>
              </a:p>
              <a:p>
                <a:endParaRPr lang="en-SG" sz="2400" dirty="0"/>
              </a:p>
              <a:p>
                <a:endParaRPr lang="en-US" sz="2400" b="0" i="1" dirty="0">
                  <a:latin typeface="Cambria Math" panose="02040503050406030204" pitchFamily="18" charset="0"/>
                </a:endParaRPr>
              </a:p>
              <a:p>
                <a:endParaRPr lang="en-US" sz="24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&lt;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𝐸</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sSup>
                            <m:sSupPr>
                              <m:ctrlPr>
                                <a:rPr lang="en-US" sz="2400" i="1">
                                  <a:latin typeface="Cambria Math" panose="02040503050406030204" pitchFamily="18" charset="0"/>
                                </a:rPr>
                              </m:ctrlPr>
                            </m:sSupPr>
                            <m:e>
                              <m:r>
                                <m:rPr>
                                  <m:sty m:val="p"/>
                                </m:rPr>
                                <a:rPr lang="en-US" sz="2400">
                                  <a:latin typeface="Cambria Math" panose="02040503050406030204" pitchFamily="18" charset="0"/>
                                </a:rPr>
                                <m:t>Σ</m:t>
                              </m:r>
                            </m:e>
                            <m:sup>
                              <m:r>
                                <a:rPr lang="en-US" sz="2400" i="1">
                                  <a:latin typeface="Cambria Math" panose="02040503050406030204" pitchFamily="18" charset="0"/>
                                </a:rPr>
                                <m:t>𝑟</m:t>
                              </m:r>
                            </m:sup>
                          </m:sSup>
                          <m:d>
                            <m:dPr>
                              <m:ctrlPr>
                                <a:rPr lang="en-US" sz="2400" i="1">
                                  <a:latin typeface="Cambria Math" panose="02040503050406030204" pitchFamily="18" charset="0"/>
                                </a:rPr>
                              </m:ctrlPr>
                            </m:dPr>
                            <m:e>
                              <m:r>
                                <a:rPr lang="en-US" sz="2400" i="1">
                                  <a:latin typeface="Cambria Math" panose="02040503050406030204" pitchFamily="18" charset="0"/>
                                </a:rPr>
                                <m:t>𝐸</m:t>
                              </m:r>
                            </m:e>
                          </m:d>
                          <m:r>
                            <a:rPr lang="en-US" sz="2400" i="1">
                              <a:latin typeface="Cambria Math" panose="02040503050406030204" pitchFamily="18" charset="0"/>
                            </a:rPr>
                            <m:t>−</m:t>
                          </m:r>
                          <m:sSup>
                            <m:sSupPr>
                              <m:ctrlPr>
                                <a:rPr lang="en-US" sz="2400" i="1">
                                  <a:latin typeface="Cambria Math" panose="02040503050406030204" pitchFamily="18" charset="0"/>
                                </a:rPr>
                              </m:ctrlPr>
                            </m:sSupPr>
                            <m:e>
                              <m:r>
                                <m:rPr>
                                  <m:sty m:val="p"/>
                                </m:rPr>
                                <a:rPr lang="en-US" sz="2400">
                                  <a:latin typeface="Cambria Math" panose="02040503050406030204" pitchFamily="18" charset="0"/>
                                </a:rPr>
                                <m:t>Σ</m:t>
                              </m:r>
                            </m:e>
                            <m:sup>
                              <m:r>
                                <a:rPr lang="en-US" sz="2400" i="1">
                                  <a:latin typeface="Cambria Math" panose="02040503050406030204" pitchFamily="18" charset="0"/>
                                </a:rPr>
                                <m:t>𝑎</m:t>
                              </m:r>
                            </m:sup>
                          </m:sSup>
                          <m:d>
                            <m:dPr>
                              <m:ctrlPr>
                                <a:rPr lang="en-US" sz="2400" i="1">
                                  <a:latin typeface="Cambria Math" panose="02040503050406030204" pitchFamily="18" charset="0"/>
                                </a:rPr>
                              </m:ctrlPr>
                            </m:dPr>
                            <m:e>
                              <m:r>
                                <a:rPr lang="en-US" sz="2400" i="1">
                                  <a:latin typeface="Cambria Math" panose="02040503050406030204" pitchFamily="18" charset="0"/>
                                </a:rPr>
                                <m:t>𝐸</m:t>
                              </m:r>
                            </m:e>
                          </m:d>
                        </m:e>
                      </m:d>
                    </m:oMath>
                  </m:oMathPara>
                </a14:m>
                <a:endParaRPr lang="en-US" sz="2800" b="0" dirty="0"/>
              </a:p>
              <a:p>
                <a:endParaRPr lang="en-SG" sz="2400" dirty="0"/>
              </a:p>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𝑎</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e>
                          </m:d>
                        </m:e>
                        <m:sup>
                          <m:r>
                            <a:rPr lang="en-US" sz="2400" i="1">
                              <a:latin typeface="Cambria Math" panose="02040503050406030204" pitchFamily="18" charset="0"/>
                              <a:ea typeface="Cambria Math" panose="02040503050406030204" pitchFamily="18" charset="0"/>
                            </a:rPr>
                            <m:t>†</m:t>
                          </m:r>
                        </m:sup>
                      </m:sSup>
                    </m:oMath>
                  </m:oMathPara>
                </a14:m>
                <a:endParaRPr lang="en-SG" sz="2400" dirty="0"/>
              </a:p>
            </p:txBody>
          </p:sp>
        </mc:Choice>
        <mc:Fallback xmlns="">
          <p:sp>
            <p:nvSpPr>
              <p:cNvPr id="17" name="TextBox 16">
                <a:extLst>
                  <a:ext uri="{FF2B5EF4-FFF2-40B4-BE49-F238E27FC236}">
                    <a16:creationId xmlns:a16="http://schemas.microsoft.com/office/drawing/2014/main" id="{9144A9D7-54EF-E463-9045-286970F5A440}"/>
                  </a:ext>
                </a:extLst>
              </p:cNvPr>
              <p:cNvSpPr txBox="1">
                <a:spLocks noRot="1" noChangeAspect="1" noMove="1" noResize="1" noEditPoints="1" noAdjustHandles="1" noChangeArrowheads="1" noChangeShapeType="1" noTextEdit="1"/>
              </p:cNvSpPr>
              <p:nvPr/>
            </p:nvSpPr>
            <p:spPr>
              <a:xfrm>
                <a:off x="5262419" y="1861111"/>
                <a:ext cx="3553364" cy="4704749"/>
              </a:xfrm>
              <a:prstGeom prst="rect">
                <a:avLst/>
              </a:prstGeom>
              <a:blipFill>
                <a:blip r:embed="rId5"/>
                <a:stretch>
                  <a:fillRect l="-343"/>
                </a:stretch>
              </a:blipFill>
            </p:spPr>
            <p:txBody>
              <a:bodyPr/>
              <a:lstStyle/>
              <a:p>
                <a:r>
                  <a:rPr lang="en-SG">
                    <a:noFill/>
                  </a:rPr>
                  <a:t> </a:t>
                </a:r>
              </a:p>
            </p:txBody>
          </p:sp>
        </mc:Fallback>
      </mc:AlternateContent>
      <p:sp>
        <p:nvSpPr>
          <p:cNvPr id="18" name="TextBox 17">
            <a:extLst>
              <a:ext uri="{FF2B5EF4-FFF2-40B4-BE49-F238E27FC236}">
                <a16:creationId xmlns:a16="http://schemas.microsoft.com/office/drawing/2014/main" id="{945E493A-A317-2E8F-9CE0-90278FC64522}"/>
              </a:ext>
            </a:extLst>
          </p:cNvPr>
          <p:cNvSpPr txBox="1"/>
          <p:nvPr/>
        </p:nvSpPr>
        <p:spPr>
          <a:xfrm>
            <a:off x="1881812" y="2514601"/>
            <a:ext cx="914400" cy="400110"/>
          </a:xfrm>
          <a:prstGeom prst="rect">
            <a:avLst/>
          </a:prstGeom>
          <a:noFill/>
        </p:spPr>
        <p:txBody>
          <a:bodyPr wrap="square" rtlCol="0">
            <a:spAutoFit/>
          </a:bodyPr>
          <a:lstStyle/>
          <a:p>
            <a:r>
              <a:rPr lang="en-US" sz="2000" dirty="0"/>
              <a:t>system</a:t>
            </a:r>
            <a:endParaRPr lang="en-SG" sz="2000" dirty="0"/>
          </a:p>
        </p:txBody>
      </p:sp>
      <p:sp>
        <p:nvSpPr>
          <p:cNvPr id="20" name="TextBox 19">
            <a:extLst>
              <a:ext uri="{FF2B5EF4-FFF2-40B4-BE49-F238E27FC236}">
                <a16:creationId xmlns:a16="http://schemas.microsoft.com/office/drawing/2014/main" id="{DF2B91E2-D9A8-EC05-9FED-543B09228319}"/>
              </a:ext>
            </a:extLst>
          </p:cNvPr>
          <p:cNvSpPr txBox="1"/>
          <p:nvPr/>
        </p:nvSpPr>
        <p:spPr>
          <a:xfrm>
            <a:off x="80636" y="4893723"/>
            <a:ext cx="871679" cy="400110"/>
          </a:xfrm>
          <a:prstGeom prst="rect">
            <a:avLst/>
          </a:prstGeom>
          <a:noFill/>
        </p:spPr>
        <p:txBody>
          <a:bodyPr wrap="square" rtlCol="0">
            <a:spAutoFit/>
          </a:bodyPr>
          <a:lstStyle/>
          <a:p>
            <a:r>
              <a:rPr lang="en-US" sz="2000" dirty="0"/>
              <a:t>bath</a:t>
            </a:r>
            <a:endParaRPr lang="en-SG" sz="2000" dirty="0"/>
          </a:p>
        </p:txBody>
      </p:sp>
      <p:sp>
        <p:nvSpPr>
          <p:cNvPr id="22" name="TextBox 21">
            <a:extLst>
              <a:ext uri="{FF2B5EF4-FFF2-40B4-BE49-F238E27FC236}">
                <a16:creationId xmlns:a16="http://schemas.microsoft.com/office/drawing/2014/main" id="{AF9A59A6-84DB-4B4E-8D4A-A4F92E56E186}"/>
              </a:ext>
            </a:extLst>
          </p:cNvPr>
          <p:cNvSpPr txBox="1"/>
          <p:nvPr/>
        </p:nvSpPr>
        <p:spPr>
          <a:xfrm>
            <a:off x="1298755" y="5884693"/>
            <a:ext cx="230832" cy="276999"/>
          </a:xfrm>
          <a:prstGeom prst="rect">
            <a:avLst/>
          </a:prstGeom>
          <a:noFill/>
        </p:spPr>
        <p:txBody>
          <a:bodyPr wrap="none" lIns="0" tIns="0" rIns="0" bIns="0" rtlCol="0">
            <a:spAutoFit/>
          </a:bodyPr>
          <a:lstStyle/>
          <a:p>
            <a:r>
              <a:rPr lang="en-US" dirty="0"/>
              <a:t>    </a:t>
            </a:r>
            <a:endParaRPr lang="en-SG"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BF5F9E2-E956-458D-8A4C-835864F57C95}"/>
                  </a:ext>
                </a:extLst>
              </p:cNvPr>
              <p:cNvSpPr txBox="1"/>
              <p:nvPr/>
            </p:nvSpPr>
            <p:spPr>
              <a:xfrm>
                <a:off x="1529587" y="5658287"/>
                <a:ext cx="1173718" cy="8345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𝑘</m:t>
                          </m:r>
                        </m:sub>
                        <m:sup/>
                        <m:e>
                          <m:sSubSup>
                            <m:sSubSupPr>
                              <m:ctrlPr>
                                <a:rPr lang="en-US" b="0" i="1" smtClean="0">
                                  <a:latin typeface="Cambria Math" panose="02040503050406030204" pitchFamily="18" charset="0"/>
                                </a:rPr>
                              </m:ctrlPr>
                            </m:sSubSupPr>
                            <m:e>
                              <m:r>
                                <a:rPr lang="en-US" i="1">
                                  <a:latin typeface="Cambria Math" panose="02040503050406030204" pitchFamily="18" charset="0"/>
                                </a:rPr>
                                <m:t>𝑐</m:t>
                              </m:r>
                            </m:e>
                            <m:sub>
                              <m:r>
                                <a:rPr lang="en-US" i="1">
                                  <a:latin typeface="Cambria Math" panose="02040503050406030204" pitchFamily="18" charset="0"/>
                                </a:rPr>
                                <m:t>𝑗</m:t>
                              </m:r>
                            </m:sub>
                            <m:sup>
                              <m:r>
                                <a:rPr lang="en-US" i="1" smtClean="0">
                                  <a:latin typeface="Cambria Math" panose="02040503050406030204" pitchFamily="18" charset="0"/>
                                  <a:ea typeface="Cambria Math" panose="02040503050406030204" pitchFamily="18" charset="0"/>
                                </a:rPr>
                                <m:t>†</m:t>
                              </m:r>
                            </m:sup>
                          </m:sSubSup>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𝑗𝑘</m:t>
                              </m:r>
                            </m:sub>
                          </m:sSub>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𝑘</m:t>
                              </m:r>
                            </m:sub>
                          </m:sSub>
                        </m:e>
                      </m:nary>
                    </m:oMath>
                  </m:oMathPara>
                </a14:m>
                <a:endParaRPr lang="en-SG" dirty="0"/>
              </a:p>
            </p:txBody>
          </p:sp>
        </mc:Choice>
        <mc:Fallback xmlns="">
          <p:sp>
            <p:nvSpPr>
              <p:cNvPr id="24" name="TextBox 23">
                <a:extLst>
                  <a:ext uri="{FF2B5EF4-FFF2-40B4-BE49-F238E27FC236}">
                    <a16:creationId xmlns:a16="http://schemas.microsoft.com/office/drawing/2014/main" id="{6BF5F9E2-E956-458D-8A4C-835864F57C95}"/>
                  </a:ext>
                </a:extLst>
              </p:cNvPr>
              <p:cNvSpPr txBox="1">
                <a:spLocks noRot="1" noChangeAspect="1" noMove="1" noResize="1" noEditPoints="1" noAdjustHandles="1" noChangeArrowheads="1" noChangeShapeType="1" noTextEdit="1"/>
              </p:cNvSpPr>
              <p:nvPr/>
            </p:nvSpPr>
            <p:spPr>
              <a:xfrm>
                <a:off x="1529587" y="5658287"/>
                <a:ext cx="1173718" cy="834587"/>
              </a:xfrm>
              <a:prstGeom prst="rect">
                <a:avLst/>
              </a:prstGeom>
              <a:blipFill>
                <a:blip r:embed="rId6"/>
                <a:stretch>
                  <a:fillRect/>
                </a:stretch>
              </a:blipFill>
            </p:spPr>
            <p:txBody>
              <a:bodyPr/>
              <a:lstStyle/>
              <a:p>
                <a:r>
                  <a:rPr lang="en-SG">
                    <a:noFill/>
                  </a:rPr>
                  <a:t> </a:t>
                </a:r>
              </a:p>
            </p:txBody>
          </p:sp>
        </mc:Fallback>
      </mc:AlternateContent>
    </p:spTree>
    <p:extLst>
      <p:ext uri="{BB962C8B-B14F-4D97-AF65-F5344CB8AC3E}">
        <p14:creationId xmlns:p14="http://schemas.microsoft.com/office/powerpoint/2010/main" val="388410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Single electron quantum mechanics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5</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856796266"/>
              </p:ext>
            </p:extLst>
          </p:nvPr>
        </p:nvGraphicFramePr>
        <p:xfrm>
          <a:off x="1824038" y="1716188"/>
          <a:ext cx="5345112" cy="4900612"/>
        </p:xfrm>
        <a:graphic>
          <a:graphicData uri="http://schemas.openxmlformats.org/presentationml/2006/ole">
            <mc:AlternateContent xmlns:mc="http://schemas.openxmlformats.org/markup-compatibility/2006">
              <mc:Choice xmlns:v="urn:schemas-microsoft-com:vml" Requires="v">
                <p:oleObj spid="_x0000_s15390" name="Equation" r:id="rId4" imgW="2755800" imgH="2527200" progId="Equation.DSMT4">
                  <p:embed/>
                </p:oleObj>
              </mc:Choice>
              <mc:Fallback>
                <p:oleObj name="Equation" r:id="rId4" imgW="2755800" imgH="2527200" progId="Equation.DSMT4">
                  <p:embed/>
                  <p:pic>
                    <p:nvPicPr>
                      <p:cNvPr id="5" name="Object 4"/>
                      <p:cNvPicPr/>
                      <p:nvPr/>
                    </p:nvPicPr>
                    <p:blipFill>
                      <a:blip r:embed="rId5"/>
                      <a:stretch>
                        <a:fillRect/>
                      </a:stretch>
                    </p:blipFill>
                    <p:spPr>
                      <a:xfrm>
                        <a:off x="1824038" y="1716188"/>
                        <a:ext cx="5345112" cy="4900612"/>
                      </a:xfrm>
                      <a:prstGeom prst="rect">
                        <a:avLst/>
                      </a:prstGeom>
                    </p:spPr>
                  </p:pic>
                </p:oleObj>
              </mc:Fallback>
            </mc:AlternateContent>
          </a:graphicData>
        </a:graphic>
      </p:graphicFrame>
    </p:spTree>
    <p:extLst>
      <p:ext uri="{BB962C8B-B14F-4D97-AF65-F5344CB8AC3E}">
        <p14:creationId xmlns:p14="http://schemas.microsoft.com/office/powerpoint/2010/main" val="3746083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Green’s function in energy space</a:t>
            </a:r>
          </a:p>
        </p:txBody>
      </p:sp>
      <p:sp>
        <p:nvSpPr>
          <p:cNvPr id="4" name="Slide Number Placeholder 3"/>
          <p:cNvSpPr>
            <a:spLocks noGrp="1"/>
          </p:cNvSpPr>
          <p:nvPr>
            <p:ph type="sldNum" sz="quarter" idx="12"/>
          </p:nvPr>
        </p:nvSpPr>
        <p:spPr/>
        <p:txBody>
          <a:bodyPr/>
          <a:lstStyle/>
          <a:p>
            <a:fld id="{7E871153-6649-4551-B5D2-CF9E4672F172}" type="slidenum">
              <a:rPr lang="en-US" smtClean="0"/>
              <a:pPr/>
              <a:t>6</a:t>
            </a:fld>
            <a:endParaRPr lang="en-US" dirty="0"/>
          </a:p>
        </p:txBody>
      </p:sp>
      <mc:AlternateContent xmlns:mc="http://schemas.openxmlformats.org/markup-compatibility/2006" xmlns:a14="http://schemas.microsoft.com/office/drawing/2010/main">
        <mc:Choice Requires="a14">
          <p:sp>
            <p:nvSpPr>
              <p:cNvPr id="5" name="Object 4"/>
              <p:cNvSpPr txBox="1"/>
              <p:nvPr/>
            </p:nvSpPr>
            <p:spPr>
              <a:xfrm>
                <a:off x="1566125" y="2249863"/>
                <a:ext cx="5538788" cy="1961400"/>
              </a:xfrm>
              <a:prstGeom prst="rect">
                <a:avLst/>
              </a:prstGeom>
            </p:spPr>
            <p:txBody>
              <a:bodyPr>
                <a:normAutofit fontScale="92500"/>
              </a:bodyPr>
              <a:lstStyle/>
              <a:p>
                <a:pPr/>
                <a14:m>
                  <m:oMathPara xmlns:m="http://schemas.openxmlformats.org/officeDocument/2006/math">
                    <m:oMathParaPr>
                      <m:jc m:val="centerGroup"/>
                    </m:oMathParaPr>
                    <m:oMath xmlns:m="http://schemas.openxmlformats.org/officeDocument/2006/math">
                      <m:r>
                        <m:rPr>
                          <m:nor/>
                        </m:rPr>
                        <a:rPr lang="en-SG" i="0" smtClean="0">
                          <a:solidFill>
                            <a:srgbClr val="000000"/>
                          </a:solidFill>
                          <a:latin typeface="Cambria Math" panose="02040503050406030204" pitchFamily="18" charset="0"/>
                        </a:rPr>
                        <m:t>Fourier</m:t>
                      </m:r>
                      <m:r>
                        <m:rPr>
                          <m:nor/>
                        </m:rPr>
                        <a:rPr lang="en-SG" i="0" smtClean="0">
                          <a:solidFill>
                            <a:srgbClr val="000000"/>
                          </a:solidFill>
                          <a:latin typeface="Cambria Math" panose="02040503050406030204" pitchFamily="18" charset="0"/>
                        </a:rPr>
                        <m:t> </m:t>
                      </m:r>
                      <m:r>
                        <m:rPr>
                          <m:nor/>
                        </m:rPr>
                        <a:rPr lang="en-SG" i="0" smtClean="0">
                          <a:solidFill>
                            <a:srgbClr val="000000"/>
                          </a:solidFill>
                          <a:latin typeface="Cambria Math" panose="02040503050406030204" pitchFamily="18" charset="0"/>
                        </a:rPr>
                        <m:t>transform</m:t>
                      </m:r>
                      <m:r>
                        <m:rPr>
                          <m:nor/>
                        </m:rPr>
                        <a:rPr lang="en-SG" i="0" smtClean="0">
                          <a:solidFill>
                            <a:srgbClr val="000000"/>
                          </a:solidFill>
                          <a:latin typeface="Cambria Math" panose="02040503050406030204" pitchFamily="18" charset="0"/>
                        </a:rPr>
                        <m:t> </m:t>
                      </m:r>
                      <m:r>
                        <m:rPr>
                          <m:nor/>
                        </m:rPr>
                        <a:rPr lang="en-SG" i="0" smtClean="0">
                          <a:solidFill>
                            <a:srgbClr val="000000"/>
                          </a:solidFill>
                          <a:latin typeface="Cambria Math" panose="02040503050406030204" pitchFamily="18" charset="0"/>
                        </a:rPr>
                        <m:t>to</m:t>
                      </m:r>
                      <m:r>
                        <m:rPr>
                          <m:nor/>
                        </m:rPr>
                        <a:rPr lang="en-SG" i="0" smtClean="0">
                          <a:solidFill>
                            <a:srgbClr val="000000"/>
                          </a:solidFill>
                          <a:latin typeface="Cambria Math" panose="02040503050406030204" pitchFamily="18" charset="0"/>
                        </a:rPr>
                        <m:t> </m:t>
                      </m:r>
                      <m:r>
                        <a:rPr lang="en-SG" i="1">
                          <a:solidFill>
                            <a:srgbClr val="000000"/>
                          </a:solidFill>
                          <a:latin typeface="Cambria Math" panose="02040503050406030204" pitchFamily="18" charset="0"/>
                        </a:rPr>
                        <m:t>𝐸</m:t>
                      </m:r>
                      <m:r>
                        <m:rPr>
                          <m:nor/>
                        </m:rPr>
                        <a:rPr lang="en-SG" i="0">
                          <a:solidFill>
                            <a:srgbClr val="000000"/>
                          </a:solidFill>
                          <a:latin typeface="Cambria Math" panose="02040503050406030204" pitchFamily="18" charset="0"/>
                        </a:rPr>
                        <m:t> </m:t>
                      </m:r>
                      <m:r>
                        <m:rPr>
                          <m:nor/>
                        </m:rPr>
                        <a:rPr lang="en-SG" i="0">
                          <a:solidFill>
                            <a:srgbClr val="000000"/>
                          </a:solidFill>
                          <a:latin typeface="Cambria Math" panose="02040503050406030204" pitchFamily="18" charset="0"/>
                        </a:rPr>
                        <m:t>space</m:t>
                      </m:r>
                    </m:oMath>
                  </m:oMathPara>
                </a14:m>
                <a:br>
                  <a:rPr lang="en-SG" i="0" dirty="0">
                    <a:solidFill>
                      <a:srgbClr val="000000"/>
                    </a:solidFill>
                    <a:latin typeface="Cambria Math" panose="02040503050406030204" pitchFamily="18" charset="0"/>
                  </a:rPr>
                </a:br>
                <a:br>
                  <a:rPr lang="en-SG" i="0" dirty="0">
                    <a:solidFill>
                      <a:srgbClr val="000000"/>
                    </a:solidFill>
                    <a:latin typeface="Cambria Math" panose="02040503050406030204" pitchFamily="18" charset="0"/>
                  </a:rPr>
                </a:br>
                <a14:m>
                  <m:oMathPara xmlns:m="http://schemas.openxmlformats.org/officeDocument/2006/math">
                    <m:oMathParaPr>
                      <m:jc m:val="centerGroup"/>
                    </m:oMathParaPr>
                    <m:oMath xmlns:m="http://schemas.openxmlformats.org/officeDocument/2006/math">
                      <m:acc>
                        <m:accPr>
                          <m:chr m:val="̃"/>
                          <m:ctrlPr>
                            <a:rPr lang="en-SG" sz="2000" i="1">
                              <a:solidFill>
                                <a:srgbClr val="000000"/>
                              </a:solidFill>
                              <a:latin typeface="Cambria Math" panose="02040503050406030204" pitchFamily="18" charset="0"/>
                            </a:rPr>
                          </m:ctrlPr>
                        </m:accPr>
                        <m:e>
                          <m:r>
                            <a:rPr lang="en-SG" sz="2000" i="1">
                              <a:solidFill>
                                <a:srgbClr val="000000"/>
                              </a:solidFill>
                              <a:latin typeface="Cambria Math" panose="02040503050406030204" pitchFamily="18" charset="0"/>
                            </a:rPr>
                            <m:t>𝐺</m:t>
                          </m:r>
                        </m:e>
                      </m:acc>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𝐸</m:t>
                      </m:r>
                      <m:r>
                        <a:rPr lang="en-SG" sz="2000" i="1">
                          <a:solidFill>
                            <a:srgbClr val="000000"/>
                          </a:solidFill>
                          <a:latin typeface="Cambria Math" panose="02040503050406030204" pitchFamily="18" charset="0"/>
                        </a:rPr>
                        <m:t>)=</m:t>
                      </m:r>
                      <m:nary>
                        <m:naryPr>
                          <m:limLoc m:val="undOvr"/>
                          <m:ctrlPr>
                            <a:rPr lang="en-SG" sz="2000" i="1">
                              <a:solidFill>
                                <a:srgbClr val="000000"/>
                              </a:solidFill>
                              <a:latin typeface="Cambria Math" panose="02040503050406030204" pitchFamily="18" charset="0"/>
                            </a:rPr>
                          </m:ctrlPr>
                        </m:naryPr>
                        <m:sub>
                          <m:r>
                            <a:rPr lang="en-SG" sz="2000" i="1">
                              <a:solidFill>
                                <a:srgbClr val="000000"/>
                              </a:solidFill>
                              <a:latin typeface="Cambria Math" panose="02040503050406030204" pitchFamily="18" charset="0"/>
                            </a:rPr>
                            <m:t>−∞</m:t>
                          </m:r>
                        </m:sub>
                        <m:sup>
                          <m:r>
                            <a:rPr lang="en-SG" sz="2000" i="1">
                              <a:solidFill>
                                <a:srgbClr val="000000"/>
                              </a:solidFill>
                              <a:latin typeface="Cambria Math" panose="02040503050406030204" pitchFamily="18" charset="0"/>
                            </a:rPr>
                            <m:t>+∞</m:t>
                          </m:r>
                        </m:sup>
                        <m:e>
                          <m:r>
                            <a:rPr lang="en-SG" sz="2000" i="1">
                              <a:solidFill>
                                <a:srgbClr val="000000"/>
                              </a:solidFill>
                              <a:latin typeface="Cambria Math" panose="02040503050406030204" pitchFamily="18" charset="0"/>
                            </a:rPr>
                            <m:t>𝐺</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𝑡</m:t>
                          </m:r>
                          <m:r>
                            <a:rPr lang="en-SG" sz="2000" i="1">
                              <a:solidFill>
                                <a:srgbClr val="000000"/>
                              </a:solidFill>
                              <a:latin typeface="Cambria Math" panose="02040503050406030204" pitchFamily="18" charset="0"/>
                            </a:rPr>
                            <m:t>)</m:t>
                          </m:r>
                          <m:sSup>
                            <m:sSupPr>
                              <m:ctrlPr>
                                <a:rPr lang="en-SG" sz="2000" i="1">
                                  <a:solidFill>
                                    <a:srgbClr val="000000"/>
                                  </a:solidFill>
                                  <a:latin typeface="Cambria Math" panose="02040503050406030204" pitchFamily="18" charset="0"/>
                                </a:rPr>
                              </m:ctrlPr>
                            </m:sSupPr>
                            <m:e>
                              <m:r>
                                <a:rPr lang="en-SG" sz="2000" i="1">
                                  <a:solidFill>
                                    <a:srgbClr val="000000"/>
                                  </a:solidFill>
                                  <a:latin typeface="Cambria Math" panose="02040503050406030204" pitchFamily="18" charset="0"/>
                                </a:rPr>
                                <m:t>𝑒</m:t>
                              </m:r>
                            </m:e>
                            <m:sup>
                              <m:r>
                                <a:rPr lang="en-SG" sz="2000" i="1">
                                  <a:solidFill>
                                    <a:srgbClr val="000000"/>
                                  </a:solidFill>
                                  <a:latin typeface="Cambria Math" panose="02040503050406030204" pitchFamily="18" charset="0"/>
                                </a:rPr>
                                <m:t>𝑖𝐸𝑡</m:t>
                              </m:r>
                              <m:r>
                                <a:rPr lang="en-SG" sz="2000" i="1">
                                  <a:solidFill>
                                    <a:srgbClr val="000000"/>
                                  </a:solidFill>
                                  <a:latin typeface="Cambria Math" panose="02040503050406030204" pitchFamily="18" charset="0"/>
                                </a:rPr>
                                <m:t>/ℏ−</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𝑡</m:t>
                              </m:r>
                              <m:r>
                                <a:rPr lang="en-SG" sz="2000" i="1">
                                  <a:solidFill>
                                    <a:srgbClr val="000000"/>
                                  </a:solidFill>
                                  <a:latin typeface="Cambria Math" panose="02040503050406030204" pitchFamily="18" charset="0"/>
                                </a:rPr>
                                <m:t>/ℏ</m:t>
                              </m:r>
                            </m:sup>
                          </m:sSup>
                          <m:r>
                            <a:rPr lang="en-SG" sz="2000" i="1">
                              <a:solidFill>
                                <a:srgbClr val="000000"/>
                              </a:solidFill>
                              <a:latin typeface="Cambria Math" panose="02040503050406030204" pitchFamily="18" charset="0"/>
                            </a:rPr>
                            <m:t>𝑑𝑡</m:t>
                          </m:r>
                          <m:r>
                            <a:rPr lang="en-SG" sz="2000" i="1">
                              <a:solidFill>
                                <a:srgbClr val="000000"/>
                              </a:solidFill>
                              <a:latin typeface="Cambria Math" panose="02040503050406030204" pitchFamily="18" charset="0"/>
                            </a:rPr>
                            <m:t>=−</m:t>
                          </m:r>
                          <m:f>
                            <m:fPr>
                              <m:ctrlPr>
                                <a:rPr lang="en-SG" sz="2000" i="1">
                                  <a:solidFill>
                                    <a:srgbClr val="000000"/>
                                  </a:solidFill>
                                  <a:latin typeface="Cambria Math" panose="02040503050406030204" pitchFamily="18" charset="0"/>
                                </a:rPr>
                              </m:ctrlPr>
                            </m:fPr>
                            <m:num>
                              <m:r>
                                <a:rPr lang="en-SG" sz="2000" i="1">
                                  <a:solidFill>
                                    <a:srgbClr val="000000"/>
                                  </a:solidFill>
                                  <a:latin typeface="Cambria Math" panose="02040503050406030204" pitchFamily="18" charset="0"/>
                                </a:rPr>
                                <m:t>𝑖</m:t>
                              </m:r>
                            </m:num>
                            <m:den>
                              <m:r>
                                <a:rPr lang="en-SG" sz="2000" i="1">
                                  <a:solidFill>
                                    <a:srgbClr val="000000"/>
                                  </a:solidFill>
                                  <a:latin typeface="Cambria Math" panose="02040503050406030204" pitchFamily="18" charset="0"/>
                                </a:rPr>
                                <m:t>ℏ</m:t>
                              </m:r>
                            </m:den>
                          </m:f>
                        </m:e>
                      </m:nary>
                      <m:nary>
                        <m:naryPr>
                          <m:limLoc m:val="undOvr"/>
                          <m:ctrlPr>
                            <a:rPr lang="en-SG" sz="2000" i="1">
                              <a:solidFill>
                                <a:srgbClr val="000000"/>
                              </a:solidFill>
                              <a:latin typeface="Cambria Math" panose="02040503050406030204" pitchFamily="18" charset="0"/>
                            </a:rPr>
                          </m:ctrlPr>
                        </m:naryPr>
                        <m:sub>
                          <m:r>
                            <a:rPr lang="en-SG" sz="2000" i="1">
                              <a:solidFill>
                                <a:srgbClr val="000000"/>
                              </a:solidFill>
                              <a:latin typeface="Cambria Math" panose="02040503050406030204" pitchFamily="18" charset="0"/>
                            </a:rPr>
                            <m:t>0</m:t>
                          </m:r>
                        </m:sub>
                        <m:sup>
                          <m:r>
                            <a:rPr lang="en-SG" sz="2000" i="1">
                              <a:solidFill>
                                <a:srgbClr val="000000"/>
                              </a:solidFill>
                              <a:latin typeface="Cambria Math" panose="02040503050406030204" pitchFamily="18" charset="0"/>
                            </a:rPr>
                            <m:t>+∞</m:t>
                          </m:r>
                        </m:sup>
                        <m:e>
                          <m:sSup>
                            <m:sSupPr>
                              <m:ctrlPr>
                                <a:rPr lang="en-SG" sz="2000" i="1">
                                  <a:solidFill>
                                    <a:srgbClr val="000000"/>
                                  </a:solidFill>
                                  <a:latin typeface="Cambria Math" panose="02040503050406030204" pitchFamily="18" charset="0"/>
                                </a:rPr>
                              </m:ctrlPr>
                            </m:sSupPr>
                            <m:e>
                              <m:r>
                                <a:rPr lang="en-SG" sz="2000" i="1">
                                  <a:solidFill>
                                    <a:srgbClr val="000000"/>
                                  </a:solidFill>
                                  <a:latin typeface="Cambria Math" panose="02040503050406030204" pitchFamily="18" charset="0"/>
                                </a:rPr>
                                <m:t>𝑒</m:t>
                              </m:r>
                            </m:e>
                            <m:sup>
                              <m:r>
                                <a:rPr lang="en-SG" sz="2000" i="1">
                                  <a:solidFill>
                                    <a:srgbClr val="000000"/>
                                  </a:solidFill>
                                  <a:latin typeface="Cambria Math" panose="02040503050406030204" pitchFamily="18" charset="0"/>
                                </a:rPr>
                                <m:t>𝑖</m:t>
                              </m:r>
                              <m:f>
                                <m:fPr>
                                  <m:ctrlPr>
                                    <a:rPr lang="en-SG" sz="2000" i="1">
                                      <a:solidFill>
                                        <a:srgbClr val="000000"/>
                                      </a:solidFill>
                                      <a:latin typeface="Cambria Math" panose="02040503050406030204" pitchFamily="18" charset="0"/>
                                    </a:rPr>
                                  </m:ctrlPr>
                                </m:fPr>
                                <m:num>
                                  <m:r>
                                    <a:rPr lang="en-SG" sz="2000" i="1">
                                      <a:solidFill>
                                        <a:srgbClr val="000000"/>
                                      </a:solidFill>
                                      <a:latin typeface="Cambria Math" panose="02040503050406030204" pitchFamily="18" charset="0"/>
                                    </a:rPr>
                                    <m:t>𝐸</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𝑖</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𝐻</m:t>
                                  </m:r>
                                </m:num>
                                <m:den>
                                  <m:r>
                                    <a:rPr lang="en-SG" sz="2000" i="1">
                                      <a:solidFill>
                                        <a:srgbClr val="000000"/>
                                      </a:solidFill>
                                      <a:latin typeface="Cambria Math" panose="02040503050406030204" pitchFamily="18" charset="0"/>
                                    </a:rPr>
                                    <m:t>ℏ</m:t>
                                  </m:r>
                                </m:den>
                              </m:f>
                              <m:r>
                                <a:rPr lang="en-US" sz="2000" b="0" i="1" smtClean="0">
                                  <a:solidFill>
                                    <a:srgbClr val="000000"/>
                                  </a:solidFill>
                                  <a:latin typeface="Cambria Math" panose="02040503050406030204" pitchFamily="18" charset="0"/>
                                </a:rPr>
                                <m:t>𝑡</m:t>
                              </m:r>
                            </m:sup>
                          </m:sSup>
                          <m:r>
                            <a:rPr lang="en-SG" sz="2000" i="1">
                              <a:solidFill>
                                <a:srgbClr val="000000"/>
                              </a:solidFill>
                              <a:latin typeface="Cambria Math" panose="02040503050406030204" pitchFamily="18" charset="0"/>
                            </a:rPr>
                            <m:t>𝑑𝑡</m:t>
                          </m:r>
                        </m:e>
                      </m:nary>
                    </m:oMath>
                    <m:oMath xmlns:m="http://schemas.openxmlformats.org/officeDocument/2006/math">
                      <m:r>
                        <a:rPr lang="en-SG" sz="2000" i="1">
                          <a:solidFill>
                            <a:srgbClr val="000000"/>
                          </a:solidFill>
                          <a:latin typeface="Cambria Math" panose="02040503050406030204" pitchFamily="18" charset="0"/>
                        </a:rPr>
                        <m:t>   =</m:t>
                      </m:r>
                      <m:sSup>
                        <m:sSupPr>
                          <m:ctrlPr>
                            <a:rPr lang="en-SG" sz="2000" i="1">
                              <a:solidFill>
                                <a:srgbClr val="000000"/>
                              </a:solidFill>
                              <a:latin typeface="Cambria Math" panose="02040503050406030204" pitchFamily="18" charset="0"/>
                            </a:rPr>
                          </m:ctrlPr>
                        </m:sSupPr>
                        <m:e>
                          <m:d>
                            <m:dPr>
                              <m:ctrlPr>
                                <a:rPr lang="en-SG" sz="2000" i="1">
                                  <a:solidFill>
                                    <a:srgbClr val="000000"/>
                                  </a:solidFill>
                                  <a:latin typeface="Cambria Math" panose="02040503050406030204" pitchFamily="18" charset="0"/>
                                </a:rPr>
                              </m:ctrlPr>
                            </m:dPr>
                            <m:e>
                              <m:r>
                                <a:rPr lang="en-SG" sz="2000" i="1">
                                  <a:solidFill>
                                    <a:srgbClr val="000000"/>
                                  </a:solidFill>
                                  <a:latin typeface="Cambria Math" panose="02040503050406030204" pitchFamily="18" charset="0"/>
                                </a:rPr>
                                <m:t>𝐸</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𝑖</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𝐻</m:t>
                              </m:r>
                            </m:e>
                          </m:d>
                        </m:e>
                        <m:sup>
                          <m:r>
                            <a:rPr lang="en-SG" sz="2000" i="1">
                              <a:solidFill>
                                <a:srgbClr val="000000"/>
                              </a:solidFill>
                              <a:latin typeface="Cambria Math" panose="02040503050406030204" pitchFamily="18" charset="0"/>
                            </a:rPr>
                            <m:t>−1</m:t>
                          </m:r>
                        </m:sup>
                      </m:sSup>
                      <m:r>
                        <a:rPr lang="en-SG" sz="2000" i="1">
                          <a:solidFill>
                            <a:srgbClr val="000000"/>
                          </a:solidFill>
                          <a:latin typeface="Cambria Math" panose="02040503050406030204" pitchFamily="18" charset="0"/>
                        </a:rPr>
                        <m:t>, </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m:t>
                      </m:r>
                      <m:sSup>
                        <m:sSupPr>
                          <m:ctrlPr>
                            <a:rPr lang="en-SG" sz="2000" i="1">
                              <a:solidFill>
                                <a:srgbClr val="000000"/>
                              </a:solidFill>
                              <a:latin typeface="Cambria Math" panose="02040503050406030204" pitchFamily="18" charset="0"/>
                            </a:rPr>
                          </m:ctrlPr>
                        </m:sSupPr>
                        <m:e>
                          <m:r>
                            <a:rPr lang="en-SG" sz="2000" i="1">
                              <a:solidFill>
                                <a:srgbClr val="000000"/>
                              </a:solidFill>
                              <a:latin typeface="Cambria Math" panose="02040503050406030204" pitchFamily="18" charset="0"/>
                            </a:rPr>
                            <m:t>0</m:t>
                          </m:r>
                        </m:e>
                        <m:sup>
                          <m:r>
                            <a:rPr lang="en-SG" sz="2000" i="1">
                              <a:solidFill>
                                <a:srgbClr val="000000"/>
                              </a:solidFill>
                              <a:latin typeface="Cambria Math" panose="02040503050406030204" pitchFamily="18" charset="0"/>
                            </a:rPr>
                            <m:t>+</m:t>
                          </m:r>
                        </m:sup>
                      </m:sSup>
                    </m:oMath>
                  </m:oMathPara>
                </a14:m>
                <a:endParaRPr lang="en-SG" sz="2000" dirty="0"/>
              </a:p>
            </p:txBody>
          </p:sp>
        </mc:Choice>
        <mc:Fallback xmlns="">
          <p:sp>
            <p:nvSpPr>
              <p:cNvPr id="5" name="Object 4"/>
              <p:cNvSpPr txBox="1">
                <a:spLocks noRot="1" noChangeAspect="1" noMove="1" noResize="1" noEditPoints="1" noAdjustHandles="1" noChangeArrowheads="1" noChangeShapeType="1" noTextEdit="1"/>
              </p:cNvSpPr>
              <p:nvPr/>
            </p:nvSpPr>
            <p:spPr>
              <a:xfrm>
                <a:off x="1566125" y="2249863"/>
                <a:ext cx="5538788" cy="1961400"/>
              </a:xfrm>
              <a:prstGeom prst="rect">
                <a:avLst/>
              </a:prstGeom>
              <a:blipFill>
                <a:blip r:embed="rId3"/>
                <a:stretch>
                  <a:fillRect l="-88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219200" y="5105400"/>
                <a:ext cx="6553200" cy="461665"/>
              </a:xfrm>
              <a:prstGeom prst="rect">
                <a:avLst/>
              </a:prstGeom>
              <a:noFill/>
            </p:spPr>
            <p:txBody>
              <a:bodyPr wrap="square" rtlCol="0">
                <a:spAutoFit/>
              </a:bodyPr>
              <a:lstStyle/>
              <a:p>
                <a14:m>
                  <m:oMath xmlns:m="http://schemas.openxmlformats.org/officeDocument/2006/math">
                    <m:sSup>
                      <m:sSupPr>
                        <m:ctrlPr>
                          <a:rPr lang="en-US" sz="2400" b="0" i="1" smtClean="0">
                            <a:latin typeface="Cambria Math" panose="02040503050406030204" pitchFamily="18" charset="0"/>
                            <a:cs typeface="Times New Roman" pitchFamily="18" charset="0"/>
                          </a:rPr>
                        </m:ctrlPr>
                      </m:sSupPr>
                      <m:e>
                        <m:d>
                          <m:dPr>
                            <m:ctrlPr>
                              <a:rPr lang="en-US" sz="2400" b="0" i="1" smtClean="0">
                                <a:latin typeface="Cambria Math" panose="02040503050406030204" pitchFamily="18" charset="0"/>
                                <a:cs typeface="Times New Roman" pitchFamily="18" charset="0"/>
                              </a:rPr>
                            </m:ctrlPr>
                          </m:dPr>
                          <m:e>
                            <m:r>
                              <a:rPr lang="en-US" sz="2400" b="0" i="1" smtClean="0">
                                <a:latin typeface="Cambria Math" panose="02040503050406030204" pitchFamily="18" charset="0"/>
                                <a:cs typeface="Times New Roman" pitchFamily="18" charset="0"/>
                              </a:rPr>
                              <m:t>𝑧</m:t>
                            </m:r>
                            <m:r>
                              <a:rPr lang="en-US" sz="2400" b="0" i="1" smtClean="0">
                                <a:latin typeface="Cambria Math" panose="02040503050406030204" pitchFamily="18" charset="0"/>
                                <a:cs typeface="Times New Roman" pitchFamily="18" charset="0"/>
                              </a:rPr>
                              <m:t>−</m:t>
                            </m:r>
                            <m:r>
                              <a:rPr lang="en-US" sz="2400" b="0" i="1" smtClean="0">
                                <a:latin typeface="Cambria Math" panose="02040503050406030204" pitchFamily="18" charset="0"/>
                                <a:cs typeface="Times New Roman" pitchFamily="18" charset="0"/>
                              </a:rPr>
                              <m:t>𝐻</m:t>
                            </m:r>
                          </m:e>
                        </m:d>
                      </m:e>
                      <m:sup>
                        <m:r>
                          <a:rPr lang="en-US" sz="2400" b="0" i="1" smtClean="0">
                            <a:latin typeface="Cambria Math" panose="02040503050406030204" pitchFamily="18" charset="0"/>
                            <a:cs typeface="Times New Roman" pitchFamily="18" charset="0"/>
                          </a:rPr>
                          <m:t>−1</m:t>
                        </m:r>
                      </m:sup>
                    </m:sSup>
                  </m:oMath>
                </a14:m>
                <a:r>
                  <a:rPr lang="en-US" sz="2400" dirty="0">
                    <a:latin typeface="Times New Roman" pitchFamily="18" charset="0"/>
                    <a:cs typeface="Times New Roman" pitchFamily="18" charset="0"/>
                  </a:rPr>
                  <a:t> is called </a:t>
                </a:r>
                <a:r>
                  <a:rPr lang="en-US" sz="2400" dirty="0" err="1">
                    <a:latin typeface="Times New Roman" pitchFamily="18" charset="0"/>
                    <a:cs typeface="Times New Roman" pitchFamily="18" charset="0"/>
                  </a:rPr>
                  <a:t>resolvent</a:t>
                </a:r>
                <a:r>
                  <a:rPr lang="en-US" sz="2400" dirty="0">
                    <a:latin typeface="Times New Roman" pitchFamily="18" charset="0"/>
                    <a:cs typeface="Times New Roman" pitchFamily="18" charset="0"/>
                  </a:rPr>
                  <a:t> of the operator </a:t>
                </a:r>
                <a14:m>
                  <m:oMath xmlns:m="http://schemas.openxmlformats.org/officeDocument/2006/math">
                    <m:r>
                      <a:rPr lang="en-US" sz="2400" b="0" i="1" smtClean="0">
                        <a:latin typeface="Cambria Math" panose="02040503050406030204" pitchFamily="18" charset="0"/>
                        <a:cs typeface="Times New Roman" pitchFamily="18" charset="0"/>
                      </a:rPr>
                      <m:t>𝐻</m:t>
                    </m:r>
                  </m:oMath>
                </a14:m>
                <a:r>
                  <a:rPr lang="en-US" sz="2400" dirty="0">
                    <a:latin typeface="Times New Roman" pitchFamily="18" charset="0"/>
                    <a:cs typeface="Times New Roman" pitchFamily="18" charset="0"/>
                  </a:rPr>
                  <a:t>.</a:t>
                </a:r>
              </a:p>
            </p:txBody>
          </p:sp>
        </mc:Choice>
        <mc:Fallback xmlns="">
          <p:sp>
            <p:nvSpPr>
              <p:cNvPr id="6" name="TextBox 5"/>
              <p:cNvSpPr txBox="1">
                <a:spLocks noRot="1" noChangeAspect="1" noMove="1" noResize="1" noEditPoints="1" noAdjustHandles="1" noChangeArrowheads="1" noChangeShapeType="1" noTextEdit="1"/>
              </p:cNvSpPr>
              <p:nvPr/>
            </p:nvSpPr>
            <p:spPr>
              <a:xfrm>
                <a:off x="1219200" y="5105400"/>
                <a:ext cx="6553200" cy="461665"/>
              </a:xfrm>
              <a:prstGeom prst="rect">
                <a:avLst/>
              </a:prstGeom>
              <a:blipFill>
                <a:blip r:embed="rId6"/>
                <a:stretch>
                  <a:fillRect t="-10667" b="-29333"/>
                </a:stretch>
              </a:blipFill>
            </p:spPr>
            <p:txBody>
              <a:bodyPr/>
              <a:lstStyle/>
              <a:p>
                <a:r>
                  <a:rPr lang="en-US">
                    <a:noFill/>
                  </a:rPr>
                  <a:t> </a:t>
                </a:r>
              </a:p>
            </p:txBody>
          </p:sp>
        </mc:Fallback>
      </mc:AlternateContent>
    </p:spTree>
    <p:extLst>
      <p:ext uri="{BB962C8B-B14F-4D97-AF65-F5344CB8AC3E}">
        <p14:creationId xmlns:p14="http://schemas.microsoft.com/office/powerpoint/2010/main" val="1955166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Perturbation theory, single electron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7</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693565352"/>
              </p:ext>
            </p:extLst>
          </p:nvPr>
        </p:nvGraphicFramePr>
        <p:xfrm>
          <a:off x="1162050" y="1849438"/>
          <a:ext cx="6823075" cy="4630737"/>
        </p:xfrm>
        <a:graphic>
          <a:graphicData uri="http://schemas.openxmlformats.org/presentationml/2006/ole">
            <mc:AlternateContent xmlns:mc="http://schemas.openxmlformats.org/markup-compatibility/2006">
              <mc:Choice xmlns:v="urn:schemas-microsoft-com:vml" Requires="v">
                <p:oleObj spid="_x0000_s17439" name="Equation" r:id="rId3" imgW="3517560" imgH="2387520" progId="Equation.DSMT4">
                  <p:embed/>
                </p:oleObj>
              </mc:Choice>
              <mc:Fallback>
                <p:oleObj name="Equation" r:id="rId3" imgW="3517560" imgH="2387520" progId="Equation.DSMT4">
                  <p:embed/>
                  <p:pic>
                    <p:nvPicPr>
                      <p:cNvPr id="5" name="Object 4"/>
                      <p:cNvPicPr/>
                      <p:nvPr/>
                    </p:nvPicPr>
                    <p:blipFill>
                      <a:blip r:embed="rId4"/>
                      <a:stretch>
                        <a:fillRect/>
                      </a:stretch>
                    </p:blipFill>
                    <p:spPr>
                      <a:xfrm>
                        <a:off x="1162050" y="1849438"/>
                        <a:ext cx="6823075" cy="4630737"/>
                      </a:xfrm>
                      <a:prstGeom prst="rect">
                        <a:avLst/>
                      </a:prstGeom>
                    </p:spPr>
                  </p:pic>
                </p:oleObj>
              </mc:Fallback>
            </mc:AlternateContent>
          </a:graphicData>
        </a:graphic>
      </p:graphicFrame>
    </p:spTree>
    <p:extLst>
      <p:ext uri="{BB962C8B-B14F-4D97-AF65-F5344CB8AC3E}">
        <p14:creationId xmlns:p14="http://schemas.microsoft.com/office/powerpoint/2010/main" val="3566709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Annihilation/creation operators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8</a:t>
            </a:fld>
            <a:endParaRPr lang="en-US" dirty="0"/>
          </a:p>
        </p:txBody>
      </p:sp>
      <p:graphicFrame>
        <p:nvGraphicFramePr>
          <p:cNvPr id="5" name="Object 4"/>
          <p:cNvGraphicFramePr>
            <a:graphicFrameLocks noChangeAspect="1"/>
          </p:cNvGraphicFramePr>
          <p:nvPr/>
        </p:nvGraphicFramePr>
        <p:xfrm>
          <a:off x="2133600" y="1820862"/>
          <a:ext cx="6934200" cy="3894138"/>
        </p:xfrm>
        <a:graphic>
          <a:graphicData uri="http://schemas.openxmlformats.org/presentationml/2006/ole">
            <mc:AlternateContent xmlns:mc="http://schemas.openxmlformats.org/markup-compatibility/2006">
              <mc:Choice xmlns:v="urn:schemas-microsoft-com:vml" Requires="v">
                <p:oleObj spid="_x0000_s18462" name="Equation" r:id="rId4" imgW="3301920" imgH="1854000" progId="Equation.DSMT4">
                  <p:embed/>
                </p:oleObj>
              </mc:Choice>
              <mc:Fallback>
                <p:oleObj name="Equation" r:id="rId4" imgW="3301920" imgH="1854000" progId="Equation.DSMT4">
                  <p:embed/>
                  <p:pic>
                    <p:nvPicPr>
                      <p:cNvPr id="5" name="Object 4"/>
                      <p:cNvPicPr/>
                      <p:nvPr/>
                    </p:nvPicPr>
                    <p:blipFill>
                      <a:blip r:embed="rId5"/>
                      <a:stretch>
                        <a:fillRect/>
                      </a:stretch>
                    </p:blipFill>
                    <p:spPr>
                      <a:xfrm>
                        <a:off x="2133600" y="1820862"/>
                        <a:ext cx="6934200" cy="3894138"/>
                      </a:xfrm>
                      <a:prstGeom prst="rect">
                        <a:avLst/>
                      </a:prstGeom>
                    </p:spPr>
                  </p:pic>
                </p:oleObj>
              </mc:Fallback>
            </mc:AlternateContent>
          </a:graphicData>
        </a:graphic>
      </p:graphicFrame>
      <p:sp>
        <p:nvSpPr>
          <p:cNvPr id="3" name="Right Brace 2"/>
          <p:cNvSpPr/>
          <p:nvPr/>
        </p:nvSpPr>
        <p:spPr>
          <a:xfrm>
            <a:off x="5562600" y="3124200"/>
            <a:ext cx="304800" cy="1371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6553200" y="3124200"/>
            <a:ext cx="2209800" cy="1200329"/>
          </a:xfrm>
          <a:prstGeom prst="rect">
            <a:avLst/>
          </a:prstGeom>
          <a:noFill/>
        </p:spPr>
        <p:txBody>
          <a:bodyPr wrap="square" rtlCol="0">
            <a:spAutoFit/>
          </a:bodyPr>
          <a:lstStyle/>
          <a:p>
            <a:r>
              <a:rPr lang="en-US" sz="2400" dirty="0">
                <a:solidFill>
                  <a:schemeClr val="tx2"/>
                </a:solidFill>
                <a:latin typeface="Times New Roman" pitchFamily="18" charset="0"/>
                <a:cs typeface="Times New Roman" pitchFamily="18" charset="0"/>
              </a:rPr>
              <a:t>defining property of fermion</a:t>
            </a:r>
          </a:p>
        </p:txBody>
      </p:sp>
    </p:spTree>
    <p:extLst>
      <p:ext uri="{BB962C8B-B14F-4D97-AF65-F5344CB8AC3E}">
        <p14:creationId xmlns:p14="http://schemas.microsoft.com/office/powerpoint/2010/main" val="103950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Many-electron Hamiltonian and Green’s functions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9</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121263039"/>
              </p:ext>
            </p:extLst>
          </p:nvPr>
        </p:nvGraphicFramePr>
        <p:xfrm>
          <a:off x="1600200" y="1654050"/>
          <a:ext cx="4622800" cy="4878388"/>
        </p:xfrm>
        <a:graphic>
          <a:graphicData uri="http://schemas.openxmlformats.org/presentationml/2006/ole">
            <mc:AlternateContent xmlns:mc="http://schemas.openxmlformats.org/markup-compatibility/2006">
              <mc:Choice xmlns:v="urn:schemas-microsoft-com:vml" Requires="v">
                <p:oleObj spid="_x0000_s19486" name="Equation" r:id="rId4" imgW="2298600" imgH="2425680" progId="Equation.DSMT4">
                  <p:embed/>
                </p:oleObj>
              </mc:Choice>
              <mc:Fallback>
                <p:oleObj name="Equation" r:id="rId4" imgW="2298600" imgH="2425680" progId="Equation.DSMT4">
                  <p:embed/>
                  <p:pic>
                    <p:nvPicPr>
                      <p:cNvPr id="5" name="Object 4"/>
                      <p:cNvPicPr/>
                      <p:nvPr/>
                    </p:nvPicPr>
                    <p:blipFill>
                      <a:blip r:embed="rId5"/>
                      <a:stretch>
                        <a:fillRect/>
                      </a:stretch>
                    </p:blipFill>
                    <p:spPr>
                      <a:xfrm>
                        <a:off x="1600200" y="1654050"/>
                        <a:ext cx="4622800" cy="4878388"/>
                      </a:xfrm>
                      <a:prstGeom prst="rect">
                        <a:avLst/>
                      </a:prstGeom>
                    </p:spPr>
                  </p:pic>
                </p:oleObj>
              </mc:Fallback>
            </mc:AlternateContent>
          </a:graphicData>
        </a:graphic>
      </p:graphicFrame>
      <p:sp>
        <p:nvSpPr>
          <p:cNvPr id="6" name="TextBox 5"/>
          <p:cNvSpPr txBox="1"/>
          <p:nvPr/>
        </p:nvSpPr>
        <p:spPr>
          <a:xfrm>
            <a:off x="6096000" y="1794808"/>
            <a:ext cx="2438400" cy="1938992"/>
          </a:xfrm>
          <a:prstGeom prst="rect">
            <a:avLst/>
          </a:prstGeom>
          <a:noFill/>
        </p:spPr>
        <p:txBody>
          <a:bodyPr wrap="square" rtlCol="0">
            <a:spAutoFit/>
          </a:bodyPr>
          <a:lstStyle/>
          <a:p>
            <a:r>
              <a:rPr lang="en-US" sz="2400" dirty="0">
                <a:solidFill>
                  <a:schemeClr val="tx2"/>
                </a:solidFill>
                <a:latin typeface="Times New Roman" pitchFamily="18" charset="0"/>
                <a:cs typeface="Times New Roman" pitchFamily="18" charset="0"/>
              </a:rPr>
              <a:t>Annihilation operator </a:t>
            </a:r>
            <a:r>
              <a:rPr lang="en-US" sz="2400" i="1" dirty="0">
                <a:solidFill>
                  <a:schemeClr val="tx2"/>
                </a:solidFill>
                <a:latin typeface="Times New Roman" pitchFamily="18" charset="0"/>
                <a:cs typeface="Times New Roman" pitchFamily="18" charset="0"/>
              </a:rPr>
              <a:t>c</a:t>
            </a:r>
            <a:r>
              <a:rPr lang="en-US" sz="2400" dirty="0">
                <a:solidFill>
                  <a:schemeClr val="tx2"/>
                </a:solidFill>
                <a:latin typeface="Times New Roman" pitchFamily="18" charset="0"/>
                <a:cs typeface="Times New Roman" pitchFamily="18" charset="0"/>
              </a:rPr>
              <a:t> is a column vector, </a:t>
            </a:r>
            <a:r>
              <a:rPr lang="en-US" sz="2400" i="1" dirty="0">
                <a:solidFill>
                  <a:schemeClr val="tx2"/>
                </a:solidFill>
                <a:latin typeface="Times New Roman" pitchFamily="18" charset="0"/>
                <a:cs typeface="Times New Roman" pitchFamily="18" charset="0"/>
              </a:rPr>
              <a:t>H</a:t>
            </a:r>
            <a:r>
              <a:rPr lang="en-US" sz="2400" dirty="0">
                <a:solidFill>
                  <a:schemeClr val="tx2"/>
                </a:solidFill>
                <a:latin typeface="Times New Roman" pitchFamily="18" charset="0"/>
                <a:cs typeface="Times New Roman" pitchFamily="18" charset="0"/>
              </a:rPr>
              <a:t> is </a:t>
            </a:r>
            <a:r>
              <a:rPr lang="en-US" sz="2400" i="1" dirty="0">
                <a:solidFill>
                  <a:schemeClr val="tx2"/>
                </a:solidFill>
                <a:latin typeface="Times New Roman" pitchFamily="18" charset="0"/>
                <a:cs typeface="Times New Roman" pitchFamily="18" charset="0"/>
              </a:rPr>
              <a:t>N</a:t>
            </a:r>
            <a:r>
              <a:rPr lang="en-US" sz="2400" dirty="0">
                <a:solidFill>
                  <a:schemeClr val="tx2"/>
                </a:solidFill>
                <a:latin typeface="Times New Roman" pitchFamily="18" charset="0"/>
                <a:cs typeface="Times New Roman" pitchFamily="18" charset="0"/>
              </a:rPr>
              <a:t> by </a:t>
            </a:r>
            <a:r>
              <a:rPr lang="en-US" sz="2400" i="1" dirty="0">
                <a:solidFill>
                  <a:schemeClr val="tx2"/>
                </a:solidFill>
                <a:latin typeface="Times New Roman" pitchFamily="18" charset="0"/>
                <a:cs typeface="Times New Roman" pitchFamily="18" charset="0"/>
              </a:rPr>
              <a:t>N</a:t>
            </a:r>
            <a:r>
              <a:rPr lang="en-US" sz="2400" dirty="0">
                <a:solidFill>
                  <a:schemeClr val="tx2"/>
                </a:solidFill>
                <a:latin typeface="Times New Roman" pitchFamily="18" charset="0"/>
                <a:cs typeface="Times New Roman" pitchFamily="18" charset="0"/>
              </a:rPr>
              <a:t> matrix.   {</a:t>
            </a:r>
            <a:r>
              <a:rPr lang="en-US" sz="2400" i="1" dirty="0">
                <a:solidFill>
                  <a:schemeClr val="tx2"/>
                </a:solidFill>
                <a:latin typeface="Times New Roman" pitchFamily="18" charset="0"/>
                <a:cs typeface="Times New Roman" pitchFamily="18" charset="0"/>
              </a:rPr>
              <a:t>A</a:t>
            </a:r>
            <a:r>
              <a:rPr lang="en-US" sz="2400" dirty="0">
                <a:solidFill>
                  <a:schemeClr val="tx2"/>
                </a:solidFill>
                <a:latin typeface="Times New Roman" pitchFamily="18" charset="0"/>
                <a:cs typeface="Times New Roman" pitchFamily="18" charset="0"/>
              </a:rPr>
              <a:t>, </a:t>
            </a:r>
            <a:r>
              <a:rPr lang="en-US" sz="2400" i="1" dirty="0">
                <a:solidFill>
                  <a:schemeClr val="tx2"/>
                </a:solidFill>
                <a:latin typeface="Times New Roman" pitchFamily="18" charset="0"/>
                <a:cs typeface="Times New Roman" pitchFamily="18" charset="0"/>
              </a:rPr>
              <a:t>B</a:t>
            </a:r>
            <a:r>
              <a:rPr lang="en-US" sz="2400" dirty="0">
                <a:solidFill>
                  <a:schemeClr val="tx2"/>
                </a:solidFill>
                <a:latin typeface="Times New Roman" pitchFamily="18" charset="0"/>
                <a:cs typeface="Times New Roman" pitchFamily="18" charset="0"/>
              </a:rPr>
              <a:t>} =</a:t>
            </a:r>
            <a:r>
              <a:rPr lang="en-US" sz="2400" i="1" dirty="0">
                <a:solidFill>
                  <a:schemeClr val="tx2"/>
                </a:solidFill>
                <a:latin typeface="Times New Roman" pitchFamily="18" charset="0"/>
                <a:cs typeface="Times New Roman" pitchFamily="18" charset="0"/>
              </a:rPr>
              <a:t>AB</a:t>
            </a:r>
            <a:r>
              <a:rPr lang="en-US" sz="2400" dirty="0">
                <a:solidFill>
                  <a:schemeClr val="tx2"/>
                </a:solidFill>
                <a:latin typeface="Times New Roman" pitchFamily="18" charset="0"/>
                <a:cs typeface="Times New Roman" pitchFamily="18" charset="0"/>
              </a:rPr>
              <a:t>+</a:t>
            </a:r>
            <a:r>
              <a:rPr lang="en-US" sz="2400" i="1" dirty="0">
                <a:solidFill>
                  <a:schemeClr val="tx2"/>
                </a:solidFill>
                <a:latin typeface="Times New Roman" pitchFamily="18" charset="0"/>
                <a:cs typeface="Times New Roman" pitchFamily="18" charset="0"/>
              </a:rPr>
              <a:t>BA</a:t>
            </a:r>
          </a:p>
        </p:txBody>
      </p:sp>
    </p:spTree>
    <p:extLst>
      <p:ext uri="{BB962C8B-B14F-4D97-AF65-F5344CB8AC3E}">
        <p14:creationId xmlns:p14="http://schemas.microsoft.com/office/powerpoint/2010/main" val="372717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41">
            <a:extLst>
              <a:ext uri="{FF2B5EF4-FFF2-40B4-BE49-F238E27FC236}">
                <a16:creationId xmlns:a16="http://schemas.microsoft.com/office/drawing/2014/main" id="{5595A08A-1DDF-4451-A680-782B10E99C47}"/>
              </a:ext>
            </a:extLst>
          </p:cNvPr>
          <p:cNvSpPr/>
          <p:nvPr/>
        </p:nvSpPr>
        <p:spPr>
          <a:xfrm>
            <a:off x="729805" y="2263103"/>
            <a:ext cx="2906487" cy="2813061"/>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itle 1">
            <a:extLst>
              <a:ext uri="{FF2B5EF4-FFF2-40B4-BE49-F238E27FC236}">
                <a16:creationId xmlns:a16="http://schemas.microsoft.com/office/drawing/2014/main" id="{2BB107A4-3ABC-4DEF-AA8F-2DB920A373DA}"/>
              </a:ext>
            </a:extLst>
          </p:cNvPr>
          <p:cNvSpPr>
            <a:spLocks noGrp="1"/>
          </p:cNvSpPr>
          <p:nvPr>
            <p:ph type="title"/>
          </p:nvPr>
        </p:nvSpPr>
        <p:spPr/>
        <p:txBody>
          <a:bodyPr/>
          <a:lstStyle/>
          <a:p>
            <a:r>
              <a:rPr lang="en-US" dirty="0"/>
              <a:t>Electron-field interaction, </a:t>
            </a:r>
            <a:r>
              <a:rPr lang="en-US" dirty="0" err="1"/>
              <a:t>Peierls</a:t>
            </a:r>
            <a:r>
              <a:rPr lang="en-US" dirty="0"/>
              <a:t> substitution</a:t>
            </a:r>
            <a:endParaRPr lang="en-SG" dirty="0"/>
          </a:p>
        </p:txBody>
      </p:sp>
      <p:sp>
        <p:nvSpPr>
          <p:cNvPr id="4" name="Slide Number Placeholder 3">
            <a:extLst>
              <a:ext uri="{FF2B5EF4-FFF2-40B4-BE49-F238E27FC236}">
                <a16:creationId xmlns:a16="http://schemas.microsoft.com/office/drawing/2014/main" id="{C91EE50E-77EC-45BB-B766-2A58716CC0A5}"/>
              </a:ext>
            </a:extLst>
          </p:cNvPr>
          <p:cNvSpPr>
            <a:spLocks noGrp="1"/>
          </p:cNvSpPr>
          <p:nvPr>
            <p:ph type="sldNum" sz="quarter" idx="12"/>
          </p:nvPr>
        </p:nvSpPr>
        <p:spPr/>
        <p:txBody>
          <a:bodyPr/>
          <a:lstStyle/>
          <a:p>
            <a:fld id="{6B0C5081-FAA5-4254-AC75-597BB4863808}" type="slidenum">
              <a:rPr lang="en-US" smtClean="0"/>
              <a:t>10</a:t>
            </a:fld>
            <a:endParaRPr lang="en-US"/>
          </a:p>
        </p:txBody>
      </p:sp>
      <p:sp>
        <p:nvSpPr>
          <p:cNvPr id="5" name="Oval 4">
            <a:extLst>
              <a:ext uri="{FF2B5EF4-FFF2-40B4-BE49-F238E27FC236}">
                <a16:creationId xmlns:a16="http://schemas.microsoft.com/office/drawing/2014/main" id="{87E8BC2A-037F-4927-86F7-0F435B09350D}"/>
              </a:ext>
            </a:extLst>
          </p:cNvPr>
          <p:cNvSpPr/>
          <p:nvPr/>
        </p:nvSpPr>
        <p:spPr>
          <a:xfrm>
            <a:off x="304800" y="3156857"/>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Oval 6">
            <a:extLst>
              <a:ext uri="{FF2B5EF4-FFF2-40B4-BE49-F238E27FC236}">
                <a16:creationId xmlns:a16="http://schemas.microsoft.com/office/drawing/2014/main" id="{869D8251-B524-4633-B8BB-DFD56FECCFAB}"/>
              </a:ext>
            </a:extLst>
          </p:cNvPr>
          <p:cNvSpPr/>
          <p:nvPr/>
        </p:nvSpPr>
        <p:spPr>
          <a:xfrm>
            <a:off x="87085" y="37664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Oval 7">
            <a:extLst>
              <a:ext uri="{FF2B5EF4-FFF2-40B4-BE49-F238E27FC236}">
                <a16:creationId xmlns:a16="http://schemas.microsoft.com/office/drawing/2014/main" id="{829A057D-8D51-40EC-A8F1-97B3E3EED28B}"/>
              </a:ext>
            </a:extLst>
          </p:cNvPr>
          <p:cNvSpPr/>
          <p:nvPr/>
        </p:nvSpPr>
        <p:spPr>
          <a:xfrm>
            <a:off x="478972" y="383177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Oval 11">
            <a:extLst>
              <a:ext uri="{FF2B5EF4-FFF2-40B4-BE49-F238E27FC236}">
                <a16:creationId xmlns:a16="http://schemas.microsoft.com/office/drawing/2014/main" id="{C16E5A14-7BEA-4B1F-800F-8DA0AF8A8825}"/>
              </a:ext>
            </a:extLst>
          </p:cNvPr>
          <p:cNvSpPr/>
          <p:nvPr/>
        </p:nvSpPr>
        <p:spPr>
          <a:xfrm>
            <a:off x="914401" y="40821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1" name="Oval 40">
            <a:extLst>
              <a:ext uri="{FF2B5EF4-FFF2-40B4-BE49-F238E27FC236}">
                <a16:creationId xmlns:a16="http://schemas.microsoft.com/office/drawing/2014/main" id="{E54ED44F-3D61-4AB1-BFA5-B0B292BD6BD8}"/>
              </a:ext>
            </a:extLst>
          </p:cNvPr>
          <p:cNvSpPr/>
          <p:nvPr/>
        </p:nvSpPr>
        <p:spPr>
          <a:xfrm>
            <a:off x="250372" y="260168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5" name="Oval 44">
            <a:extLst>
              <a:ext uri="{FF2B5EF4-FFF2-40B4-BE49-F238E27FC236}">
                <a16:creationId xmlns:a16="http://schemas.microsoft.com/office/drawing/2014/main" id="{C83C4CBD-0532-4056-93E0-73537691662B}"/>
              </a:ext>
            </a:extLst>
          </p:cNvPr>
          <p:cNvSpPr/>
          <p:nvPr/>
        </p:nvSpPr>
        <p:spPr>
          <a:xfrm>
            <a:off x="-43539" y="235131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6" name="Oval 45">
            <a:extLst>
              <a:ext uri="{FF2B5EF4-FFF2-40B4-BE49-F238E27FC236}">
                <a16:creationId xmlns:a16="http://schemas.microsoft.com/office/drawing/2014/main" id="{D3032C99-8660-4B26-AE0A-4E2B74C762FD}"/>
              </a:ext>
            </a:extLst>
          </p:cNvPr>
          <p:cNvSpPr/>
          <p:nvPr/>
        </p:nvSpPr>
        <p:spPr>
          <a:xfrm>
            <a:off x="-130628" y="30153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6" name="Straight Connector 15">
            <a:extLst>
              <a:ext uri="{FF2B5EF4-FFF2-40B4-BE49-F238E27FC236}">
                <a16:creationId xmlns:a16="http://schemas.microsoft.com/office/drawing/2014/main" id="{5FED25F4-AC4C-401D-A35D-4D21C4482F77}"/>
              </a:ext>
            </a:extLst>
          </p:cNvPr>
          <p:cNvCxnSpPr>
            <a:cxnSpLocks/>
          </p:cNvCxnSpPr>
          <p:nvPr/>
        </p:nvCxnSpPr>
        <p:spPr>
          <a:xfrm>
            <a:off x="815598" y="2859384"/>
            <a:ext cx="392712" cy="2711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B979255-9B30-438F-9D6A-DC02C7D42D92}"/>
              </a:ext>
            </a:extLst>
          </p:cNvPr>
          <p:cNvCxnSpPr>
            <a:cxnSpLocks/>
          </p:cNvCxnSpPr>
          <p:nvPr/>
        </p:nvCxnSpPr>
        <p:spPr>
          <a:xfrm>
            <a:off x="1333501" y="3158654"/>
            <a:ext cx="239484" cy="56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C255D3E-D34F-4603-B11D-620D6CB80B1F}"/>
              </a:ext>
            </a:extLst>
          </p:cNvPr>
          <p:cNvCxnSpPr>
            <a:stCxn id="10" idx="4"/>
            <a:endCxn id="15" idx="0"/>
          </p:cNvCxnSpPr>
          <p:nvPr/>
        </p:nvCxnSpPr>
        <p:spPr>
          <a:xfrm>
            <a:off x="1572985" y="3844458"/>
            <a:ext cx="10885" cy="433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C0FC08-5442-4A68-966D-7334EFA040D5}"/>
              </a:ext>
            </a:extLst>
          </p:cNvPr>
          <p:cNvCxnSpPr>
            <a:cxnSpLocks/>
          </p:cNvCxnSpPr>
          <p:nvPr/>
        </p:nvCxnSpPr>
        <p:spPr>
          <a:xfrm>
            <a:off x="941616" y="3648512"/>
            <a:ext cx="560612" cy="102514"/>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575A21C-3D90-4F0E-AB26-1D1977E77762}"/>
              </a:ext>
            </a:extLst>
          </p:cNvPr>
          <p:cNvCxnSpPr>
            <a:cxnSpLocks/>
          </p:cNvCxnSpPr>
          <p:nvPr/>
        </p:nvCxnSpPr>
        <p:spPr>
          <a:xfrm>
            <a:off x="1072245" y="4214569"/>
            <a:ext cx="473527" cy="195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5C29269-157D-411D-9182-C89F61FF7EC7}"/>
              </a:ext>
            </a:extLst>
          </p:cNvPr>
          <p:cNvCxnSpPr>
            <a:cxnSpLocks/>
          </p:cNvCxnSpPr>
          <p:nvPr/>
        </p:nvCxnSpPr>
        <p:spPr>
          <a:xfrm>
            <a:off x="908958" y="3626740"/>
            <a:ext cx="119743" cy="587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775D177-D2BF-4B36-B9FC-791A31D685BE}"/>
              </a:ext>
            </a:extLst>
          </p:cNvPr>
          <p:cNvCxnSpPr>
            <a:cxnSpLocks/>
          </p:cNvCxnSpPr>
          <p:nvPr/>
        </p:nvCxnSpPr>
        <p:spPr>
          <a:xfrm>
            <a:off x="342900" y="2662452"/>
            <a:ext cx="527133" cy="3054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F60E0FF-5126-49EC-A2E1-048471B77499}"/>
              </a:ext>
            </a:extLst>
          </p:cNvPr>
          <p:cNvCxnSpPr>
            <a:cxnSpLocks/>
          </p:cNvCxnSpPr>
          <p:nvPr/>
        </p:nvCxnSpPr>
        <p:spPr>
          <a:xfrm>
            <a:off x="419100" y="3321941"/>
            <a:ext cx="409036" cy="30371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C0486BE-DF28-4941-A9F8-79AC20DA1B34}"/>
              </a:ext>
            </a:extLst>
          </p:cNvPr>
          <p:cNvCxnSpPr>
            <a:cxnSpLocks/>
          </p:cNvCxnSpPr>
          <p:nvPr/>
        </p:nvCxnSpPr>
        <p:spPr>
          <a:xfrm>
            <a:off x="353786" y="2832082"/>
            <a:ext cx="54428" cy="324775"/>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D2AC82E-3C78-48F1-9248-DBE1D07C7DFE}"/>
              </a:ext>
            </a:extLst>
          </p:cNvPr>
          <p:cNvCxnSpPr>
            <a:cxnSpLocks/>
          </p:cNvCxnSpPr>
          <p:nvPr/>
        </p:nvCxnSpPr>
        <p:spPr>
          <a:xfrm>
            <a:off x="64498" y="2460883"/>
            <a:ext cx="293911" cy="272142"/>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3E0B2A5-A0DD-4F97-9424-2B22D11A7889}"/>
              </a:ext>
            </a:extLst>
          </p:cNvPr>
          <p:cNvCxnSpPr>
            <a:cxnSpLocks/>
          </p:cNvCxnSpPr>
          <p:nvPr/>
        </p:nvCxnSpPr>
        <p:spPr>
          <a:xfrm>
            <a:off x="16330" y="3169541"/>
            <a:ext cx="354606" cy="107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13E8CB1-D336-4CD1-81E4-E808C1C0A174}"/>
              </a:ext>
            </a:extLst>
          </p:cNvPr>
          <p:cNvCxnSpPr>
            <a:cxnSpLocks/>
          </p:cNvCxnSpPr>
          <p:nvPr/>
        </p:nvCxnSpPr>
        <p:spPr>
          <a:xfrm flipH="1">
            <a:off x="620484" y="3658315"/>
            <a:ext cx="282208" cy="255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7051F7A-AB43-4F22-B69A-8A0ADFFE95DE}"/>
              </a:ext>
            </a:extLst>
          </p:cNvPr>
          <p:cNvCxnSpPr>
            <a:cxnSpLocks/>
          </p:cNvCxnSpPr>
          <p:nvPr/>
        </p:nvCxnSpPr>
        <p:spPr>
          <a:xfrm>
            <a:off x="195939" y="3881658"/>
            <a:ext cx="391887" cy="65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CB143A8-FB38-44A6-BC48-386459692904}"/>
              </a:ext>
            </a:extLst>
          </p:cNvPr>
          <p:cNvCxnSpPr>
            <a:cxnSpLocks/>
          </p:cNvCxnSpPr>
          <p:nvPr/>
        </p:nvCxnSpPr>
        <p:spPr>
          <a:xfrm>
            <a:off x="615044" y="3996856"/>
            <a:ext cx="354607" cy="2166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04E3BB0-B78B-4E30-BDF5-A65063BF88E0}"/>
              </a:ext>
            </a:extLst>
          </p:cNvPr>
          <p:cNvCxnSpPr>
            <a:cxnSpLocks/>
          </p:cNvCxnSpPr>
          <p:nvPr/>
        </p:nvCxnSpPr>
        <p:spPr>
          <a:xfrm flipH="1">
            <a:off x="223156" y="3984887"/>
            <a:ext cx="407394" cy="5018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163FC76-46E3-4AFA-8B97-7BAB2904644E}"/>
              </a:ext>
            </a:extLst>
          </p:cNvPr>
          <p:cNvCxnSpPr>
            <a:cxnSpLocks/>
          </p:cNvCxnSpPr>
          <p:nvPr/>
        </p:nvCxnSpPr>
        <p:spPr>
          <a:xfrm>
            <a:off x="206830" y="4382400"/>
            <a:ext cx="538840" cy="398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EC0BE46-BE5E-497C-8A0A-ECAD7D8F1272}"/>
              </a:ext>
            </a:extLst>
          </p:cNvPr>
          <p:cNvCxnSpPr>
            <a:cxnSpLocks/>
          </p:cNvCxnSpPr>
          <p:nvPr/>
        </p:nvCxnSpPr>
        <p:spPr>
          <a:xfrm flipH="1">
            <a:off x="-293913" y="3897801"/>
            <a:ext cx="447134" cy="21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5A06732-8F3A-430D-BA21-2CD1805DA501}"/>
              </a:ext>
            </a:extLst>
          </p:cNvPr>
          <p:cNvCxnSpPr>
            <a:cxnSpLocks/>
          </p:cNvCxnSpPr>
          <p:nvPr/>
        </p:nvCxnSpPr>
        <p:spPr>
          <a:xfrm flipH="1">
            <a:off x="-293914" y="4421398"/>
            <a:ext cx="560614"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B6FCC4FA-62CC-41F0-ACCB-7C843E5404E0}"/>
              </a:ext>
            </a:extLst>
          </p:cNvPr>
          <p:cNvSpPr/>
          <p:nvPr/>
        </p:nvSpPr>
        <p:spPr>
          <a:xfrm>
            <a:off x="576940" y="458288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 name="Oval 10">
            <a:extLst>
              <a:ext uri="{FF2B5EF4-FFF2-40B4-BE49-F238E27FC236}">
                <a16:creationId xmlns:a16="http://schemas.microsoft.com/office/drawing/2014/main" id="{2FEFB6DC-2064-4E61-ABF8-DF08849A750A}"/>
              </a:ext>
            </a:extLst>
          </p:cNvPr>
          <p:cNvSpPr/>
          <p:nvPr/>
        </p:nvSpPr>
        <p:spPr>
          <a:xfrm>
            <a:off x="152400" y="42998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Oval 14">
            <a:extLst>
              <a:ext uri="{FF2B5EF4-FFF2-40B4-BE49-F238E27FC236}">
                <a16:creationId xmlns:a16="http://schemas.microsoft.com/office/drawing/2014/main" id="{21FCEA72-86D5-40F8-8937-14810648215A}"/>
              </a:ext>
            </a:extLst>
          </p:cNvPr>
          <p:cNvSpPr/>
          <p:nvPr/>
        </p:nvSpPr>
        <p:spPr>
          <a:xfrm>
            <a:off x="1469570" y="427808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68" name="Straight Connector 67">
            <a:extLst>
              <a:ext uri="{FF2B5EF4-FFF2-40B4-BE49-F238E27FC236}">
                <a16:creationId xmlns:a16="http://schemas.microsoft.com/office/drawing/2014/main" id="{990ECF54-CD16-494F-B9AB-30EAE81A5558}"/>
              </a:ext>
            </a:extLst>
          </p:cNvPr>
          <p:cNvCxnSpPr>
            <a:cxnSpLocks/>
          </p:cNvCxnSpPr>
          <p:nvPr/>
        </p:nvCxnSpPr>
        <p:spPr>
          <a:xfrm flipH="1">
            <a:off x="702126" y="4203683"/>
            <a:ext cx="337461" cy="500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E943E44-9A3D-4A3F-908D-603B51BDAF4B}"/>
              </a:ext>
            </a:extLst>
          </p:cNvPr>
          <p:cNvCxnSpPr>
            <a:cxnSpLocks/>
          </p:cNvCxnSpPr>
          <p:nvPr/>
        </p:nvCxnSpPr>
        <p:spPr>
          <a:xfrm flipH="1">
            <a:off x="957122" y="3223970"/>
            <a:ext cx="343721" cy="412573"/>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EEB2C9A-97EF-44E1-8840-83408DDB8100}"/>
              </a:ext>
            </a:extLst>
          </p:cNvPr>
          <p:cNvSpPr/>
          <p:nvPr/>
        </p:nvSpPr>
        <p:spPr>
          <a:xfrm>
            <a:off x="1458685" y="36140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Oval 8">
            <a:extLst>
              <a:ext uri="{FF2B5EF4-FFF2-40B4-BE49-F238E27FC236}">
                <a16:creationId xmlns:a16="http://schemas.microsoft.com/office/drawing/2014/main" id="{C29565FD-1F00-4DD2-BC14-55D5273483E3}"/>
              </a:ext>
            </a:extLst>
          </p:cNvPr>
          <p:cNvSpPr/>
          <p:nvPr/>
        </p:nvSpPr>
        <p:spPr>
          <a:xfrm>
            <a:off x="1219201" y="3048000"/>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Oval 13">
            <a:extLst>
              <a:ext uri="{FF2B5EF4-FFF2-40B4-BE49-F238E27FC236}">
                <a16:creationId xmlns:a16="http://schemas.microsoft.com/office/drawing/2014/main" id="{B6765FA2-8042-43A5-A045-694E94D6C60E}"/>
              </a:ext>
            </a:extLst>
          </p:cNvPr>
          <p:cNvSpPr/>
          <p:nvPr/>
        </p:nvSpPr>
        <p:spPr>
          <a:xfrm>
            <a:off x="696683" y="277121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52" name="Straight Connector 51">
            <a:extLst>
              <a:ext uri="{FF2B5EF4-FFF2-40B4-BE49-F238E27FC236}">
                <a16:creationId xmlns:a16="http://schemas.microsoft.com/office/drawing/2014/main" id="{DB727011-D985-42CA-BDFF-4808426ABA62}"/>
              </a:ext>
            </a:extLst>
          </p:cNvPr>
          <p:cNvCxnSpPr>
            <a:cxnSpLocks/>
          </p:cNvCxnSpPr>
          <p:nvPr/>
        </p:nvCxnSpPr>
        <p:spPr>
          <a:xfrm>
            <a:off x="817249" y="2935217"/>
            <a:ext cx="64497" cy="641639"/>
          </a:xfrm>
          <a:prstGeom prst="line">
            <a:avLst/>
          </a:prstGeom>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A694BE0E-D371-4AA6-8239-7D807E03BD04}"/>
              </a:ext>
            </a:extLst>
          </p:cNvPr>
          <p:cNvSpPr/>
          <p:nvPr/>
        </p:nvSpPr>
        <p:spPr>
          <a:xfrm>
            <a:off x="794658" y="3494314"/>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144A9D7-54EF-E463-9045-286970F5A440}"/>
                  </a:ext>
                </a:extLst>
              </p:cNvPr>
              <p:cNvSpPr txBox="1"/>
              <p:nvPr/>
            </p:nvSpPr>
            <p:spPr>
              <a:xfrm>
                <a:off x="4304181" y="3119195"/>
                <a:ext cx="4592952" cy="98597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sz="2400" b="0" i="1" smtClean="0">
                              <a:latin typeface="Cambria Math" panose="02040503050406030204" pitchFamily="18" charset="0"/>
                            </a:rPr>
                          </m:ctrlPr>
                        </m:naryPr>
                        <m:sub>
                          <m:r>
                            <m:rPr>
                              <m:brk m:alnAt="7"/>
                            </m:rPr>
                            <a:rPr lang="en-SG" sz="2400" b="0" i="1" smtClean="0">
                              <a:latin typeface="Cambria Math" panose="02040503050406030204" pitchFamily="18" charset="0"/>
                            </a:rPr>
                            <m:t>𝑗</m:t>
                          </m:r>
                          <m:r>
                            <a:rPr lang="en-SG" sz="2400" b="0" i="1" smtClean="0">
                              <a:latin typeface="Cambria Math" panose="02040503050406030204" pitchFamily="18" charset="0"/>
                            </a:rPr>
                            <m:t>𝑘</m:t>
                          </m:r>
                        </m:sub>
                        <m:sup/>
                        <m:e>
                          <m:sSubSup>
                            <m:sSubSupPr>
                              <m:ctrlPr>
                                <a:rPr lang="en-US" sz="2400" i="1">
                                  <a:solidFill>
                                    <a:prstClr val="black"/>
                                  </a:solidFill>
                                  <a:latin typeface="Cambria Math" panose="02040503050406030204" pitchFamily="18" charset="0"/>
                                </a:rPr>
                              </m:ctrlPr>
                            </m:sSubSupPr>
                            <m:e>
                              <m:r>
                                <a:rPr lang="en-US" sz="2400" i="1">
                                  <a:solidFill>
                                    <a:prstClr val="black"/>
                                  </a:solidFill>
                                  <a:latin typeface="Cambria Math" panose="02040503050406030204" pitchFamily="18" charset="0"/>
                                </a:rPr>
                                <m:t>𝑐</m:t>
                              </m:r>
                            </m:e>
                            <m:sub>
                              <m:r>
                                <a:rPr lang="en-US" sz="2400" i="1">
                                  <a:solidFill>
                                    <a:prstClr val="black"/>
                                  </a:solidFill>
                                  <a:latin typeface="Cambria Math" panose="02040503050406030204" pitchFamily="18" charset="0"/>
                                </a:rPr>
                                <m:t>𝑗</m:t>
                              </m:r>
                            </m:sub>
                            <m:sup>
                              <m:r>
                                <a:rPr lang="en-US" sz="2400" i="1">
                                  <a:solidFill>
                                    <a:prstClr val="black"/>
                                  </a:solidFill>
                                  <a:latin typeface="Cambria Math" panose="02040503050406030204" pitchFamily="18" charset="0"/>
                                  <a:ea typeface="Cambria Math" panose="02040503050406030204" pitchFamily="18" charset="0"/>
                                </a:rPr>
                                <m:t>†</m:t>
                              </m:r>
                            </m:sup>
                          </m:sSubSup>
                          <m:sSub>
                            <m:sSubPr>
                              <m:ctrlPr>
                                <a:rPr lang="en-US" sz="2400" i="1">
                                  <a:solidFill>
                                    <a:prstClr val="black"/>
                                  </a:solidFill>
                                  <a:latin typeface="Cambria Math" panose="02040503050406030204" pitchFamily="18" charset="0"/>
                                </a:rPr>
                              </m:ctrlPr>
                            </m:sSubPr>
                            <m:e>
                              <m:r>
                                <a:rPr lang="en-US" sz="2400" i="1">
                                  <a:solidFill>
                                    <a:prstClr val="black"/>
                                  </a:solidFill>
                                  <a:latin typeface="Cambria Math" panose="02040503050406030204" pitchFamily="18" charset="0"/>
                                </a:rPr>
                                <m:t>𝐻</m:t>
                              </m:r>
                            </m:e>
                            <m:sub>
                              <m:r>
                                <a:rPr lang="en-US" sz="2400" i="1">
                                  <a:solidFill>
                                    <a:prstClr val="black"/>
                                  </a:solidFill>
                                  <a:latin typeface="Cambria Math" panose="02040503050406030204" pitchFamily="18" charset="0"/>
                                </a:rPr>
                                <m:t>𝑗𝑘</m:t>
                              </m:r>
                            </m:sub>
                          </m:sSub>
                          <m:sSub>
                            <m:sSubPr>
                              <m:ctrlPr>
                                <a:rPr lang="en-US" sz="2400" i="1">
                                  <a:solidFill>
                                    <a:prstClr val="black"/>
                                  </a:solidFill>
                                  <a:latin typeface="Cambria Math" panose="02040503050406030204" pitchFamily="18" charset="0"/>
                                </a:rPr>
                              </m:ctrlPr>
                            </m:sSubPr>
                            <m:e>
                              <m:r>
                                <a:rPr lang="en-US" sz="2400" i="1">
                                  <a:solidFill>
                                    <a:prstClr val="black"/>
                                  </a:solidFill>
                                  <a:latin typeface="Cambria Math" panose="02040503050406030204" pitchFamily="18" charset="0"/>
                                </a:rPr>
                                <m:t>𝑐</m:t>
                              </m:r>
                            </m:e>
                            <m:sub>
                              <m:r>
                                <a:rPr lang="en-US" sz="2400" i="1">
                                  <a:solidFill>
                                    <a:prstClr val="black"/>
                                  </a:solidFill>
                                  <a:latin typeface="Cambria Math" panose="02040503050406030204" pitchFamily="18" charset="0"/>
                                </a:rPr>
                                <m:t>𝑘</m:t>
                              </m:r>
                            </m:sub>
                          </m:sSub>
                          <m:r>
                            <m:rPr>
                              <m:sty m:val="p"/>
                            </m:rPr>
                            <a:rPr lang="en-US" sz="2400">
                              <a:solidFill>
                                <a:prstClr val="black"/>
                              </a:solidFill>
                              <a:latin typeface="Cambria Math" panose="02040503050406030204" pitchFamily="18" charset="0"/>
                            </a:rPr>
                            <m:t>exp</m:t>
                          </m:r>
                          <m:d>
                            <m:dPr>
                              <m:ctrlPr>
                                <a:rPr lang="en-US" sz="2400" i="1" smtClean="0">
                                  <a:solidFill>
                                    <a:prstClr val="black"/>
                                  </a:solidFill>
                                  <a:latin typeface="Cambria Math" panose="02040503050406030204" pitchFamily="18" charset="0"/>
                                </a:rPr>
                              </m:ctrlPr>
                            </m:dPr>
                            <m:e>
                              <m:r>
                                <a:rPr lang="en-US" sz="2400" i="1">
                                  <a:solidFill>
                                    <a:prstClr val="black"/>
                                  </a:solidFill>
                                  <a:latin typeface="Cambria Math" panose="02040503050406030204" pitchFamily="18" charset="0"/>
                                </a:rPr>
                                <m:t>−</m:t>
                              </m:r>
                              <m:r>
                                <a:rPr lang="en-US" sz="2400" i="1">
                                  <a:solidFill>
                                    <a:prstClr val="black"/>
                                  </a:solidFill>
                                  <a:latin typeface="Cambria Math" panose="02040503050406030204" pitchFamily="18" charset="0"/>
                                </a:rPr>
                                <m:t>𝑖𝑒</m:t>
                              </m:r>
                              <m:r>
                                <a:rPr lang="en-US" sz="2400" i="1">
                                  <a:solidFill>
                                    <a:prstClr val="black"/>
                                  </a:solidFill>
                                  <a:latin typeface="Cambria Math" panose="02040503050406030204" pitchFamily="18" charset="0"/>
                                </a:rPr>
                                <m:t>/ℏ</m:t>
                              </m:r>
                              <m:nary>
                                <m:naryPr>
                                  <m:ctrlPr>
                                    <a:rPr lang="en-US" sz="2400" i="1">
                                      <a:solidFill>
                                        <a:prstClr val="black"/>
                                      </a:solidFill>
                                      <a:latin typeface="Cambria Math" panose="02040503050406030204" pitchFamily="18" charset="0"/>
                                    </a:rPr>
                                  </m:ctrlPr>
                                </m:naryPr>
                                <m:sub>
                                  <m:r>
                                    <m:rPr>
                                      <m:brk m:alnAt="23"/>
                                    </m:rPr>
                                    <a:rPr lang="en-US" sz="2400" i="1">
                                      <a:solidFill>
                                        <a:prstClr val="black"/>
                                      </a:solidFill>
                                      <a:latin typeface="Cambria Math" panose="02040503050406030204" pitchFamily="18" charset="0"/>
                                    </a:rPr>
                                    <m:t>𝑘</m:t>
                                  </m:r>
                                </m:sub>
                                <m:sup>
                                  <m:r>
                                    <a:rPr lang="en-US" sz="2400" i="1">
                                      <a:solidFill>
                                        <a:prstClr val="black"/>
                                      </a:solidFill>
                                      <a:latin typeface="Cambria Math" panose="02040503050406030204" pitchFamily="18" charset="0"/>
                                    </a:rPr>
                                    <m:t>𝑗</m:t>
                                  </m:r>
                                </m:sup>
                                <m:e>
                                  <m:r>
                                    <a:rPr lang="en-US" sz="2400" b="1">
                                      <a:solidFill>
                                        <a:prstClr val="black"/>
                                      </a:solidFill>
                                      <a:latin typeface="Cambria Math" panose="02040503050406030204" pitchFamily="18" charset="0"/>
                                    </a:rPr>
                                    <m:t>𝐀</m:t>
                                  </m:r>
                                  <m:r>
                                    <a:rPr lang="en-US" sz="2400" i="1">
                                      <a:solidFill>
                                        <a:prstClr val="black"/>
                                      </a:solidFill>
                                      <a:latin typeface="Cambria Math" panose="02040503050406030204" pitchFamily="18" charset="0"/>
                                      <a:ea typeface="Cambria Math" panose="02040503050406030204" pitchFamily="18" charset="0"/>
                                    </a:rPr>
                                    <m:t>⋅</m:t>
                                  </m:r>
                                  <m:r>
                                    <a:rPr lang="en-US" sz="2400" i="1">
                                      <a:solidFill>
                                        <a:prstClr val="black"/>
                                      </a:solidFill>
                                      <a:latin typeface="Cambria Math" panose="02040503050406030204" pitchFamily="18" charset="0"/>
                                      <a:ea typeface="Cambria Math" panose="02040503050406030204" pitchFamily="18" charset="0"/>
                                    </a:rPr>
                                    <m:t>𝑑</m:t>
                                  </m:r>
                                  <m:r>
                                    <a:rPr lang="en-US" sz="2400" b="1">
                                      <a:solidFill>
                                        <a:prstClr val="black"/>
                                      </a:solidFill>
                                      <a:latin typeface="Cambria Math" panose="02040503050406030204" pitchFamily="18" charset="0"/>
                                      <a:ea typeface="Cambria Math" panose="02040503050406030204" pitchFamily="18" charset="0"/>
                                    </a:rPr>
                                    <m:t>𝐫</m:t>
                                  </m:r>
                                </m:e>
                              </m:nary>
                            </m:e>
                          </m:d>
                        </m:e>
                      </m:nary>
                    </m:oMath>
                  </m:oMathPara>
                </a14:m>
                <a:endParaRPr lang="en-US" sz="2400" b="0" dirty="0"/>
              </a:p>
            </p:txBody>
          </p:sp>
        </mc:Choice>
        <mc:Fallback xmlns="">
          <p:sp>
            <p:nvSpPr>
              <p:cNvPr id="17" name="TextBox 16">
                <a:extLst>
                  <a:ext uri="{FF2B5EF4-FFF2-40B4-BE49-F238E27FC236}">
                    <a16:creationId xmlns:a16="http://schemas.microsoft.com/office/drawing/2014/main" id="{9144A9D7-54EF-E463-9045-286970F5A440}"/>
                  </a:ext>
                </a:extLst>
              </p:cNvPr>
              <p:cNvSpPr txBox="1">
                <a:spLocks noRot="1" noChangeAspect="1" noMove="1" noResize="1" noEditPoints="1" noAdjustHandles="1" noChangeArrowheads="1" noChangeShapeType="1" noTextEdit="1"/>
              </p:cNvSpPr>
              <p:nvPr/>
            </p:nvSpPr>
            <p:spPr>
              <a:xfrm>
                <a:off x="4304181" y="3119195"/>
                <a:ext cx="4592952" cy="985976"/>
              </a:xfrm>
              <a:prstGeom prst="rect">
                <a:avLst/>
              </a:prstGeom>
              <a:blipFill>
                <a:blip r:embed="rId2"/>
                <a:stretch>
                  <a:fillRect/>
                </a:stretch>
              </a:blipFill>
            </p:spPr>
            <p:txBody>
              <a:bodyPr/>
              <a:lstStyle/>
              <a:p>
                <a:r>
                  <a:rPr lang="en-SG">
                    <a:noFill/>
                  </a:rPr>
                  <a:t> </a:t>
                </a:r>
              </a:p>
            </p:txBody>
          </p:sp>
        </mc:Fallback>
      </mc:AlternateContent>
      <p:sp>
        <p:nvSpPr>
          <p:cNvPr id="18" name="TextBox 17">
            <a:extLst>
              <a:ext uri="{FF2B5EF4-FFF2-40B4-BE49-F238E27FC236}">
                <a16:creationId xmlns:a16="http://schemas.microsoft.com/office/drawing/2014/main" id="{945E493A-A317-2E8F-9CE0-90278FC64522}"/>
              </a:ext>
            </a:extLst>
          </p:cNvPr>
          <p:cNvSpPr txBox="1"/>
          <p:nvPr/>
        </p:nvSpPr>
        <p:spPr>
          <a:xfrm>
            <a:off x="1812472" y="2514601"/>
            <a:ext cx="914400" cy="400110"/>
          </a:xfrm>
          <a:prstGeom prst="rect">
            <a:avLst/>
          </a:prstGeom>
          <a:noFill/>
        </p:spPr>
        <p:txBody>
          <a:bodyPr wrap="square" rtlCol="0">
            <a:spAutoFit/>
          </a:bodyPr>
          <a:lstStyle/>
          <a:p>
            <a:r>
              <a:rPr lang="en-US" sz="2000" dirty="0"/>
              <a:t>system</a:t>
            </a:r>
            <a:endParaRPr lang="en-SG" sz="2000" dirty="0"/>
          </a:p>
        </p:txBody>
      </p:sp>
      <p:sp>
        <p:nvSpPr>
          <p:cNvPr id="20" name="TextBox 19">
            <a:extLst>
              <a:ext uri="{FF2B5EF4-FFF2-40B4-BE49-F238E27FC236}">
                <a16:creationId xmlns:a16="http://schemas.microsoft.com/office/drawing/2014/main" id="{DF2B91E2-D9A8-EC05-9FED-543B09228319}"/>
              </a:ext>
            </a:extLst>
          </p:cNvPr>
          <p:cNvSpPr txBox="1"/>
          <p:nvPr/>
        </p:nvSpPr>
        <p:spPr>
          <a:xfrm>
            <a:off x="97972" y="5162413"/>
            <a:ext cx="871679" cy="400110"/>
          </a:xfrm>
          <a:prstGeom prst="rect">
            <a:avLst/>
          </a:prstGeom>
          <a:noFill/>
        </p:spPr>
        <p:txBody>
          <a:bodyPr wrap="square" rtlCol="0">
            <a:spAutoFit/>
          </a:bodyPr>
          <a:lstStyle/>
          <a:p>
            <a:r>
              <a:rPr lang="en-US" sz="2000" dirty="0"/>
              <a:t>bath</a:t>
            </a:r>
            <a:endParaRPr lang="en-SG" sz="2000" dirty="0"/>
          </a:p>
        </p:txBody>
      </p:sp>
      <mc:AlternateContent xmlns:mc="http://schemas.openxmlformats.org/markup-compatibility/2006" xmlns:p14="http://schemas.microsoft.com/office/powerpoint/2010/main">
        <mc:Choice Requires="p14">
          <p:contentPart p14:bwMode="auto" r:id="rId3">
            <p14:nvContentPartPr>
              <p14:cNvPr id="22" name="Ink 21">
                <a:extLst>
                  <a:ext uri="{FF2B5EF4-FFF2-40B4-BE49-F238E27FC236}">
                    <a16:creationId xmlns:a16="http://schemas.microsoft.com/office/drawing/2014/main" id="{C474BA64-21F0-C96D-454A-E359F9E88553}"/>
                  </a:ext>
                </a:extLst>
              </p14:cNvPr>
              <p14:cNvContentPartPr/>
              <p14:nvPr/>
            </p14:nvContentPartPr>
            <p14:xfrm>
              <a:off x="2448634" y="3406834"/>
              <a:ext cx="360" cy="360"/>
            </p14:xfrm>
          </p:contentPart>
        </mc:Choice>
        <mc:Fallback xmlns="">
          <p:pic>
            <p:nvPicPr>
              <p:cNvPr id="22" name="Ink 21">
                <a:extLst>
                  <a:ext uri="{FF2B5EF4-FFF2-40B4-BE49-F238E27FC236}">
                    <a16:creationId xmlns:a16="http://schemas.microsoft.com/office/drawing/2014/main" id="{C474BA64-21F0-C96D-454A-E359F9E88553}"/>
                  </a:ext>
                </a:extLst>
              </p:cNvPr>
              <p:cNvPicPr/>
              <p:nvPr/>
            </p:nvPicPr>
            <p:blipFill>
              <a:blip r:embed="rId6"/>
              <a:stretch>
                <a:fillRect/>
              </a:stretch>
            </p:blipFill>
            <p:spPr>
              <a:xfrm>
                <a:off x="2439994" y="339819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4" name="Ink 23">
                <a:extLst>
                  <a:ext uri="{FF2B5EF4-FFF2-40B4-BE49-F238E27FC236}">
                    <a16:creationId xmlns:a16="http://schemas.microsoft.com/office/drawing/2014/main" id="{A369CF89-268B-BD8A-E829-CB7A66DCADE5}"/>
                  </a:ext>
                </a:extLst>
              </p14:cNvPr>
              <p14:cNvContentPartPr/>
              <p14:nvPr/>
            </p14:nvContentPartPr>
            <p14:xfrm>
              <a:off x="2448634" y="3169954"/>
              <a:ext cx="688680" cy="258840"/>
            </p14:xfrm>
          </p:contentPart>
        </mc:Choice>
        <mc:Fallback xmlns="">
          <p:pic>
            <p:nvPicPr>
              <p:cNvPr id="24" name="Ink 23">
                <a:extLst>
                  <a:ext uri="{FF2B5EF4-FFF2-40B4-BE49-F238E27FC236}">
                    <a16:creationId xmlns:a16="http://schemas.microsoft.com/office/drawing/2014/main" id="{A369CF89-268B-BD8A-E829-CB7A66DCADE5}"/>
                  </a:ext>
                </a:extLst>
              </p:cNvPr>
              <p:cNvPicPr/>
              <p:nvPr/>
            </p:nvPicPr>
            <p:blipFill>
              <a:blip r:embed="rId8"/>
              <a:stretch>
                <a:fillRect/>
              </a:stretch>
            </p:blipFill>
            <p:spPr>
              <a:xfrm>
                <a:off x="2439994" y="3161314"/>
                <a:ext cx="70632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6" name="Ink 25">
                <a:extLst>
                  <a:ext uri="{FF2B5EF4-FFF2-40B4-BE49-F238E27FC236}">
                    <a16:creationId xmlns:a16="http://schemas.microsoft.com/office/drawing/2014/main" id="{921C8842-A0BA-B65E-D3F7-BFF7176D2319}"/>
                  </a:ext>
                </a:extLst>
              </p14:cNvPr>
              <p14:cNvContentPartPr/>
              <p14:nvPr/>
            </p14:nvContentPartPr>
            <p14:xfrm>
              <a:off x="3150274" y="3069154"/>
              <a:ext cx="183240" cy="186120"/>
            </p14:xfrm>
          </p:contentPart>
        </mc:Choice>
        <mc:Fallback xmlns="">
          <p:pic>
            <p:nvPicPr>
              <p:cNvPr id="26" name="Ink 25">
                <a:extLst>
                  <a:ext uri="{FF2B5EF4-FFF2-40B4-BE49-F238E27FC236}">
                    <a16:creationId xmlns:a16="http://schemas.microsoft.com/office/drawing/2014/main" id="{921C8842-A0BA-B65E-D3F7-BFF7176D2319}"/>
                  </a:ext>
                </a:extLst>
              </p:cNvPr>
              <p:cNvPicPr/>
              <p:nvPr/>
            </p:nvPicPr>
            <p:blipFill>
              <a:blip r:embed="rId10"/>
              <a:stretch>
                <a:fillRect/>
              </a:stretch>
            </p:blipFill>
            <p:spPr>
              <a:xfrm>
                <a:off x="3141634" y="3060514"/>
                <a:ext cx="2008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9" name="Ink 48">
                <a:extLst>
                  <a:ext uri="{FF2B5EF4-FFF2-40B4-BE49-F238E27FC236}">
                    <a16:creationId xmlns:a16="http://schemas.microsoft.com/office/drawing/2014/main" id="{B97B2AC6-DF5A-47C6-A32B-F3ED2CE8BA5E}"/>
                  </a:ext>
                </a:extLst>
              </p14:cNvPr>
              <p14:cNvContentPartPr/>
              <p14:nvPr/>
            </p14:nvContentPartPr>
            <p14:xfrm>
              <a:off x="3145594" y="3567394"/>
              <a:ext cx="155880" cy="204480"/>
            </p14:xfrm>
          </p:contentPart>
        </mc:Choice>
        <mc:Fallback xmlns="">
          <p:pic>
            <p:nvPicPr>
              <p:cNvPr id="49" name="Ink 48">
                <a:extLst>
                  <a:ext uri="{FF2B5EF4-FFF2-40B4-BE49-F238E27FC236}">
                    <a16:creationId xmlns:a16="http://schemas.microsoft.com/office/drawing/2014/main" id="{B97B2AC6-DF5A-47C6-A32B-F3ED2CE8BA5E}"/>
                  </a:ext>
                </a:extLst>
              </p:cNvPr>
              <p:cNvPicPr/>
              <p:nvPr/>
            </p:nvPicPr>
            <p:blipFill>
              <a:blip r:embed="rId14"/>
              <a:stretch>
                <a:fillRect/>
              </a:stretch>
            </p:blipFill>
            <p:spPr>
              <a:xfrm>
                <a:off x="3136594" y="3558754"/>
                <a:ext cx="17352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7" name="Ink 26">
                <a:extLst>
                  <a:ext uri="{FF2B5EF4-FFF2-40B4-BE49-F238E27FC236}">
                    <a16:creationId xmlns:a16="http://schemas.microsoft.com/office/drawing/2014/main" id="{AF902E8D-67D9-AA0B-F602-4490A186B784}"/>
                  </a:ext>
                </a:extLst>
              </p14:cNvPr>
              <p14:cNvContentPartPr/>
              <p14:nvPr/>
            </p14:nvContentPartPr>
            <p14:xfrm>
              <a:off x="2355174" y="3734255"/>
              <a:ext cx="688975" cy="258763"/>
            </p14:xfrm>
          </p:contentPart>
        </mc:Choice>
        <mc:Fallback xmlns="">
          <p:pic>
            <p:nvPicPr>
              <p:cNvPr id="27" name="Ink 26">
                <a:extLst>
                  <a:ext uri="{FF2B5EF4-FFF2-40B4-BE49-F238E27FC236}">
                    <a16:creationId xmlns:a16="http://schemas.microsoft.com/office/drawing/2014/main" id="{AF902E8D-67D9-AA0B-F602-4490A186B784}"/>
                  </a:ext>
                </a:extLst>
              </p:cNvPr>
              <p:cNvPicPr/>
              <p:nvPr/>
            </p:nvPicPr>
            <p:blipFill>
              <a:blip r:embed="rId16"/>
              <a:stretch>
                <a:fillRect/>
              </a:stretch>
            </p:blipFill>
            <p:spPr>
              <a:xfrm>
                <a:off x="2346170" y="3725258"/>
                <a:ext cx="706623" cy="276398"/>
              </a:xfrm>
              <a:prstGeom prst="rect">
                <a:avLst/>
              </a:prstGeom>
            </p:spPr>
          </p:pic>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0D6293C-F8B9-989D-E2AA-5BB4EEEBB721}"/>
                  </a:ext>
                </a:extLst>
              </p:cNvPr>
              <p:cNvSpPr txBox="1"/>
              <p:nvPr/>
            </p:nvSpPr>
            <p:spPr>
              <a:xfrm>
                <a:off x="4463963" y="5162413"/>
                <a:ext cx="2840351" cy="461665"/>
              </a:xfrm>
              <a:prstGeom prst="rect">
                <a:avLst/>
              </a:prstGeom>
              <a:noFill/>
            </p:spPr>
            <p:txBody>
              <a:bodyPr wrap="square" rtlCol="0">
                <a:spAutoFit/>
              </a:bodyPr>
              <a:lstStyle/>
              <a:p>
                <a14:m>
                  <m:oMath xmlns:m="http://schemas.openxmlformats.org/officeDocument/2006/math">
                    <m:r>
                      <a:rPr lang="en-US" sz="2400" b="1" i="0" smtClean="0">
                        <a:latin typeface="Cambria Math" panose="02040503050406030204" pitchFamily="18" charset="0"/>
                      </a:rPr>
                      <m:t>𝐀</m:t>
                    </m:r>
                  </m:oMath>
                </a14:m>
                <a:r>
                  <a:rPr lang="en-SG" sz="2400" b="1" dirty="0"/>
                  <a:t> </a:t>
                </a:r>
                <a:r>
                  <a:rPr lang="en-SG" sz="2400" dirty="0"/>
                  <a:t>:</a:t>
                </a:r>
                <a:r>
                  <a:rPr lang="en-SG" sz="2400" b="1" dirty="0"/>
                  <a:t> </a:t>
                </a:r>
                <a:r>
                  <a:rPr lang="en-SG" sz="2400" dirty="0"/>
                  <a:t>vector field</a:t>
                </a:r>
                <a:endParaRPr lang="en-SG" sz="2400" b="1" dirty="0"/>
              </a:p>
            </p:txBody>
          </p:sp>
        </mc:Choice>
        <mc:Fallback xmlns="">
          <p:sp>
            <p:nvSpPr>
              <p:cNvPr id="3" name="TextBox 2">
                <a:extLst>
                  <a:ext uri="{FF2B5EF4-FFF2-40B4-BE49-F238E27FC236}">
                    <a16:creationId xmlns:a16="http://schemas.microsoft.com/office/drawing/2014/main" id="{80D6293C-F8B9-989D-E2AA-5BB4EEEBB721}"/>
                  </a:ext>
                </a:extLst>
              </p:cNvPr>
              <p:cNvSpPr txBox="1">
                <a:spLocks noRot="1" noChangeAspect="1" noMove="1" noResize="1" noEditPoints="1" noAdjustHandles="1" noChangeArrowheads="1" noChangeShapeType="1" noTextEdit="1"/>
              </p:cNvSpPr>
              <p:nvPr/>
            </p:nvSpPr>
            <p:spPr>
              <a:xfrm>
                <a:off x="4463963" y="5162413"/>
                <a:ext cx="2840351" cy="461665"/>
              </a:xfrm>
              <a:prstGeom prst="rect">
                <a:avLst/>
              </a:prstGeom>
              <a:blipFill>
                <a:blip r:embed="rId17"/>
                <a:stretch>
                  <a:fillRect l="-429" t="-10526" b="-28947"/>
                </a:stretch>
              </a:blipFill>
            </p:spPr>
            <p:txBody>
              <a:bodyPr/>
              <a:lstStyle/>
              <a:p>
                <a:r>
                  <a:rPr lang="en-SG">
                    <a:noFill/>
                  </a:rPr>
                  <a:t> </a:t>
                </a:r>
              </a:p>
            </p:txBody>
          </p:sp>
        </mc:Fallback>
      </mc:AlternateContent>
    </p:spTree>
    <p:extLst>
      <p:ext uri="{BB962C8B-B14F-4D97-AF65-F5344CB8AC3E}">
        <p14:creationId xmlns:p14="http://schemas.microsoft.com/office/powerpoint/2010/main" val="1345925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F7748-8FF5-4665-9847-54A66F1CB38F}"/>
              </a:ext>
            </a:extLst>
          </p:cNvPr>
          <p:cNvSpPr>
            <a:spLocks noGrp="1"/>
          </p:cNvSpPr>
          <p:nvPr>
            <p:ph type="title"/>
          </p:nvPr>
        </p:nvSpPr>
        <p:spPr/>
        <p:txBody>
          <a:bodyPr/>
          <a:lstStyle/>
          <a:p>
            <a:r>
              <a:rPr lang="en-US" dirty="0"/>
              <a:t>NEGF, definitions</a:t>
            </a:r>
          </a:p>
        </p:txBody>
      </p:sp>
      <p:sp>
        <p:nvSpPr>
          <p:cNvPr id="4" name="Slide Number Placeholder 3">
            <a:extLst>
              <a:ext uri="{FF2B5EF4-FFF2-40B4-BE49-F238E27FC236}">
                <a16:creationId xmlns:a16="http://schemas.microsoft.com/office/drawing/2014/main" id="{42A91204-1F81-4578-A671-90EB65203D4B}"/>
              </a:ext>
            </a:extLst>
          </p:cNvPr>
          <p:cNvSpPr>
            <a:spLocks noGrp="1"/>
          </p:cNvSpPr>
          <p:nvPr>
            <p:ph type="sldNum" sz="quarter" idx="12"/>
          </p:nvPr>
        </p:nvSpPr>
        <p:spPr/>
        <p:txBody>
          <a:bodyPr/>
          <a:lstStyle/>
          <a:p>
            <a:fld id="{6B0C5081-FAA5-4254-AC75-597BB4863808}" type="slidenum">
              <a:rPr lang="en-US" smtClean="0"/>
              <a:t>11</a:t>
            </a:fld>
            <a:endParaRPr lang="en-US"/>
          </a:p>
        </p:txBody>
      </p:sp>
      <p:graphicFrame>
        <p:nvGraphicFramePr>
          <p:cNvPr id="5" name="Object 4">
            <a:extLst>
              <a:ext uri="{FF2B5EF4-FFF2-40B4-BE49-F238E27FC236}">
                <a16:creationId xmlns:a16="http://schemas.microsoft.com/office/drawing/2014/main" id="{794E6128-1016-48A0-B9E8-81D90EDE1389}"/>
              </a:ext>
            </a:extLst>
          </p:cNvPr>
          <p:cNvGraphicFramePr>
            <a:graphicFrameLocks noChangeAspect="1"/>
          </p:cNvGraphicFramePr>
          <p:nvPr>
            <p:extLst>
              <p:ext uri="{D42A27DB-BD31-4B8C-83A1-F6EECF244321}">
                <p14:modId xmlns:p14="http://schemas.microsoft.com/office/powerpoint/2010/main" val="153282836"/>
              </p:ext>
            </p:extLst>
          </p:nvPr>
        </p:nvGraphicFramePr>
        <p:xfrm>
          <a:off x="362175" y="2263775"/>
          <a:ext cx="8396288" cy="3311525"/>
        </p:xfrm>
        <a:graphic>
          <a:graphicData uri="http://schemas.openxmlformats.org/presentationml/2006/ole">
            <mc:AlternateContent xmlns:mc="http://schemas.openxmlformats.org/markup-compatibility/2006">
              <mc:Choice xmlns:v="urn:schemas-microsoft-com:vml" Requires="v">
                <p:oleObj spid="_x0000_s2083" name="Equation" r:id="rId3" imgW="5283000" imgH="2082600" progId="Equation.DSMT4">
                  <p:embed/>
                </p:oleObj>
              </mc:Choice>
              <mc:Fallback>
                <p:oleObj name="Equation" r:id="rId3" imgW="5283000" imgH="2082600" progId="Equation.DSMT4">
                  <p:embed/>
                  <p:pic>
                    <p:nvPicPr>
                      <p:cNvPr id="5" name="Object 4">
                        <a:extLst>
                          <a:ext uri="{FF2B5EF4-FFF2-40B4-BE49-F238E27FC236}">
                            <a16:creationId xmlns:a16="http://schemas.microsoft.com/office/drawing/2014/main" id="{794E6128-1016-48A0-B9E8-81D90EDE1389}"/>
                          </a:ext>
                        </a:extLst>
                      </p:cNvPr>
                      <p:cNvPicPr/>
                      <p:nvPr/>
                    </p:nvPicPr>
                    <p:blipFill>
                      <a:blip r:embed="rId4"/>
                      <a:stretch>
                        <a:fillRect/>
                      </a:stretch>
                    </p:blipFill>
                    <p:spPr>
                      <a:xfrm>
                        <a:off x="362175" y="2263775"/>
                        <a:ext cx="8396288" cy="3311525"/>
                      </a:xfrm>
                      <a:prstGeom prst="rect">
                        <a:avLst/>
                      </a:prstGeom>
                    </p:spPr>
                  </p:pic>
                </p:oleObj>
              </mc:Fallback>
            </mc:AlternateContent>
          </a:graphicData>
        </a:graphic>
      </p:graphicFrame>
      <p:cxnSp>
        <p:nvCxnSpPr>
          <p:cNvPr id="6" name="Straight Arrow Connector 5">
            <a:extLst>
              <a:ext uri="{FF2B5EF4-FFF2-40B4-BE49-F238E27FC236}">
                <a16:creationId xmlns:a16="http://schemas.microsoft.com/office/drawing/2014/main" id="{9EC5D04F-52B8-4FB8-AAC0-D7EE5AC09F95}"/>
              </a:ext>
            </a:extLst>
          </p:cNvPr>
          <p:cNvCxnSpPr/>
          <p:nvPr/>
        </p:nvCxnSpPr>
        <p:spPr>
          <a:xfrm>
            <a:off x="2715904" y="2790967"/>
            <a:ext cx="696036" cy="559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A1A798E-B2D1-466D-B8B1-26000438595C}"/>
                  </a:ext>
                </a:extLst>
              </p:cNvPr>
              <p:cNvSpPr txBox="1"/>
              <p:nvPr/>
            </p:nvSpPr>
            <p:spPr>
              <a:xfrm>
                <a:off x="6307200" y="5213168"/>
                <a:ext cx="1778400" cy="369332"/>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𝜙</m:t>
                    </m:r>
                    <m:r>
                      <a:rPr lang="en-US" b="0" i="1" smtClean="0">
                        <a:latin typeface="Cambria Math" panose="02040503050406030204" pitchFamily="18" charset="0"/>
                      </a:rPr>
                      <m:t>=0</m:t>
                    </m:r>
                  </m:oMath>
                </a14:m>
                <a:r>
                  <a:rPr lang="en-SG" dirty="0"/>
                  <a:t> gauge</a:t>
                </a:r>
              </a:p>
            </p:txBody>
          </p:sp>
        </mc:Choice>
        <mc:Fallback xmlns="">
          <p:sp>
            <p:nvSpPr>
              <p:cNvPr id="3" name="TextBox 2">
                <a:extLst>
                  <a:ext uri="{FF2B5EF4-FFF2-40B4-BE49-F238E27FC236}">
                    <a16:creationId xmlns:a16="http://schemas.microsoft.com/office/drawing/2014/main" id="{AA1A798E-B2D1-466D-B8B1-26000438595C}"/>
                  </a:ext>
                </a:extLst>
              </p:cNvPr>
              <p:cNvSpPr txBox="1">
                <a:spLocks noRot="1" noChangeAspect="1" noMove="1" noResize="1" noEditPoints="1" noAdjustHandles="1" noChangeArrowheads="1" noChangeShapeType="1" noTextEdit="1"/>
              </p:cNvSpPr>
              <p:nvPr/>
            </p:nvSpPr>
            <p:spPr>
              <a:xfrm>
                <a:off x="6307200" y="5213168"/>
                <a:ext cx="1778400" cy="369332"/>
              </a:xfrm>
              <a:prstGeom prst="rect">
                <a:avLst/>
              </a:prstGeom>
              <a:blipFill>
                <a:blip r:embed="rId5"/>
                <a:stretch>
                  <a:fillRect l="-1031" t="-8197" b="-24590"/>
                </a:stretch>
              </a:blipFill>
            </p:spPr>
            <p:txBody>
              <a:bodyPr/>
              <a:lstStyle/>
              <a:p>
                <a:r>
                  <a:rPr lang="en-SG">
                    <a:noFill/>
                  </a:rPr>
                  <a:t> </a:t>
                </a:r>
              </a:p>
            </p:txBody>
          </p:sp>
        </mc:Fallback>
      </mc:AlternateContent>
      <p:sp>
        <p:nvSpPr>
          <p:cNvPr id="7" name="TextBox 6">
            <a:extLst>
              <a:ext uri="{FF2B5EF4-FFF2-40B4-BE49-F238E27FC236}">
                <a16:creationId xmlns:a16="http://schemas.microsoft.com/office/drawing/2014/main" id="{F41673E1-6932-47F2-9304-E7F6AEF03484}"/>
              </a:ext>
            </a:extLst>
          </p:cNvPr>
          <p:cNvSpPr txBox="1"/>
          <p:nvPr/>
        </p:nvSpPr>
        <p:spPr>
          <a:xfrm>
            <a:off x="6393600" y="1007736"/>
            <a:ext cx="2121750" cy="646331"/>
          </a:xfrm>
          <a:prstGeom prst="rect">
            <a:avLst/>
          </a:prstGeom>
          <a:noFill/>
        </p:spPr>
        <p:txBody>
          <a:bodyPr wrap="square" rtlCol="0">
            <a:spAutoFit/>
          </a:bodyPr>
          <a:lstStyle/>
          <a:p>
            <a:r>
              <a:rPr lang="en-US" dirty="0"/>
              <a:t>See AGD chapter 6</a:t>
            </a:r>
          </a:p>
          <a:p>
            <a:endParaRPr lang="en-SG" dirty="0"/>
          </a:p>
        </p:txBody>
      </p:sp>
      <p:sp>
        <p:nvSpPr>
          <p:cNvPr id="9" name="TextBox 8">
            <a:extLst>
              <a:ext uri="{FF2B5EF4-FFF2-40B4-BE49-F238E27FC236}">
                <a16:creationId xmlns:a16="http://schemas.microsoft.com/office/drawing/2014/main" id="{E79E6ABA-AAAB-4481-8806-32F4C698EC28}"/>
              </a:ext>
            </a:extLst>
          </p:cNvPr>
          <p:cNvSpPr txBox="1"/>
          <p:nvPr/>
        </p:nvSpPr>
        <p:spPr>
          <a:xfrm>
            <a:off x="6343199" y="5589700"/>
            <a:ext cx="2364863" cy="646331"/>
          </a:xfrm>
          <a:prstGeom prst="rect">
            <a:avLst/>
          </a:prstGeom>
          <a:noFill/>
        </p:spPr>
        <p:txBody>
          <a:bodyPr wrap="square" rtlCol="0">
            <a:spAutoFit/>
          </a:bodyPr>
          <a:lstStyle/>
          <a:p>
            <a:r>
              <a:rPr lang="en-US" dirty="0"/>
              <a:t>Heisenberg-Pauli 1930;</a:t>
            </a:r>
          </a:p>
          <a:p>
            <a:r>
              <a:rPr lang="en-US" dirty="0"/>
              <a:t>B. S. Kay 2021. </a:t>
            </a:r>
            <a:endParaRPr lang="en-SG" dirty="0"/>
          </a:p>
        </p:txBody>
      </p:sp>
    </p:spTree>
    <p:extLst>
      <p:ext uri="{BB962C8B-B14F-4D97-AF65-F5344CB8AC3E}">
        <p14:creationId xmlns:p14="http://schemas.microsoft.com/office/powerpoint/2010/main" val="546459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A5283-4769-4073-83BA-1CCBEAD7B059}"/>
              </a:ext>
            </a:extLst>
          </p:cNvPr>
          <p:cNvSpPr>
            <a:spLocks noGrp="1"/>
          </p:cNvSpPr>
          <p:nvPr>
            <p:ph type="title"/>
          </p:nvPr>
        </p:nvSpPr>
        <p:spPr/>
        <p:txBody>
          <a:bodyPr/>
          <a:lstStyle/>
          <a:p>
            <a:r>
              <a:rPr lang="en-US" dirty="0"/>
              <a:t>Fluctuation-dissipation theorem in thermal equilibrium</a:t>
            </a:r>
          </a:p>
        </p:txBody>
      </p:sp>
      <p:sp>
        <p:nvSpPr>
          <p:cNvPr id="4" name="Slide Number Placeholder 3">
            <a:extLst>
              <a:ext uri="{FF2B5EF4-FFF2-40B4-BE49-F238E27FC236}">
                <a16:creationId xmlns:a16="http://schemas.microsoft.com/office/drawing/2014/main" id="{CCEDF042-8B1D-4DD3-A983-53525905F30E}"/>
              </a:ext>
            </a:extLst>
          </p:cNvPr>
          <p:cNvSpPr>
            <a:spLocks noGrp="1"/>
          </p:cNvSpPr>
          <p:nvPr>
            <p:ph type="sldNum" sz="quarter" idx="12"/>
          </p:nvPr>
        </p:nvSpPr>
        <p:spPr/>
        <p:txBody>
          <a:bodyPr/>
          <a:lstStyle/>
          <a:p>
            <a:fld id="{6B0C5081-FAA5-4254-AC75-597BB4863808}" type="slidenum">
              <a:rPr lang="en-US" smtClean="0"/>
              <a:t>12</a:t>
            </a:fld>
            <a:endParaRPr lang="en-US"/>
          </a:p>
        </p:txBody>
      </p:sp>
      <p:graphicFrame>
        <p:nvGraphicFramePr>
          <p:cNvPr id="5" name="Object 4">
            <a:extLst>
              <a:ext uri="{FF2B5EF4-FFF2-40B4-BE49-F238E27FC236}">
                <a16:creationId xmlns:a16="http://schemas.microsoft.com/office/drawing/2014/main" id="{E84E3AF3-D312-4DD5-821C-10B6A868DC5A}"/>
              </a:ext>
            </a:extLst>
          </p:cNvPr>
          <p:cNvGraphicFramePr>
            <a:graphicFrameLocks noChangeAspect="1"/>
          </p:cNvGraphicFramePr>
          <p:nvPr>
            <p:extLst>
              <p:ext uri="{D42A27DB-BD31-4B8C-83A1-F6EECF244321}">
                <p14:modId xmlns:p14="http://schemas.microsoft.com/office/powerpoint/2010/main" val="1839402180"/>
              </p:ext>
            </p:extLst>
          </p:nvPr>
        </p:nvGraphicFramePr>
        <p:xfrm>
          <a:off x="1239044" y="2127251"/>
          <a:ext cx="6665912" cy="4229100"/>
        </p:xfrm>
        <a:graphic>
          <a:graphicData uri="http://schemas.openxmlformats.org/presentationml/2006/ole">
            <mc:AlternateContent xmlns:mc="http://schemas.openxmlformats.org/markup-compatibility/2006">
              <mc:Choice xmlns:v="urn:schemas-microsoft-com:vml" Requires="v">
                <p:oleObj spid="_x0000_s3107" name="Equation" r:id="rId3" imgW="2882880" imgH="1828800" progId="Equation.DSMT4">
                  <p:embed/>
                </p:oleObj>
              </mc:Choice>
              <mc:Fallback>
                <p:oleObj name="Equation" r:id="rId3" imgW="2882880" imgH="1828800" progId="Equation.DSMT4">
                  <p:embed/>
                  <p:pic>
                    <p:nvPicPr>
                      <p:cNvPr id="5" name="Object 4">
                        <a:extLst>
                          <a:ext uri="{FF2B5EF4-FFF2-40B4-BE49-F238E27FC236}">
                            <a16:creationId xmlns:a16="http://schemas.microsoft.com/office/drawing/2014/main" id="{E84E3AF3-D312-4DD5-821C-10B6A868DC5A}"/>
                          </a:ext>
                        </a:extLst>
                      </p:cNvPr>
                      <p:cNvPicPr/>
                      <p:nvPr/>
                    </p:nvPicPr>
                    <p:blipFill>
                      <a:blip r:embed="rId4"/>
                      <a:stretch>
                        <a:fillRect/>
                      </a:stretch>
                    </p:blipFill>
                    <p:spPr>
                      <a:xfrm>
                        <a:off x="1239044" y="2127251"/>
                        <a:ext cx="6665912" cy="4229100"/>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2A898221-2D00-412D-B484-06B5F5DD87EA}"/>
              </a:ext>
            </a:extLst>
          </p:cNvPr>
          <p:cNvSpPr txBox="1"/>
          <p:nvPr/>
        </p:nvSpPr>
        <p:spPr>
          <a:xfrm>
            <a:off x="4920343" y="3054023"/>
            <a:ext cx="1537600" cy="646331"/>
          </a:xfrm>
          <a:prstGeom prst="rect">
            <a:avLst/>
          </a:prstGeom>
          <a:noFill/>
        </p:spPr>
        <p:txBody>
          <a:bodyPr wrap="none" rtlCol="0">
            <a:spAutoFit/>
          </a:bodyPr>
          <a:lstStyle/>
          <a:p>
            <a:r>
              <a:rPr lang="en-US" dirty="0"/>
              <a:t>Eckhardt 1984</a:t>
            </a:r>
          </a:p>
          <a:p>
            <a:r>
              <a:rPr lang="en-US" dirty="0"/>
              <a:t>Agarwal 1975</a:t>
            </a:r>
            <a:endParaRPr lang="en-SG" dirty="0"/>
          </a:p>
        </p:txBody>
      </p:sp>
    </p:spTree>
    <p:extLst>
      <p:ext uri="{BB962C8B-B14F-4D97-AF65-F5344CB8AC3E}">
        <p14:creationId xmlns:p14="http://schemas.microsoft.com/office/powerpoint/2010/main" val="1224345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1"/>
          <p:cNvSpPr>
            <a:spLocks noGrp="1" noChangeArrowheads="1"/>
          </p:cNvSpPr>
          <p:nvPr>
            <p:ph type="title"/>
          </p:nvPr>
        </p:nvSpPr>
        <p:spPr/>
        <p:txBody>
          <a:bodyPr/>
          <a:lstStyle/>
          <a:p>
            <a:r>
              <a:rPr lang="en-US"/>
              <a:t>Contour-ordered Green’s function</a:t>
            </a:r>
          </a:p>
        </p:txBody>
      </p:sp>
      <p:sp>
        <p:nvSpPr>
          <p:cNvPr id="10243" name="Slide Number Placeholder 4"/>
          <p:cNvSpPr>
            <a:spLocks noGrp="1"/>
          </p:cNvSpPr>
          <p:nvPr>
            <p:ph type="sldNum" sz="quarter" idx="12"/>
          </p:nvPr>
        </p:nvSpPr>
        <p:spPr>
          <a:noFill/>
        </p:spPr>
        <p:txBody>
          <a:bodyPr/>
          <a:lstStyle/>
          <a:p>
            <a:fld id="{1658FA07-8E45-472D-9947-8ACC890CDA52}" type="slidenum">
              <a:rPr lang="en-US" smtClean="0">
                <a:latin typeface="Arial" charset="0"/>
                <a:cs typeface="Arial" charset="0"/>
              </a:rPr>
              <a:pPr/>
              <a:t>13</a:t>
            </a:fld>
            <a:endParaRPr lang="en-US">
              <a:latin typeface="Arial" charset="0"/>
              <a:cs typeface="Arial" charset="0"/>
            </a:endParaRPr>
          </a:p>
        </p:txBody>
      </p:sp>
      <p:graphicFrame>
        <p:nvGraphicFramePr>
          <p:cNvPr id="10242" name="Object 2"/>
          <p:cNvGraphicFramePr>
            <a:graphicFrameLocks noChangeAspect="1"/>
          </p:cNvGraphicFramePr>
          <p:nvPr/>
        </p:nvGraphicFramePr>
        <p:xfrm>
          <a:off x="1511300" y="1724025"/>
          <a:ext cx="6122988" cy="2109788"/>
        </p:xfrm>
        <a:graphic>
          <a:graphicData uri="http://schemas.openxmlformats.org/presentationml/2006/ole">
            <mc:AlternateContent xmlns:mc="http://schemas.openxmlformats.org/markup-compatibility/2006">
              <mc:Choice xmlns:v="urn:schemas-microsoft-com:vml" Requires="v">
                <p:oleObj spid="_x0000_s20510" name="Equation" r:id="rId4" imgW="2577960" imgH="888840" progId="Equation.DSMT4">
                  <p:embed/>
                </p:oleObj>
              </mc:Choice>
              <mc:Fallback>
                <p:oleObj name="Equation" r:id="rId4" imgW="2577960" imgH="888840" progId="Equation.DSMT4">
                  <p:embed/>
                  <p:pic>
                    <p:nvPicPr>
                      <p:cNvPr id="10242" name="Object 2"/>
                      <p:cNvPicPr>
                        <a:picLocks noChangeAspect="1" noChangeArrowheads="1"/>
                      </p:cNvPicPr>
                      <p:nvPr/>
                    </p:nvPicPr>
                    <p:blipFill>
                      <a:blip r:embed="rId5"/>
                      <a:srcRect/>
                      <a:stretch>
                        <a:fillRect/>
                      </a:stretch>
                    </p:blipFill>
                    <p:spPr bwMode="auto">
                      <a:xfrm>
                        <a:off x="1511300" y="1724025"/>
                        <a:ext cx="6122988" cy="2109788"/>
                      </a:xfrm>
                      <a:prstGeom prst="rect">
                        <a:avLst/>
                      </a:prstGeom>
                      <a:noFill/>
                    </p:spPr>
                  </p:pic>
                </p:oleObj>
              </mc:Fallback>
            </mc:AlternateContent>
          </a:graphicData>
        </a:graphic>
      </p:graphicFrame>
      <p:cxnSp>
        <p:nvCxnSpPr>
          <p:cNvPr id="10245"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0246"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none" w="med" len="med"/>
          </a:ln>
        </p:spPr>
        <p:txBody>
          <a:bodyPr/>
          <a:lstStyle/>
          <a:p>
            <a:endParaRPr lang="en-US"/>
          </a:p>
        </p:txBody>
      </p:sp>
      <p:cxnSp>
        <p:nvCxnSpPr>
          <p:cNvPr id="10247"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0248"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0249"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0"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1"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0252"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
        <p:nvSpPr>
          <p:cNvPr id="10253" name="TextBox 27"/>
          <p:cNvSpPr txBox="1">
            <a:spLocks noChangeArrowheads="1"/>
          </p:cNvSpPr>
          <p:nvPr/>
        </p:nvSpPr>
        <p:spPr bwMode="auto">
          <a:xfrm>
            <a:off x="850900" y="4140200"/>
            <a:ext cx="3162300" cy="1200329"/>
          </a:xfrm>
          <a:prstGeom prst="rect">
            <a:avLst/>
          </a:prstGeom>
          <a:noFill/>
          <a:ln w="9525">
            <a:noFill/>
            <a:miter lim="800000"/>
            <a:headEnd/>
            <a:tailEnd/>
          </a:ln>
        </p:spPr>
        <p:txBody>
          <a:bodyPr>
            <a:spAutoFit/>
          </a:bodyPr>
          <a:lstStyle/>
          <a:p>
            <a:r>
              <a:rPr lang="en-US" dirty="0">
                <a:solidFill>
                  <a:srgbClr val="002060"/>
                </a:solidFill>
                <a:latin typeface="Times New Roman" pitchFamily="18" charset="0"/>
                <a:cs typeface="Times New Roman" pitchFamily="18" charset="0"/>
              </a:rPr>
              <a:t>Contour order: the operators earlier on the contour are to the right.   See, e.g., H. </a:t>
            </a:r>
            <a:r>
              <a:rPr lang="en-US" dirty="0" err="1">
                <a:solidFill>
                  <a:srgbClr val="002060"/>
                </a:solidFill>
                <a:latin typeface="Times New Roman" pitchFamily="18" charset="0"/>
                <a:cs typeface="Times New Roman" pitchFamily="18" charset="0"/>
              </a:rPr>
              <a:t>Haug</a:t>
            </a:r>
            <a:r>
              <a:rPr lang="en-US" dirty="0">
                <a:solidFill>
                  <a:srgbClr val="002060"/>
                </a:solidFill>
                <a:latin typeface="Times New Roman" pitchFamily="18" charset="0"/>
                <a:cs typeface="Times New Roman" pitchFamily="18" charset="0"/>
              </a:rPr>
              <a:t> &amp; A.-P. </a:t>
            </a:r>
            <a:r>
              <a:rPr lang="en-US" dirty="0" err="1">
                <a:solidFill>
                  <a:srgbClr val="002060"/>
                </a:solidFill>
                <a:latin typeface="Times New Roman" pitchFamily="18" charset="0"/>
                <a:cs typeface="Times New Roman" pitchFamily="18" charset="0"/>
              </a:rPr>
              <a:t>Jauho</a:t>
            </a:r>
            <a:r>
              <a:rPr lang="en-US" dirty="0">
                <a:solidFill>
                  <a:srgbClr val="002060"/>
                </a:solidFill>
                <a:latin typeface="Times New Roman" pitchFamily="18" charset="0"/>
                <a:cs typeface="Times New Roman" pitchFamily="18" charset="0"/>
              </a:rPr>
              <a:t>.</a:t>
            </a:r>
            <a:endParaRPr lang="en-SG"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681120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Convolution, </a:t>
            </a:r>
            <a:r>
              <a:rPr lang="en-US" dirty="0" err="1"/>
              <a:t>Langreth</a:t>
            </a:r>
            <a:r>
              <a:rPr lang="en-US" dirty="0"/>
              <a:t> rule</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14</a:t>
            </a:fld>
            <a:endParaRPr lang="en-US" dirty="0"/>
          </a:p>
        </p:txBody>
      </p:sp>
      <p:graphicFrame>
        <p:nvGraphicFramePr>
          <p:cNvPr id="5" name="Object 4"/>
          <p:cNvGraphicFramePr>
            <a:graphicFrameLocks noChangeAspect="1"/>
          </p:cNvGraphicFramePr>
          <p:nvPr/>
        </p:nvGraphicFramePr>
        <p:xfrm>
          <a:off x="914400" y="1295400"/>
          <a:ext cx="7802972" cy="4572000"/>
        </p:xfrm>
        <a:graphic>
          <a:graphicData uri="http://schemas.openxmlformats.org/presentationml/2006/ole">
            <mc:AlternateContent xmlns:mc="http://schemas.openxmlformats.org/markup-compatibility/2006">
              <mc:Choice xmlns:v="urn:schemas-microsoft-com:vml" Requires="v">
                <p:oleObj spid="_x0000_s21535" name="Equation" r:id="rId4" imgW="3987720" imgH="2336760" progId="Equation.DSMT4">
                  <p:embed/>
                </p:oleObj>
              </mc:Choice>
              <mc:Fallback>
                <p:oleObj name="Equation" r:id="rId4" imgW="3987720" imgH="2336760" progId="Equation.DSMT4">
                  <p:embed/>
                  <p:pic>
                    <p:nvPicPr>
                      <p:cNvPr id="5" name="Object 4"/>
                      <p:cNvPicPr>
                        <a:picLocks noChangeAspect="1" noChangeArrowheads="1"/>
                      </p:cNvPicPr>
                      <p:nvPr/>
                    </p:nvPicPr>
                    <p:blipFill>
                      <a:blip r:embed="rId5"/>
                      <a:srcRect/>
                      <a:stretch>
                        <a:fillRect/>
                      </a:stretch>
                    </p:blipFill>
                    <p:spPr bwMode="auto">
                      <a:xfrm>
                        <a:off x="914400" y="1295400"/>
                        <a:ext cx="7802972" cy="4572000"/>
                      </a:xfrm>
                      <a:prstGeom prst="rect">
                        <a:avLst/>
                      </a:prstGeom>
                      <a:noFill/>
                    </p:spPr>
                  </p:pic>
                </p:oleObj>
              </mc:Fallback>
            </mc:AlternateContent>
          </a:graphicData>
        </a:graphic>
      </p:graphicFrame>
      <p:sp>
        <p:nvSpPr>
          <p:cNvPr id="3" name="TextBox 2">
            <a:extLst>
              <a:ext uri="{FF2B5EF4-FFF2-40B4-BE49-F238E27FC236}">
                <a16:creationId xmlns:a16="http://schemas.microsoft.com/office/drawing/2014/main" id="{E81754C0-1C75-456F-9BE0-D675F8C07149}"/>
              </a:ext>
            </a:extLst>
          </p:cNvPr>
          <p:cNvSpPr txBox="1"/>
          <p:nvPr/>
        </p:nvSpPr>
        <p:spPr>
          <a:xfrm>
            <a:off x="6854757" y="1997414"/>
            <a:ext cx="1825557" cy="369332"/>
          </a:xfrm>
          <a:prstGeom prst="rect">
            <a:avLst/>
          </a:prstGeom>
          <a:noFill/>
        </p:spPr>
        <p:txBody>
          <a:bodyPr wrap="square" rtlCol="0">
            <a:spAutoFit/>
          </a:bodyPr>
          <a:lstStyle/>
          <a:p>
            <a:r>
              <a:rPr lang="en-US" dirty="0" err="1"/>
              <a:t>Keldysh</a:t>
            </a:r>
            <a:r>
              <a:rPr lang="en-US" dirty="0"/>
              <a:t> rotation</a:t>
            </a:r>
            <a:endParaRPr lang="en-SG" dirty="0"/>
          </a:p>
        </p:txBody>
      </p:sp>
    </p:spTree>
    <p:extLst>
      <p:ext uri="{BB962C8B-B14F-4D97-AF65-F5344CB8AC3E}">
        <p14:creationId xmlns:p14="http://schemas.microsoft.com/office/powerpoint/2010/main" val="397854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Keldysh</a:t>
            </a:r>
            <a:r>
              <a:rPr lang="en-US" dirty="0"/>
              <a:t> equation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15</a:t>
            </a:fld>
            <a:endParaRPr lang="en-US" dirty="0"/>
          </a:p>
        </p:txBody>
      </p:sp>
      <p:graphicFrame>
        <p:nvGraphicFramePr>
          <p:cNvPr id="7" name="Object 6"/>
          <p:cNvGraphicFramePr>
            <a:graphicFrameLocks noChangeAspect="1"/>
          </p:cNvGraphicFramePr>
          <p:nvPr/>
        </p:nvGraphicFramePr>
        <p:xfrm>
          <a:off x="930275" y="2057400"/>
          <a:ext cx="7624763" cy="3581400"/>
        </p:xfrm>
        <a:graphic>
          <a:graphicData uri="http://schemas.openxmlformats.org/presentationml/2006/ole">
            <mc:AlternateContent xmlns:mc="http://schemas.openxmlformats.org/markup-compatibility/2006">
              <mc:Choice xmlns:v="urn:schemas-microsoft-com:vml" Requires="v">
                <p:oleObj spid="_x0000_s22558" name="Equation" r:id="rId4" imgW="3136680" imgH="1473120" progId="Equation.DSMT4">
                  <p:embed/>
                </p:oleObj>
              </mc:Choice>
              <mc:Fallback>
                <p:oleObj name="Equation" r:id="rId4" imgW="3136680" imgH="1473120" progId="Equation.DSMT4">
                  <p:embed/>
                  <p:pic>
                    <p:nvPicPr>
                      <p:cNvPr id="7" name="Object 6"/>
                      <p:cNvPicPr>
                        <a:picLocks noChangeAspect="1" noChangeArrowheads="1"/>
                      </p:cNvPicPr>
                      <p:nvPr/>
                    </p:nvPicPr>
                    <p:blipFill>
                      <a:blip r:embed="rId5"/>
                      <a:srcRect/>
                      <a:stretch>
                        <a:fillRect/>
                      </a:stretch>
                    </p:blipFill>
                    <p:spPr bwMode="auto">
                      <a:xfrm>
                        <a:off x="930275" y="2057400"/>
                        <a:ext cx="7624763" cy="3581400"/>
                      </a:xfrm>
                      <a:prstGeom prst="rect">
                        <a:avLst/>
                      </a:prstGeom>
                      <a:noFill/>
                    </p:spPr>
                  </p:pic>
                </p:oleObj>
              </mc:Fallback>
            </mc:AlternateContent>
          </a:graphicData>
        </a:graphic>
      </p:graphicFrame>
    </p:spTree>
    <p:extLst>
      <p:ext uri="{BB962C8B-B14F-4D97-AF65-F5344CB8AC3E}">
        <p14:creationId xmlns:p14="http://schemas.microsoft.com/office/powerpoint/2010/main" val="562912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05C46-3E0B-41A0-9F62-4B25907526A2}"/>
              </a:ext>
            </a:extLst>
          </p:cNvPr>
          <p:cNvSpPr>
            <a:spLocks noGrp="1"/>
          </p:cNvSpPr>
          <p:nvPr>
            <p:ph type="title"/>
          </p:nvPr>
        </p:nvSpPr>
        <p:spPr/>
        <p:txBody>
          <a:bodyPr/>
          <a:lstStyle/>
          <a:p>
            <a:r>
              <a:rPr lang="en-US" dirty="0"/>
              <a:t>Dyson equation</a:t>
            </a:r>
          </a:p>
        </p:txBody>
      </p:sp>
      <p:sp>
        <p:nvSpPr>
          <p:cNvPr id="4" name="Slide Number Placeholder 3">
            <a:extLst>
              <a:ext uri="{FF2B5EF4-FFF2-40B4-BE49-F238E27FC236}">
                <a16:creationId xmlns:a16="http://schemas.microsoft.com/office/drawing/2014/main" id="{1267CD03-E6A2-456D-9142-D4ABE81C5875}"/>
              </a:ext>
            </a:extLst>
          </p:cNvPr>
          <p:cNvSpPr>
            <a:spLocks noGrp="1"/>
          </p:cNvSpPr>
          <p:nvPr>
            <p:ph type="sldNum" sz="quarter" idx="12"/>
          </p:nvPr>
        </p:nvSpPr>
        <p:spPr/>
        <p:txBody>
          <a:bodyPr/>
          <a:lstStyle/>
          <a:p>
            <a:fld id="{6B0C5081-FAA5-4254-AC75-597BB4863808}" type="slidenum">
              <a:rPr lang="en-US" smtClean="0"/>
              <a:t>16</a:t>
            </a:fld>
            <a:endParaRPr lang="en-US"/>
          </a:p>
        </p:txBody>
      </p:sp>
      <p:graphicFrame>
        <p:nvGraphicFramePr>
          <p:cNvPr id="5" name="Object 4">
            <a:extLst>
              <a:ext uri="{FF2B5EF4-FFF2-40B4-BE49-F238E27FC236}">
                <a16:creationId xmlns:a16="http://schemas.microsoft.com/office/drawing/2014/main" id="{D1AF861E-5C3C-45CD-A1CA-35B8DA9D402A}"/>
              </a:ext>
            </a:extLst>
          </p:cNvPr>
          <p:cNvGraphicFramePr>
            <a:graphicFrameLocks noChangeAspect="1"/>
          </p:cNvGraphicFramePr>
          <p:nvPr>
            <p:extLst>
              <p:ext uri="{D42A27DB-BD31-4B8C-83A1-F6EECF244321}">
                <p14:modId xmlns:p14="http://schemas.microsoft.com/office/powerpoint/2010/main" val="2936246907"/>
              </p:ext>
            </p:extLst>
          </p:nvPr>
        </p:nvGraphicFramePr>
        <p:xfrm>
          <a:off x="784225" y="1931988"/>
          <a:ext cx="7575550" cy="3935412"/>
        </p:xfrm>
        <a:graphic>
          <a:graphicData uri="http://schemas.openxmlformats.org/presentationml/2006/ole">
            <mc:AlternateContent xmlns:mc="http://schemas.openxmlformats.org/markup-compatibility/2006">
              <mc:Choice xmlns:v="urn:schemas-microsoft-com:vml" Requires="v">
                <p:oleObj spid="_x0000_s4132" name="Equation" r:id="rId3" imgW="5257800" imgH="2730240" progId="Equation.DSMT4">
                  <p:embed/>
                </p:oleObj>
              </mc:Choice>
              <mc:Fallback>
                <p:oleObj name="Equation" r:id="rId3" imgW="5257800" imgH="2730240" progId="Equation.DSMT4">
                  <p:embed/>
                  <p:pic>
                    <p:nvPicPr>
                      <p:cNvPr id="5" name="Object 4">
                        <a:extLst>
                          <a:ext uri="{FF2B5EF4-FFF2-40B4-BE49-F238E27FC236}">
                            <a16:creationId xmlns:a16="http://schemas.microsoft.com/office/drawing/2014/main" id="{D1AF861E-5C3C-45CD-A1CA-35B8DA9D402A}"/>
                          </a:ext>
                        </a:extLst>
                      </p:cNvPr>
                      <p:cNvPicPr/>
                      <p:nvPr/>
                    </p:nvPicPr>
                    <p:blipFill>
                      <a:blip r:embed="rId4"/>
                      <a:stretch>
                        <a:fillRect/>
                      </a:stretch>
                    </p:blipFill>
                    <p:spPr>
                      <a:xfrm>
                        <a:off x="784225" y="1931988"/>
                        <a:ext cx="7575550" cy="3935412"/>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6981D364-B8CC-41D1-8FC1-9BC0D933DA59}"/>
              </a:ext>
            </a:extLst>
          </p:cNvPr>
          <p:cNvSpPr txBox="1"/>
          <p:nvPr/>
        </p:nvSpPr>
        <p:spPr>
          <a:xfrm>
            <a:off x="582625" y="1683489"/>
            <a:ext cx="2059775" cy="369332"/>
          </a:xfrm>
          <a:prstGeom prst="rect">
            <a:avLst/>
          </a:prstGeom>
          <a:noFill/>
        </p:spPr>
        <p:txBody>
          <a:bodyPr wrap="square" rtlCol="0">
            <a:spAutoFit/>
          </a:bodyPr>
          <a:lstStyle/>
          <a:p>
            <a:r>
              <a:rPr lang="en-US" dirty="0"/>
              <a:t>contour ordered </a:t>
            </a:r>
            <a:endParaRPr lang="en-SG"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93F5AB2-AB7C-4CDA-B7A9-A59D33E87A03}"/>
                  </a:ext>
                </a:extLst>
              </p:cNvPr>
              <p:cNvSpPr txBox="1"/>
              <p:nvPr/>
            </p:nvSpPr>
            <p:spPr>
              <a:xfrm>
                <a:off x="5142690" y="5706894"/>
                <a:ext cx="12905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𝐀</m:t>
                      </m:r>
                      <m:r>
                        <a:rPr lang="en-US" b="0" i="1" smtClean="0">
                          <a:latin typeface="Cambria Math" panose="02040503050406030204" pitchFamily="18" charset="0"/>
                        </a:rPr>
                        <m:t>=−</m:t>
                      </m:r>
                      <m:r>
                        <a:rPr lang="en-US" b="0" i="1" smtClean="0">
                          <a:latin typeface="Cambria Math" panose="02040503050406030204" pitchFamily="18" charset="0"/>
                        </a:rPr>
                        <m:t>𝐷</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𝐣</m:t>
                          </m:r>
                        </m:e>
                        <m:sub>
                          <m:r>
                            <m:rPr>
                              <m:sty m:val="p"/>
                            </m:rPr>
                            <a:rPr lang="en-US" b="0" i="0" smtClean="0">
                              <a:latin typeface="Cambria Math" panose="02040503050406030204" pitchFamily="18" charset="0"/>
                            </a:rPr>
                            <m:t>ex</m:t>
                          </m:r>
                        </m:sub>
                      </m:sSub>
                    </m:oMath>
                  </m:oMathPara>
                </a14:m>
                <a:endParaRPr lang="en-SG" dirty="0"/>
              </a:p>
            </p:txBody>
          </p:sp>
        </mc:Choice>
        <mc:Fallback xmlns="">
          <p:sp>
            <p:nvSpPr>
              <p:cNvPr id="6" name="TextBox 5">
                <a:extLst>
                  <a:ext uri="{FF2B5EF4-FFF2-40B4-BE49-F238E27FC236}">
                    <a16:creationId xmlns:a16="http://schemas.microsoft.com/office/drawing/2014/main" id="{093F5AB2-AB7C-4CDA-B7A9-A59D33E87A03}"/>
                  </a:ext>
                </a:extLst>
              </p:cNvPr>
              <p:cNvSpPr txBox="1">
                <a:spLocks noRot="1" noChangeAspect="1" noMove="1" noResize="1" noEditPoints="1" noAdjustHandles="1" noChangeArrowheads="1" noChangeShapeType="1" noTextEdit="1"/>
              </p:cNvSpPr>
              <p:nvPr/>
            </p:nvSpPr>
            <p:spPr>
              <a:xfrm>
                <a:off x="5142690" y="5706894"/>
                <a:ext cx="1290537" cy="369332"/>
              </a:xfrm>
              <a:prstGeom prst="rect">
                <a:avLst/>
              </a:prstGeom>
              <a:blipFill>
                <a:blip r:embed="rId5"/>
                <a:stretch>
                  <a:fillRect b="-13115"/>
                </a:stretch>
              </a:blipFill>
            </p:spPr>
            <p:txBody>
              <a:bodyPr/>
              <a:lstStyle/>
              <a:p>
                <a:r>
                  <a:rPr lang="en-SG">
                    <a:noFill/>
                  </a:rPr>
                  <a:t> </a:t>
                </a:r>
              </a:p>
            </p:txBody>
          </p:sp>
        </mc:Fallback>
      </mc:AlternateContent>
      <p:sp>
        <p:nvSpPr>
          <p:cNvPr id="7" name="TextBox 6">
            <a:extLst>
              <a:ext uri="{FF2B5EF4-FFF2-40B4-BE49-F238E27FC236}">
                <a16:creationId xmlns:a16="http://schemas.microsoft.com/office/drawing/2014/main" id="{1BA578CE-3984-4500-A33F-18A7F427F7C4}"/>
              </a:ext>
            </a:extLst>
          </p:cNvPr>
          <p:cNvSpPr txBox="1"/>
          <p:nvPr/>
        </p:nvSpPr>
        <p:spPr>
          <a:xfrm>
            <a:off x="3744000" y="5140800"/>
            <a:ext cx="1159200" cy="923330"/>
          </a:xfrm>
          <a:prstGeom prst="rect">
            <a:avLst/>
          </a:prstGeom>
          <a:noFill/>
        </p:spPr>
        <p:txBody>
          <a:bodyPr wrap="square" rtlCol="0">
            <a:spAutoFit/>
          </a:bodyPr>
          <a:lstStyle/>
          <a:p>
            <a:r>
              <a:rPr lang="en-US" dirty="0"/>
              <a:t>Two-linear responses:</a:t>
            </a:r>
            <a:endParaRPr lang="en-SG" dirty="0"/>
          </a:p>
        </p:txBody>
      </p:sp>
    </p:spTree>
    <p:extLst>
      <p:ext uri="{BB962C8B-B14F-4D97-AF65-F5344CB8AC3E}">
        <p14:creationId xmlns:p14="http://schemas.microsoft.com/office/powerpoint/2010/main" val="3097024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316A898B-55FC-407A-A1A4-6A4ED109E8DD}"/>
              </a:ext>
            </a:extLst>
          </p:cNvPr>
          <p:cNvSpPr/>
          <p:nvPr/>
        </p:nvSpPr>
        <p:spPr>
          <a:xfrm>
            <a:off x="6805535" y="2296886"/>
            <a:ext cx="1282551" cy="1325563"/>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itle 1">
            <a:extLst>
              <a:ext uri="{FF2B5EF4-FFF2-40B4-BE49-F238E27FC236}">
                <a16:creationId xmlns:a16="http://schemas.microsoft.com/office/drawing/2014/main" id="{1503F029-33A9-4AC4-89FE-F5C5349AA534}"/>
              </a:ext>
            </a:extLst>
          </p:cNvPr>
          <p:cNvSpPr>
            <a:spLocks noGrp="1"/>
          </p:cNvSpPr>
          <p:nvPr>
            <p:ph type="title"/>
          </p:nvPr>
        </p:nvSpPr>
        <p:spPr/>
        <p:txBody>
          <a:bodyPr/>
          <a:lstStyle/>
          <a:p>
            <a:r>
              <a:rPr lang="en-US" dirty="0"/>
              <a:t>Poynting theorem and heat transfer</a:t>
            </a:r>
          </a:p>
        </p:txBody>
      </p:sp>
      <p:sp>
        <p:nvSpPr>
          <p:cNvPr id="4" name="Slide Number Placeholder 3">
            <a:extLst>
              <a:ext uri="{FF2B5EF4-FFF2-40B4-BE49-F238E27FC236}">
                <a16:creationId xmlns:a16="http://schemas.microsoft.com/office/drawing/2014/main" id="{3E30FF94-9FD0-41EF-A3B2-B2079E551881}"/>
              </a:ext>
            </a:extLst>
          </p:cNvPr>
          <p:cNvSpPr>
            <a:spLocks noGrp="1"/>
          </p:cNvSpPr>
          <p:nvPr>
            <p:ph type="sldNum" sz="quarter" idx="12"/>
          </p:nvPr>
        </p:nvSpPr>
        <p:spPr/>
        <p:txBody>
          <a:bodyPr/>
          <a:lstStyle/>
          <a:p>
            <a:fld id="{6B0C5081-FAA5-4254-AC75-597BB4863808}" type="slidenum">
              <a:rPr lang="en-US" smtClean="0"/>
              <a:t>17</a:t>
            </a:fld>
            <a:endParaRPr lang="en-US"/>
          </a:p>
        </p:txBody>
      </p:sp>
      <p:sp>
        <p:nvSpPr>
          <p:cNvPr id="7" name="Cube 6">
            <a:extLst>
              <a:ext uri="{FF2B5EF4-FFF2-40B4-BE49-F238E27FC236}">
                <a16:creationId xmlns:a16="http://schemas.microsoft.com/office/drawing/2014/main" id="{F82A3D15-FC27-4E51-945E-2DEDBF63FE40}"/>
              </a:ext>
            </a:extLst>
          </p:cNvPr>
          <p:cNvSpPr/>
          <p:nvPr/>
        </p:nvSpPr>
        <p:spPr>
          <a:xfrm>
            <a:off x="7172960" y="2661920"/>
            <a:ext cx="528320" cy="528320"/>
          </a:xfrm>
          <a:prstGeom prst="cube">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16086A2-8536-4A74-AFC2-89370B25FFDB}"/>
              </a:ext>
            </a:extLst>
          </p:cNvPr>
          <p:cNvSpPr txBox="1"/>
          <p:nvPr/>
        </p:nvSpPr>
        <p:spPr>
          <a:xfrm>
            <a:off x="7193280" y="2763521"/>
            <a:ext cx="291253" cy="369332"/>
          </a:xfrm>
          <a:prstGeom prst="rect">
            <a:avLst/>
          </a:prstGeom>
          <a:noFill/>
        </p:spPr>
        <p:txBody>
          <a:bodyPr wrap="square" rtlCol="0">
            <a:spAutoFit/>
          </a:bodyPr>
          <a:lstStyle/>
          <a:p>
            <a:r>
              <a:rPr lang="en-US" dirty="0">
                <a:solidFill>
                  <a:srgbClr val="FFFF00"/>
                </a:solidFill>
                <a:sym typeface="Symbol" panose="05050102010706020507" pitchFamily="18" charset="2"/>
              </a:rPr>
              <a:t></a:t>
            </a:r>
            <a:endParaRPr lang="en-US" dirty="0">
              <a:solidFill>
                <a:srgbClr val="FFFF00"/>
              </a:solidFill>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1D8E0BE-BCC3-4185-B910-EFE4FA07BF33}"/>
                  </a:ext>
                </a:extLst>
              </p:cNvPr>
              <p:cNvSpPr txBox="1"/>
              <p:nvPr/>
            </p:nvSpPr>
            <p:spPr>
              <a:xfrm>
                <a:off x="1738799" y="2217665"/>
                <a:ext cx="3882511" cy="170303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SG"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𝑢</m:t>
                          </m:r>
                        </m:num>
                        <m:den>
                          <m:r>
                            <a:rPr lang="en-US" b="0" i="1" smtClean="0">
                              <a:latin typeface="Cambria Math" panose="02040503050406030204" pitchFamily="18" charset="0"/>
                            </a:rPr>
                            <m:t>𝜕</m:t>
                          </m:r>
                          <m:r>
                            <a:rPr lang="en-US" b="0" i="1" smtClean="0">
                              <a:latin typeface="Cambria Math" panose="02040503050406030204" pitchFamily="18" charset="0"/>
                            </a:rPr>
                            <m:t>𝑡</m:t>
                          </m:r>
                        </m:den>
                      </m:f>
                      <m:r>
                        <a:rPr lang="en-US" b="0" i="1" smtClean="0">
                          <a:latin typeface="Cambria Math" panose="02040503050406030204" pitchFamily="18" charset="0"/>
                        </a:rPr>
                        <m:t>+</m:t>
                      </m:r>
                      <m:r>
                        <m:rPr>
                          <m:sty m:val="p"/>
                        </m:rPr>
                        <a:rPr lang="en-US" b="0" i="0"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𝐒</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𝐄</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𝐣</m:t>
                      </m:r>
                    </m:oMath>
                  </m:oMathPara>
                </a14:m>
                <a:endParaRPr lang="en-SG" b="1" dirty="0"/>
              </a:p>
              <a:p>
                <a:endParaRPr lang="en-US" b="1" dirty="0"/>
              </a:p>
              <a:p>
                <a:pPr/>
                <a14:m>
                  <m:oMathPara xmlns:m="http://schemas.openxmlformats.org/officeDocument/2006/math">
                    <m:oMathParaPr>
                      <m:jc m:val="centerGroup"/>
                    </m:oMathParaPr>
                    <m:oMath xmlns:m="http://schemas.openxmlformats.org/officeDocument/2006/math">
                      <m:r>
                        <a:rPr lang="en-SG" i="1">
                          <a:solidFill>
                            <a:srgbClr val="000000"/>
                          </a:solidFill>
                          <a:latin typeface="Cambria Math" panose="02040503050406030204" pitchFamily="18" charset="0"/>
                        </a:rPr>
                        <m:t>𝑢</m:t>
                      </m:r>
                      <m:r>
                        <a:rPr lang="en-SG" i="1">
                          <a:solidFill>
                            <a:srgbClr val="000000"/>
                          </a:solidFill>
                          <a:latin typeface="Cambria Math" panose="02040503050406030204" pitchFamily="18" charset="0"/>
                        </a:rPr>
                        <m:t>=</m:t>
                      </m:r>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1</m:t>
                          </m:r>
                        </m:num>
                        <m:den>
                          <m:r>
                            <a:rPr lang="en-SG" i="1">
                              <a:solidFill>
                                <a:srgbClr val="000000"/>
                              </a:solidFill>
                              <a:latin typeface="Cambria Math" panose="02040503050406030204" pitchFamily="18" charset="0"/>
                            </a:rPr>
                            <m:t>2</m:t>
                          </m:r>
                        </m:den>
                      </m:f>
                      <m:d>
                        <m:dPr>
                          <m:ctrlPr>
                            <a:rPr lang="en-SG" i="1">
                              <a:solidFill>
                                <a:srgbClr val="000000"/>
                              </a:solidFill>
                              <a:latin typeface="Cambria Math" panose="02040503050406030204" pitchFamily="18" charset="0"/>
                            </a:rPr>
                          </m:ctrlPr>
                        </m:dPr>
                        <m:e>
                          <m:sSub>
                            <m:sSubPr>
                              <m:ctrlPr>
                                <a:rPr lang="en-SG" i="1">
                                  <a:solidFill>
                                    <a:srgbClr val="000000"/>
                                  </a:solidFill>
                                  <a:latin typeface="Cambria Math" panose="02040503050406030204" pitchFamily="18" charset="0"/>
                                </a:rPr>
                              </m:ctrlPr>
                            </m:sSubPr>
                            <m:e>
                              <m:r>
                                <a:rPr lang="en-SG" i="1">
                                  <a:solidFill>
                                    <a:srgbClr val="000000"/>
                                  </a:solidFill>
                                  <a:latin typeface="Cambria Math" panose="02040503050406030204" pitchFamily="18" charset="0"/>
                                </a:rPr>
                                <m:t>𝜀</m:t>
                              </m:r>
                            </m:e>
                            <m:sub>
                              <m:r>
                                <a:rPr lang="en-SG" i="1">
                                  <a:solidFill>
                                    <a:srgbClr val="000000"/>
                                  </a:solidFill>
                                  <a:latin typeface="Cambria Math" panose="02040503050406030204" pitchFamily="18" charset="0"/>
                                </a:rPr>
                                <m:t>0</m:t>
                              </m:r>
                            </m:sub>
                          </m:sSub>
                          <m:sSup>
                            <m:sSupPr>
                              <m:ctrlPr>
                                <a:rPr lang="en-SG" i="1">
                                  <a:solidFill>
                                    <a:srgbClr val="000000"/>
                                  </a:solidFill>
                                  <a:latin typeface="Cambria Math" panose="02040503050406030204" pitchFamily="18" charset="0"/>
                                </a:rPr>
                              </m:ctrlPr>
                            </m:sSupPr>
                            <m:e>
                              <m:r>
                                <a:rPr lang="en-SG" i="1">
                                  <a:solidFill>
                                    <a:srgbClr val="000000"/>
                                  </a:solidFill>
                                  <a:latin typeface="Cambria Math" panose="02040503050406030204" pitchFamily="18" charset="0"/>
                                </a:rPr>
                                <m:t>𝐄</m:t>
                              </m:r>
                            </m:e>
                            <m:sup>
                              <m:r>
                                <a:rPr lang="en-SG" i="1">
                                  <a:solidFill>
                                    <a:srgbClr val="000000"/>
                                  </a:solidFill>
                                  <a:latin typeface="Cambria Math" panose="02040503050406030204" pitchFamily="18" charset="0"/>
                                </a:rPr>
                                <m:t>2</m:t>
                              </m:r>
                            </m:sup>
                          </m:sSup>
                          <m:r>
                            <a:rPr lang="en-SG" i="1">
                              <a:solidFill>
                                <a:srgbClr val="000000"/>
                              </a:solidFill>
                              <a:latin typeface="Cambria Math" panose="02040503050406030204" pitchFamily="18" charset="0"/>
                            </a:rPr>
                            <m:t>+</m:t>
                          </m:r>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1</m:t>
                              </m:r>
                            </m:num>
                            <m:den>
                              <m:sSub>
                                <m:sSubPr>
                                  <m:ctrlPr>
                                    <a:rPr lang="en-SG" i="1">
                                      <a:solidFill>
                                        <a:srgbClr val="000000"/>
                                      </a:solidFill>
                                      <a:latin typeface="Cambria Math" panose="02040503050406030204" pitchFamily="18" charset="0"/>
                                    </a:rPr>
                                  </m:ctrlPr>
                                </m:sSubPr>
                                <m:e>
                                  <m:r>
                                    <a:rPr lang="en-SG" i="1">
                                      <a:solidFill>
                                        <a:srgbClr val="000000"/>
                                      </a:solidFill>
                                      <a:latin typeface="Cambria Math" panose="02040503050406030204" pitchFamily="18" charset="0"/>
                                    </a:rPr>
                                    <m:t>𝜇</m:t>
                                  </m:r>
                                </m:e>
                                <m:sub>
                                  <m:r>
                                    <a:rPr lang="en-SG" i="1">
                                      <a:solidFill>
                                        <a:srgbClr val="000000"/>
                                      </a:solidFill>
                                      <a:latin typeface="Cambria Math" panose="02040503050406030204" pitchFamily="18" charset="0"/>
                                    </a:rPr>
                                    <m:t>0</m:t>
                                  </m:r>
                                </m:sub>
                              </m:sSub>
                            </m:den>
                          </m:f>
                          <m:sSup>
                            <m:sSupPr>
                              <m:ctrlPr>
                                <a:rPr lang="en-SG" i="1">
                                  <a:solidFill>
                                    <a:srgbClr val="000000"/>
                                  </a:solidFill>
                                  <a:latin typeface="Cambria Math" panose="02040503050406030204" pitchFamily="18" charset="0"/>
                                </a:rPr>
                              </m:ctrlPr>
                            </m:sSupPr>
                            <m:e>
                              <m:r>
                                <a:rPr lang="en-SG" i="1">
                                  <a:solidFill>
                                    <a:srgbClr val="000000"/>
                                  </a:solidFill>
                                  <a:latin typeface="Cambria Math" panose="02040503050406030204" pitchFamily="18" charset="0"/>
                                </a:rPr>
                                <m:t>𝐁</m:t>
                              </m:r>
                            </m:e>
                            <m:sup>
                              <m:r>
                                <a:rPr lang="en-SG" i="1">
                                  <a:solidFill>
                                    <a:srgbClr val="000000"/>
                                  </a:solidFill>
                                  <a:latin typeface="Cambria Math" panose="02040503050406030204" pitchFamily="18" charset="0"/>
                                </a:rPr>
                                <m:t>2</m:t>
                              </m:r>
                            </m:sup>
                          </m:sSup>
                        </m:e>
                      </m:d>
                      <m:r>
                        <a:rPr lang="en-US" b="1" i="0" smtClean="0">
                          <a:solidFill>
                            <a:srgbClr val="000000"/>
                          </a:solidFill>
                          <a:latin typeface="Cambria Math" panose="02040503050406030204" pitchFamily="18" charset="0"/>
                        </a:rPr>
                        <m:t>, </m:t>
                      </m:r>
                      <m:r>
                        <a:rPr lang="en-US" b="1" i="0" smtClean="0">
                          <a:solidFill>
                            <a:srgbClr val="000000"/>
                          </a:solidFill>
                          <a:latin typeface="Cambria Math" panose="02040503050406030204" pitchFamily="18" charset="0"/>
                        </a:rPr>
                        <m:t>𝐒</m:t>
                      </m:r>
                      <m:r>
                        <a:rPr lang="en-US" b="1" i="0" smtClean="0">
                          <a:solidFill>
                            <a:srgbClr val="000000"/>
                          </a:solidFill>
                          <a:latin typeface="Cambria Math" panose="02040503050406030204" pitchFamily="18" charset="0"/>
                        </a:rPr>
                        <m:t>=</m:t>
                      </m:r>
                      <m:f>
                        <m:fPr>
                          <m:ctrlPr>
                            <a:rPr lang="en-US" b="1" i="1" smtClean="0">
                              <a:solidFill>
                                <a:srgbClr val="000000"/>
                              </a:solidFill>
                              <a:latin typeface="Cambria Math" panose="02040503050406030204" pitchFamily="18" charset="0"/>
                            </a:rPr>
                          </m:ctrlPr>
                        </m:fPr>
                        <m:num>
                          <m:r>
                            <a:rPr lang="en-US" b="0" i="0" smtClean="0">
                              <a:solidFill>
                                <a:srgbClr val="000000"/>
                              </a:solidFill>
                              <a:latin typeface="Cambria Math" panose="02040503050406030204" pitchFamily="18" charset="0"/>
                            </a:rPr>
                            <m:t>1</m:t>
                          </m:r>
                        </m:num>
                        <m:den>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𝜇</m:t>
                              </m:r>
                            </m:e>
                            <m:sub>
                              <m:r>
                                <a:rPr lang="en-US" b="0" i="1" smtClean="0">
                                  <a:solidFill>
                                    <a:srgbClr val="000000"/>
                                  </a:solidFill>
                                  <a:latin typeface="Cambria Math" panose="02040503050406030204" pitchFamily="18" charset="0"/>
                                </a:rPr>
                                <m:t>0</m:t>
                              </m:r>
                            </m:sub>
                          </m:sSub>
                        </m:den>
                      </m:f>
                      <m:r>
                        <a:rPr lang="en-US" b="1" i="0" smtClean="0">
                          <a:solidFill>
                            <a:srgbClr val="000000"/>
                          </a:solidFill>
                          <a:latin typeface="Cambria Math" panose="02040503050406030204" pitchFamily="18" charset="0"/>
                        </a:rPr>
                        <m:t>𝐄</m:t>
                      </m:r>
                      <m:r>
                        <a:rPr lang="en-US" b="1" i="1" smtClean="0">
                          <a:solidFill>
                            <a:srgbClr val="000000"/>
                          </a:solidFill>
                          <a:latin typeface="Cambria Math" panose="02040503050406030204" pitchFamily="18" charset="0"/>
                        </a:rPr>
                        <m:t>×</m:t>
                      </m:r>
                      <m:r>
                        <a:rPr lang="en-US" b="1" i="0" smtClean="0">
                          <a:solidFill>
                            <a:srgbClr val="000000"/>
                          </a:solidFill>
                          <a:latin typeface="Cambria Math" panose="02040503050406030204" pitchFamily="18" charset="0"/>
                        </a:rPr>
                        <m:t>𝐁</m:t>
                      </m:r>
                    </m:oMath>
                  </m:oMathPara>
                </a14:m>
                <a:endParaRPr lang="en-US" b="1" dirty="0"/>
              </a:p>
              <a:p>
                <a:endParaRPr lang="en-SG" b="1" dirty="0"/>
              </a:p>
            </p:txBody>
          </p:sp>
        </mc:Choice>
        <mc:Fallback xmlns="">
          <p:sp>
            <p:nvSpPr>
              <p:cNvPr id="10" name="TextBox 9">
                <a:extLst>
                  <a:ext uri="{FF2B5EF4-FFF2-40B4-BE49-F238E27FC236}">
                    <a16:creationId xmlns:a16="http://schemas.microsoft.com/office/drawing/2014/main" id="{31D8E0BE-BCC3-4185-B910-EFE4FA07BF33}"/>
                  </a:ext>
                </a:extLst>
              </p:cNvPr>
              <p:cNvSpPr txBox="1">
                <a:spLocks noRot="1" noChangeAspect="1" noMove="1" noResize="1" noEditPoints="1" noAdjustHandles="1" noChangeArrowheads="1" noChangeShapeType="1" noTextEdit="1"/>
              </p:cNvSpPr>
              <p:nvPr/>
            </p:nvSpPr>
            <p:spPr>
              <a:xfrm>
                <a:off x="1738799" y="2217665"/>
                <a:ext cx="3882511" cy="1703030"/>
              </a:xfrm>
              <a:prstGeom prst="rect">
                <a:avLst/>
              </a:prstGeom>
              <a:blipFill>
                <a:blip r:embed="rId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D664372-66FB-4910-81F8-6C352D825D26}"/>
                  </a:ext>
                </a:extLst>
              </p:cNvPr>
              <p:cNvSpPr txBox="1"/>
              <p:nvPr/>
            </p:nvSpPr>
            <p:spPr>
              <a:xfrm>
                <a:off x="1099114" y="4447671"/>
                <a:ext cx="5298310" cy="70429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𝛼</m:t>
                          </m:r>
                        </m:sub>
                      </m:sSub>
                      <m:r>
                        <a:rPr lang="en-US" b="0" i="1" smtClean="0">
                          <a:latin typeface="Cambria Math" panose="02040503050406030204" pitchFamily="18" charset="0"/>
                        </a:rPr>
                        <m:t>=</m:t>
                      </m:r>
                      <m:nary>
                        <m:naryPr>
                          <m:subHide m:val="on"/>
                          <m:supHide m:val="on"/>
                          <m:ctrlPr>
                            <a:rPr lang="en-SG" i="1" smtClean="0">
                              <a:solidFill>
                                <a:srgbClr val="000000"/>
                              </a:solidFill>
                              <a:latin typeface="Cambria Math" panose="02040503050406030204" pitchFamily="18" charset="0"/>
                            </a:rPr>
                          </m:ctrlPr>
                        </m:naryPr>
                        <m:sub/>
                        <m:sup/>
                        <m:e>
                          <m:r>
                            <a:rPr lang="en-SG" i="1">
                              <a:solidFill>
                                <a:srgbClr val="000000"/>
                              </a:solidFill>
                              <a:latin typeface="Cambria Math" panose="02040503050406030204" pitchFamily="18" charset="0"/>
                            </a:rPr>
                            <m:t>𝑑</m:t>
                          </m:r>
                          <m:r>
                            <a:rPr lang="en-SG" i="1">
                              <a:solidFill>
                                <a:srgbClr val="000000"/>
                              </a:solidFill>
                              <a:latin typeface="Cambria Math" panose="02040503050406030204" pitchFamily="18" charset="0"/>
                            </a:rPr>
                            <m:t>𝚺</m:t>
                          </m:r>
                          <m:r>
                            <a:rPr lang="en-SG" i="1">
                              <a:solidFill>
                                <a:srgbClr val="000000"/>
                              </a:solidFill>
                              <a:latin typeface="Cambria Math" panose="02040503050406030204" pitchFamily="18" charset="0"/>
                            </a:rPr>
                            <m:t>⋅</m:t>
                          </m:r>
                          <m:d>
                            <m:dPr>
                              <m:begChr m:val="⟨"/>
                              <m:endChr m:val="⟩"/>
                              <m:ctrlPr>
                                <a:rPr lang="en-SG" i="1" smtClean="0">
                                  <a:solidFill>
                                    <a:srgbClr val="000000"/>
                                  </a:solidFill>
                                  <a:latin typeface="Cambria Math" panose="02040503050406030204" pitchFamily="18" charset="0"/>
                                </a:rPr>
                              </m:ctrlPr>
                            </m:dPr>
                            <m:e>
                              <m:r>
                                <a:rPr lang="en-SG" i="1">
                                  <a:solidFill>
                                    <a:srgbClr val="000000"/>
                                  </a:solidFill>
                                  <a:latin typeface="Cambria Math" panose="02040503050406030204" pitchFamily="18" charset="0"/>
                                </a:rPr>
                                <m:t>𝐄</m:t>
                              </m:r>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𝐁</m:t>
                              </m:r>
                            </m:e>
                          </m:d>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1</m:t>
                              </m:r>
                            </m:num>
                            <m:den>
                              <m:sSub>
                                <m:sSubPr>
                                  <m:ctrlPr>
                                    <a:rPr lang="en-SG" i="1">
                                      <a:solidFill>
                                        <a:srgbClr val="000000"/>
                                      </a:solidFill>
                                      <a:latin typeface="Cambria Math" panose="02040503050406030204" pitchFamily="18" charset="0"/>
                                    </a:rPr>
                                  </m:ctrlPr>
                                </m:sSubPr>
                                <m:e>
                                  <m:r>
                                    <a:rPr lang="en-SG" i="1">
                                      <a:solidFill>
                                        <a:srgbClr val="000000"/>
                                      </a:solidFill>
                                      <a:latin typeface="Cambria Math" panose="02040503050406030204" pitchFamily="18" charset="0"/>
                                    </a:rPr>
                                    <m:t>𝜇</m:t>
                                  </m:r>
                                </m:e>
                                <m:sub>
                                  <m:r>
                                    <a:rPr lang="en-SG" i="1">
                                      <a:solidFill>
                                        <a:srgbClr val="000000"/>
                                      </a:solidFill>
                                      <a:latin typeface="Cambria Math" panose="02040503050406030204" pitchFamily="18" charset="0"/>
                                    </a:rPr>
                                    <m:t>0</m:t>
                                  </m:r>
                                </m:sub>
                              </m:sSub>
                            </m:den>
                          </m:f>
                          <m:r>
                            <a:rPr lang="en-SG" i="1">
                              <a:solidFill>
                                <a:srgbClr val="000000"/>
                              </a:solidFill>
                              <a:latin typeface="Cambria Math" panose="02040503050406030204" pitchFamily="18" charset="0"/>
                            </a:rPr>
                            <m:t>=−</m:t>
                          </m:r>
                          <m:nary>
                            <m:naryPr>
                              <m:subHide m:val="on"/>
                              <m:supHide m:val="on"/>
                              <m:ctrlPr>
                                <a:rPr lang="en-SG" i="1">
                                  <a:solidFill>
                                    <a:srgbClr val="000000"/>
                                  </a:solidFill>
                                  <a:latin typeface="Cambria Math" panose="02040503050406030204" pitchFamily="18" charset="0"/>
                                </a:rPr>
                              </m:ctrlPr>
                            </m:naryPr>
                            <m:sub/>
                            <m:sup/>
                            <m:e>
                              <m:r>
                                <a:rPr lang="en-SG" i="1">
                                  <a:solidFill>
                                    <a:srgbClr val="000000"/>
                                  </a:solidFill>
                                  <a:latin typeface="Cambria Math" panose="02040503050406030204" pitchFamily="18" charset="0"/>
                                </a:rPr>
                                <m:t>𝑑𝑉</m:t>
                              </m:r>
                              <m:d>
                                <m:dPr>
                                  <m:begChr m:val="⟨"/>
                                  <m:endChr m:val="⟩"/>
                                  <m:ctrlPr>
                                    <a:rPr lang="en-SG" i="1" smtClean="0">
                                      <a:solidFill>
                                        <a:srgbClr val="000000"/>
                                      </a:solidFill>
                                      <a:latin typeface="Cambria Math" panose="02040503050406030204" pitchFamily="18" charset="0"/>
                                    </a:rPr>
                                  </m:ctrlPr>
                                </m:dPr>
                                <m:e>
                                  <m:r>
                                    <a:rPr lang="en-SG" i="1">
                                      <a:solidFill>
                                        <a:srgbClr val="000000"/>
                                      </a:solidFill>
                                      <a:latin typeface="Cambria Math" panose="02040503050406030204" pitchFamily="18" charset="0"/>
                                    </a:rPr>
                                    <m:t>𝐄</m:t>
                                  </m:r>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𝐣</m:t>
                                  </m:r>
                                </m:e>
                              </m:d>
                            </m:e>
                          </m:nary>
                        </m:e>
                      </m:nary>
                      <m:r>
                        <a:rPr lang="en-SG" i="1">
                          <a:solidFill>
                            <a:srgbClr val="000000"/>
                          </a:solidFill>
                          <a:latin typeface="Cambria Math" panose="02040503050406030204" pitchFamily="18" charset="0"/>
                        </a:rPr>
                        <m:t>=</m:t>
                      </m:r>
                      <m:nary>
                        <m:naryPr>
                          <m:subHide m:val="on"/>
                          <m:supHide m:val="on"/>
                          <m:ctrlPr>
                            <a:rPr lang="en-SG" i="1">
                              <a:solidFill>
                                <a:srgbClr val="000000"/>
                              </a:solidFill>
                              <a:latin typeface="Cambria Math" panose="02040503050406030204" pitchFamily="18" charset="0"/>
                            </a:rPr>
                          </m:ctrlPr>
                        </m:naryPr>
                        <m:sub/>
                        <m:sup/>
                        <m:e>
                          <m:r>
                            <a:rPr lang="en-SG" i="1">
                              <a:solidFill>
                                <a:srgbClr val="000000"/>
                              </a:solidFill>
                              <a:latin typeface="Cambria Math" panose="02040503050406030204" pitchFamily="18" charset="0"/>
                            </a:rPr>
                            <m:t>𝑑𝑉</m:t>
                          </m:r>
                          <m:d>
                            <m:dPr>
                              <m:begChr m:val="⟨"/>
                              <m:endChr m:val="⟩"/>
                              <m:ctrlPr>
                                <a:rPr lang="en-SG" i="1" smtClean="0">
                                  <a:solidFill>
                                    <a:srgbClr val="000000"/>
                                  </a:solidFill>
                                  <a:latin typeface="Cambria Math" panose="02040503050406030204" pitchFamily="18" charset="0"/>
                                </a:rPr>
                              </m:ctrlPr>
                            </m:dPr>
                            <m:e>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𝐀</m:t>
                                  </m:r>
                                </m:num>
                                <m:den>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𝑡</m:t>
                                  </m:r>
                                </m:den>
                              </m:f>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𝐣</m:t>
                              </m:r>
                            </m:e>
                          </m:d>
                        </m:e>
                      </m:nary>
                    </m:oMath>
                  </m:oMathPara>
                </a14:m>
                <a:endParaRPr lang="en-SG" dirty="0"/>
              </a:p>
            </p:txBody>
          </p:sp>
        </mc:Choice>
        <mc:Fallback xmlns="">
          <p:sp>
            <p:nvSpPr>
              <p:cNvPr id="11" name="TextBox 10">
                <a:extLst>
                  <a:ext uri="{FF2B5EF4-FFF2-40B4-BE49-F238E27FC236}">
                    <a16:creationId xmlns:a16="http://schemas.microsoft.com/office/drawing/2014/main" id="{5D664372-66FB-4910-81F8-6C352D825D26}"/>
                  </a:ext>
                </a:extLst>
              </p:cNvPr>
              <p:cNvSpPr txBox="1">
                <a:spLocks noRot="1" noChangeAspect="1" noMove="1" noResize="1" noEditPoints="1" noAdjustHandles="1" noChangeArrowheads="1" noChangeShapeType="1" noTextEdit="1"/>
              </p:cNvSpPr>
              <p:nvPr/>
            </p:nvSpPr>
            <p:spPr>
              <a:xfrm>
                <a:off x="1099114" y="4447671"/>
                <a:ext cx="5298310" cy="704295"/>
              </a:xfrm>
              <a:prstGeom prst="rect">
                <a:avLst/>
              </a:prstGeom>
              <a:blipFill>
                <a:blip r:embed="rId3"/>
                <a:stretch>
                  <a:fillRect/>
                </a:stretch>
              </a:blipFill>
            </p:spPr>
            <p:txBody>
              <a:bodyPr/>
              <a:lstStyle/>
              <a:p>
                <a:r>
                  <a:rPr lang="en-SG">
                    <a:noFill/>
                  </a:rPr>
                  <a:t> </a:t>
                </a:r>
              </a:p>
            </p:txBody>
          </p:sp>
        </mc:Fallback>
      </mc:AlternateContent>
      <p:cxnSp>
        <p:nvCxnSpPr>
          <p:cNvPr id="6" name="Connector: Curved 5">
            <a:extLst>
              <a:ext uri="{FF2B5EF4-FFF2-40B4-BE49-F238E27FC236}">
                <a16:creationId xmlns:a16="http://schemas.microsoft.com/office/drawing/2014/main" id="{0FCCFEB6-AC11-4D1C-8C8D-4E8EFF138604}"/>
              </a:ext>
            </a:extLst>
          </p:cNvPr>
          <p:cNvCxnSpPr/>
          <p:nvPr/>
        </p:nvCxnSpPr>
        <p:spPr>
          <a:xfrm rot="5400000" flipH="1" flipV="1">
            <a:off x="7769539" y="1899118"/>
            <a:ext cx="336399" cy="30069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0151B54C-FC5B-49B5-84C3-F82717925797}"/>
              </a:ext>
            </a:extLst>
          </p:cNvPr>
          <p:cNvCxnSpPr/>
          <p:nvPr/>
        </p:nvCxnSpPr>
        <p:spPr>
          <a:xfrm rot="5400000" flipH="1" flipV="1">
            <a:off x="7921939" y="2051518"/>
            <a:ext cx="336399" cy="30069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87C9243A-5204-4014-A958-2AECDF0BEF1C}"/>
              </a:ext>
            </a:extLst>
          </p:cNvPr>
          <p:cNvCxnSpPr/>
          <p:nvPr/>
        </p:nvCxnSpPr>
        <p:spPr>
          <a:xfrm rot="5400000" flipH="1" flipV="1">
            <a:off x="8074339" y="2203918"/>
            <a:ext cx="336399" cy="30069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2511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86E0-2998-45A6-9513-49C03F43B54F}"/>
              </a:ext>
            </a:extLst>
          </p:cNvPr>
          <p:cNvSpPr>
            <a:spLocks noGrp="1"/>
          </p:cNvSpPr>
          <p:nvPr>
            <p:ph type="title"/>
          </p:nvPr>
        </p:nvSpPr>
        <p:spPr/>
        <p:txBody>
          <a:bodyPr/>
          <a:lstStyle/>
          <a:p>
            <a:r>
              <a:rPr lang="en-US" dirty="0"/>
              <a:t>Deriving the Meir-</a:t>
            </a:r>
            <a:r>
              <a:rPr lang="en-US" dirty="0" err="1"/>
              <a:t>Wingreen</a:t>
            </a:r>
            <a:r>
              <a:rPr lang="en-US" dirty="0"/>
              <a:t> formula</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8E9EE1-8328-4E05-BB3F-8D2984BDCEEC}"/>
                  </a:ext>
                </a:extLst>
              </p:cNvPr>
              <p:cNvSpPr>
                <a:spLocks noGrp="1"/>
              </p:cNvSpPr>
              <p:nvPr>
                <p:ph idx="1"/>
              </p:nvPr>
            </p:nvSpPr>
            <p:spPr>
              <a:xfrm>
                <a:off x="628650" y="1825625"/>
                <a:ext cx="7886700" cy="4530726"/>
              </a:xfrm>
            </p:spPr>
            <p:txBody>
              <a:bodyPr>
                <a:normAutofit fontScale="92500" lnSpcReduction="10000"/>
              </a:bodyPr>
              <a:lstStyle/>
              <a:p>
                <a:r>
                  <a:rPr lang="en-US" dirty="0"/>
                  <a:t>Use the Joule heating form, </a:t>
                </a:r>
                <a14:m>
                  <m:oMath xmlns:m="http://schemas.openxmlformats.org/officeDocument/2006/math">
                    <m:r>
                      <a:rPr lang="en-US" b="1" i="0" smtClean="0">
                        <a:latin typeface="Cambria Math" panose="02040503050406030204" pitchFamily="18" charset="0"/>
                      </a:rPr>
                      <m:t>𝐄</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𝐣</m:t>
                    </m:r>
                  </m:oMath>
                </a14:m>
                <a:r>
                  <a:rPr lang="en-SG" dirty="0"/>
                  <a:t>, and write </a:t>
                </a:r>
                <a14:m>
                  <m:oMath xmlns:m="http://schemas.openxmlformats.org/officeDocument/2006/math">
                    <m:r>
                      <a:rPr lang="en-US" b="1" i="0" smtClean="0">
                        <a:latin typeface="Cambria Math" panose="02040503050406030204" pitchFamily="18" charset="0"/>
                      </a:rPr>
                      <m:t>𝐣</m:t>
                    </m:r>
                    <m:r>
                      <a:rPr lang="en-US" b="0" i="1" smtClean="0">
                        <a:latin typeface="Cambria Math" panose="02040503050406030204" pitchFamily="18" charset="0"/>
                      </a:rPr>
                      <m:t>=</m:t>
                    </m:r>
                    <m:r>
                      <a:rPr lang="en-US" b="1" i="0" smtClean="0">
                        <a:latin typeface="Cambria Math" panose="02040503050406030204" pitchFamily="18" charset="0"/>
                      </a:rPr>
                      <m:t>−</m:t>
                    </m:r>
                    <m:r>
                      <a:rPr lang="en-US" b="1" i="0" smtClean="0">
                        <a:latin typeface="Cambria Math" panose="02040503050406030204" pitchFamily="18" charset="0"/>
                      </a:rPr>
                      <m:t>𝐀</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−1</m:t>
                        </m:r>
                      </m:sup>
                    </m:sSup>
                  </m:oMath>
                </a14:m>
                <a:r>
                  <a:rPr lang="en-SG" dirty="0"/>
                  <a:t>, we get </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𝛼</m:t>
                          </m:r>
                        </m:sub>
                      </m:sSub>
                      <m:r>
                        <a:rPr lang="en-US" b="0" i="1" smtClean="0">
                          <a:latin typeface="Cambria Math" panose="02040503050406030204" pitchFamily="18" charset="0"/>
                        </a:rPr>
                        <m:t>=−</m:t>
                      </m:r>
                      <m:nary>
                        <m:naryPr>
                          <m:limLoc m:val="undOvr"/>
                          <m:subHide m:val="on"/>
                          <m:supHide m:val="on"/>
                          <m:ctrlPr>
                            <a:rPr lang="en-US" b="0"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1" i="0" smtClean="0">
                              <a:latin typeface="Cambria Math" panose="02040503050406030204" pitchFamily="18" charset="0"/>
                            </a:rPr>
                            <m:t>𝐫</m:t>
                          </m:r>
                          <m:r>
                            <a:rPr lang="en-US" b="0" i="1" smtClean="0">
                              <a:latin typeface="Cambria Math" panose="02040503050406030204" pitchFamily="18" charset="0"/>
                            </a:rPr>
                            <m:t> </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𝐄</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𝐣</m:t>
                              </m:r>
                            </m:e>
                          </m:d>
                          <m:r>
                            <a:rPr lang="en-US" b="0" i="1" smtClean="0">
                              <a:latin typeface="Cambria Math" panose="02040503050406030204" pitchFamily="18" charset="0"/>
                            </a:rPr>
                            <m:t> </m:t>
                          </m:r>
                        </m:e>
                      </m:nary>
                      <m:r>
                        <a:rPr lang="en-US" b="0" i="1" smtClean="0">
                          <a:latin typeface="Cambria Math" panose="02040503050406030204" pitchFamily="18" charset="0"/>
                        </a:rPr>
                        <m:t>=−</m:t>
                      </m:r>
                      <m:nary>
                        <m:naryPr>
                          <m:limLoc m:val="undOvr"/>
                          <m:subHide m:val="on"/>
                          <m:supHide m:val="on"/>
                          <m:ctrlPr>
                            <a:rPr lang="en-US" b="0" i="1" smtClean="0">
                              <a:latin typeface="Cambria Math" panose="02040503050406030204" pitchFamily="18" charset="0"/>
                            </a:rPr>
                          </m:ctrlPr>
                        </m:naryPr>
                        <m:sub/>
                        <m:sup/>
                        <m:e>
                          <m:sSub>
                            <m:sSubPr>
                              <m:ctrlPr>
                                <a:rPr lang="en-US" i="1">
                                  <a:latin typeface="Cambria Math" panose="02040503050406030204" pitchFamily="18" charset="0"/>
                                </a:rPr>
                              </m:ctrlPr>
                            </m:sSubPr>
                            <m:e>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num>
                                    <m:den>
                                      <m:r>
                                        <a:rPr lang="en-US" i="1">
                                          <a:latin typeface="Cambria Math" panose="02040503050406030204" pitchFamily="18" charset="0"/>
                                        </a:rPr>
                                        <m:t>𝜕</m:t>
                                      </m:r>
                                      <m:r>
                                        <a:rPr lang="en-US" i="1">
                                          <a:latin typeface="Cambria Math" panose="02040503050406030204" pitchFamily="18" charset="0"/>
                                        </a:rPr>
                                        <m:t>𝑡</m:t>
                                      </m:r>
                                    </m:den>
                                  </m:f>
                                  <m:nary>
                                    <m:naryPr>
                                      <m:chr m:val="∑"/>
                                      <m:supHide m:val="on"/>
                                      <m:ctrlPr>
                                        <a:rPr lang="en-US" i="1">
                                          <a:latin typeface="Cambria Math" panose="02040503050406030204" pitchFamily="18" charset="0"/>
                                        </a:rPr>
                                      </m:ctrlPr>
                                    </m:naryPr>
                                    <m:sub>
                                      <m:r>
                                        <a:rPr lang="en-US" i="1">
                                          <a:latin typeface="Cambria Math" panose="02040503050406030204" pitchFamily="18" charset="0"/>
                                        </a:rPr>
                                        <m:t>𝜇</m:t>
                                      </m:r>
                                      <m:r>
                                        <a:rPr lang="en-US" i="1">
                                          <a:latin typeface="Cambria Math" panose="02040503050406030204" pitchFamily="18" charset="0"/>
                                        </a:rPr>
                                        <m:t>,</m:t>
                                      </m:r>
                                      <m:r>
                                        <a:rPr lang="en-US" i="1">
                                          <a:latin typeface="Cambria Math" panose="02040503050406030204" pitchFamily="18" charset="0"/>
                                        </a:rPr>
                                        <m:t>𝜈</m:t>
                                      </m:r>
                                    </m:sub>
                                    <m:sup/>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𝜇</m:t>
                                              </m:r>
                                            </m:sub>
                                          </m:sSub>
                                          <m:d>
                                            <m:dPr>
                                              <m:ctrlPr>
                                                <a:rPr lang="en-US" i="1">
                                                  <a:latin typeface="Cambria Math" panose="02040503050406030204" pitchFamily="18" charset="0"/>
                                                </a:rPr>
                                              </m:ctrlPr>
                                            </m:dPr>
                                            <m:e>
                                              <m:r>
                                                <a:rPr lang="en-US" b="1">
                                                  <a:latin typeface="Cambria Math" panose="02040503050406030204" pitchFamily="18" charset="0"/>
                                                </a:rPr>
                                                <m:t>𝐫</m:t>
                                              </m:r>
                                              <m:r>
                                                <a:rPr lang="en-US" i="1">
                                                  <a:latin typeface="Cambria Math" panose="02040503050406030204" pitchFamily="18" charset="0"/>
                                                </a:rPr>
                                                <m:t>,</m:t>
                                              </m:r>
                                              <m:r>
                                                <a:rPr lang="en-US" i="1">
                                                  <a:latin typeface="Cambria Math" panose="02040503050406030204" pitchFamily="18" charset="0"/>
                                                </a:rPr>
                                                <m:t>𝑡</m:t>
                                              </m:r>
                                            </m:e>
                                          </m:d>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𝜈</m:t>
                                              </m:r>
                                            </m:sub>
                                          </m:sSub>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b="1">
                                                      <a:latin typeface="Cambria Math" panose="02040503050406030204" pitchFamily="18" charset="0"/>
                                                    </a:rPr>
                                                    <m:t>𝐫</m:t>
                                                  </m:r>
                                                </m:e>
                                                <m:sup>
                                                  <m:r>
                                                    <a:rPr lang="en-US" i="1">
                                                      <a:latin typeface="Cambria Math" panose="02040503050406030204" pitchFamily="18" charset="0"/>
                                                    </a:rPr>
                                                    <m:t>′</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e>
                                          </m:d>
                                        </m:e>
                                      </m:d>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𝜈𝜇</m:t>
                                          </m:r>
                                        </m:sub>
                                        <m:sup>
                                          <m:r>
                                            <a:rPr lang="en-US" i="1">
                                              <a:latin typeface="Cambria Math" panose="02040503050406030204" pitchFamily="18" charset="0"/>
                                            </a:rPr>
                                            <m:t>−1</m:t>
                                          </m:r>
                                        </m:sup>
                                      </m:sSubSup>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b="1">
                                                  <a:latin typeface="Cambria Math" panose="02040503050406030204" pitchFamily="18" charset="0"/>
                                                </a:rPr>
                                                <m:t>𝐫</m:t>
                                              </m:r>
                                            </m:e>
                                            <m:sup>
                                              <m:r>
                                                <a:rPr lang="en-US" i="1">
                                                  <a:latin typeface="Cambria Math" panose="02040503050406030204" pitchFamily="18" charset="0"/>
                                                </a:rPr>
                                                <m:t>′</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e>
                                      </m:d>
                                    </m:e>
                                  </m:nary>
                                </m:e>
                              </m:d>
                            </m:e>
                            <m:sub>
                              <m:sSup>
                                <m:sSupPr>
                                  <m:ctrlPr>
                                    <a:rPr lang="en-US" i="1">
                                      <a:latin typeface="Cambria Math" panose="02040503050406030204" pitchFamily="18" charset="0"/>
                                    </a:rPr>
                                  </m:ctrlPr>
                                </m:sSupPr>
                                <m:e>
                                  <m:r>
                                    <a:rPr lang="en-US" b="1">
                                      <a:latin typeface="Cambria Math" panose="02040503050406030204" pitchFamily="18" charset="0"/>
                                    </a:rPr>
                                    <m:t>𝐫</m:t>
                                  </m:r>
                                </m:e>
                                <m:sup>
                                  <m:r>
                                    <a:rPr lang="en-US" i="1">
                                      <a:latin typeface="Cambria Math" panose="02040503050406030204" pitchFamily="18" charset="0"/>
                                    </a:rPr>
                                    <m:t>′</m:t>
                                  </m:r>
                                </m:sup>
                              </m:sSup>
                              <m:r>
                                <a:rPr lang="en-US" i="1">
                                  <a:latin typeface="Cambria Math" panose="02040503050406030204" pitchFamily="18" charset="0"/>
                                </a:rPr>
                                <m:t>=</m:t>
                              </m:r>
                              <m:r>
                                <a:rPr lang="en-US" b="1">
                                  <a:latin typeface="Cambria Math" panose="02040503050406030204" pitchFamily="18" charset="0"/>
                                </a:rPr>
                                <m:t>𝐫</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𝑡</m:t>
                              </m:r>
                            </m:sub>
                          </m:sSub>
                        </m:e>
                      </m:nary>
                      <m:sSup>
                        <m:sSupPr>
                          <m:ctrlPr>
                            <a:rPr lang="en-US" i="1" smtClean="0">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3</m:t>
                          </m:r>
                        </m:sup>
                      </m:sSup>
                      <m:r>
                        <a:rPr lang="en-US" b="1">
                          <a:latin typeface="Cambria Math" panose="02040503050406030204" pitchFamily="18" charset="0"/>
                        </a:rPr>
                        <m:t>𝐫</m:t>
                      </m:r>
                      <m:r>
                        <a:rPr lang="en-US" b="0" i="1" smtClean="0">
                          <a:latin typeface="Cambria Math" panose="02040503050406030204" pitchFamily="18" charset="0"/>
                        </a:rPr>
                        <m:t>=</m:t>
                      </m:r>
                      <m:nary>
                        <m:naryPr>
                          <m:limLoc m:val="undOvr"/>
                          <m:subHide m:val="on"/>
                          <m:supHide m:val="on"/>
                          <m:ctrlPr>
                            <a:rPr lang="en-SG"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1" i="0" smtClean="0">
                              <a:latin typeface="Cambria Math" panose="02040503050406030204" pitchFamily="18" charset="0"/>
                            </a:rPr>
                            <m:t>𝐫</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ℏ</m:t>
                                  </m:r>
                                </m:num>
                                <m:den>
                                  <m:r>
                                    <a:rPr lang="en-US" b="0" i="1" smtClean="0">
                                      <a:latin typeface="Cambria Math" panose="02040503050406030204" pitchFamily="18" charset="0"/>
                                    </a:rPr>
                                    <m:t>2</m:t>
                                  </m:r>
                                  <m:r>
                                    <a:rPr lang="en-US" b="0" i="1" smtClean="0">
                                      <a:latin typeface="Cambria Math" panose="02040503050406030204" pitchFamily="18" charset="0"/>
                                    </a:rPr>
                                    <m:t>𝑖</m:t>
                                  </m:r>
                                </m:den>
                              </m:f>
                            </m:e>
                          </m:d>
                          <m:f>
                            <m:fPr>
                              <m:ctrlPr>
                                <a:rPr lang="en-US" b="0" i="1" smtClean="0">
                                  <a:latin typeface="Cambria Math" panose="02040503050406030204" pitchFamily="18" charset="0"/>
                                </a:rPr>
                              </m:ctrlPr>
                            </m:fPr>
                            <m:num>
                              <m:r>
                                <a:rPr lang="en-US" b="0" i="1" smtClean="0">
                                  <a:latin typeface="Cambria Math" panose="02040503050406030204" pitchFamily="18" charset="0"/>
                                </a:rPr>
                                <m:t>𝜕</m:t>
                              </m:r>
                            </m:num>
                            <m:den>
                              <m:r>
                                <a:rPr lang="en-US" b="0" i="1" smtClean="0">
                                  <a:latin typeface="Cambria Math" panose="02040503050406030204" pitchFamily="18" charset="0"/>
                                </a:rPr>
                                <m:t>𝜕</m:t>
                              </m:r>
                              <m:r>
                                <a:rPr lang="en-US" b="0" i="1" smtClean="0">
                                  <a:latin typeface="Cambria Math" panose="02040503050406030204" pitchFamily="18" charset="0"/>
                                </a:rPr>
                                <m:t>𝑡</m:t>
                              </m:r>
                            </m:den>
                          </m:f>
                          <m:r>
                            <m:rPr>
                              <m:sty m:val="p"/>
                            </m:rPr>
                            <a:rPr lang="en-US" b="0" i="0" smtClean="0">
                              <a:latin typeface="Cambria Math" panose="02040503050406030204" pitchFamily="18" charset="0"/>
                            </a:rPr>
                            <m:t>Tr</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𝐾</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−1</m:t>
                                  </m:r>
                                </m:sup>
                              </m:sSup>
                            </m:e>
                          </m:d>
                        </m:e>
                      </m:nary>
                    </m:oMath>
                  </m:oMathPara>
                </a14:m>
                <a:endParaRPr lang="en-SG" dirty="0"/>
              </a:p>
              <a:p>
                <a:r>
                  <a:rPr lang="en-US" dirty="0"/>
                  <a:t>U</a:t>
                </a:r>
                <a:r>
                  <a:rPr lang="en-SG" dirty="0"/>
                  <a:t>se Dyson equation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𝑎</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𝑎</m:t>
                        </m:r>
                      </m:sup>
                    </m:sSup>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𝑎</m:t>
                        </m:r>
                      </m:sup>
                    </m:sSup>
                  </m:oMath>
                </a14:m>
                <a:r>
                  <a:rPr lang="en-SG" dirty="0"/>
                  <a:t> and </a:t>
                </a:r>
                <a:r>
                  <a:rPr lang="en-SG" dirty="0" err="1"/>
                  <a:t>Keldysh</a:t>
                </a:r>
                <a:r>
                  <a:rPr lang="en-SG" dirty="0"/>
                  <a:t> equation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𝐾</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m:rPr>
                            <m:sty m:val="p"/>
                          </m:rPr>
                          <a:rPr lang="en-US" b="0" i="0" smtClean="0">
                            <a:latin typeface="Cambria Math" panose="02040503050406030204" pitchFamily="18" charset="0"/>
                          </a:rPr>
                          <m:t>tot</m:t>
                        </m:r>
                      </m:sub>
                      <m:sup>
                        <m:r>
                          <a:rPr lang="en-US" b="0" i="1" smtClean="0">
                            <a:latin typeface="Cambria Math" panose="02040503050406030204" pitchFamily="18" charset="0"/>
                          </a:rPr>
                          <m:t>𝐾</m:t>
                        </m:r>
                      </m:sup>
                    </m:sSubSup>
                    <m:sSup>
                      <m:sSupPr>
                        <m:ctrlPr>
                          <a:rPr lang="en-US" b="0" i="1" smtClean="0">
                            <a:latin typeface="Cambria Math" panose="02040503050406030204" pitchFamily="18" charset="0"/>
                          </a:rPr>
                        </m:ctrlPr>
                      </m:sSupPr>
                      <m:e>
                        <m:r>
                          <a:rPr lang="en-US" b="0" i="1" smtClean="0">
                            <a:latin typeface="Cambria Math" panose="02040503050406030204" pitchFamily="18" charset="0"/>
                          </a:rPr>
                          <m:t> </m:t>
                        </m:r>
                        <m:r>
                          <a:rPr lang="en-US" b="0" i="1" smtClean="0">
                            <a:latin typeface="Cambria Math" panose="02040503050406030204" pitchFamily="18" charset="0"/>
                          </a:rPr>
                          <m:t>𝐷</m:t>
                        </m:r>
                      </m:e>
                      <m:sup>
                        <m:r>
                          <a:rPr lang="en-US" b="0" i="1" smtClean="0">
                            <a:latin typeface="Cambria Math" panose="02040503050406030204" pitchFamily="18" charset="0"/>
                          </a:rPr>
                          <m:t>𝑎</m:t>
                        </m:r>
                      </m:sup>
                    </m:sSup>
                  </m:oMath>
                </a14:m>
                <a:r>
                  <a:rPr lang="en-SG" dirty="0"/>
                  <a:t>, we get</a:t>
                </a:r>
              </a:p>
            </p:txBody>
          </p:sp>
        </mc:Choice>
        <mc:Fallback xmlns="">
          <p:sp>
            <p:nvSpPr>
              <p:cNvPr id="3" name="Content Placeholder 2">
                <a:extLst>
                  <a:ext uri="{FF2B5EF4-FFF2-40B4-BE49-F238E27FC236}">
                    <a16:creationId xmlns:a16="http://schemas.microsoft.com/office/drawing/2014/main" id="{928E9EE1-8328-4E05-BB3F-8D2984BDCEEC}"/>
                  </a:ext>
                </a:extLst>
              </p:cNvPr>
              <p:cNvSpPr>
                <a:spLocks noGrp="1" noRot="1" noChangeAspect="1" noMove="1" noResize="1" noEditPoints="1" noAdjustHandles="1" noChangeArrowheads="1" noChangeShapeType="1" noTextEdit="1"/>
              </p:cNvSpPr>
              <p:nvPr>
                <p:ph idx="1"/>
              </p:nvPr>
            </p:nvSpPr>
            <p:spPr>
              <a:xfrm>
                <a:off x="628650" y="1825625"/>
                <a:ext cx="7886700" cy="4530726"/>
              </a:xfrm>
              <a:blipFill>
                <a:blip r:embed="rId2"/>
                <a:stretch>
                  <a:fillRect l="-1159" t="-2957" r="-1005" b="-269"/>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315F8E44-BDCF-4386-AC99-0AE095CD88F7}"/>
              </a:ext>
            </a:extLst>
          </p:cNvPr>
          <p:cNvSpPr>
            <a:spLocks noGrp="1"/>
          </p:cNvSpPr>
          <p:nvPr>
            <p:ph type="sldNum" sz="quarter" idx="12"/>
          </p:nvPr>
        </p:nvSpPr>
        <p:spPr/>
        <p:txBody>
          <a:bodyPr/>
          <a:lstStyle/>
          <a:p>
            <a:fld id="{6B0C5081-FAA5-4254-AC75-597BB4863808}" type="slidenum">
              <a:rPr lang="en-US" smtClean="0"/>
              <a:t>18</a:t>
            </a:fld>
            <a:endParaRPr lang="en-US"/>
          </a:p>
        </p:txBody>
      </p:sp>
    </p:spTree>
    <p:extLst>
      <p:ext uri="{BB962C8B-B14F-4D97-AF65-F5344CB8AC3E}">
        <p14:creationId xmlns:p14="http://schemas.microsoft.com/office/powerpoint/2010/main" val="1938943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38A99-6DA6-481E-A618-0654CC64D1F6}"/>
              </a:ext>
            </a:extLst>
          </p:cNvPr>
          <p:cNvSpPr>
            <a:spLocks noGrp="1"/>
          </p:cNvSpPr>
          <p:nvPr>
            <p:ph type="title"/>
          </p:nvPr>
        </p:nvSpPr>
        <p:spPr/>
        <p:txBody>
          <a:bodyPr/>
          <a:lstStyle/>
          <a:p>
            <a:r>
              <a:rPr lang="en-US" dirty="0"/>
              <a:t>Meir-</a:t>
            </a:r>
            <a:r>
              <a:rPr lang="en-US" dirty="0" err="1"/>
              <a:t>Wingreen</a:t>
            </a:r>
            <a:r>
              <a:rPr lang="en-US" dirty="0"/>
              <a:t> formula</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D74B51C-109F-4540-9A89-B0DB2DA56544}"/>
                  </a:ext>
                </a:extLst>
              </p:cNvPr>
              <p:cNvSpPr>
                <a:spLocks noGrp="1"/>
              </p:cNvSpPr>
              <p:nvPr>
                <p:ph idx="1"/>
              </p:nvPr>
            </p:nvSpPr>
            <p:spPr/>
            <p:txBody>
              <a:bodyPr>
                <a:normAutofit fontScale="92500" lnSpcReduction="10000"/>
              </a:bodyPr>
              <a:lstStyle/>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𝛼</m:t>
                          </m:r>
                        </m:sub>
                      </m:sSub>
                      <m:r>
                        <a:rPr lang="en-US" b="0" i="1" smtClean="0">
                          <a:latin typeface="Cambria Math" panose="02040503050406030204" pitchFamily="18" charset="0"/>
                        </a:rPr>
                        <m:t>=− </m:t>
                      </m:r>
                      <m:nary>
                        <m:naryPr>
                          <m:limLoc m:val="undOvr"/>
                          <m:subHide m:val="on"/>
                          <m:supHide m:val="on"/>
                          <m:ctrlPr>
                            <a:rPr lang="en-US" b="0"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1" i="0" smtClean="0">
                              <a:latin typeface="Cambria Math" panose="02040503050406030204" pitchFamily="18" charset="0"/>
                            </a:rPr>
                            <m:t>𝐫</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𝑖</m:t>
                              </m:r>
                              <m:r>
                                <a:rPr lang="en-US" b="0" i="1" smtClean="0">
                                  <a:latin typeface="Cambria Math" panose="02040503050406030204" pitchFamily="18" charset="0"/>
                                </a:rPr>
                                <m:t>ℏ</m:t>
                              </m:r>
                            </m:num>
                            <m:den>
                              <m:r>
                                <a:rPr lang="en-US" b="0" i="1" smtClean="0">
                                  <a:latin typeface="Cambria Math" panose="02040503050406030204" pitchFamily="18" charset="0"/>
                                </a:rPr>
                                <m:t>2</m:t>
                              </m:r>
                            </m:den>
                          </m:f>
                        </m:e>
                      </m:nary>
                      <m:f>
                        <m:fPr>
                          <m:ctrlPr>
                            <a:rPr lang="en-US" b="0" i="1" smtClean="0">
                              <a:latin typeface="Cambria Math" panose="02040503050406030204" pitchFamily="18" charset="0"/>
                            </a:rPr>
                          </m:ctrlPr>
                        </m:fPr>
                        <m:num>
                          <m:r>
                            <a:rPr lang="en-US" b="0" i="1" smtClean="0">
                              <a:latin typeface="Cambria Math" panose="02040503050406030204" pitchFamily="18" charset="0"/>
                            </a:rPr>
                            <m:t>𝜕</m:t>
                          </m:r>
                        </m:num>
                        <m:den>
                          <m:r>
                            <a:rPr lang="en-US" b="0" i="1" smtClean="0">
                              <a:latin typeface="Cambria Math" panose="02040503050406030204" pitchFamily="18" charset="0"/>
                            </a:rPr>
                            <m:t>𝜕</m:t>
                          </m:r>
                          <m:r>
                            <a:rPr lang="en-US" b="0" i="1" smtClean="0">
                              <a:latin typeface="Cambria Math" panose="02040503050406030204" pitchFamily="18" charset="0"/>
                            </a:rPr>
                            <m:t>𝑡</m:t>
                          </m:r>
                        </m:den>
                      </m:f>
                      <m:r>
                        <m:rPr>
                          <m:sty m:val="p"/>
                        </m:rPr>
                        <a:rPr lang="en-US" b="0" i="0" smtClean="0">
                          <a:latin typeface="Cambria Math" panose="02040503050406030204" pitchFamily="18" charset="0"/>
                        </a:rPr>
                        <m:t>Tr</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𝛼</m:t>
                              </m:r>
                            </m:sub>
                            <m:sup>
                              <m:r>
                                <a:rPr lang="en-US" b="0" i="1" smtClean="0">
                                  <a:latin typeface="Cambria Math" panose="02040503050406030204" pitchFamily="18" charset="0"/>
                                </a:rPr>
                                <m:t>𝐾</m:t>
                              </m:r>
                            </m:sup>
                          </m:sSub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𝐾</m:t>
                              </m:r>
                            </m:sup>
                          </m:sSup>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𝛼</m:t>
                              </m:r>
                            </m:sub>
                            <m:sup>
                              <m:r>
                                <a:rPr lang="en-US" b="0" i="1" smtClean="0">
                                  <a:latin typeface="Cambria Math" panose="02040503050406030204" pitchFamily="18" charset="0"/>
                                </a:rPr>
                                <m:t>𝑎</m:t>
                              </m:r>
                            </m:sup>
                          </m:sSubSup>
                        </m:e>
                      </m:d>
                    </m:oMath>
                  </m:oMathPara>
                </a14:m>
                <a:endParaRPr lang="en-SG" dirty="0"/>
              </a:p>
              <a:p>
                <a:endParaRPr lang="en-US" dirty="0"/>
              </a:p>
              <a:p>
                <a:r>
                  <a:rPr lang="en-US" dirty="0"/>
                  <a:t>F</a:t>
                </a:r>
                <a:r>
                  <a:rPr lang="en-SG" dirty="0" err="1"/>
                  <a:t>loquet</a:t>
                </a:r>
                <a:r>
                  <a:rPr lang="en-SG" dirty="0"/>
                  <a:t> matrix (Tsuji et al 2008, Tang et al 2024)</a:t>
                </a:r>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𝐷</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Ω</m:t>
                              </m:r>
                            </m:num>
                            <m:den>
                              <m:r>
                                <a:rPr lang="en-US" b="0" i="1" smtClean="0">
                                  <a:latin typeface="Cambria Math" panose="02040503050406030204" pitchFamily="18" charset="0"/>
                                </a:rPr>
                                <m:t>2</m:t>
                              </m:r>
                            </m:den>
                          </m:f>
                        </m:sub>
                        <m:sup>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Ω</m:t>
                              </m:r>
                            </m:num>
                            <m:den>
                              <m:r>
                                <a:rPr lang="en-US" b="0" i="1" smtClean="0">
                                  <a:latin typeface="Cambria Math" panose="02040503050406030204" pitchFamily="18" charset="0"/>
                                </a:rPr>
                                <m:t>2</m:t>
                              </m:r>
                            </m:den>
                          </m:f>
                        </m:sup>
                        <m:e>
                          <m:f>
                            <m:fPr>
                              <m:ctrlPr>
                                <a:rPr lang="en-US" b="0" i="1" smtClean="0">
                                  <a:latin typeface="Cambria Math" panose="02040503050406030204" pitchFamily="18" charset="0"/>
                                </a:rPr>
                              </m:ctrlPr>
                            </m:fPr>
                            <m:num>
                              <m:r>
                                <a:rPr lang="en-US" b="0" i="1" smtClean="0">
                                  <a:latin typeface="Cambria Math" panose="02040503050406030204" pitchFamily="18" charset="0"/>
                                </a:rPr>
                                <m:t>𝑑</m:t>
                              </m:r>
                              <m:r>
                                <a:rPr lang="en-US" b="0" i="1" smtClean="0">
                                  <a:latin typeface="Cambria Math" panose="02040503050406030204" pitchFamily="18" charset="0"/>
                                </a:rPr>
                                <m:t>𝜔</m:t>
                              </m:r>
                            </m:num>
                            <m:den>
                              <m:r>
                                <a:rPr lang="en-US" b="0" i="1" smtClean="0">
                                  <a:latin typeface="Cambria Math" panose="02040503050406030204" pitchFamily="18" charset="0"/>
                                </a:rPr>
                                <m:t>2</m:t>
                              </m:r>
                              <m:r>
                                <a:rPr lang="en-US" b="0" i="1" smtClean="0">
                                  <a:latin typeface="Cambria Math" panose="02040503050406030204" pitchFamily="18" charset="0"/>
                                </a:rPr>
                                <m:t>𝜋</m:t>
                              </m:r>
                            </m:den>
                          </m:f>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𝑚</m:t>
                              </m:r>
                              <m:r>
                                <a:rPr lang="en-US" b="0" i="1" smtClean="0">
                                  <a:latin typeface="Cambria Math" panose="02040503050406030204" pitchFamily="18" charset="0"/>
                                </a:rPr>
                                <m:t>𝑛</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𝑚𝑛</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𝑚</m:t>
                                      </m:r>
                                    </m:sub>
                                  </m:s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𝑛</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sup>
                              </m:sSup>
                            </m:e>
                          </m:nary>
                        </m:e>
                      </m:nary>
                    </m:oMath>
                  </m:oMathPara>
                </a14:m>
                <a:endParaRPr lang="en-SG" dirty="0"/>
              </a:p>
              <a:p>
                <a:pPr marL="0" indent="0">
                  <a:buNone/>
                </a:pPr>
                <a:r>
                  <a:rPr lang="en-US" dirty="0"/>
                  <a:t>   w</a:t>
                </a:r>
                <a:r>
                  <a:rPr lang="en-SG" dirty="0"/>
                  <a:t>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𝑚</m:t>
                        </m:r>
                      </m:sub>
                    </m:sSub>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r>
                      <a:rPr lang="en-US" b="0" i="1" smtClean="0">
                        <a:latin typeface="Cambria Math" panose="02040503050406030204" pitchFamily="18" charset="0"/>
                      </a:rPr>
                      <m:t>𝑚</m:t>
                    </m:r>
                    <m:r>
                      <m:rPr>
                        <m:sty m:val="p"/>
                      </m:rPr>
                      <a:rPr lang="en-US" b="0" i="0" smtClean="0">
                        <a:latin typeface="Cambria Math" panose="02040503050406030204" pitchFamily="18" charset="0"/>
                      </a:rPr>
                      <m:t>Ω</m:t>
                    </m:r>
                  </m:oMath>
                </a14:m>
                <a:r>
                  <a:rPr lang="en-SG" dirty="0"/>
                  <a:t>.  </a:t>
                </a:r>
              </a:p>
            </p:txBody>
          </p:sp>
        </mc:Choice>
        <mc:Fallback xmlns="">
          <p:sp>
            <p:nvSpPr>
              <p:cNvPr id="3" name="Content Placeholder 2">
                <a:extLst>
                  <a:ext uri="{FF2B5EF4-FFF2-40B4-BE49-F238E27FC236}">
                    <a16:creationId xmlns:a16="http://schemas.microsoft.com/office/drawing/2014/main" id="{6D74B51C-109F-4540-9A89-B0DB2DA56544}"/>
                  </a:ext>
                </a:extLst>
              </p:cNvPr>
              <p:cNvSpPr>
                <a:spLocks noGrp="1" noRot="1" noChangeAspect="1" noMove="1" noResize="1" noEditPoints="1" noAdjustHandles="1" noChangeArrowheads="1" noChangeShapeType="1" noTextEdit="1"/>
              </p:cNvSpPr>
              <p:nvPr>
                <p:ph idx="1"/>
              </p:nvPr>
            </p:nvSpPr>
            <p:spPr>
              <a:blipFill>
                <a:blip r:embed="rId2"/>
                <a:stretch>
                  <a:fillRect l="-1159" b="-224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BC64D676-3988-40E4-8E57-54006F4C778F}"/>
              </a:ext>
            </a:extLst>
          </p:cNvPr>
          <p:cNvSpPr>
            <a:spLocks noGrp="1"/>
          </p:cNvSpPr>
          <p:nvPr>
            <p:ph type="sldNum" sz="quarter" idx="12"/>
          </p:nvPr>
        </p:nvSpPr>
        <p:spPr/>
        <p:txBody>
          <a:bodyPr/>
          <a:lstStyle/>
          <a:p>
            <a:fld id="{6B0C5081-FAA5-4254-AC75-597BB4863808}" type="slidenum">
              <a:rPr lang="en-US" smtClean="0"/>
              <a:t>19</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4C040D7-4342-4BD0-8436-235B80EC23C6}"/>
                  </a:ext>
                </a:extLst>
              </p:cNvPr>
              <p:cNvSpPr txBox="1"/>
              <p:nvPr/>
            </p:nvSpPr>
            <p:spPr>
              <a:xfrm>
                <a:off x="4701600" y="5833353"/>
                <a:ext cx="3340800" cy="658514"/>
              </a:xfrm>
              <a:prstGeom prst="rect">
                <a:avLst/>
              </a:prstGeom>
              <a:noFill/>
            </p:spPr>
            <p:txBody>
              <a:bodyPr wrap="square" rtlCol="0">
                <a:spAutoFit/>
              </a:bodyPr>
              <a:lstStyle/>
              <a:p>
                <a:r>
                  <a:rPr lang="en-US" dirty="0">
                    <a:latin typeface="Cambria Math" panose="02040503050406030204" pitchFamily="18" charset="0"/>
                  </a:rPr>
                  <a:t>  Modular:</a:t>
                </a:r>
                <a:endParaRPr lang="en-US" b="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𝑛</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𝜔</m:t>
                          </m:r>
                          <m:r>
                            <a:rPr lang="en-US" b="0" i="1" smtClean="0">
                              <a:latin typeface="Cambria Math" panose="02040503050406030204" pitchFamily="18" charset="0"/>
                            </a:rPr>
                            <m:t>+</m:t>
                          </m:r>
                          <m:r>
                            <a:rPr lang="en-US" b="0" i="1" smtClean="0">
                              <a:latin typeface="Cambria Math" panose="02040503050406030204" pitchFamily="18" charset="0"/>
                            </a:rPr>
                            <m:t>𝑘</m:t>
                          </m:r>
                          <m:r>
                            <m:rPr>
                              <m:sty m:val="p"/>
                            </m:rPr>
                            <a:rPr lang="en-US" b="0" i="0" smtClean="0">
                              <a:latin typeface="Cambria Math" panose="02040503050406030204" pitchFamily="18" charset="0"/>
                            </a:rPr>
                            <m:t>Ω</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oMath>
                  </m:oMathPara>
                </a14:m>
                <a:endParaRPr lang="en-SG" dirty="0"/>
              </a:p>
            </p:txBody>
          </p:sp>
        </mc:Choice>
        <mc:Fallback xmlns="">
          <p:sp>
            <p:nvSpPr>
              <p:cNvPr id="5" name="TextBox 4">
                <a:extLst>
                  <a:ext uri="{FF2B5EF4-FFF2-40B4-BE49-F238E27FC236}">
                    <a16:creationId xmlns:a16="http://schemas.microsoft.com/office/drawing/2014/main" id="{54C040D7-4342-4BD0-8436-235B80EC23C6}"/>
                  </a:ext>
                </a:extLst>
              </p:cNvPr>
              <p:cNvSpPr txBox="1">
                <a:spLocks noRot="1" noChangeAspect="1" noMove="1" noResize="1" noEditPoints="1" noAdjustHandles="1" noChangeArrowheads="1" noChangeShapeType="1" noTextEdit="1"/>
              </p:cNvSpPr>
              <p:nvPr/>
            </p:nvSpPr>
            <p:spPr>
              <a:xfrm>
                <a:off x="4701600" y="5833353"/>
                <a:ext cx="3340800" cy="658514"/>
              </a:xfrm>
              <a:prstGeom prst="rect">
                <a:avLst/>
              </a:prstGeom>
              <a:blipFill>
                <a:blip r:embed="rId3"/>
                <a:stretch>
                  <a:fillRect t="-6481" b="-5556"/>
                </a:stretch>
              </a:blipFill>
            </p:spPr>
            <p:txBody>
              <a:bodyPr/>
              <a:lstStyle/>
              <a:p>
                <a:r>
                  <a:rPr lang="en-SG">
                    <a:noFill/>
                  </a:rPr>
                  <a:t> </a:t>
                </a:r>
              </a:p>
            </p:txBody>
          </p:sp>
        </mc:Fallback>
      </mc:AlternateContent>
    </p:spTree>
    <p:extLst>
      <p:ext uri="{BB962C8B-B14F-4D97-AF65-F5344CB8AC3E}">
        <p14:creationId xmlns:p14="http://schemas.microsoft.com/office/powerpoint/2010/main" val="3685444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32CCC0A-8943-42E3-A378-B484C4182849}"/>
                  </a:ext>
                </a:extLst>
              </p:cNvPr>
              <p:cNvSpPr>
                <a:spLocks noGrp="1"/>
              </p:cNvSpPr>
              <p:nvPr>
                <p:ph type="title"/>
              </p:nvPr>
            </p:nvSpPr>
            <p:spPr/>
            <p:txBody>
              <a:bodyPr/>
              <a:lstStyle/>
              <a:p>
                <a:r>
                  <a:rPr lang="en-US" dirty="0"/>
                  <a:t>Self-energy </a:t>
                </a:r>
                <a14:m>
                  <m:oMath xmlns:m="http://schemas.openxmlformats.org/officeDocument/2006/math">
                    <m:r>
                      <m:rPr>
                        <m:sty m:val="p"/>
                      </m:rPr>
                      <a:rPr lang="en-US" b="0" i="0" smtClean="0">
                        <a:latin typeface="Cambria Math" panose="02040503050406030204" pitchFamily="18" charset="0"/>
                      </a:rPr>
                      <m:t>Π</m:t>
                    </m:r>
                  </m:oMath>
                </a14:m>
                <a:endParaRPr lang="en-US" dirty="0"/>
              </a:p>
            </p:txBody>
          </p:sp>
        </mc:Choice>
        <mc:Fallback xmlns="">
          <p:sp>
            <p:nvSpPr>
              <p:cNvPr id="2" name="Title 1">
                <a:extLst>
                  <a:ext uri="{FF2B5EF4-FFF2-40B4-BE49-F238E27FC236}">
                    <a16:creationId xmlns:a16="http://schemas.microsoft.com/office/drawing/2014/main" id="{032CCC0A-8943-42E3-A378-B484C4182849}"/>
                  </a:ext>
                </a:extLst>
              </p:cNvPr>
              <p:cNvSpPr>
                <a:spLocks noGrp="1" noRot="1" noChangeAspect="1" noMove="1" noResize="1" noEditPoints="1" noAdjustHandles="1" noChangeArrowheads="1" noChangeShapeType="1" noTextEdit="1"/>
              </p:cNvSpPr>
              <p:nvPr>
                <p:ph type="title"/>
              </p:nvPr>
            </p:nvSpPr>
            <p:spPr>
              <a:blipFill>
                <a:blip r:embed="rId4"/>
                <a:stretch>
                  <a:fillRect l="-309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3793D83D-28DE-4F0A-887A-BF791103DEDE}"/>
              </a:ext>
            </a:extLst>
          </p:cNvPr>
          <p:cNvSpPr>
            <a:spLocks noGrp="1"/>
          </p:cNvSpPr>
          <p:nvPr>
            <p:ph type="sldNum" sz="quarter" idx="12"/>
          </p:nvPr>
        </p:nvSpPr>
        <p:spPr/>
        <p:txBody>
          <a:bodyPr/>
          <a:lstStyle/>
          <a:p>
            <a:fld id="{6B0C5081-FAA5-4254-AC75-597BB4863808}" type="slidenum">
              <a:rPr lang="en-US" smtClean="0"/>
              <a:t>20</a:t>
            </a:fld>
            <a:endParaRPr lang="en-US"/>
          </a:p>
        </p:txBody>
      </p:sp>
      <p:graphicFrame>
        <p:nvGraphicFramePr>
          <p:cNvPr id="5" name="Object 4">
            <a:extLst>
              <a:ext uri="{FF2B5EF4-FFF2-40B4-BE49-F238E27FC236}">
                <a16:creationId xmlns:a16="http://schemas.microsoft.com/office/drawing/2014/main" id="{782870EA-FEC8-4ECD-8AF9-0E9D67C3B11B}"/>
              </a:ext>
            </a:extLst>
          </p:cNvPr>
          <p:cNvGraphicFramePr>
            <a:graphicFrameLocks noChangeAspect="1"/>
          </p:cNvGraphicFramePr>
          <p:nvPr>
            <p:extLst>
              <p:ext uri="{D42A27DB-BD31-4B8C-83A1-F6EECF244321}">
                <p14:modId xmlns:p14="http://schemas.microsoft.com/office/powerpoint/2010/main" val="3570002298"/>
              </p:ext>
            </p:extLst>
          </p:nvPr>
        </p:nvGraphicFramePr>
        <p:xfrm>
          <a:off x="735013" y="4048125"/>
          <a:ext cx="7673975" cy="2586038"/>
        </p:xfrm>
        <a:graphic>
          <a:graphicData uri="http://schemas.openxmlformats.org/presentationml/2006/ole">
            <mc:AlternateContent xmlns:mc="http://schemas.openxmlformats.org/markup-compatibility/2006">
              <mc:Choice xmlns:v="urn:schemas-microsoft-com:vml" Requires="v">
                <p:oleObj spid="_x0000_s5155" name="Equation" r:id="rId5" imgW="4863960" imgH="1638000" progId="Equation.DSMT4">
                  <p:embed/>
                </p:oleObj>
              </mc:Choice>
              <mc:Fallback>
                <p:oleObj name="Equation" r:id="rId5" imgW="4863960" imgH="1638000" progId="Equation.DSMT4">
                  <p:embed/>
                  <p:pic>
                    <p:nvPicPr>
                      <p:cNvPr id="5" name="Object 4">
                        <a:extLst>
                          <a:ext uri="{FF2B5EF4-FFF2-40B4-BE49-F238E27FC236}">
                            <a16:creationId xmlns:a16="http://schemas.microsoft.com/office/drawing/2014/main" id="{782870EA-FEC8-4ECD-8AF9-0E9D67C3B11B}"/>
                          </a:ext>
                        </a:extLst>
                      </p:cNvPr>
                      <p:cNvPicPr/>
                      <p:nvPr/>
                    </p:nvPicPr>
                    <p:blipFill>
                      <a:blip r:embed="rId6"/>
                      <a:stretch>
                        <a:fillRect/>
                      </a:stretch>
                    </p:blipFill>
                    <p:spPr>
                      <a:xfrm>
                        <a:off x="735013" y="4048125"/>
                        <a:ext cx="7673975" cy="2586038"/>
                      </a:xfrm>
                      <a:prstGeom prst="rect">
                        <a:avLst/>
                      </a:prstGeom>
                    </p:spPr>
                  </p:pic>
                </p:oleObj>
              </mc:Fallback>
            </mc:AlternateContent>
          </a:graphicData>
        </a:graphic>
      </p:graphicFrame>
      <p:sp>
        <p:nvSpPr>
          <p:cNvPr id="6" name="Arc 5">
            <a:extLst>
              <a:ext uri="{FF2B5EF4-FFF2-40B4-BE49-F238E27FC236}">
                <a16:creationId xmlns:a16="http://schemas.microsoft.com/office/drawing/2014/main" id="{E419148E-6C90-4B89-B673-F9235206BDA8}"/>
              </a:ext>
            </a:extLst>
          </p:cNvPr>
          <p:cNvSpPr/>
          <p:nvPr/>
        </p:nvSpPr>
        <p:spPr>
          <a:xfrm>
            <a:off x="1431713" y="2379134"/>
            <a:ext cx="1950720" cy="1325563"/>
          </a:xfrm>
          <a:prstGeom prst="arc">
            <a:avLst>
              <a:gd name="adj1" fmla="val 10821215"/>
              <a:gd name="adj2" fmla="val 0"/>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434D3363-589E-4817-9E39-E50D06330A6A}"/>
              </a:ext>
            </a:extLst>
          </p:cNvPr>
          <p:cNvSpPr/>
          <p:nvPr/>
        </p:nvSpPr>
        <p:spPr>
          <a:xfrm rot="10800000">
            <a:off x="1446953" y="2699174"/>
            <a:ext cx="1950720" cy="1325563"/>
          </a:xfrm>
          <a:prstGeom prst="arc">
            <a:avLst>
              <a:gd name="adj1" fmla="val 10821215"/>
              <a:gd name="adj2" fmla="val 0"/>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Isosceles Triangle 7">
            <a:extLst>
              <a:ext uri="{FF2B5EF4-FFF2-40B4-BE49-F238E27FC236}">
                <a16:creationId xmlns:a16="http://schemas.microsoft.com/office/drawing/2014/main" id="{7D7ABE04-6C9F-41D4-B195-F98FFEAA5293}"/>
              </a:ext>
            </a:extLst>
          </p:cNvPr>
          <p:cNvSpPr/>
          <p:nvPr/>
        </p:nvSpPr>
        <p:spPr>
          <a:xfrm rot="5400000">
            <a:off x="3360420" y="3108960"/>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503DF4A0-BA68-470C-BF8C-98BD6204FCB6}"/>
              </a:ext>
            </a:extLst>
          </p:cNvPr>
          <p:cNvSpPr/>
          <p:nvPr/>
        </p:nvSpPr>
        <p:spPr>
          <a:xfrm rot="16200000">
            <a:off x="1165860" y="3131820"/>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38C2E4D-865F-43A6-8EA2-09520134F6FB}"/>
              </a:ext>
            </a:extLst>
          </p:cNvPr>
          <p:cNvSpPr txBox="1"/>
          <p:nvPr/>
        </p:nvSpPr>
        <p:spPr>
          <a:xfrm>
            <a:off x="2103120" y="1798320"/>
            <a:ext cx="1173480" cy="369332"/>
          </a:xfrm>
          <a:prstGeom prst="rect">
            <a:avLst/>
          </a:prstGeom>
          <a:noFill/>
        </p:spPr>
        <p:txBody>
          <a:bodyPr wrap="square" rtlCol="0">
            <a:spAutoFit/>
          </a:bodyPr>
          <a:lstStyle/>
          <a:p>
            <a:r>
              <a:rPr lang="en-US" dirty="0"/>
              <a:t>RPA</a:t>
            </a:r>
          </a:p>
        </p:txBody>
      </p:sp>
      <p:sp>
        <p:nvSpPr>
          <p:cNvPr id="3" name="Arc 2">
            <a:extLst>
              <a:ext uri="{FF2B5EF4-FFF2-40B4-BE49-F238E27FC236}">
                <a16:creationId xmlns:a16="http://schemas.microsoft.com/office/drawing/2014/main" id="{3037D5A7-AC6F-0460-5815-9DFA836A420A}"/>
              </a:ext>
            </a:extLst>
          </p:cNvPr>
          <p:cNvSpPr/>
          <p:nvPr/>
        </p:nvSpPr>
        <p:spPr>
          <a:xfrm>
            <a:off x="5394108" y="1508277"/>
            <a:ext cx="1950720" cy="1325563"/>
          </a:xfrm>
          <a:prstGeom prst="arc">
            <a:avLst>
              <a:gd name="adj1" fmla="val 5700506"/>
              <a:gd name="adj2" fmla="val 5044763"/>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Isosceles Triangle 10">
            <a:extLst>
              <a:ext uri="{FF2B5EF4-FFF2-40B4-BE49-F238E27FC236}">
                <a16:creationId xmlns:a16="http://schemas.microsoft.com/office/drawing/2014/main" id="{13CE7C60-61BC-39F1-B162-BD19CEF32F38}"/>
              </a:ext>
            </a:extLst>
          </p:cNvPr>
          <p:cNvSpPr/>
          <p:nvPr/>
        </p:nvSpPr>
        <p:spPr>
          <a:xfrm rot="16200000">
            <a:off x="6184172" y="2979421"/>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3FA0981-4CBF-8AFA-6BF8-D7D3DD406DD6}"/>
              </a:ext>
            </a:extLst>
          </p:cNvPr>
          <p:cNvSpPr/>
          <p:nvPr/>
        </p:nvSpPr>
        <p:spPr>
          <a:xfrm rot="5400000">
            <a:off x="6332217" y="2989217"/>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F06225C-5BA0-0B71-1CC7-CE3F85930595}"/>
              </a:ext>
            </a:extLst>
          </p:cNvPr>
          <p:cNvSpPr txBox="1"/>
          <p:nvPr/>
        </p:nvSpPr>
        <p:spPr>
          <a:xfrm>
            <a:off x="7344827" y="1208314"/>
            <a:ext cx="1701201" cy="461665"/>
          </a:xfrm>
          <a:prstGeom prst="rect">
            <a:avLst/>
          </a:prstGeom>
          <a:noFill/>
        </p:spPr>
        <p:txBody>
          <a:bodyPr wrap="square" rtlCol="0">
            <a:spAutoFit/>
          </a:bodyPr>
          <a:lstStyle/>
          <a:p>
            <a:r>
              <a:rPr lang="en-US" sz="2400" dirty="0"/>
              <a:t>diamagnetic</a:t>
            </a:r>
            <a:endParaRPr lang="en-SG" sz="2400" dirty="0"/>
          </a:p>
        </p:txBody>
      </p:sp>
    </p:spTree>
    <p:extLst>
      <p:ext uri="{BB962C8B-B14F-4D97-AF65-F5344CB8AC3E}">
        <p14:creationId xmlns:p14="http://schemas.microsoft.com/office/powerpoint/2010/main" val="2987573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EAB16-46C5-4071-9103-07E49CCA1D2A}"/>
              </a:ext>
            </a:extLst>
          </p:cNvPr>
          <p:cNvSpPr>
            <a:spLocks noGrp="1"/>
          </p:cNvSpPr>
          <p:nvPr>
            <p:ph type="title"/>
          </p:nvPr>
        </p:nvSpPr>
        <p:spPr/>
        <p:txBody>
          <a:bodyPr/>
          <a:lstStyle/>
          <a:p>
            <a:r>
              <a:rPr lang="en-US" dirty="0"/>
              <a:t>Steady-state Meir-</a:t>
            </a:r>
            <a:r>
              <a:rPr lang="en-US" dirty="0" err="1"/>
              <a:t>Wingreen</a:t>
            </a:r>
            <a:r>
              <a:rPr lang="en-US" dirty="0"/>
              <a:t> formula</a:t>
            </a:r>
          </a:p>
        </p:txBody>
      </p:sp>
      <p:sp>
        <p:nvSpPr>
          <p:cNvPr id="4" name="Slide Number Placeholder 3">
            <a:extLst>
              <a:ext uri="{FF2B5EF4-FFF2-40B4-BE49-F238E27FC236}">
                <a16:creationId xmlns:a16="http://schemas.microsoft.com/office/drawing/2014/main" id="{83E3E80B-B631-47AD-8261-521D49445330}"/>
              </a:ext>
            </a:extLst>
          </p:cNvPr>
          <p:cNvSpPr>
            <a:spLocks noGrp="1"/>
          </p:cNvSpPr>
          <p:nvPr>
            <p:ph type="sldNum" sz="quarter" idx="12"/>
          </p:nvPr>
        </p:nvSpPr>
        <p:spPr/>
        <p:txBody>
          <a:bodyPr/>
          <a:lstStyle/>
          <a:p>
            <a:fld id="{6B0C5081-FAA5-4254-AC75-597BB4863808}" type="slidenum">
              <a:rPr lang="en-US" smtClean="0"/>
              <a:t>21</a:t>
            </a:fld>
            <a:endParaRPr lang="en-US"/>
          </a:p>
        </p:txBody>
      </p:sp>
      <p:graphicFrame>
        <p:nvGraphicFramePr>
          <p:cNvPr id="5" name="Object 4">
            <a:extLst>
              <a:ext uri="{FF2B5EF4-FFF2-40B4-BE49-F238E27FC236}">
                <a16:creationId xmlns:a16="http://schemas.microsoft.com/office/drawing/2014/main" id="{DF0DB330-0625-467F-9208-7582DC97D50B}"/>
              </a:ext>
            </a:extLst>
          </p:cNvPr>
          <p:cNvGraphicFramePr>
            <a:graphicFrameLocks noChangeAspect="1"/>
          </p:cNvGraphicFramePr>
          <p:nvPr>
            <p:extLst>
              <p:ext uri="{D42A27DB-BD31-4B8C-83A1-F6EECF244321}">
                <p14:modId xmlns:p14="http://schemas.microsoft.com/office/powerpoint/2010/main" val="790110765"/>
              </p:ext>
            </p:extLst>
          </p:nvPr>
        </p:nvGraphicFramePr>
        <p:xfrm>
          <a:off x="1276350" y="2101850"/>
          <a:ext cx="7312025" cy="3617913"/>
        </p:xfrm>
        <a:graphic>
          <a:graphicData uri="http://schemas.openxmlformats.org/presentationml/2006/ole">
            <mc:AlternateContent xmlns:mc="http://schemas.openxmlformats.org/markup-compatibility/2006">
              <mc:Choice xmlns:v="urn:schemas-microsoft-com:vml" Requires="v">
                <p:oleObj spid="_x0000_s6180" name="Equation" r:id="rId4" imgW="3848040" imgH="1904760" progId="Equation.DSMT4">
                  <p:embed/>
                </p:oleObj>
              </mc:Choice>
              <mc:Fallback>
                <p:oleObj name="Equation" r:id="rId4" imgW="3848040" imgH="1904760" progId="Equation.DSMT4">
                  <p:embed/>
                  <p:pic>
                    <p:nvPicPr>
                      <p:cNvPr id="5" name="Object 4">
                        <a:extLst>
                          <a:ext uri="{FF2B5EF4-FFF2-40B4-BE49-F238E27FC236}">
                            <a16:creationId xmlns:a16="http://schemas.microsoft.com/office/drawing/2014/main" id="{DF0DB330-0625-467F-9208-7582DC97D50B}"/>
                          </a:ext>
                        </a:extLst>
                      </p:cNvPr>
                      <p:cNvPicPr/>
                      <p:nvPr/>
                    </p:nvPicPr>
                    <p:blipFill>
                      <a:blip r:embed="rId5"/>
                      <a:stretch>
                        <a:fillRect/>
                      </a:stretch>
                    </p:blipFill>
                    <p:spPr>
                      <a:xfrm>
                        <a:off x="1276350" y="2101850"/>
                        <a:ext cx="7312025" cy="3617913"/>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FED15777-22CE-490D-8553-8D89C64B7838}"/>
              </a:ext>
            </a:extLst>
          </p:cNvPr>
          <p:cNvSpPr txBox="1"/>
          <p:nvPr/>
        </p:nvSpPr>
        <p:spPr>
          <a:xfrm>
            <a:off x="6607425" y="1465262"/>
            <a:ext cx="2311388" cy="1077218"/>
          </a:xfrm>
          <a:prstGeom prst="rect">
            <a:avLst/>
          </a:prstGeom>
          <a:noFill/>
        </p:spPr>
        <p:txBody>
          <a:bodyPr wrap="square" rtlCol="0">
            <a:spAutoFit/>
          </a:bodyPr>
          <a:lstStyle/>
          <a:p>
            <a:r>
              <a:rPr lang="en-US" sz="1600" dirty="0" err="1"/>
              <a:t>Krüger</a:t>
            </a:r>
            <a:r>
              <a:rPr lang="en-US" sz="1600" dirty="0"/>
              <a:t>, et al (2012); </a:t>
            </a:r>
            <a:r>
              <a:rPr lang="en-US" sz="1600" dirty="0" err="1"/>
              <a:t>Strekha</a:t>
            </a:r>
            <a:r>
              <a:rPr lang="en-US" sz="1600" dirty="0"/>
              <a:t>, et al (2022);</a:t>
            </a:r>
          </a:p>
          <a:p>
            <a:r>
              <a:rPr lang="en-US" sz="1600" dirty="0"/>
              <a:t>Wang, et al, Front. Phys. (2023).</a:t>
            </a:r>
            <a:endParaRPr lang="en-SG" sz="1600" dirty="0"/>
          </a:p>
        </p:txBody>
      </p:sp>
    </p:spTree>
    <p:extLst>
      <p:ext uri="{BB962C8B-B14F-4D97-AF65-F5344CB8AC3E}">
        <p14:creationId xmlns:p14="http://schemas.microsoft.com/office/powerpoint/2010/main" val="1841478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107A4-3ABC-4DEF-AA8F-2DB920A373DA}"/>
              </a:ext>
            </a:extLst>
          </p:cNvPr>
          <p:cNvSpPr>
            <a:spLocks noGrp="1"/>
          </p:cNvSpPr>
          <p:nvPr>
            <p:ph type="title"/>
          </p:nvPr>
        </p:nvSpPr>
        <p:spPr>
          <a:xfrm>
            <a:off x="425107" y="526483"/>
            <a:ext cx="7886700" cy="1325563"/>
          </a:xfrm>
        </p:spPr>
        <p:txBody>
          <a:bodyPr/>
          <a:lstStyle/>
          <a:p>
            <a:r>
              <a:rPr lang="en-US" dirty="0"/>
              <a:t>From electron to photon (scalar field theory)</a:t>
            </a:r>
            <a:endParaRPr lang="en-SG" dirty="0"/>
          </a:p>
        </p:txBody>
      </p:sp>
      <p:sp>
        <p:nvSpPr>
          <p:cNvPr id="4" name="Slide Number Placeholder 3">
            <a:extLst>
              <a:ext uri="{FF2B5EF4-FFF2-40B4-BE49-F238E27FC236}">
                <a16:creationId xmlns:a16="http://schemas.microsoft.com/office/drawing/2014/main" id="{C91EE50E-77EC-45BB-B766-2A58716CC0A5}"/>
              </a:ext>
            </a:extLst>
          </p:cNvPr>
          <p:cNvSpPr>
            <a:spLocks noGrp="1"/>
          </p:cNvSpPr>
          <p:nvPr>
            <p:ph type="sldNum" sz="quarter" idx="12"/>
          </p:nvPr>
        </p:nvSpPr>
        <p:spPr/>
        <p:txBody>
          <a:bodyPr/>
          <a:lstStyle/>
          <a:p>
            <a:fld id="{6B0C5081-FAA5-4254-AC75-597BB4863808}" type="slidenum">
              <a:rPr lang="en-US" smtClean="0"/>
              <a:t>22</a:t>
            </a:fld>
            <a:endParaRPr lang="en-US"/>
          </a:p>
        </p:txBody>
      </p:sp>
      <p:graphicFrame>
        <p:nvGraphicFramePr>
          <p:cNvPr id="44" name="Object 43">
            <a:extLst>
              <a:ext uri="{FF2B5EF4-FFF2-40B4-BE49-F238E27FC236}">
                <a16:creationId xmlns:a16="http://schemas.microsoft.com/office/drawing/2014/main" id="{25D92D3D-A353-42AC-986D-BFD34E0476EE}"/>
              </a:ext>
            </a:extLst>
          </p:cNvPr>
          <p:cNvGraphicFramePr>
            <a:graphicFrameLocks noChangeAspect="1"/>
          </p:cNvGraphicFramePr>
          <p:nvPr>
            <p:extLst>
              <p:ext uri="{D42A27DB-BD31-4B8C-83A1-F6EECF244321}">
                <p14:modId xmlns:p14="http://schemas.microsoft.com/office/powerpoint/2010/main" val="406917278"/>
              </p:ext>
            </p:extLst>
          </p:nvPr>
        </p:nvGraphicFramePr>
        <p:xfrm>
          <a:off x="4478732" y="2498663"/>
          <a:ext cx="3958435" cy="2679253"/>
        </p:xfrm>
        <a:graphic>
          <a:graphicData uri="http://schemas.openxmlformats.org/presentationml/2006/ole">
            <mc:AlternateContent xmlns:mc="http://schemas.openxmlformats.org/markup-compatibility/2006">
              <mc:Choice xmlns:v="urn:schemas-microsoft-com:vml" Requires="v">
                <p:oleObj spid="_x0000_s7294" name="Equation" r:id="rId4" imgW="2158920" imgH="1460160" progId="Equation.DSMT4">
                  <p:embed/>
                </p:oleObj>
              </mc:Choice>
              <mc:Fallback>
                <p:oleObj name="Equation" r:id="rId4" imgW="2158920" imgH="1460160" progId="Equation.DSMT4">
                  <p:embed/>
                  <p:pic>
                    <p:nvPicPr>
                      <p:cNvPr id="44" name="Object 43">
                        <a:extLst>
                          <a:ext uri="{FF2B5EF4-FFF2-40B4-BE49-F238E27FC236}">
                            <a16:creationId xmlns:a16="http://schemas.microsoft.com/office/drawing/2014/main" id="{25D92D3D-A353-42AC-986D-BFD34E0476EE}"/>
                          </a:ext>
                        </a:extLst>
                      </p:cNvPr>
                      <p:cNvPicPr/>
                      <p:nvPr/>
                    </p:nvPicPr>
                    <p:blipFill>
                      <a:blip r:embed="rId5"/>
                      <a:stretch>
                        <a:fillRect/>
                      </a:stretch>
                    </p:blipFill>
                    <p:spPr>
                      <a:xfrm>
                        <a:off x="4478732" y="2498663"/>
                        <a:ext cx="3958435" cy="2679253"/>
                      </a:xfrm>
                      <a:prstGeom prst="rect">
                        <a:avLst/>
                      </a:prstGeom>
                    </p:spPr>
                  </p:pic>
                </p:oleObj>
              </mc:Fallback>
            </mc:AlternateContent>
          </a:graphicData>
        </a:graphic>
      </p:graphicFrame>
      <p:pic>
        <p:nvPicPr>
          <p:cNvPr id="66" name="Picture 65">
            <a:extLst>
              <a:ext uri="{FF2B5EF4-FFF2-40B4-BE49-F238E27FC236}">
                <a16:creationId xmlns:a16="http://schemas.microsoft.com/office/drawing/2014/main" id="{DFE1CC7B-91DB-4D0C-BB91-670ED707657E}"/>
              </a:ext>
            </a:extLst>
          </p:cNvPr>
          <p:cNvPicPr>
            <a:picLocks noChangeAspect="1"/>
          </p:cNvPicPr>
          <p:nvPr/>
        </p:nvPicPr>
        <p:blipFill>
          <a:blip r:embed="rId6"/>
          <a:stretch>
            <a:fillRect/>
          </a:stretch>
        </p:blipFill>
        <p:spPr>
          <a:xfrm>
            <a:off x="305325" y="2405063"/>
            <a:ext cx="2688248" cy="1626664"/>
          </a:xfrm>
          <a:prstGeom prst="rect">
            <a:avLst/>
          </a:prstGeom>
        </p:spPr>
      </p:pic>
      <p:graphicFrame>
        <p:nvGraphicFramePr>
          <p:cNvPr id="67" name="Object 66">
            <a:extLst>
              <a:ext uri="{FF2B5EF4-FFF2-40B4-BE49-F238E27FC236}">
                <a16:creationId xmlns:a16="http://schemas.microsoft.com/office/drawing/2014/main" id="{4D05ED3E-E9CA-43FB-8A12-11961CA45AE2}"/>
              </a:ext>
            </a:extLst>
          </p:cNvPr>
          <p:cNvGraphicFramePr>
            <a:graphicFrameLocks noChangeAspect="1"/>
          </p:cNvGraphicFramePr>
          <p:nvPr>
            <p:extLst/>
          </p:nvPr>
        </p:nvGraphicFramePr>
        <p:xfrm>
          <a:off x="415611" y="5287966"/>
          <a:ext cx="3444875" cy="895350"/>
        </p:xfrm>
        <a:graphic>
          <a:graphicData uri="http://schemas.openxmlformats.org/presentationml/2006/ole">
            <mc:AlternateContent xmlns:mc="http://schemas.openxmlformats.org/markup-compatibility/2006">
              <mc:Choice xmlns:v="urn:schemas-microsoft-com:vml" Requires="v">
                <p:oleObj spid="_x0000_s7295" name="Equation" r:id="rId7" imgW="1663560" imgH="431640" progId="Equation.DSMT4">
                  <p:embed/>
                </p:oleObj>
              </mc:Choice>
              <mc:Fallback>
                <p:oleObj name="Equation" r:id="rId7" imgW="1663560" imgH="431640" progId="Equation.DSMT4">
                  <p:embed/>
                  <p:pic>
                    <p:nvPicPr>
                      <p:cNvPr id="67" name="Object 66">
                        <a:extLst>
                          <a:ext uri="{FF2B5EF4-FFF2-40B4-BE49-F238E27FC236}">
                            <a16:creationId xmlns:a16="http://schemas.microsoft.com/office/drawing/2014/main" id="{4D05ED3E-E9CA-43FB-8A12-11961CA45AE2}"/>
                          </a:ext>
                        </a:extLst>
                      </p:cNvPr>
                      <p:cNvPicPr/>
                      <p:nvPr/>
                    </p:nvPicPr>
                    <p:blipFill>
                      <a:blip r:embed="rId8"/>
                      <a:stretch>
                        <a:fillRect/>
                      </a:stretch>
                    </p:blipFill>
                    <p:spPr>
                      <a:xfrm>
                        <a:off x="415611" y="5287966"/>
                        <a:ext cx="3444875" cy="89535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386F6030-A498-4477-A8E1-9980C095F594}"/>
              </a:ext>
            </a:extLst>
          </p:cNvPr>
          <p:cNvGraphicFramePr>
            <a:graphicFrameLocks noChangeAspect="1"/>
          </p:cNvGraphicFramePr>
          <p:nvPr>
            <p:extLst/>
          </p:nvPr>
        </p:nvGraphicFramePr>
        <p:xfrm>
          <a:off x="2434635" y="1993590"/>
          <a:ext cx="1155700" cy="368300"/>
        </p:xfrm>
        <a:graphic>
          <a:graphicData uri="http://schemas.openxmlformats.org/presentationml/2006/ole">
            <mc:AlternateContent xmlns:mc="http://schemas.openxmlformats.org/markup-compatibility/2006">
              <mc:Choice xmlns:v="urn:schemas-microsoft-com:vml" Requires="v">
                <p:oleObj spid="_x0000_s7296" name="Equation" r:id="rId9" imgW="558720" imgH="177480" progId="Equation.DSMT4">
                  <p:embed/>
                </p:oleObj>
              </mc:Choice>
              <mc:Fallback>
                <p:oleObj name="Equation" r:id="rId9" imgW="558720" imgH="177480" progId="Equation.DSMT4">
                  <p:embed/>
                  <p:pic>
                    <p:nvPicPr>
                      <p:cNvPr id="7" name="Object 6">
                        <a:extLst>
                          <a:ext uri="{FF2B5EF4-FFF2-40B4-BE49-F238E27FC236}">
                            <a16:creationId xmlns:a16="http://schemas.microsoft.com/office/drawing/2014/main" id="{386F6030-A498-4477-A8E1-9980C095F594}"/>
                          </a:ext>
                        </a:extLst>
                      </p:cNvPr>
                      <p:cNvPicPr/>
                      <p:nvPr/>
                    </p:nvPicPr>
                    <p:blipFill>
                      <a:blip r:embed="rId10"/>
                      <a:stretch>
                        <a:fillRect/>
                      </a:stretch>
                    </p:blipFill>
                    <p:spPr>
                      <a:xfrm>
                        <a:off x="2434635" y="1993590"/>
                        <a:ext cx="1155700" cy="368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2830217-387C-477E-A7CD-4BA224E5C987}"/>
              </a:ext>
            </a:extLst>
          </p:cNvPr>
          <p:cNvGraphicFramePr>
            <a:graphicFrameLocks noChangeAspect="1"/>
          </p:cNvGraphicFramePr>
          <p:nvPr>
            <p:extLst/>
          </p:nvPr>
        </p:nvGraphicFramePr>
        <p:xfrm>
          <a:off x="1246184" y="4012569"/>
          <a:ext cx="1235075" cy="474663"/>
        </p:xfrm>
        <a:graphic>
          <a:graphicData uri="http://schemas.openxmlformats.org/presentationml/2006/ole">
            <mc:AlternateContent xmlns:mc="http://schemas.openxmlformats.org/markup-compatibility/2006">
              <mc:Choice xmlns:v="urn:schemas-microsoft-com:vml" Requires="v">
                <p:oleObj spid="_x0000_s7297" name="Equation" r:id="rId11" imgW="596880" imgH="228600" progId="Equation.DSMT4">
                  <p:embed/>
                </p:oleObj>
              </mc:Choice>
              <mc:Fallback>
                <p:oleObj name="Equation" r:id="rId11" imgW="596880" imgH="228600" progId="Equation.DSMT4">
                  <p:embed/>
                  <p:pic>
                    <p:nvPicPr>
                      <p:cNvPr id="8" name="Object 7">
                        <a:extLst>
                          <a:ext uri="{FF2B5EF4-FFF2-40B4-BE49-F238E27FC236}">
                            <a16:creationId xmlns:a16="http://schemas.microsoft.com/office/drawing/2014/main" id="{22830217-387C-477E-A7CD-4BA224E5C987}"/>
                          </a:ext>
                        </a:extLst>
                      </p:cNvPr>
                      <p:cNvPicPr/>
                      <p:nvPr/>
                    </p:nvPicPr>
                    <p:blipFill>
                      <a:blip r:embed="rId12"/>
                      <a:stretch>
                        <a:fillRect/>
                      </a:stretch>
                    </p:blipFill>
                    <p:spPr>
                      <a:xfrm>
                        <a:off x="1246184" y="4012569"/>
                        <a:ext cx="1235075" cy="474663"/>
                      </a:xfrm>
                      <a:prstGeom prst="rect">
                        <a:avLst/>
                      </a:prstGeom>
                    </p:spPr>
                  </p:pic>
                </p:oleObj>
              </mc:Fallback>
            </mc:AlternateContent>
          </a:graphicData>
        </a:graphic>
      </p:graphicFrame>
    </p:spTree>
    <p:extLst>
      <p:ext uri="{BB962C8B-B14F-4D97-AF65-F5344CB8AC3E}">
        <p14:creationId xmlns:p14="http://schemas.microsoft.com/office/powerpoint/2010/main" val="3024268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5AE0A-81F1-4535-8DFE-99C4C876A70B}"/>
              </a:ext>
            </a:extLst>
          </p:cNvPr>
          <p:cNvSpPr>
            <a:spLocks noGrp="1"/>
          </p:cNvSpPr>
          <p:nvPr>
            <p:ph type="title"/>
          </p:nvPr>
        </p:nvSpPr>
        <p:spPr/>
        <p:txBody>
          <a:bodyPr/>
          <a:lstStyle/>
          <a:p>
            <a:r>
              <a:rPr lang="en-US" dirty="0"/>
              <a:t>Heat transfer between two graphene sheets</a:t>
            </a:r>
          </a:p>
        </p:txBody>
      </p:sp>
      <p:sp>
        <p:nvSpPr>
          <p:cNvPr id="4" name="Slide Number Placeholder 3">
            <a:extLst>
              <a:ext uri="{FF2B5EF4-FFF2-40B4-BE49-F238E27FC236}">
                <a16:creationId xmlns:a16="http://schemas.microsoft.com/office/drawing/2014/main" id="{710462A6-3AB6-4BB9-BCAB-1374150EE504}"/>
              </a:ext>
            </a:extLst>
          </p:cNvPr>
          <p:cNvSpPr>
            <a:spLocks noGrp="1"/>
          </p:cNvSpPr>
          <p:nvPr>
            <p:ph type="sldNum" sz="quarter" idx="12"/>
          </p:nvPr>
        </p:nvSpPr>
        <p:spPr/>
        <p:txBody>
          <a:bodyPr/>
          <a:lstStyle/>
          <a:p>
            <a:fld id="{6B0C5081-FAA5-4254-AC75-597BB4863808}" type="slidenum">
              <a:rPr lang="en-US" smtClean="0"/>
              <a:t>23</a:t>
            </a:fld>
            <a:endParaRPr lang="en-US"/>
          </a:p>
        </p:txBody>
      </p:sp>
      <p:sp>
        <p:nvSpPr>
          <p:cNvPr id="7" name="TextBox 6">
            <a:extLst>
              <a:ext uri="{FF2B5EF4-FFF2-40B4-BE49-F238E27FC236}">
                <a16:creationId xmlns:a16="http://schemas.microsoft.com/office/drawing/2014/main" id="{178D35ED-DF75-4087-8CB7-F1939FB63866}"/>
              </a:ext>
            </a:extLst>
          </p:cNvPr>
          <p:cNvSpPr txBox="1"/>
          <p:nvPr/>
        </p:nvSpPr>
        <p:spPr>
          <a:xfrm>
            <a:off x="4673599" y="1686561"/>
            <a:ext cx="4280746" cy="1354217"/>
          </a:xfrm>
          <a:prstGeom prst="rect">
            <a:avLst/>
          </a:prstGeom>
          <a:noFill/>
        </p:spPr>
        <p:txBody>
          <a:bodyPr wrap="square" rtlCol="0">
            <a:spAutoFit/>
          </a:bodyPr>
          <a:lstStyle/>
          <a:p>
            <a:r>
              <a:rPr lang="en-US" dirty="0">
                <a:sym typeface="Symbol" panose="05050102010706020507" pitchFamily="18" charset="2"/>
              </a:rPr>
              <a:t>  </a:t>
            </a:r>
            <a:r>
              <a:rPr lang="en-US" sz="1600" dirty="0">
                <a:sym typeface="Symbol" panose="05050102010706020507" pitchFamily="18" charset="2"/>
              </a:rPr>
              <a:t>First principles QE/</a:t>
            </a:r>
            <a:r>
              <a:rPr lang="en-US" sz="1600" dirty="0" err="1">
                <a:sym typeface="Symbol" panose="05050102010706020507" pitchFamily="18" charset="2"/>
              </a:rPr>
              <a:t>BerkeleyGW</a:t>
            </a:r>
            <a:r>
              <a:rPr lang="en-US" sz="1600" dirty="0">
                <a:sym typeface="Symbol" panose="05050102010706020507" pitchFamily="18" charset="2"/>
              </a:rPr>
              <a:t> calculation for the ratio of energy transfer to blackbody value between two multilayer graphene sheets at temperatures 300 K and 1000 K.  Wang, et al, Frontiers of Physics, 18, 43602 (2023). </a:t>
            </a:r>
            <a:endParaRPr lang="en-US" sz="1600" dirty="0"/>
          </a:p>
        </p:txBody>
      </p:sp>
      <p:pic>
        <p:nvPicPr>
          <p:cNvPr id="9" name="Picture 8">
            <a:extLst>
              <a:ext uri="{FF2B5EF4-FFF2-40B4-BE49-F238E27FC236}">
                <a16:creationId xmlns:a16="http://schemas.microsoft.com/office/drawing/2014/main" id="{CA8DB65D-1EE3-40D5-BD56-357C525F913F}"/>
              </a:ext>
            </a:extLst>
          </p:cNvPr>
          <p:cNvPicPr>
            <a:picLocks noChangeAspect="1"/>
          </p:cNvPicPr>
          <p:nvPr/>
        </p:nvPicPr>
        <p:blipFill>
          <a:blip r:embed="rId2"/>
          <a:stretch>
            <a:fillRect/>
          </a:stretch>
        </p:blipFill>
        <p:spPr>
          <a:xfrm>
            <a:off x="0" y="1861821"/>
            <a:ext cx="4421691" cy="2697637"/>
          </a:xfrm>
          <a:prstGeom prst="rect">
            <a:avLst/>
          </a:prstGeom>
        </p:spPr>
      </p:pic>
      <p:sp>
        <p:nvSpPr>
          <p:cNvPr id="10" name="TextBox 9">
            <a:extLst>
              <a:ext uri="{FF2B5EF4-FFF2-40B4-BE49-F238E27FC236}">
                <a16:creationId xmlns:a16="http://schemas.microsoft.com/office/drawing/2014/main" id="{6F809341-A0EC-40BE-820B-494C08C9B9FA}"/>
              </a:ext>
            </a:extLst>
          </p:cNvPr>
          <p:cNvSpPr txBox="1"/>
          <p:nvPr/>
        </p:nvSpPr>
        <p:spPr>
          <a:xfrm>
            <a:off x="510540" y="4754880"/>
            <a:ext cx="3566160" cy="1754326"/>
          </a:xfrm>
          <a:prstGeom prst="rect">
            <a:avLst/>
          </a:prstGeom>
          <a:noFill/>
        </p:spPr>
        <p:txBody>
          <a:bodyPr wrap="square" rtlCol="0">
            <a:spAutoFit/>
          </a:bodyPr>
          <a:lstStyle/>
          <a:p>
            <a:r>
              <a:rPr lang="en-US" dirty="0">
                <a:sym typeface="Symbol" panose="05050102010706020507" pitchFamily="18" charset="2"/>
              </a:rPr>
              <a:t> Heat transfer ratio based on electron tight-binding model with nearest neighbor hopping </a:t>
            </a:r>
            <a:r>
              <a:rPr lang="en-US" i="1" dirty="0">
                <a:sym typeface="Symbol" panose="05050102010706020507" pitchFamily="18" charset="2"/>
              </a:rPr>
              <a:t>t</a:t>
            </a:r>
            <a:r>
              <a:rPr lang="en-US" dirty="0">
                <a:sym typeface="Symbol" panose="05050102010706020507" pitchFamily="18" charset="2"/>
              </a:rPr>
              <a:t> = 2.8 eV, between 300 K and 1000 K sheets at chemical potential  = 0.1 eV.  Jiang &amp; Wang, PRB 96, 155437 (2017). </a:t>
            </a:r>
            <a:endParaRPr lang="en-US" dirty="0"/>
          </a:p>
        </p:txBody>
      </p:sp>
      <p:pic>
        <p:nvPicPr>
          <p:cNvPr id="3" name="Picture 2">
            <a:extLst>
              <a:ext uri="{FF2B5EF4-FFF2-40B4-BE49-F238E27FC236}">
                <a16:creationId xmlns:a16="http://schemas.microsoft.com/office/drawing/2014/main" id="{27917254-E0FF-4D23-8588-79E3136E5B76}"/>
              </a:ext>
            </a:extLst>
          </p:cNvPr>
          <p:cNvPicPr>
            <a:picLocks noChangeAspect="1"/>
          </p:cNvPicPr>
          <p:nvPr/>
        </p:nvPicPr>
        <p:blipFill>
          <a:blip r:embed="rId3"/>
          <a:stretch>
            <a:fillRect/>
          </a:stretch>
        </p:blipFill>
        <p:spPr>
          <a:xfrm>
            <a:off x="4507200" y="3465044"/>
            <a:ext cx="4061460" cy="3133756"/>
          </a:xfrm>
          <a:prstGeom prst="rect">
            <a:avLst/>
          </a:prstGeom>
        </p:spPr>
      </p:pic>
    </p:spTree>
    <p:extLst>
      <p:ext uri="{BB962C8B-B14F-4D97-AF65-F5344CB8AC3E}">
        <p14:creationId xmlns:p14="http://schemas.microsoft.com/office/powerpoint/2010/main" val="2782883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5486-ECFB-48F4-A4FA-44537F1FBA69}"/>
              </a:ext>
            </a:extLst>
          </p:cNvPr>
          <p:cNvSpPr>
            <a:spLocks noGrp="1"/>
          </p:cNvSpPr>
          <p:nvPr>
            <p:ph type="title"/>
          </p:nvPr>
        </p:nvSpPr>
        <p:spPr/>
        <p:txBody>
          <a:bodyPr/>
          <a:lstStyle/>
          <a:p>
            <a:r>
              <a:rPr lang="en-US" dirty="0"/>
              <a:t>Heat transfer between zigzag nanotubes or triangles</a:t>
            </a:r>
          </a:p>
        </p:txBody>
      </p:sp>
      <p:sp>
        <p:nvSpPr>
          <p:cNvPr id="4" name="Slide Number Placeholder 3">
            <a:extLst>
              <a:ext uri="{FF2B5EF4-FFF2-40B4-BE49-F238E27FC236}">
                <a16:creationId xmlns:a16="http://schemas.microsoft.com/office/drawing/2014/main" id="{D4E9E6DB-E713-4E7D-B18B-64306AE4A4D1}"/>
              </a:ext>
            </a:extLst>
          </p:cNvPr>
          <p:cNvSpPr>
            <a:spLocks noGrp="1"/>
          </p:cNvSpPr>
          <p:nvPr>
            <p:ph type="sldNum" sz="quarter" idx="12"/>
          </p:nvPr>
        </p:nvSpPr>
        <p:spPr/>
        <p:txBody>
          <a:bodyPr/>
          <a:lstStyle/>
          <a:p>
            <a:fld id="{6B0C5081-FAA5-4254-AC75-597BB4863808}" type="slidenum">
              <a:rPr lang="en-US" smtClean="0"/>
              <a:t>24</a:t>
            </a:fld>
            <a:endParaRPr lang="en-US"/>
          </a:p>
        </p:txBody>
      </p:sp>
      <p:pic>
        <p:nvPicPr>
          <p:cNvPr id="5" name="Picture 4">
            <a:extLst>
              <a:ext uri="{FF2B5EF4-FFF2-40B4-BE49-F238E27FC236}">
                <a16:creationId xmlns:a16="http://schemas.microsoft.com/office/drawing/2014/main" id="{1F4D210A-E055-4E1C-88DA-A35431847EBC}"/>
              </a:ext>
            </a:extLst>
          </p:cNvPr>
          <p:cNvPicPr>
            <a:picLocks noChangeAspect="1"/>
          </p:cNvPicPr>
          <p:nvPr/>
        </p:nvPicPr>
        <p:blipFill>
          <a:blip r:embed="rId2"/>
          <a:stretch>
            <a:fillRect/>
          </a:stretch>
        </p:blipFill>
        <p:spPr>
          <a:xfrm>
            <a:off x="721163" y="1935459"/>
            <a:ext cx="4572396" cy="4176122"/>
          </a:xfrm>
          <a:prstGeom prst="rect">
            <a:avLst/>
          </a:prstGeom>
        </p:spPr>
      </p:pic>
      <p:pic>
        <p:nvPicPr>
          <p:cNvPr id="6" name="Picture 5">
            <a:extLst>
              <a:ext uri="{FF2B5EF4-FFF2-40B4-BE49-F238E27FC236}">
                <a16:creationId xmlns:a16="http://schemas.microsoft.com/office/drawing/2014/main" id="{5CA17671-3577-4102-9BBC-AE0A1BF3C8E8}"/>
              </a:ext>
            </a:extLst>
          </p:cNvPr>
          <p:cNvPicPr>
            <a:picLocks noChangeAspect="1"/>
          </p:cNvPicPr>
          <p:nvPr/>
        </p:nvPicPr>
        <p:blipFill>
          <a:blip r:embed="rId3"/>
          <a:stretch>
            <a:fillRect/>
          </a:stretch>
        </p:blipFill>
        <p:spPr>
          <a:xfrm>
            <a:off x="5742313" y="1621482"/>
            <a:ext cx="2749534" cy="1237595"/>
          </a:xfrm>
          <a:prstGeom prst="rect">
            <a:avLst/>
          </a:prstGeom>
        </p:spPr>
      </p:pic>
      <p:sp>
        <p:nvSpPr>
          <p:cNvPr id="7" name="TextBox 6">
            <a:extLst>
              <a:ext uri="{FF2B5EF4-FFF2-40B4-BE49-F238E27FC236}">
                <a16:creationId xmlns:a16="http://schemas.microsoft.com/office/drawing/2014/main" id="{5CA20DF0-99A4-4D98-A7B4-01ED81057247}"/>
              </a:ext>
            </a:extLst>
          </p:cNvPr>
          <p:cNvSpPr txBox="1"/>
          <p:nvPr/>
        </p:nvSpPr>
        <p:spPr>
          <a:xfrm>
            <a:off x="5562600" y="3063240"/>
            <a:ext cx="3124200" cy="2862322"/>
          </a:xfrm>
          <a:prstGeom prst="rect">
            <a:avLst/>
          </a:prstGeom>
          <a:noFill/>
        </p:spPr>
        <p:txBody>
          <a:bodyPr wrap="square" rtlCol="0">
            <a:spAutoFit/>
          </a:bodyPr>
          <a:lstStyle/>
          <a:p>
            <a:r>
              <a:rPr lang="en-US" sz="2000" dirty="0">
                <a:latin typeface="Times New Roman" pitchFamily="18" charset="0"/>
                <a:cs typeface="Times New Roman" pitchFamily="18" charset="0"/>
              </a:rPr>
              <a:t>Heat transfer from 400K to 300K objects. (a), (b) zigzag carbon nanotubes. (c), (d) </a:t>
            </a:r>
            <a:r>
              <a:rPr lang="en-US" sz="2000" dirty="0" err="1">
                <a:latin typeface="Times New Roman" pitchFamily="18" charset="0"/>
                <a:cs typeface="Times New Roman" pitchFamily="18" charset="0"/>
              </a:rPr>
              <a:t>nano</a:t>
            </a:r>
            <a:r>
              <a:rPr lang="en-US" sz="2000" dirty="0">
                <a:latin typeface="Times New Roman" pitchFamily="18" charset="0"/>
                <a:cs typeface="Times New Roman" pitchFamily="18" charset="0"/>
              </a:rPr>
              <a:t>-triangles.  </a:t>
            </a:r>
            <a:r>
              <a:rPr lang="en-US" sz="2000" i="1" dirty="0">
                <a:latin typeface="Times New Roman" pitchFamily="18" charset="0"/>
                <a:cs typeface="Times New Roman" pitchFamily="18" charset="0"/>
              </a:rPr>
              <a:t>d</a:t>
            </a:r>
            <a:r>
              <a:rPr lang="en-US" sz="2000" dirty="0">
                <a:latin typeface="Times New Roman" pitchFamily="18" charset="0"/>
                <a:cs typeface="Times New Roman" pitchFamily="18" charset="0"/>
              </a:rPr>
              <a:t>: gap distance, </a:t>
            </a:r>
            <a:r>
              <a:rPr lang="en-US" sz="2000" i="1" dirty="0">
                <a:latin typeface="Times New Roman" pitchFamily="18" charset="0"/>
                <a:cs typeface="Times New Roman" pitchFamily="18" charset="0"/>
              </a:rPr>
              <a:t>M</a:t>
            </a:r>
            <a:r>
              <a:rPr lang="en-US" sz="2000" dirty="0">
                <a:latin typeface="Times New Roman" pitchFamily="18" charset="0"/>
                <a:cs typeface="Times New Roman" pitchFamily="18" charset="0"/>
              </a:rPr>
              <a:t>: nanotube circumference, </a:t>
            </a:r>
            <a:r>
              <a:rPr lang="en-US" sz="2000" i="1" dirty="0">
                <a:latin typeface="Times New Roman" pitchFamily="18" charset="0"/>
                <a:cs typeface="Times New Roman" pitchFamily="18" charset="0"/>
              </a:rPr>
              <a:t>L</a:t>
            </a:r>
            <a:r>
              <a:rPr lang="en-US" sz="2000" dirty="0">
                <a:latin typeface="Times New Roman" pitchFamily="18" charset="0"/>
                <a:cs typeface="Times New Roman" pitchFamily="18" charset="0"/>
              </a:rPr>
              <a:t>: triangle length. </a:t>
            </a:r>
            <a:r>
              <a:rPr lang="en-US" sz="2000" dirty="0">
                <a:latin typeface="Times New Roman" pitchFamily="18" charset="0"/>
                <a:cs typeface="Times New Roman" pitchFamily="18" charset="0"/>
                <a:sym typeface="Symbol" panose="05050102010706020507" pitchFamily="18" charset="2"/>
              </a:rPr>
              <a:t>: dielectric constant.</a:t>
            </a:r>
            <a:r>
              <a:rPr lang="en-US" sz="2000" dirty="0">
                <a:latin typeface="Times New Roman" pitchFamily="18" charset="0"/>
                <a:cs typeface="Times New Roman" pitchFamily="18" charset="0"/>
              </a:rPr>
              <a:t>  From Tang, et al, Phys. Rev. Appl. 11, 031004 (2019).</a:t>
            </a:r>
          </a:p>
        </p:txBody>
      </p:sp>
    </p:spTree>
    <p:extLst>
      <p:ext uri="{BB962C8B-B14F-4D97-AF65-F5344CB8AC3E}">
        <p14:creationId xmlns:p14="http://schemas.microsoft.com/office/powerpoint/2010/main" val="608456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9FE4-2E6A-443F-935A-5EF919039451}"/>
              </a:ext>
            </a:extLst>
          </p:cNvPr>
          <p:cNvSpPr>
            <a:spLocks noGrp="1"/>
          </p:cNvSpPr>
          <p:nvPr>
            <p:ph type="title"/>
          </p:nvPr>
        </p:nvSpPr>
        <p:spPr/>
        <p:txBody>
          <a:bodyPr/>
          <a:lstStyle/>
          <a:p>
            <a:r>
              <a:rPr lang="en-US" dirty="0"/>
              <a:t>Heat transfer driven by current</a:t>
            </a:r>
            <a:endParaRPr lang="en-SG" dirty="0"/>
          </a:p>
        </p:txBody>
      </p:sp>
      <p:sp>
        <p:nvSpPr>
          <p:cNvPr id="4" name="Slide Number Placeholder 3">
            <a:extLst>
              <a:ext uri="{FF2B5EF4-FFF2-40B4-BE49-F238E27FC236}">
                <a16:creationId xmlns:a16="http://schemas.microsoft.com/office/drawing/2014/main" id="{F3E82340-3D1F-407D-8FFB-E48B630F27C4}"/>
              </a:ext>
            </a:extLst>
          </p:cNvPr>
          <p:cNvSpPr>
            <a:spLocks noGrp="1"/>
          </p:cNvSpPr>
          <p:nvPr>
            <p:ph type="sldNum" sz="quarter" idx="12"/>
          </p:nvPr>
        </p:nvSpPr>
        <p:spPr/>
        <p:txBody>
          <a:bodyPr/>
          <a:lstStyle/>
          <a:p>
            <a:fld id="{6B0C5081-FAA5-4254-AC75-597BB4863808}" type="slidenum">
              <a:rPr lang="en-US" smtClean="0"/>
              <a:t>25</a:t>
            </a:fld>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0C0CA8E4-4000-43E0-A769-F88E531498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43" y="1887000"/>
            <a:ext cx="4572000" cy="1542000"/>
          </a:xfrm>
          <a:prstGeom prst="rect">
            <a:avLst/>
          </a:prstGeom>
        </p:spPr>
      </p:pic>
      <p:sp>
        <p:nvSpPr>
          <p:cNvPr id="9" name="TextBox 8">
            <a:extLst>
              <a:ext uri="{FF2B5EF4-FFF2-40B4-BE49-F238E27FC236}">
                <a16:creationId xmlns:a16="http://schemas.microsoft.com/office/drawing/2014/main" id="{272E6343-4E3E-4CAC-A90C-FFFA76620809}"/>
              </a:ext>
            </a:extLst>
          </p:cNvPr>
          <p:cNvSpPr txBox="1"/>
          <p:nvPr/>
        </p:nvSpPr>
        <p:spPr>
          <a:xfrm>
            <a:off x="5095059" y="1690689"/>
            <a:ext cx="3420291" cy="1477328"/>
          </a:xfrm>
          <a:prstGeom prst="rect">
            <a:avLst/>
          </a:prstGeom>
          <a:noFill/>
        </p:spPr>
        <p:txBody>
          <a:bodyPr wrap="square" rtlCol="0">
            <a:spAutoFit/>
          </a:bodyPr>
          <a:lstStyle/>
          <a:p>
            <a:r>
              <a:rPr lang="en-US" dirty="0"/>
              <a:t>Partial integrand for the total current with different driven velocities (blue dash 0, red 5, black 9, units 10</a:t>
            </a:r>
            <a:r>
              <a:rPr lang="en-US" baseline="30000" dirty="0"/>
              <a:t>5</a:t>
            </a:r>
            <a:r>
              <a:rPr lang="en-US" dirty="0"/>
              <a:t> m/s).  </a:t>
            </a:r>
            <a:r>
              <a:rPr lang="en-SG" dirty="0"/>
              <a:t>From Peng arXiv:1805.09493.</a:t>
            </a:r>
          </a:p>
        </p:txBody>
      </p:sp>
      <p:graphicFrame>
        <p:nvGraphicFramePr>
          <p:cNvPr id="10" name="Object 9">
            <a:extLst>
              <a:ext uri="{FF2B5EF4-FFF2-40B4-BE49-F238E27FC236}">
                <a16:creationId xmlns:a16="http://schemas.microsoft.com/office/drawing/2014/main" id="{7B414100-EA77-4D28-8905-3EC9691A0FF7}"/>
              </a:ext>
            </a:extLst>
          </p:cNvPr>
          <p:cNvGraphicFramePr>
            <a:graphicFrameLocks noChangeAspect="1"/>
          </p:cNvGraphicFramePr>
          <p:nvPr>
            <p:extLst/>
          </p:nvPr>
        </p:nvGraphicFramePr>
        <p:xfrm>
          <a:off x="750888" y="3800475"/>
          <a:ext cx="2917825" cy="2738438"/>
        </p:xfrm>
        <a:graphic>
          <a:graphicData uri="http://schemas.openxmlformats.org/presentationml/2006/ole">
            <mc:AlternateContent xmlns:mc="http://schemas.openxmlformats.org/markup-compatibility/2006">
              <mc:Choice xmlns:v="urn:schemas-microsoft-com:vml" Requires="v">
                <p:oleObj spid="_x0000_s8223" name="Equation" r:id="rId4" imgW="1409400" imgH="1320480" progId="Equation.DSMT4">
                  <p:embed/>
                </p:oleObj>
              </mc:Choice>
              <mc:Fallback>
                <p:oleObj name="Equation" r:id="rId4" imgW="1409400" imgH="1320480" progId="Equation.DSMT4">
                  <p:embed/>
                  <p:pic>
                    <p:nvPicPr>
                      <p:cNvPr id="10" name="Object 9">
                        <a:extLst>
                          <a:ext uri="{FF2B5EF4-FFF2-40B4-BE49-F238E27FC236}">
                            <a16:creationId xmlns:a16="http://schemas.microsoft.com/office/drawing/2014/main" id="{7B414100-EA77-4D28-8905-3EC9691A0FF7}"/>
                          </a:ext>
                        </a:extLst>
                      </p:cNvPr>
                      <p:cNvPicPr/>
                      <p:nvPr/>
                    </p:nvPicPr>
                    <p:blipFill>
                      <a:blip r:embed="rId5"/>
                      <a:stretch>
                        <a:fillRect/>
                      </a:stretch>
                    </p:blipFill>
                    <p:spPr>
                      <a:xfrm>
                        <a:off x="750888" y="3800475"/>
                        <a:ext cx="2917825" cy="2738438"/>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63A87E3F-67CF-4A6B-AE90-24F8742BF9D2}"/>
              </a:ext>
            </a:extLst>
          </p:cNvPr>
          <p:cNvPicPr>
            <a:picLocks noChangeAspect="1"/>
          </p:cNvPicPr>
          <p:nvPr/>
        </p:nvPicPr>
        <p:blipFill>
          <a:blip r:embed="rId6"/>
          <a:stretch>
            <a:fillRect/>
          </a:stretch>
        </p:blipFill>
        <p:spPr>
          <a:xfrm>
            <a:off x="3814354" y="3429000"/>
            <a:ext cx="5329646" cy="3267712"/>
          </a:xfrm>
          <a:prstGeom prst="rect">
            <a:avLst/>
          </a:prstGeom>
        </p:spPr>
      </p:pic>
    </p:spTree>
    <p:extLst>
      <p:ext uri="{BB962C8B-B14F-4D97-AF65-F5344CB8AC3E}">
        <p14:creationId xmlns:p14="http://schemas.microsoft.com/office/powerpoint/2010/main" val="2689270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4787-5572-40A5-883B-EBABFF44F0C3}"/>
              </a:ext>
            </a:extLst>
          </p:cNvPr>
          <p:cNvSpPr>
            <a:spLocks noGrp="1"/>
          </p:cNvSpPr>
          <p:nvPr>
            <p:ph type="title"/>
          </p:nvPr>
        </p:nvSpPr>
        <p:spPr/>
        <p:txBody>
          <a:bodyPr/>
          <a:lstStyle/>
          <a:p>
            <a:r>
              <a:rPr lang="en-US" dirty="0"/>
              <a:t>Boltzmann equation for nonequilibrium distribution</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233561-30D6-4CEE-A27D-F666252B6BE3}"/>
                  </a:ext>
                </a:extLst>
              </p:cNvPr>
              <p:cNvSpPr>
                <a:spLocks noGrp="1"/>
              </p:cNvSpPr>
              <p:nvPr>
                <p:ph idx="1"/>
              </p:nvPr>
            </p:nvSpPr>
            <p:spPr>
              <a:xfrm>
                <a:off x="1327050" y="2005013"/>
                <a:ext cx="7886700" cy="4351338"/>
              </a:xfrm>
            </p:spPr>
            <p:txBody>
              <a:bodyPr>
                <a:normAutofit lnSpcReduction="10000"/>
              </a:bodyPr>
              <a:lstStyle/>
              <a:p>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𝐺</m:t>
                        </m:r>
                      </m:e>
                      <m:sub>
                        <m:r>
                          <a:rPr lang="en-US" b="1" i="0" smtClean="0">
                            <a:latin typeface="Cambria Math" panose="02040503050406030204" pitchFamily="18" charset="0"/>
                          </a:rPr>
                          <m:t>𝐤</m:t>
                        </m:r>
                      </m:sub>
                      <m:sup>
                        <m:r>
                          <a:rPr lang="en-US" b="0" i="1" smtClean="0">
                            <a:latin typeface="Cambria Math" panose="02040503050406030204" pitchFamily="18" charset="0"/>
                          </a:rPr>
                          <m:t>&lt;</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𝐺</m:t>
                        </m:r>
                      </m:e>
                      <m:sub>
                        <m:r>
                          <a:rPr lang="en-US" b="1" i="0" smtClean="0">
                            <a:latin typeface="Cambria Math" panose="02040503050406030204" pitchFamily="18" charset="0"/>
                          </a:rPr>
                          <m:t>𝐤</m:t>
                        </m:r>
                      </m:sub>
                      <m:sup>
                        <m:r>
                          <a:rPr lang="en-US" b="0" i="1" smtClean="0">
                            <a:latin typeface="Cambria Math" panose="02040503050406030204" pitchFamily="18" charset="0"/>
                          </a:rPr>
                          <m:t>𝑟</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𝐺</m:t>
                        </m:r>
                      </m:e>
                      <m:sub>
                        <m:r>
                          <a:rPr lang="en-US" b="1" i="0" smtClean="0">
                            <a:latin typeface="Cambria Math" panose="02040503050406030204" pitchFamily="18" charset="0"/>
                          </a:rPr>
                          <m:t>𝐤</m:t>
                        </m:r>
                      </m:sub>
                      <m:sup>
                        <m:r>
                          <a:rPr lang="en-US" b="0" i="1" smtClean="0">
                            <a:latin typeface="Cambria Math" panose="02040503050406030204" pitchFamily="18" charset="0"/>
                          </a:rPr>
                          <m:t>𝑎</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oMath>
                </a14:m>
                <a:endParaRPr lang="en-SG"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1" i="0" smtClean="0">
                            <a:latin typeface="Cambria Math" panose="02040503050406030204" pitchFamily="18" charset="0"/>
                          </a:rPr>
                          <m:t>𝐤</m:t>
                        </m:r>
                      </m:sub>
                      <m:sup>
                        <m:r>
                          <a:rPr lang="en-US" b="0" i="1" smtClean="0">
                            <a:latin typeface="Cambria Math" panose="02040503050406030204" pitchFamily="18" charset="0"/>
                          </a:rPr>
                          <m:t>0</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0</m:t>
                            </m:r>
                          </m:sup>
                        </m:sSup>
                      </m:num>
                      <m:den>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den>
                    </m:f>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0</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oMath>
                </a14:m>
                <a:endParaRPr lang="en-SG" dirty="0"/>
              </a:p>
              <a:p>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=ℏ</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endParaRPr lang="en-US" dirty="0"/>
              </a:p>
              <a:p>
                <a:r>
                  <a:rPr lang="en-US" dirty="0"/>
                  <a:t>More general case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r>
                      <a:rPr lang="en-US" b="0" i="1" smtClean="0">
                        <a:latin typeface="Cambria Math" panose="02040503050406030204" pitchFamily="18" charset="0"/>
                      </a:rPr>
                      <m:t>𝑒𝐸</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𝜏</m:t>
                        </m:r>
                      </m:e>
                      <m:sub>
                        <m:r>
                          <a:rPr lang="en-US" b="1" i="0" smtClean="0">
                            <a:latin typeface="Cambria Math" panose="02040503050406030204" pitchFamily="18" charset="0"/>
                          </a:rPr>
                          <m:t>𝐤</m:t>
                        </m:r>
                      </m:sub>
                    </m:sSub>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num>
                      <m:den>
                        <m:r>
                          <a:rPr lang="en-US" b="0" i="1" smtClean="0">
                            <a:latin typeface="Cambria Math" panose="02040503050406030204" pitchFamily="18" charset="0"/>
                          </a:rPr>
                          <m:t>𝜕</m:t>
                        </m:r>
                        <m:r>
                          <a:rPr lang="en-US" b="0" i="1" smtClean="0">
                            <a:latin typeface="Cambria Math" panose="02040503050406030204" pitchFamily="18" charset="0"/>
                          </a:rPr>
                          <m:t>(ℏ</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r>
                          <a:rPr lang="en-US" b="0" i="1" smtClean="0">
                            <a:latin typeface="Cambria Math" panose="02040503050406030204" pitchFamily="18" charset="0"/>
                          </a:rPr>
                          <m:t>)</m:t>
                        </m:r>
                      </m:den>
                    </m:f>
                  </m:oMath>
                </a14:m>
                <a:endParaRPr lang="en-US" dirty="0"/>
              </a:p>
              <a:p>
                <a:r>
                  <a:rPr lang="en-US" dirty="0"/>
                  <a:t>Graphene taking into lattice symmetry: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𝑅𝑒</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𝑧</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den>
                        </m:f>
                        <m:r>
                          <a:rPr lang="en-US" b="0" i="1" smtClean="0">
                            <a:latin typeface="Cambria Math" panose="02040503050406030204" pitchFamily="18" charset="0"/>
                          </a:rPr>
                          <m:t>  </m:t>
                        </m:r>
                      </m:e>
                    </m:d>
                    <m:r>
                      <a:rPr lang="en-US" b="0" i="1" smtClean="0">
                        <a:latin typeface="Cambria Math" panose="02040503050406030204" pitchFamily="18" charset="0"/>
                      </a:rPr>
                      <m:t>(ℏ</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𝐹</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oMath>
                </a14:m>
                <a:r>
                  <a:rPr lang="en-US" dirty="0"/>
                  <a:t>,  </a:t>
                </a:r>
                <a14:m>
                  <m:oMath xmlns:m="http://schemas.openxmlformats.org/officeDocument/2006/math">
                    <m:r>
                      <a:rPr lang="en-US" b="0" i="1" dirty="0" smtClean="0">
                        <a:latin typeface="Cambria Math" panose="02040503050406030204" pitchFamily="18" charset="0"/>
                      </a:rPr>
                      <m:t>𝑧</m:t>
                    </m:r>
                    <m:r>
                      <a:rPr lang="en-US" b="0" i="1" dirty="0" smtClean="0">
                        <a:latin typeface="Cambria Math" panose="02040503050406030204" pitchFamily="18" charset="0"/>
                      </a:rPr>
                      <m:t>=−</m:t>
                    </m:r>
                    <m:r>
                      <a:rPr lang="en-US" b="0" i="1" dirty="0" smtClean="0">
                        <a:latin typeface="Cambria Math" panose="02040503050406030204" pitchFamily="18" charset="0"/>
                      </a:rPr>
                      <m:t>𝑡</m:t>
                    </m:r>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𝑒</m:t>
                        </m:r>
                      </m:e>
                      <m:sup>
                        <m:r>
                          <a:rPr lang="en-US" b="0" i="1" dirty="0" smtClean="0">
                            <a:latin typeface="Cambria Math" panose="02040503050406030204" pitchFamily="18" charset="0"/>
                          </a:rPr>
                          <m:t>−</m:t>
                        </m:r>
                        <m:r>
                          <a:rPr lang="en-US" b="0" i="1" dirty="0" smtClean="0">
                            <a:latin typeface="Cambria Math" panose="02040503050406030204" pitchFamily="18" charset="0"/>
                          </a:rPr>
                          <m:t>𝑖</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𝑘</m:t>
                            </m:r>
                          </m:e>
                          <m:sub>
                            <m:r>
                              <a:rPr lang="en-US" b="0" i="1" dirty="0" smtClean="0">
                                <a:latin typeface="Cambria Math" panose="02040503050406030204" pitchFamily="18" charset="0"/>
                              </a:rPr>
                              <m:t>𝑥</m:t>
                            </m:r>
                          </m:sub>
                        </m:sSub>
                        <m:r>
                          <a:rPr lang="en-US" b="0" i="1" dirty="0" smtClean="0">
                            <a:latin typeface="Cambria Math" panose="02040503050406030204" pitchFamily="18" charset="0"/>
                          </a:rPr>
                          <m:t>𝑎</m:t>
                        </m:r>
                      </m:sup>
                    </m:sSup>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𝑒</m:t>
                        </m:r>
                      </m:e>
                      <m:sup>
                        <m:r>
                          <a:rPr lang="en-US" b="0" i="1" dirty="0" smtClean="0">
                            <a:latin typeface="Cambria Math" panose="02040503050406030204" pitchFamily="18" charset="0"/>
                          </a:rPr>
                          <m:t>𝑖</m:t>
                        </m:r>
                        <m:d>
                          <m:dPr>
                            <m:ctrlPr>
                              <a:rPr lang="en-US" b="0" i="1" dirty="0" smtClean="0">
                                <a:latin typeface="Cambria Math" panose="02040503050406030204" pitchFamily="18" charset="0"/>
                              </a:rPr>
                            </m:ctrlPr>
                          </m:dPr>
                          <m:e>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𝑘</m:t>
                                    </m:r>
                                  </m:e>
                                  <m:sub>
                                    <m:r>
                                      <a:rPr lang="en-US" b="0" i="1" dirty="0" smtClean="0">
                                        <a:latin typeface="Cambria Math" panose="02040503050406030204" pitchFamily="18" charset="0"/>
                                      </a:rPr>
                                      <m:t>𝑥</m:t>
                                    </m:r>
                                  </m:sub>
                                </m:sSub>
                                <m:r>
                                  <a:rPr lang="en-US" b="0" i="1" dirty="0" smtClean="0">
                                    <a:latin typeface="Cambria Math" panose="02040503050406030204" pitchFamily="18" charset="0"/>
                                  </a:rPr>
                                  <m:t>𝑎</m:t>
                                </m:r>
                              </m:num>
                              <m:den>
                                <m:r>
                                  <a:rPr lang="en-US" b="0" i="1" dirty="0" smtClean="0">
                                    <a:latin typeface="Cambria Math" panose="02040503050406030204" pitchFamily="18" charset="0"/>
                                  </a:rPr>
                                  <m:t>2</m:t>
                                </m:r>
                              </m:den>
                            </m:f>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𝑘</m:t>
                                    </m:r>
                                  </m:e>
                                  <m:sub>
                                    <m:r>
                                      <a:rPr lang="en-US" b="0" i="1" dirty="0" smtClean="0">
                                        <a:latin typeface="Cambria Math" panose="02040503050406030204" pitchFamily="18" charset="0"/>
                                      </a:rPr>
                                      <m:t>𝑦</m:t>
                                    </m:r>
                                  </m:sub>
                                </m:sSub>
                                <m:r>
                                  <a:rPr lang="en-US" b="0" i="1" dirty="0" smtClean="0">
                                    <a:latin typeface="Cambria Math" panose="02040503050406030204" pitchFamily="18" charset="0"/>
                                  </a:rPr>
                                  <m:t>𝑎</m:t>
                                </m:r>
                                <m:rad>
                                  <m:radPr>
                                    <m:degHide m:val="on"/>
                                    <m:ctrlPr>
                                      <a:rPr lang="en-US" b="0" i="1" dirty="0" smtClean="0">
                                        <a:latin typeface="Cambria Math" panose="02040503050406030204" pitchFamily="18" charset="0"/>
                                      </a:rPr>
                                    </m:ctrlPr>
                                  </m:radPr>
                                  <m:deg/>
                                  <m:e>
                                    <m:r>
                                      <a:rPr lang="en-US" b="0" i="1" dirty="0" smtClean="0">
                                        <a:latin typeface="Cambria Math" panose="02040503050406030204" pitchFamily="18" charset="0"/>
                                      </a:rPr>
                                      <m:t>3</m:t>
                                    </m:r>
                                  </m:e>
                                </m:rad>
                              </m:num>
                              <m:den>
                                <m:r>
                                  <a:rPr lang="en-US" b="0" i="1" dirty="0" smtClean="0">
                                    <a:latin typeface="Cambria Math" panose="02040503050406030204" pitchFamily="18" charset="0"/>
                                  </a:rPr>
                                  <m:t>2</m:t>
                                </m:r>
                              </m:den>
                            </m:f>
                          </m:e>
                        </m:d>
                      </m:sup>
                    </m:sSup>
                    <m:r>
                      <a:rPr lang="en-US" b="0" i="0" dirty="0" smtClean="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𝑒</m:t>
                        </m:r>
                      </m:e>
                      <m:sup>
                        <m:r>
                          <a:rPr lang="en-US" i="1" dirty="0">
                            <a:latin typeface="Cambria Math" panose="02040503050406030204" pitchFamily="18" charset="0"/>
                          </a:rPr>
                          <m:t>𝑖</m:t>
                        </m:r>
                        <m:d>
                          <m:dPr>
                            <m:ctrlPr>
                              <a:rPr lang="en-US" i="1" dirty="0">
                                <a:latin typeface="Cambria Math" panose="02040503050406030204" pitchFamily="18" charset="0"/>
                              </a:rPr>
                            </m:ctrlPr>
                          </m:dPr>
                          <m:e>
                            <m:f>
                              <m:fPr>
                                <m:ctrlPr>
                                  <a:rPr lang="en-US" i="1" dirty="0">
                                    <a:latin typeface="Cambria Math" panose="02040503050406030204" pitchFamily="18" charset="0"/>
                                  </a:rPr>
                                </m:ctrlPr>
                              </m:fPr>
                              <m:num>
                                <m:sSub>
                                  <m:sSubPr>
                                    <m:ctrlPr>
                                      <a:rPr lang="en-US" i="1" dirty="0">
                                        <a:latin typeface="Cambria Math" panose="02040503050406030204" pitchFamily="18" charset="0"/>
                                      </a:rPr>
                                    </m:ctrlPr>
                                  </m:sSubPr>
                                  <m:e>
                                    <m:r>
                                      <a:rPr lang="en-US" i="1" dirty="0">
                                        <a:latin typeface="Cambria Math" panose="02040503050406030204" pitchFamily="18" charset="0"/>
                                      </a:rPr>
                                      <m:t>𝑘</m:t>
                                    </m:r>
                                  </m:e>
                                  <m:sub>
                                    <m:r>
                                      <a:rPr lang="en-US" i="1" dirty="0">
                                        <a:latin typeface="Cambria Math" panose="02040503050406030204" pitchFamily="18" charset="0"/>
                                      </a:rPr>
                                      <m:t>𝑥</m:t>
                                    </m:r>
                                  </m:sub>
                                </m:sSub>
                                <m:r>
                                  <a:rPr lang="en-US" i="1" dirty="0">
                                    <a:latin typeface="Cambria Math" panose="02040503050406030204" pitchFamily="18" charset="0"/>
                                  </a:rPr>
                                  <m:t>𝑎</m:t>
                                </m:r>
                              </m:num>
                              <m:den>
                                <m:r>
                                  <a:rPr lang="en-US" i="1" dirty="0">
                                    <a:latin typeface="Cambria Math" panose="02040503050406030204" pitchFamily="18" charset="0"/>
                                  </a:rPr>
                                  <m:t>2</m:t>
                                </m:r>
                              </m:den>
                            </m:f>
                            <m:r>
                              <a:rPr lang="en-US" b="0" i="1" dirty="0" smtClean="0">
                                <a:latin typeface="Cambria Math" panose="02040503050406030204" pitchFamily="18" charset="0"/>
                              </a:rPr>
                              <m:t>−</m:t>
                            </m:r>
                            <m:f>
                              <m:fPr>
                                <m:ctrlPr>
                                  <a:rPr lang="en-US" i="1" dirty="0">
                                    <a:latin typeface="Cambria Math" panose="02040503050406030204" pitchFamily="18" charset="0"/>
                                  </a:rPr>
                                </m:ctrlPr>
                              </m:fPr>
                              <m:num>
                                <m:sSub>
                                  <m:sSubPr>
                                    <m:ctrlPr>
                                      <a:rPr lang="en-US" i="1" dirty="0">
                                        <a:latin typeface="Cambria Math" panose="02040503050406030204" pitchFamily="18" charset="0"/>
                                      </a:rPr>
                                    </m:ctrlPr>
                                  </m:sSubPr>
                                  <m:e>
                                    <m:r>
                                      <a:rPr lang="en-US" i="1" dirty="0">
                                        <a:latin typeface="Cambria Math" panose="02040503050406030204" pitchFamily="18" charset="0"/>
                                      </a:rPr>
                                      <m:t>𝑘</m:t>
                                    </m:r>
                                  </m:e>
                                  <m:sub>
                                    <m:r>
                                      <a:rPr lang="en-US" i="1" dirty="0">
                                        <a:latin typeface="Cambria Math" panose="02040503050406030204" pitchFamily="18" charset="0"/>
                                      </a:rPr>
                                      <m:t>𝑦</m:t>
                                    </m:r>
                                  </m:sub>
                                </m:sSub>
                                <m:r>
                                  <a:rPr lang="en-US" i="1" dirty="0">
                                    <a:latin typeface="Cambria Math" panose="02040503050406030204" pitchFamily="18" charset="0"/>
                                  </a:rPr>
                                  <m:t>𝑎</m:t>
                                </m:r>
                                <m:rad>
                                  <m:radPr>
                                    <m:degHide m:val="on"/>
                                    <m:ctrlPr>
                                      <a:rPr lang="en-US" i="1" dirty="0">
                                        <a:latin typeface="Cambria Math" panose="02040503050406030204" pitchFamily="18" charset="0"/>
                                      </a:rPr>
                                    </m:ctrlPr>
                                  </m:radPr>
                                  <m:deg/>
                                  <m:e>
                                    <m:r>
                                      <a:rPr lang="en-US" i="1" dirty="0">
                                        <a:latin typeface="Cambria Math" panose="02040503050406030204" pitchFamily="18" charset="0"/>
                                      </a:rPr>
                                      <m:t>3</m:t>
                                    </m:r>
                                  </m:e>
                                </m:rad>
                              </m:num>
                              <m:den>
                                <m:r>
                                  <a:rPr lang="en-US" i="1" dirty="0">
                                    <a:latin typeface="Cambria Math" panose="02040503050406030204" pitchFamily="18" charset="0"/>
                                  </a:rPr>
                                  <m:t>2</m:t>
                                </m:r>
                              </m:den>
                            </m:f>
                          </m:e>
                        </m:d>
                      </m:sup>
                    </m:sSup>
                    <m:r>
                      <a:rPr lang="en-US" b="0" i="1" dirty="0"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45233561-30D6-4CEE-A27D-F666252B6BE3}"/>
                  </a:ext>
                </a:extLst>
              </p:cNvPr>
              <p:cNvSpPr>
                <a:spLocks noGrp="1" noRot="1" noChangeAspect="1" noMove="1" noResize="1" noEditPoints="1" noAdjustHandles="1" noChangeArrowheads="1" noChangeShapeType="1" noTextEdit="1"/>
              </p:cNvSpPr>
              <p:nvPr>
                <p:ph idx="1"/>
              </p:nvPr>
            </p:nvSpPr>
            <p:spPr>
              <a:xfrm>
                <a:off x="1327050" y="2005013"/>
                <a:ext cx="7886700" cy="4351338"/>
              </a:xfrm>
              <a:blipFill>
                <a:blip r:embed="rId2"/>
                <a:stretch>
                  <a:fillRect l="-1392"/>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F2A4FC76-60B7-4F05-9C9A-5DC58B1694DE}"/>
              </a:ext>
            </a:extLst>
          </p:cNvPr>
          <p:cNvSpPr>
            <a:spLocks noGrp="1"/>
          </p:cNvSpPr>
          <p:nvPr>
            <p:ph type="sldNum" sz="quarter" idx="12"/>
          </p:nvPr>
        </p:nvSpPr>
        <p:spPr/>
        <p:txBody>
          <a:bodyPr/>
          <a:lstStyle/>
          <a:p>
            <a:fld id="{6B0C5081-FAA5-4254-AC75-597BB4863808}" type="slidenum">
              <a:rPr lang="en-US" smtClean="0"/>
              <a:t>26</a:t>
            </a:fld>
            <a:endParaRPr lang="en-US"/>
          </a:p>
        </p:txBody>
      </p:sp>
    </p:spTree>
    <p:extLst>
      <p:ext uri="{BB962C8B-B14F-4D97-AF65-F5344CB8AC3E}">
        <p14:creationId xmlns:p14="http://schemas.microsoft.com/office/powerpoint/2010/main" val="823013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Current-induced heat transfer</a:t>
            </a:r>
          </a:p>
        </p:txBody>
      </p:sp>
      <p:sp>
        <p:nvSpPr>
          <p:cNvPr id="4" name="Slide Number Placeholder 3"/>
          <p:cNvSpPr>
            <a:spLocks noGrp="1"/>
          </p:cNvSpPr>
          <p:nvPr>
            <p:ph type="sldNum" sz="quarter" idx="12"/>
          </p:nvPr>
        </p:nvSpPr>
        <p:spPr/>
        <p:txBody>
          <a:bodyPr/>
          <a:lstStyle/>
          <a:p>
            <a:fld id="{7E871153-6649-4551-B5D2-CF9E4672F172}" type="slidenum">
              <a:rPr lang="en-US" smtClean="0"/>
              <a:pPr/>
              <a:t>27</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1255193"/>
            <a:ext cx="3793680" cy="26670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3808" y="2837382"/>
            <a:ext cx="5005564" cy="3518968"/>
          </a:xfrm>
          <a:prstGeom prst="rect">
            <a:avLst/>
          </a:prstGeom>
        </p:spPr>
      </p:pic>
      <p:sp>
        <p:nvSpPr>
          <p:cNvPr id="9" name="TextBox 8"/>
          <p:cNvSpPr txBox="1"/>
          <p:nvPr/>
        </p:nvSpPr>
        <p:spPr>
          <a:xfrm>
            <a:off x="609600" y="4080808"/>
            <a:ext cx="3124200" cy="2246769"/>
          </a:xfrm>
          <a:prstGeom prst="rect">
            <a:avLst/>
          </a:prstGeom>
          <a:noFill/>
        </p:spPr>
        <p:txBody>
          <a:bodyPr wrap="square" rtlCol="0">
            <a:spAutoFit/>
          </a:bodyPr>
          <a:lstStyle/>
          <a:p>
            <a:r>
              <a:rPr lang="en-US" sz="2000" dirty="0">
                <a:latin typeface="Times New Roman" pitchFamily="18" charset="0"/>
                <a:cs typeface="Times New Roman" pitchFamily="18" charset="0"/>
              </a:rPr>
              <a:t>    : Double-layer graphene. </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1</a:t>
            </a:r>
            <a:r>
              <a:rPr lang="en-US" sz="2000" dirty="0">
                <a:latin typeface="Times New Roman" pitchFamily="18" charset="0"/>
                <a:cs typeface="Times New Roman" pitchFamily="18" charset="0"/>
              </a:rPr>
              <a:t>=300K, varying </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 at distance </a:t>
            </a:r>
            <a:r>
              <a:rPr lang="en-US" sz="2000" i="1" dirty="0">
                <a:latin typeface="Times New Roman" pitchFamily="18" charset="0"/>
                <a:cs typeface="Times New Roman" pitchFamily="18" charset="0"/>
              </a:rPr>
              <a:t>d</a:t>
            </a:r>
            <a:r>
              <a:rPr lang="en-US" sz="2000" dirty="0">
                <a:latin typeface="Times New Roman" pitchFamily="18" charset="0"/>
                <a:cs typeface="Times New Roman" pitchFamily="18" charset="0"/>
              </a:rPr>
              <a:t> = 10 nm, chemical potential at 0.1 eV.</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From Peng &amp; Wang, arXiv:1805.09493. </a:t>
            </a:r>
          </a:p>
        </p:txBody>
      </p:sp>
      <p:sp>
        <p:nvSpPr>
          <p:cNvPr id="10" name="TextBox 9"/>
          <p:cNvSpPr txBox="1"/>
          <p:nvPr/>
        </p:nvSpPr>
        <p:spPr>
          <a:xfrm>
            <a:off x="4343400" y="1417638"/>
            <a:ext cx="4267200" cy="1323439"/>
          </a:xfrm>
          <a:prstGeom prst="rect">
            <a:avLst/>
          </a:prstGeom>
          <a:noFill/>
        </p:spPr>
        <p:txBody>
          <a:bodyPr wrap="square" rtlCol="0">
            <a:spAutoFit/>
          </a:bodyPr>
          <a:lstStyle/>
          <a:p>
            <a:r>
              <a:rPr lang="en-US" sz="2000" i="1" dirty="0">
                <a:latin typeface="Times New Roman" pitchFamily="18" charset="0"/>
                <a:cs typeface="Times New Roman" pitchFamily="18" charset="0"/>
              </a:rPr>
              <a:t>     </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 T</a:t>
            </a:r>
            <a:r>
              <a:rPr lang="en-US" sz="2000" baseline="-25000" dirty="0">
                <a:latin typeface="Times New Roman" pitchFamily="18" charset="0"/>
                <a:cs typeface="Times New Roman" pitchFamily="18" charset="0"/>
              </a:rPr>
              <a:t>1</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=300 K. (a) and (c) infinite system (</a:t>
            </a:r>
            <a:r>
              <a:rPr lang="en-US" sz="2000" dirty="0" err="1">
                <a:latin typeface="Times New Roman" pitchFamily="18" charset="0"/>
                <a:cs typeface="Times New Roman" pitchFamily="18" charset="0"/>
              </a:rPr>
              <a:t>fluctuational</a:t>
            </a:r>
            <a:r>
              <a:rPr lang="en-US" sz="2000" dirty="0">
                <a:latin typeface="Times New Roman" pitchFamily="18" charset="0"/>
                <a:cs typeface="Times New Roman" pitchFamily="18" charset="0"/>
              </a:rPr>
              <a:t> electrodynamics), (b) and (d) 4×4 cell finite system with four leads (NEGF). </a:t>
            </a:r>
          </a:p>
        </p:txBody>
      </p:sp>
      <p:sp>
        <p:nvSpPr>
          <p:cNvPr id="2" name="Up Arrow 1"/>
          <p:cNvSpPr/>
          <p:nvPr/>
        </p:nvSpPr>
        <p:spPr>
          <a:xfrm flipH="1">
            <a:off x="807719" y="4191000"/>
            <a:ext cx="45719"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own Arrow 2"/>
          <p:cNvSpPr/>
          <p:nvPr/>
        </p:nvSpPr>
        <p:spPr>
          <a:xfrm>
            <a:off x="4572000" y="1524000"/>
            <a:ext cx="45719"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2497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7069-639E-44E5-A6E7-3EC4EC7FB289}"/>
              </a:ext>
            </a:extLst>
          </p:cNvPr>
          <p:cNvSpPr>
            <a:spLocks noGrp="1"/>
          </p:cNvSpPr>
          <p:nvPr>
            <p:ph type="title"/>
          </p:nvPr>
        </p:nvSpPr>
        <p:spPr/>
        <p:txBody>
          <a:bodyPr/>
          <a:lstStyle/>
          <a:p>
            <a:r>
              <a:rPr lang="en-US" dirty="0"/>
              <a:t>Bath at infinity</a:t>
            </a:r>
          </a:p>
        </p:txBody>
      </p:sp>
      <p:sp>
        <p:nvSpPr>
          <p:cNvPr id="4" name="Slide Number Placeholder 3">
            <a:extLst>
              <a:ext uri="{FF2B5EF4-FFF2-40B4-BE49-F238E27FC236}">
                <a16:creationId xmlns:a16="http://schemas.microsoft.com/office/drawing/2014/main" id="{9C1D1A55-A56E-418A-9E83-34550ECC5C37}"/>
              </a:ext>
            </a:extLst>
          </p:cNvPr>
          <p:cNvSpPr>
            <a:spLocks noGrp="1"/>
          </p:cNvSpPr>
          <p:nvPr>
            <p:ph type="sldNum" sz="quarter" idx="12"/>
          </p:nvPr>
        </p:nvSpPr>
        <p:spPr/>
        <p:txBody>
          <a:bodyPr/>
          <a:lstStyle/>
          <a:p>
            <a:fld id="{6B0C5081-FAA5-4254-AC75-597BB4863808}" type="slidenum">
              <a:rPr lang="en-US" smtClean="0"/>
              <a:t>28</a:t>
            </a:fld>
            <a:endParaRPr lang="en-US"/>
          </a:p>
        </p:txBody>
      </p:sp>
      <p:sp>
        <p:nvSpPr>
          <p:cNvPr id="6" name="TextBox 5">
            <a:extLst>
              <a:ext uri="{FF2B5EF4-FFF2-40B4-BE49-F238E27FC236}">
                <a16:creationId xmlns:a16="http://schemas.microsoft.com/office/drawing/2014/main" id="{2456909D-88E7-4B11-845B-D9181F93E752}"/>
              </a:ext>
            </a:extLst>
          </p:cNvPr>
          <p:cNvSpPr txBox="1"/>
          <p:nvPr/>
        </p:nvSpPr>
        <p:spPr>
          <a:xfrm>
            <a:off x="5379720" y="1424940"/>
            <a:ext cx="3135630" cy="1200329"/>
          </a:xfrm>
          <a:prstGeom prst="rect">
            <a:avLst/>
          </a:prstGeom>
          <a:noFill/>
        </p:spPr>
        <p:txBody>
          <a:bodyPr wrap="square" rtlCol="0">
            <a:spAutoFit/>
          </a:bodyPr>
          <a:lstStyle/>
          <a:p>
            <a:r>
              <a:rPr lang="en-US" dirty="0"/>
              <a:t>Eckhardt, PRA 29, 1991 (1984)</a:t>
            </a:r>
          </a:p>
          <a:p>
            <a:endParaRPr lang="en-US" dirty="0"/>
          </a:p>
          <a:p>
            <a:r>
              <a:rPr lang="en-US" dirty="0" err="1"/>
              <a:t>Krüger</a:t>
            </a:r>
            <a:r>
              <a:rPr lang="en-US" dirty="0"/>
              <a:t>, et al, PRB 86, 115423 (2012)</a:t>
            </a:r>
          </a:p>
        </p:txBody>
      </p:sp>
      <p:sp>
        <p:nvSpPr>
          <p:cNvPr id="3" name="Oval 2">
            <a:extLst>
              <a:ext uri="{FF2B5EF4-FFF2-40B4-BE49-F238E27FC236}">
                <a16:creationId xmlns:a16="http://schemas.microsoft.com/office/drawing/2014/main" id="{0DC5945F-279C-444A-88F2-3F4C3F914CED}"/>
              </a:ext>
            </a:extLst>
          </p:cNvPr>
          <p:cNvSpPr/>
          <p:nvPr/>
        </p:nvSpPr>
        <p:spPr>
          <a:xfrm>
            <a:off x="3508587" y="3174578"/>
            <a:ext cx="4443306" cy="4442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8" name="Straight Arrow Connector 7">
            <a:extLst>
              <a:ext uri="{FF2B5EF4-FFF2-40B4-BE49-F238E27FC236}">
                <a16:creationId xmlns:a16="http://schemas.microsoft.com/office/drawing/2014/main" id="{B23D3186-739F-4172-B170-C1329B286DD7}"/>
              </a:ext>
            </a:extLst>
          </p:cNvPr>
          <p:cNvCxnSpPr>
            <a:endCxn id="3" idx="7"/>
          </p:cNvCxnSpPr>
          <p:nvPr/>
        </p:nvCxnSpPr>
        <p:spPr>
          <a:xfrm flipV="1">
            <a:off x="5655733" y="3825152"/>
            <a:ext cx="1645453" cy="1762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5" name="Object 4">
            <a:extLst>
              <a:ext uri="{FF2B5EF4-FFF2-40B4-BE49-F238E27FC236}">
                <a16:creationId xmlns:a16="http://schemas.microsoft.com/office/drawing/2014/main" id="{907E6D48-6AC5-45F7-BA60-2D262CC017BC}"/>
              </a:ext>
            </a:extLst>
          </p:cNvPr>
          <p:cNvGraphicFramePr>
            <a:graphicFrameLocks noChangeAspect="1"/>
          </p:cNvGraphicFramePr>
          <p:nvPr>
            <p:extLst/>
          </p:nvPr>
        </p:nvGraphicFramePr>
        <p:xfrm>
          <a:off x="733909" y="1875059"/>
          <a:ext cx="3135630" cy="3107881"/>
        </p:xfrm>
        <a:graphic>
          <a:graphicData uri="http://schemas.openxmlformats.org/presentationml/2006/ole">
            <mc:AlternateContent xmlns:mc="http://schemas.openxmlformats.org/markup-compatibility/2006">
              <mc:Choice xmlns:v="urn:schemas-microsoft-com:vml" Requires="v">
                <p:oleObj spid="_x0000_s9276" name="Equation" r:id="rId3" imgW="1434960" imgH="1422360" progId="Equation.DSMT4">
                  <p:embed/>
                </p:oleObj>
              </mc:Choice>
              <mc:Fallback>
                <p:oleObj name="Equation" r:id="rId3" imgW="1434960" imgH="1422360" progId="Equation.DSMT4">
                  <p:embed/>
                  <p:pic>
                    <p:nvPicPr>
                      <p:cNvPr id="5" name="Object 4">
                        <a:extLst>
                          <a:ext uri="{FF2B5EF4-FFF2-40B4-BE49-F238E27FC236}">
                            <a16:creationId xmlns:a16="http://schemas.microsoft.com/office/drawing/2014/main" id="{907E6D48-6AC5-45F7-BA60-2D262CC017BC}"/>
                          </a:ext>
                        </a:extLst>
                      </p:cNvPr>
                      <p:cNvPicPr/>
                      <p:nvPr/>
                    </p:nvPicPr>
                    <p:blipFill>
                      <a:blip r:embed="rId4"/>
                      <a:stretch>
                        <a:fillRect/>
                      </a:stretch>
                    </p:blipFill>
                    <p:spPr>
                      <a:xfrm>
                        <a:off x="733909" y="1875059"/>
                        <a:ext cx="3135630" cy="3107881"/>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88DBCD33-8FC7-45E3-B6EC-BE9449066EB4}"/>
              </a:ext>
            </a:extLst>
          </p:cNvPr>
          <p:cNvGraphicFramePr>
            <a:graphicFrameLocks noChangeAspect="1"/>
          </p:cNvGraphicFramePr>
          <p:nvPr>
            <p:extLst/>
          </p:nvPr>
        </p:nvGraphicFramePr>
        <p:xfrm>
          <a:off x="6522191" y="4656562"/>
          <a:ext cx="431800" cy="431800"/>
        </p:xfrm>
        <a:graphic>
          <a:graphicData uri="http://schemas.openxmlformats.org/presentationml/2006/ole">
            <mc:AlternateContent xmlns:mc="http://schemas.openxmlformats.org/markup-compatibility/2006">
              <mc:Choice xmlns:v="urn:schemas-microsoft-com:vml" Requires="v">
                <p:oleObj spid="_x0000_s9277" name="Equation" r:id="rId5" imgW="164880" imgH="164880" progId="Equation.DSMT4">
                  <p:embed/>
                </p:oleObj>
              </mc:Choice>
              <mc:Fallback>
                <p:oleObj name="Equation" r:id="rId5" imgW="164880" imgH="164880" progId="Equation.DSMT4">
                  <p:embed/>
                  <p:pic>
                    <p:nvPicPr>
                      <p:cNvPr id="9" name="Object 8">
                        <a:extLst>
                          <a:ext uri="{FF2B5EF4-FFF2-40B4-BE49-F238E27FC236}">
                            <a16:creationId xmlns:a16="http://schemas.microsoft.com/office/drawing/2014/main" id="{88DBCD33-8FC7-45E3-B6EC-BE9449066EB4}"/>
                          </a:ext>
                        </a:extLst>
                      </p:cNvPr>
                      <p:cNvPicPr/>
                      <p:nvPr/>
                    </p:nvPicPr>
                    <p:blipFill>
                      <a:blip r:embed="rId6"/>
                      <a:stretch>
                        <a:fillRect/>
                      </a:stretch>
                    </p:blipFill>
                    <p:spPr>
                      <a:xfrm>
                        <a:off x="6522191" y="4656562"/>
                        <a:ext cx="431800" cy="4318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1BA9E2E-F8B2-4B42-9BFF-3DA494923425}"/>
                  </a:ext>
                </a:extLst>
              </p:cNvPr>
              <p:cNvSpPr txBox="1"/>
              <p:nvPr/>
            </p:nvSpPr>
            <p:spPr>
              <a:xfrm>
                <a:off x="7399855" y="3464559"/>
                <a:ext cx="25327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SG" i="1" smtClean="0">
                          <a:latin typeface="Cambria Math" panose="02040503050406030204" pitchFamily="18" charset="0"/>
                          <a:ea typeface="Cambria Math" panose="02040503050406030204" pitchFamily="18" charset="0"/>
                        </a:rPr>
                        <m:t>∞</m:t>
                      </m:r>
                    </m:oMath>
                  </m:oMathPara>
                </a14:m>
                <a:endParaRPr lang="en-SG" dirty="0"/>
              </a:p>
            </p:txBody>
          </p:sp>
        </mc:Choice>
        <mc:Fallback xmlns="">
          <p:sp>
            <p:nvSpPr>
              <p:cNvPr id="10" name="TextBox 9">
                <a:extLst>
                  <a:ext uri="{FF2B5EF4-FFF2-40B4-BE49-F238E27FC236}">
                    <a16:creationId xmlns:a16="http://schemas.microsoft.com/office/drawing/2014/main" id="{91BA9E2E-F8B2-4B42-9BFF-3DA494923425}"/>
                  </a:ext>
                </a:extLst>
              </p:cNvPr>
              <p:cNvSpPr txBox="1">
                <a:spLocks noRot="1" noChangeAspect="1" noMove="1" noResize="1" noEditPoints="1" noAdjustHandles="1" noChangeArrowheads="1" noChangeShapeType="1" noTextEdit="1"/>
              </p:cNvSpPr>
              <p:nvPr/>
            </p:nvSpPr>
            <p:spPr>
              <a:xfrm>
                <a:off x="7399855" y="3464559"/>
                <a:ext cx="253274" cy="276999"/>
              </a:xfrm>
              <a:prstGeom prst="rect">
                <a:avLst/>
              </a:prstGeom>
              <a:blipFill>
                <a:blip r:embed="rId7"/>
                <a:stretch>
                  <a:fillRect l="-12195" r="-1219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29B0091-EB8B-4AFF-A39D-61F155F5535F}"/>
                  </a:ext>
                </a:extLst>
              </p:cNvPr>
              <p:cNvSpPr txBox="1"/>
              <p:nvPr/>
            </p:nvSpPr>
            <p:spPr>
              <a:xfrm>
                <a:off x="712309" y="5498510"/>
                <a:ext cx="3211691" cy="945515"/>
              </a:xfrm>
              <a:prstGeom prst="rect">
                <a:avLst/>
              </a:prstGeom>
              <a:noFill/>
            </p:spPr>
            <p:txBody>
              <a:bodyPr wrap="square" rtlCol="0">
                <a:spAutoFit/>
              </a:bodyPr>
              <a:lstStyle/>
              <a:p>
                <a:r>
                  <a:rPr lang="en-US" dirty="0"/>
                  <a:t>A general form:</a:t>
                </a:r>
              </a:p>
              <a:p>
                <a:pPr/>
                <a14:m>
                  <m:oMathPara xmlns:m="http://schemas.openxmlformats.org/officeDocument/2006/math">
                    <m:oMathParaPr>
                      <m:jc m:val="centerGroup"/>
                    </m:oMathParaPr>
                    <m:oMath xmlns:m="http://schemas.openxmlformats.org/officeDocument/2006/math">
                      <m:sSubSup>
                        <m:sSubSupPr>
                          <m:ctrlPr>
                            <a:rPr lang="en-US" sz="2000" b="0" i="1" smtClean="0">
                              <a:latin typeface="Cambria Math" panose="02040503050406030204" pitchFamily="18" charset="0"/>
                            </a:rPr>
                          </m:ctrlPr>
                        </m:sSubSupPr>
                        <m:e>
                          <m:r>
                            <m:rPr>
                              <m:sty m:val="p"/>
                            </m:rPr>
                            <a:rPr lang="en-US" sz="2000" b="0" i="0" smtClean="0">
                              <a:latin typeface="Cambria Math" panose="02040503050406030204" pitchFamily="18" charset="0"/>
                            </a:rPr>
                            <m:t>Π</m:t>
                          </m:r>
                        </m:e>
                        <m:sub>
                          <m:r>
                            <a:rPr lang="en-US" sz="2000" b="0" i="1" smtClean="0">
                              <a:latin typeface="Cambria Math" panose="02040503050406030204" pitchFamily="18" charset="0"/>
                            </a:rPr>
                            <m:t>∞</m:t>
                          </m:r>
                        </m:sub>
                        <m:sup>
                          <m:r>
                            <a:rPr lang="en-US" sz="2000" b="0" i="1" smtClean="0">
                              <a:latin typeface="Cambria Math" panose="02040503050406030204" pitchFamily="18" charset="0"/>
                            </a:rPr>
                            <m:t>𝑟</m:t>
                          </m:r>
                        </m:sup>
                      </m:sSubSup>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d>
                        <m:dPr>
                          <m:begChr m:val="["/>
                          <m:endChr m:val="]"/>
                          <m:ctrlPr>
                            <a:rPr lang="en-US" sz="2000" b="0" i="1" smtClean="0">
                              <a:latin typeface="Cambria Math" panose="02040503050406030204" pitchFamily="18" charset="0"/>
                            </a:rPr>
                          </m:ctrlPr>
                        </m:dPr>
                        <m:e>
                          <m:r>
                            <a:rPr lang="en-US" sz="2000" i="1">
                              <a:latin typeface="Cambria Math" panose="02040503050406030204" pitchFamily="18" charset="0"/>
                            </a:rPr>
                            <m:t>−</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𝑣</m:t>
                                      </m:r>
                                    </m:e>
                                    <m:sup>
                                      <m:r>
                                        <a:rPr lang="en-US" sz="2000" i="1">
                                          <a:latin typeface="Cambria Math" panose="02040503050406030204" pitchFamily="18" charset="0"/>
                                        </a:rPr>
                                        <m:t>𝑟</m:t>
                                      </m:r>
                                    </m:sup>
                                  </m:sSup>
                                </m:e>
                              </m:d>
                            </m:e>
                            <m:sup>
                              <m:r>
                                <a:rPr lang="en-US" sz="2000" i="1">
                                  <a:latin typeface="Cambria Math" panose="02040503050406030204" pitchFamily="18" charset="0"/>
                                </a:rPr>
                                <m:t>−1</m:t>
                              </m:r>
                            </m:sup>
                          </m:sSup>
                          <m:r>
                            <a:rPr lang="en-US" sz="2000" b="0" i="1" smtClean="0">
                              <a:latin typeface="Cambria Math" panose="02040503050406030204" pitchFamily="18" charset="0"/>
                            </a:rPr>
                            <m:t>+</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𝑣</m:t>
                                      </m:r>
                                    </m:e>
                                    <m:sup>
                                      <m:r>
                                        <a:rPr lang="en-US" sz="2000" b="0" i="1" smtClean="0">
                                          <a:latin typeface="Cambria Math" panose="02040503050406030204" pitchFamily="18" charset="0"/>
                                        </a:rPr>
                                        <m:t>𝑎</m:t>
                                      </m:r>
                                    </m:sup>
                                  </m:sSup>
                                </m:e>
                              </m:d>
                            </m:e>
                            <m:sup>
                              <m:r>
                                <a:rPr lang="en-US" sz="2000" i="1">
                                  <a:latin typeface="Cambria Math" panose="02040503050406030204" pitchFamily="18" charset="0"/>
                                </a:rPr>
                                <m:t>−1</m:t>
                              </m:r>
                            </m:sup>
                          </m:sSup>
                        </m:e>
                      </m:d>
                    </m:oMath>
                  </m:oMathPara>
                </a14:m>
                <a:endParaRPr lang="en-SG" sz="2000" dirty="0"/>
              </a:p>
            </p:txBody>
          </p:sp>
        </mc:Choice>
        <mc:Fallback xmlns="">
          <p:sp>
            <p:nvSpPr>
              <p:cNvPr id="7" name="TextBox 6">
                <a:extLst>
                  <a:ext uri="{FF2B5EF4-FFF2-40B4-BE49-F238E27FC236}">
                    <a16:creationId xmlns:a16="http://schemas.microsoft.com/office/drawing/2014/main" id="{A29B0091-EB8B-4AFF-A39D-61F155F5535F}"/>
                  </a:ext>
                </a:extLst>
              </p:cNvPr>
              <p:cNvSpPr txBox="1">
                <a:spLocks noRot="1" noChangeAspect="1" noMove="1" noResize="1" noEditPoints="1" noAdjustHandles="1" noChangeArrowheads="1" noChangeShapeType="1" noTextEdit="1"/>
              </p:cNvSpPr>
              <p:nvPr/>
            </p:nvSpPr>
            <p:spPr>
              <a:xfrm>
                <a:off x="712309" y="5498510"/>
                <a:ext cx="3211691" cy="945515"/>
              </a:xfrm>
              <a:prstGeom prst="rect">
                <a:avLst/>
              </a:prstGeom>
              <a:blipFill>
                <a:blip r:embed="rId8"/>
                <a:stretch>
                  <a:fillRect l="-1708" t="-3871"/>
                </a:stretch>
              </a:blipFill>
            </p:spPr>
            <p:txBody>
              <a:bodyPr/>
              <a:lstStyle/>
              <a:p>
                <a:r>
                  <a:rPr lang="en-SG">
                    <a:noFill/>
                  </a:rPr>
                  <a:t> </a:t>
                </a:r>
              </a:p>
            </p:txBody>
          </p:sp>
        </mc:Fallback>
      </mc:AlternateContent>
    </p:spTree>
    <p:extLst>
      <p:ext uri="{BB962C8B-B14F-4D97-AF65-F5344CB8AC3E}">
        <p14:creationId xmlns:p14="http://schemas.microsoft.com/office/powerpoint/2010/main" val="1862843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BEEC1-1F10-429F-A564-8E261A6C68BD}"/>
              </a:ext>
            </a:extLst>
          </p:cNvPr>
          <p:cNvSpPr>
            <a:spLocks noGrp="1"/>
          </p:cNvSpPr>
          <p:nvPr>
            <p:ph type="title"/>
          </p:nvPr>
        </p:nvSpPr>
        <p:spPr>
          <a:xfrm>
            <a:off x="628650" y="151121"/>
            <a:ext cx="7886700" cy="1325563"/>
          </a:xfrm>
        </p:spPr>
        <p:txBody>
          <a:bodyPr/>
          <a:lstStyle/>
          <a:p>
            <a:r>
              <a:rPr lang="en-US" dirty="0"/>
              <a:t>Recover Planck result</a:t>
            </a:r>
          </a:p>
        </p:txBody>
      </p:sp>
      <p:sp>
        <p:nvSpPr>
          <p:cNvPr id="4" name="Slide Number Placeholder 3">
            <a:extLst>
              <a:ext uri="{FF2B5EF4-FFF2-40B4-BE49-F238E27FC236}">
                <a16:creationId xmlns:a16="http://schemas.microsoft.com/office/drawing/2014/main" id="{07074574-5CE6-40A3-8D80-A8D36817A50D}"/>
              </a:ext>
            </a:extLst>
          </p:cNvPr>
          <p:cNvSpPr>
            <a:spLocks noGrp="1"/>
          </p:cNvSpPr>
          <p:nvPr>
            <p:ph type="sldNum" sz="quarter" idx="12"/>
          </p:nvPr>
        </p:nvSpPr>
        <p:spPr/>
        <p:txBody>
          <a:bodyPr/>
          <a:lstStyle/>
          <a:p>
            <a:fld id="{6B0C5081-FAA5-4254-AC75-597BB4863808}" type="slidenum">
              <a:rPr lang="en-US" smtClean="0"/>
              <a:t>29</a:t>
            </a:fld>
            <a:endParaRPr lang="en-US"/>
          </a:p>
        </p:txBody>
      </p:sp>
      <p:sp>
        <p:nvSpPr>
          <p:cNvPr id="5" name="Oval 4">
            <a:extLst>
              <a:ext uri="{FF2B5EF4-FFF2-40B4-BE49-F238E27FC236}">
                <a16:creationId xmlns:a16="http://schemas.microsoft.com/office/drawing/2014/main" id="{B3048DB4-D780-4B19-976C-DDA2D251F68A}"/>
              </a:ext>
            </a:extLst>
          </p:cNvPr>
          <p:cNvSpPr/>
          <p:nvPr/>
        </p:nvSpPr>
        <p:spPr>
          <a:xfrm>
            <a:off x="900853" y="2028773"/>
            <a:ext cx="3989493" cy="398949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70CC957-E242-4941-96CF-CD73C60E248E}"/>
              </a:ext>
            </a:extLst>
          </p:cNvPr>
          <p:cNvCxnSpPr/>
          <p:nvPr/>
        </p:nvCxnSpPr>
        <p:spPr>
          <a:xfrm>
            <a:off x="568960" y="4030133"/>
            <a:ext cx="455845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C301EBF-AE7D-4F1E-AD4A-6FDABAE49928}"/>
              </a:ext>
            </a:extLst>
          </p:cNvPr>
          <p:cNvCxnSpPr/>
          <p:nvPr/>
        </p:nvCxnSpPr>
        <p:spPr>
          <a:xfrm>
            <a:off x="2895599" y="1828800"/>
            <a:ext cx="0" cy="44162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77182A8-F1B9-4EB0-8105-73A38F39B2EE}"/>
              </a:ext>
            </a:extLst>
          </p:cNvPr>
          <p:cNvCxnSpPr/>
          <p:nvPr/>
        </p:nvCxnSpPr>
        <p:spPr>
          <a:xfrm flipV="1">
            <a:off x="2895599" y="2458720"/>
            <a:ext cx="1202268" cy="1571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AF7E4B9-E127-4D41-A207-1E092FEB9C4B}"/>
              </a:ext>
            </a:extLst>
          </p:cNvPr>
          <p:cNvSpPr txBox="1"/>
          <p:nvPr/>
        </p:nvSpPr>
        <p:spPr>
          <a:xfrm>
            <a:off x="3224106" y="2810934"/>
            <a:ext cx="379307" cy="372533"/>
          </a:xfrm>
          <a:prstGeom prst="rect">
            <a:avLst/>
          </a:prstGeom>
          <a:noFill/>
        </p:spPr>
        <p:txBody>
          <a:bodyPr wrap="square" rtlCol="0">
            <a:spAutoFit/>
          </a:bodyPr>
          <a:lstStyle/>
          <a:p>
            <a:r>
              <a:rPr lang="en-US" i="1" dirty="0"/>
              <a:t>R</a:t>
            </a:r>
          </a:p>
        </p:txBody>
      </p:sp>
      <p:graphicFrame>
        <p:nvGraphicFramePr>
          <p:cNvPr id="13" name="Object 12">
            <a:extLst>
              <a:ext uri="{FF2B5EF4-FFF2-40B4-BE49-F238E27FC236}">
                <a16:creationId xmlns:a16="http://schemas.microsoft.com/office/drawing/2014/main" id="{1C497153-05FF-4D32-B804-B67B0E8D183E}"/>
              </a:ext>
            </a:extLst>
          </p:cNvPr>
          <p:cNvGraphicFramePr>
            <a:graphicFrameLocks noChangeAspect="1"/>
          </p:cNvGraphicFramePr>
          <p:nvPr>
            <p:extLst/>
          </p:nvPr>
        </p:nvGraphicFramePr>
        <p:xfrm>
          <a:off x="4114800" y="1439863"/>
          <a:ext cx="2057400" cy="1019175"/>
        </p:xfrm>
        <a:graphic>
          <a:graphicData uri="http://schemas.openxmlformats.org/presentationml/2006/ole">
            <mc:AlternateContent xmlns:mc="http://schemas.openxmlformats.org/markup-compatibility/2006">
              <mc:Choice xmlns:v="urn:schemas-microsoft-com:vml" Requires="v">
                <p:oleObj spid="_x0000_s23612" name="Equation" r:id="rId3" imgW="1434960" imgH="711000" progId="Equation.DSMT4">
                  <p:embed/>
                </p:oleObj>
              </mc:Choice>
              <mc:Fallback>
                <p:oleObj name="Equation" r:id="rId3" imgW="1434960" imgH="711000" progId="Equation.DSMT4">
                  <p:embed/>
                  <p:pic>
                    <p:nvPicPr>
                      <p:cNvPr id="13" name="Object 12">
                        <a:extLst>
                          <a:ext uri="{FF2B5EF4-FFF2-40B4-BE49-F238E27FC236}">
                            <a16:creationId xmlns:a16="http://schemas.microsoft.com/office/drawing/2014/main" id="{1C497153-05FF-4D32-B804-B67B0E8D183E}"/>
                          </a:ext>
                        </a:extLst>
                      </p:cNvPr>
                      <p:cNvPicPr/>
                      <p:nvPr/>
                    </p:nvPicPr>
                    <p:blipFill>
                      <a:blip r:embed="rId4"/>
                      <a:stretch>
                        <a:fillRect/>
                      </a:stretch>
                    </p:blipFill>
                    <p:spPr>
                      <a:xfrm>
                        <a:off x="4114800" y="1439863"/>
                        <a:ext cx="2057400" cy="10191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FF96EA9F-D871-46BA-83B7-E3966D2631C8}"/>
              </a:ext>
            </a:extLst>
          </p:cNvPr>
          <p:cNvGraphicFramePr>
            <a:graphicFrameLocks noChangeAspect="1"/>
          </p:cNvGraphicFramePr>
          <p:nvPr>
            <p:extLst/>
          </p:nvPr>
        </p:nvGraphicFramePr>
        <p:xfrm>
          <a:off x="5253038" y="2970106"/>
          <a:ext cx="3871912" cy="3097213"/>
        </p:xfrm>
        <a:graphic>
          <a:graphicData uri="http://schemas.openxmlformats.org/presentationml/2006/ole">
            <mc:AlternateContent xmlns:mc="http://schemas.openxmlformats.org/markup-compatibility/2006">
              <mc:Choice xmlns:v="urn:schemas-microsoft-com:vml" Requires="v">
                <p:oleObj spid="_x0000_s23613" name="Equation" r:id="rId5" imgW="3492360" imgH="2793960" progId="Equation.DSMT4">
                  <p:embed/>
                </p:oleObj>
              </mc:Choice>
              <mc:Fallback>
                <p:oleObj name="Equation" r:id="rId5" imgW="3492360" imgH="2793960" progId="Equation.DSMT4">
                  <p:embed/>
                  <p:pic>
                    <p:nvPicPr>
                      <p:cNvPr id="14" name="Object 13">
                        <a:extLst>
                          <a:ext uri="{FF2B5EF4-FFF2-40B4-BE49-F238E27FC236}">
                            <a16:creationId xmlns:a16="http://schemas.microsoft.com/office/drawing/2014/main" id="{FF96EA9F-D871-46BA-83B7-E3966D2631C8}"/>
                          </a:ext>
                        </a:extLst>
                      </p:cNvPr>
                      <p:cNvPicPr/>
                      <p:nvPr/>
                    </p:nvPicPr>
                    <p:blipFill>
                      <a:blip r:embed="rId6"/>
                      <a:stretch>
                        <a:fillRect/>
                      </a:stretch>
                    </p:blipFill>
                    <p:spPr>
                      <a:xfrm>
                        <a:off x="5253038" y="2970106"/>
                        <a:ext cx="3871912" cy="3097213"/>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EE4FFC06-5581-4476-BD7B-95CBF42ECE43}"/>
              </a:ext>
            </a:extLst>
          </p:cNvPr>
          <p:cNvSpPr txBox="1"/>
          <p:nvPr/>
        </p:nvSpPr>
        <p:spPr>
          <a:xfrm>
            <a:off x="2628048" y="3989489"/>
            <a:ext cx="215477" cy="369332"/>
          </a:xfrm>
          <a:prstGeom prst="rect">
            <a:avLst/>
          </a:prstGeom>
          <a:noFill/>
        </p:spPr>
        <p:txBody>
          <a:bodyPr wrap="square" rtlCol="0">
            <a:spAutoFit/>
          </a:bodyPr>
          <a:lstStyle/>
          <a:p>
            <a:r>
              <a:rPr lang="en-US" b="1" dirty="0"/>
              <a:t>0</a:t>
            </a:r>
          </a:p>
        </p:txBody>
      </p:sp>
    </p:spTree>
    <p:extLst>
      <p:ext uri="{BB962C8B-B14F-4D97-AF65-F5344CB8AC3E}">
        <p14:creationId xmlns:p14="http://schemas.microsoft.com/office/powerpoint/2010/main" val="2330429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2FD2-5E02-4408-BA57-1E5DD508FFE4}"/>
              </a:ext>
            </a:extLst>
          </p:cNvPr>
          <p:cNvSpPr>
            <a:spLocks noGrp="1"/>
          </p:cNvSpPr>
          <p:nvPr>
            <p:ph type="title"/>
          </p:nvPr>
        </p:nvSpPr>
        <p:spPr/>
        <p:txBody>
          <a:bodyPr>
            <a:normAutofit fontScale="90000"/>
          </a:bodyPr>
          <a:lstStyle/>
          <a:p>
            <a:r>
              <a:rPr lang="en-US" dirty="0"/>
              <a:t>From Meir-</a:t>
            </a:r>
            <a:r>
              <a:rPr lang="en-US" dirty="0" err="1"/>
              <a:t>Wingreen</a:t>
            </a:r>
            <a:r>
              <a:rPr lang="en-US" dirty="0"/>
              <a:t> to </a:t>
            </a:r>
            <a:r>
              <a:rPr lang="en-US" dirty="0" err="1"/>
              <a:t>Landauer</a:t>
            </a:r>
            <a:r>
              <a:rPr lang="en-US" dirty="0"/>
              <a:t>: local equilibrium approximation</a:t>
            </a:r>
          </a:p>
        </p:txBody>
      </p:sp>
      <p:sp>
        <p:nvSpPr>
          <p:cNvPr id="4" name="Slide Number Placeholder 3">
            <a:extLst>
              <a:ext uri="{FF2B5EF4-FFF2-40B4-BE49-F238E27FC236}">
                <a16:creationId xmlns:a16="http://schemas.microsoft.com/office/drawing/2014/main" id="{8A5AE71D-5D91-4DB8-89C6-DA3629BD31BD}"/>
              </a:ext>
            </a:extLst>
          </p:cNvPr>
          <p:cNvSpPr>
            <a:spLocks noGrp="1"/>
          </p:cNvSpPr>
          <p:nvPr>
            <p:ph type="sldNum" sz="quarter" idx="12"/>
          </p:nvPr>
        </p:nvSpPr>
        <p:spPr/>
        <p:txBody>
          <a:bodyPr/>
          <a:lstStyle/>
          <a:p>
            <a:fld id="{6B0C5081-FAA5-4254-AC75-597BB4863808}" type="slidenum">
              <a:rPr lang="en-US" smtClean="0"/>
              <a:t>30</a:t>
            </a:fld>
            <a:endParaRPr lang="en-US"/>
          </a:p>
        </p:txBody>
      </p:sp>
      <p:graphicFrame>
        <p:nvGraphicFramePr>
          <p:cNvPr id="5" name="Object 4">
            <a:extLst>
              <a:ext uri="{FF2B5EF4-FFF2-40B4-BE49-F238E27FC236}">
                <a16:creationId xmlns:a16="http://schemas.microsoft.com/office/drawing/2014/main" id="{62C1D82D-1E78-4211-9ACC-C736A95261A3}"/>
              </a:ext>
            </a:extLst>
          </p:cNvPr>
          <p:cNvGraphicFramePr>
            <a:graphicFrameLocks noChangeAspect="1"/>
          </p:cNvGraphicFramePr>
          <p:nvPr>
            <p:extLst/>
          </p:nvPr>
        </p:nvGraphicFramePr>
        <p:xfrm>
          <a:off x="1699048" y="2012103"/>
          <a:ext cx="4932046" cy="4063066"/>
        </p:xfrm>
        <a:graphic>
          <a:graphicData uri="http://schemas.openxmlformats.org/presentationml/2006/ole">
            <mc:AlternateContent xmlns:mc="http://schemas.openxmlformats.org/markup-compatibility/2006">
              <mc:Choice xmlns:v="urn:schemas-microsoft-com:vml" Requires="v">
                <p:oleObj spid="_x0000_s10271" name="Equation" r:id="rId3" imgW="2666880" imgH="2197080" progId="Equation.DSMT4">
                  <p:embed/>
                </p:oleObj>
              </mc:Choice>
              <mc:Fallback>
                <p:oleObj name="Equation" r:id="rId3" imgW="2666880" imgH="2197080" progId="Equation.DSMT4">
                  <p:embed/>
                  <p:pic>
                    <p:nvPicPr>
                      <p:cNvPr id="5" name="Object 4">
                        <a:extLst>
                          <a:ext uri="{FF2B5EF4-FFF2-40B4-BE49-F238E27FC236}">
                            <a16:creationId xmlns:a16="http://schemas.microsoft.com/office/drawing/2014/main" id="{62C1D82D-1E78-4211-9ACC-C736A95261A3}"/>
                          </a:ext>
                        </a:extLst>
                      </p:cNvPr>
                      <p:cNvPicPr/>
                      <p:nvPr/>
                    </p:nvPicPr>
                    <p:blipFill>
                      <a:blip r:embed="rId4"/>
                      <a:stretch>
                        <a:fillRect/>
                      </a:stretch>
                    </p:blipFill>
                    <p:spPr>
                      <a:xfrm>
                        <a:off x="1699048" y="2012103"/>
                        <a:ext cx="4932046" cy="4063066"/>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CC5BE07C-46A1-4F7F-876D-BF9FF2B931E6}"/>
              </a:ext>
            </a:extLst>
          </p:cNvPr>
          <p:cNvSpPr txBox="1"/>
          <p:nvPr/>
        </p:nvSpPr>
        <p:spPr>
          <a:xfrm>
            <a:off x="6617545" y="3562774"/>
            <a:ext cx="1897805" cy="923330"/>
          </a:xfrm>
          <a:prstGeom prst="rect">
            <a:avLst/>
          </a:prstGeom>
          <a:noFill/>
        </p:spPr>
        <p:txBody>
          <a:bodyPr wrap="square" rtlCol="0">
            <a:spAutoFit/>
          </a:bodyPr>
          <a:lstStyle/>
          <a:p>
            <a:r>
              <a:rPr lang="en-US" dirty="0"/>
              <a:t>No </a:t>
            </a:r>
            <a:r>
              <a:rPr lang="en-US" dirty="0" err="1"/>
              <a:t>Landauer</a:t>
            </a:r>
            <a:r>
              <a:rPr lang="en-US" dirty="0"/>
              <a:t> form for force and torque!</a:t>
            </a:r>
          </a:p>
        </p:txBody>
      </p:sp>
    </p:spTree>
    <p:extLst>
      <p:ext uri="{BB962C8B-B14F-4D97-AF65-F5344CB8AC3E}">
        <p14:creationId xmlns:p14="http://schemas.microsoft.com/office/powerpoint/2010/main" val="1802117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8281-914E-4E9C-A27A-157333E3252D}"/>
              </a:ext>
            </a:extLst>
          </p:cNvPr>
          <p:cNvSpPr>
            <a:spLocks noGrp="1"/>
          </p:cNvSpPr>
          <p:nvPr>
            <p:ph type="title"/>
          </p:nvPr>
        </p:nvSpPr>
        <p:spPr/>
        <p:txBody>
          <a:bodyPr/>
          <a:lstStyle/>
          <a:p>
            <a:r>
              <a:rPr lang="en-US" dirty="0"/>
              <a:t>Emission to infinity</a:t>
            </a:r>
          </a:p>
        </p:txBody>
      </p:sp>
      <p:sp>
        <p:nvSpPr>
          <p:cNvPr id="4" name="Slide Number Placeholder 3">
            <a:extLst>
              <a:ext uri="{FF2B5EF4-FFF2-40B4-BE49-F238E27FC236}">
                <a16:creationId xmlns:a16="http://schemas.microsoft.com/office/drawing/2014/main" id="{1975B968-FF2A-490D-BD86-5A1634AA7022}"/>
              </a:ext>
            </a:extLst>
          </p:cNvPr>
          <p:cNvSpPr>
            <a:spLocks noGrp="1"/>
          </p:cNvSpPr>
          <p:nvPr>
            <p:ph type="sldNum" sz="quarter" idx="12"/>
          </p:nvPr>
        </p:nvSpPr>
        <p:spPr/>
        <p:txBody>
          <a:bodyPr/>
          <a:lstStyle/>
          <a:p>
            <a:fld id="{6B0C5081-FAA5-4254-AC75-597BB4863808}" type="slidenum">
              <a:rPr lang="en-US" smtClean="0"/>
              <a:t>31</a:t>
            </a:fld>
            <a:endParaRPr lang="en-US"/>
          </a:p>
        </p:txBody>
      </p:sp>
      <p:graphicFrame>
        <p:nvGraphicFramePr>
          <p:cNvPr id="5" name="Object 4">
            <a:extLst>
              <a:ext uri="{FF2B5EF4-FFF2-40B4-BE49-F238E27FC236}">
                <a16:creationId xmlns:a16="http://schemas.microsoft.com/office/drawing/2014/main" id="{A2E41AD0-69DB-4B8E-8BBA-5E72BCB0F387}"/>
              </a:ext>
            </a:extLst>
          </p:cNvPr>
          <p:cNvGraphicFramePr>
            <a:graphicFrameLocks noChangeAspect="1"/>
          </p:cNvGraphicFramePr>
          <p:nvPr>
            <p:extLst/>
          </p:nvPr>
        </p:nvGraphicFramePr>
        <p:xfrm>
          <a:off x="1967576" y="2040578"/>
          <a:ext cx="4849812" cy="3714750"/>
        </p:xfrm>
        <a:graphic>
          <a:graphicData uri="http://schemas.openxmlformats.org/presentationml/2006/ole">
            <mc:AlternateContent xmlns:mc="http://schemas.openxmlformats.org/markup-compatibility/2006">
              <mc:Choice xmlns:v="urn:schemas-microsoft-com:vml" Requires="v">
                <p:oleObj spid="_x0000_s11295" name="Equation" r:id="rId3" imgW="2552400" imgH="1955520" progId="Equation.DSMT4">
                  <p:embed/>
                </p:oleObj>
              </mc:Choice>
              <mc:Fallback>
                <p:oleObj name="Equation" r:id="rId3" imgW="2552400" imgH="1955520" progId="Equation.DSMT4">
                  <p:embed/>
                  <p:pic>
                    <p:nvPicPr>
                      <p:cNvPr id="5" name="Object 4">
                        <a:extLst>
                          <a:ext uri="{FF2B5EF4-FFF2-40B4-BE49-F238E27FC236}">
                            <a16:creationId xmlns:a16="http://schemas.microsoft.com/office/drawing/2014/main" id="{A2E41AD0-69DB-4B8E-8BBA-5E72BCB0F387}"/>
                          </a:ext>
                        </a:extLst>
                      </p:cNvPr>
                      <p:cNvPicPr/>
                      <p:nvPr/>
                    </p:nvPicPr>
                    <p:blipFill>
                      <a:blip r:embed="rId4"/>
                      <a:stretch>
                        <a:fillRect/>
                      </a:stretch>
                    </p:blipFill>
                    <p:spPr>
                      <a:xfrm>
                        <a:off x="1967576" y="2040578"/>
                        <a:ext cx="4849812" cy="3714750"/>
                      </a:xfrm>
                      <a:prstGeom prst="rect">
                        <a:avLst/>
                      </a:prstGeom>
                    </p:spPr>
                  </p:pic>
                </p:oleObj>
              </mc:Fallback>
            </mc:AlternateContent>
          </a:graphicData>
        </a:graphic>
      </p:graphicFrame>
    </p:spTree>
    <p:extLst>
      <p:ext uri="{BB962C8B-B14F-4D97-AF65-F5344CB8AC3E}">
        <p14:creationId xmlns:p14="http://schemas.microsoft.com/office/powerpoint/2010/main" val="3901302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993C-6FF0-4EAC-816E-F3948FE62652}"/>
              </a:ext>
            </a:extLst>
          </p:cNvPr>
          <p:cNvSpPr>
            <a:spLocks noGrp="1"/>
          </p:cNvSpPr>
          <p:nvPr>
            <p:ph type="title"/>
          </p:nvPr>
        </p:nvSpPr>
        <p:spPr/>
        <p:txBody>
          <a:bodyPr/>
          <a:lstStyle/>
          <a:p>
            <a:r>
              <a:rPr lang="en-US" dirty="0"/>
              <a:t>Far field approximations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9CFACD0-740F-4016-B51E-E84803DFCAEA}"/>
                  </a:ext>
                </a:extLst>
              </p:cNvPr>
              <p:cNvSpPr>
                <a:spLocks noGrp="1"/>
              </p:cNvSpPr>
              <p:nvPr>
                <p:ph idx="1"/>
              </p:nvPr>
            </p:nvSpPr>
            <p:spPr>
              <a:xfrm>
                <a:off x="628650" y="1825625"/>
                <a:ext cx="7886700" cy="2377885"/>
              </a:xfrm>
            </p:spPr>
            <p:txBody>
              <a:bodyPr/>
              <a:lstStyle/>
              <a:p>
                <a:r>
                  <a:rPr lang="en-US" dirty="0"/>
                  <a:t>Ignore screening or multiple reflection: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r>
                      <a:rPr lang="en-US" i="1">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𝑟</m:t>
                        </m:r>
                      </m:sup>
                    </m:sSup>
                  </m:oMath>
                </a14:m>
                <a:endParaRPr lang="en-US" dirty="0"/>
              </a:p>
              <a:p>
                <a:r>
                  <a:rPr lang="en-US" dirty="0"/>
                  <a:t>Multi-pole expansion: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1" i="0" smtClean="0">
                            <a:latin typeface="Cambria Math" panose="02040503050406030204" pitchFamily="18" charset="0"/>
                          </a:rPr>
                          <m:t>𝐑</m:t>
                        </m:r>
                        <m:r>
                          <a:rPr lang="en-US" b="0" i="1" smtClean="0">
                            <a:latin typeface="Cambria Math" panose="02040503050406030204" pitchFamily="18" charset="0"/>
                          </a:rPr>
                          <m:t>,</m:t>
                        </m:r>
                        <m:r>
                          <a:rPr lang="en-US" b="1" i="0" smtClean="0">
                            <a:latin typeface="Cambria Math" panose="02040503050406030204" pitchFamily="18" charset="0"/>
                          </a:rPr>
                          <m:t>𝐫</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1" i="0" smtClean="0">
                            <a:latin typeface="Cambria Math" panose="02040503050406030204" pitchFamily="18" charset="0"/>
                          </a:rPr>
                          <m:t>𝐑</m:t>
                        </m:r>
                        <m:r>
                          <a:rPr lang="en-US" b="0" i="1" smtClean="0">
                            <a:latin typeface="Cambria Math" panose="02040503050406030204" pitchFamily="18" charset="0"/>
                          </a:rPr>
                          <m:t>,0</m:t>
                        </m:r>
                      </m:e>
                    </m:d>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1" smtClean="0">
                            <a:latin typeface="Cambria Math" panose="02040503050406030204" pitchFamily="18" charset="0"/>
                            <a:ea typeface="Cambria Math" panose="02040503050406030204" pitchFamily="18" charset="0"/>
                          </a:rPr>
                          <m:t>∇</m:t>
                        </m:r>
                      </m:e>
                      <m:sub>
                        <m:r>
                          <a:rPr lang="en-US" b="1" i="0" smtClean="0">
                            <a:latin typeface="Cambria Math" panose="02040503050406030204" pitchFamily="18" charset="0"/>
                            <a:ea typeface="Cambria Math" panose="02040503050406030204" pitchFamily="18" charset="0"/>
                          </a:rPr>
                          <m:t>𝐑</m:t>
                        </m:r>
                      </m:sub>
                    </m:sSub>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𝐷</m:t>
                        </m:r>
                      </m:e>
                      <m:sup>
                        <m:r>
                          <a:rPr lang="en-US" b="0" i="1" smtClean="0">
                            <a:latin typeface="Cambria Math" panose="02040503050406030204" pitchFamily="18" charset="0"/>
                            <a:ea typeface="Cambria Math" panose="02040503050406030204" pitchFamily="18" charset="0"/>
                          </a:rPr>
                          <m:t>𝑟</m:t>
                        </m:r>
                      </m:sup>
                    </m:sSup>
                    <m:d>
                      <m:dPr>
                        <m:ctrlPr>
                          <a:rPr lang="en-US" b="0" i="1" smtClean="0">
                            <a:latin typeface="Cambria Math" panose="02040503050406030204" pitchFamily="18" charset="0"/>
                            <a:ea typeface="Cambria Math" panose="02040503050406030204" pitchFamily="18" charset="0"/>
                          </a:rPr>
                        </m:ctrlPr>
                      </m:dPr>
                      <m:e>
                        <m:r>
                          <a:rPr lang="en-US" b="1" i="0" smtClean="0">
                            <a:latin typeface="Cambria Math" panose="02040503050406030204" pitchFamily="18" charset="0"/>
                            <a:ea typeface="Cambria Math" panose="02040503050406030204" pitchFamily="18" charset="0"/>
                          </a:rPr>
                          <m:t>𝐑</m:t>
                        </m:r>
                        <m:r>
                          <a:rPr lang="en-US" b="0" i="1" smtClean="0">
                            <a:latin typeface="Cambria Math" panose="02040503050406030204" pitchFamily="18" charset="0"/>
                            <a:ea typeface="Cambria Math" panose="02040503050406030204" pitchFamily="18" charset="0"/>
                          </a:rPr>
                          <m:t>,0</m:t>
                        </m:r>
                      </m:e>
                    </m:d>
                    <m:r>
                      <a:rPr lang="en-US" b="0" i="1" smtClean="0">
                        <a:latin typeface="Cambria Math" panose="02040503050406030204" pitchFamily="18" charset="0"/>
                        <a:ea typeface="Cambria Math" panose="02040503050406030204" pitchFamily="18" charset="0"/>
                      </a:rPr>
                      <m:t>+⋯</m:t>
                    </m:r>
                  </m:oMath>
                </a14:m>
                <a:endParaRPr lang="en-US" dirty="0"/>
              </a:p>
              <a:p>
                <a:r>
                  <a:rPr lang="en-US" dirty="0"/>
                  <a:t>Integrating over solid angle analytically, eigenmode representation for </a:t>
                </a:r>
                <a14:m>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oMath>
                </a14:m>
                <a:endParaRPr lang="en-US" dirty="0"/>
              </a:p>
            </p:txBody>
          </p:sp>
        </mc:Choice>
        <mc:Fallback xmlns="">
          <p:sp>
            <p:nvSpPr>
              <p:cNvPr id="3" name="Content Placeholder 2">
                <a:extLst>
                  <a:ext uri="{FF2B5EF4-FFF2-40B4-BE49-F238E27FC236}">
                    <a16:creationId xmlns:a16="http://schemas.microsoft.com/office/drawing/2014/main" id="{F9CFACD0-740F-4016-B51E-E84803DFCAEA}"/>
                  </a:ext>
                </a:extLst>
              </p:cNvPr>
              <p:cNvSpPr>
                <a:spLocks noGrp="1" noRot="1" noChangeAspect="1" noMove="1" noResize="1" noEditPoints="1" noAdjustHandles="1" noChangeArrowheads="1" noChangeShapeType="1" noTextEdit="1"/>
              </p:cNvSpPr>
              <p:nvPr>
                <p:ph idx="1"/>
              </p:nvPr>
            </p:nvSpPr>
            <p:spPr>
              <a:xfrm>
                <a:off x="628650" y="1825625"/>
                <a:ext cx="7886700" cy="2377885"/>
              </a:xfrm>
              <a:blipFill>
                <a:blip r:embed="rId3"/>
                <a:stretch>
                  <a:fillRect l="-1391" t="-4348" r="-1468" b="-2302"/>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7E583155-07F4-4ED6-AF24-40A4173644AD}"/>
              </a:ext>
            </a:extLst>
          </p:cNvPr>
          <p:cNvSpPr>
            <a:spLocks noGrp="1"/>
          </p:cNvSpPr>
          <p:nvPr>
            <p:ph type="sldNum" sz="quarter" idx="12"/>
          </p:nvPr>
        </p:nvSpPr>
        <p:spPr/>
        <p:txBody>
          <a:bodyPr/>
          <a:lstStyle/>
          <a:p>
            <a:fld id="{6B0C5081-FAA5-4254-AC75-597BB4863808}" type="slidenum">
              <a:rPr lang="en-US" smtClean="0"/>
              <a:t>32</a:t>
            </a:fld>
            <a:endParaRPr lang="en-US"/>
          </a:p>
        </p:txBody>
      </p:sp>
      <p:graphicFrame>
        <p:nvGraphicFramePr>
          <p:cNvPr id="5" name="Object 4">
            <a:extLst>
              <a:ext uri="{FF2B5EF4-FFF2-40B4-BE49-F238E27FC236}">
                <a16:creationId xmlns:a16="http://schemas.microsoft.com/office/drawing/2014/main" id="{921C0E8B-9920-42BA-94E6-652708B6DCDD}"/>
              </a:ext>
            </a:extLst>
          </p:cNvPr>
          <p:cNvGraphicFramePr>
            <a:graphicFrameLocks noChangeAspect="1"/>
          </p:cNvGraphicFramePr>
          <p:nvPr>
            <p:extLst/>
          </p:nvPr>
        </p:nvGraphicFramePr>
        <p:xfrm>
          <a:off x="1423419" y="4467461"/>
          <a:ext cx="6133588" cy="1888890"/>
        </p:xfrm>
        <a:graphic>
          <a:graphicData uri="http://schemas.openxmlformats.org/presentationml/2006/ole">
            <mc:AlternateContent xmlns:mc="http://schemas.openxmlformats.org/markup-compatibility/2006">
              <mc:Choice xmlns:v="urn:schemas-microsoft-com:vml" Requires="v">
                <p:oleObj spid="_x0000_s12319" name="Equation" r:id="rId4" imgW="3670200" imgH="1130040" progId="Equation.DSMT4">
                  <p:embed/>
                </p:oleObj>
              </mc:Choice>
              <mc:Fallback>
                <p:oleObj name="Equation" r:id="rId4" imgW="3670200" imgH="1130040" progId="Equation.DSMT4">
                  <p:embed/>
                  <p:pic>
                    <p:nvPicPr>
                      <p:cNvPr id="5" name="Object 4">
                        <a:extLst>
                          <a:ext uri="{FF2B5EF4-FFF2-40B4-BE49-F238E27FC236}">
                            <a16:creationId xmlns:a16="http://schemas.microsoft.com/office/drawing/2014/main" id="{921C0E8B-9920-42BA-94E6-652708B6DCDD}"/>
                          </a:ext>
                        </a:extLst>
                      </p:cNvPr>
                      <p:cNvPicPr/>
                      <p:nvPr/>
                    </p:nvPicPr>
                    <p:blipFill>
                      <a:blip r:embed="rId5"/>
                      <a:stretch>
                        <a:fillRect/>
                      </a:stretch>
                    </p:blipFill>
                    <p:spPr>
                      <a:xfrm>
                        <a:off x="1423419" y="4467461"/>
                        <a:ext cx="6133588" cy="1888890"/>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77EA6FD8-FA5F-4C2E-A568-D2C548C2DCE1}"/>
              </a:ext>
            </a:extLst>
          </p:cNvPr>
          <p:cNvSpPr txBox="1"/>
          <p:nvPr/>
        </p:nvSpPr>
        <p:spPr>
          <a:xfrm>
            <a:off x="4618985" y="5583440"/>
            <a:ext cx="1838965" cy="369332"/>
          </a:xfrm>
          <a:prstGeom prst="rect">
            <a:avLst/>
          </a:prstGeom>
          <a:noFill/>
        </p:spPr>
        <p:txBody>
          <a:bodyPr wrap="none" rtlCol="0">
            <a:spAutoFit/>
          </a:bodyPr>
          <a:lstStyle/>
          <a:p>
            <a:r>
              <a:rPr lang="en-US" dirty="0"/>
              <a:t>Fermi golden rule</a:t>
            </a:r>
            <a:endParaRPr lang="en-SG" dirty="0"/>
          </a:p>
        </p:txBody>
      </p:sp>
      <p:cxnSp>
        <p:nvCxnSpPr>
          <p:cNvPr id="8" name="Straight Arrow Connector 7">
            <a:extLst>
              <a:ext uri="{FF2B5EF4-FFF2-40B4-BE49-F238E27FC236}">
                <a16:creationId xmlns:a16="http://schemas.microsoft.com/office/drawing/2014/main" id="{D99B5525-E505-484F-8A59-7616AC112F1C}"/>
              </a:ext>
            </a:extLst>
          </p:cNvPr>
          <p:cNvCxnSpPr>
            <a:cxnSpLocks/>
          </p:cNvCxnSpPr>
          <p:nvPr/>
        </p:nvCxnSpPr>
        <p:spPr>
          <a:xfrm flipV="1">
            <a:off x="5628443" y="5157926"/>
            <a:ext cx="0" cy="346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0715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993C-6FF0-4EAC-816E-F3948FE62652}"/>
              </a:ext>
            </a:extLst>
          </p:cNvPr>
          <p:cNvSpPr>
            <a:spLocks noGrp="1"/>
          </p:cNvSpPr>
          <p:nvPr>
            <p:ph type="title"/>
          </p:nvPr>
        </p:nvSpPr>
        <p:spPr/>
        <p:txBody>
          <a:bodyPr/>
          <a:lstStyle/>
          <a:p>
            <a:r>
              <a:rPr lang="en-US" dirty="0"/>
              <a:t>Torque and force on object</a:t>
            </a:r>
          </a:p>
        </p:txBody>
      </p:sp>
      <p:sp>
        <p:nvSpPr>
          <p:cNvPr id="4" name="Slide Number Placeholder 3">
            <a:extLst>
              <a:ext uri="{FF2B5EF4-FFF2-40B4-BE49-F238E27FC236}">
                <a16:creationId xmlns:a16="http://schemas.microsoft.com/office/drawing/2014/main" id="{7E583155-07F4-4ED6-AF24-40A4173644AD}"/>
              </a:ext>
            </a:extLst>
          </p:cNvPr>
          <p:cNvSpPr>
            <a:spLocks noGrp="1"/>
          </p:cNvSpPr>
          <p:nvPr>
            <p:ph type="sldNum" sz="quarter" idx="12"/>
          </p:nvPr>
        </p:nvSpPr>
        <p:spPr/>
        <p:txBody>
          <a:bodyPr/>
          <a:lstStyle/>
          <a:p>
            <a:fld id="{6B0C5081-FAA5-4254-AC75-597BB4863808}" type="slidenum">
              <a:rPr lang="en-US" smtClean="0"/>
              <a:t>33</a:t>
            </a:fld>
            <a:endParaRPr lang="en-US"/>
          </a:p>
        </p:txBody>
      </p:sp>
      <p:graphicFrame>
        <p:nvGraphicFramePr>
          <p:cNvPr id="5" name="Object 4">
            <a:extLst>
              <a:ext uri="{FF2B5EF4-FFF2-40B4-BE49-F238E27FC236}">
                <a16:creationId xmlns:a16="http://schemas.microsoft.com/office/drawing/2014/main" id="{921C0E8B-9920-42BA-94E6-652708B6DCDD}"/>
              </a:ext>
            </a:extLst>
          </p:cNvPr>
          <p:cNvGraphicFramePr>
            <a:graphicFrameLocks noChangeAspect="1"/>
          </p:cNvGraphicFramePr>
          <p:nvPr>
            <p:extLst/>
          </p:nvPr>
        </p:nvGraphicFramePr>
        <p:xfrm>
          <a:off x="258763" y="2136775"/>
          <a:ext cx="8774112" cy="2205038"/>
        </p:xfrm>
        <a:graphic>
          <a:graphicData uri="http://schemas.openxmlformats.org/presentationml/2006/ole">
            <mc:AlternateContent xmlns:mc="http://schemas.openxmlformats.org/markup-compatibility/2006">
              <mc:Choice xmlns:v="urn:schemas-microsoft-com:vml" Requires="v">
                <p:oleObj spid="_x0000_s13343" name="Equation" r:id="rId3" imgW="4698720" imgH="1180800" progId="Equation.DSMT4">
                  <p:embed/>
                </p:oleObj>
              </mc:Choice>
              <mc:Fallback>
                <p:oleObj name="Equation" r:id="rId3" imgW="4698720" imgH="1180800" progId="Equation.DSMT4">
                  <p:embed/>
                  <p:pic>
                    <p:nvPicPr>
                      <p:cNvPr id="5" name="Object 4">
                        <a:extLst>
                          <a:ext uri="{FF2B5EF4-FFF2-40B4-BE49-F238E27FC236}">
                            <a16:creationId xmlns:a16="http://schemas.microsoft.com/office/drawing/2014/main" id="{921C0E8B-9920-42BA-94E6-652708B6DCDD}"/>
                          </a:ext>
                        </a:extLst>
                      </p:cNvPr>
                      <p:cNvPicPr/>
                      <p:nvPr/>
                    </p:nvPicPr>
                    <p:blipFill>
                      <a:blip r:embed="rId4"/>
                      <a:stretch>
                        <a:fillRect/>
                      </a:stretch>
                    </p:blipFill>
                    <p:spPr>
                      <a:xfrm>
                        <a:off x="258763" y="2136775"/>
                        <a:ext cx="8774112" cy="2205038"/>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A554F28-149F-4B8D-9560-798EF5C71253}"/>
                  </a:ext>
                </a:extLst>
              </p:cNvPr>
              <p:cNvSpPr txBox="1"/>
              <p:nvPr/>
            </p:nvSpPr>
            <p:spPr>
              <a:xfrm>
                <a:off x="511882" y="5368287"/>
                <a:ext cx="8259697" cy="523220"/>
              </a:xfrm>
              <a:prstGeom prst="rect">
                <a:avLst/>
              </a:prstGeom>
              <a:noFill/>
            </p:spPr>
            <p:txBody>
              <a:bodyPr wrap="none" rtlCol="0">
                <a:spAutoFit/>
              </a:bodyPr>
              <a:lstStyle/>
              <a:p>
                <a:r>
                  <a:rPr lang="en-US" sz="2800" dirty="0"/>
                  <a:t>Force is zero if system is reciprocal, i.e., if </a:t>
                </a:r>
                <a14:m>
                  <m:oMath xmlns:m="http://schemas.openxmlformats.org/officeDocument/2006/math">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Π</m:t>
                                </m:r>
                              </m:e>
                              <m:sup>
                                <m:r>
                                  <a:rPr lang="en-US" sz="2800" b="0" i="1" smtClean="0">
                                    <a:latin typeface="Cambria Math" panose="02040503050406030204" pitchFamily="18" charset="0"/>
                                  </a:rPr>
                                  <m:t>&lt;</m:t>
                                </m:r>
                              </m:sup>
                            </m:sSup>
                          </m:e>
                        </m:d>
                      </m:e>
                      <m:sup>
                        <m:r>
                          <a:rPr lang="en-US" sz="2800" b="0" i="1" smtClean="0">
                            <a:latin typeface="Cambria Math" panose="02040503050406030204" pitchFamily="18" charset="0"/>
                          </a:rPr>
                          <m:t>𝑇</m:t>
                        </m:r>
                      </m:sup>
                    </m:s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Π</m:t>
                        </m:r>
                      </m:e>
                      <m:sup>
                        <m:r>
                          <a:rPr lang="en-US" sz="2800" b="0" i="1" smtClean="0">
                            <a:latin typeface="Cambria Math" panose="02040503050406030204" pitchFamily="18" charset="0"/>
                          </a:rPr>
                          <m:t>&lt;</m:t>
                        </m:r>
                      </m:sup>
                    </m:sSup>
                  </m:oMath>
                </a14:m>
                <a:endParaRPr lang="en-SG" sz="2800" dirty="0"/>
              </a:p>
            </p:txBody>
          </p:sp>
        </mc:Choice>
        <mc:Fallback xmlns="">
          <p:sp>
            <p:nvSpPr>
              <p:cNvPr id="6" name="TextBox 5">
                <a:extLst>
                  <a:ext uri="{FF2B5EF4-FFF2-40B4-BE49-F238E27FC236}">
                    <a16:creationId xmlns:a16="http://schemas.microsoft.com/office/drawing/2014/main" id="{FA554F28-149F-4B8D-9560-798EF5C71253}"/>
                  </a:ext>
                </a:extLst>
              </p:cNvPr>
              <p:cNvSpPr txBox="1">
                <a:spLocks noRot="1" noChangeAspect="1" noMove="1" noResize="1" noEditPoints="1" noAdjustHandles="1" noChangeArrowheads="1" noChangeShapeType="1" noTextEdit="1"/>
              </p:cNvSpPr>
              <p:nvPr/>
            </p:nvSpPr>
            <p:spPr>
              <a:xfrm>
                <a:off x="511882" y="5368287"/>
                <a:ext cx="8259697" cy="523220"/>
              </a:xfrm>
              <a:prstGeom prst="rect">
                <a:avLst/>
              </a:prstGeom>
              <a:blipFill>
                <a:blip r:embed="rId5"/>
                <a:stretch>
                  <a:fillRect l="-1550" t="-12941" b="-32941"/>
                </a:stretch>
              </a:blipFill>
            </p:spPr>
            <p:txBody>
              <a:bodyPr/>
              <a:lstStyle/>
              <a:p>
                <a:r>
                  <a:rPr lang="en-SG">
                    <a:noFill/>
                  </a:rPr>
                  <a:t> </a:t>
                </a:r>
              </a:p>
            </p:txBody>
          </p:sp>
        </mc:Fallback>
      </mc:AlternateContent>
    </p:spTree>
    <p:extLst>
      <p:ext uri="{BB962C8B-B14F-4D97-AF65-F5344CB8AC3E}">
        <p14:creationId xmlns:p14="http://schemas.microsoft.com/office/powerpoint/2010/main" val="1603357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CC9C4-365B-4073-B421-D95651393D44}"/>
              </a:ext>
            </a:extLst>
          </p:cNvPr>
          <p:cNvSpPr>
            <a:spLocks noGrp="1"/>
          </p:cNvSpPr>
          <p:nvPr>
            <p:ph type="title"/>
          </p:nvPr>
        </p:nvSpPr>
        <p:spPr/>
        <p:txBody>
          <a:bodyPr/>
          <a:lstStyle/>
          <a:p>
            <a:r>
              <a:rPr lang="en-US" dirty="0"/>
              <a:t>Angular momentum emission from a benzene molecule </a:t>
            </a:r>
          </a:p>
        </p:txBody>
      </p:sp>
      <p:sp>
        <p:nvSpPr>
          <p:cNvPr id="4" name="Slide Number Placeholder 3">
            <a:extLst>
              <a:ext uri="{FF2B5EF4-FFF2-40B4-BE49-F238E27FC236}">
                <a16:creationId xmlns:a16="http://schemas.microsoft.com/office/drawing/2014/main" id="{27E7191E-99CD-4E4E-B15A-36E0AE85FCC6}"/>
              </a:ext>
            </a:extLst>
          </p:cNvPr>
          <p:cNvSpPr>
            <a:spLocks noGrp="1"/>
          </p:cNvSpPr>
          <p:nvPr>
            <p:ph type="sldNum" sz="quarter" idx="12"/>
          </p:nvPr>
        </p:nvSpPr>
        <p:spPr/>
        <p:txBody>
          <a:bodyPr/>
          <a:lstStyle/>
          <a:p>
            <a:fld id="{6B0C5081-FAA5-4254-AC75-597BB4863808}" type="slidenum">
              <a:rPr lang="en-US" smtClean="0"/>
              <a:t>34</a:t>
            </a:fld>
            <a:endParaRPr lang="en-US"/>
          </a:p>
        </p:txBody>
      </p:sp>
      <p:pic>
        <p:nvPicPr>
          <p:cNvPr id="5" name="Picture 4">
            <a:extLst>
              <a:ext uri="{FF2B5EF4-FFF2-40B4-BE49-F238E27FC236}">
                <a16:creationId xmlns:a16="http://schemas.microsoft.com/office/drawing/2014/main" id="{34C1BAB0-CF11-4078-B00F-F7B09751726A}"/>
              </a:ext>
            </a:extLst>
          </p:cNvPr>
          <p:cNvPicPr>
            <a:picLocks noChangeAspect="1"/>
          </p:cNvPicPr>
          <p:nvPr/>
        </p:nvPicPr>
        <p:blipFill>
          <a:blip r:embed="rId3"/>
          <a:stretch>
            <a:fillRect/>
          </a:stretch>
        </p:blipFill>
        <p:spPr>
          <a:xfrm>
            <a:off x="686332" y="2339400"/>
            <a:ext cx="3736656" cy="2770626"/>
          </a:xfrm>
          <a:prstGeom prst="rect">
            <a:avLst/>
          </a:prstGeom>
        </p:spPr>
      </p:pic>
      <p:graphicFrame>
        <p:nvGraphicFramePr>
          <p:cNvPr id="6" name="Object 5">
            <a:extLst>
              <a:ext uri="{FF2B5EF4-FFF2-40B4-BE49-F238E27FC236}">
                <a16:creationId xmlns:a16="http://schemas.microsoft.com/office/drawing/2014/main" id="{0FF5B0AD-9D57-479D-BB2C-D6FEF7966E73}"/>
              </a:ext>
            </a:extLst>
          </p:cNvPr>
          <p:cNvGraphicFramePr>
            <a:graphicFrameLocks noChangeAspect="1"/>
          </p:cNvGraphicFramePr>
          <p:nvPr>
            <p:extLst/>
          </p:nvPr>
        </p:nvGraphicFramePr>
        <p:xfrm>
          <a:off x="4833938" y="2268538"/>
          <a:ext cx="3829050" cy="2970212"/>
        </p:xfrm>
        <a:graphic>
          <a:graphicData uri="http://schemas.openxmlformats.org/presentationml/2006/ole">
            <mc:AlternateContent xmlns:mc="http://schemas.openxmlformats.org/markup-compatibility/2006">
              <mc:Choice xmlns:v="urn:schemas-microsoft-com:vml" Requires="v">
                <p:oleObj spid="_x0000_s14367" name="Equation" r:id="rId4" imgW="3225600" imgH="2501640" progId="Equation.DSMT4">
                  <p:embed/>
                </p:oleObj>
              </mc:Choice>
              <mc:Fallback>
                <p:oleObj name="Equation" r:id="rId4" imgW="3225600" imgH="2501640" progId="Equation.DSMT4">
                  <p:embed/>
                  <p:pic>
                    <p:nvPicPr>
                      <p:cNvPr id="6" name="Object 5">
                        <a:extLst>
                          <a:ext uri="{FF2B5EF4-FFF2-40B4-BE49-F238E27FC236}">
                            <a16:creationId xmlns:a16="http://schemas.microsoft.com/office/drawing/2014/main" id="{0FF5B0AD-9D57-479D-BB2C-D6FEF7966E73}"/>
                          </a:ext>
                        </a:extLst>
                      </p:cNvPr>
                      <p:cNvPicPr/>
                      <p:nvPr/>
                    </p:nvPicPr>
                    <p:blipFill>
                      <a:blip r:embed="rId5"/>
                      <a:stretch>
                        <a:fillRect/>
                      </a:stretch>
                    </p:blipFill>
                    <p:spPr>
                      <a:xfrm>
                        <a:off x="4833938" y="2268538"/>
                        <a:ext cx="3829050" cy="2970212"/>
                      </a:xfrm>
                      <a:prstGeom prst="rect">
                        <a:avLst/>
                      </a:prstGeom>
                    </p:spPr>
                  </p:pic>
                </p:oleObj>
              </mc:Fallback>
            </mc:AlternateContent>
          </a:graphicData>
        </a:graphic>
      </p:graphicFrame>
    </p:spTree>
    <p:extLst>
      <p:ext uri="{BB962C8B-B14F-4D97-AF65-F5344CB8AC3E}">
        <p14:creationId xmlns:p14="http://schemas.microsoft.com/office/powerpoint/2010/main" val="4631309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254A9-5D48-496F-AFD8-00AFECF318AB}"/>
              </a:ext>
            </a:extLst>
          </p:cNvPr>
          <p:cNvSpPr>
            <a:spLocks noGrp="1"/>
          </p:cNvSpPr>
          <p:nvPr>
            <p:ph type="title"/>
          </p:nvPr>
        </p:nvSpPr>
        <p:spPr/>
        <p:txBody>
          <a:bodyPr/>
          <a:lstStyle/>
          <a:p>
            <a:r>
              <a:rPr lang="en-US" dirty="0"/>
              <a:t>Angular momentum emission resonance effect</a:t>
            </a:r>
          </a:p>
        </p:txBody>
      </p:sp>
      <p:sp>
        <p:nvSpPr>
          <p:cNvPr id="4" name="Slide Number Placeholder 3">
            <a:extLst>
              <a:ext uri="{FF2B5EF4-FFF2-40B4-BE49-F238E27FC236}">
                <a16:creationId xmlns:a16="http://schemas.microsoft.com/office/drawing/2014/main" id="{05B28E9D-7BE4-4DE9-B445-E7E93BCAA19B}"/>
              </a:ext>
            </a:extLst>
          </p:cNvPr>
          <p:cNvSpPr>
            <a:spLocks noGrp="1"/>
          </p:cNvSpPr>
          <p:nvPr>
            <p:ph type="sldNum" sz="quarter" idx="12"/>
          </p:nvPr>
        </p:nvSpPr>
        <p:spPr/>
        <p:txBody>
          <a:bodyPr/>
          <a:lstStyle/>
          <a:p>
            <a:fld id="{6B0C5081-FAA5-4254-AC75-597BB4863808}" type="slidenum">
              <a:rPr lang="en-US" smtClean="0"/>
              <a:t>35</a:t>
            </a:fld>
            <a:endParaRPr lang="en-US"/>
          </a:p>
        </p:txBody>
      </p:sp>
      <p:pic>
        <p:nvPicPr>
          <p:cNvPr id="5" name="Picture 4">
            <a:extLst>
              <a:ext uri="{FF2B5EF4-FFF2-40B4-BE49-F238E27FC236}">
                <a16:creationId xmlns:a16="http://schemas.microsoft.com/office/drawing/2014/main" id="{35E50B03-71F0-46C2-8071-6602B871B1DD}"/>
              </a:ext>
            </a:extLst>
          </p:cNvPr>
          <p:cNvPicPr>
            <a:picLocks noChangeAspect="1"/>
          </p:cNvPicPr>
          <p:nvPr/>
        </p:nvPicPr>
        <p:blipFill>
          <a:blip r:embed="rId2"/>
          <a:stretch>
            <a:fillRect/>
          </a:stretch>
        </p:blipFill>
        <p:spPr>
          <a:xfrm>
            <a:off x="658125" y="1963154"/>
            <a:ext cx="4791871" cy="4529721"/>
          </a:xfrm>
          <a:prstGeom prst="rect">
            <a:avLst/>
          </a:prstGeom>
        </p:spPr>
      </p:pic>
      <p:sp>
        <p:nvSpPr>
          <p:cNvPr id="6" name="Oval 5">
            <a:extLst>
              <a:ext uri="{FF2B5EF4-FFF2-40B4-BE49-F238E27FC236}">
                <a16:creationId xmlns:a16="http://schemas.microsoft.com/office/drawing/2014/main" id="{D5D6776E-8A3C-4FDF-9D2E-2807DD3BFEDF}"/>
              </a:ext>
            </a:extLst>
          </p:cNvPr>
          <p:cNvSpPr/>
          <p:nvPr/>
        </p:nvSpPr>
        <p:spPr>
          <a:xfrm>
            <a:off x="6176434" y="2094653"/>
            <a:ext cx="1706880" cy="170688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B07B3BF7-C5DE-47E2-A3BE-DEDC05F44B48}"/>
              </a:ext>
            </a:extLst>
          </p:cNvPr>
          <p:cNvCxnSpPr/>
          <p:nvPr/>
        </p:nvCxnSpPr>
        <p:spPr>
          <a:xfrm flipV="1">
            <a:off x="7029874" y="1645918"/>
            <a:ext cx="0" cy="24316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0EC0CFE-D471-4EC7-BBAE-8D175CC912C9}"/>
              </a:ext>
            </a:extLst>
          </p:cNvPr>
          <p:cNvCxnSpPr/>
          <p:nvPr/>
        </p:nvCxnSpPr>
        <p:spPr>
          <a:xfrm>
            <a:off x="6303435" y="2095500"/>
            <a:ext cx="140208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B728B6B-2F3A-41B1-B012-8BA5C801A8C7}"/>
              </a:ext>
            </a:extLst>
          </p:cNvPr>
          <p:cNvCxnSpPr/>
          <p:nvPr/>
        </p:nvCxnSpPr>
        <p:spPr>
          <a:xfrm>
            <a:off x="6356775" y="3802380"/>
            <a:ext cx="140208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D3DA249-A5B1-4D9F-8402-B87A32E63CDB}"/>
              </a:ext>
            </a:extLst>
          </p:cNvPr>
          <p:cNvCxnSpPr/>
          <p:nvPr/>
        </p:nvCxnSpPr>
        <p:spPr>
          <a:xfrm>
            <a:off x="6341535" y="2491740"/>
            <a:ext cx="140208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45A19EB-7070-4D19-881C-A49D6A9735EB}"/>
              </a:ext>
            </a:extLst>
          </p:cNvPr>
          <p:cNvCxnSpPr/>
          <p:nvPr/>
        </p:nvCxnSpPr>
        <p:spPr>
          <a:xfrm>
            <a:off x="6341535" y="3368040"/>
            <a:ext cx="140208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Circle: Hollow 18">
            <a:extLst>
              <a:ext uri="{FF2B5EF4-FFF2-40B4-BE49-F238E27FC236}">
                <a16:creationId xmlns:a16="http://schemas.microsoft.com/office/drawing/2014/main" id="{5DCE519C-97E9-4B9B-9F40-039BCD314AAA}"/>
              </a:ext>
            </a:extLst>
          </p:cNvPr>
          <p:cNvSpPr/>
          <p:nvPr/>
        </p:nvSpPr>
        <p:spPr>
          <a:xfrm>
            <a:off x="6948492" y="2019300"/>
            <a:ext cx="183828" cy="183828"/>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rrow: Curved Right 19">
            <a:extLst>
              <a:ext uri="{FF2B5EF4-FFF2-40B4-BE49-F238E27FC236}">
                <a16:creationId xmlns:a16="http://schemas.microsoft.com/office/drawing/2014/main" id="{93CA82E1-701B-46D5-8D0A-C96DF431DFF0}"/>
              </a:ext>
            </a:extLst>
          </p:cNvPr>
          <p:cNvSpPr/>
          <p:nvPr/>
        </p:nvSpPr>
        <p:spPr>
          <a:xfrm>
            <a:off x="6179820" y="3246120"/>
            <a:ext cx="133177" cy="22140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Arrow: Curved Left 20">
            <a:extLst>
              <a:ext uri="{FF2B5EF4-FFF2-40B4-BE49-F238E27FC236}">
                <a16:creationId xmlns:a16="http://schemas.microsoft.com/office/drawing/2014/main" id="{FD0DC83F-F930-44D9-B38C-7C36830DB807}"/>
              </a:ext>
            </a:extLst>
          </p:cNvPr>
          <p:cNvSpPr/>
          <p:nvPr/>
        </p:nvSpPr>
        <p:spPr>
          <a:xfrm>
            <a:off x="7693741" y="3261360"/>
            <a:ext cx="147239" cy="24478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Arrow: Curved Up 21">
            <a:extLst>
              <a:ext uri="{FF2B5EF4-FFF2-40B4-BE49-F238E27FC236}">
                <a16:creationId xmlns:a16="http://schemas.microsoft.com/office/drawing/2014/main" id="{0AA0C555-99F1-441D-A32B-BA234A8C25C3}"/>
              </a:ext>
            </a:extLst>
          </p:cNvPr>
          <p:cNvSpPr/>
          <p:nvPr/>
        </p:nvSpPr>
        <p:spPr>
          <a:xfrm>
            <a:off x="6225540" y="2377440"/>
            <a:ext cx="260775" cy="22140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Arrow: Curved Down 22">
            <a:extLst>
              <a:ext uri="{FF2B5EF4-FFF2-40B4-BE49-F238E27FC236}">
                <a16:creationId xmlns:a16="http://schemas.microsoft.com/office/drawing/2014/main" id="{90C367E3-10E6-464B-92F8-84C3EBF11A20}"/>
              </a:ext>
            </a:extLst>
          </p:cNvPr>
          <p:cNvSpPr/>
          <p:nvPr/>
        </p:nvSpPr>
        <p:spPr>
          <a:xfrm>
            <a:off x="7604760" y="2362200"/>
            <a:ext cx="304795" cy="2214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Rectangle: Rounded Corners 23">
            <a:extLst>
              <a:ext uri="{FF2B5EF4-FFF2-40B4-BE49-F238E27FC236}">
                <a16:creationId xmlns:a16="http://schemas.microsoft.com/office/drawing/2014/main" id="{EBF72BAD-94FE-4CFD-983A-04B4481AB609}"/>
              </a:ext>
            </a:extLst>
          </p:cNvPr>
          <p:cNvSpPr/>
          <p:nvPr/>
        </p:nvSpPr>
        <p:spPr>
          <a:xfrm>
            <a:off x="6948492" y="3733800"/>
            <a:ext cx="162765" cy="1430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83382278-98BB-4523-9EEF-5D6066996144}"/>
              </a:ext>
            </a:extLst>
          </p:cNvPr>
          <p:cNvSpPr txBox="1"/>
          <p:nvPr/>
        </p:nvSpPr>
        <p:spPr>
          <a:xfrm>
            <a:off x="7103637" y="1463040"/>
            <a:ext cx="363963" cy="369332"/>
          </a:xfrm>
          <a:prstGeom prst="rect">
            <a:avLst/>
          </a:prstGeom>
          <a:noFill/>
        </p:spPr>
        <p:txBody>
          <a:bodyPr wrap="square" rtlCol="0">
            <a:spAutoFit/>
          </a:bodyPr>
          <a:lstStyle/>
          <a:p>
            <a:r>
              <a:rPr lang="en-US" i="1" dirty="0"/>
              <a:t>E</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F3BB9A9-07DA-4ABF-8C9C-8B21DFDCF4DF}"/>
                  </a:ext>
                </a:extLst>
              </p:cNvPr>
              <p:cNvSpPr txBox="1"/>
              <p:nvPr/>
            </p:nvSpPr>
            <p:spPr>
              <a:xfrm>
                <a:off x="7978139" y="3665220"/>
                <a:ext cx="811952" cy="42697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b="0" i="1" smtClean="0">
                          <a:latin typeface="Cambria Math" panose="02040503050406030204" pitchFamily="18" charset="0"/>
                        </a:rPr>
                        <m:t>𝐸</m:t>
                      </m:r>
                      <m:r>
                        <a:rPr lang="en-US" sz="1100" b="0" i="1" smtClean="0">
                          <a:latin typeface="Cambria Math" panose="02040503050406030204" pitchFamily="18" charset="0"/>
                        </a:rPr>
                        <m:t>=−2</m:t>
                      </m:r>
                      <m:r>
                        <a:rPr lang="en-US" sz="1100" b="0" i="1" smtClean="0">
                          <a:latin typeface="Cambria Math" panose="02040503050406030204" pitchFamily="18" charset="0"/>
                        </a:rPr>
                        <m:t>𝑡</m:t>
                      </m:r>
                      <m:r>
                        <a:rPr lang="en-US" sz="1100" b="0" i="1" smtClean="0">
                          <a:latin typeface="Cambria Math" panose="02040503050406030204" pitchFamily="18" charset="0"/>
                        </a:rPr>
                        <m:t>,  </m:t>
                      </m:r>
                      <m:r>
                        <a:rPr lang="en-US" sz="1100" b="0" i="1" smtClean="0">
                          <a:latin typeface="Cambria Math" panose="02040503050406030204" pitchFamily="18" charset="0"/>
                        </a:rPr>
                        <m:t>𝑙</m:t>
                      </m:r>
                      <m:r>
                        <a:rPr lang="en-US" sz="1100" b="0" i="1" smtClean="0">
                          <a:latin typeface="Cambria Math" panose="02040503050406030204" pitchFamily="18" charset="0"/>
                        </a:rPr>
                        <m:t>=0</m:t>
                      </m:r>
                    </m:oMath>
                  </m:oMathPara>
                </a14:m>
                <a:endParaRPr lang="en-US" sz="1100" dirty="0"/>
              </a:p>
            </p:txBody>
          </p:sp>
        </mc:Choice>
        <mc:Fallback xmlns="">
          <p:sp>
            <p:nvSpPr>
              <p:cNvPr id="26" name="TextBox 25">
                <a:extLst>
                  <a:ext uri="{FF2B5EF4-FFF2-40B4-BE49-F238E27FC236}">
                    <a16:creationId xmlns:a16="http://schemas.microsoft.com/office/drawing/2014/main" id="{2F3BB9A9-07DA-4ABF-8C9C-8B21DFDCF4DF}"/>
                  </a:ext>
                </a:extLst>
              </p:cNvPr>
              <p:cNvSpPr txBox="1">
                <a:spLocks noRot="1" noChangeAspect="1" noMove="1" noResize="1" noEditPoints="1" noAdjustHandles="1" noChangeArrowheads="1" noChangeShapeType="1" noTextEdit="1"/>
              </p:cNvSpPr>
              <p:nvPr/>
            </p:nvSpPr>
            <p:spPr>
              <a:xfrm>
                <a:off x="7978139" y="3665220"/>
                <a:ext cx="811952" cy="42697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AFC8475-473A-411D-AD61-B7BB5659111D}"/>
                  </a:ext>
                </a:extLst>
              </p:cNvPr>
              <p:cNvSpPr txBox="1"/>
              <p:nvPr/>
            </p:nvSpPr>
            <p:spPr>
              <a:xfrm>
                <a:off x="5737860" y="4411980"/>
                <a:ext cx="2971800" cy="1754326"/>
              </a:xfrm>
              <a:prstGeom prst="rect">
                <a:avLst/>
              </a:prstGeom>
              <a:noFill/>
            </p:spPr>
            <p:txBody>
              <a:bodyPr wrap="square" rtlCol="0">
                <a:spAutoFit/>
              </a:bodyPr>
              <a:lstStyle/>
              <a:p>
                <a:r>
                  <a:rPr lang="en-US" dirty="0"/>
                  <a:t>Largest angular momentum emission when one of the chemical potential meets the </a:t>
                </a:r>
                <a14:m>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𝑡</m:t>
                    </m:r>
                  </m:oMath>
                </a14:m>
                <a:r>
                  <a:rPr lang="en-US" dirty="0"/>
                  <a:t> energy level.  From Zhang, </a:t>
                </a:r>
                <a:r>
                  <a:rPr lang="en-US" dirty="0" err="1"/>
                  <a:t>Lü</a:t>
                </a:r>
                <a:r>
                  <a:rPr lang="en-US" dirty="0"/>
                  <a:t>, and Wang, PRB 101, 161406(R) (2020).</a:t>
                </a:r>
              </a:p>
            </p:txBody>
          </p:sp>
        </mc:Choice>
        <mc:Fallback xmlns="">
          <p:sp>
            <p:nvSpPr>
              <p:cNvPr id="28" name="TextBox 27">
                <a:extLst>
                  <a:ext uri="{FF2B5EF4-FFF2-40B4-BE49-F238E27FC236}">
                    <a16:creationId xmlns:a16="http://schemas.microsoft.com/office/drawing/2014/main" id="{1AFC8475-473A-411D-AD61-B7BB5659111D}"/>
                  </a:ext>
                </a:extLst>
              </p:cNvPr>
              <p:cNvSpPr txBox="1">
                <a:spLocks noRot="1" noChangeAspect="1" noMove="1" noResize="1" noEditPoints="1" noAdjustHandles="1" noChangeArrowheads="1" noChangeShapeType="1" noTextEdit="1"/>
              </p:cNvSpPr>
              <p:nvPr/>
            </p:nvSpPr>
            <p:spPr>
              <a:xfrm>
                <a:off x="5737860" y="4411980"/>
                <a:ext cx="2971800" cy="1754326"/>
              </a:xfrm>
              <a:prstGeom prst="rect">
                <a:avLst/>
              </a:prstGeom>
              <a:blipFill>
                <a:blip r:embed="rId4"/>
                <a:stretch>
                  <a:fillRect l="-1639" t="-2083" b="-45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533BE02-F860-45F0-806C-C2CC4643F498}"/>
                  </a:ext>
                </a:extLst>
              </p:cNvPr>
              <p:cNvSpPr txBox="1"/>
              <p:nvPr/>
            </p:nvSpPr>
            <p:spPr>
              <a:xfrm>
                <a:off x="8069580" y="2293620"/>
                <a:ext cx="811952" cy="430887"/>
              </a:xfrm>
              <a:prstGeom prst="rect">
                <a:avLst/>
              </a:prstGeom>
              <a:noFill/>
            </p:spPr>
            <p:txBody>
              <a:bodyPr wrap="square" rtlCol="0">
                <a:spAutoFit/>
              </a:bodyPr>
              <a:lstStyle/>
              <a:p>
                <a14:m>
                  <m:oMath xmlns:m="http://schemas.openxmlformats.org/officeDocument/2006/math">
                    <m:r>
                      <a:rPr lang="en-US" sz="1100" b="0" i="1" smtClean="0">
                        <a:latin typeface="Cambria Math" panose="02040503050406030204" pitchFamily="18" charset="0"/>
                      </a:rPr>
                      <m:t>𝐸</m:t>
                    </m:r>
                    <m:r>
                      <a:rPr lang="en-US" sz="1100" b="0" i="1" smtClean="0">
                        <a:latin typeface="Cambria Math" panose="02040503050406030204" pitchFamily="18" charset="0"/>
                      </a:rPr>
                      <m:t>=</m:t>
                    </m:r>
                    <m:r>
                      <a:rPr lang="en-US" sz="1100" b="0" i="1" smtClean="0">
                        <a:latin typeface="Cambria Math" panose="02040503050406030204" pitchFamily="18" charset="0"/>
                      </a:rPr>
                      <m:t>𝑡</m:t>
                    </m:r>
                  </m:oMath>
                </a14:m>
                <a:r>
                  <a:rPr lang="en-US" sz="1100" dirty="0"/>
                  <a:t>, </a:t>
                </a:r>
                <a14:m>
                  <m:oMath xmlns:m="http://schemas.openxmlformats.org/officeDocument/2006/math">
                    <m:d>
                      <m:dPr>
                        <m:begChr m:val="|"/>
                        <m:endChr m:val="|"/>
                        <m:ctrlPr>
                          <a:rPr lang="en-US" sz="1100" b="0" i="1" smtClean="0">
                            <a:latin typeface="Cambria Math" panose="02040503050406030204" pitchFamily="18" charset="0"/>
                          </a:rPr>
                        </m:ctrlPr>
                      </m:dPr>
                      <m:e>
                        <m:r>
                          <a:rPr lang="en-US" sz="1100" b="0" i="1" smtClean="0">
                            <a:latin typeface="Cambria Math" panose="02040503050406030204" pitchFamily="18" charset="0"/>
                          </a:rPr>
                          <m:t>𝑙</m:t>
                        </m:r>
                      </m:e>
                    </m:d>
                    <m:r>
                      <a:rPr lang="en-US" sz="1100" b="0" i="1" smtClean="0">
                        <a:latin typeface="Cambria Math" panose="02040503050406030204" pitchFamily="18" charset="0"/>
                      </a:rPr>
                      <m:t>=2</m:t>
                    </m:r>
                  </m:oMath>
                </a14:m>
                <a:endParaRPr lang="en-US" sz="1100" dirty="0"/>
              </a:p>
            </p:txBody>
          </p:sp>
        </mc:Choice>
        <mc:Fallback xmlns="">
          <p:sp>
            <p:nvSpPr>
              <p:cNvPr id="29" name="TextBox 28">
                <a:extLst>
                  <a:ext uri="{FF2B5EF4-FFF2-40B4-BE49-F238E27FC236}">
                    <a16:creationId xmlns:a16="http://schemas.microsoft.com/office/drawing/2014/main" id="{C533BE02-F860-45F0-806C-C2CC4643F498}"/>
                  </a:ext>
                </a:extLst>
              </p:cNvPr>
              <p:cNvSpPr txBox="1">
                <a:spLocks noRot="1" noChangeAspect="1" noMove="1" noResize="1" noEditPoints="1" noAdjustHandles="1" noChangeArrowheads="1" noChangeShapeType="1" noTextEdit="1"/>
              </p:cNvSpPr>
              <p:nvPr/>
            </p:nvSpPr>
            <p:spPr>
              <a:xfrm>
                <a:off x="8069580" y="2293620"/>
                <a:ext cx="811952" cy="430887"/>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9490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086AD-9DD6-4E30-9067-80C85AE61257}"/>
              </a:ext>
            </a:extLst>
          </p:cNvPr>
          <p:cNvSpPr>
            <a:spLocks noGrp="1"/>
          </p:cNvSpPr>
          <p:nvPr>
            <p:ph type="title"/>
          </p:nvPr>
        </p:nvSpPr>
        <p:spPr/>
        <p:txBody>
          <a:bodyPr/>
          <a:lstStyle/>
          <a:p>
            <a:r>
              <a:rPr lang="en-US" dirty="0"/>
              <a:t>Force and torque from the nonequilibrium edge</a:t>
            </a:r>
          </a:p>
        </p:txBody>
      </p:sp>
      <p:sp>
        <p:nvSpPr>
          <p:cNvPr id="4" name="Slide Number Placeholder 3">
            <a:extLst>
              <a:ext uri="{FF2B5EF4-FFF2-40B4-BE49-F238E27FC236}">
                <a16:creationId xmlns:a16="http://schemas.microsoft.com/office/drawing/2014/main" id="{E28E5EED-D0A9-4393-BD65-AA68F97C28A2}"/>
              </a:ext>
            </a:extLst>
          </p:cNvPr>
          <p:cNvSpPr>
            <a:spLocks noGrp="1"/>
          </p:cNvSpPr>
          <p:nvPr>
            <p:ph type="sldNum" sz="quarter" idx="12"/>
          </p:nvPr>
        </p:nvSpPr>
        <p:spPr/>
        <p:txBody>
          <a:bodyPr/>
          <a:lstStyle/>
          <a:p>
            <a:fld id="{6B0C5081-FAA5-4254-AC75-597BB4863808}" type="slidenum">
              <a:rPr lang="en-US" smtClean="0"/>
              <a:t>36</a:t>
            </a:fld>
            <a:endParaRPr lang="en-US"/>
          </a:p>
        </p:txBody>
      </p:sp>
      <p:pic>
        <p:nvPicPr>
          <p:cNvPr id="5" name="Picture 4">
            <a:extLst>
              <a:ext uri="{FF2B5EF4-FFF2-40B4-BE49-F238E27FC236}">
                <a16:creationId xmlns:a16="http://schemas.microsoft.com/office/drawing/2014/main" id="{B786D1F4-D2E1-41D0-B0E0-D47A72BCD6E2}"/>
              </a:ext>
            </a:extLst>
          </p:cNvPr>
          <p:cNvPicPr>
            <a:picLocks noChangeAspect="1"/>
          </p:cNvPicPr>
          <p:nvPr/>
        </p:nvPicPr>
        <p:blipFill>
          <a:blip r:embed="rId2"/>
          <a:stretch>
            <a:fillRect/>
          </a:stretch>
        </p:blipFill>
        <p:spPr>
          <a:xfrm rot="21316691">
            <a:off x="1012459" y="3290686"/>
            <a:ext cx="6271830" cy="2885042"/>
          </a:xfrm>
          <a:prstGeom prst="rect">
            <a:avLst/>
          </a:prstGeom>
        </p:spPr>
      </p:pic>
      <p:sp>
        <p:nvSpPr>
          <p:cNvPr id="6" name="Arrow: Right 5">
            <a:extLst>
              <a:ext uri="{FF2B5EF4-FFF2-40B4-BE49-F238E27FC236}">
                <a16:creationId xmlns:a16="http://schemas.microsoft.com/office/drawing/2014/main" id="{44BB50F2-A3F0-4F3A-A4FF-81344ACF733B}"/>
              </a:ext>
            </a:extLst>
          </p:cNvPr>
          <p:cNvSpPr/>
          <p:nvPr/>
        </p:nvSpPr>
        <p:spPr>
          <a:xfrm>
            <a:off x="3214655" y="4464208"/>
            <a:ext cx="1575712" cy="31933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11198F3-26EE-4874-B0DB-BFE6105AE840}"/>
                  </a:ext>
                </a:extLst>
              </p:cNvPr>
              <p:cNvSpPr txBox="1"/>
              <p:nvPr/>
            </p:nvSpPr>
            <p:spPr>
              <a:xfrm>
                <a:off x="539090" y="4271753"/>
                <a:ext cx="38299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m:oMathPara>
                </a14:m>
                <a:endParaRPr lang="en-US" dirty="0"/>
              </a:p>
            </p:txBody>
          </p:sp>
        </mc:Choice>
        <mc:Fallback xmlns="">
          <p:sp>
            <p:nvSpPr>
              <p:cNvPr id="7" name="TextBox 6">
                <a:extLst>
                  <a:ext uri="{FF2B5EF4-FFF2-40B4-BE49-F238E27FC236}">
                    <a16:creationId xmlns:a16="http://schemas.microsoft.com/office/drawing/2014/main" id="{411198F3-26EE-4874-B0DB-BFE6105AE840}"/>
                  </a:ext>
                </a:extLst>
              </p:cNvPr>
              <p:cNvSpPr txBox="1">
                <a:spLocks noRot="1" noChangeAspect="1" noMove="1" noResize="1" noEditPoints="1" noAdjustHandles="1" noChangeArrowheads="1" noChangeShapeType="1" noTextEdit="1"/>
              </p:cNvSpPr>
              <p:nvPr/>
            </p:nvSpPr>
            <p:spPr>
              <a:xfrm>
                <a:off x="539090" y="4271753"/>
                <a:ext cx="382990" cy="369332"/>
              </a:xfrm>
              <a:prstGeom prst="rect">
                <a:avLst/>
              </a:prstGeom>
              <a:blipFill>
                <a:blip r:embed="rId3"/>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B2B1A3B-E85B-413E-AFBC-7302E9585ABF}"/>
                  </a:ext>
                </a:extLst>
              </p:cNvPr>
              <p:cNvSpPr txBox="1"/>
              <p:nvPr/>
            </p:nvSpPr>
            <p:spPr>
              <a:xfrm>
                <a:off x="7474446" y="4424153"/>
                <a:ext cx="38299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oMath>
                  </m:oMathPara>
                </a14:m>
                <a:endParaRPr lang="en-US" dirty="0"/>
              </a:p>
            </p:txBody>
          </p:sp>
        </mc:Choice>
        <mc:Fallback xmlns="">
          <p:sp>
            <p:nvSpPr>
              <p:cNvPr id="8" name="TextBox 7">
                <a:extLst>
                  <a:ext uri="{FF2B5EF4-FFF2-40B4-BE49-F238E27FC236}">
                    <a16:creationId xmlns:a16="http://schemas.microsoft.com/office/drawing/2014/main" id="{2B2B1A3B-E85B-413E-AFBC-7302E9585ABF}"/>
                  </a:ext>
                </a:extLst>
              </p:cNvPr>
              <p:cNvSpPr txBox="1">
                <a:spLocks noRot="1" noChangeAspect="1" noMove="1" noResize="1" noEditPoints="1" noAdjustHandles="1" noChangeArrowheads="1" noChangeShapeType="1" noTextEdit="1"/>
              </p:cNvSpPr>
              <p:nvPr/>
            </p:nvSpPr>
            <p:spPr>
              <a:xfrm>
                <a:off x="7474446" y="4424153"/>
                <a:ext cx="382990" cy="369332"/>
              </a:xfrm>
              <a:prstGeom prst="rect">
                <a:avLst/>
              </a:prstGeom>
              <a:blipFill>
                <a:blip r:embed="rId4"/>
                <a:stretch>
                  <a:fillRect r="-1587" b="-6667"/>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AEAA811F-946A-4C59-82C9-BEA116B4262A}"/>
              </a:ext>
            </a:extLst>
          </p:cNvPr>
          <p:cNvCxnSpPr/>
          <p:nvPr/>
        </p:nvCxnSpPr>
        <p:spPr>
          <a:xfrm>
            <a:off x="6141493" y="2586251"/>
            <a:ext cx="238835"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ABBA7B4-A977-462C-806C-601FE1C709B7}"/>
                  </a:ext>
                </a:extLst>
              </p:cNvPr>
              <p:cNvSpPr txBox="1"/>
              <p:nvPr/>
            </p:nvSpPr>
            <p:spPr>
              <a:xfrm>
                <a:off x="6448567" y="2419068"/>
                <a:ext cx="20037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𝐩</m:t>
                      </m:r>
                    </m:oMath>
                  </m:oMathPara>
                </a14:m>
                <a:endParaRPr lang="en-US" b="1" dirty="0"/>
              </a:p>
            </p:txBody>
          </p:sp>
        </mc:Choice>
        <mc:Fallback xmlns="">
          <p:sp>
            <p:nvSpPr>
              <p:cNvPr id="11" name="TextBox 10">
                <a:extLst>
                  <a:ext uri="{FF2B5EF4-FFF2-40B4-BE49-F238E27FC236}">
                    <a16:creationId xmlns:a16="http://schemas.microsoft.com/office/drawing/2014/main" id="{CABBA7B4-A977-462C-806C-601FE1C709B7}"/>
                  </a:ext>
                </a:extLst>
              </p:cNvPr>
              <p:cNvSpPr txBox="1">
                <a:spLocks noRot="1" noChangeAspect="1" noMove="1" noResize="1" noEditPoints="1" noAdjustHandles="1" noChangeArrowheads="1" noChangeShapeType="1" noTextEdit="1"/>
              </p:cNvSpPr>
              <p:nvPr/>
            </p:nvSpPr>
            <p:spPr>
              <a:xfrm>
                <a:off x="6448567" y="2419068"/>
                <a:ext cx="200376" cy="276999"/>
              </a:xfrm>
              <a:prstGeom prst="rect">
                <a:avLst/>
              </a:prstGeom>
              <a:blipFill>
                <a:blip r:embed="rId5"/>
                <a:stretch>
                  <a:fillRect l="-30303" r="-27273" b="-28889"/>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F5A42AE5-858C-4316-8BE5-C1038773A895}"/>
              </a:ext>
            </a:extLst>
          </p:cNvPr>
          <p:cNvCxnSpPr/>
          <p:nvPr/>
        </p:nvCxnSpPr>
        <p:spPr>
          <a:xfrm flipV="1">
            <a:off x="2047164" y="2033516"/>
            <a:ext cx="0" cy="10039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60117A9-D6FD-4D16-9879-C5CF29E27CAE}"/>
                  </a:ext>
                </a:extLst>
              </p:cNvPr>
              <p:cNvSpPr txBox="1"/>
              <p:nvPr/>
            </p:nvSpPr>
            <p:spPr>
              <a:xfrm>
                <a:off x="2226847" y="1759426"/>
                <a:ext cx="139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𝐉</m:t>
                      </m:r>
                    </m:oMath>
                  </m:oMathPara>
                </a14:m>
                <a:endParaRPr lang="en-US" b="1" dirty="0"/>
              </a:p>
            </p:txBody>
          </p:sp>
        </mc:Choice>
        <mc:Fallback xmlns="">
          <p:sp>
            <p:nvSpPr>
              <p:cNvPr id="14" name="TextBox 13">
                <a:extLst>
                  <a:ext uri="{FF2B5EF4-FFF2-40B4-BE49-F238E27FC236}">
                    <a16:creationId xmlns:a16="http://schemas.microsoft.com/office/drawing/2014/main" id="{260117A9-D6FD-4D16-9879-C5CF29E27CAE}"/>
                  </a:ext>
                </a:extLst>
              </p:cNvPr>
              <p:cNvSpPr txBox="1">
                <a:spLocks noRot="1" noChangeAspect="1" noMove="1" noResize="1" noEditPoints="1" noAdjustHandles="1" noChangeArrowheads="1" noChangeShapeType="1" noTextEdit="1"/>
              </p:cNvSpPr>
              <p:nvPr/>
            </p:nvSpPr>
            <p:spPr>
              <a:xfrm>
                <a:off x="2226847" y="1759426"/>
                <a:ext cx="139461" cy="276999"/>
              </a:xfrm>
              <a:prstGeom prst="rect">
                <a:avLst/>
              </a:prstGeom>
              <a:blipFill>
                <a:blip r:embed="rId6"/>
                <a:stretch>
                  <a:fillRect l="-52174" r="-56522" b="-33333"/>
                </a:stretch>
              </a:blipFill>
            </p:spPr>
            <p:txBody>
              <a:bodyPr/>
              <a:lstStyle/>
              <a:p>
                <a:r>
                  <a:rPr lang="en-US">
                    <a:noFill/>
                  </a:rPr>
                  <a:t> </a:t>
                </a:r>
              </a:p>
            </p:txBody>
          </p:sp>
        </mc:Fallback>
      </mc:AlternateContent>
      <p:grpSp>
        <p:nvGrpSpPr>
          <p:cNvPr id="19" name="Group 18">
            <a:extLst>
              <a:ext uri="{FF2B5EF4-FFF2-40B4-BE49-F238E27FC236}">
                <a16:creationId xmlns:a16="http://schemas.microsoft.com/office/drawing/2014/main" id="{A934D715-19C8-40A1-B194-D8AD394B00B6}"/>
              </a:ext>
            </a:extLst>
          </p:cNvPr>
          <p:cNvGrpSpPr/>
          <p:nvPr/>
        </p:nvGrpSpPr>
        <p:grpSpPr>
          <a:xfrm>
            <a:off x="1873924" y="2175082"/>
            <a:ext cx="495000" cy="747720"/>
            <a:chOff x="1873924" y="2175082"/>
            <a:chExt cx="495000" cy="747720"/>
          </a:xfrm>
        </p:grpSpPr>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id="{D0B4F872-F931-4C71-948F-E86BC4CEE99E}"/>
                    </a:ext>
                  </a:extLst>
                </p14:cNvPr>
                <p14:cNvContentPartPr/>
                <p14:nvPr/>
              </p14:nvContentPartPr>
              <p14:xfrm>
                <a:off x="1932604" y="2845042"/>
                <a:ext cx="1080" cy="2520"/>
              </p14:xfrm>
            </p:contentPart>
          </mc:Choice>
          <mc:Fallback xmlns="">
            <p:pic>
              <p:nvPicPr>
                <p:cNvPr id="15" name="Ink 14">
                  <a:extLst>
                    <a:ext uri="{FF2B5EF4-FFF2-40B4-BE49-F238E27FC236}">
                      <a16:creationId xmlns:a16="http://schemas.microsoft.com/office/drawing/2014/main" id="{D0B4F872-F931-4C71-948F-E86BC4CEE99E}"/>
                    </a:ext>
                  </a:extLst>
                </p:cNvPr>
                <p:cNvPicPr/>
                <p:nvPr/>
              </p:nvPicPr>
              <p:blipFill>
                <a:blip r:embed="rId8"/>
                <a:stretch>
                  <a:fillRect/>
                </a:stretch>
              </p:blipFill>
              <p:spPr>
                <a:xfrm>
                  <a:off x="1923964" y="2836042"/>
                  <a:ext cx="187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Ink 15">
                  <a:extLst>
                    <a:ext uri="{FF2B5EF4-FFF2-40B4-BE49-F238E27FC236}">
                      <a16:creationId xmlns:a16="http://schemas.microsoft.com/office/drawing/2014/main" id="{A4FD10C7-0D0A-4DF2-8B75-790D5AD9FE4A}"/>
                    </a:ext>
                  </a:extLst>
                </p14:cNvPr>
                <p14:cNvContentPartPr/>
                <p14:nvPr/>
              </p14:nvContentPartPr>
              <p14:xfrm>
                <a:off x="1932604" y="2846842"/>
                <a:ext cx="360" cy="360"/>
              </p14:xfrm>
            </p:contentPart>
          </mc:Choice>
          <mc:Fallback xmlns="">
            <p:pic>
              <p:nvPicPr>
                <p:cNvPr id="16" name="Ink 15">
                  <a:extLst>
                    <a:ext uri="{FF2B5EF4-FFF2-40B4-BE49-F238E27FC236}">
                      <a16:creationId xmlns:a16="http://schemas.microsoft.com/office/drawing/2014/main" id="{A4FD10C7-0D0A-4DF2-8B75-790D5AD9FE4A}"/>
                    </a:ext>
                  </a:extLst>
                </p:cNvPr>
                <p:cNvPicPr/>
                <p:nvPr/>
              </p:nvPicPr>
              <p:blipFill>
                <a:blip r:embed="rId10"/>
                <a:stretch>
                  <a:fillRect/>
                </a:stretch>
              </p:blipFill>
              <p:spPr>
                <a:xfrm>
                  <a:off x="1923964" y="283820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Ink 16">
                  <a:extLst>
                    <a:ext uri="{FF2B5EF4-FFF2-40B4-BE49-F238E27FC236}">
                      <a16:creationId xmlns:a16="http://schemas.microsoft.com/office/drawing/2014/main" id="{C4C6A028-36A8-4369-BFB0-D0E0AB813E02}"/>
                    </a:ext>
                  </a:extLst>
                </p14:cNvPr>
                <p14:cNvContentPartPr/>
                <p14:nvPr/>
              </p14:nvContentPartPr>
              <p14:xfrm>
                <a:off x="1873924" y="2179042"/>
                <a:ext cx="495000" cy="743760"/>
              </p14:xfrm>
            </p:contentPart>
          </mc:Choice>
          <mc:Fallback xmlns="">
            <p:pic>
              <p:nvPicPr>
                <p:cNvPr id="17" name="Ink 16">
                  <a:extLst>
                    <a:ext uri="{FF2B5EF4-FFF2-40B4-BE49-F238E27FC236}">
                      <a16:creationId xmlns:a16="http://schemas.microsoft.com/office/drawing/2014/main" id="{C4C6A028-36A8-4369-BFB0-D0E0AB813E02}"/>
                    </a:ext>
                  </a:extLst>
                </p:cNvPr>
                <p:cNvPicPr/>
                <p:nvPr/>
              </p:nvPicPr>
              <p:blipFill>
                <a:blip r:embed="rId12"/>
                <a:stretch>
                  <a:fillRect/>
                </a:stretch>
              </p:blipFill>
              <p:spPr>
                <a:xfrm>
                  <a:off x="1864924" y="2170402"/>
                  <a:ext cx="512640" cy="761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449362FD-E4FC-4632-AB7B-EF3A01D1C423}"/>
                    </a:ext>
                  </a:extLst>
                </p14:cNvPr>
                <p14:cNvContentPartPr/>
                <p14:nvPr/>
              </p14:nvContentPartPr>
              <p14:xfrm>
                <a:off x="2147884" y="2175082"/>
                <a:ext cx="101160" cy="70560"/>
              </p14:xfrm>
            </p:contentPart>
          </mc:Choice>
          <mc:Fallback xmlns="">
            <p:pic>
              <p:nvPicPr>
                <p:cNvPr id="18" name="Ink 17">
                  <a:extLst>
                    <a:ext uri="{FF2B5EF4-FFF2-40B4-BE49-F238E27FC236}">
                      <a16:creationId xmlns:a16="http://schemas.microsoft.com/office/drawing/2014/main" id="{449362FD-E4FC-4632-AB7B-EF3A01D1C423}"/>
                    </a:ext>
                  </a:extLst>
                </p:cNvPr>
                <p:cNvPicPr/>
                <p:nvPr/>
              </p:nvPicPr>
              <p:blipFill>
                <a:blip r:embed="rId14"/>
                <a:stretch>
                  <a:fillRect/>
                </a:stretch>
              </p:blipFill>
              <p:spPr>
                <a:xfrm>
                  <a:off x="2138884" y="2166442"/>
                  <a:ext cx="118800" cy="88200"/>
                </a:xfrm>
                <a:prstGeom prst="rect">
                  <a:avLst/>
                </a:prstGeom>
              </p:spPr>
            </p:pic>
          </mc:Fallback>
        </mc:AlternateContent>
      </p:grpSp>
      <p:sp>
        <p:nvSpPr>
          <p:cNvPr id="3" name="TextBox 2">
            <a:extLst>
              <a:ext uri="{FF2B5EF4-FFF2-40B4-BE49-F238E27FC236}">
                <a16:creationId xmlns:a16="http://schemas.microsoft.com/office/drawing/2014/main" id="{C13BAADA-B7D3-44AB-A7C8-869C7CC84DC5}"/>
              </a:ext>
            </a:extLst>
          </p:cNvPr>
          <p:cNvSpPr txBox="1"/>
          <p:nvPr/>
        </p:nvSpPr>
        <p:spPr>
          <a:xfrm>
            <a:off x="3355200" y="6105809"/>
            <a:ext cx="2613599" cy="646331"/>
          </a:xfrm>
          <a:prstGeom prst="rect">
            <a:avLst/>
          </a:prstGeom>
          <a:noFill/>
        </p:spPr>
        <p:txBody>
          <a:bodyPr wrap="square" rtlCol="0">
            <a:spAutoFit/>
          </a:bodyPr>
          <a:lstStyle/>
          <a:p>
            <a:r>
              <a:rPr lang="en-SG" dirty="0"/>
              <a:t>Zhang, et al, PRB </a:t>
            </a:r>
            <a:r>
              <a:rPr lang="en-SG" b="1" dirty="0"/>
              <a:t>105</a:t>
            </a:r>
            <a:r>
              <a:rPr lang="en-SG" dirty="0"/>
              <a:t>, 205421 (2022).</a:t>
            </a:r>
          </a:p>
        </p:txBody>
      </p:sp>
    </p:spTree>
    <p:extLst>
      <p:ext uri="{BB962C8B-B14F-4D97-AF65-F5344CB8AC3E}">
        <p14:creationId xmlns:p14="http://schemas.microsoft.com/office/powerpoint/2010/main" val="1895206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F35D-A73B-4A41-B9C3-F4B895E3EAEB}"/>
              </a:ext>
            </a:extLst>
          </p:cNvPr>
          <p:cNvSpPr>
            <a:spLocks noGrp="1"/>
          </p:cNvSpPr>
          <p:nvPr>
            <p:ph type="title"/>
          </p:nvPr>
        </p:nvSpPr>
        <p:spPr/>
        <p:txBody>
          <a:bodyPr/>
          <a:lstStyle/>
          <a:p>
            <a:r>
              <a:rPr lang="en-US" dirty="0"/>
              <a:t>Current-state, </a:t>
            </a:r>
            <a:r>
              <a:rPr lang="en-US" dirty="0" err="1"/>
              <a:t>Landauer</a:t>
            </a:r>
            <a:r>
              <a:rPr lang="en-US" dirty="0"/>
              <a:t> way</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715271-EE52-4ADA-B214-990314A3BDF8}"/>
                  </a:ext>
                </a:extLst>
              </p:cNvPr>
              <p:cNvSpPr>
                <a:spLocks noGrp="1"/>
              </p:cNvSpPr>
              <p:nvPr>
                <p:ph idx="1"/>
              </p:nvPr>
            </p:nvSpPr>
            <p:spPr/>
            <p:txBody>
              <a:bodyPr>
                <a:normAutofit/>
              </a:bodyPr>
              <a:lstStyle/>
              <a:p>
                <a:r>
                  <a:rPr lang="en-US" dirty="0"/>
                  <a:t>Express the electron Green’s function in eigen-modes</a:t>
                </a:r>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&lt;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2</m:t>
                      </m:r>
                      <m:r>
                        <a:rPr lang="en-US" b="0" i="1" smtClean="0">
                          <a:latin typeface="Cambria Math" panose="02040503050406030204" pitchFamily="18" charset="0"/>
                        </a:rPr>
                        <m:t>𝜋</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𝑛</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𝑛</m:t>
                              </m:r>
                            </m:sub>
                          </m:sSub>
                        </m:e>
                      </m:nary>
                      <m:r>
                        <a:rPr lang="en-US" b="0" i="1" smtClean="0">
                          <a:latin typeface="Cambria Math" panose="02040503050406030204" pitchFamily="18" charset="0"/>
                        </a:rPr>
                        <m:t>𝛿</m:t>
                      </m:r>
                      <m:d>
                        <m:dPr>
                          <m:ctrlPr>
                            <a:rPr lang="en-US" b="0" i="1" smtClean="0">
                              <a:latin typeface="Cambria Math" panose="02040503050406030204" pitchFamily="18" charset="0"/>
                            </a:rPr>
                          </m:ctrlPr>
                        </m:dPr>
                        <m:e>
                          <m:r>
                            <a:rPr lang="en-US" b="0" i="1" smtClean="0">
                              <a:latin typeface="Cambria Math" panose="02040503050406030204" pitchFamily="18" charset="0"/>
                            </a:rPr>
                            <m:t>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𝑛</m:t>
                              </m:r>
                            </m:sub>
                          </m:sSub>
                        </m:e>
                      </m:d>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m:oMathPara>
                </a14:m>
                <a:endParaRPr lang="en-US" dirty="0"/>
              </a:p>
              <a:p>
                <a:r>
                  <a:rPr lang="en-US" dirty="0"/>
                  <a:t>L</a:t>
                </a:r>
                <a:r>
                  <a:rPr lang="en-SG" dirty="0"/>
                  <a:t>eft-moving electrons follow </a:t>
                </a:r>
              </a:p>
              <a:p>
                <a:pPr marL="0" indent="0">
                  <a:buNone/>
                </a:pPr>
                <a:r>
                  <a:rPr lang="en-US" b="0" dirty="0"/>
                  <a:t>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𝑛</m:t>
                        </m:r>
                      </m:sub>
                      <m:sup>
                        <m:r>
                          <a:rPr lang="en-US" b="0" i="1" smtClean="0">
                            <a:latin typeface="Cambria Math" panose="02040503050406030204" pitchFamily="18" charset="0"/>
                          </a:rPr>
                          <m:t>𝐿</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𝐿</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r>
                              <a:rPr lang="en-US" b="0" i="1" smtClean="0">
                                <a:latin typeface="Cambria Math" panose="02040503050406030204" pitchFamily="18" charset="0"/>
                              </a:rPr>
                              <m:t>)</m:t>
                            </m:r>
                          </m:sup>
                        </m:sSup>
                        <m:r>
                          <a:rPr lang="en-US" b="0" i="1" smtClean="0">
                            <a:latin typeface="Cambria Math" panose="02040503050406030204" pitchFamily="18" charset="0"/>
                          </a:rPr>
                          <m:t>+1</m:t>
                        </m:r>
                      </m:den>
                    </m:f>
                  </m:oMath>
                </a14:m>
                <a:endParaRPr lang="en-SG" dirty="0"/>
              </a:p>
              <a:p>
                <a:r>
                  <a:rPr lang="en-US" dirty="0"/>
                  <a:t>R</a:t>
                </a:r>
                <a:r>
                  <a:rPr lang="en-SG" dirty="0" err="1"/>
                  <a:t>ight</a:t>
                </a:r>
                <a:r>
                  <a:rPr lang="en-SG" dirty="0"/>
                  <a:t>-moving electrons follow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𝑛</m:t>
                        </m:r>
                      </m:sub>
                      <m:sup>
                        <m:r>
                          <a:rPr lang="en-US" b="0" i="1" smtClean="0">
                            <a:latin typeface="Cambria Math" panose="02040503050406030204" pitchFamily="18" charset="0"/>
                          </a:rPr>
                          <m:t>𝑅</m:t>
                        </m:r>
                      </m:sup>
                    </m:sSubSup>
                  </m:oMath>
                </a14:m>
                <a:r>
                  <a:rPr lang="en-SG" dirty="0"/>
                  <a:t>. </a:t>
                </a:r>
              </a:p>
              <a:p>
                <a:r>
                  <a:rPr lang="en-US" dirty="0"/>
                  <a:t>M</a:t>
                </a:r>
                <a:r>
                  <a:rPr lang="en-SG" dirty="0" err="1"/>
                  <a:t>oving</a:t>
                </a:r>
                <a:r>
                  <a:rPr lang="en-SG" dirty="0"/>
                  <a:t> direction based on group velocity.</a:t>
                </a:r>
              </a:p>
            </p:txBody>
          </p:sp>
        </mc:Choice>
        <mc:Fallback xmlns="">
          <p:sp>
            <p:nvSpPr>
              <p:cNvPr id="3" name="Content Placeholder 2">
                <a:extLst>
                  <a:ext uri="{FF2B5EF4-FFF2-40B4-BE49-F238E27FC236}">
                    <a16:creationId xmlns:a16="http://schemas.microsoft.com/office/drawing/2014/main" id="{49715271-EE52-4ADA-B214-990314A3BDF8}"/>
                  </a:ext>
                </a:extLst>
              </p:cNvPr>
              <p:cNvSpPr>
                <a:spLocks noGrp="1" noRot="1" noChangeAspect="1" noMove="1" noResize="1" noEditPoints="1" noAdjustHandles="1" noChangeArrowheads="1" noChangeShapeType="1" noTextEdit="1"/>
              </p:cNvSpPr>
              <p:nvPr>
                <p:ph idx="1"/>
              </p:nvPr>
            </p:nvSpPr>
            <p:spPr>
              <a:blipFill>
                <a:blip r:embed="rId2"/>
                <a:stretch>
                  <a:fillRect l="-1391" t="-238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93E6451A-544F-4438-B64D-A0DE1BEC6D6C}"/>
              </a:ext>
            </a:extLst>
          </p:cNvPr>
          <p:cNvSpPr>
            <a:spLocks noGrp="1"/>
          </p:cNvSpPr>
          <p:nvPr>
            <p:ph type="sldNum" sz="quarter" idx="12"/>
          </p:nvPr>
        </p:nvSpPr>
        <p:spPr/>
        <p:txBody>
          <a:bodyPr/>
          <a:lstStyle/>
          <a:p>
            <a:fld id="{6B0C5081-FAA5-4254-AC75-597BB4863808}" type="slidenum">
              <a:rPr lang="en-US" smtClean="0"/>
              <a:t>37</a:t>
            </a:fld>
            <a:endParaRPr lang="en-US"/>
          </a:p>
        </p:txBody>
      </p:sp>
      <p:sp>
        <p:nvSpPr>
          <p:cNvPr id="5" name="Rectangle 4">
            <a:extLst>
              <a:ext uri="{FF2B5EF4-FFF2-40B4-BE49-F238E27FC236}">
                <a16:creationId xmlns:a16="http://schemas.microsoft.com/office/drawing/2014/main" id="{FEE77BA0-1F5A-41EC-AC5C-00D4FDB66622}"/>
              </a:ext>
            </a:extLst>
          </p:cNvPr>
          <p:cNvSpPr/>
          <p:nvPr/>
        </p:nvSpPr>
        <p:spPr>
          <a:xfrm>
            <a:off x="6091200" y="3931200"/>
            <a:ext cx="864000" cy="84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 name="Rectangle 5">
            <a:extLst>
              <a:ext uri="{FF2B5EF4-FFF2-40B4-BE49-F238E27FC236}">
                <a16:creationId xmlns:a16="http://schemas.microsoft.com/office/drawing/2014/main" id="{194299C9-849C-4602-A9F1-5DED4DA1172A}"/>
              </a:ext>
            </a:extLst>
          </p:cNvPr>
          <p:cNvSpPr/>
          <p:nvPr/>
        </p:nvSpPr>
        <p:spPr>
          <a:xfrm>
            <a:off x="7574400" y="4233600"/>
            <a:ext cx="792000" cy="547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8" name="Straight Arrow Connector 7">
            <a:extLst>
              <a:ext uri="{FF2B5EF4-FFF2-40B4-BE49-F238E27FC236}">
                <a16:creationId xmlns:a16="http://schemas.microsoft.com/office/drawing/2014/main" id="{E28819A8-C5D8-4F9E-A9C6-F4970E3C0DBC}"/>
              </a:ext>
            </a:extLst>
          </p:cNvPr>
          <p:cNvCxnSpPr/>
          <p:nvPr/>
        </p:nvCxnSpPr>
        <p:spPr>
          <a:xfrm>
            <a:off x="6955200" y="4060800"/>
            <a:ext cx="4968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EFB7DC5-448E-4486-A9D2-496E75CE3545}"/>
              </a:ext>
            </a:extLst>
          </p:cNvPr>
          <p:cNvCxnSpPr>
            <a:stCxn id="6" idx="1"/>
          </p:cNvCxnSpPr>
          <p:nvPr/>
        </p:nvCxnSpPr>
        <p:spPr>
          <a:xfrm flipH="1">
            <a:off x="7142400" y="4507200"/>
            <a:ext cx="432000" cy="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CC091F8-8D3E-486A-81B7-07B218C558BC}"/>
                  </a:ext>
                </a:extLst>
              </p:cNvPr>
              <p:cNvSpPr txBox="1"/>
              <p:nvPr/>
            </p:nvSpPr>
            <p:spPr>
              <a:xfrm>
                <a:off x="7797600" y="3794400"/>
                <a:ext cx="511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oMath>
                  </m:oMathPara>
                </a14:m>
                <a:endParaRPr lang="en-SG" dirty="0"/>
              </a:p>
            </p:txBody>
          </p:sp>
        </mc:Choice>
        <mc:Fallback xmlns="">
          <p:sp>
            <p:nvSpPr>
              <p:cNvPr id="11" name="TextBox 10">
                <a:extLst>
                  <a:ext uri="{FF2B5EF4-FFF2-40B4-BE49-F238E27FC236}">
                    <a16:creationId xmlns:a16="http://schemas.microsoft.com/office/drawing/2014/main" id="{9CC091F8-8D3E-486A-81B7-07B218C558BC}"/>
                  </a:ext>
                </a:extLst>
              </p:cNvPr>
              <p:cNvSpPr txBox="1">
                <a:spLocks noRot="1" noChangeAspect="1" noMove="1" noResize="1" noEditPoints="1" noAdjustHandles="1" noChangeArrowheads="1" noChangeShapeType="1" noTextEdit="1"/>
              </p:cNvSpPr>
              <p:nvPr/>
            </p:nvSpPr>
            <p:spPr>
              <a:xfrm>
                <a:off x="7797600" y="3794400"/>
                <a:ext cx="511200" cy="369332"/>
              </a:xfrm>
              <a:prstGeom prst="rect">
                <a:avLst/>
              </a:prstGeom>
              <a:blipFill>
                <a:blip r:embed="rId3"/>
                <a:stretch>
                  <a:fillRect b="-491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F034E8C-C394-42BB-AA37-E7208592ACA8}"/>
                  </a:ext>
                </a:extLst>
              </p:cNvPr>
              <p:cNvSpPr txBox="1"/>
              <p:nvPr/>
            </p:nvSpPr>
            <p:spPr>
              <a:xfrm>
                <a:off x="6258000" y="3428400"/>
                <a:ext cx="511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m:oMathPara>
                </a14:m>
                <a:endParaRPr lang="en-SG" dirty="0"/>
              </a:p>
            </p:txBody>
          </p:sp>
        </mc:Choice>
        <mc:Fallback xmlns="">
          <p:sp>
            <p:nvSpPr>
              <p:cNvPr id="12" name="TextBox 11">
                <a:extLst>
                  <a:ext uri="{FF2B5EF4-FFF2-40B4-BE49-F238E27FC236}">
                    <a16:creationId xmlns:a16="http://schemas.microsoft.com/office/drawing/2014/main" id="{8F034E8C-C394-42BB-AA37-E7208592ACA8}"/>
                  </a:ext>
                </a:extLst>
              </p:cNvPr>
              <p:cNvSpPr txBox="1">
                <a:spLocks noRot="1" noChangeAspect="1" noMove="1" noResize="1" noEditPoints="1" noAdjustHandles="1" noChangeArrowheads="1" noChangeShapeType="1" noTextEdit="1"/>
              </p:cNvSpPr>
              <p:nvPr/>
            </p:nvSpPr>
            <p:spPr>
              <a:xfrm>
                <a:off x="6258000" y="3428400"/>
                <a:ext cx="511200" cy="369332"/>
              </a:xfrm>
              <a:prstGeom prst="rect">
                <a:avLst/>
              </a:prstGeom>
              <a:blipFill>
                <a:blip r:embed="rId4"/>
                <a:stretch>
                  <a:fillRect b="-4918"/>
                </a:stretch>
              </a:blipFill>
            </p:spPr>
            <p:txBody>
              <a:bodyPr/>
              <a:lstStyle/>
              <a:p>
                <a:r>
                  <a:rPr lang="en-SG">
                    <a:noFill/>
                  </a:rPr>
                  <a:t> </a:t>
                </a:r>
              </a:p>
            </p:txBody>
          </p:sp>
        </mc:Fallback>
      </mc:AlternateContent>
    </p:spTree>
    <p:extLst>
      <p:ext uri="{BB962C8B-B14F-4D97-AF65-F5344CB8AC3E}">
        <p14:creationId xmlns:p14="http://schemas.microsoft.com/office/powerpoint/2010/main" val="1375220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4F52E-FFAF-441C-8F0C-1D725418C142}"/>
              </a:ext>
            </a:extLst>
          </p:cNvPr>
          <p:cNvSpPr>
            <a:spLocks noGrp="1"/>
          </p:cNvSpPr>
          <p:nvPr>
            <p:ph type="title"/>
          </p:nvPr>
        </p:nvSpPr>
        <p:spPr/>
        <p:txBody>
          <a:bodyPr/>
          <a:lstStyle/>
          <a:p>
            <a:r>
              <a:rPr lang="en-US" dirty="0"/>
              <a:t>Emission from graphene edge</a:t>
            </a:r>
          </a:p>
        </p:txBody>
      </p:sp>
      <p:sp>
        <p:nvSpPr>
          <p:cNvPr id="4" name="Slide Number Placeholder 3">
            <a:extLst>
              <a:ext uri="{FF2B5EF4-FFF2-40B4-BE49-F238E27FC236}">
                <a16:creationId xmlns:a16="http://schemas.microsoft.com/office/drawing/2014/main" id="{1ED8CA0B-F262-4597-ADF4-AC17DB13B1D7}"/>
              </a:ext>
            </a:extLst>
          </p:cNvPr>
          <p:cNvSpPr>
            <a:spLocks noGrp="1"/>
          </p:cNvSpPr>
          <p:nvPr>
            <p:ph type="sldNum" sz="quarter" idx="12"/>
          </p:nvPr>
        </p:nvSpPr>
        <p:spPr/>
        <p:txBody>
          <a:bodyPr/>
          <a:lstStyle/>
          <a:p>
            <a:fld id="{6B0C5081-FAA5-4254-AC75-597BB4863808}" type="slidenum">
              <a:rPr lang="en-US" smtClean="0"/>
              <a:t>38</a:t>
            </a:fld>
            <a:endParaRPr lang="en-US"/>
          </a:p>
        </p:txBody>
      </p:sp>
      <p:pic>
        <p:nvPicPr>
          <p:cNvPr id="5" name="Picture 4">
            <a:extLst>
              <a:ext uri="{FF2B5EF4-FFF2-40B4-BE49-F238E27FC236}">
                <a16:creationId xmlns:a16="http://schemas.microsoft.com/office/drawing/2014/main" id="{3F8955F1-0501-4738-B44F-E4FA4863D4FC}"/>
              </a:ext>
            </a:extLst>
          </p:cNvPr>
          <p:cNvPicPr>
            <a:picLocks noChangeAspect="1"/>
          </p:cNvPicPr>
          <p:nvPr/>
        </p:nvPicPr>
        <p:blipFill>
          <a:blip r:embed="rId2"/>
          <a:stretch>
            <a:fillRect/>
          </a:stretch>
        </p:blipFill>
        <p:spPr>
          <a:xfrm>
            <a:off x="5109799" y="1690689"/>
            <a:ext cx="3946800" cy="25896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7952191-F40A-4722-876E-E406B2895D74}"/>
                  </a:ext>
                </a:extLst>
              </p:cNvPr>
              <p:cNvSpPr txBox="1"/>
              <p:nvPr/>
            </p:nvSpPr>
            <p:spPr>
              <a:xfrm>
                <a:off x="5505973" y="4419600"/>
                <a:ext cx="3104627" cy="1292213"/>
              </a:xfrm>
              <a:prstGeom prst="rect">
                <a:avLst/>
              </a:prstGeom>
              <a:noFill/>
            </p:spPr>
            <p:txBody>
              <a:bodyPr wrap="square" rtlCol="0">
                <a:spAutoFit/>
              </a:bodyPr>
              <a:lstStyle/>
              <a:p>
                <a:r>
                  <a:rPr lang="en-US" dirty="0"/>
                  <a:t>(a) Emission power as a function of temperature, (b) </a:t>
                </a:r>
                <a:r>
                  <a:rPr lang="en-US" i="1" dirty="0"/>
                  <a:t>P</a:t>
                </a:r>
                <a:r>
                  <a:rPr lang="en-US" dirty="0"/>
                  <a:t>, </a:t>
                </a:r>
                <a:r>
                  <a:rPr lang="en-US" i="1" dirty="0"/>
                  <a:t>N</a:t>
                </a:r>
                <a:r>
                  <a:rPr lang="en-US" dirty="0"/>
                  <a:t>, </a:t>
                </a:r>
                <a:r>
                  <a:rPr lang="en-US" i="1" dirty="0"/>
                  <a:t>F</a:t>
                </a:r>
                <a:r>
                  <a:rPr lang="en-US" dirty="0"/>
                  <a:t> as a function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a14:m>
                <a:r>
                  <a:rPr lang="en-US" dirty="0"/>
                  <a:t> fixing </a:t>
                </a:r>
                <a14:m>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num>
                      <m:den>
                        <m:r>
                          <a:rPr lang="en-US" b="0" i="1" smtClean="0">
                            <a:latin typeface="Cambria Math" panose="02040503050406030204" pitchFamily="18" charset="0"/>
                          </a:rPr>
                          <m:t>𝑡</m:t>
                        </m:r>
                      </m:den>
                    </m:f>
                    <m:r>
                      <a:rPr lang="en-US" b="0" i="1" smtClean="0">
                        <a:latin typeface="Cambria Math" panose="02040503050406030204" pitchFamily="18" charset="0"/>
                      </a:rPr>
                      <m:t>=−0.8</m:t>
                    </m:r>
                  </m:oMath>
                </a14:m>
                <a:r>
                  <a:rPr lang="en-US" dirty="0"/>
                  <a:t>.  Y.-M. Zhang, etc. </a:t>
                </a:r>
              </a:p>
            </p:txBody>
          </p:sp>
        </mc:Choice>
        <mc:Fallback xmlns="">
          <p:sp>
            <p:nvSpPr>
              <p:cNvPr id="7" name="TextBox 6">
                <a:extLst>
                  <a:ext uri="{FF2B5EF4-FFF2-40B4-BE49-F238E27FC236}">
                    <a16:creationId xmlns:a16="http://schemas.microsoft.com/office/drawing/2014/main" id="{77952191-F40A-4722-876E-E406B2895D74}"/>
                  </a:ext>
                </a:extLst>
              </p:cNvPr>
              <p:cNvSpPr txBox="1">
                <a:spLocks noRot="1" noChangeAspect="1" noMove="1" noResize="1" noEditPoints="1" noAdjustHandles="1" noChangeArrowheads="1" noChangeShapeType="1" noTextEdit="1"/>
              </p:cNvSpPr>
              <p:nvPr/>
            </p:nvSpPr>
            <p:spPr>
              <a:xfrm>
                <a:off x="5505973" y="4419600"/>
                <a:ext cx="3104627" cy="1292213"/>
              </a:xfrm>
              <a:prstGeom prst="rect">
                <a:avLst/>
              </a:prstGeom>
              <a:blipFill>
                <a:blip r:embed="rId3"/>
                <a:stretch>
                  <a:fillRect l="-1569" t="-2358" b="-1887"/>
                </a:stretch>
              </a:blipFill>
            </p:spPr>
            <p:txBody>
              <a:bodyPr/>
              <a:lstStyle/>
              <a:p>
                <a:r>
                  <a:rPr lang="en-SG">
                    <a:noFill/>
                  </a:rPr>
                  <a:t> </a:t>
                </a:r>
              </a:p>
            </p:txBody>
          </p:sp>
        </mc:Fallback>
      </mc:AlternateContent>
      <p:pic>
        <p:nvPicPr>
          <p:cNvPr id="8" name="Picture 7">
            <a:extLst>
              <a:ext uri="{FF2B5EF4-FFF2-40B4-BE49-F238E27FC236}">
                <a16:creationId xmlns:a16="http://schemas.microsoft.com/office/drawing/2014/main" id="{6BA02608-F148-469F-BB4E-402D5ACA146F}"/>
              </a:ext>
            </a:extLst>
          </p:cNvPr>
          <p:cNvPicPr>
            <a:picLocks noChangeAspect="1"/>
          </p:cNvPicPr>
          <p:nvPr/>
        </p:nvPicPr>
        <p:blipFill>
          <a:blip r:embed="rId4"/>
          <a:stretch>
            <a:fillRect/>
          </a:stretch>
        </p:blipFill>
        <p:spPr>
          <a:xfrm>
            <a:off x="0" y="1856837"/>
            <a:ext cx="5313648" cy="4139361"/>
          </a:xfrm>
          <a:prstGeom prst="rect">
            <a:avLst/>
          </a:prstGeom>
        </p:spPr>
      </p:pic>
    </p:spTree>
    <p:extLst>
      <p:ext uri="{BB962C8B-B14F-4D97-AF65-F5344CB8AC3E}">
        <p14:creationId xmlns:p14="http://schemas.microsoft.com/office/powerpoint/2010/main" val="2449719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35EFB2-5454-4B62-B025-85A44FD4269A}"/>
              </a:ext>
            </a:extLst>
          </p:cNvPr>
          <p:cNvSpPr>
            <a:spLocks noGrp="1"/>
          </p:cNvSpPr>
          <p:nvPr>
            <p:ph type="sldNum" sz="quarter" idx="12"/>
          </p:nvPr>
        </p:nvSpPr>
        <p:spPr/>
        <p:txBody>
          <a:bodyPr/>
          <a:lstStyle/>
          <a:p>
            <a:fld id="{6B0C5081-FAA5-4254-AC75-597BB4863808}" type="slidenum">
              <a:rPr lang="en-US" smtClean="0"/>
              <a:t>39</a:t>
            </a:fld>
            <a:endParaRPr lang="en-US"/>
          </a:p>
        </p:txBody>
      </p:sp>
      <p:pic>
        <p:nvPicPr>
          <p:cNvPr id="6" name="Picture 5">
            <a:extLst>
              <a:ext uri="{FF2B5EF4-FFF2-40B4-BE49-F238E27FC236}">
                <a16:creationId xmlns:a16="http://schemas.microsoft.com/office/drawing/2014/main" id="{1FEEC584-A81A-4E0E-AAE5-32EF91F06BF2}"/>
              </a:ext>
            </a:extLst>
          </p:cNvPr>
          <p:cNvPicPr>
            <a:picLocks noChangeAspect="1"/>
          </p:cNvPicPr>
          <p:nvPr/>
        </p:nvPicPr>
        <p:blipFill>
          <a:blip r:embed="rId2"/>
          <a:stretch>
            <a:fillRect/>
          </a:stretch>
        </p:blipFill>
        <p:spPr>
          <a:xfrm>
            <a:off x="0" y="390200"/>
            <a:ext cx="9144000" cy="5106559"/>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F901A98-01E7-4D8B-BD43-7D91B6F3EE06}"/>
                  </a:ext>
                </a:extLst>
              </p:cNvPr>
              <p:cNvSpPr txBox="1"/>
              <p:nvPr/>
            </p:nvSpPr>
            <p:spPr>
              <a:xfrm>
                <a:off x="445062" y="5721069"/>
                <a:ext cx="8164864" cy="646331"/>
              </a:xfrm>
              <a:prstGeom prst="rect">
                <a:avLst/>
              </a:prstGeom>
              <a:noFill/>
            </p:spPr>
            <p:txBody>
              <a:bodyPr wrap="square" rtlCol="0">
                <a:spAutoFit/>
              </a:bodyPr>
              <a:lstStyle/>
              <a:p>
                <a:r>
                  <a:rPr lang="en-US" i="1" dirty="0"/>
                  <a:t>I</a:t>
                </a:r>
                <a:r>
                  <a:rPr lang="en-US" dirty="0"/>
                  <a:t>, </a:t>
                </a:r>
                <a:r>
                  <a:rPr lang="en-US" i="1" dirty="0"/>
                  <a:t>N</a:t>
                </a:r>
                <a:r>
                  <a:rPr lang="en-US" dirty="0"/>
                  <a:t>, </a:t>
                </a:r>
                <a:r>
                  <a:rPr lang="en-US" i="1" dirty="0"/>
                  <a:t>F</a:t>
                </a:r>
                <a:r>
                  <a:rPr lang="en-US" dirty="0"/>
                  <a:t> scan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oMath>
                </a14:m>
                <a:r>
                  <a:rPr lang="en-US" dirty="0"/>
                  <a:t>vs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a14:m>
                <a:r>
                  <a:rPr lang="en-US" dirty="0"/>
                  <a:t>.  System size width 700 unit cells, k-point 401.  From Zhang, et al, PRB 105, 205421 (2022).</a:t>
                </a:r>
              </a:p>
            </p:txBody>
          </p:sp>
        </mc:Choice>
        <mc:Fallback xmlns="">
          <p:sp>
            <p:nvSpPr>
              <p:cNvPr id="7" name="TextBox 6">
                <a:extLst>
                  <a:ext uri="{FF2B5EF4-FFF2-40B4-BE49-F238E27FC236}">
                    <a16:creationId xmlns:a16="http://schemas.microsoft.com/office/drawing/2014/main" id="{5F901A98-01E7-4D8B-BD43-7D91B6F3EE06}"/>
                  </a:ext>
                </a:extLst>
              </p:cNvPr>
              <p:cNvSpPr txBox="1">
                <a:spLocks noRot="1" noChangeAspect="1" noMove="1" noResize="1" noEditPoints="1" noAdjustHandles="1" noChangeArrowheads="1" noChangeShapeType="1" noTextEdit="1"/>
              </p:cNvSpPr>
              <p:nvPr/>
            </p:nvSpPr>
            <p:spPr>
              <a:xfrm>
                <a:off x="445062" y="5721069"/>
                <a:ext cx="8164864" cy="646331"/>
              </a:xfrm>
              <a:prstGeom prst="rect">
                <a:avLst/>
              </a:prstGeom>
              <a:blipFill>
                <a:blip r:embed="rId3"/>
                <a:stretch>
                  <a:fillRect l="-597" t="-4673" b="-13084"/>
                </a:stretch>
              </a:blipFill>
            </p:spPr>
            <p:txBody>
              <a:bodyPr/>
              <a:lstStyle/>
              <a:p>
                <a:r>
                  <a:rPr lang="en-SG">
                    <a:noFill/>
                  </a:rPr>
                  <a:t> </a:t>
                </a:r>
              </a:p>
            </p:txBody>
          </p:sp>
        </mc:Fallback>
      </mc:AlternateContent>
    </p:spTree>
    <p:extLst>
      <p:ext uri="{BB962C8B-B14F-4D97-AF65-F5344CB8AC3E}">
        <p14:creationId xmlns:p14="http://schemas.microsoft.com/office/powerpoint/2010/main" val="16028494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4AE1-1731-4EE0-ABF9-D1B9B9EB0D8D}"/>
              </a:ext>
            </a:extLst>
          </p:cNvPr>
          <p:cNvSpPr>
            <a:spLocks noGrp="1"/>
          </p:cNvSpPr>
          <p:nvPr>
            <p:ph type="title"/>
          </p:nvPr>
        </p:nvSpPr>
        <p:spPr/>
        <p:txBody>
          <a:bodyPr/>
          <a:lstStyle/>
          <a:p>
            <a:r>
              <a:rPr lang="en-US" dirty="0"/>
              <a:t>C</a:t>
            </a:r>
            <a:r>
              <a:rPr lang="en-US" baseline="-25000" dirty="0"/>
              <a:t>60</a:t>
            </a:r>
            <a:r>
              <a:rPr lang="en-US" dirty="0"/>
              <a:t> and graphene</a:t>
            </a:r>
            <a:endParaRPr lang="en-SG" dirty="0"/>
          </a:p>
        </p:txBody>
      </p:sp>
      <p:sp>
        <p:nvSpPr>
          <p:cNvPr id="4" name="Slide Number Placeholder 3">
            <a:extLst>
              <a:ext uri="{FF2B5EF4-FFF2-40B4-BE49-F238E27FC236}">
                <a16:creationId xmlns:a16="http://schemas.microsoft.com/office/drawing/2014/main" id="{DDCE69FA-12F2-4276-A2C3-E68DE1A80EF2}"/>
              </a:ext>
            </a:extLst>
          </p:cNvPr>
          <p:cNvSpPr>
            <a:spLocks noGrp="1"/>
          </p:cNvSpPr>
          <p:nvPr>
            <p:ph type="sldNum" sz="quarter" idx="12"/>
          </p:nvPr>
        </p:nvSpPr>
        <p:spPr/>
        <p:txBody>
          <a:bodyPr/>
          <a:lstStyle/>
          <a:p>
            <a:fld id="{6B0C5081-FAA5-4254-AC75-597BB4863808}" type="slidenum">
              <a:rPr lang="en-US" smtClean="0"/>
              <a:t>40</a:t>
            </a:fld>
            <a:endParaRPr lang="en-US"/>
          </a:p>
        </p:txBody>
      </p:sp>
      <p:pic>
        <p:nvPicPr>
          <p:cNvPr id="5" name="Picture 4">
            <a:extLst>
              <a:ext uri="{FF2B5EF4-FFF2-40B4-BE49-F238E27FC236}">
                <a16:creationId xmlns:a16="http://schemas.microsoft.com/office/drawing/2014/main" id="{7FD5228D-55AC-46A5-9612-5037175B86E9}"/>
              </a:ext>
            </a:extLst>
          </p:cNvPr>
          <p:cNvPicPr>
            <a:picLocks noChangeAspect="1"/>
          </p:cNvPicPr>
          <p:nvPr/>
        </p:nvPicPr>
        <p:blipFill>
          <a:blip r:embed="rId2"/>
          <a:stretch>
            <a:fillRect/>
          </a:stretch>
        </p:blipFill>
        <p:spPr>
          <a:xfrm>
            <a:off x="0" y="2339041"/>
            <a:ext cx="9144000" cy="3486912"/>
          </a:xfrm>
          <a:prstGeom prst="rect">
            <a:avLst/>
          </a:prstGeom>
        </p:spPr>
      </p:pic>
      <p:sp>
        <p:nvSpPr>
          <p:cNvPr id="3" name="TextBox 2">
            <a:extLst>
              <a:ext uri="{FF2B5EF4-FFF2-40B4-BE49-F238E27FC236}">
                <a16:creationId xmlns:a16="http://schemas.microsoft.com/office/drawing/2014/main" id="{E3F00C0F-14B5-4C85-977B-2BF05794A2E7}"/>
              </a:ext>
            </a:extLst>
          </p:cNvPr>
          <p:cNvSpPr txBox="1"/>
          <p:nvPr/>
        </p:nvSpPr>
        <p:spPr>
          <a:xfrm>
            <a:off x="2800800" y="5728911"/>
            <a:ext cx="3218400" cy="646331"/>
          </a:xfrm>
          <a:prstGeom prst="rect">
            <a:avLst/>
          </a:prstGeom>
          <a:noFill/>
        </p:spPr>
        <p:txBody>
          <a:bodyPr wrap="square" rtlCol="0">
            <a:spAutoFit/>
          </a:bodyPr>
          <a:lstStyle/>
          <a:p>
            <a:r>
              <a:rPr lang="en-SG" dirty="0"/>
              <a:t>Wang and Antezza, Phys. Rev. B </a:t>
            </a:r>
            <a:r>
              <a:rPr lang="en-SG" b="1" dirty="0"/>
              <a:t>109</a:t>
            </a:r>
            <a:r>
              <a:rPr lang="en-SG" dirty="0"/>
              <a:t>, 125105 (2024)</a:t>
            </a:r>
          </a:p>
        </p:txBody>
      </p:sp>
      <p:pic>
        <p:nvPicPr>
          <p:cNvPr id="7" name="Picture 6">
            <a:extLst>
              <a:ext uri="{FF2B5EF4-FFF2-40B4-BE49-F238E27FC236}">
                <a16:creationId xmlns:a16="http://schemas.microsoft.com/office/drawing/2014/main" id="{7D69AE97-FFB6-CF72-746F-EB2F36223534}"/>
              </a:ext>
            </a:extLst>
          </p:cNvPr>
          <p:cNvPicPr>
            <a:picLocks noChangeAspect="1"/>
          </p:cNvPicPr>
          <p:nvPr/>
        </p:nvPicPr>
        <p:blipFill>
          <a:blip r:embed="rId3"/>
          <a:stretch>
            <a:fillRect/>
          </a:stretch>
        </p:blipFill>
        <p:spPr>
          <a:xfrm>
            <a:off x="5469064" y="437525"/>
            <a:ext cx="3173973" cy="2166998"/>
          </a:xfrm>
          <a:prstGeom prst="rect">
            <a:avLst/>
          </a:prstGeom>
        </p:spPr>
      </p:pic>
    </p:spTree>
    <p:extLst>
      <p:ext uri="{BB962C8B-B14F-4D97-AF65-F5344CB8AC3E}">
        <p14:creationId xmlns:p14="http://schemas.microsoft.com/office/powerpoint/2010/main" val="4182560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4AE4B-366F-4FB4-A5CD-8B1042FFA6F3}"/>
              </a:ext>
            </a:extLst>
          </p:cNvPr>
          <p:cNvSpPr>
            <a:spLocks noGrp="1"/>
          </p:cNvSpPr>
          <p:nvPr>
            <p:ph type="title"/>
          </p:nvPr>
        </p:nvSpPr>
        <p:spPr>
          <a:xfrm>
            <a:off x="628650" y="213926"/>
            <a:ext cx="7886700" cy="1325563"/>
          </a:xfrm>
        </p:spPr>
        <p:txBody>
          <a:bodyPr/>
          <a:lstStyle/>
          <a:p>
            <a:r>
              <a:rPr lang="en-US" dirty="0"/>
              <a:t>Results</a:t>
            </a:r>
            <a:endParaRPr lang="en-SG" dirty="0"/>
          </a:p>
        </p:txBody>
      </p:sp>
      <p:sp>
        <p:nvSpPr>
          <p:cNvPr id="4" name="Slide Number Placeholder 3">
            <a:extLst>
              <a:ext uri="{FF2B5EF4-FFF2-40B4-BE49-F238E27FC236}">
                <a16:creationId xmlns:a16="http://schemas.microsoft.com/office/drawing/2014/main" id="{A0EED577-4B57-48D6-B9C4-F098421C6124}"/>
              </a:ext>
            </a:extLst>
          </p:cNvPr>
          <p:cNvSpPr>
            <a:spLocks noGrp="1"/>
          </p:cNvSpPr>
          <p:nvPr>
            <p:ph type="sldNum" sz="quarter" idx="12"/>
          </p:nvPr>
        </p:nvSpPr>
        <p:spPr/>
        <p:txBody>
          <a:bodyPr/>
          <a:lstStyle/>
          <a:p>
            <a:fld id="{6B0C5081-FAA5-4254-AC75-597BB4863808}" type="slidenum">
              <a:rPr lang="en-US" smtClean="0"/>
              <a:t>41</a:t>
            </a:fld>
            <a:endParaRPr lang="en-US"/>
          </a:p>
        </p:txBody>
      </p:sp>
      <p:pic>
        <p:nvPicPr>
          <p:cNvPr id="5" name="Picture 4">
            <a:extLst>
              <a:ext uri="{FF2B5EF4-FFF2-40B4-BE49-F238E27FC236}">
                <a16:creationId xmlns:a16="http://schemas.microsoft.com/office/drawing/2014/main" id="{71224671-55DD-4760-B9DF-76CFFA020E03}"/>
              </a:ext>
            </a:extLst>
          </p:cNvPr>
          <p:cNvPicPr>
            <a:picLocks noChangeAspect="1"/>
          </p:cNvPicPr>
          <p:nvPr/>
        </p:nvPicPr>
        <p:blipFill>
          <a:blip r:embed="rId2"/>
          <a:stretch>
            <a:fillRect/>
          </a:stretch>
        </p:blipFill>
        <p:spPr>
          <a:xfrm>
            <a:off x="317550" y="1426510"/>
            <a:ext cx="4052850" cy="2654705"/>
          </a:xfrm>
          <a:prstGeom prst="rect">
            <a:avLst/>
          </a:prstGeom>
        </p:spPr>
      </p:pic>
      <p:pic>
        <p:nvPicPr>
          <p:cNvPr id="6" name="Picture 5">
            <a:extLst>
              <a:ext uri="{FF2B5EF4-FFF2-40B4-BE49-F238E27FC236}">
                <a16:creationId xmlns:a16="http://schemas.microsoft.com/office/drawing/2014/main" id="{BBF74E05-1E2D-4E6F-8B75-CA00386DA064}"/>
              </a:ext>
            </a:extLst>
          </p:cNvPr>
          <p:cNvPicPr>
            <a:picLocks noChangeAspect="1"/>
          </p:cNvPicPr>
          <p:nvPr/>
        </p:nvPicPr>
        <p:blipFill>
          <a:blip r:embed="rId3"/>
          <a:stretch>
            <a:fillRect/>
          </a:stretch>
        </p:blipFill>
        <p:spPr>
          <a:xfrm>
            <a:off x="3095611" y="3951448"/>
            <a:ext cx="4493189" cy="2770028"/>
          </a:xfrm>
          <a:prstGeom prst="rect">
            <a:avLst/>
          </a:prstGeom>
        </p:spPr>
      </p:pic>
      <p:pic>
        <p:nvPicPr>
          <p:cNvPr id="7" name="Picture 6">
            <a:extLst>
              <a:ext uri="{FF2B5EF4-FFF2-40B4-BE49-F238E27FC236}">
                <a16:creationId xmlns:a16="http://schemas.microsoft.com/office/drawing/2014/main" id="{43CDBF66-423C-4FE6-BDFB-3064249E6A2C}"/>
              </a:ext>
            </a:extLst>
          </p:cNvPr>
          <p:cNvPicPr>
            <a:picLocks noChangeAspect="1"/>
          </p:cNvPicPr>
          <p:nvPr/>
        </p:nvPicPr>
        <p:blipFill>
          <a:blip r:embed="rId4"/>
          <a:stretch>
            <a:fillRect/>
          </a:stretch>
        </p:blipFill>
        <p:spPr>
          <a:xfrm>
            <a:off x="4572000" y="746738"/>
            <a:ext cx="4535828" cy="3018862"/>
          </a:xfrm>
          <a:prstGeom prst="rect">
            <a:avLst/>
          </a:prstGeom>
        </p:spPr>
      </p:pic>
      <p:sp>
        <p:nvSpPr>
          <p:cNvPr id="8" name="TextBox 7">
            <a:extLst>
              <a:ext uri="{FF2B5EF4-FFF2-40B4-BE49-F238E27FC236}">
                <a16:creationId xmlns:a16="http://schemas.microsoft.com/office/drawing/2014/main" id="{225F4736-0F40-4067-910D-C89E2CE3F0CA}"/>
              </a:ext>
            </a:extLst>
          </p:cNvPr>
          <p:cNvSpPr txBox="1"/>
          <p:nvPr/>
        </p:nvSpPr>
        <p:spPr>
          <a:xfrm>
            <a:off x="698400" y="4420800"/>
            <a:ext cx="2311200" cy="2031325"/>
          </a:xfrm>
          <a:prstGeom prst="rect">
            <a:avLst/>
          </a:prstGeom>
          <a:noFill/>
        </p:spPr>
        <p:txBody>
          <a:bodyPr wrap="square" rtlCol="0">
            <a:spAutoFit/>
          </a:bodyPr>
          <a:lstStyle/>
          <a:p>
            <a:r>
              <a:rPr lang="en-SG" dirty="0"/>
              <a:t>↑ power and force between the arm-chair strip and C60, symmetric bias.</a:t>
            </a:r>
          </a:p>
          <a:p>
            <a:endParaRPr lang="en-US" dirty="0"/>
          </a:p>
          <a:p>
            <a:r>
              <a:rPr lang="en-SG" dirty="0"/>
              <a:t>   → Total emission to     infinity. </a:t>
            </a:r>
          </a:p>
        </p:txBody>
      </p:sp>
      <p:sp>
        <p:nvSpPr>
          <p:cNvPr id="9" name="TextBox 8">
            <a:extLst>
              <a:ext uri="{FF2B5EF4-FFF2-40B4-BE49-F238E27FC236}">
                <a16:creationId xmlns:a16="http://schemas.microsoft.com/office/drawing/2014/main" id="{BD9BC8C0-9170-4903-9F60-AFDD87C1FDC6}"/>
              </a:ext>
            </a:extLst>
          </p:cNvPr>
          <p:cNvSpPr txBox="1"/>
          <p:nvPr/>
        </p:nvSpPr>
        <p:spPr>
          <a:xfrm>
            <a:off x="7322400" y="4046400"/>
            <a:ext cx="1519028" cy="2031325"/>
          </a:xfrm>
          <a:prstGeom prst="rect">
            <a:avLst/>
          </a:prstGeom>
          <a:noFill/>
        </p:spPr>
        <p:txBody>
          <a:bodyPr wrap="square" rtlCol="0">
            <a:spAutoFit/>
          </a:bodyPr>
          <a:lstStyle/>
          <a:p>
            <a:r>
              <a:rPr lang="en-SG" dirty="0"/>
              <a:t>↑ two strips with a rotation angle.  Black: both unbiased, red: biased on top, green: both biased.</a:t>
            </a:r>
          </a:p>
        </p:txBody>
      </p:sp>
    </p:spTree>
    <p:extLst>
      <p:ext uri="{BB962C8B-B14F-4D97-AF65-F5344CB8AC3E}">
        <p14:creationId xmlns:p14="http://schemas.microsoft.com/office/powerpoint/2010/main" val="754913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19644-8043-CFDC-1FBF-22FFC68DABBB}"/>
              </a:ext>
            </a:extLst>
          </p:cNvPr>
          <p:cNvSpPr>
            <a:spLocks noGrp="1"/>
          </p:cNvSpPr>
          <p:nvPr>
            <p:ph type="title"/>
          </p:nvPr>
        </p:nvSpPr>
        <p:spPr/>
        <p:txBody>
          <a:bodyPr>
            <a:normAutofit/>
          </a:bodyPr>
          <a:lstStyle/>
          <a:p>
            <a:r>
              <a:rPr lang="en-US" dirty="0"/>
              <a:t>Heat transfer of 2D metals, co-planar geometry</a:t>
            </a:r>
            <a:endParaRPr lang="en-SG" dirty="0"/>
          </a:p>
        </p:txBody>
      </p:sp>
      <p:sp>
        <p:nvSpPr>
          <p:cNvPr id="4" name="Slide Number Placeholder 3">
            <a:extLst>
              <a:ext uri="{FF2B5EF4-FFF2-40B4-BE49-F238E27FC236}">
                <a16:creationId xmlns:a16="http://schemas.microsoft.com/office/drawing/2014/main" id="{A62BCFEA-39D9-A008-06C6-201B7B46AA68}"/>
              </a:ext>
            </a:extLst>
          </p:cNvPr>
          <p:cNvSpPr>
            <a:spLocks noGrp="1"/>
          </p:cNvSpPr>
          <p:nvPr>
            <p:ph type="sldNum" sz="quarter" idx="12"/>
          </p:nvPr>
        </p:nvSpPr>
        <p:spPr/>
        <p:txBody>
          <a:bodyPr/>
          <a:lstStyle/>
          <a:p>
            <a:fld id="{6B0C5081-FAA5-4254-AC75-597BB4863808}" type="slidenum">
              <a:rPr lang="en-US" smtClean="0"/>
              <a:t>42</a:t>
            </a:fld>
            <a:endParaRPr lang="en-US"/>
          </a:p>
        </p:txBody>
      </p:sp>
      <p:sp>
        <p:nvSpPr>
          <p:cNvPr id="5" name="Flowchart: Data 4">
            <a:extLst>
              <a:ext uri="{FF2B5EF4-FFF2-40B4-BE49-F238E27FC236}">
                <a16:creationId xmlns:a16="http://schemas.microsoft.com/office/drawing/2014/main" id="{6E9FFB24-E61F-8ABA-705A-56266F70231A}"/>
              </a:ext>
            </a:extLst>
          </p:cNvPr>
          <p:cNvSpPr/>
          <p:nvPr/>
        </p:nvSpPr>
        <p:spPr>
          <a:xfrm>
            <a:off x="2100943" y="2973049"/>
            <a:ext cx="1611086" cy="1665514"/>
          </a:xfrm>
          <a:prstGeom prst="flowChartInputOutp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Flowchart: Data 5">
            <a:extLst>
              <a:ext uri="{FF2B5EF4-FFF2-40B4-BE49-F238E27FC236}">
                <a16:creationId xmlns:a16="http://schemas.microsoft.com/office/drawing/2014/main" id="{0AE7D6DB-D93D-F30B-77ED-953C9D58559C}"/>
              </a:ext>
            </a:extLst>
          </p:cNvPr>
          <p:cNvSpPr/>
          <p:nvPr/>
        </p:nvSpPr>
        <p:spPr>
          <a:xfrm>
            <a:off x="4724400" y="2973049"/>
            <a:ext cx="1611086" cy="1665514"/>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4" name="Straight Arrow Connector 13">
            <a:extLst>
              <a:ext uri="{FF2B5EF4-FFF2-40B4-BE49-F238E27FC236}">
                <a16:creationId xmlns:a16="http://schemas.microsoft.com/office/drawing/2014/main" id="{491E35C2-E09A-F6D7-1D86-1708E2FA6509}"/>
              </a:ext>
            </a:extLst>
          </p:cNvPr>
          <p:cNvCxnSpPr>
            <a:cxnSpLocks/>
          </p:cNvCxnSpPr>
          <p:nvPr/>
        </p:nvCxnSpPr>
        <p:spPr>
          <a:xfrm>
            <a:off x="3439886" y="5094515"/>
            <a:ext cx="1284514" cy="0"/>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772BA4C-EFF8-51A6-6D0E-CB5D3B41F6FD}"/>
              </a:ext>
            </a:extLst>
          </p:cNvPr>
          <p:cNvSpPr txBox="1"/>
          <p:nvPr/>
        </p:nvSpPr>
        <p:spPr>
          <a:xfrm>
            <a:off x="3897086" y="5355771"/>
            <a:ext cx="315685" cy="461665"/>
          </a:xfrm>
          <a:prstGeom prst="rect">
            <a:avLst/>
          </a:prstGeom>
          <a:noFill/>
        </p:spPr>
        <p:txBody>
          <a:bodyPr wrap="square" rtlCol="0">
            <a:spAutoFit/>
          </a:bodyPr>
          <a:lstStyle/>
          <a:p>
            <a:r>
              <a:rPr lang="en-US" sz="2400" i="1" dirty="0"/>
              <a:t>d</a:t>
            </a:r>
            <a:endParaRPr lang="en-SG" sz="2400" i="1" dirty="0"/>
          </a:p>
        </p:txBody>
      </p:sp>
      <p:cxnSp>
        <p:nvCxnSpPr>
          <p:cNvPr id="19" name="Straight Arrow Connector 18">
            <a:extLst>
              <a:ext uri="{FF2B5EF4-FFF2-40B4-BE49-F238E27FC236}">
                <a16:creationId xmlns:a16="http://schemas.microsoft.com/office/drawing/2014/main" id="{11BAFE39-4CC7-DB03-7D61-1AAFCFE3F06C}"/>
              </a:ext>
            </a:extLst>
          </p:cNvPr>
          <p:cNvCxnSpPr>
            <a:cxnSpLocks/>
          </p:cNvCxnSpPr>
          <p:nvPr/>
        </p:nvCxnSpPr>
        <p:spPr>
          <a:xfrm flipV="1">
            <a:off x="1071000" y="4171829"/>
            <a:ext cx="0" cy="452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37422C7-9FB1-69FF-58B5-15F4369DEFF1}"/>
              </a:ext>
            </a:extLst>
          </p:cNvPr>
          <p:cNvCxnSpPr>
            <a:cxnSpLocks/>
          </p:cNvCxnSpPr>
          <p:nvPr/>
        </p:nvCxnSpPr>
        <p:spPr>
          <a:xfrm flipV="1">
            <a:off x="1085400" y="4161050"/>
            <a:ext cx="141514" cy="4559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42805C2-D09D-AEAE-0B40-E1420DA1BBD2}"/>
              </a:ext>
            </a:extLst>
          </p:cNvPr>
          <p:cNvCxnSpPr>
            <a:cxnSpLocks/>
          </p:cNvCxnSpPr>
          <p:nvPr/>
        </p:nvCxnSpPr>
        <p:spPr>
          <a:xfrm>
            <a:off x="1056929" y="4624200"/>
            <a:ext cx="47795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D1F5DAB-6C90-A744-2753-C3E505F54E80}"/>
              </a:ext>
            </a:extLst>
          </p:cNvPr>
          <p:cNvSpPr txBox="1"/>
          <p:nvPr/>
        </p:nvSpPr>
        <p:spPr>
          <a:xfrm>
            <a:off x="2612571" y="2383972"/>
            <a:ext cx="979713" cy="369332"/>
          </a:xfrm>
          <a:prstGeom prst="rect">
            <a:avLst/>
          </a:prstGeom>
          <a:noFill/>
        </p:spPr>
        <p:txBody>
          <a:bodyPr wrap="square" rtlCol="0">
            <a:spAutoFit/>
          </a:bodyPr>
          <a:lstStyle/>
          <a:p>
            <a:r>
              <a:rPr lang="en-US" dirty="0"/>
              <a:t>1000 K</a:t>
            </a:r>
            <a:endParaRPr lang="en-SG" dirty="0"/>
          </a:p>
        </p:txBody>
      </p:sp>
      <p:sp>
        <p:nvSpPr>
          <p:cNvPr id="25" name="TextBox 24">
            <a:extLst>
              <a:ext uri="{FF2B5EF4-FFF2-40B4-BE49-F238E27FC236}">
                <a16:creationId xmlns:a16="http://schemas.microsoft.com/office/drawing/2014/main" id="{B65EF291-F5FF-268A-24E6-A4171BD189F7}"/>
              </a:ext>
            </a:extLst>
          </p:cNvPr>
          <p:cNvSpPr txBox="1"/>
          <p:nvPr/>
        </p:nvSpPr>
        <p:spPr>
          <a:xfrm>
            <a:off x="5333999" y="2383972"/>
            <a:ext cx="979713" cy="369332"/>
          </a:xfrm>
          <a:prstGeom prst="rect">
            <a:avLst/>
          </a:prstGeom>
          <a:noFill/>
        </p:spPr>
        <p:txBody>
          <a:bodyPr wrap="square" rtlCol="0">
            <a:spAutoFit/>
          </a:bodyPr>
          <a:lstStyle/>
          <a:p>
            <a:r>
              <a:rPr lang="en-US" dirty="0"/>
              <a:t>300 K</a:t>
            </a:r>
            <a:endParaRPr lang="en-SG" dirty="0"/>
          </a:p>
        </p:txBody>
      </p:sp>
      <p:sp>
        <p:nvSpPr>
          <p:cNvPr id="3" name="TextBox 2">
            <a:extLst>
              <a:ext uri="{FF2B5EF4-FFF2-40B4-BE49-F238E27FC236}">
                <a16:creationId xmlns:a16="http://schemas.microsoft.com/office/drawing/2014/main" id="{C7929553-2C27-DF8B-F9D9-0F04AA7243BB}"/>
              </a:ext>
            </a:extLst>
          </p:cNvPr>
          <p:cNvSpPr txBox="1"/>
          <p:nvPr/>
        </p:nvSpPr>
        <p:spPr>
          <a:xfrm>
            <a:off x="1474551" y="4414650"/>
            <a:ext cx="290974" cy="369332"/>
          </a:xfrm>
          <a:prstGeom prst="rect">
            <a:avLst/>
          </a:prstGeom>
          <a:noFill/>
        </p:spPr>
        <p:txBody>
          <a:bodyPr wrap="square" rtlCol="0">
            <a:spAutoFit/>
          </a:bodyPr>
          <a:lstStyle/>
          <a:p>
            <a:r>
              <a:rPr lang="en-US" i="1" dirty="0"/>
              <a:t>z</a:t>
            </a:r>
            <a:endParaRPr lang="en-SG" i="1" dirty="0"/>
          </a:p>
        </p:txBody>
      </p:sp>
      <p:sp>
        <p:nvSpPr>
          <p:cNvPr id="7" name="TextBox 6">
            <a:extLst>
              <a:ext uri="{FF2B5EF4-FFF2-40B4-BE49-F238E27FC236}">
                <a16:creationId xmlns:a16="http://schemas.microsoft.com/office/drawing/2014/main" id="{A5122899-89E7-D121-0511-EB1E89679887}"/>
              </a:ext>
            </a:extLst>
          </p:cNvPr>
          <p:cNvSpPr txBox="1"/>
          <p:nvPr/>
        </p:nvSpPr>
        <p:spPr>
          <a:xfrm>
            <a:off x="1152001" y="3791500"/>
            <a:ext cx="290974" cy="369332"/>
          </a:xfrm>
          <a:prstGeom prst="rect">
            <a:avLst/>
          </a:prstGeom>
          <a:noFill/>
        </p:spPr>
        <p:txBody>
          <a:bodyPr wrap="square" rtlCol="0">
            <a:spAutoFit/>
          </a:bodyPr>
          <a:lstStyle/>
          <a:p>
            <a:r>
              <a:rPr lang="en-US" i="1" dirty="0"/>
              <a:t>x</a:t>
            </a:r>
            <a:endParaRPr lang="en-SG" i="1" dirty="0"/>
          </a:p>
        </p:txBody>
      </p:sp>
      <p:sp>
        <p:nvSpPr>
          <p:cNvPr id="8" name="TextBox 7">
            <a:extLst>
              <a:ext uri="{FF2B5EF4-FFF2-40B4-BE49-F238E27FC236}">
                <a16:creationId xmlns:a16="http://schemas.microsoft.com/office/drawing/2014/main" id="{6BC20D96-9B07-C643-9CA7-603152E94C8F}"/>
              </a:ext>
            </a:extLst>
          </p:cNvPr>
          <p:cNvSpPr txBox="1"/>
          <p:nvPr/>
        </p:nvSpPr>
        <p:spPr>
          <a:xfrm>
            <a:off x="825601" y="3878700"/>
            <a:ext cx="290974" cy="369332"/>
          </a:xfrm>
          <a:prstGeom prst="rect">
            <a:avLst/>
          </a:prstGeom>
          <a:noFill/>
        </p:spPr>
        <p:txBody>
          <a:bodyPr wrap="square" rtlCol="0">
            <a:spAutoFit/>
          </a:bodyPr>
          <a:lstStyle/>
          <a:p>
            <a:r>
              <a:rPr lang="en-US" i="1" dirty="0"/>
              <a:t>y</a:t>
            </a:r>
            <a:endParaRPr lang="en-SG" i="1" dirty="0"/>
          </a:p>
        </p:txBody>
      </p:sp>
      <p:sp>
        <p:nvSpPr>
          <p:cNvPr id="9" name="TextBox 8">
            <a:extLst>
              <a:ext uri="{FF2B5EF4-FFF2-40B4-BE49-F238E27FC236}">
                <a16:creationId xmlns:a16="http://schemas.microsoft.com/office/drawing/2014/main" id="{F803449A-A0F9-4296-8B49-3B83794D92B6}"/>
              </a:ext>
            </a:extLst>
          </p:cNvPr>
          <p:cNvSpPr txBox="1"/>
          <p:nvPr/>
        </p:nvSpPr>
        <p:spPr>
          <a:xfrm>
            <a:off x="6798039" y="4407112"/>
            <a:ext cx="1191718" cy="369332"/>
          </a:xfrm>
          <a:prstGeom prst="rect">
            <a:avLst/>
          </a:prstGeom>
          <a:noFill/>
        </p:spPr>
        <p:txBody>
          <a:bodyPr wrap="square" rtlCol="0">
            <a:spAutoFit/>
          </a:bodyPr>
          <a:lstStyle/>
          <a:p>
            <a:r>
              <a:rPr lang="en-US" dirty="0"/>
              <a:t>640 × 640</a:t>
            </a:r>
            <a:endParaRPr lang="en-SG" dirty="0"/>
          </a:p>
        </p:txBody>
      </p:sp>
    </p:spTree>
    <p:extLst>
      <p:ext uri="{BB962C8B-B14F-4D97-AF65-F5344CB8AC3E}">
        <p14:creationId xmlns:p14="http://schemas.microsoft.com/office/powerpoint/2010/main" val="27364445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03D3D0B-3953-1083-1573-FDB9022D81EE}"/>
                  </a:ext>
                </a:extLst>
              </p:cNvPr>
              <p:cNvSpPr>
                <a:spLocks noGrp="1"/>
              </p:cNvSpPr>
              <p:nvPr>
                <p:ph type="title"/>
              </p:nvPr>
            </p:nvSpPr>
            <p:spPr/>
            <p:txBody>
              <a:bodyPr/>
              <a:lstStyle/>
              <a:p>
                <a:r>
                  <a:rPr lang="en-US" dirty="0"/>
                  <a:t>Drude model approximation to photon self-energy </a:t>
                </a:r>
                <a14:m>
                  <m:oMath xmlns:m="http://schemas.openxmlformats.org/officeDocument/2006/math">
                    <m:r>
                      <m:rPr>
                        <m:sty m:val="p"/>
                      </m:rPr>
                      <a:rPr lang="en-US" b="0" i="0" smtClean="0">
                        <a:latin typeface="Cambria Math" panose="02040503050406030204" pitchFamily="18" charset="0"/>
                      </a:rPr>
                      <m:t>Π</m:t>
                    </m:r>
                  </m:oMath>
                </a14:m>
                <a:endParaRPr lang="en-SG" dirty="0"/>
              </a:p>
            </p:txBody>
          </p:sp>
        </mc:Choice>
        <mc:Fallback xmlns="">
          <p:sp>
            <p:nvSpPr>
              <p:cNvPr id="2" name="Title 1">
                <a:extLst>
                  <a:ext uri="{FF2B5EF4-FFF2-40B4-BE49-F238E27FC236}">
                    <a16:creationId xmlns:a16="http://schemas.microsoft.com/office/drawing/2014/main" id="{903D3D0B-3953-1083-1573-FDB9022D81EE}"/>
                  </a:ext>
                </a:extLst>
              </p:cNvPr>
              <p:cNvSpPr>
                <a:spLocks noGrp="1" noRot="1" noChangeAspect="1" noMove="1" noResize="1" noEditPoints="1" noAdjustHandles="1" noChangeArrowheads="1" noChangeShapeType="1" noTextEdit="1"/>
              </p:cNvSpPr>
              <p:nvPr>
                <p:ph type="title"/>
              </p:nvPr>
            </p:nvSpPr>
            <p:spPr>
              <a:blipFill>
                <a:blip r:embed="rId2"/>
                <a:stretch>
                  <a:fillRect l="-3091" t="-13825" r="-2396" b="-20737"/>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F001C26B-4D4B-59F4-266F-90BAEE41D599}"/>
              </a:ext>
            </a:extLst>
          </p:cNvPr>
          <p:cNvSpPr>
            <a:spLocks noGrp="1"/>
          </p:cNvSpPr>
          <p:nvPr>
            <p:ph type="sldNum" sz="quarter" idx="12"/>
          </p:nvPr>
        </p:nvSpPr>
        <p:spPr/>
        <p:txBody>
          <a:bodyPr/>
          <a:lstStyle/>
          <a:p>
            <a:fld id="{6B0C5081-FAA5-4254-AC75-597BB4863808}" type="slidenum">
              <a:rPr lang="en-US" smtClean="0"/>
              <a:t>43</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D708E4C-0552-2A5A-9592-AD392FC4D1E4}"/>
                  </a:ext>
                </a:extLst>
              </p:cNvPr>
              <p:cNvSpPr txBox="1"/>
              <p:nvPr/>
            </p:nvSpPr>
            <p:spPr>
              <a:xfrm>
                <a:off x="4267200" y="2948740"/>
                <a:ext cx="4275658" cy="9605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latin typeface="Cambria Math" panose="02040503050406030204" pitchFamily="18" charset="0"/>
                            </a:rPr>
                          </m:ctrlPr>
                        </m:sSubSupPr>
                        <m:e>
                          <m:r>
                            <m:rPr>
                              <m:sty m:val="p"/>
                            </m:rPr>
                            <a:rPr lang="en-US" sz="2400" b="0" i="0" smtClean="0">
                              <a:latin typeface="Cambria Math" panose="02040503050406030204" pitchFamily="18" charset="0"/>
                            </a:rPr>
                            <m:t>Π</m:t>
                          </m:r>
                        </m:e>
                        <m:sub>
                          <m:r>
                            <a:rPr lang="en-US" sz="2400" b="0" i="1" smtClean="0">
                              <a:latin typeface="Cambria Math" panose="02040503050406030204" pitchFamily="18" charset="0"/>
                            </a:rPr>
                            <m:t>𝑙</m:t>
                          </m:r>
                          <m:r>
                            <a:rPr lang="en-US" sz="2400" b="0" i="1" smtClean="0">
                              <a:latin typeface="Cambria Math" panose="02040503050406030204" pitchFamily="18" charset="0"/>
                            </a:rPr>
                            <m:t>𝜇</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𝑙</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𝜈</m:t>
                          </m:r>
                        </m:sub>
                        <m:sup>
                          <m:r>
                            <a:rPr lang="en-US" sz="2400" b="0" i="1" smtClean="0">
                              <a:latin typeface="Cambria Math" panose="02040503050406030204" pitchFamily="18" charset="0"/>
                            </a:rPr>
                            <m:t>𝑟</m:t>
                          </m:r>
                        </m:sup>
                      </m:sSub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𝜔</m:t>
                          </m:r>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𝑎</m:t>
                              </m:r>
                            </m:e>
                            <m:sup>
                              <m:r>
                                <a:rPr lang="en-US" sz="2400" b="0" i="1" smtClean="0">
                                  <a:latin typeface="Cambria Math" panose="02040503050406030204" pitchFamily="18" charset="0"/>
                                </a:rPr>
                                <m:t>2</m:t>
                              </m:r>
                            </m:sup>
                          </m:sSup>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𝜔</m:t>
                          </m:r>
                          <m:d>
                            <m:dPr>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𝑛</m:t>
                                  </m:r>
                                </m:num>
                                <m:den>
                                  <m:r>
                                    <a:rPr lang="en-US" sz="2400" b="0" i="1" smtClean="0">
                                      <a:latin typeface="Cambria Math" panose="02040503050406030204" pitchFamily="18" charset="0"/>
                                    </a:rPr>
                                    <m:t>𝑚</m:t>
                                  </m:r>
                                </m:den>
                              </m:f>
                            </m:e>
                          </m:d>
                        </m:num>
                        <m:den>
                          <m:r>
                            <a:rPr lang="en-US" sz="2400" b="0" i="1" smtClean="0">
                              <a:latin typeface="Cambria Math" panose="02040503050406030204" pitchFamily="18" charset="0"/>
                            </a:rPr>
                            <m:t>2</m:t>
                          </m:r>
                          <m:r>
                            <a:rPr lang="en-US" sz="2400" b="0" i="1" smtClean="0">
                              <a:latin typeface="Cambria Math" panose="02040503050406030204" pitchFamily="18" charset="0"/>
                            </a:rPr>
                            <m:t>𝑖</m:t>
                          </m:r>
                          <m:r>
                            <a:rPr lang="en-US" sz="2400" b="0" i="1" smtClean="0">
                              <a:latin typeface="Cambria Math" panose="02040503050406030204" pitchFamily="18" charset="0"/>
                            </a:rPr>
                            <m:t>𝜂</m:t>
                          </m:r>
                          <m:r>
                            <a:rPr lang="en-US" sz="2400" b="0" i="1" smtClean="0">
                              <a:latin typeface="Cambria Math" panose="02040503050406030204" pitchFamily="18" charset="0"/>
                            </a:rPr>
                            <m:t>+</m:t>
                          </m:r>
                          <m:r>
                            <a:rPr lang="en-US" sz="2400" b="0" i="1" smtClean="0">
                              <a:latin typeface="Cambria Math" panose="02040503050406030204" pitchFamily="18" charset="0"/>
                            </a:rPr>
                            <m:t>𝜔</m:t>
                          </m:r>
                        </m:den>
                      </m:f>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𝛿</m:t>
                          </m:r>
                        </m:e>
                        <m:sub>
                          <m:r>
                            <a:rPr lang="en-US" sz="2400" b="0" i="1" smtClean="0">
                              <a:latin typeface="Cambria Math" panose="02040503050406030204" pitchFamily="18" charset="0"/>
                            </a:rPr>
                            <m:t>𝑙</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𝑙</m:t>
                              </m:r>
                            </m:e>
                            <m:sup>
                              <m:r>
                                <a:rPr lang="en-US" sz="2400" b="0" i="1" smtClean="0">
                                  <a:latin typeface="Cambria Math" panose="02040503050406030204" pitchFamily="18" charset="0"/>
                                </a:rPr>
                                <m:t>′</m:t>
                              </m:r>
                            </m:sup>
                          </m:sSup>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𝛿</m:t>
                          </m:r>
                        </m:e>
                        <m:sub>
                          <m:r>
                            <a:rPr lang="en-US" sz="2400" b="0" i="1" smtClean="0">
                              <a:latin typeface="Cambria Math" panose="02040503050406030204" pitchFamily="18" charset="0"/>
                            </a:rPr>
                            <m:t>𝜇</m:t>
                          </m:r>
                          <m:r>
                            <a:rPr lang="en-US" sz="2400" b="0" i="1" smtClean="0">
                              <a:latin typeface="Cambria Math" panose="02040503050406030204" pitchFamily="18" charset="0"/>
                            </a:rPr>
                            <m:t>,</m:t>
                          </m:r>
                          <m:r>
                            <a:rPr lang="en-US" sz="2400" b="0" i="1" smtClean="0">
                              <a:latin typeface="Cambria Math" panose="02040503050406030204" pitchFamily="18" charset="0"/>
                            </a:rPr>
                            <m:t>𝜈</m:t>
                          </m:r>
                        </m:sub>
                      </m:sSub>
                    </m:oMath>
                  </m:oMathPara>
                </a14:m>
                <a:endParaRPr lang="en-SG" sz="2400" dirty="0"/>
              </a:p>
            </p:txBody>
          </p:sp>
        </mc:Choice>
        <mc:Fallback xmlns="">
          <p:sp>
            <p:nvSpPr>
              <p:cNvPr id="5" name="TextBox 4">
                <a:extLst>
                  <a:ext uri="{FF2B5EF4-FFF2-40B4-BE49-F238E27FC236}">
                    <a16:creationId xmlns:a16="http://schemas.microsoft.com/office/drawing/2014/main" id="{7D708E4C-0552-2A5A-9592-AD392FC4D1E4}"/>
                  </a:ext>
                </a:extLst>
              </p:cNvPr>
              <p:cNvSpPr txBox="1">
                <a:spLocks noRot="1" noChangeAspect="1" noMove="1" noResize="1" noEditPoints="1" noAdjustHandles="1" noChangeArrowheads="1" noChangeShapeType="1" noTextEdit="1"/>
              </p:cNvSpPr>
              <p:nvPr/>
            </p:nvSpPr>
            <p:spPr>
              <a:xfrm>
                <a:off x="4267200" y="2948740"/>
                <a:ext cx="4275658" cy="960519"/>
              </a:xfrm>
              <a:prstGeom prst="rect">
                <a:avLst/>
              </a:prstGeom>
              <a:blipFill>
                <a:blip r:embed="rId3"/>
                <a:stretch>
                  <a:fillRect/>
                </a:stretch>
              </a:blipFill>
            </p:spPr>
            <p:txBody>
              <a:bodyPr/>
              <a:lstStyle/>
              <a:p>
                <a:r>
                  <a:rPr lang="en-SG">
                    <a:noFill/>
                  </a:rPr>
                  <a:t> </a:t>
                </a:r>
              </a:p>
            </p:txBody>
          </p:sp>
        </mc:Fallback>
      </mc:AlternateContent>
      <p:pic>
        <p:nvPicPr>
          <p:cNvPr id="6" name="Picture 5">
            <a:extLst>
              <a:ext uri="{FF2B5EF4-FFF2-40B4-BE49-F238E27FC236}">
                <a16:creationId xmlns:a16="http://schemas.microsoft.com/office/drawing/2014/main" id="{E8D4F4B6-FC98-39C6-6397-13B7A6F15B58}"/>
              </a:ext>
            </a:extLst>
          </p:cNvPr>
          <p:cNvPicPr>
            <a:picLocks noChangeAspect="1"/>
          </p:cNvPicPr>
          <p:nvPr/>
        </p:nvPicPr>
        <p:blipFill>
          <a:blip r:embed="rId4"/>
          <a:stretch>
            <a:fillRect/>
          </a:stretch>
        </p:blipFill>
        <p:spPr>
          <a:xfrm>
            <a:off x="988710" y="2537659"/>
            <a:ext cx="2743200" cy="2743200"/>
          </a:xfrm>
          <a:prstGeom prst="rect">
            <a:avLst/>
          </a:prstGeom>
        </p:spPr>
      </p:pic>
      <p:cxnSp>
        <p:nvCxnSpPr>
          <p:cNvPr id="8" name="Straight Arrow Connector 7">
            <a:extLst>
              <a:ext uri="{FF2B5EF4-FFF2-40B4-BE49-F238E27FC236}">
                <a16:creationId xmlns:a16="http://schemas.microsoft.com/office/drawing/2014/main" id="{414543CE-95C0-544D-2EED-0CB7742614C0}"/>
              </a:ext>
            </a:extLst>
          </p:cNvPr>
          <p:cNvCxnSpPr>
            <a:cxnSpLocks/>
          </p:cNvCxnSpPr>
          <p:nvPr/>
        </p:nvCxnSpPr>
        <p:spPr>
          <a:xfrm>
            <a:off x="2068286" y="5671458"/>
            <a:ext cx="59871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7B6138-E2B9-EEE8-AE0A-3C475E813272}"/>
              </a:ext>
            </a:extLst>
          </p:cNvPr>
          <p:cNvSpPr txBox="1"/>
          <p:nvPr/>
        </p:nvSpPr>
        <p:spPr>
          <a:xfrm>
            <a:off x="2188028" y="5715000"/>
            <a:ext cx="381000" cy="523220"/>
          </a:xfrm>
          <a:prstGeom prst="rect">
            <a:avLst/>
          </a:prstGeom>
          <a:noFill/>
        </p:spPr>
        <p:txBody>
          <a:bodyPr wrap="square" rtlCol="0">
            <a:spAutoFit/>
          </a:bodyPr>
          <a:lstStyle/>
          <a:p>
            <a:r>
              <a:rPr lang="en-US" sz="2800" i="1" dirty="0"/>
              <a:t>a</a:t>
            </a:r>
            <a:endParaRPr lang="en-SG" sz="2800" i="1"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2B7A8F7-302F-5540-FAB9-10E69AB285D6}"/>
                  </a:ext>
                </a:extLst>
              </p:cNvPr>
              <p:cNvSpPr txBox="1"/>
              <p:nvPr/>
            </p:nvSpPr>
            <p:spPr>
              <a:xfrm>
                <a:off x="4637314" y="4637313"/>
                <a:ext cx="3222172" cy="1200329"/>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𝑛</m:t>
                    </m:r>
                  </m:oMath>
                </a14:m>
                <a:r>
                  <a:rPr lang="en-SG" dirty="0"/>
                  <a:t>: electron surface density</a:t>
                </a:r>
              </a:p>
              <a:p>
                <a14:m>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m:t>
                    </m:r>
                  </m:oMath>
                </a14:m>
                <a:r>
                  <a:rPr lang="en-SG" dirty="0"/>
                  <a:t> electron effective mass</a:t>
                </a:r>
              </a:p>
              <a:p>
                <a14:m>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𝜂</m:t>
                    </m:r>
                    <m:r>
                      <a:rPr lang="en-US" b="0" i="1" smtClean="0">
                        <a:latin typeface="Cambria Math" panose="02040503050406030204" pitchFamily="18" charset="0"/>
                      </a:rPr>
                      <m:t>=1/</m:t>
                    </m:r>
                    <m:r>
                      <a:rPr lang="en-US" b="0" i="1" smtClean="0">
                        <a:latin typeface="Cambria Math" panose="02040503050406030204" pitchFamily="18" charset="0"/>
                      </a:rPr>
                      <m:t>𝜏</m:t>
                    </m:r>
                    <m:r>
                      <a:rPr lang="en-US" b="0" i="1" smtClean="0">
                        <a:latin typeface="Cambria Math" panose="02040503050406030204" pitchFamily="18" charset="0"/>
                      </a:rPr>
                      <m:t>:</m:t>
                    </m:r>
                  </m:oMath>
                </a14:m>
                <a:r>
                  <a:rPr lang="en-SG" dirty="0"/>
                  <a:t> inverse relation time </a:t>
                </a:r>
              </a:p>
              <a:p>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oMath>
                </a14:m>
                <a:r>
                  <a:rPr lang="en-SG" dirty="0"/>
                  <a:t> lattice constant (4 </a:t>
                </a:r>
                <a:r>
                  <a:rPr lang="en-SG" dirty="0" err="1"/>
                  <a:t>a.u</a:t>
                </a:r>
                <a:r>
                  <a:rPr lang="en-SG" dirty="0"/>
                  <a:t>.) </a:t>
                </a:r>
              </a:p>
            </p:txBody>
          </p:sp>
        </mc:Choice>
        <mc:Fallback xmlns="">
          <p:sp>
            <p:nvSpPr>
              <p:cNvPr id="3" name="TextBox 2">
                <a:extLst>
                  <a:ext uri="{FF2B5EF4-FFF2-40B4-BE49-F238E27FC236}">
                    <a16:creationId xmlns:a16="http://schemas.microsoft.com/office/drawing/2014/main" id="{52B7A8F7-302F-5540-FAB9-10E69AB285D6}"/>
                  </a:ext>
                </a:extLst>
              </p:cNvPr>
              <p:cNvSpPr txBox="1">
                <a:spLocks noRot="1" noChangeAspect="1" noMove="1" noResize="1" noEditPoints="1" noAdjustHandles="1" noChangeArrowheads="1" noChangeShapeType="1" noTextEdit="1"/>
              </p:cNvSpPr>
              <p:nvPr/>
            </p:nvSpPr>
            <p:spPr>
              <a:xfrm>
                <a:off x="4637314" y="4637313"/>
                <a:ext cx="3222172" cy="1200329"/>
              </a:xfrm>
              <a:prstGeom prst="rect">
                <a:avLst/>
              </a:prstGeom>
              <a:blipFill>
                <a:blip r:embed="rId5"/>
                <a:stretch>
                  <a:fillRect l="-568" t="-3046" b="-7107"/>
                </a:stretch>
              </a:blipFill>
            </p:spPr>
            <p:txBody>
              <a:bodyPr/>
              <a:lstStyle/>
              <a:p>
                <a:r>
                  <a:rPr lang="en-SG">
                    <a:noFill/>
                  </a:rPr>
                  <a:t> </a:t>
                </a:r>
              </a:p>
            </p:txBody>
          </p:sp>
        </mc:Fallback>
      </mc:AlternateContent>
    </p:spTree>
    <p:extLst>
      <p:ext uri="{BB962C8B-B14F-4D97-AF65-F5344CB8AC3E}">
        <p14:creationId xmlns:p14="http://schemas.microsoft.com/office/powerpoint/2010/main" val="16353535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F5055D-AC40-4377-94FE-6B0B57981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1058" y="2772000"/>
            <a:ext cx="4878836" cy="4118400"/>
          </a:xfrm>
          <a:prstGeom prst="rect">
            <a:avLst/>
          </a:prstGeom>
        </p:spPr>
      </p:pic>
      <p:pic>
        <p:nvPicPr>
          <p:cNvPr id="3" name="Picture 2">
            <a:extLst>
              <a:ext uri="{FF2B5EF4-FFF2-40B4-BE49-F238E27FC236}">
                <a16:creationId xmlns:a16="http://schemas.microsoft.com/office/drawing/2014/main" id="{E85417F6-1656-4B45-AAF6-FF5EA6AD64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2" y="0"/>
            <a:ext cx="4548162" cy="3830400"/>
          </a:xfrm>
          <a:prstGeom prst="rect">
            <a:avLst/>
          </a:prstGeom>
        </p:spPr>
      </p:pic>
      <p:sp>
        <p:nvSpPr>
          <p:cNvPr id="6" name="TextBox 5">
            <a:extLst>
              <a:ext uri="{FF2B5EF4-FFF2-40B4-BE49-F238E27FC236}">
                <a16:creationId xmlns:a16="http://schemas.microsoft.com/office/drawing/2014/main" id="{25934DFE-DEEC-4001-932D-C8016DEBD4D6}"/>
              </a:ext>
            </a:extLst>
          </p:cNvPr>
          <p:cNvSpPr txBox="1"/>
          <p:nvPr/>
        </p:nvSpPr>
        <p:spPr>
          <a:xfrm>
            <a:off x="4968000" y="460800"/>
            <a:ext cx="3931200" cy="2308324"/>
          </a:xfrm>
          <a:prstGeom prst="rect">
            <a:avLst/>
          </a:prstGeom>
          <a:noFill/>
        </p:spPr>
        <p:txBody>
          <a:bodyPr wrap="square" rtlCol="0">
            <a:spAutoFit/>
          </a:bodyPr>
          <a:lstStyle/>
          <a:p>
            <a:r>
              <a:rPr lang="en-US" dirty="0">
                <a:sym typeface="Symbol" panose="05050102010706020507" pitchFamily="18" charset="2"/>
              </a:rPr>
              <a:t> </a:t>
            </a:r>
            <a:r>
              <a:rPr lang="en-US" dirty="0"/>
              <a:t>The distance dependence of radiative heat flux density between two coplanar metal sheets with temperatures</a:t>
            </a:r>
          </a:p>
          <a:p>
            <a:r>
              <a:rPr lang="en-US" i="1" dirty="0"/>
              <a:t>T</a:t>
            </a:r>
            <a:r>
              <a:rPr lang="en-US" baseline="-25000" dirty="0"/>
              <a:t>1</a:t>
            </a:r>
            <a:r>
              <a:rPr lang="en-US" dirty="0"/>
              <a:t> = 1000 K and </a:t>
            </a:r>
            <a:r>
              <a:rPr lang="en-US" i="1" dirty="0"/>
              <a:t>T</a:t>
            </a:r>
            <a:r>
              <a:rPr lang="en-US" baseline="-25000" dirty="0"/>
              <a:t>2</a:t>
            </a:r>
            <a:r>
              <a:rPr lang="en-US" dirty="0"/>
              <a:t> = 300 K. </a:t>
            </a:r>
          </a:p>
          <a:p>
            <a:r>
              <a:rPr lang="en-US" dirty="0"/>
              <a:t>The black solid lines depict the heat flux density of black-body radiation calculated by the Stefan-Boltzmann law with view factor.</a:t>
            </a:r>
          </a:p>
        </p:txBody>
      </p:sp>
      <p:sp>
        <p:nvSpPr>
          <p:cNvPr id="9" name="TextBox 8">
            <a:extLst>
              <a:ext uri="{FF2B5EF4-FFF2-40B4-BE49-F238E27FC236}">
                <a16:creationId xmlns:a16="http://schemas.microsoft.com/office/drawing/2014/main" id="{C91561F6-BC08-4C9C-B580-006A67217BCD}"/>
              </a:ext>
            </a:extLst>
          </p:cNvPr>
          <p:cNvSpPr txBox="1"/>
          <p:nvPr/>
        </p:nvSpPr>
        <p:spPr>
          <a:xfrm>
            <a:off x="396000" y="3880800"/>
            <a:ext cx="3715200" cy="2862322"/>
          </a:xfrm>
          <a:prstGeom prst="rect">
            <a:avLst/>
          </a:prstGeom>
          <a:noFill/>
        </p:spPr>
        <p:txBody>
          <a:bodyPr wrap="square" rtlCol="0">
            <a:spAutoFit/>
          </a:bodyPr>
          <a:lstStyle/>
          <a:p>
            <a:r>
              <a:rPr lang="en-US" dirty="0">
                <a:sym typeface="Symbol" panose="05050102010706020507" pitchFamily="18" charset="2"/>
              </a:rPr>
              <a:t> </a:t>
            </a:r>
            <a:r>
              <a:rPr lang="en-US" dirty="0"/>
              <a:t>The spectrum of transmission function </a:t>
            </a:r>
            <a:r>
              <a:rPr lang="en-US" i="1" dirty="0"/>
              <a:t>T</a:t>
            </a:r>
            <a:r>
              <a:rPr lang="en-US" dirty="0"/>
              <a:t>(</a:t>
            </a:r>
            <a:r>
              <a:rPr lang="en-US" i="1" dirty="0"/>
              <a:t>q,</a:t>
            </a:r>
            <a:r>
              <a:rPr lang="el-GR" i="1" dirty="0"/>
              <a:t>ω</a:t>
            </a:r>
            <a:r>
              <a:rPr lang="en-US" i="1" dirty="0"/>
              <a:t>) </a:t>
            </a:r>
            <a:r>
              <a:rPr lang="en-US" dirty="0"/>
              <a:t>between two coplanar metal sheets with a gap size of 1 µm. The red dashed lines represent the light line </a:t>
            </a:r>
            <a:r>
              <a:rPr lang="en-US" i="1" dirty="0"/>
              <a:t>q</a:t>
            </a:r>
            <a:r>
              <a:rPr lang="en-US" baseline="30000" dirty="0"/>
              <a:t>2</a:t>
            </a:r>
            <a:r>
              <a:rPr lang="en-US" dirty="0"/>
              <a:t> = ω</a:t>
            </a:r>
            <a:r>
              <a:rPr lang="en-US" baseline="30000" dirty="0"/>
              <a:t>2</a:t>
            </a:r>
            <a:r>
              <a:rPr lang="en-US" dirty="0"/>
              <a:t>/</a:t>
            </a:r>
            <a:r>
              <a:rPr lang="en-US" i="1" dirty="0"/>
              <a:t>c</a:t>
            </a:r>
            <a:r>
              <a:rPr lang="en-US" baseline="30000" dirty="0"/>
              <a:t>2</a:t>
            </a:r>
            <a:r>
              <a:rPr lang="en-US" dirty="0"/>
              <a:t>, the boundary between evanescent and propagating modes.</a:t>
            </a:r>
          </a:p>
          <a:p>
            <a:endParaRPr lang="en-US" dirty="0"/>
          </a:p>
          <a:p>
            <a:r>
              <a:rPr lang="en-US" dirty="0"/>
              <a:t>Both figures from Zhu et al, arXiv:2403.15036</a:t>
            </a:r>
            <a:endParaRPr lang="en-SG" dirty="0"/>
          </a:p>
        </p:txBody>
      </p:sp>
    </p:spTree>
    <p:extLst>
      <p:ext uri="{BB962C8B-B14F-4D97-AF65-F5344CB8AC3E}">
        <p14:creationId xmlns:p14="http://schemas.microsoft.com/office/powerpoint/2010/main" val="35981036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A9870D5-FE8B-41FF-831C-13D910C0F8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0614" y="1389955"/>
            <a:ext cx="6402634" cy="4947489"/>
          </a:xfrm>
          <a:prstGeom prst="rect">
            <a:avLst/>
          </a:prstGeom>
        </p:spPr>
      </p:pic>
      <p:sp>
        <p:nvSpPr>
          <p:cNvPr id="2" name="Title 1">
            <a:extLst>
              <a:ext uri="{FF2B5EF4-FFF2-40B4-BE49-F238E27FC236}">
                <a16:creationId xmlns:a16="http://schemas.microsoft.com/office/drawing/2014/main" id="{2BFB9720-D428-4881-96F7-984A04451468}"/>
              </a:ext>
            </a:extLst>
          </p:cNvPr>
          <p:cNvSpPr>
            <a:spLocks noGrp="1"/>
          </p:cNvSpPr>
          <p:nvPr>
            <p:ph type="title"/>
          </p:nvPr>
        </p:nvSpPr>
        <p:spPr/>
        <p:txBody>
          <a:bodyPr/>
          <a:lstStyle/>
          <a:p>
            <a:r>
              <a:rPr lang="en-US" dirty="0" err="1"/>
              <a:t>Floquet</a:t>
            </a:r>
            <a:r>
              <a:rPr lang="en-US" dirty="0"/>
              <a:t> drive of a single square lattice metal</a:t>
            </a:r>
            <a:endParaRPr lang="en-SG" dirty="0"/>
          </a:p>
        </p:txBody>
      </p:sp>
      <p:sp>
        <p:nvSpPr>
          <p:cNvPr id="4" name="Slide Number Placeholder 3">
            <a:extLst>
              <a:ext uri="{FF2B5EF4-FFF2-40B4-BE49-F238E27FC236}">
                <a16:creationId xmlns:a16="http://schemas.microsoft.com/office/drawing/2014/main" id="{71C6DD4A-0554-44CF-B387-D8525B12887F}"/>
              </a:ext>
            </a:extLst>
          </p:cNvPr>
          <p:cNvSpPr>
            <a:spLocks noGrp="1"/>
          </p:cNvSpPr>
          <p:nvPr>
            <p:ph type="sldNum" sz="quarter" idx="12"/>
          </p:nvPr>
        </p:nvSpPr>
        <p:spPr/>
        <p:txBody>
          <a:bodyPr/>
          <a:lstStyle/>
          <a:p>
            <a:fld id="{6B0C5081-FAA5-4254-AC75-597BB4863808}" type="slidenum">
              <a:rPr lang="en-US" smtClean="0"/>
              <a:t>45</a:t>
            </a:fld>
            <a:endParaRPr lang="en-US"/>
          </a:p>
        </p:txBody>
      </p:sp>
      <p:cxnSp>
        <p:nvCxnSpPr>
          <p:cNvPr id="5" name="Straight Connector 4">
            <a:extLst>
              <a:ext uri="{FF2B5EF4-FFF2-40B4-BE49-F238E27FC236}">
                <a16:creationId xmlns:a16="http://schemas.microsoft.com/office/drawing/2014/main" id="{AF2E415A-113E-425F-9E4F-2CDC4D5F9A77}"/>
              </a:ext>
            </a:extLst>
          </p:cNvPr>
          <p:cNvCxnSpPr>
            <a:cxnSpLocks/>
          </p:cNvCxnSpPr>
          <p:nvPr/>
        </p:nvCxnSpPr>
        <p:spPr>
          <a:xfrm>
            <a:off x="796441" y="4026526"/>
            <a:ext cx="999420" cy="0"/>
          </a:xfrm>
          <a:prstGeom prst="line">
            <a:avLst/>
          </a:prstGeom>
          <a:ln>
            <a:solidFill>
              <a:srgbClr val="C00000"/>
            </a:solidFill>
            <a:headEnd type="triangle"/>
            <a:tailEnd type="triangle"/>
          </a:ln>
        </p:spPr>
        <p:style>
          <a:lnRef idx="3">
            <a:schemeClr val="dk1"/>
          </a:lnRef>
          <a:fillRef idx="0">
            <a:schemeClr val="dk1"/>
          </a:fillRef>
          <a:effectRef idx="2">
            <a:schemeClr val="dk1"/>
          </a:effectRef>
          <a:fontRef idx="minor">
            <a:schemeClr val="tx1"/>
          </a:fontRef>
        </p:style>
      </p:cxnSp>
      <p:sp>
        <p:nvSpPr>
          <p:cNvPr id="6" name="Freeform: Shape 5">
            <a:extLst>
              <a:ext uri="{FF2B5EF4-FFF2-40B4-BE49-F238E27FC236}">
                <a16:creationId xmlns:a16="http://schemas.microsoft.com/office/drawing/2014/main" id="{ECEFCA28-388D-4DD3-AE76-14C58722E9A9}"/>
              </a:ext>
            </a:extLst>
          </p:cNvPr>
          <p:cNvSpPr>
            <a:spLocks noChangeAspect="1"/>
          </p:cNvSpPr>
          <p:nvPr/>
        </p:nvSpPr>
        <p:spPr>
          <a:xfrm>
            <a:off x="372515" y="3533379"/>
            <a:ext cx="1850968" cy="1071447"/>
          </a:xfrm>
          <a:custGeom>
            <a:avLst/>
            <a:gdLst>
              <a:gd name="connsiteX0" fmla="*/ 0 w 3084946"/>
              <a:gd name="connsiteY0" fmla="*/ 0 h 1785745"/>
              <a:gd name="connsiteX1" fmla="*/ 58497 w 3084946"/>
              <a:gd name="connsiteY1" fmla="*/ 9236 h 1785745"/>
              <a:gd name="connsiteX2" fmla="*/ 101600 w 3084946"/>
              <a:gd name="connsiteY2" fmla="*/ 24630 h 1785745"/>
              <a:gd name="connsiteX3" fmla="*/ 175491 w 3084946"/>
              <a:gd name="connsiteY3" fmla="*/ 52339 h 1785745"/>
              <a:gd name="connsiteX4" fmla="*/ 292485 w 3084946"/>
              <a:gd name="connsiteY4" fmla="*/ 153939 h 1785745"/>
              <a:gd name="connsiteX5" fmla="*/ 341746 w 3084946"/>
              <a:gd name="connsiteY5" fmla="*/ 200121 h 1785745"/>
              <a:gd name="connsiteX6" fmla="*/ 406400 w 3084946"/>
              <a:gd name="connsiteY6" fmla="*/ 286327 h 1785745"/>
              <a:gd name="connsiteX7" fmla="*/ 520316 w 3084946"/>
              <a:gd name="connsiteY7" fmla="*/ 449503 h 1785745"/>
              <a:gd name="connsiteX8" fmla="*/ 631152 w 3084946"/>
              <a:gd name="connsiteY8" fmla="*/ 637309 h 1785745"/>
              <a:gd name="connsiteX9" fmla="*/ 723516 w 3084946"/>
              <a:gd name="connsiteY9" fmla="*/ 800485 h 1785745"/>
              <a:gd name="connsiteX10" fmla="*/ 840510 w 3084946"/>
              <a:gd name="connsiteY10" fmla="*/ 1012921 h 1785745"/>
              <a:gd name="connsiteX11" fmla="*/ 951346 w 3084946"/>
              <a:gd name="connsiteY11" fmla="*/ 1200727 h 1785745"/>
              <a:gd name="connsiteX12" fmla="*/ 1059103 w 3084946"/>
              <a:gd name="connsiteY12" fmla="*/ 1379297 h 1785745"/>
              <a:gd name="connsiteX13" fmla="*/ 1151467 w 3084946"/>
              <a:gd name="connsiteY13" fmla="*/ 1505527 h 1785745"/>
              <a:gd name="connsiteX14" fmla="*/ 1209964 w 3084946"/>
              <a:gd name="connsiteY14" fmla="*/ 1585576 h 1785745"/>
              <a:gd name="connsiteX15" fmla="*/ 1283855 w 3084946"/>
              <a:gd name="connsiteY15" fmla="*/ 1662545 h 1785745"/>
              <a:gd name="connsiteX16" fmla="*/ 1397770 w 3084946"/>
              <a:gd name="connsiteY16" fmla="*/ 1742594 h 1785745"/>
              <a:gd name="connsiteX17" fmla="*/ 1456267 w 3084946"/>
              <a:gd name="connsiteY17" fmla="*/ 1773382 h 1785745"/>
              <a:gd name="connsiteX18" fmla="*/ 1545552 w 3084946"/>
              <a:gd name="connsiteY18" fmla="*/ 1785697 h 1785745"/>
              <a:gd name="connsiteX19" fmla="*/ 1619443 w 3084946"/>
              <a:gd name="connsiteY19" fmla="*/ 1776460 h 1785745"/>
              <a:gd name="connsiteX20" fmla="*/ 1684097 w 3084946"/>
              <a:gd name="connsiteY20" fmla="*/ 1748751 h 1785745"/>
              <a:gd name="connsiteX21" fmla="*/ 1804170 w 3084946"/>
              <a:gd name="connsiteY21" fmla="*/ 1659466 h 1785745"/>
              <a:gd name="connsiteX22" fmla="*/ 1915007 w 3084946"/>
              <a:gd name="connsiteY22" fmla="*/ 1539394 h 1785745"/>
              <a:gd name="connsiteX23" fmla="*/ 2053552 w 3084946"/>
              <a:gd name="connsiteY23" fmla="*/ 1345430 h 1785745"/>
              <a:gd name="connsiteX24" fmla="*/ 2164388 w 3084946"/>
              <a:gd name="connsiteY24" fmla="*/ 1160703 h 1785745"/>
              <a:gd name="connsiteX25" fmla="*/ 2235200 w 3084946"/>
              <a:gd name="connsiteY25" fmla="*/ 1028315 h 1785745"/>
              <a:gd name="connsiteX26" fmla="*/ 2318328 w 3084946"/>
              <a:gd name="connsiteY26" fmla="*/ 883612 h 1785745"/>
              <a:gd name="connsiteX27" fmla="*/ 2404534 w 3084946"/>
              <a:gd name="connsiteY27" fmla="*/ 735830 h 1785745"/>
              <a:gd name="connsiteX28" fmla="*/ 2466110 w 3084946"/>
              <a:gd name="connsiteY28" fmla="*/ 621915 h 1785745"/>
              <a:gd name="connsiteX29" fmla="*/ 2561552 w 3084946"/>
              <a:gd name="connsiteY29" fmla="*/ 474133 h 1785745"/>
              <a:gd name="connsiteX30" fmla="*/ 2647758 w 3084946"/>
              <a:gd name="connsiteY30" fmla="*/ 326351 h 1785745"/>
              <a:gd name="connsiteX31" fmla="*/ 2709334 w 3084946"/>
              <a:gd name="connsiteY31" fmla="*/ 246303 h 1785745"/>
              <a:gd name="connsiteX32" fmla="*/ 2773988 w 3084946"/>
              <a:gd name="connsiteY32" fmla="*/ 163176 h 1785745"/>
              <a:gd name="connsiteX33" fmla="*/ 2838643 w 3084946"/>
              <a:gd name="connsiteY33" fmla="*/ 104679 h 1785745"/>
              <a:gd name="connsiteX34" fmla="*/ 2909455 w 3084946"/>
              <a:gd name="connsiteY34" fmla="*/ 61576 h 1785745"/>
              <a:gd name="connsiteX35" fmla="*/ 2989503 w 3084946"/>
              <a:gd name="connsiteY35" fmla="*/ 18473 h 1785745"/>
              <a:gd name="connsiteX36" fmla="*/ 3048000 w 3084946"/>
              <a:gd name="connsiteY36" fmla="*/ 6157 h 1785745"/>
              <a:gd name="connsiteX37" fmla="*/ 3084946 w 3084946"/>
              <a:gd name="connsiteY37" fmla="*/ 6157 h 178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084946" h="1785745">
                <a:moveTo>
                  <a:pt x="0" y="0"/>
                </a:moveTo>
                <a:cubicBezTo>
                  <a:pt x="20782" y="2565"/>
                  <a:pt x="41564" y="5131"/>
                  <a:pt x="58497" y="9236"/>
                </a:cubicBezTo>
                <a:cubicBezTo>
                  <a:pt x="75430" y="13341"/>
                  <a:pt x="101600" y="24630"/>
                  <a:pt x="101600" y="24630"/>
                </a:cubicBezTo>
                <a:cubicBezTo>
                  <a:pt x="121099" y="31814"/>
                  <a:pt x="143677" y="30788"/>
                  <a:pt x="175491" y="52339"/>
                </a:cubicBezTo>
                <a:cubicBezTo>
                  <a:pt x="207305" y="73891"/>
                  <a:pt x="264776" y="129309"/>
                  <a:pt x="292485" y="153939"/>
                </a:cubicBezTo>
                <a:cubicBezTo>
                  <a:pt x="320194" y="178569"/>
                  <a:pt x="322760" y="178056"/>
                  <a:pt x="341746" y="200121"/>
                </a:cubicBezTo>
                <a:cubicBezTo>
                  <a:pt x="360732" y="222186"/>
                  <a:pt x="376638" y="244763"/>
                  <a:pt x="406400" y="286327"/>
                </a:cubicBezTo>
                <a:cubicBezTo>
                  <a:pt x="436162" y="327891"/>
                  <a:pt x="482857" y="391006"/>
                  <a:pt x="520316" y="449503"/>
                </a:cubicBezTo>
                <a:cubicBezTo>
                  <a:pt x="557775" y="508000"/>
                  <a:pt x="597285" y="578812"/>
                  <a:pt x="631152" y="637309"/>
                </a:cubicBezTo>
                <a:cubicBezTo>
                  <a:pt x="665019" y="695806"/>
                  <a:pt x="688623" y="737883"/>
                  <a:pt x="723516" y="800485"/>
                </a:cubicBezTo>
                <a:cubicBezTo>
                  <a:pt x="758409" y="863087"/>
                  <a:pt x="802538" y="946214"/>
                  <a:pt x="840510" y="1012921"/>
                </a:cubicBezTo>
                <a:cubicBezTo>
                  <a:pt x="878482" y="1079628"/>
                  <a:pt x="914914" y="1139664"/>
                  <a:pt x="951346" y="1200727"/>
                </a:cubicBezTo>
                <a:cubicBezTo>
                  <a:pt x="987778" y="1261790"/>
                  <a:pt x="1025750" y="1328497"/>
                  <a:pt x="1059103" y="1379297"/>
                </a:cubicBezTo>
                <a:cubicBezTo>
                  <a:pt x="1092456" y="1430097"/>
                  <a:pt x="1151467" y="1505527"/>
                  <a:pt x="1151467" y="1505527"/>
                </a:cubicBezTo>
                <a:cubicBezTo>
                  <a:pt x="1176611" y="1539907"/>
                  <a:pt x="1187899" y="1559406"/>
                  <a:pt x="1209964" y="1585576"/>
                </a:cubicBezTo>
                <a:cubicBezTo>
                  <a:pt x="1232029" y="1611746"/>
                  <a:pt x="1252554" y="1636375"/>
                  <a:pt x="1283855" y="1662545"/>
                </a:cubicBezTo>
                <a:cubicBezTo>
                  <a:pt x="1315156" y="1688715"/>
                  <a:pt x="1369035" y="1724121"/>
                  <a:pt x="1397770" y="1742594"/>
                </a:cubicBezTo>
                <a:cubicBezTo>
                  <a:pt x="1426505" y="1761067"/>
                  <a:pt x="1431637" y="1766198"/>
                  <a:pt x="1456267" y="1773382"/>
                </a:cubicBezTo>
                <a:cubicBezTo>
                  <a:pt x="1480897" y="1780566"/>
                  <a:pt x="1518356" y="1785184"/>
                  <a:pt x="1545552" y="1785697"/>
                </a:cubicBezTo>
                <a:cubicBezTo>
                  <a:pt x="1572748" y="1786210"/>
                  <a:pt x="1596352" y="1782618"/>
                  <a:pt x="1619443" y="1776460"/>
                </a:cubicBezTo>
                <a:cubicBezTo>
                  <a:pt x="1642534" y="1770302"/>
                  <a:pt x="1653309" y="1768250"/>
                  <a:pt x="1684097" y="1748751"/>
                </a:cubicBezTo>
                <a:cubicBezTo>
                  <a:pt x="1714885" y="1729252"/>
                  <a:pt x="1765685" y="1694359"/>
                  <a:pt x="1804170" y="1659466"/>
                </a:cubicBezTo>
                <a:cubicBezTo>
                  <a:pt x="1842655" y="1624573"/>
                  <a:pt x="1873443" y="1591733"/>
                  <a:pt x="1915007" y="1539394"/>
                </a:cubicBezTo>
                <a:cubicBezTo>
                  <a:pt x="1956571" y="1487055"/>
                  <a:pt x="2011989" y="1408545"/>
                  <a:pt x="2053552" y="1345430"/>
                </a:cubicBezTo>
                <a:cubicBezTo>
                  <a:pt x="2095115" y="1282315"/>
                  <a:pt x="2134113" y="1213555"/>
                  <a:pt x="2164388" y="1160703"/>
                </a:cubicBezTo>
                <a:cubicBezTo>
                  <a:pt x="2194663" y="1107851"/>
                  <a:pt x="2209543" y="1074497"/>
                  <a:pt x="2235200" y="1028315"/>
                </a:cubicBezTo>
                <a:cubicBezTo>
                  <a:pt x="2260857" y="982133"/>
                  <a:pt x="2290106" y="932360"/>
                  <a:pt x="2318328" y="883612"/>
                </a:cubicBezTo>
                <a:cubicBezTo>
                  <a:pt x="2346550" y="834865"/>
                  <a:pt x="2379904" y="779446"/>
                  <a:pt x="2404534" y="735830"/>
                </a:cubicBezTo>
                <a:cubicBezTo>
                  <a:pt x="2429164" y="692214"/>
                  <a:pt x="2439940" y="665531"/>
                  <a:pt x="2466110" y="621915"/>
                </a:cubicBezTo>
                <a:cubicBezTo>
                  <a:pt x="2492280" y="578299"/>
                  <a:pt x="2531277" y="523394"/>
                  <a:pt x="2561552" y="474133"/>
                </a:cubicBezTo>
                <a:cubicBezTo>
                  <a:pt x="2591827" y="424872"/>
                  <a:pt x="2623128" y="364323"/>
                  <a:pt x="2647758" y="326351"/>
                </a:cubicBezTo>
                <a:cubicBezTo>
                  <a:pt x="2672388" y="288379"/>
                  <a:pt x="2709334" y="246303"/>
                  <a:pt x="2709334" y="246303"/>
                </a:cubicBezTo>
                <a:cubicBezTo>
                  <a:pt x="2730372" y="219107"/>
                  <a:pt x="2752437" y="186780"/>
                  <a:pt x="2773988" y="163176"/>
                </a:cubicBezTo>
                <a:cubicBezTo>
                  <a:pt x="2795540" y="139572"/>
                  <a:pt x="2816065" y="121612"/>
                  <a:pt x="2838643" y="104679"/>
                </a:cubicBezTo>
                <a:cubicBezTo>
                  <a:pt x="2861221" y="87746"/>
                  <a:pt x="2884312" y="75944"/>
                  <a:pt x="2909455" y="61576"/>
                </a:cubicBezTo>
                <a:cubicBezTo>
                  <a:pt x="2934598" y="47208"/>
                  <a:pt x="2966412" y="27709"/>
                  <a:pt x="2989503" y="18473"/>
                </a:cubicBezTo>
                <a:cubicBezTo>
                  <a:pt x="3012594" y="9237"/>
                  <a:pt x="3032093" y="8210"/>
                  <a:pt x="3048000" y="6157"/>
                </a:cubicBezTo>
                <a:cubicBezTo>
                  <a:pt x="3063907" y="4104"/>
                  <a:pt x="3074426" y="5130"/>
                  <a:pt x="3084946" y="6157"/>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23F447AC-9C4D-4C0D-9C1E-CBF7F4046671}"/>
              </a:ext>
            </a:extLst>
          </p:cNvPr>
          <p:cNvCxnSpPr>
            <a:cxnSpLocks noChangeAspect="1"/>
          </p:cNvCxnSpPr>
          <p:nvPr/>
        </p:nvCxnSpPr>
        <p:spPr>
          <a:xfrm flipH="1" flipV="1">
            <a:off x="1294012" y="2992476"/>
            <a:ext cx="3452" cy="206329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60610BF-DCAB-4B28-89E9-3DD5CB8E97FF}"/>
              </a:ext>
            </a:extLst>
          </p:cNvPr>
          <p:cNvCxnSpPr>
            <a:cxnSpLocks noChangeAspect="1"/>
          </p:cNvCxnSpPr>
          <p:nvPr/>
        </p:nvCxnSpPr>
        <p:spPr>
          <a:xfrm>
            <a:off x="1250909" y="3492436"/>
            <a:ext cx="892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D6BF5E6-B798-4082-9D0E-63E1B838A4EF}"/>
              </a:ext>
            </a:extLst>
          </p:cNvPr>
          <p:cNvCxnSpPr>
            <a:cxnSpLocks noChangeAspect="1"/>
          </p:cNvCxnSpPr>
          <p:nvPr/>
        </p:nvCxnSpPr>
        <p:spPr>
          <a:xfrm>
            <a:off x="2217630" y="3972077"/>
            <a:ext cx="0" cy="56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2DF7137-5771-4AF5-913A-5A1FCFF70920}"/>
              </a:ext>
            </a:extLst>
          </p:cNvPr>
          <p:cNvCxnSpPr>
            <a:cxnSpLocks noChangeAspect="1"/>
          </p:cNvCxnSpPr>
          <p:nvPr/>
        </p:nvCxnSpPr>
        <p:spPr>
          <a:xfrm>
            <a:off x="358909" y="3995693"/>
            <a:ext cx="0" cy="56856"/>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D2864A5-66F1-4DAF-8BD0-0E944E3481FD}"/>
              </a:ext>
            </a:extLst>
          </p:cNvPr>
          <p:cNvSpPr txBox="1">
            <a:spLocks noChangeAspect="1"/>
          </p:cNvSpPr>
          <p:nvPr/>
        </p:nvSpPr>
        <p:spPr>
          <a:xfrm>
            <a:off x="2624898" y="3629783"/>
            <a:ext cx="129304" cy="369332"/>
          </a:xfrm>
          <a:prstGeom prst="rect">
            <a:avLst/>
          </a:prstGeom>
          <a:noFill/>
        </p:spPr>
        <p:txBody>
          <a:bodyPr wrap="square" rtlCol="0">
            <a:spAutoFit/>
          </a:bodyPr>
          <a:lstStyle/>
          <a:p>
            <a:r>
              <a:rPr lang="en-US" i="1" dirty="0"/>
              <a:t>k</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EAD02A1-677A-49B0-A58C-D66E706139FB}"/>
                  </a:ext>
                </a:extLst>
              </p:cNvPr>
              <p:cNvSpPr txBox="1">
                <a:spLocks noChangeAspect="1"/>
              </p:cNvSpPr>
              <p:nvPr/>
            </p:nvSpPr>
            <p:spPr>
              <a:xfrm>
                <a:off x="1136990" y="2604545"/>
                <a:ext cx="33484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𝑘</m:t>
                          </m:r>
                        </m:sub>
                      </m:sSub>
                    </m:oMath>
                  </m:oMathPara>
                </a14:m>
                <a:endParaRPr lang="en-US" dirty="0"/>
              </a:p>
            </p:txBody>
          </p:sp>
        </mc:Choice>
        <mc:Fallback xmlns="">
          <p:sp>
            <p:nvSpPr>
              <p:cNvPr id="12" name="TextBox 11">
                <a:extLst>
                  <a:ext uri="{FF2B5EF4-FFF2-40B4-BE49-F238E27FC236}">
                    <a16:creationId xmlns:a16="http://schemas.microsoft.com/office/drawing/2014/main" id="{3EAD02A1-677A-49B0-A58C-D66E706139FB}"/>
                  </a:ext>
                </a:extLst>
              </p:cNvPr>
              <p:cNvSpPr txBox="1">
                <a:spLocks noRot="1" noChangeAspect="1" noMove="1" noResize="1" noEditPoints="1" noAdjustHandles="1" noChangeArrowheads="1" noChangeShapeType="1" noTextEdit="1"/>
              </p:cNvSpPr>
              <p:nvPr/>
            </p:nvSpPr>
            <p:spPr>
              <a:xfrm>
                <a:off x="1136990" y="2604545"/>
                <a:ext cx="334841" cy="369332"/>
              </a:xfrm>
              <a:prstGeom prst="rect">
                <a:avLst/>
              </a:prstGeom>
              <a:blipFill>
                <a:blip r:embed="rId3"/>
                <a:stretch>
                  <a:fillRect r="-11111" b="-1639"/>
                </a:stretch>
              </a:blipFill>
            </p:spPr>
            <p:txBody>
              <a:bodyPr/>
              <a:lstStyle/>
              <a:p>
                <a:r>
                  <a:rPr lang="en-SG">
                    <a:noFill/>
                  </a:rPr>
                  <a:t> </a:t>
                </a:r>
              </a:p>
            </p:txBody>
          </p:sp>
        </mc:Fallback>
      </mc:AlternateContent>
      <p:cxnSp>
        <p:nvCxnSpPr>
          <p:cNvPr id="13" name="Straight Connector 12">
            <a:extLst>
              <a:ext uri="{FF2B5EF4-FFF2-40B4-BE49-F238E27FC236}">
                <a16:creationId xmlns:a16="http://schemas.microsoft.com/office/drawing/2014/main" id="{F0C579E2-298B-49D7-8A26-8B225BE2B714}"/>
              </a:ext>
            </a:extLst>
          </p:cNvPr>
          <p:cNvCxnSpPr>
            <a:cxnSpLocks noChangeAspect="1"/>
          </p:cNvCxnSpPr>
          <p:nvPr/>
        </p:nvCxnSpPr>
        <p:spPr>
          <a:xfrm flipV="1">
            <a:off x="160543" y="4034489"/>
            <a:ext cx="2622576" cy="25871"/>
          </a:xfrm>
          <a:prstGeom prst="line">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A290165-65B3-4237-8EB3-0FFC8A190C4C}"/>
                  </a:ext>
                </a:extLst>
              </p:cNvPr>
              <p:cNvSpPr txBox="1"/>
              <p:nvPr/>
            </p:nvSpPr>
            <p:spPr>
              <a:xfrm>
                <a:off x="750665" y="3548036"/>
                <a:ext cx="25243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e>
                        <m:sub/>
                      </m:sSub>
                    </m:oMath>
                  </m:oMathPara>
                </a14:m>
                <a:endParaRPr lang="en-US" dirty="0"/>
              </a:p>
            </p:txBody>
          </p:sp>
        </mc:Choice>
        <mc:Fallback xmlns="">
          <p:sp>
            <p:nvSpPr>
              <p:cNvPr id="14" name="TextBox 13">
                <a:extLst>
                  <a:ext uri="{FF2B5EF4-FFF2-40B4-BE49-F238E27FC236}">
                    <a16:creationId xmlns:a16="http://schemas.microsoft.com/office/drawing/2014/main" id="{DA290165-65B3-4237-8EB3-0FFC8A190C4C}"/>
                  </a:ext>
                </a:extLst>
              </p:cNvPr>
              <p:cNvSpPr txBox="1">
                <a:spLocks noRot="1" noChangeAspect="1" noMove="1" noResize="1" noEditPoints="1" noAdjustHandles="1" noChangeArrowheads="1" noChangeShapeType="1" noTextEdit="1"/>
              </p:cNvSpPr>
              <p:nvPr/>
            </p:nvSpPr>
            <p:spPr>
              <a:xfrm>
                <a:off x="750665" y="3548036"/>
                <a:ext cx="252439" cy="369332"/>
              </a:xfrm>
              <a:prstGeom prst="rect">
                <a:avLst/>
              </a:prstGeom>
              <a:blipFill>
                <a:blip r:embed="rId4"/>
                <a:stretch>
                  <a:fillRect r="-142857" b="-14754"/>
                </a:stretch>
              </a:blipFill>
            </p:spPr>
            <p:txBody>
              <a:bodyPr/>
              <a:lstStyle/>
              <a:p>
                <a:r>
                  <a:rPr lang="en-SG">
                    <a:noFill/>
                  </a:rPr>
                  <a:t> </a:t>
                </a:r>
              </a:p>
            </p:txBody>
          </p:sp>
        </mc:Fallback>
      </mc:AlternateContent>
      <p:cxnSp>
        <p:nvCxnSpPr>
          <p:cNvPr id="17" name="Straight Arrow Connector 16">
            <a:extLst>
              <a:ext uri="{FF2B5EF4-FFF2-40B4-BE49-F238E27FC236}">
                <a16:creationId xmlns:a16="http://schemas.microsoft.com/office/drawing/2014/main" id="{7F07C9E6-0904-451C-9431-E9AAA0E48576}"/>
              </a:ext>
            </a:extLst>
          </p:cNvPr>
          <p:cNvCxnSpPr/>
          <p:nvPr/>
        </p:nvCxnSpPr>
        <p:spPr>
          <a:xfrm>
            <a:off x="1250909" y="3865810"/>
            <a:ext cx="0" cy="338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320A50D-3123-46C3-A2FB-A920B9F1BEAC}"/>
                  </a:ext>
                </a:extLst>
              </p:cNvPr>
              <p:cNvSpPr txBox="1"/>
              <p:nvPr/>
            </p:nvSpPr>
            <p:spPr>
              <a:xfrm>
                <a:off x="334395" y="5486399"/>
                <a:ext cx="2223942" cy="92333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𝜇</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=2</m:t>
                      </m:r>
                      <m:r>
                        <a:rPr lang="en-US" b="0" i="1" smtClean="0">
                          <a:latin typeface="Cambria Math" panose="02040503050406030204" pitchFamily="18" charset="0"/>
                        </a:rPr>
                        <m:t>𝜇</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m:t>
                          </m:r>
                          <m:r>
                            <m:rPr>
                              <m:sty m:val="p"/>
                            </m:rPr>
                            <a:rPr lang="en-US" b="0" i="0" smtClean="0">
                              <a:latin typeface="Cambria Math" panose="02040503050406030204" pitchFamily="18" charset="0"/>
                            </a:rPr>
                            <m:t>Ω</m:t>
                          </m:r>
                          <m:r>
                            <a:rPr lang="en-US" b="0" i="1" smtClean="0">
                              <a:latin typeface="Cambria Math" panose="02040503050406030204" pitchFamily="18" charset="0"/>
                            </a:rPr>
                            <m:t>𝑡</m:t>
                          </m:r>
                          <m:r>
                            <a:rPr lang="en-US" b="0" i="1" smtClean="0">
                              <a:latin typeface="Cambria Math" panose="02040503050406030204" pitchFamily="18" charset="0"/>
                            </a:rPr>
                            <m:t>)</m:t>
                          </m:r>
                        </m:e>
                      </m:func>
                    </m:oMath>
                  </m:oMathPara>
                </a14:m>
                <a:endParaRPr lang="en-SG" dirty="0"/>
              </a:p>
              <a:p>
                <a:endParaRPr lang="en-US" dirty="0"/>
              </a:p>
              <a:p>
                <a14:m>
                  <m:oMath xmlns:m="http://schemas.openxmlformats.org/officeDocument/2006/math">
                    <m:r>
                      <a:rPr lang="en-US" b="0" i="1" smtClean="0">
                        <a:latin typeface="Cambria Math" panose="02040503050406030204" pitchFamily="18" charset="0"/>
                      </a:rPr>
                      <m:t>     ℏ</m:t>
                    </m:r>
                    <m:r>
                      <m:rPr>
                        <m:sty m:val="p"/>
                      </m:rPr>
                      <a:rPr lang="en-US" b="0" i="0" smtClean="0">
                        <a:latin typeface="Cambria Math" panose="02040503050406030204" pitchFamily="18" charset="0"/>
                      </a:rPr>
                      <m:t>Ω</m:t>
                    </m:r>
                    <m:r>
                      <a:rPr lang="en-US" b="0" i="0" smtClean="0">
                        <a:latin typeface="Cambria Math" panose="02040503050406030204" pitchFamily="18" charset="0"/>
                      </a:rPr>
                      <m:t>=1</m:t>
                    </m:r>
                  </m:oMath>
                </a14:m>
                <a:r>
                  <a:rPr lang="en-SG" dirty="0"/>
                  <a:t> eV</a:t>
                </a:r>
              </a:p>
            </p:txBody>
          </p:sp>
        </mc:Choice>
        <mc:Fallback xmlns="">
          <p:sp>
            <p:nvSpPr>
              <p:cNvPr id="18" name="TextBox 17">
                <a:extLst>
                  <a:ext uri="{FF2B5EF4-FFF2-40B4-BE49-F238E27FC236}">
                    <a16:creationId xmlns:a16="http://schemas.microsoft.com/office/drawing/2014/main" id="{2320A50D-3123-46C3-A2FB-A920B9F1BEAC}"/>
                  </a:ext>
                </a:extLst>
              </p:cNvPr>
              <p:cNvSpPr txBox="1">
                <a:spLocks noRot="1" noChangeAspect="1" noMove="1" noResize="1" noEditPoints="1" noAdjustHandles="1" noChangeArrowheads="1" noChangeShapeType="1" noTextEdit="1"/>
              </p:cNvSpPr>
              <p:nvPr/>
            </p:nvSpPr>
            <p:spPr>
              <a:xfrm>
                <a:off x="334395" y="5486399"/>
                <a:ext cx="2223942" cy="923330"/>
              </a:xfrm>
              <a:prstGeom prst="rect">
                <a:avLst/>
              </a:prstGeom>
              <a:blipFill>
                <a:blip r:embed="rId5"/>
                <a:stretch>
                  <a:fillRect b="-993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3112841-948A-43A4-8BE1-8E2340D84963}"/>
                  </a:ext>
                </a:extLst>
              </p:cNvPr>
              <p:cNvSpPr txBox="1"/>
              <p:nvPr/>
            </p:nvSpPr>
            <p:spPr>
              <a:xfrm>
                <a:off x="3715200" y="2246620"/>
                <a:ext cx="2223942" cy="307777"/>
              </a:xfrm>
              <a:prstGeom prst="rect">
                <a:avLst/>
              </a:prstGeom>
              <a:noFill/>
            </p:spPr>
            <p:txBody>
              <a:bodyPr wrap="square" rtlCol="0">
                <a:spAutoFit/>
              </a:bodyPr>
              <a:lstStyle/>
              <a:p>
                <a14:m>
                  <m:oMath xmlns:m="http://schemas.openxmlformats.org/officeDocument/2006/math">
                    <m:r>
                      <a:rPr lang="en-US" sz="1400" b="0" i="1" smtClean="0">
                        <a:latin typeface="Cambria Math" panose="02040503050406030204" pitchFamily="18" charset="0"/>
                      </a:rPr>
                      <m:t>𝑎</m:t>
                    </m:r>
                    <m:r>
                      <a:rPr lang="en-US" sz="1400" b="0" i="1" smtClean="0">
                        <a:latin typeface="Cambria Math" panose="02040503050406030204" pitchFamily="18" charset="0"/>
                      </a:rPr>
                      <m:t>=1.4 </m:t>
                    </m:r>
                  </m:oMath>
                </a14:m>
                <a:r>
                  <a:rPr lang="en-SG" sz="1400" dirty="0"/>
                  <a:t>Å, </a:t>
                </a:r>
                <a14:m>
                  <m:oMath xmlns:m="http://schemas.openxmlformats.org/officeDocument/2006/math">
                    <m:r>
                      <a:rPr lang="en-US" sz="1400" b="0" i="1" smtClean="0">
                        <a:latin typeface="Cambria Math" panose="02040503050406030204" pitchFamily="18" charset="0"/>
                      </a:rPr>
                      <m:t>𝑡</m:t>
                    </m:r>
                    <m:r>
                      <a:rPr lang="en-US" sz="1400" b="0" i="1" smtClean="0">
                        <a:latin typeface="Cambria Math" panose="02040503050406030204" pitchFamily="18" charset="0"/>
                      </a:rPr>
                      <m:t>=</m:t>
                    </m:r>
                    <m:r>
                      <a:rPr lang="en-US" sz="1400" b="0" i="0" smtClean="0">
                        <a:latin typeface="Cambria Math" panose="02040503050406030204" pitchFamily="18" charset="0"/>
                      </a:rPr>
                      <m:t>1</m:t>
                    </m:r>
                  </m:oMath>
                </a14:m>
                <a:r>
                  <a:rPr lang="en-SG" sz="1400" dirty="0"/>
                  <a:t> eV</a:t>
                </a:r>
              </a:p>
            </p:txBody>
          </p:sp>
        </mc:Choice>
        <mc:Fallback xmlns="">
          <p:sp>
            <p:nvSpPr>
              <p:cNvPr id="3" name="TextBox 2">
                <a:extLst>
                  <a:ext uri="{FF2B5EF4-FFF2-40B4-BE49-F238E27FC236}">
                    <a16:creationId xmlns:a16="http://schemas.microsoft.com/office/drawing/2014/main" id="{73112841-948A-43A4-8BE1-8E2340D84963}"/>
                  </a:ext>
                </a:extLst>
              </p:cNvPr>
              <p:cNvSpPr txBox="1">
                <a:spLocks noRot="1" noChangeAspect="1" noMove="1" noResize="1" noEditPoints="1" noAdjustHandles="1" noChangeArrowheads="1" noChangeShapeType="1" noTextEdit="1"/>
              </p:cNvSpPr>
              <p:nvPr/>
            </p:nvSpPr>
            <p:spPr>
              <a:xfrm>
                <a:off x="3715200" y="2246620"/>
                <a:ext cx="2223942" cy="307777"/>
              </a:xfrm>
              <a:prstGeom prst="rect">
                <a:avLst/>
              </a:prstGeom>
              <a:blipFill>
                <a:blip r:embed="rId6"/>
                <a:stretch>
                  <a:fillRect t="-4000" b="-20000"/>
                </a:stretch>
              </a:blipFill>
            </p:spPr>
            <p:txBody>
              <a:bodyPr/>
              <a:lstStyle/>
              <a:p>
                <a:r>
                  <a:rPr lang="en-SG">
                    <a:noFill/>
                  </a:rPr>
                  <a:t> </a:t>
                </a:r>
              </a:p>
            </p:txBody>
          </p:sp>
        </mc:Fallback>
      </mc:AlternateContent>
      <p:sp>
        <p:nvSpPr>
          <p:cNvPr id="15" name="TextBox 14">
            <a:extLst>
              <a:ext uri="{FF2B5EF4-FFF2-40B4-BE49-F238E27FC236}">
                <a16:creationId xmlns:a16="http://schemas.microsoft.com/office/drawing/2014/main" id="{57962413-0C4C-409E-8114-046780822CD5}"/>
              </a:ext>
            </a:extLst>
          </p:cNvPr>
          <p:cNvSpPr txBox="1"/>
          <p:nvPr/>
        </p:nvSpPr>
        <p:spPr>
          <a:xfrm>
            <a:off x="3176143" y="6356351"/>
            <a:ext cx="2664000" cy="369332"/>
          </a:xfrm>
          <a:prstGeom prst="rect">
            <a:avLst/>
          </a:prstGeom>
          <a:noFill/>
        </p:spPr>
        <p:txBody>
          <a:bodyPr wrap="square" rtlCol="0">
            <a:spAutoFit/>
          </a:bodyPr>
          <a:lstStyle/>
          <a:p>
            <a:r>
              <a:rPr lang="en-US" dirty="0"/>
              <a:t>Wang, et al, unpublished.</a:t>
            </a:r>
            <a:endParaRPr lang="en-SG" dirty="0"/>
          </a:p>
        </p:txBody>
      </p:sp>
    </p:spTree>
    <p:extLst>
      <p:ext uri="{BB962C8B-B14F-4D97-AF65-F5344CB8AC3E}">
        <p14:creationId xmlns:p14="http://schemas.microsoft.com/office/powerpoint/2010/main" val="23900667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CD2EB-40EB-8A70-36D2-DA650CBC976C}"/>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DFE51D61-3C7B-0CA2-9C09-7F0C4DD77047}"/>
              </a:ext>
            </a:extLst>
          </p:cNvPr>
          <p:cNvSpPr>
            <a:spLocks noGrp="1"/>
          </p:cNvSpPr>
          <p:nvPr>
            <p:ph idx="1"/>
          </p:nvPr>
        </p:nvSpPr>
        <p:spPr/>
        <p:txBody>
          <a:bodyPr/>
          <a:lstStyle/>
          <a:p>
            <a:r>
              <a:rPr lang="en-US" dirty="0"/>
              <a:t>NEGF formulation for photon transport between condensed matter objects at the nanoscale</a:t>
            </a:r>
          </a:p>
          <a:p>
            <a:endParaRPr lang="en-US" dirty="0"/>
          </a:p>
          <a:p>
            <a:r>
              <a:rPr lang="en-US" dirty="0"/>
              <a:t>Energy, momentum, and angular momentum transfer in a unified framework with the Meir-</a:t>
            </a:r>
            <a:r>
              <a:rPr lang="en-US" dirty="0" err="1"/>
              <a:t>Wingreen</a:t>
            </a:r>
            <a:r>
              <a:rPr lang="en-US" dirty="0"/>
              <a:t> formula</a:t>
            </a:r>
          </a:p>
          <a:p>
            <a:endParaRPr lang="en-US" dirty="0"/>
          </a:p>
          <a:p>
            <a:r>
              <a:rPr lang="en-US" dirty="0"/>
              <a:t>Applications in nonequilibrium settings</a:t>
            </a:r>
          </a:p>
        </p:txBody>
      </p:sp>
      <p:sp>
        <p:nvSpPr>
          <p:cNvPr id="4" name="Slide Number Placeholder 3">
            <a:extLst>
              <a:ext uri="{FF2B5EF4-FFF2-40B4-BE49-F238E27FC236}">
                <a16:creationId xmlns:a16="http://schemas.microsoft.com/office/drawing/2014/main" id="{A0F7BA7D-0B59-419D-C15B-DC2F3FE47778}"/>
              </a:ext>
            </a:extLst>
          </p:cNvPr>
          <p:cNvSpPr>
            <a:spLocks noGrp="1"/>
          </p:cNvSpPr>
          <p:nvPr>
            <p:ph type="sldNum" sz="quarter" idx="12"/>
          </p:nvPr>
        </p:nvSpPr>
        <p:spPr/>
        <p:txBody>
          <a:bodyPr/>
          <a:lstStyle/>
          <a:p>
            <a:fld id="{6B0C5081-FAA5-4254-AC75-597BB4863808}" type="slidenum">
              <a:rPr lang="en-US" smtClean="0"/>
              <a:t>46</a:t>
            </a:fld>
            <a:endParaRPr lang="en-US"/>
          </a:p>
        </p:txBody>
      </p:sp>
    </p:spTree>
    <p:extLst>
      <p:ext uri="{BB962C8B-B14F-4D97-AF65-F5344CB8AC3E}">
        <p14:creationId xmlns:p14="http://schemas.microsoft.com/office/powerpoint/2010/main" val="40934669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3A237A-7A1B-0AE8-27C4-DAD2D661B6D2}"/>
              </a:ext>
            </a:extLst>
          </p:cNvPr>
          <p:cNvSpPr>
            <a:spLocks noGrp="1"/>
          </p:cNvSpPr>
          <p:nvPr>
            <p:ph type="title"/>
          </p:nvPr>
        </p:nvSpPr>
        <p:spPr>
          <a:xfrm>
            <a:off x="2037183" y="311705"/>
            <a:ext cx="4594473" cy="1277782"/>
          </a:xfrm>
        </p:spPr>
        <p:txBody>
          <a:bodyPr vert="horz" lIns="91440" tIns="45720" rIns="91440" bIns="45720" rtlCol="0" anchor="b">
            <a:normAutofit/>
          </a:bodyPr>
          <a:lstStyle/>
          <a:p>
            <a:r>
              <a:rPr lang="en-US" sz="3700" dirty="0"/>
              <a:t>Acknowledgments</a:t>
            </a:r>
          </a:p>
        </p:txBody>
      </p:sp>
      <p:sp>
        <p:nvSpPr>
          <p:cNvPr id="3" name="Content Placeholder 2">
            <a:extLst>
              <a:ext uri="{FF2B5EF4-FFF2-40B4-BE49-F238E27FC236}">
                <a16:creationId xmlns:a16="http://schemas.microsoft.com/office/drawing/2014/main" id="{2535A633-F237-EAAE-B8A9-A535108283DD}"/>
              </a:ext>
            </a:extLst>
          </p:cNvPr>
          <p:cNvSpPr>
            <a:spLocks noGrp="1"/>
          </p:cNvSpPr>
          <p:nvPr>
            <p:ph idx="1"/>
          </p:nvPr>
        </p:nvSpPr>
        <p:spPr>
          <a:xfrm>
            <a:off x="1867779" y="2270407"/>
            <a:ext cx="5574838" cy="3465568"/>
          </a:xfrm>
        </p:spPr>
        <p:txBody>
          <a:bodyPr vert="horz" lIns="91440" tIns="45720" rIns="91440" bIns="45720" rtlCol="0">
            <a:normAutofit/>
          </a:bodyPr>
          <a:lstStyle/>
          <a:p>
            <a:pPr marL="0" indent="0">
              <a:buNone/>
            </a:pPr>
            <a:r>
              <a:rPr lang="en-US" sz="1700" b="1" dirty="0" err="1"/>
              <a:t>Gaoming</a:t>
            </a:r>
            <a:r>
              <a:rPr lang="en-US" sz="1700" b="1" dirty="0"/>
              <a:t> Tang</a:t>
            </a:r>
            <a:r>
              <a:rPr lang="en-US" sz="1700" dirty="0"/>
              <a:t>, Graduate School of China Academy of Engineering Physics, Beijing</a:t>
            </a:r>
          </a:p>
          <a:p>
            <a:pPr marL="0" indent="0">
              <a:buNone/>
            </a:pPr>
            <a:r>
              <a:rPr lang="en-US" sz="1700" b="1" dirty="0"/>
              <a:t>Tao Zhu</a:t>
            </a:r>
            <a:r>
              <a:rPr lang="en-US" sz="1700" dirty="0"/>
              <a:t>, Tiangong University, Tianjin, China</a:t>
            </a:r>
          </a:p>
          <a:p>
            <a:pPr marL="0" indent="0">
              <a:buNone/>
            </a:pPr>
            <a:r>
              <a:rPr lang="en-US" sz="1700" b="1" dirty="0"/>
              <a:t>Yong-Mei Zhang</a:t>
            </a:r>
            <a:r>
              <a:rPr lang="en-US" sz="1700" dirty="0"/>
              <a:t>, Nanjing Univ of Aeronautics and Astronautics</a:t>
            </a:r>
          </a:p>
          <a:p>
            <a:pPr marL="0" indent="0">
              <a:buNone/>
            </a:pPr>
            <a:r>
              <a:rPr lang="en-US" sz="1700" b="1" dirty="0"/>
              <a:t>Jiebin Peng,</a:t>
            </a:r>
            <a:r>
              <a:rPr lang="en-US" sz="1700" dirty="0"/>
              <a:t> Guangdong University of Technology</a:t>
            </a:r>
            <a:endParaRPr lang="en-US" sz="1700" b="1" dirty="0"/>
          </a:p>
          <a:p>
            <a:pPr marL="0" indent="0">
              <a:buNone/>
            </a:pPr>
            <a:r>
              <a:rPr lang="en-US" sz="1700" b="1" dirty="0"/>
              <a:t>Zu-Quan Zhang, </a:t>
            </a:r>
            <a:r>
              <a:rPr lang="en-US" sz="1700" dirty="0"/>
              <a:t>Zhejiang Normal university</a:t>
            </a:r>
            <a:endParaRPr lang="en-US" sz="1700" b="1" dirty="0"/>
          </a:p>
          <a:p>
            <a:pPr marL="0" indent="0">
              <a:buNone/>
            </a:pPr>
            <a:r>
              <a:rPr lang="en-US" sz="1700" b="1" dirty="0"/>
              <a:t>Mauro Antezza</a:t>
            </a:r>
            <a:r>
              <a:rPr lang="en-US" sz="1700" dirty="0"/>
              <a:t>, Univ Montpellier, CNRS, France </a:t>
            </a:r>
          </a:p>
          <a:p>
            <a:pPr marL="0" indent="0">
              <a:buNone/>
            </a:pPr>
            <a:endParaRPr lang="en-US" sz="1700" dirty="0"/>
          </a:p>
          <a:p>
            <a:pPr marL="0" indent="0">
              <a:buNone/>
            </a:pPr>
            <a:endParaRPr lang="en-US" sz="1700" dirty="0"/>
          </a:p>
        </p:txBody>
      </p:sp>
      <p:sp>
        <p:nvSpPr>
          <p:cNvPr id="4" name="Slide Number Placeholder 3">
            <a:extLst>
              <a:ext uri="{FF2B5EF4-FFF2-40B4-BE49-F238E27FC236}">
                <a16:creationId xmlns:a16="http://schemas.microsoft.com/office/drawing/2014/main" id="{79E717F4-B0E4-9CF0-325D-74C53492E3C3}"/>
              </a:ext>
            </a:extLst>
          </p:cNvPr>
          <p:cNvSpPr>
            <a:spLocks noGrp="1"/>
          </p:cNvSpPr>
          <p:nvPr>
            <p:ph type="sldNum" sz="quarter" idx="12"/>
          </p:nvPr>
        </p:nvSpPr>
        <p:spPr>
          <a:xfrm>
            <a:off x="6800850" y="6356350"/>
            <a:ext cx="1714500" cy="365125"/>
          </a:xfrm>
        </p:spPr>
        <p:txBody>
          <a:bodyPr vert="horz" lIns="91440" tIns="45720" rIns="91440" bIns="45720" rtlCol="0">
            <a:normAutofit/>
          </a:bodyPr>
          <a:lstStyle/>
          <a:p>
            <a:pPr defTabSz="914400">
              <a:spcAft>
                <a:spcPts val="600"/>
              </a:spcAft>
              <a:defRPr/>
            </a:pPr>
            <a:fld id="{6B0C5081-FAA5-4254-AC75-597BB4863808}" type="slidenum">
              <a:rPr lang="en-US">
                <a:solidFill>
                  <a:srgbClr val="FFFFFF"/>
                </a:solidFill>
                <a:latin typeface="Calibri" panose="020F0502020204030204"/>
              </a:rPr>
              <a:pPr defTabSz="914400">
                <a:spcAft>
                  <a:spcPts val="600"/>
                </a:spcAft>
                <a:defRPr/>
              </a:pPr>
              <a:t>47</a:t>
            </a:fld>
            <a:endParaRPr lang="en-US">
              <a:solidFill>
                <a:srgbClr val="FFFFFF"/>
              </a:solidFill>
              <a:latin typeface="Calibri" panose="020F0502020204030204"/>
            </a:endParaRPr>
          </a:p>
        </p:txBody>
      </p:sp>
      <p:sp>
        <p:nvSpPr>
          <p:cNvPr id="8" name="TextBox 7">
            <a:extLst>
              <a:ext uri="{FF2B5EF4-FFF2-40B4-BE49-F238E27FC236}">
                <a16:creationId xmlns:a16="http://schemas.microsoft.com/office/drawing/2014/main" id="{43C1923A-383E-64D9-ED0A-86ADB966FF02}"/>
              </a:ext>
            </a:extLst>
          </p:cNvPr>
          <p:cNvSpPr txBox="1"/>
          <p:nvPr/>
        </p:nvSpPr>
        <p:spPr>
          <a:xfrm>
            <a:off x="783771" y="6176963"/>
            <a:ext cx="2506825" cy="369332"/>
          </a:xfrm>
          <a:prstGeom prst="rect">
            <a:avLst/>
          </a:prstGeom>
          <a:noFill/>
        </p:spPr>
        <p:txBody>
          <a:bodyPr wrap="square" rtlCol="0">
            <a:spAutoFit/>
          </a:bodyPr>
          <a:lstStyle/>
          <a:p>
            <a:r>
              <a:rPr lang="en-US" dirty="0"/>
              <a:t>MOE FRC tier 1 support</a:t>
            </a:r>
          </a:p>
        </p:txBody>
      </p:sp>
    </p:spTree>
    <p:extLst>
      <p:ext uri="{BB962C8B-B14F-4D97-AF65-F5344CB8AC3E}">
        <p14:creationId xmlns:p14="http://schemas.microsoft.com/office/powerpoint/2010/main" val="95504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3712</TotalTime>
  <Words>1781</Words>
  <Application>Microsoft Office PowerPoint</Application>
  <PresentationFormat>On-screen Show (4:3)</PresentationFormat>
  <Paragraphs>279</Paragraphs>
  <Slides>47</Slides>
  <Notes>10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6" baseType="lpstr">
      <vt:lpstr>Arial</vt:lpstr>
      <vt:lpstr>Calibri</vt:lpstr>
      <vt:lpstr>Cambria Math</vt:lpstr>
      <vt:lpstr>Frutiger LT 55 Roman</vt:lpstr>
      <vt:lpstr>Symbol</vt:lpstr>
      <vt:lpstr>Times</vt:lpstr>
      <vt:lpstr>Times New Roman</vt:lpstr>
      <vt:lpstr>Office Theme</vt:lpstr>
      <vt:lpstr>Equation</vt:lpstr>
      <vt:lpstr>Photon Transport out of Non-equilibrium Systems</vt:lpstr>
      <vt:lpstr>Outline</vt:lpstr>
      <vt:lpstr>Fluctuation-dissipation theorem (of 2nd kind)</vt:lpstr>
      <vt:lpstr>Electron tight-binding model with baths</vt:lpstr>
      <vt:lpstr>Single electron quantum mechanics</vt:lpstr>
      <vt:lpstr>Green’s function in energy space</vt:lpstr>
      <vt:lpstr>Perturbation theory, single electron</vt:lpstr>
      <vt:lpstr>Annihilation/creation operators</vt:lpstr>
      <vt:lpstr>Many-electron Hamiltonian and Green’s functions</vt:lpstr>
      <vt:lpstr>Electron-field interaction, Peierls substitution</vt:lpstr>
      <vt:lpstr>NEGF, definitions</vt:lpstr>
      <vt:lpstr>Fluctuation-dissipation theorem in thermal equilibrium</vt:lpstr>
      <vt:lpstr>Contour-ordered Green’s function</vt:lpstr>
      <vt:lpstr>Convolution, Langreth rule</vt:lpstr>
      <vt:lpstr>Keldysh equation</vt:lpstr>
      <vt:lpstr>Dyson equation</vt:lpstr>
      <vt:lpstr>Poynting theorem and heat transfer</vt:lpstr>
      <vt:lpstr>Deriving the Meir-Wingreen formula</vt:lpstr>
      <vt:lpstr>Meir-Wingreen formula</vt:lpstr>
      <vt:lpstr>Self-energy Π</vt:lpstr>
      <vt:lpstr>Steady-state Meir-Wingreen formula</vt:lpstr>
      <vt:lpstr>From electron to photon (scalar field theory)</vt:lpstr>
      <vt:lpstr>Heat transfer between two graphene sheets</vt:lpstr>
      <vt:lpstr>Heat transfer between zigzag nanotubes or triangles</vt:lpstr>
      <vt:lpstr>Heat transfer driven by current</vt:lpstr>
      <vt:lpstr>Boltzmann equation for nonequilibrium distribution</vt:lpstr>
      <vt:lpstr>Current-induced heat transfer</vt:lpstr>
      <vt:lpstr>Bath at infinity</vt:lpstr>
      <vt:lpstr>Recover Planck result</vt:lpstr>
      <vt:lpstr>From Meir-Wingreen to Landauer: local equilibrium approximation</vt:lpstr>
      <vt:lpstr>Emission to infinity</vt:lpstr>
      <vt:lpstr>Far field approximations</vt:lpstr>
      <vt:lpstr>Torque and force on object</vt:lpstr>
      <vt:lpstr>Angular momentum emission from a benzene molecule </vt:lpstr>
      <vt:lpstr>Angular momentum emission resonance effect</vt:lpstr>
      <vt:lpstr>Force and torque from the nonequilibrium edge</vt:lpstr>
      <vt:lpstr>Current-state, Landauer way</vt:lpstr>
      <vt:lpstr>Emission from graphene edge</vt:lpstr>
      <vt:lpstr>PowerPoint Presentation</vt:lpstr>
      <vt:lpstr>C60 and graphene</vt:lpstr>
      <vt:lpstr>Results</vt:lpstr>
      <vt:lpstr>Heat transfer of 2D metals, co-planar geometry</vt:lpstr>
      <vt:lpstr>Drude model approximation to photon self-energy Π</vt:lpstr>
      <vt:lpstr>PowerPoint Presentation</vt:lpstr>
      <vt:lpstr>Floquet drive of a single square lattice metal</vt:lpstr>
      <vt:lpstr>Conclusion</vt:lpstr>
      <vt:lpstr>Acknowledgments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 Lattice Symmetries</dc:title>
  <dc:creator>Wang Jian-Sheng</dc:creator>
  <cp:lastModifiedBy>Wang Jian-Sheng</cp:lastModifiedBy>
  <cp:revision>389</cp:revision>
  <dcterms:created xsi:type="dcterms:W3CDTF">2020-11-29T06:14:44Z</dcterms:created>
  <dcterms:modified xsi:type="dcterms:W3CDTF">2024-05-16T07:21:37Z</dcterms:modified>
</cp:coreProperties>
</file>