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8" r:id="rId1"/>
    <p:sldMasterId id="2147483903" r:id="rId2"/>
    <p:sldMasterId id="2147483916" r:id="rId3"/>
    <p:sldMasterId id="2147484064" r:id="rId4"/>
  </p:sldMasterIdLst>
  <p:notesMasterIdLst>
    <p:notesMasterId r:id="rId26"/>
  </p:notesMasterIdLst>
  <p:handoutMasterIdLst>
    <p:handoutMasterId r:id="rId27"/>
  </p:handoutMasterIdLst>
  <p:sldIdLst>
    <p:sldId id="260" r:id="rId5"/>
    <p:sldId id="267" r:id="rId6"/>
    <p:sldId id="269" r:id="rId7"/>
    <p:sldId id="270" r:id="rId8"/>
    <p:sldId id="283" r:id="rId9"/>
    <p:sldId id="274" r:id="rId10"/>
    <p:sldId id="277" r:id="rId11"/>
    <p:sldId id="278" r:id="rId12"/>
    <p:sldId id="279" r:id="rId13"/>
    <p:sldId id="280" r:id="rId14"/>
    <p:sldId id="291" r:id="rId15"/>
    <p:sldId id="281" r:id="rId16"/>
    <p:sldId id="282" r:id="rId17"/>
    <p:sldId id="289" r:id="rId18"/>
    <p:sldId id="287" r:id="rId19"/>
    <p:sldId id="288" r:id="rId20"/>
    <p:sldId id="284" r:id="rId21"/>
    <p:sldId id="285" r:id="rId22"/>
    <p:sldId id="290" r:id="rId23"/>
    <p:sldId id="286" r:id="rId24"/>
    <p:sldId id="268" r:id="rId25"/>
  </p:sldIdLst>
  <p:sldSz cx="9144000" cy="6858000" type="screen4x3"/>
  <p:notesSz cx="6742113" cy="9872663"/>
  <p:custDataLst>
    <p:tags r:id="rId2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entury Gothic" panose="020B0502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62">
          <p15:clr>
            <a:srgbClr val="A4A3A4"/>
          </p15:clr>
        </p15:guide>
        <p15:guide id="2" pos="4832">
          <p15:clr>
            <a:srgbClr val="A4A3A4"/>
          </p15:clr>
        </p15:guide>
        <p15:guide id="3" pos="39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7D00"/>
    <a:srgbClr val="023E7C"/>
    <a:srgbClr val="CCFFCC"/>
    <a:srgbClr val="FF9900"/>
    <a:srgbClr val="003399"/>
    <a:srgbClr val="FF6600"/>
    <a:srgbClr val="E65210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78"/>
      </p:cViewPr>
      <p:guideLst>
        <p:guide orient="horz" pos="4262"/>
        <p:guide pos="4832"/>
        <p:guide pos="391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-1902" y="-114"/>
      </p:cViewPr>
      <p:guideLst>
        <p:guide orient="horz" pos="3110"/>
        <p:guide pos="21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25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52" tIns="45227" rIns="90452" bIns="45227" numCol="1" anchor="t" anchorCtr="0" compatLnSpc="1">
            <a:prstTxWarp prst="textNoShape">
              <a:avLst/>
            </a:prstTxWarp>
          </a:bodyPr>
          <a:lstStyle>
            <a:lvl1pPr defTabSz="904875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9525" y="0"/>
            <a:ext cx="29225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52" tIns="45227" rIns="90452" bIns="45227" numCol="1" anchor="t" anchorCtr="0" compatLnSpc="1">
            <a:prstTxWarp prst="textNoShape">
              <a:avLst/>
            </a:prstTxWarp>
          </a:bodyPr>
          <a:lstStyle>
            <a:lvl1pPr algn="r" defTabSz="904875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950"/>
            <a:ext cx="29225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52" tIns="45227" rIns="90452" bIns="45227" numCol="1" anchor="b" anchorCtr="0" compatLnSpc="1">
            <a:prstTxWarp prst="textNoShape">
              <a:avLst/>
            </a:prstTxWarp>
          </a:bodyPr>
          <a:lstStyle>
            <a:lvl1pPr defTabSz="904875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9525" y="9378950"/>
            <a:ext cx="29225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52" tIns="45227" rIns="90452" bIns="45227" numCol="1" anchor="b" anchorCtr="0" compatLnSpc="1">
            <a:prstTxWarp prst="textNoShape">
              <a:avLst/>
            </a:prstTxWarp>
          </a:bodyPr>
          <a:lstStyle>
            <a:lvl1pPr algn="r" defTabSz="904875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813FFB0-6476-4D7A-B032-C44A47E568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479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25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52" tIns="45227" rIns="90452" bIns="45227" numCol="1" anchor="t" anchorCtr="0" compatLnSpc="1">
            <a:prstTxWarp prst="textNoShape">
              <a:avLst/>
            </a:prstTxWarp>
          </a:bodyPr>
          <a:lstStyle>
            <a:lvl1pPr defTabSz="904875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9525" y="0"/>
            <a:ext cx="29225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52" tIns="45227" rIns="90452" bIns="45227" numCol="1" anchor="t" anchorCtr="0" compatLnSpc="1">
            <a:prstTxWarp prst="textNoShape">
              <a:avLst/>
            </a:prstTxWarp>
          </a:bodyPr>
          <a:lstStyle>
            <a:lvl1pPr algn="r" defTabSz="904875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75" y="739775"/>
            <a:ext cx="4935538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9475"/>
            <a:ext cx="4945063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52" tIns="45227" rIns="90452" bIns="452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225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52" tIns="45227" rIns="90452" bIns="45227" numCol="1" anchor="b" anchorCtr="0" compatLnSpc="1">
            <a:prstTxWarp prst="textNoShape">
              <a:avLst/>
            </a:prstTxWarp>
          </a:bodyPr>
          <a:lstStyle>
            <a:lvl1pPr defTabSz="904875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9525" y="9378950"/>
            <a:ext cx="29225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52" tIns="45227" rIns="90452" bIns="45227" numCol="1" anchor="b" anchorCtr="0" compatLnSpc="1">
            <a:prstTxWarp prst="textNoShape">
              <a:avLst/>
            </a:prstTxWarp>
          </a:bodyPr>
          <a:lstStyle>
            <a:lvl1pPr algn="r" defTabSz="904875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0E07618-96FA-4F30-995E-D0DAF871AD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96270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Different samples for lengths, circle :</a:t>
            </a:r>
            <a:r>
              <a:rPr lang="en-US" baseline="0" dirty="0" smtClean="0"/>
              <a:t> 3 rings, triangle 5 rings, square 10 hexagonal rings.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07618-96FA-4F30-995E-D0DAF871AD85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097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NR: </a:t>
            </a:r>
            <a:r>
              <a:rPr lang="en-US" dirty="0" err="1" smtClean="0"/>
              <a:t>nano</a:t>
            </a:r>
            <a:r>
              <a:rPr lang="en-US" dirty="0" smtClean="0"/>
              <a:t>-mechanical resonator,</a:t>
            </a:r>
            <a:r>
              <a:rPr lang="en-US" baseline="0" dirty="0" smtClean="0"/>
              <a:t> SET: single electron transistor.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07618-96FA-4F30-995E-D0DAF871AD85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06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detail is in the last section of J.-S. Wang, B. K. Agarwalla, H. Li, and J. </a:t>
            </a:r>
            <a:r>
              <a:rPr lang="en-US" dirty="0" err="1" smtClean="0"/>
              <a:t>Thingna</a:t>
            </a:r>
            <a:r>
              <a:rPr lang="en-US" dirty="0" smtClean="0"/>
              <a:t>, “Nonequilibrium Green's function method for quantum thermal transport,” Front. Phys. (2013).   </a:t>
            </a:r>
            <a:r>
              <a:rPr lang="en-US" smtClean="0"/>
              <a:t>rho_0 </a:t>
            </a:r>
            <a:r>
              <a:rPr lang="en-US" dirty="0" smtClean="0"/>
              <a:t>is in fact rho_0^I,</a:t>
            </a:r>
            <a:r>
              <a:rPr lang="en-US" baseline="0" dirty="0" smtClean="0"/>
              <a:t> i.e., </a:t>
            </a:r>
            <a:r>
              <a:rPr lang="en-US" baseline="0" smtClean="0"/>
              <a:t>interaction picture one.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64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07618-96FA-4F30-995E-D0DAF871AD85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4802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1670" y="3393697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 b="0" i="0" cap="all" baseline="0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9066" y="5000053"/>
            <a:ext cx="6400800" cy="1058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 b="0" i="0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42113" y="66294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DE2AC327-D58B-4234-8B78-FC02D250AC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5040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160" y="228771"/>
            <a:ext cx="6426492" cy="1179422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160" y="1756375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94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A0113DF6-F3C8-45B2-A7D4-45F0F13F18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0288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969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969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94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BB72984F-766E-4F07-A5C5-997BE9715C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8294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253" y="236662"/>
            <a:ext cx="6149099" cy="1283584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74875"/>
            <a:ext cx="4038600" cy="3951288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74875"/>
            <a:ext cx="4038600" cy="3951288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94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FF0EEEA1-EF4E-48E3-AD37-D099346571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4007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528" y="188646"/>
            <a:ext cx="6927377" cy="1143000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653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cap="none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705099"/>
            <a:ext cx="4040188" cy="34210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  <a:lvl2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0653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cap="none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705099"/>
            <a:ext cx="4041775" cy="34210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  <a:lvl2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94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88C777B2-B577-4504-9B03-B608C1BE8C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455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414" y="220879"/>
            <a:ext cx="6720751" cy="1121601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42113" y="66294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02269B07-1C0B-4D23-A181-AC0B9FE374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5572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42113" y="66294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6BFC27C6-D2EE-4529-BC0E-2ADAC37E31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9844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46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 cap="all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52418"/>
            <a:ext cx="5111750" cy="517374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>
              <a:defRPr sz="2800">
                <a:solidFill>
                  <a:schemeClr val="bg1"/>
                </a:solidFill>
                <a:latin typeface="Frutiger LT 55 Roman"/>
                <a:cs typeface="Frutiger LT 55 Roman"/>
              </a:defRPr>
            </a:lvl2pPr>
            <a:lvl3pPr>
              <a:defRPr sz="2400">
                <a:solidFill>
                  <a:schemeClr val="bg1"/>
                </a:solidFill>
                <a:latin typeface="Frutiger LT 55 Roman"/>
                <a:cs typeface="Frutiger LT 55 Roman"/>
              </a:defRPr>
            </a:lvl3pPr>
            <a:lvl4pPr>
              <a:defRPr sz="2000">
                <a:solidFill>
                  <a:schemeClr val="bg1"/>
                </a:solidFill>
                <a:latin typeface="Frutiger LT 55 Roman"/>
                <a:cs typeface="Frutiger LT 55 Roman"/>
              </a:defRPr>
            </a:lvl4pPr>
            <a:lvl5pPr>
              <a:defRPr sz="2000">
                <a:solidFill>
                  <a:schemeClr val="bg1"/>
                </a:solidFill>
                <a:latin typeface="Frutiger LT 55 Roman"/>
                <a:cs typeface="Frutiger LT 55 Roman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46045"/>
            <a:ext cx="3008313" cy="42801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94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F43B3993-8B48-4F48-A55B-2BDC68F1C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508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 cap="all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94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542AB55E-85C3-4712-A950-563718B0A8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0345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3649"/>
            <a:ext cx="7052041" cy="1143000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63628"/>
            <a:ext cx="8229600" cy="4162535"/>
          </a:xfrm>
          <a:prstGeom prst="rect">
            <a:avLst/>
          </a:prstGeom>
        </p:spPr>
        <p:txBody>
          <a:bodyPr vert="eaVert"/>
          <a:lstStyle>
            <a:lvl1pPr>
              <a:defRPr cap="none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94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2C8D0195-F256-40D0-B78F-272F2D1AC6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2690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8096" y="1246375"/>
            <a:ext cx="2057400" cy="4879788"/>
          </a:xfrm>
          <a:prstGeom prst="rect">
            <a:avLst/>
          </a:prstGeom>
        </p:spPr>
        <p:txBody>
          <a:bodyPr vert="eaVert"/>
          <a:lstStyle>
            <a:lvl1pPr algn="l">
              <a:defRPr sz="40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857"/>
            <a:ext cx="6019800" cy="490330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>
              <a:defRPr>
                <a:solidFill>
                  <a:schemeClr val="bg1"/>
                </a:solidFill>
                <a:latin typeface="Frutiger LT 55 Roman"/>
                <a:cs typeface="Frutiger LT 55 Roman"/>
              </a:defRPr>
            </a:lvl2pPr>
            <a:lvl3pPr>
              <a:defRPr>
                <a:solidFill>
                  <a:schemeClr val="bg1"/>
                </a:solidFill>
                <a:latin typeface="Frutiger LT 55 Roman"/>
                <a:cs typeface="Frutiger LT 55 Roman"/>
              </a:defRPr>
            </a:lvl3pPr>
            <a:lvl4pPr>
              <a:defRPr>
                <a:solidFill>
                  <a:schemeClr val="bg1"/>
                </a:solidFill>
                <a:latin typeface="Frutiger LT 55 Roman"/>
                <a:cs typeface="Frutiger LT 55 Roman"/>
              </a:defRPr>
            </a:lvl4pPr>
            <a:lvl5pPr>
              <a:defRPr>
                <a:solidFill>
                  <a:schemeClr val="bg1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94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9064F739-33E6-49A8-9A05-A205BD0062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8202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1670" y="3393697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 b="0" i="0" cap="all" baseline="0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09066" y="5000053"/>
            <a:ext cx="6400800" cy="1058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42113" y="6550025"/>
            <a:ext cx="2133600" cy="365125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BBA5DF06-1510-40D2-9DFA-A65B40B4D0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31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160" y="307641"/>
            <a:ext cx="6726231" cy="1116315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1160" y="2000916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550025"/>
            <a:ext cx="2133600" cy="365125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15D8AB40-D940-41A1-8E37-5EB5CF6707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5270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04969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04969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550025"/>
            <a:ext cx="2133600" cy="365125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2B846179-7B37-465C-81A8-92C3BB63A9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028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92477" y="274638"/>
            <a:ext cx="7056725" cy="1324484"/>
          </a:xfrm>
          <a:prstGeom prst="rect">
            <a:avLst/>
          </a:prstGeom>
        </p:spPr>
        <p:txBody>
          <a:bodyPr/>
          <a:lstStyle>
            <a:lvl1pPr algn="l">
              <a:defRPr sz="3600" cap="all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74875"/>
            <a:ext cx="4038600" cy="3951288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74875"/>
            <a:ext cx="4038600" cy="3951288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550025"/>
            <a:ext cx="2133600" cy="365125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B02A65E5-153E-4A1B-936B-F5ADD19A90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3063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88752" y="306943"/>
            <a:ext cx="6927377" cy="1143000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653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cap="none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705099"/>
            <a:ext cx="4040188" cy="34210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  <a:lvl2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0653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cap="none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705099"/>
            <a:ext cx="4041775" cy="34210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  <a:lvl2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550025"/>
            <a:ext cx="2133600" cy="365125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749B12FC-001B-4587-B852-B8837E2E82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2260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04528" y="299757"/>
            <a:ext cx="6736527" cy="1161043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42113" y="6550025"/>
            <a:ext cx="2133600" cy="365125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6E7B4078-F9D1-4DF2-87E7-C137B7DCF9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18503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42113" y="6550025"/>
            <a:ext cx="2133600" cy="365125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F90FB8BD-28E8-4600-9C66-B6BBB2BA5E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5808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49646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0" cap="all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575050" y="952418"/>
            <a:ext cx="5111750" cy="517374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>
              <a:defRPr sz="2800">
                <a:solidFill>
                  <a:schemeClr val="bg1"/>
                </a:solidFill>
                <a:latin typeface="Frutiger LT 55 Roman"/>
                <a:cs typeface="Frutiger LT 55 Roman"/>
              </a:defRPr>
            </a:lvl2pPr>
            <a:lvl3pPr>
              <a:defRPr sz="2400">
                <a:solidFill>
                  <a:schemeClr val="bg1"/>
                </a:solidFill>
                <a:latin typeface="Frutiger LT 55 Roman"/>
                <a:cs typeface="Frutiger LT 55 Roman"/>
              </a:defRPr>
            </a:lvl3pPr>
            <a:lvl4pPr>
              <a:defRPr sz="2000">
                <a:solidFill>
                  <a:schemeClr val="bg1"/>
                </a:solidFill>
                <a:latin typeface="Frutiger LT 55 Roman"/>
                <a:cs typeface="Frutiger LT 55 Roman"/>
              </a:defRPr>
            </a:lvl4pPr>
            <a:lvl5pPr>
              <a:defRPr sz="2000">
                <a:solidFill>
                  <a:schemeClr val="bg1"/>
                </a:solidFill>
                <a:latin typeface="Frutiger LT 55 Roman"/>
                <a:cs typeface="Frutiger LT 55 Roman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46045"/>
            <a:ext cx="3008313" cy="42801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551613"/>
            <a:ext cx="2133600" cy="365125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A7BA0F7A-08AC-4D92-B2ED-2D07C197E9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936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 cap="all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551613"/>
            <a:ext cx="2133600" cy="365125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74106B81-AB25-4216-B751-C356B88247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13155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7825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63628"/>
            <a:ext cx="8229600" cy="4162535"/>
          </a:xfrm>
          <a:prstGeom prst="rect">
            <a:avLst/>
          </a:prstGeom>
        </p:spPr>
        <p:txBody>
          <a:bodyPr vert="eaVert"/>
          <a:lstStyle>
            <a:lvl1pPr>
              <a:defRPr cap="none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551613"/>
            <a:ext cx="2133600" cy="365125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08F6E400-B9F4-45CF-8186-573F843D9A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16077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97825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63628"/>
            <a:ext cx="8229600" cy="4162535"/>
          </a:xfrm>
          <a:prstGeom prst="rect">
            <a:avLst/>
          </a:prstGeom>
        </p:spPr>
        <p:txBody>
          <a:bodyPr vert="eaVert"/>
          <a:lstStyle>
            <a:lvl1pPr>
              <a:defRPr cap="none"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551613"/>
            <a:ext cx="2133600" cy="365125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4DA40112-253C-4FF3-B207-05A6F65066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79590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ertical Title 1"/>
          <p:cNvSpPr>
            <a:spLocks noGrp="1"/>
          </p:cNvSpPr>
          <p:nvPr>
            <p:ph type="title" orient="vert"/>
          </p:nvPr>
        </p:nvSpPr>
        <p:spPr>
          <a:xfrm>
            <a:off x="6888096" y="1246375"/>
            <a:ext cx="2057400" cy="4879788"/>
          </a:xfrm>
          <a:prstGeom prst="rect">
            <a:avLst/>
          </a:prstGeom>
        </p:spPr>
        <p:txBody>
          <a:bodyPr vert="eaVert"/>
          <a:lstStyle>
            <a:lvl1pPr algn="l">
              <a:defRPr sz="40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857"/>
            <a:ext cx="6019800" cy="490330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F17D00"/>
                </a:solidFill>
                <a:latin typeface="Frutiger LT 55 Roman"/>
                <a:cs typeface="Frutiger LT 55 Roman"/>
              </a:defRPr>
            </a:lvl1pPr>
            <a:lvl2pPr>
              <a:defRPr>
                <a:solidFill>
                  <a:schemeClr val="bg1"/>
                </a:solidFill>
                <a:latin typeface="Frutiger LT 55 Roman"/>
                <a:cs typeface="Frutiger LT 55 Roman"/>
              </a:defRPr>
            </a:lvl2pPr>
            <a:lvl3pPr>
              <a:defRPr>
                <a:solidFill>
                  <a:schemeClr val="bg1"/>
                </a:solidFill>
                <a:latin typeface="Frutiger LT 55 Roman"/>
                <a:cs typeface="Frutiger LT 55 Roman"/>
              </a:defRPr>
            </a:lvl3pPr>
            <a:lvl4pPr>
              <a:defRPr>
                <a:solidFill>
                  <a:schemeClr val="bg1"/>
                </a:solidFill>
                <a:latin typeface="Frutiger LT 55 Roman"/>
                <a:cs typeface="Frutiger LT 55 Roman"/>
              </a:defRPr>
            </a:lvl4pPr>
            <a:lvl5pPr>
              <a:defRPr>
                <a:solidFill>
                  <a:schemeClr val="bg1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551613"/>
            <a:ext cx="2133600" cy="365125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6BADB539-03D8-4A80-8044-57D7C3E41F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60227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1670" y="3393697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 b="0" i="0" cap="all" baseline="0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09066" y="5000053"/>
            <a:ext cx="6400800" cy="1058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42113" y="662463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4CB6911C-3D1E-4D7E-B563-7DF9A31CEB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87232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160" y="217857"/>
            <a:ext cx="6410716" cy="1143000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1160" y="2000916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30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2AA8C3F1-E52C-448D-BE11-D914B482DC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1748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04969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04969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62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1D5C82BB-4CE7-4E85-B47D-9908AC8BBA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85176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92477" y="219422"/>
            <a:ext cx="7056725" cy="1324484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74875"/>
            <a:ext cx="4038600" cy="3951288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74875"/>
            <a:ext cx="4038600" cy="3951288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30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2E312552-254D-478B-9713-D4DE151028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16976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96640" y="212282"/>
            <a:ext cx="6927377" cy="1143000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653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cap="none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705099"/>
            <a:ext cx="4040188" cy="34210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  <a:lvl2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0653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cap="none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705099"/>
            <a:ext cx="4041775" cy="34210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  <a:lvl2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62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80E188C9-5B5F-4036-B6FF-717A9DD704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374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04528" y="212985"/>
            <a:ext cx="6839069" cy="1137377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42113" y="66230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6761A3DE-C428-4869-B887-AACBE66CD9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22957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42113" y="66230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B4C794CC-F74B-4F2B-A845-3599A3582E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3475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49646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575050" y="952418"/>
            <a:ext cx="5111750" cy="517374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>
              <a:defRPr sz="2800">
                <a:solidFill>
                  <a:schemeClr val="bg1"/>
                </a:solidFill>
                <a:latin typeface="Frutiger LT 55 Roman"/>
                <a:cs typeface="Frutiger LT 55 Roman"/>
              </a:defRPr>
            </a:lvl2pPr>
            <a:lvl3pPr>
              <a:defRPr sz="2400">
                <a:solidFill>
                  <a:schemeClr val="bg1"/>
                </a:solidFill>
                <a:latin typeface="Frutiger LT 55 Roman"/>
                <a:cs typeface="Frutiger LT 55 Roman"/>
              </a:defRPr>
            </a:lvl3pPr>
            <a:lvl4pPr>
              <a:defRPr sz="2000">
                <a:solidFill>
                  <a:schemeClr val="bg1"/>
                </a:solidFill>
                <a:latin typeface="Frutiger LT 55 Roman"/>
                <a:cs typeface="Frutiger LT 55 Roman"/>
              </a:defRPr>
            </a:lvl4pPr>
            <a:lvl5pPr>
              <a:defRPr sz="2000">
                <a:solidFill>
                  <a:schemeClr val="bg1"/>
                </a:solidFill>
                <a:latin typeface="Frutiger LT 55 Roman"/>
                <a:cs typeface="Frutiger LT 55 Roman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46045"/>
            <a:ext cx="3008313" cy="42801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30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66EFC581-7947-4482-92BC-6973EA6764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05194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 cap="all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30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076D04BD-B33F-4E2F-A267-9F3DCC5442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81850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3645"/>
            <a:ext cx="6815406" cy="1143000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63628"/>
            <a:ext cx="8229600" cy="4162535"/>
          </a:xfrm>
          <a:prstGeom prst="rect">
            <a:avLst/>
          </a:prstGeom>
        </p:spPr>
        <p:txBody>
          <a:bodyPr vert="eaVert"/>
          <a:lstStyle>
            <a:lvl1pPr>
              <a:defRPr cap="none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30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734EAB9F-39E2-4B2F-BCE3-AF69096060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09938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ertical Title 1"/>
          <p:cNvSpPr>
            <a:spLocks noGrp="1"/>
          </p:cNvSpPr>
          <p:nvPr>
            <p:ph type="title" orient="vert"/>
          </p:nvPr>
        </p:nvSpPr>
        <p:spPr>
          <a:xfrm>
            <a:off x="6888096" y="1246375"/>
            <a:ext cx="2057400" cy="4879788"/>
          </a:xfrm>
          <a:prstGeom prst="rect">
            <a:avLst/>
          </a:prstGeom>
        </p:spPr>
        <p:txBody>
          <a:bodyPr vert="eaVert"/>
          <a:lstStyle>
            <a:lvl1pPr algn="l">
              <a:defRPr sz="40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857"/>
            <a:ext cx="6019800" cy="490330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>
              <a:defRPr>
                <a:solidFill>
                  <a:schemeClr val="bg1"/>
                </a:solidFill>
                <a:latin typeface="Frutiger LT 55 Roman"/>
                <a:cs typeface="Frutiger LT 55 Roman"/>
              </a:defRPr>
            </a:lvl2pPr>
            <a:lvl3pPr>
              <a:defRPr>
                <a:solidFill>
                  <a:schemeClr val="bg1"/>
                </a:solidFill>
                <a:latin typeface="Frutiger LT 55 Roman"/>
                <a:cs typeface="Frutiger LT 55 Roman"/>
              </a:defRPr>
            </a:lvl3pPr>
            <a:lvl4pPr>
              <a:defRPr>
                <a:solidFill>
                  <a:schemeClr val="bg1"/>
                </a:solidFill>
                <a:latin typeface="Frutiger LT 55 Roman"/>
                <a:cs typeface="Frutiger LT 55 Roman"/>
              </a:defRPr>
            </a:lvl4pPr>
            <a:lvl5pPr>
              <a:defRPr>
                <a:solidFill>
                  <a:schemeClr val="bg1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30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  <a:latin typeface="Frutiger LT 55 Roman" pitchFamily="34" charset="0"/>
              </a:defRPr>
            </a:lvl1pPr>
          </a:lstStyle>
          <a:p>
            <a:fld id="{73518F5C-6585-4399-95B5-ABC0422392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5037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1670" y="3393697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 b="0" i="0" cap="all" baseline="0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09066" y="5000053"/>
            <a:ext cx="6400800" cy="1058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Frutiger LT 55 Roman"/>
                <a:cs typeface="Frutiger LT 55 Roman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FE29BA8E-FB17-4180-9217-8415BB094A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21636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160" y="228768"/>
            <a:ext cx="6623688" cy="1139981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1160" y="2000916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46832C5-B942-46A7-8625-17731B336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3757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04969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0" cap="all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04969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541772F9-099B-4375-ADFC-30AC89D04A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97510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74875"/>
            <a:ext cx="4038600" cy="3951288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74875"/>
            <a:ext cx="4038600" cy="3951288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92477" y="274638"/>
            <a:ext cx="7056725" cy="1324484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chemeClr val="tx1">
                    <a:lumMod val="75000"/>
                    <a:lumOff val="25000"/>
                  </a:schemeClr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6E6FB4A7-8BDA-426D-BE9F-9BEE693516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53997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780246"/>
            <a:ext cx="6927377" cy="1143000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chemeClr val="tx1">
                    <a:lumMod val="75000"/>
                    <a:lumOff val="25000"/>
                  </a:schemeClr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653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cap="none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705099"/>
            <a:ext cx="4040188" cy="34210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  <a:lvl2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0653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cap="none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705099"/>
            <a:ext cx="4041775" cy="342106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Frutiger LT 55 Roman"/>
                <a:cs typeface="Frutiger LT 55 Roman"/>
              </a:defRPr>
            </a:lvl1pPr>
            <a:lvl2pPr>
              <a:defRPr sz="2000">
                <a:solidFill>
                  <a:srgbClr val="FFFFFF"/>
                </a:solidFill>
                <a:latin typeface="Frutiger LT 55 Roman"/>
                <a:cs typeface="Frutiger LT 55 Roman"/>
              </a:defRPr>
            </a:lvl2pPr>
            <a:lvl3pPr>
              <a:defRPr sz="1800">
                <a:solidFill>
                  <a:srgbClr val="FFFFFF"/>
                </a:solidFill>
                <a:latin typeface="Frutiger LT 55 Roman"/>
                <a:cs typeface="Frutiger LT 55 Roman"/>
              </a:defRPr>
            </a:lvl3pPr>
            <a:lvl4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>
              <a:defRPr sz="160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CE1559B0-4EAC-4A44-B94C-CC06D0281D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97435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8752" y="276094"/>
            <a:ext cx="6578770" cy="1129489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chemeClr val="tx1">
                    <a:lumMod val="75000"/>
                    <a:lumOff val="25000"/>
                  </a:schemeClr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5B1FE619-26F0-4836-B2D3-67EC607CAE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65534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742113" y="66230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3DDEE36F-52FD-4BE1-80F5-75C499E210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74898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49646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575050" y="952418"/>
            <a:ext cx="5111750" cy="517374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  <a:latin typeface="Frutiger LT 55 Roman"/>
                <a:cs typeface="Frutiger LT 55 Roman"/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Frutiger LT 55 Roman"/>
                <a:cs typeface="Frutiger LT 55 Roman"/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Frutiger LT 55 Roman"/>
                <a:cs typeface="Frutiger LT 55 Roman"/>
              </a:defRPr>
            </a:lvl3pPr>
            <a:lvl4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Frutiger LT 55 Roman"/>
                <a:cs typeface="Frutiger LT 55 Roman"/>
              </a:defRPr>
            </a:lvl4pPr>
            <a:lvl5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Frutiger LT 55 Roman"/>
                <a:cs typeface="Frutiger LT 55 Roman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46045"/>
            <a:ext cx="3008313" cy="42801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chemeClr val="bg1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9F216757-A372-48B9-AB32-06ACDC719F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85655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DDD68D45-F203-49DF-8EF3-800EE65EE2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82315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35207"/>
            <a:ext cx="6799630" cy="1143000"/>
          </a:xfrm>
          <a:prstGeom prst="rect">
            <a:avLst/>
          </a:prstGeom>
        </p:spPr>
        <p:txBody>
          <a:bodyPr/>
          <a:lstStyle>
            <a:lvl1pPr algn="l">
              <a:defRPr sz="4000" cap="all">
                <a:solidFill>
                  <a:schemeClr val="tx1">
                    <a:lumMod val="75000"/>
                    <a:lumOff val="25000"/>
                  </a:schemeClr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63628"/>
            <a:ext cx="8229600" cy="4162535"/>
          </a:xfrm>
          <a:prstGeom prst="rect">
            <a:avLst/>
          </a:prstGeom>
        </p:spPr>
        <p:txBody>
          <a:bodyPr vert="eaVert"/>
          <a:lstStyle>
            <a:lvl1pPr>
              <a:defRPr cap="none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>
              <a:defRPr>
                <a:solidFill>
                  <a:srgbClr val="023E7C"/>
                </a:solidFill>
                <a:latin typeface="Frutiger LT 55 Roman"/>
                <a:cs typeface="Frutiger LT 55 Roman"/>
              </a:defRPr>
            </a:lvl2pPr>
            <a:lvl3pPr>
              <a:defRPr>
                <a:solidFill>
                  <a:srgbClr val="023E7C"/>
                </a:solidFill>
                <a:latin typeface="Frutiger LT 55 Roman"/>
                <a:cs typeface="Frutiger LT 55 Roman"/>
              </a:defRPr>
            </a:lvl3pPr>
            <a:lvl4pPr>
              <a:defRPr>
                <a:solidFill>
                  <a:srgbClr val="023E7C"/>
                </a:solidFill>
                <a:latin typeface="Frutiger LT 55 Roman"/>
                <a:cs typeface="Frutiger LT 55 Roman"/>
              </a:defRPr>
            </a:lvl4pPr>
            <a:lvl5pPr>
              <a:defRPr>
                <a:solidFill>
                  <a:srgbClr val="023E7C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30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3738ABB0-CD75-4C99-9D1E-4C1B678F8F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01544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ertical Title 1"/>
          <p:cNvSpPr>
            <a:spLocks noGrp="1"/>
          </p:cNvSpPr>
          <p:nvPr>
            <p:ph type="title" orient="vert"/>
          </p:nvPr>
        </p:nvSpPr>
        <p:spPr>
          <a:xfrm>
            <a:off x="6888096" y="1246375"/>
            <a:ext cx="2057400" cy="4879788"/>
          </a:xfrm>
          <a:prstGeom prst="rect">
            <a:avLst/>
          </a:prstGeom>
        </p:spPr>
        <p:txBody>
          <a:bodyPr vert="eaVert"/>
          <a:lstStyle>
            <a:lvl1pPr algn="l">
              <a:defRPr sz="4000" cap="all">
                <a:solidFill>
                  <a:schemeClr val="tx1">
                    <a:lumMod val="75000"/>
                    <a:lumOff val="25000"/>
                  </a:schemeClr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857"/>
            <a:ext cx="6019800" cy="490330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>
              <a:defRPr>
                <a:solidFill>
                  <a:srgbClr val="023E7C"/>
                </a:solidFill>
                <a:latin typeface="Frutiger LT 55 Roman"/>
                <a:cs typeface="Frutiger LT 55 Roman"/>
              </a:defRPr>
            </a:lvl2pPr>
            <a:lvl3pPr>
              <a:defRPr>
                <a:solidFill>
                  <a:srgbClr val="023E7C"/>
                </a:solidFill>
                <a:latin typeface="Frutiger LT 55 Roman"/>
                <a:cs typeface="Frutiger LT 55 Roman"/>
              </a:defRPr>
            </a:lvl3pPr>
            <a:lvl4pPr>
              <a:defRPr>
                <a:solidFill>
                  <a:srgbClr val="023E7C"/>
                </a:solidFill>
                <a:latin typeface="Frutiger LT 55 Roman"/>
                <a:cs typeface="Frutiger LT 55 Roman"/>
              </a:defRPr>
            </a:lvl4pPr>
            <a:lvl5pPr>
              <a:defRPr>
                <a:solidFill>
                  <a:srgbClr val="023E7C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30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210C0C61-33F7-4799-BDE9-3CBEF7FED6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162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bg-blue-1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-6350"/>
            <a:ext cx="9194800" cy="690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4" descr="white-logo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350" y="349250"/>
            <a:ext cx="12033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5" descr="orange-stripe.gif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6001" b="-5"/>
          <a:stretch>
            <a:fillRect/>
          </a:stretch>
        </p:blipFill>
        <p:spPr bwMode="auto">
          <a:xfrm>
            <a:off x="598488" y="6072188"/>
            <a:ext cx="8594725" cy="8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20"/>
          <p:cNvSpPr txBox="1">
            <a:spLocks noChangeArrowheads="1"/>
          </p:cNvSpPr>
          <p:nvPr userDrawn="1"/>
        </p:nvSpPr>
        <p:spPr bwMode="auto">
          <a:xfrm>
            <a:off x="544513" y="6627813"/>
            <a:ext cx="32019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8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© Copyright National University of Singapore. All Rights Reserved. 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11" r:id="rId1"/>
    <p:sldLayoutId id="2147485112" r:id="rId2"/>
    <p:sldLayoutId id="2147485113" r:id="rId3"/>
    <p:sldLayoutId id="2147485114" r:id="rId4"/>
    <p:sldLayoutId id="2147485115" r:id="rId5"/>
    <p:sldLayoutId id="2147485116" r:id="rId6"/>
    <p:sldLayoutId id="2147485117" r:id="rId7"/>
    <p:sldLayoutId id="2147485118" r:id="rId8"/>
    <p:sldLayoutId id="2147485119" r:id="rId9"/>
    <p:sldLayoutId id="2147485120" r:id="rId10"/>
    <p:sldLayoutId id="214748512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0" i="0" u="none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D9729D4-0CC9-4A32-9683-5226025F60B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2055" name="Picture 6" descr="bg-grey-1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-23813"/>
            <a:ext cx="9242426" cy="6985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7" descr="white-logo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350" y="349250"/>
            <a:ext cx="12033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8" descr="orange-stripe.gif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6001" b="-5"/>
          <a:stretch>
            <a:fillRect/>
          </a:stretch>
        </p:blipFill>
        <p:spPr bwMode="auto">
          <a:xfrm>
            <a:off x="598488" y="6072188"/>
            <a:ext cx="8594725" cy="8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544513" y="6627813"/>
            <a:ext cx="32115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8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© Copyright National University of Singapore. All Rights Reserved. 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7670800" y="6073775"/>
            <a:ext cx="1543050" cy="82550"/>
          </a:xfrm>
          <a:prstGeom prst="rect">
            <a:avLst/>
          </a:prstGeom>
          <a:solidFill>
            <a:srgbClr val="023E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22" r:id="rId1"/>
    <p:sldLayoutId id="2147485123" r:id="rId2"/>
    <p:sldLayoutId id="2147485124" r:id="rId3"/>
    <p:sldLayoutId id="2147485125" r:id="rId4"/>
    <p:sldLayoutId id="2147485126" r:id="rId5"/>
    <p:sldLayoutId id="2147485127" r:id="rId6"/>
    <p:sldLayoutId id="2147485128" r:id="rId7"/>
    <p:sldLayoutId id="2147485129" r:id="rId8"/>
    <p:sldLayoutId id="2147485130" r:id="rId9"/>
    <p:sldLayoutId id="2147485131" r:id="rId10"/>
    <p:sldLayoutId id="2147485132" r:id="rId11"/>
    <p:sldLayoutId id="214748513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bg-orange-1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3538" cy="696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8" descr="blue-stripe.gif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299"/>
          <a:stretch>
            <a:fillRect/>
          </a:stretch>
        </p:blipFill>
        <p:spPr bwMode="auto">
          <a:xfrm>
            <a:off x="596900" y="6072188"/>
            <a:ext cx="8659813" cy="7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11" descr="white-logo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350" y="349250"/>
            <a:ext cx="12033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544513" y="6627813"/>
            <a:ext cx="32115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80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© Copyright National University of Singapore. All Rights Reserved.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34" r:id="rId1"/>
    <p:sldLayoutId id="2147485135" r:id="rId2"/>
    <p:sldLayoutId id="2147485136" r:id="rId3"/>
    <p:sldLayoutId id="2147485137" r:id="rId4"/>
    <p:sldLayoutId id="2147485138" r:id="rId5"/>
    <p:sldLayoutId id="2147485139" r:id="rId6"/>
    <p:sldLayoutId id="2147485140" r:id="rId7"/>
    <p:sldLayoutId id="2147485141" r:id="rId8"/>
    <p:sldLayoutId id="2147485142" r:id="rId9"/>
    <p:sldLayoutId id="2147485143" r:id="rId10"/>
    <p:sldLayoutId id="2147485144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 descr="blue-stripe.gif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6303"/>
          <a:stretch>
            <a:fillRect/>
          </a:stretch>
        </p:blipFill>
        <p:spPr bwMode="auto">
          <a:xfrm>
            <a:off x="596900" y="6072188"/>
            <a:ext cx="8547100" cy="7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63" y="349250"/>
            <a:ext cx="110490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0"/>
          <p:cNvSpPr txBox="1">
            <a:spLocks noChangeArrowheads="1"/>
          </p:cNvSpPr>
          <p:nvPr userDrawn="1"/>
        </p:nvSpPr>
        <p:spPr bwMode="auto">
          <a:xfrm>
            <a:off x="544513" y="6627813"/>
            <a:ext cx="32115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>
                <a:solidFill>
                  <a:srgbClr val="595959"/>
                </a:solidFill>
                <a:latin typeface="Arial Unicode MS" pitchFamily="34" charset="-128"/>
                <a:cs typeface="Arial" pitchFamily="34" charset="0"/>
              </a:rPr>
              <a:t>© Copyright National University of Singapore. All Rights Reserved. 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42113" y="662781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7F7F7F"/>
                </a:solidFill>
                <a:latin typeface="Frutiger LT 55 Roman" pitchFamily="34" charset="0"/>
              </a:defRPr>
            </a:lvl1pPr>
          </a:lstStyle>
          <a:p>
            <a:fld id="{CD403AA4-966A-40A5-8069-C8C854C1581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7670800" y="6070600"/>
            <a:ext cx="1473200" cy="76200"/>
          </a:xfrm>
          <a:prstGeom prst="rect">
            <a:avLst/>
          </a:prstGeom>
          <a:solidFill>
            <a:srgbClr val="F17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5" r:id="rId1"/>
    <p:sldLayoutId id="2147485146" r:id="rId2"/>
    <p:sldLayoutId id="2147485147" r:id="rId3"/>
    <p:sldLayoutId id="2147485148" r:id="rId4"/>
    <p:sldLayoutId id="2147485149" r:id="rId5"/>
    <p:sldLayoutId id="2147485150" r:id="rId6"/>
    <p:sldLayoutId id="2147485151" r:id="rId7"/>
    <p:sldLayoutId id="2147485152" r:id="rId8"/>
    <p:sldLayoutId id="2147485153" r:id="rId9"/>
    <p:sldLayoutId id="2147485154" r:id="rId10"/>
    <p:sldLayoutId id="2147485155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7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1963" y="2552102"/>
            <a:ext cx="7772400" cy="14700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1"/>
                </a:solidFill>
                <a:ea typeface="+mj-ea"/>
              </a:rPr>
              <a:t>Enhancing </a:t>
            </a:r>
            <a:r>
              <a:rPr lang="en-US" sz="3200" dirty="0">
                <a:solidFill>
                  <a:schemeClr val="tx1"/>
                </a:solidFill>
                <a:ea typeface="+mj-ea"/>
              </a:rPr>
              <a:t>thermoelectric efficiency for nanostructures and quantum dots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9588" y="5000625"/>
            <a:ext cx="7385034" cy="10572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000" dirty="0" smtClean="0">
                <a:solidFill>
                  <a:schemeClr val="tx2"/>
                </a:solidFill>
                <a:ea typeface="ＭＳ Ｐゴシック" charset="0"/>
              </a:rPr>
              <a:t>Jian-Sheng Wang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000" dirty="0" smtClean="0">
                <a:ea typeface="ＭＳ Ｐゴシック" charset="0"/>
              </a:rPr>
              <a:t>Department of Physics, National University of Singapore</a:t>
            </a:r>
            <a:endParaRPr lang="en-US" sz="2000" dirty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28600"/>
            <a:ext cx="6624637" cy="11398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ＭＳ Ｐゴシック" charset="0"/>
              </a:rPr>
              <a:t>Outline</a:t>
            </a:r>
            <a:endParaRPr lang="en-US" dirty="0">
              <a:ea typeface="ＭＳ Ｐゴシック" charset="0"/>
            </a:endParaRP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 bwMode="auto">
          <a:xfrm>
            <a:off x="490538" y="2000250"/>
            <a:ext cx="8229600" cy="40243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err="1" smtClean="0">
                <a:latin typeface="Frutiger LT 55 Roman" pitchFamily="34" charset="0"/>
              </a:rPr>
              <a:t>Seebeck</a:t>
            </a:r>
            <a:r>
              <a:rPr lang="en-US" altLang="en-US" dirty="0" smtClean="0">
                <a:latin typeface="Frutiger LT 55 Roman" pitchFamily="34" charset="0"/>
              </a:rPr>
              <a:t> effect &amp; thermoelectric efficiency</a:t>
            </a:r>
          </a:p>
          <a:p>
            <a:r>
              <a:rPr lang="en-US" altLang="en-US" dirty="0" smtClean="0">
                <a:latin typeface="Frutiger LT 55 Roman" pitchFamily="34" charset="0"/>
              </a:rPr>
              <a:t>Disordered graphene/</a:t>
            </a:r>
            <a:r>
              <a:rPr lang="en-US" altLang="en-US" dirty="0" err="1" smtClean="0">
                <a:latin typeface="Frutiger LT 55 Roman" pitchFamily="34" charset="0"/>
              </a:rPr>
              <a:t>graph</a:t>
            </a:r>
            <a:r>
              <a:rPr lang="en-US" altLang="en-US" dirty="0" err="1" smtClean="0">
                <a:solidFill>
                  <a:schemeClr val="tx1"/>
                </a:solidFill>
                <a:latin typeface="Frutiger LT 55 Roman" pitchFamily="34" charset="0"/>
              </a:rPr>
              <a:t>a</a:t>
            </a:r>
            <a:r>
              <a:rPr lang="en-US" altLang="en-US" dirty="0" err="1" smtClean="0">
                <a:latin typeface="Frutiger LT 55 Roman" pitchFamily="34" charset="0"/>
              </a:rPr>
              <a:t>ne</a:t>
            </a:r>
            <a:endParaRPr lang="en-US" altLang="en-US" dirty="0" smtClean="0">
              <a:latin typeface="Frutiger LT 55 Roman" pitchFamily="34" charset="0"/>
            </a:endParaRPr>
          </a:p>
          <a:p>
            <a:r>
              <a:rPr lang="en-US" altLang="en-US" dirty="0" smtClean="0">
                <a:latin typeface="Frutiger LT 55 Roman" pitchFamily="34" charset="0"/>
              </a:rPr>
              <a:t>Quantum master equation: </a:t>
            </a:r>
            <a:r>
              <a:rPr lang="en-US" altLang="en-US" dirty="0">
                <a:latin typeface="Frutiger LT 55 Roman" pitchFamily="34" charset="0"/>
              </a:rPr>
              <a:t>e</a:t>
            </a:r>
            <a:r>
              <a:rPr lang="en-US" altLang="en-US" dirty="0" smtClean="0">
                <a:latin typeface="Frutiger LT 55 Roman" pitchFamily="34" charset="0"/>
              </a:rPr>
              <a:t>lectron-phonon interaction to thermoelectric efficiency in quantum dots</a:t>
            </a:r>
          </a:p>
          <a:p>
            <a:r>
              <a:rPr lang="en-US" altLang="en-US" dirty="0" smtClean="0">
                <a:latin typeface="Frutiger LT 55 Roman" pitchFamily="34" charset="0"/>
              </a:rPr>
              <a:t>Enhancing thermoelectric efficiency by time-dependent driven</a:t>
            </a:r>
          </a:p>
          <a:p>
            <a:r>
              <a:rPr lang="en-US" altLang="en-US" dirty="0" smtClean="0">
                <a:latin typeface="Frutiger LT 55 Roman" pitchFamily="34" charset="0"/>
              </a:rPr>
              <a:t>Conclusion</a:t>
            </a:r>
          </a:p>
          <a:p>
            <a:pPr marL="0" indent="0">
              <a:buNone/>
            </a:pPr>
            <a:endParaRPr lang="en-US" altLang="en-US" dirty="0" smtClean="0">
              <a:latin typeface="Frutiger LT 55 Roman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>
          <a:xfrm>
            <a:off x="498475" y="6140450"/>
            <a:ext cx="7772400" cy="392113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 smtClean="0">
                <a:ea typeface="ＭＳ Ｐゴシック" charset="0"/>
              </a:rPr>
              <a:t>1</a:t>
            </a:r>
            <a:r>
              <a:rPr lang="en-US" baseline="30000" dirty="0" smtClean="0">
                <a:ea typeface="ＭＳ Ｐゴシック" charset="0"/>
              </a:rPr>
              <a:t>st</a:t>
            </a:r>
            <a:r>
              <a:rPr lang="en-US" dirty="0" smtClean="0">
                <a:ea typeface="ＭＳ Ｐゴシック" charset="0"/>
              </a:rPr>
              <a:t> Conference on condensed matter physics, 15-17 July 2015</a:t>
            </a:r>
            <a:endParaRPr lang="en-US" dirty="0">
              <a:ea typeface="ＭＳ Ｐゴシック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Seebeck</a:t>
            </a:r>
            <a:r>
              <a:rPr lang="en-US" dirty="0" smtClean="0"/>
              <a:t> effect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80" y="1198426"/>
            <a:ext cx="3048264" cy="36274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87906" y="1156447"/>
            <a:ext cx="480059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Seebeck</a:t>
            </a:r>
            <a:r>
              <a:rPr lang="en-US" sz="2000" dirty="0" smtClean="0"/>
              <a:t> </a:t>
            </a:r>
            <a:r>
              <a:rPr lang="en-US" sz="2000" dirty="0"/>
              <a:t>coefficient: how much voltage difference can one </a:t>
            </a:r>
            <a:r>
              <a:rPr lang="en-US" sz="2000" dirty="0" smtClean="0"/>
              <a:t>generate </a:t>
            </a:r>
            <a:r>
              <a:rPr lang="en-US" sz="2000" dirty="0"/>
              <a:t>per temperature difference?  </a:t>
            </a:r>
            <a:r>
              <a:rPr lang="en-US" sz="2000" i="1" dirty="0"/>
              <a:t>S</a:t>
            </a:r>
            <a:r>
              <a:rPr lang="en-US" sz="2000" dirty="0"/>
              <a:t> = </a:t>
            </a:r>
            <a:r>
              <a:rPr lang="en-US" sz="2000" dirty="0" smtClean="0">
                <a:sym typeface="Symbol" panose="05050102010706020507" pitchFamily="18" charset="2"/>
              </a:rPr>
              <a:t> </a:t>
            </a:r>
            <a:r>
              <a:rPr lang="en-US" sz="2000" dirty="0" err="1" smtClean="0"/>
              <a:t>d</a:t>
            </a:r>
            <a:r>
              <a:rPr lang="en-US" sz="2000" i="1" dirty="0" err="1" smtClean="0"/>
              <a:t>V</a:t>
            </a:r>
            <a:r>
              <a:rPr lang="en-US" sz="2000" dirty="0" smtClean="0"/>
              <a:t>/</a:t>
            </a:r>
            <a:r>
              <a:rPr lang="en-US" sz="2000" dirty="0" err="1" smtClean="0"/>
              <a:t>d</a:t>
            </a:r>
            <a:r>
              <a:rPr lang="en-US" sz="2000" i="1" dirty="0" err="1" smtClean="0"/>
              <a:t>T</a:t>
            </a:r>
            <a:endParaRPr lang="en-US" sz="2000" i="1" dirty="0"/>
          </a:p>
          <a:p>
            <a:endParaRPr lang="en-US" sz="2000" dirty="0"/>
          </a:p>
          <a:p>
            <a:r>
              <a:rPr lang="en-US" sz="2000" dirty="0"/>
              <a:t>How efficient </a:t>
            </a:r>
            <a:r>
              <a:rPr lang="en-US" sz="2000" dirty="0" smtClean="0"/>
              <a:t>is it comparing </a:t>
            </a:r>
            <a:r>
              <a:rPr lang="en-US" sz="2000" dirty="0"/>
              <a:t>to Carnot engine, </a:t>
            </a:r>
            <a:r>
              <a:rPr lang="en-US" sz="2000" i="1" dirty="0"/>
              <a:t>W</a:t>
            </a:r>
            <a:r>
              <a:rPr lang="en-US" sz="2000" dirty="0"/>
              <a:t>/</a:t>
            </a:r>
            <a:r>
              <a:rPr lang="en-US" sz="2000" i="1" dirty="0"/>
              <a:t>Q</a:t>
            </a:r>
            <a:r>
              <a:rPr lang="en-US" sz="2000" dirty="0"/>
              <a:t> = 1 – T</a:t>
            </a:r>
            <a:r>
              <a:rPr lang="en-US" sz="2000" baseline="-25000" dirty="0"/>
              <a:t>c</a:t>
            </a:r>
            <a:r>
              <a:rPr lang="en-US" sz="2000" dirty="0"/>
              <a:t>/</a:t>
            </a:r>
            <a:r>
              <a:rPr lang="en-US" sz="2000" dirty="0" err="1"/>
              <a:t>T</a:t>
            </a:r>
            <a:r>
              <a:rPr lang="en-US" sz="2000" baseline="-25000" dirty="0" err="1"/>
              <a:t>h</a:t>
            </a:r>
            <a:r>
              <a:rPr lang="en-US" sz="2000" dirty="0"/>
              <a:t>?</a:t>
            </a:r>
          </a:p>
          <a:p>
            <a:endParaRPr lang="en-US" sz="2000" dirty="0"/>
          </a:p>
          <a:p>
            <a:r>
              <a:rPr lang="en-US" sz="2000" dirty="0" err="1"/>
              <a:t>Ans</a:t>
            </a:r>
            <a:r>
              <a:rPr lang="en-US" sz="2000" dirty="0"/>
              <a:t>: Determined by a material parameter called </a:t>
            </a:r>
          </a:p>
          <a:p>
            <a:endParaRPr lang="en-US" sz="2000" dirty="0"/>
          </a:p>
          <a:p>
            <a:r>
              <a:rPr lang="en-US" sz="2000" i="1" dirty="0"/>
              <a:t>ZT</a:t>
            </a:r>
            <a:r>
              <a:rPr lang="en-US" sz="2000" dirty="0"/>
              <a:t> = </a:t>
            </a:r>
            <a:r>
              <a:rPr lang="en-US" sz="2000" dirty="0" smtClean="0"/>
              <a:t>S</a:t>
            </a:r>
            <a:r>
              <a:rPr lang="en-US" sz="2000" baseline="30000" dirty="0" smtClean="0"/>
              <a:t>2</a:t>
            </a:r>
            <a:r>
              <a:rPr lang="en-US" sz="2000" dirty="0" smtClean="0">
                <a:sym typeface="Symbol" panose="05050102010706020507" pitchFamily="18" charset="2"/>
              </a:rPr>
              <a:t></a:t>
            </a:r>
            <a:r>
              <a:rPr lang="en-US" sz="2000" i="1" dirty="0" smtClean="0"/>
              <a:t>T</a:t>
            </a:r>
            <a:r>
              <a:rPr lang="en-US" sz="2000" dirty="0" smtClean="0"/>
              <a:t>/</a:t>
            </a:r>
            <a:r>
              <a:rPr lang="en-US" sz="2000" dirty="0" smtClean="0">
                <a:sym typeface="Symbol" panose="05050102010706020507" pitchFamily="18" charset="2"/>
              </a:rPr>
              <a:t>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 smtClean="0">
                <a:sym typeface="Symbol" panose="05050102010706020507" pitchFamily="18" charset="2"/>
              </a:rPr>
              <a:t></a:t>
            </a:r>
            <a:r>
              <a:rPr lang="en-US" sz="2000" dirty="0" smtClean="0"/>
              <a:t> </a:t>
            </a:r>
            <a:r>
              <a:rPr lang="en-US" sz="2000" dirty="0"/>
              <a:t>: electric conductivity, </a:t>
            </a:r>
            <a:r>
              <a:rPr lang="en-US" sz="2000" dirty="0" smtClean="0">
                <a:sym typeface="Symbol" panose="05050102010706020507" pitchFamily="18" charset="2"/>
              </a:rPr>
              <a:t></a:t>
            </a:r>
            <a:r>
              <a:rPr lang="en-US" sz="2000" dirty="0" smtClean="0"/>
              <a:t> </a:t>
            </a:r>
            <a:r>
              <a:rPr lang="en-US" sz="2000" dirty="0"/>
              <a:t>: thermal conductivity, </a:t>
            </a:r>
            <a:r>
              <a:rPr lang="en-US" sz="2000" i="1" dirty="0"/>
              <a:t>T</a:t>
            </a:r>
            <a:r>
              <a:rPr lang="en-US" sz="2000" dirty="0"/>
              <a:t>: absolute temperature</a:t>
            </a:r>
          </a:p>
          <a:p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08080" y="5163671"/>
            <a:ext cx="3048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From “Physics Today,” June 2014, p.14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591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Enhancing </a:t>
            </a:r>
            <a:r>
              <a:rPr lang="en-US" i="1" dirty="0" smtClean="0"/>
              <a:t>ZT</a:t>
            </a:r>
            <a:r>
              <a:rPr lang="en-US" dirty="0" smtClean="0"/>
              <a:t> by disordering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57" y="1898097"/>
            <a:ext cx="4962574" cy="25910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882" y="5018470"/>
            <a:ext cx="4042028" cy="90006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6582" y="6246891"/>
            <a:ext cx="83222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Ni, Liang, Wang &amp; Li, Appl. Phys. Lett. 95, 192114 (2009).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495453" y="1566250"/>
            <a:ext cx="33407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ZT</a:t>
            </a:r>
            <a:r>
              <a:rPr lang="en-US" dirty="0" smtClean="0"/>
              <a:t> at 300K for graphene/</a:t>
            </a:r>
            <a:r>
              <a:rPr lang="en-US" dirty="0" err="1" smtClean="0"/>
              <a:t>graphane</a:t>
            </a:r>
            <a:r>
              <a:rPr lang="en-US" dirty="0" smtClean="0"/>
              <a:t> calculated using ballistic NEGF formulation for the armchair ribbons with fraction of H-bond disorder, with DFT structure determination.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0123" y="4489122"/>
            <a:ext cx="1013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graphane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4479959" y="4469515"/>
            <a:ext cx="1013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graphene</a:t>
            </a:r>
            <a:endParaRPr lang="en-US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25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dot electron-phonon interaction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20" y="2363280"/>
            <a:ext cx="4148779" cy="259868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669722" y="1382254"/>
                <a:ext cx="4568407" cy="50291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Model:</a:t>
                </a:r>
              </a:p>
              <a:p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tot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𝑆𝐸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  <a:p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+1&gt;&lt;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𝑜𝑟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†</m:t>
                                  </m:r>
                                </m:sup>
                              </m:sSub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&gt;&lt;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𝑆𝐸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rad>
                            </m:den>
                          </m:f>
                        </m:e>
                      </m:nary>
                    </m:oMath>
                  </m:oMathPara>
                </a14:m>
                <a:endParaRPr lang="en-US" sz="2000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722" y="1382254"/>
                <a:ext cx="4568407" cy="5029134"/>
              </a:xfrm>
              <a:prstGeom prst="rect">
                <a:avLst/>
              </a:prstGeom>
              <a:blipFill rotWithShape="0">
                <a:blip r:embed="rId4"/>
                <a:stretch>
                  <a:fillRect l="-1335" t="-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639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Master equation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Advantage of NEGF: any strength of system-bath coupling V; disadvantage: difficult to deal with nonlinear systems.</a:t>
            </a:r>
          </a:p>
          <a:p>
            <a:r>
              <a:rPr lang="en-US" dirty="0"/>
              <a:t>QME: advantage - center can be any form of Hamiltonian, in particular, nonlinear systems; disadvantage: weak system-bath coupling, small system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Can we improve?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>
          <a:xfrm>
            <a:off x="498172" y="6139765"/>
            <a:ext cx="8471015" cy="392959"/>
          </a:xfrm>
        </p:spPr>
        <p:txBody>
          <a:bodyPr/>
          <a:lstStyle/>
          <a:p>
            <a:r>
              <a:rPr lang="en-US" dirty="0" smtClean="0"/>
              <a:t>Wang, et al, Front. Phys. 9, 673 (2014); Thingna, et al, J. Chem. Phys. (2014)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450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Dyson Expansions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871153-6649-4551-B5D2-CF9E4672F17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316507"/>
              </p:ext>
            </p:extLst>
          </p:nvPr>
        </p:nvGraphicFramePr>
        <p:xfrm>
          <a:off x="538893" y="1389921"/>
          <a:ext cx="6595245" cy="4478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4" imgW="8432640" imgH="5727600" progId="Equation.DSMT4">
                  <p:embed/>
                </p:oleObj>
              </mc:Choice>
              <mc:Fallback>
                <p:oleObj name="Equation" r:id="rId4" imgW="8432640" imgH="5727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893" y="1389921"/>
                        <a:ext cx="6595245" cy="447897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27" y="916470"/>
            <a:ext cx="2765995" cy="117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49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Divergence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871153-6649-4551-B5D2-CF9E4672F172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4653143"/>
              </p:ext>
            </p:extLst>
          </p:nvPr>
        </p:nvGraphicFramePr>
        <p:xfrm>
          <a:off x="2189163" y="2044700"/>
          <a:ext cx="4765675" cy="298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Equation" r:id="rId3" imgW="2412720" imgH="1511280" progId="Equation.DSMT4">
                  <p:embed/>
                </p:oleObj>
              </mc:Choice>
              <mc:Fallback>
                <p:oleObj name="Equation" r:id="rId3" imgW="2412720" imgH="1511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89163" y="2044700"/>
                        <a:ext cx="4765675" cy="298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082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751" y="276094"/>
            <a:ext cx="7179533" cy="112948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Unique one-to-one map, </a:t>
            </a:r>
            <a:r>
              <a:rPr lang="el-GR" i="1" dirty="0">
                <a:sym typeface="Symbol" panose="05050102010706020507" pitchFamily="18" charset="2"/>
              </a:rPr>
              <a:t></a:t>
            </a:r>
            <a:r>
              <a:rPr lang="en-US" baseline="-25000" dirty="0" smtClean="0"/>
              <a:t>0</a:t>
            </a:r>
            <a:r>
              <a:rPr lang="el-GR" dirty="0" smtClean="0"/>
              <a:t>↔</a:t>
            </a:r>
            <a:r>
              <a:rPr lang="el-GR" i="1" dirty="0">
                <a:sym typeface="Symbol" panose="05050102010706020507" pitchFamily="18" charset="2"/>
              </a:rPr>
              <a:t></a:t>
            </a:r>
            <a:r>
              <a:rPr lang="en-US" dirty="0" smtClean="0"/>
              <a:t>;  ordered cumulants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871153-6649-4551-B5D2-CF9E4672F172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454270"/>
              </p:ext>
            </p:extLst>
          </p:nvPr>
        </p:nvGraphicFramePr>
        <p:xfrm>
          <a:off x="914401" y="1592264"/>
          <a:ext cx="6753884" cy="4443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Equation" r:id="rId3" imgW="9283680" imgH="6108480" progId="Equation.DSMT4">
                  <p:embed/>
                </p:oleObj>
              </mc:Choice>
              <mc:Fallback>
                <p:oleObj name="Equation" r:id="rId3" imgW="9283680" imgH="6108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1" y="1592264"/>
                        <a:ext cx="6753884" cy="444334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296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Order-by-Order Solution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871153-6649-4551-B5D2-CF9E4672F172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6200550"/>
              </p:ext>
            </p:extLst>
          </p:nvPr>
        </p:nvGraphicFramePr>
        <p:xfrm>
          <a:off x="889000" y="1563688"/>
          <a:ext cx="5439372" cy="4386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6" name="Equation" r:id="rId3" imgW="3213000" imgH="2590560" progId="Equation.DSMT4">
                  <p:embed/>
                </p:oleObj>
              </mc:Choice>
              <mc:Fallback>
                <p:oleObj name="Equation" r:id="rId3" imgW="3213000" imgH="2590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9000" y="1563688"/>
                        <a:ext cx="5439372" cy="43860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4724400" y="1498600"/>
          <a:ext cx="3663950" cy="310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7" name="Equation" r:id="rId5" imgW="2476440" imgH="2095200" progId="Equation.DSMT4">
                  <p:embed/>
                </p:oleObj>
              </mc:Choice>
              <mc:Fallback>
                <p:oleObj name="Equation" r:id="rId5" imgW="2476440" imgH="2095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24400" y="1498600"/>
                        <a:ext cx="3663950" cy="3100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221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Time-dependent driven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Nonequilibrium Green’s function (NEGF), we use </a:t>
            </a:r>
            <a:r>
              <a:rPr lang="en-US" dirty="0" err="1" smtClean="0"/>
              <a:t>Jauho</a:t>
            </a:r>
            <a:r>
              <a:rPr lang="en-US" dirty="0" smtClean="0"/>
              <a:t>, Wingreen, Meir (PRB 1994) theory</a:t>
            </a:r>
          </a:p>
          <a:p>
            <a:endParaRPr lang="en-US" dirty="0"/>
          </a:p>
          <a:p>
            <a:r>
              <a:rPr lang="en-US" dirty="0" smtClean="0"/>
              <a:t>Master equation case - drive change the eigenvalues but not eigenvectors, easily generalize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151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 current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 smtClean="0"/>
              <a:t>Zhou, et al, </a:t>
            </a:r>
            <a:r>
              <a:rPr lang="en-US" dirty="0" err="1" smtClean="0"/>
              <a:t>Phys</a:t>
            </a:r>
            <a:r>
              <a:rPr lang="en-US" dirty="0" smtClean="0"/>
              <a:t> Rev B 90, 045410 (2015).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45" y="1964217"/>
            <a:ext cx="4908644" cy="25625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584657" y="1950728"/>
                <a:ext cx="3213847" cy="2800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Electron current in units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/ℏ</m:t>
                    </m:r>
                  </m:oMath>
                </a14:m>
                <a:r>
                  <a:rPr lang="en-US" sz="1600" dirty="0" smtClean="0">
                    <a:sym typeface="Symbol" panose="05050102010706020507" pitchFamily="18" charset="2"/>
                  </a:rPr>
                  <a:t>. Background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𝐸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=5ℏ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𝜔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/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𝑘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1600" dirty="0" smtClean="0">
                    <a:sym typeface="Symbol" panose="05050102010706020507" pitchFamily="18" charset="2"/>
                  </a:rPr>
                  <a:t>, lead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𝐿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𝐸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Δ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𝑇</m:t>
                    </m:r>
                  </m:oMath>
                </a14:m>
                <a:r>
                  <a:rPr lang="en-US" sz="1600" dirty="0" smtClean="0">
                    <a:sym typeface="Symbol" panose="05050102010706020507" pitchFamily="18" charset="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𝑅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𝐸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−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Δ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𝑇</m:t>
                    </m:r>
                  </m:oMath>
                </a14:m>
                <a:r>
                  <a:rPr lang="en-US" sz="1600" dirty="0" smtClean="0">
                    <a:sym typeface="Symbol" panose="05050102010706020507" pitchFamily="18" charset="2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Δ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𝑇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=3ℏ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𝜔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/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𝑘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1600" dirty="0" smtClean="0">
                    <a:sym typeface="Symbol" panose="05050102010706020507" pitchFamily="18" charset="2"/>
                  </a:rPr>
                  <a:t>.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𝜂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𝜂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𝐿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𝜂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sz="1600" dirty="0" smtClean="0">
                    <a:sym typeface="Symbol" panose="05050102010706020507" pitchFamily="18" charset="2"/>
                  </a:rPr>
                  <a:t>.  Chemical potentials set to 0 for </a:t>
                </a:r>
                <a:r>
                  <a:rPr lang="en-US" sz="1600" smtClean="0">
                    <a:sym typeface="Symbol" panose="05050102010706020507" pitchFamily="18" charset="2"/>
                  </a:rPr>
                  <a:t>all leads.</a:t>
                </a:r>
                <a:endParaRPr lang="en-US" sz="1600" dirty="0" smtClean="0">
                  <a:sym typeface="Symbol" panose="05050102010706020507" pitchFamily="18" charset="2"/>
                </a:endParaRPr>
              </a:p>
              <a:p>
                <a:endParaRPr lang="en-US" sz="1600" dirty="0">
                  <a:sym typeface="Symbol" panose="05050102010706020507" pitchFamily="18" charset="2"/>
                </a:endParaRPr>
              </a:p>
              <a:p>
                <a:r>
                  <a:rPr lang="en-US" sz="1600" dirty="0" smtClean="0">
                    <a:sym typeface="Symbol" panose="05050102010706020507" pitchFamily="18" charset="2"/>
                  </a:rPr>
                  <a:t>Notice the current changes direction with gate voltage.</a:t>
                </a:r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4657" y="1950728"/>
                <a:ext cx="3213847" cy="2800767"/>
              </a:xfrm>
              <a:prstGeom prst="rect">
                <a:avLst/>
              </a:prstGeom>
              <a:blipFill rotWithShape="0">
                <a:blip r:embed="rId3"/>
                <a:stretch>
                  <a:fillRect l="-949" t="-654" r="-2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092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of </a:t>
            </a:r>
            <a:r>
              <a:rPr lang="en-US" i="1" dirty="0" smtClean="0"/>
              <a:t>ZT</a:t>
            </a:r>
            <a:r>
              <a:rPr lang="en-US" dirty="0" smtClean="0"/>
              <a:t> under electron-phonon interaction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39" y="2590985"/>
            <a:ext cx="6332143" cy="30221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738332" y="2151528"/>
                <a:ext cx="2163622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lphaLcParenBoth"/>
                </a:pPr>
                <a:r>
                  <a:rPr lang="en-US" sz="2000" i="1" dirty="0" smtClean="0"/>
                  <a:t>ZT</a:t>
                </a:r>
                <a:r>
                  <a:rPr lang="en-US" sz="2000" dirty="0" smtClean="0"/>
                  <a:t> vs ep interaction strength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000" dirty="0" smtClean="0"/>
                  <a:t>, for different gate voltage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 smtClean="0"/>
                  <a:t>. </a:t>
                </a:r>
              </a:p>
              <a:p>
                <a:pPr marL="457200" indent="-457200">
                  <a:buAutoNum type="alphaLcParenBoth"/>
                </a:pPr>
                <a:r>
                  <a:rPr lang="en-US" sz="2000" dirty="0" smtClean="0"/>
                  <a:t>back-action (deviation from equilibrium).</a:t>
                </a:r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8332" y="2151528"/>
                <a:ext cx="2163622" cy="3170099"/>
              </a:xfrm>
              <a:prstGeom prst="rect">
                <a:avLst/>
              </a:prstGeom>
              <a:blipFill rotWithShape="0">
                <a:blip r:embed="rId3"/>
                <a:stretch>
                  <a:fillRect l="-2817" t="-1154" r="-5634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462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160" y="228768"/>
            <a:ext cx="6851200" cy="1139981"/>
          </a:xfrm>
        </p:spPr>
        <p:txBody>
          <a:bodyPr/>
          <a:lstStyle/>
          <a:p>
            <a:r>
              <a:rPr lang="en-US" dirty="0" smtClean="0"/>
              <a:t>Why drive the system? can have higher 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160" y="2480750"/>
            <a:ext cx="8229600" cy="4023394"/>
          </a:xfrm>
        </p:spPr>
        <p:txBody>
          <a:bodyPr/>
          <a:lstStyle/>
          <a:p>
            <a:r>
              <a:rPr lang="en-US" dirty="0" smtClean="0"/>
              <a:t>Far from thermal equilibrium</a:t>
            </a:r>
          </a:p>
          <a:p>
            <a:endParaRPr lang="en-US" dirty="0" smtClean="0"/>
          </a:p>
          <a:p>
            <a:r>
              <a:rPr lang="en-US" dirty="0" smtClean="0"/>
              <a:t>Break down of Onsager relation (due to break down of time translational invariance)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31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quantify efficiency in time-dependent situation?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1452" y="3209985"/>
                <a:ext cx="6543792" cy="2329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  <m:sup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sup>
                                </m:sSubSup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[.]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[.]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b="0" i="0" smtClean="0">
                                            <a:latin typeface="Cambria Math" panose="02040503050406030204" pitchFamily="18" charset="0"/>
                                          </a:rPr>
                                          <m:t>Δ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b="0" i="0" smtClean="0">
                                            <a:latin typeface="Cambria Math" panose="02040503050406030204" pitchFamily="18" charset="0"/>
                                          </a:rPr>
                                          <m:t>Δ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52" y="3209985"/>
                <a:ext cx="6543792" cy="232948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15</a:t>
            </a:fld>
            <a:endParaRPr lang="en-US" alt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734604" y="4870758"/>
            <a:ext cx="1760865" cy="27161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6734604" y="3078172"/>
            <a:ext cx="0" cy="18061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734604" y="3078172"/>
            <a:ext cx="1572181" cy="903083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930834" y="5115202"/>
            <a:ext cx="887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ym typeface="Symbol" panose="05050102010706020507" pitchFamily="18" charset="2"/>
              </a:rPr>
              <a:t>T or </a:t>
            </a:r>
            <a:endParaRPr lang="en-US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6410926" y="2705406"/>
            <a:ext cx="1204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Current </a:t>
            </a:r>
            <a:r>
              <a:rPr lang="en-US" sz="1800" i="1" dirty="0" smtClean="0"/>
              <a:t>I</a:t>
            </a:r>
            <a:endParaRPr lang="en-US" sz="18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7615035" y="3684764"/>
            <a:ext cx="13841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4"/>
                </a:solidFill>
              </a:rPr>
              <a:t>Do this analysis for each fixed </a:t>
            </a:r>
            <a:r>
              <a:rPr lang="en-US" sz="1400" i="1" dirty="0" smtClean="0">
                <a:solidFill>
                  <a:schemeClr val="accent4"/>
                </a:solidFill>
              </a:rPr>
              <a:t>t</a:t>
            </a:r>
            <a:r>
              <a:rPr lang="en-US" sz="1400" dirty="0" smtClean="0">
                <a:solidFill>
                  <a:schemeClr val="accent4"/>
                </a:solidFill>
              </a:rPr>
              <a:t>.</a:t>
            </a:r>
            <a:endParaRPr lang="en-US" sz="14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57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efficiency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 smtClean="0"/>
              <a:t>See, </a:t>
            </a:r>
            <a:r>
              <a:rPr lang="en-US" dirty="0" err="1" smtClean="0"/>
              <a:t>eg</a:t>
            </a:r>
            <a:r>
              <a:rPr lang="en-US" dirty="0" smtClean="0"/>
              <a:t>., H J </a:t>
            </a:r>
            <a:r>
              <a:rPr lang="en-US" dirty="0" err="1" smtClean="0"/>
              <a:t>Goldsmid</a:t>
            </a:r>
            <a:r>
              <a:rPr lang="en-US" dirty="0" smtClean="0"/>
              <a:t>, “Intro to thermoelectricity.”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6482" y="1516666"/>
                <a:ext cx="7504091" cy="1181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𝜂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det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</m:d>
                                </m:e>
                              </m:func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82" y="1516666"/>
                <a:ext cx="7504091" cy="118186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21976" y="3657600"/>
                <a:ext cx="7153836" cy="2070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Optimal efficiency in steady state by maximizing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n-US" dirty="0" smtClean="0"/>
                  <a:t>, one obtain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𝑍𝑇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𝑍𝑇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976" y="3657600"/>
                <a:ext cx="7153836" cy="2070439"/>
              </a:xfrm>
              <a:prstGeom prst="rect">
                <a:avLst/>
              </a:prstGeom>
              <a:blipFill rotWithShape="0">
                <a:blip r:embed="rId3"/>
                <a:stretch>
                  <a:fillRect l="-1364" t="-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405718" y="1129553"/>
            <a:ext cx="1358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</a:rPr>
              <a:t>Work done to load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83854" y="2774571"/>
            <a:ext cx="1358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</a:rPr>
              <a:t>Entropy flow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31980" y="2707335"/>
            <a:ext cx="13581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C00000"/>
                </a:solidFill>
              </a:rPr>
              <a:t>Peltier</a:t>
            </a:r>
            <a:r>
              <a:rPr lang="en-US" sz="1600" dirty="0" smtClean="0">
                <a:solidFill>
                  <a:srgbClr val="C00000"/>
                </a:solidFill>
              </a:rPr>
              <a:t> heat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24597" y="2734231"/>
            <a:ext cx="1358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</a:rPr>
              <a:t>Joule heat flow back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909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159" y="228768"/>
            <a:ext cx="7119875" cy="1139981"/>
          </a:xfrm>
        </p:spPr>
        <p:txBody>
          <a:bodyPr/>
          <a:lstStyle/>
          <a:p>
            <a:r>
              <a:rPr lang="en-US" dirty="0" smtClean="0"/>
              <a:t>Efficiency enhancement by driven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 smtClean="0"/>
              <a:t>Zhou, et al, arXiv:1505.06132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9" y="1492982"/>
            <a:ext cx="4782670" cy="45225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58004" y="1765426"/>
                <a:ext cx="297859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Ballistic quantum dot: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Under step control of the drive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.  (a) efficiency, </a:t>
                </a:r>
              </a:p>
              <a:p>
                <a:r>
                  <a:rPr lang="en-US" dirty="0" smtClean="0"/>
                  <a:t>(b) Onsager relation broken-down, </a:t>
                </a:r>
              </a:p>
              <a:p>
                <a:r>
                  <a:rPr lang="en-US" dirty="0" smtClean="0"/>
                  <a:t>(c) entropy flow.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8004" y="1765426"/>
                <a:ext cx="2978590" cy="3785652"/>
              </a:xfrm>
              <a:prstGeom prst="rect">
                <a:avLst/>
              </a:prstGeom>
              <a:blipFill rotWithShape="0">
                <a:blip r:embed="rId3"/>
                <a:stretch>
                  <a:fillRect l="-3279" t="-1288" r="-3484" b="-2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242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 smtClean="0"/>
              <a:t>With ep interaction, arXiv:1505.06132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04" y="457200"/>
            <a:ext cx="4866540" cy="540571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558828" y="534154"/>
            <a:ext cx="197365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Wave form of drive.</a:t>
            </a:r>
          </a:p>
          <a:p>
            <a:endParaRPr lang="en-US" sz="2000" dirty="0">
              <a:solidFill>
                <a:srgbClr val="C00000"/>
              </a:solidFill>
            </a:endParaRPr>
          </a:p>
          <a:p>
            <a:r>
              <a:rPr lang="en-US" sz="2000" dirty="0" smtClean="0">
                <a:solidFill>
                  <a:srgbClr val="C00000"/>
                </a:solidFill>
              </a:rPr>
              <a:t>Entropy transport</a:t>
            </a:r>
          </a:p>
          <a:p>
            <a:endParaRPr lang="en-US" sz="2000" dirty="0">
              <a:solidFill>
                <a:srgbClr val="C00000"/>
              </a:solidFill>
            </a:endParaRPr>
          </a:p>
          <a:p>
            <a:r>
              <a:rPr lang="en-US" sz="2000" dirty="0" smtClean="0">
                <a:solidFill>
                  <a:srgbClr val="C00000"/>
                </a:solidFill>
              </a:rPr>
              <a:t>Breakdown of Onsager relation</a:t>
            </a:r>
          </a:p>
          <a:p>
            <a:endParaRPr lang="en-US" sz="2000" dirty="0">
              <a:solidFill>
                <a:srgbClr val="C00000"/>
              </a:solidFill>
            </a:endParaRPr>
          </a:p>
          <a:p>
            <a:r>
              <a:rPr lang="en-US" sz="2000" dirty="0" smtClean="0">
                <a:solidFill>
                  <a:srgbClr val="C00000"/>
                </a:solidFill>
              </a:rPr>
              <a:t>Displacement current</a:t>
            </a:r>
          </a:p>
          <a:p>
            <a:endParaRPr lang="en-US" sz="2000" dirty="0">
              <a:solidFill>
                <a:srgbClr val="C00000"/>
              </a:solidFill>
            </a:endParaRPr>
          </a:p>
          <a:p>
            <a:r>
              <a:rPr lang="en-US" sz="2000" dirty="0" smtClean="0">
                <a:solidFill>
                  <a:srgbClr val="C00000"/>
                </a:solidFill>
              </a:rPr>
              <a:t>Normalized efficiency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248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 change does bring in higher </a:t>
            </a:r>
            <a:r>
              <a:rPr lang="en-US" i="1" dirty="0" smtClean="0"/>
              <a:t>ZT</a:t>
            </a:r>
            <a:r>
              <a:rPr lang="en-US" dirty="0" smtClean="0"/>
              <a:t>, e.g., disorder, or go down to 0-dimension (quantum dot)</a:t>
            </a:r>
          </a:p>
          <a:p>
            <a:endParaRPr lang="en-US" dirty="0" smtClean="0"/>
          </a:p>
          <a:p>
            <a:r>
              <a:rPr lang="en-US" dirty="0" smtClean="0"/>
              <a:t>Electron-phonon interaction reduces </a:t>
            </a:r>
            <a:r>
              <a:rPr lang="en-US" i="1" dirty="0" smtClean="0"/>
              <a:t>ZT</a:t>
            </a:r>
          </a:p>
          <a:p>
            <a:endParaRPr lang="en-US" i="1" dirty="0" smtClean="0"/>
          </a:p>
          <a:p>
            <a:r>
              <a:rPr lang="en-US" dirty="0" smtClean="0"/>
              <a:t>Dynamic drive (forcing) improves </a:t>
            </a:r>
            <a:r>
              <a:rPr lang="en-US" i="1" dirty="0" smtClean="0"/>
              <a:t>ZT</a:t>
            </a:r>
            <a:r>
              <a:rPr lang="en-US" dirty="0" smtClean="0"/>
              <a:t>, up to a factor of 4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45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Students: Hangbo </a:t>
            </a:r>
            <a:r>
              <a:rPr lang="en-US" dirty="0"/>
              <a:t>Z</a:t>
            </a:r>
            <a:r>
              <a:rPr lang="en-US" dirty="0" smtClean="0"/>
              <a:t>hou, Juzar Thingna, </a:t>
            </a:r>
            <a:r>
              <a:rPr lang="en-US" dirty="0" err="1" smtClean="0"/>
              <a:t>Xiaoxi</a:t>
            </a:r>
            <a:r>
              <a:rPr lang="en-US" dirty="0" smtClean="0"/>
              <a:t> Ni</a:t>
            </a:r>
          </a:p>
          <a:p>
            <a:endParaRPr lang="en-US" dirty="0"/>
          </a:p>
          <a:p>
            <a:r>
              <a:rPr lang="en-US" dirty="0" smtClean="0"/>
              <a:t>Collaborators: Peter </a:t>
            </a:r>
            <a:r>
              <a:rPr lang="en-US" dirty="0" err="1" smtClean="0"/>
              <a:t>Hänggi</a:t>
            </a:r>
            <a:r>
              <a:rPr lang="en-US" dirty="0" smtClean="0"/>
              <a:t>, </a:t>
            </a:r>
            <a:r>
              <a:rPr lang="en-US" dirty="0" err="1" smtClean="0"/>
              <a:t>Baowen</a:t>
            </a:r>
            <a:r>
              <a:rPr lang="en-US" dirty="0" smtClean="0"/>
              <a:t> Li, Albert Liang GC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735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61963" y="339407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ＭＳ Ｐゴシック" charset="0"/>
              </a:rPr>
              <a:t>Thank you</a:t>
            </a:r>
            <a:endParaRPr lang="en-US" dirty="0">
              <a:ea typeface="ＭＳ Ｐゴシック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09588" y="5000625"/>
            <a:ext cx="6400800" cy="105727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en-US" dirty="0"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2&quot; unique_id=&quot;10002&quot;&gt;&lt;object type=&quot;3&quot; unique_id=&quot;10012&quot;&gt;&lt;property id=&quot;20148&quot; value=&quot;5&quot;/&gt;&lt;property id=&quot;20300&quot; value=&quot;Slide 1 - &amp;quot;Enhancing thermoelectric efficiency for nanostructures and quantum dots&amp;quot;&quot;/&gt;&lt;property id=&quot;20307&quot; value=&quot;260&quot;/&gt;&lt;/object&gt;&lt;object type=&quot;3&quot; unique_id=&quot;10013&quot;&gt;&lt;property id=&quot;20148&quot; value=&quot;5&quot;/&gt;&lt;property id=&quot;20300&quot; value=&quot;Slide 2 - &amp;quot;Outline&amp;quot;&quot;/&gt;&lt;property id=&quot;20307&quot; value=&quot;267&quot;/&gt;&lt;/object&gt;&lt;object type=&quot;3&quot; unique_id=&quot;10014&quot;&gt;&lt;property id=&quot;20148&quot; value=&quot;5&quot;/&gt;&lt;property id=&quot;20300&quot; value=&quot;Slide 21 - &amp;quot;Thank you&amp;quot;&quot;/&gt;&lt;property id=&quot;20307&quot; value=&quot;268&quot;/&gt;&lt;/object&gt;&lt;object type=&quot;3&quot; unique_id=&quot;10069&quot;&gt;&lt;property id=&quot;20148&quot; value=&quot;5&quot;/&gt;&lt;property id=&quot;20300&quot; value=&quot;Slide 3 - &amp;quot;Seebeck effect&amp;quot;&quot;/&gt;&lt;property id=&quot;20307&quot; value=&quot;269&quot;/&gt;&lt;/object&gt;&lt;object type=&quot;3&quot; unique_id=&quot;10121&quot;&gt;&lt;property id=&quot;20148&quot; value=&quot;5&quot;/&gt;&lt;property id=&quot;20300&quot; value=&quot;Slide 4 - &amp;quot;Enhancing ZT by disordering&amp;quot;&quot;/&gt;&lt;property id=&quot;20307&quot; value=&quot;270&quot;/&gt;&lt;/object&gt;&lt;object type=&quot;3&quot; unique_id=&quot;10220&quot;&gt;&lt;property id=&quot;20148&quot; value=&quot;5&quot;/&gt;&lt;property id=&quot;20300&quot; value=&quot;Slide 6 - &amp;quot;Quantum Master equation approach&amp;quot;&quot;/&gt;&lt;property id=&quot;20307&quot; value=&quot;274&quot;/&gt;&lt;/object&gt;&lt;object type=&quot;3&quot; unique_id=&quot;15981&quot;&gt;&lt;property id=&quot;20148&quot; value=&quot;5&quot;/&gt;&lt;property id=&quot;20300&quot; value=&quot;Slide 7 - &amp;quot;Dyson Expansions&amp;quot;&quot;/&gt;&lt;property id=&quot;20307&quot; value=&quot;277&quot;/&gt;&lt;/object&gt;&lt;object type=&quot;3&quot; unique_id=&quot;15982&quot;&gt;&lt;property id=&quot;20148&quot; value=&quot;5&quot;/&gt;&lt;property id=&quot;20300&quot; value=&quot;Slide 8 - &amp;quot;Divergence&amp;quot;&quot;/&gt;&lt;property id=&quot;20307&quot; value=&quot;278&quot;/&gt;&lt;/object&gt;&lt;object type=&quot;3&quot; unique_id=&quot;15983&quot;&gt;&lt;property id=&quot;20148&quot; value=&quot;5&quot;/&gt;&lt;property id=&quot;20300&quot; value=&quot;Slide 9 - &amp;quot;Unique one-to-one map, 0↔;  ordered cumulants&amp;quot;&quot;/&gt;&lt;property id=&quot;20307&quot; value=&quot;279&quot;/&gt;&lt;/object&gt;&lt;object type=&quot;3&quot; unique_id=&quot;15984&quot;&gt;&lt;property id=&quot;20148&quot; value=&quot;5&quot;/&gt;&lt;property id=&quot;20300&quot; value=&quot;Slide 10 - &amp;quot;Order-by-Order Solution&amp;quot;&quot;/&gt;&lt;property id=&quot;20307&quot; value=&quot;280&quot;/&gt;&lt;/object&gt;&lt;object type=&quot;3&quot; unique_id=&quot;15985&quot;&gt;&lt;property id=&quot;20148&quot; value=&quot;5&quot;/&gt;&lt;property id=&quot;20300&quot; value=&quot;Slide 12 - &amp;quot;Electron current&amp;quot;&quot;/&gt;&lt;property id=&quot;20307&quot; value=&quot;281&quot;/&gt;&lt;/object&gt;&lt;object type=&quot;3&quot; unique_id=&quot;15986&quot;&gt;&lt;property id=&quot;20148&quot; value=&quot;5&quot;/&gt;&lt;property id=&quot;20300&quot; value=&quot;Slide 13 - &amp;quot;Reduction of ZT under electron-phonon interaction&amp;quot;&quot;/&gt;&lt;property id=&quot;20307&quot; value=&quot;282&quot;/&gt;&lt;/object&gt;&lt;object type=&quot;3&quot; unique_id=&quot;16033&quot;&gt;&lt;property id=&quot;20148&quot; value=&quot;5&quot;/&gt;&lt;property id=&quot;20300&quot; value=&quot;Slide 5 - &amp;quot;Quantum dot electron-phonon interaction&amp;quot;&quot;/&gt;&lt;property id=&quot;20307&quot; value=&quot;283&quot;/&gt;&lt;/object&gt;&lt;object type=&quot;3&quot; unique_id=&quot;16186&quot;&gt;&lt;property id=&quot;20148&quot; value=&quot;5&quot;/&gt;&lt;property id=&quot;20300&quot; value=&quot;Slide 15 - &amp;quot;How to quantify efficiency in time-dependent situation?&amp;quot;&quot;/&gt;&lt;property id=&quot;20307&quot; value=&quot;287&quot;/&gt;&lt;/object&gt;&lt;object type=&quot;3&quot; unique_id=&quot;16187&quot;&gt;&lt;property id=&quot;20148&quot; value=&quot;5&quot;/&gt;&lt;property id=&quot;20300&quot; value=&quot;Slide 16 - &amp;quot;Measuring efficiency&amp;quot;&quot;/&gt;&lt;property id=&quot;20307&quot; value=&quot;288&quot;/&gt;&lt;/object&gt;&lt;object type=&quot;3&quot; unique_id=&quot;16188&quot;&gt;&lt;property id=&quot;20148&quot; value=&quot;5&quot;/&gt;&lt;property id=&quot;20300&quot; value=&quot;Slide 17 - &amp;quot;Efficiency enhancement by driven&amp;quot;&quot;/&gt;&lt;property id=&quot;20307&quot; value=&quot;284&quot;/&gt;&lt;/object&gt;&lt;object type=&quot;3&quot; unique_id=&quot;16189&quot;&gt;&lt;property id=&quot;20148&quot; value=&quot;5&quot;/&gt;&lt;property id=&quot;20300&quot; value=&quot;Slide 18&quot;/&gt;&lt;property id=&quot;20307&quot; value=&quot;285&quot;/&gt;&lt;/object&gt;&lt;object type=&quot;3&quot; unique_id=&quot;16190&quot;&gt;&lt;property id=&quot;20148&quot; value=&quot;5&quot;/&gt;&lt;property id=&quot;20300&quot; value=&quot;Slide 20 - &amp;quot;acknowledgements&amp;quot;&quot;/&gt;&lt;property id=&quot;20307&quot; value=&quot;286&quot;/&gt;&lt;/object&gt;&lt;object type=&quot;3&quot; unique_id=&quot;16331&quot;&gt;&lt;property id=&quot;20148&quot; value=&quot;5&quot;/&gt;&lt;property id=&quot;20300&quot; value=&quot;Slide 14 - &amp;quot;Why drive the system? can have higher efficiency&amp;quot;&quot;/&gt;&lt;property id=&quot;20307&quot; value=&quot;289&quot;/&gt;&lt;/object&gt;&lt;object type=&quot;3&quot; unique_id=&quot;16480&quot;&gt;&lt;property id=&quot;20148&quot; value=&quot;5&quot;/&gt;&lt;property id=&quot;20300&quot; value=&quot;Slide 11 - &amp;quot;Time-dependent driven&amp;quot;&quot;/&gt;&lt;property id=&quot;20307&quot; value=&quot;291&quot;/&gt;&lt;/object&gt;&lt;object type=&quot;3&quot; unique_id=&quot;16481&quot;&gt;&lt;property id=&quot;20148&quot; value=&quot;5&quot;/&gt;&lt;property id=&quot;20300&quot; value=&quot;Slide 19 - &amp;quot;Summary&amp;quot;&quot;/&gt;&lt;property id=&quot;20307&quot; value=&quot;290&quot;/&gt;&lt;/object&gt;&lt;/object&gt;&lt;object type=&quot;8&quot; unique_id=&quot;10028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16332</TotalTime>
  <Words>688</Words>
  <Application>Microsoft Office PowerPoint</Application>
  <PresentationFormat>On-screen Show (4:3)</PresentationFormat>
  <Paragraphs>131</Paragraphs>
  <Slides>21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Arial Unicode MS</vt:lpstr>
      <vt:lpstr>Frutiger LT 55 Roman</vt:lpstr>
      <vt:lpstr>MS PGothic</vt:lpstr>
      <vt:lpstr>MS PGothic</vt:lpstr>
      <vt:lpstr>Arial</vt:lpstr>
      <vt:lpstr>Calibri</vt:lpstr>
      <vt:lpstr>Cambria Math</vt:lpstr>
      <vt:lpstr>Century Gothic</vt:lpstr>
      <vt:lpstr>Symbol</vt:lpstr>
      <vt:lpstr>Custom Design</vt:lpstr>
      <vt:lpstr>1_Custom Design</vt:lpstr>
      <vt:lpstr>2_Custom Design</vt:lpstr>
      <vt:lpstr>3_Custom Design</vt:lpstr>
      <vt:lpstr>Equation</vt:lpstr>
      <vt:lpstr>Enhancing thermoelectric efficiency for nanostructures and quantum dots</vt:lpstr>
      <vt:lpstr>Outline</vt:lpstr>
      <vt:lpstr>Seebeck effect</vt:lpstr>
      <vt:lpstr>Enhancing ZT by disordering</vt:lpstr>
      <vt:lpstr>Quantum dot electron-phonon interaction</vt:lpstr>
      <vt:lpstr>Quantum Master equation approach</vt:lpstr>
      <vt:lpstr>Dyson Expansions</vt:lpstr>
      <vt:lpstr>Divergence</vt:lpstr>
      <vt:lpstr>Unique one-to-one map, 0↔;  ordered cumulants</vt:lpstr>
      <vt:lpstr>Order-by-Order Solution</vt:lpstr>
      <vt:lpstr>Time-dependent driven</vt:lpstr>
      <vt:lpstr>Electron current</vt:lpstr>
      <vt:lpstr>Reduction of ZT under electron-phonon interaction</vt:lpstr>
      <vt:lpstr>Why drive the system? can have higher efficiency</vt:lpstr>
      <vt:lpstr>How to quantify efficiency in time-dependent situation?</vt:lpstr>
      <vt:lpstr>Measuring efficiency</vt:lpstr>
      <vt:lpstr>Efficiency enhancement by driven</vt:lpstr>
      <vt:lpstr>PowerPoint Presentation</vt:lpstr>
      <vt:lpstr>Summary</vt:lpstr>
      <vt:lpstr>acknowledgements</vt:lpstr>
      <vt:lpstr>Thank you</vt:lpstr>
    </vt:vector>
  </TitlesOfParts>
  <Manager>IRO</Manager>
  <Company>National University of Singapore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template</dc:title>
  <dc:subject>PowerPoint presentation template</dc:subject>
  <dc:creator>KPS</dc:creator>
  <cp:keywords>PowerPoint presentation template; ppt presentation template</cp:keywords>
  <cp:lastModifiedBy>Wang Jian-Sheng</cp:lastModifiedBy>
  <cp:revision>1735</cp:revision>
  <dcterms:created xsi:type="dcterms:W3CDTF">2009-07-20T02:01:12Z</dcterms:created>
  <dcterms:modified xsi:type="dcterms:W3CDTF">2015-07-10T05:42:37Z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ategory0">
    <vt:lpwstr>Admin</vt:lpwstr>
  </property>
  <property fmtid="{D5CDD505-2E9C-101B-9397-08002B2CF9AE}" pid="3" name="Originator">
    <vt:lpwstr>1520</vt:lpwstr>
  </property>
  <property fmtid="{D5CDD505-2E9C-101B-9397-08002B2CF9AE}" pid="4" name="Date">
    <vt:lpwstr>2005-07-14T00:00:00Z</vt:lpwstr>
  </property>
  <property fmtid="{D5CDD505-2E9C-101B-9397-08002B2CF9AE}" pid="5" name="Sub-Category">
    <vt:lpwstr>Presentations</vt:lpwstr>
  </property>
  <property fmtid="{D5CDD505-2E9C-101B-9397-08002B2CF9AE}" pid="6" name="Remarks">
    <vt:lpwstr/>
  </property>
  <property fmtid="{D5CDD505-2E9C-101B-9397-08002B2CF9AE}" pid="7" name="Originator1">
    <vt:lpwstr>Kwek Puay Swan</vt:lpwstr>
  </property>
</Properties>
</file>