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80" r:id="rId3"/>
    <p:sldId id="418" r:id="rId4"/>
    <p:sldId id="421" r:id="rId5"/>
    <p:sldId id="422" r:id="rId6"/>
    <p:sldId id="423" r:id="rId7"/>
    <p:sldId id="435" r:id="rId8"/>
    <p:sldId id="436" r:id="rId9"/>
    <p:sldId id="419" r:id="rId10"/>
    <p:sldId id="437" r:id="rId11"/>
    <p:sldId id="438" r:id="rId12"/>
    <p:sldId id="420" r:id="rId13"/>
    <p:sldId id="424" r:id="rId14"/>
    <p:sldId id="425" r:id="rId15"/>
    <p:sldId id="426" r:id="rId16"/>
    <p:sldId id="427" r:id="rId17"/>
    <p:sldId id="428" r:id="rId18"/>
    <p:sldId id="429" r:id="rId19"/>
    <p:sldId id="433" r:id="rId20"/>
    <p:sldId id="431" r:id="rId21"/>
    <p:sldId id="432" r:id="rId22"/>
    <p:sldId id="414" r:id="rId23"/>
    <p:sldId id="434" r:id="rId24"/>
    <p:sldId id="413" r:id="rId25"/>
    <p:sldId id="430" r:id="rId26"/>
    <p:sldId id="415" r:id="rId27"/>
    <p:sldId id="416" r:id="rId28"/>
    <p:sldId id="417" r:id="rId29"/>
    <p:sldId id="412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33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 is S per unit wavelength.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7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W: Tungsten,  Se:  </a:t>
            </a:r>
            <a:r>
              <a:rPr lang="en-US" dirty="0" err="1"/>
              <a:t>Sellenium</a:t>
            </a:r>
            <a:r>
              <a:rPr lang="en-US" dirty="0"/>
              <a:t>.  Chalcogen [</a:t>
            </a:r>
            <a:r>
              <a:rPr lang="en-US" dirty="0" err="1"/>
              <a:t>kaekegen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95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Schwinger introduced earliest g&lt;, g&gt;, </a:t>
            </a:r>
            <a:r>
              <a:rPr lang="en-US" dirty="0" err="1"/>
              <a:t>g^t</a:t>
            </a:r>
            <a:r>
              <a:rPr lang="en-US" dirty="0"/>
              <a:t>, </a:t>
            </a:r>
            <a:r>
              <a:rPr lang="en-US" dirty="0" err="1"/>
              <a:t>g^t_bar</a:t>
            </a:r>
            <a:r>
              <a:rPr lang="en-US" dirty="0"/>
              <a:t>.  </a:t>
            </a:r>
            <a:r>
              <a:rPr lang="en-US" dirty="0" err="1"/>
              <a:t>Kadanoff</a:t>
            </a:r>
            <a:r>
              <a:rPr lang="en-US" dirty="0"/>
              <a:t> and </a:t>
            </a:r>
            <a:r>
              <a:rPr lang="en-US" dirty="0" err="1"/>
              <a:t>Baym</a:t>
            </a:r>
            <a:r>
              <a:rPr lang="en-US" dirty="0"/>
              <a:t> had their famous book “quantum statistical mechanics”, </a:t>
            </a:r>
            <a:r>
              <a:rPr lang="en-US" dirty="0" err="1"/>
              <a:t>Keldysh</a:t>
            </a:r>
            <a:r>
              <a:rPr lang="en-US" dirty="0"/>
              <a:t> emphasized the contour order and its usefulness for diagrammatic expansion, Caroli perhaps first apply to transport, and we now have the Meir-</a:t>
            </a:r>
            <a:r>
              <a:rPr lang="en-US" dirty="0" err="1"/>
              <a:t>Wingreen</a:t>
            </a:r>
            <a:r>
              <a:rPr lang="en-US" dirty="0"/>
              <a:t> formula for current when the center is interactive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53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6/11/2021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6/11/2021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6/11/2021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6/11/2021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6/11/2021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Energy, momentum, and angular momentum transfers mediated by photons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</a:t>
            </a:r>
          </a:p>
          <a:p>
            <a:r>
              <a:rPr lang="en-US" dirty="0">
                <a:solidFill>
                  <a:srgbClr val="002060"/>
                </a:solidFill>
              </a:rPr>
              <a:t>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Radiative (heat) transfer, experimental background</a:t>
            </a:r>
          </a:p>
          <a:p>
            <a:r>
              <a:rPr lang="en-US" sz="2000" dirty="0"/>
              <a:t>NEGF theory of energy, momentum, and angular momentum transfer</a:t>
            </a:r>
          </a:p>
          <a:p>
            <a:pPr lvl="1"/>
            <a:r>
              <a:rPr lang="en-US" sz="2000" dirty="0"/>
              <a:t>N + 1 objects, bath at infinity</a:t>
            </a:r>
          </a:p>
          <a:p>
            <a:pPr lvl="1"/>
            <a:r>
              <a:rPr lang="en-US" sz="2000" dirty="0"/>
              <a:t>Meir-</a:t>
            </a:r>
            <a:r>
              <a:rPr lang="en-US" sz="2000" dirty="0" err="1"/>
              <a:t>Wingreen</a:t>
            </a:r>
            <a:r>
              <a:rPr lang="en-US" sz="2000" dirty="0"/>
              <a:t>/</a:t>
            </a:r>
            <a:r>
              <a:rPr lang="en-US" sz="2000" dirty="0" err="1"/>
              <a:t>Landauer</a:t>
            </a:r>
            <a:r>
              <a:rPr lang="en-US" sz="2000" dirty="0"/>
              <a:t> formula</a:t>
            </a:r>
          </a:p>
          <a:p>
            <a:pPr lvl="1"/>
            <a:r>
              <a:rPr lang="en-US" sz="2000" dirty="0"/>
              <a:t>Zero-point motion, when it contributes?</a:t>
            </a:r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Near-field heat transfer between graphene objects</a:t>
            </a:r>
          </a:p>
          <a:p>
            <a:pPr lvl="1"/>
            <a:r>
              <a:rPr lang="en-US" sz="2000" dirty="0"/>
              <a:t>Angular momentum emission from current-driven benzene molecule</a:t>
            </a:r>
          </a:p>
          <a:p>
            <a:pPr lvl="1"/>
            <a:r>
              <a:rPr lang="en-US" sz="2000" dirty="0"/>
              <a:t>Graphene edge effect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B0C5081-FAA5-4254-AC75-597BB486380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1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FEEB-64A0-44C6-90A4-5A7FD5F7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background, blackbody radiation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ADBE3-0714-483A-8A45-58EE7B9A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723185-5022-4600-B3BC-64F78F4245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745" y="2106162"/>
            <a:ext cx="4968671" cy="3834716"/>
          </a:xfrm>
          <a:prstGeom prst="rect">
            <a:avLst/>
          </a:prstGeom>
        </p:spPr>
      </p:pic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D7989FC-0FFC-49E5-8EA8-5A58B9238A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089811"/>
              </p:ext>
            </p:extLst>
          </p:nvPr>
        </p:nvGraphicFramePr>
        <p:xfrm>
          <a:off x="6045200" y="2514600"/>
          <a:ext cx="1738313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22360" imgH="698400" progId="Equation.DSMT4">
                  <p:embed/>
                </p:oleObj>
              </mc:Choice>
              <mc:Fallback>
                <p:oleObj name="Equation" r:id="rId4" imgW="1422360" imgH="698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045200" y="2514600"/>
                        <a:ext cx="1738313" cy="85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52796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5BA2-7836-489A-86E2-A7F7D2CC8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046"/>
            <a:ext cx="7886700" cy="1325563"/>
          </a:xfrm>
        </p:spPr>
        <p:txBody>
          <a:bodyPr/>
          <a:lstStyle/>
          <a:p>
            <a:r>
              <a:rPr lang="en-US" dirty="0"/>
              <a:t>Near-field heat transfer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81189A-F831-41A9-B6DD-A25FD0C50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8593E9-F9C8-466C-BB1F-A584562651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3026"/>
            <a:ext cx="3191529" cy="35519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6227CA0-C54C-4F6F-901D-A8944BADB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3668" y="1637786"/>
            <a:ext cx="2847079" cy="2115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6F916E-8E71-4BA4-B6CE-3F63324CB4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849" y="1167555"/>
            <a:ext cx="4090771" cy="289585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645234B-59A7-4805-B6C6-1831B66E6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569" y="4029849"/>
            <a:ext cx="3584759" cy="27617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7F41042-5F24-415A-B7AE-D0478D0F20CC}"/>
              </a:ext>
            </a:extLst>
          </p:cNvPr>
          <p:cNvSpPr txBox="1"/>
          <p:nvPr/>
        </p:nvSpPr>
        <p:spPr>
          <a:xfrm>
            <a:off x="220980" y="5357372"/>
            <a:ext cx="297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­"/>
            </a:pPr>
            <a:r>
              <a:rPr lang="en-US" dirty="0" err="1">
                <a:sym typeface="Symbol" panose="05050102010706020507" pitchFamily="18" charset="2"/>
              </a:rPr>
              <a:t>Ottens</a:t>
            </a:r>
            <a:r>
              <a:rPr lang="en-US" dirty="0">
                <a:sym typeface="Symbol" panose="05050102010706020507" pitchFamily="18" charset="2"/>
              </a:rPr>
              <a:t>, et al PRL (2011). </a:t>
            </a:r>
          </a:p>
          <a:p>
            <a:r>
              <a:rPr lang="en-US" dirty="0">
                <a:sym typeface="Symbol" panose="05050102010706020507" pitchFamily="18" charset="2"/>
              </a:rPr>
              <a:t>  </a:t>
            </a:r>
          </a:p>
          <a:p>
            <a:r>
              <a:rPr lang="en-US" dirty="0">
                <a:sym typeface="Symbol" panose="05050102010706020507" pitchFamily="18" charset="2"/>
              </a:rPr>
              <a:t> Kim et al, Nature (2015).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42882C-1F91-47C2-946B-001BB97A2F71}"/>
              </a:ext>
            </a:extLst>
          </p:cNvPr>
          <p:cNvSpPr txBox="1"/>
          <p:nvPr/>
        </p:nvSpPr>
        <p:spPr>
          <a:xfrm>
            <a:off x="6949440" y="4320540"/>
            <a:ext cx="184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</a:t>
            </a:r>
            <a:r>
              <a:rPr lang="en-US" dirty="0" err="1"/>
              <a:t>Kloppstech</a:t>
            </a:r>
            <a:r>
              <a:rPr lang="en-US" dirty="0"/>
              <a:t>, et al, Nature Comm (2017).</a:t>
            </a:r>
          </a:p>
        </p:txBody>
      </p:sp>
    </p:spTree>
    <p:extLst>
      <p:ext uri="{BB962C8B-B14F-4D97-AF65-F5344CB8AC3E}">
        <p14:creationId xmlns:p14="http://schemas.microsoft.com/office/powerpoint/2010/main" val="11580906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82FC0-53A3-4ED1-AC08-FF9B5DA97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(Casimir) force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1BEB54-CA91-47F8-9049-A48AB3AD4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430DC7-3F22-42A7-94AB-6A157148DF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429" y="1564350"/>
            <a:ext cx="3394346" cy="2459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DF876D-A0F2-4007-A507-62B5D08A1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70" y="2021632"/>
            <a:ext cx="4675113" cy="38442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BA64D4-1E02-4EB1-90D7-301C3AEB7C24}"/>
              </a:ext>
            </a:extLst>
          </p:cNvPr>
          <p:cNvSpPr txBox="1"/>
          <p:nvPr/>
        </p:nvSpPr>
        <p:spPr>
          <a:xfrm>
            <a:off x="5480180" y="4304522"/>
            <a:ext cx="29733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Casimir force in plate-sphere geometry, from </a:t>
            </a:r>
            <a:r>
              <a:rPr lang="en-US" dirty="0" err="1"/>
              <a:t>Mohideen</a:t>
            </a:r>
            <a:r>
              <a:rPr lang="en-US" dirty="0"/>
              <a:t> and Roy, PRL (1998). 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75BB1121-8CDA-4CB9-942D-8471DE68C9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0991850"/>
              </p:ext>
            </p:extLst>
          </p:nvPr>
        </p:nvGraphicFramePr>
        <p:xfrm>
          <a:off x="5568526" y="5429520"/>
          <a:ext cx="1258994" cy="6867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838080" imgH="457200" progId="Equation.DSMT4">
                  <p:embed/>
                </p:oleObj>
              </mc:Choice>
              <mc:Fallback>
                <p:oleObj name="Equation" r:id="rId4" imgW="83808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68526" y="5429520"/>
                        <a:ext cx="1258994" cy="6867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0618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0EBD0-1F51-484A-BD3E-9796DBC16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BC66A-732E-4A20-A06E-5AA1AE0F3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84C5D5-A9A5-4C98-A1D6-409440A33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758953"/>
            <a:ext cx="4927215" cy="15097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C28C37-FA34-48A0-8D03-9D57698F2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865" y="1432245"/>
            <a:ext cx="3065061" cy="53425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E3AD1D1-2754-403A-A38A-324F65F50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4190" y="5908716"/>
            <a:ext cx="3302723" cy="9114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F78E80B-F9E6-4BB5-B576-2C95A19C2CE5}"/>
              </a:ext>
            </a:extLst>
          </p:cNvPr>
          <p:cNvSpPr txBox="1"/>
          <p:nvPr/>
        </p:nvSpPr>
        <p:spPr>
          <a:xfrm>
            <a:off x="734061" y="4288364"/>
            <a:ext cx="4563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semiconductor junction made of WSe</a:t>
            </a:r>
            <a:r>
              <a:rPr lang="en-US" baseline="-25000" dirty="0"/>
              <a:t>2 </a:t>
            </a:r>
            <a:r>
              <a:rPr lang="en-US" dirty="0"/>
              <a:t>that can emit polarized light.  From Y. J. Zhang, et al., Science 344, 725 (2014). </a:t>
            </a:r>
          </a:p>
        </p:txBody>
      </p:sp>
    </p:spTree>
    <p:extLst>
      <p:ext uri="{BB962C8B-B14F-4D97-AF65-F5344CB8AC3E}">
        <p14:creationId xmlns:p14="http://schemas.microsoft.com/office/powerpoint/2010/main" val="2579533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62B82A-F644-429E-B763-65A06ED9A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293338"/>
            <a:ext cx="6858000" cy="327459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Nonequilibrium Green’s function (NEGF) theory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89263-1C09-4754-93B8-343BEE447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B0C5081-FAA5-4254-AC75-597BB4863808}" type="slidenum">
              <a:rPr lang="en-US" smtClean="0"/>
              <a:pPr defTabSz="914400">
                <a:spcAft>
                  <a:spcPts val="600"/>
                </a:spcAft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42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1DF38-01E7-46B0-B9DD-6B920631A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brief history of NEGF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28DB3-F24B-42D6-B84D-820B0E3AB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46002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Schwinger 1961</a:t>
            </a:r>
          </a:p>
          <a:p>
            <a:r>
              <a:rPr lang="en-US" dirty="0" err="1"/>
              <a:t>Kadanoff</a:t>
            </a:r>
            <a:r>
              <a:rPr lang="en-US" dirty="0"/>
              <a:t> and </a:t>
            </a:r>
            <a:r>
              <a:rPr lang="en-US" dirty="0" err="1"/>
              <a:t>Baym</a:t>
            </a:r>
            <a:r>
              <a:rPr lang="en-US" dirty="0"/>
              <a:t> 1962</a:t>
            </a:r>
          </a:p>
          <a:p>
            <a:r>
              <a:rPr lang="en-US" dirty="0" err="1"/>
              <a:t>Keldysh</a:t>
            </a:r>
            <a:r>
              <a:rPr lang="en-US" dirty="0"/>
              <a:t> 1965</a:t>
            </a:r>
          </a:p>
          <a:p>
            <a:r>
              <a:rPr lang="en-US" dirty="0"/>
              <a:t>Caroli, </a:t>
            </a:r>
            <a:r>
              <a:rPr lang="en-US" dirty="0" err="1"/>
              <a:t>Combescot</a:t>
            </a:r>
            <a:r>
              <a:rPr lang="en-US" dirty="0"/>
              <a:t>, </a:t>
            </a:r>
            <a:r>
              <a:rPr lang="en-US" dirty="0" err="1"/>
              <a:t>Nozieres</a:t>
            </a:r>
            <a:r>
              <a:rPr lang="en-US" dirty="0"/>
              <a:t>, and Saint-James 1971</a:t>
            </a:r>
          </a:p>
          <a:p>
            <a:r>
              <a:rPr lang="en-US" dirty="0"/>
              <a:t>Meir and </a:t>
            </a:r>
            <a:r>
              <a:rPr lang="en-US" dirty="0" err="1"/>
              <a:t>Wingreen</a:t>
            </a:r>
            <a:r>
              <a:rPr lang="en-US" dirty="0"/>
              <a:t> 1992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400" dirty="0"/>
              <a:t>J.-S. Wang, J. Wang, and J. T. </a:t>
            </a:r>
            <a:r>
              <a:rPr lang="en-US" sz="2400" dirty="0" err="1"/>
              <a:t>Lü</a:t>
            </a:r>
            <a:r>
              <a:rPr lang="en-US" sz="2400" dirty="0"/>
              <a:t>, “Quantum thermal transport in nanostructures,” Eur. Phys. J. B 62, 381 (2008);  J.-S. Wang, B. K. Agarwalla, H. Li, and J. Thingna, “Nonequilibrium Green’s function method for quantum thermal transport,” Front. Phys. 9, 673 (2014).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E27CBC-0479-4EF0-A574-69F95B805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7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on </a:t>
            </a:r>
            <a:r>
              <a:rPr lang="en-US" dirty="0" err="1"/>
              <a:t>Keldysh</a:t>
            </a:r>
            <a:r>
              <a:rPr lang="en-US" dirty="0"/>
              <a:t> contour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9</a:t>
            </a:fld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9F7648-E112-4D40-A933-E07A709880D6}"/>
              </a:ext>
            </a:extLst>
          </p:cNvPr>
          <p:cNvCxnSpPr/>
          <p:nvPr/>
        </p:nvCxnSpPr>
        <p:spPr>
          <a:xfrm>
            <a:off x="562187" y="2045547"/>
            <a:ext cx="78706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9B8881F-2989-449B-8057-2BE9AB9E0C68}"/>
              </a:ext>
            </a:extLst>
          </p:cNvPr>
          <p:cNvSpPr/>
          <p:nvPr/>
        </p:nvSpPr>
        <p:spPr>
          <a:xfrm>
            <a:off x="1165013" y="1842347"/>
            <a:ext cx="6177409" cy="440802"/>
          </a:xfrm>
          <a:custGeom>
            <a:avLst/>
            <a:gdLst>
              <a:gd name="connsiteX0" fmla="*/ 0 w 6177409"/>
              <a:gd name="connsiteY0" fmla="*/ 0 h 440802"/>
              <a:gd name="connsiteX1" fmla="*/ 4944534 w 6177409"/>
              <a:gd name="connsiteY1" fmla="*/ 0 h 440802"/>
              <a:gd name="connsiteX2" fmla="*/ 6177280 w 6177409"/>
              <a:gd name="connsiteY2" fmla="*/ 203200 h 440802"/>
              <a:gd name="connsiteX3" fmla="*/ 4978400 w 6177409"/>
              <a:gd name="connsiteY3" fmla="*/ 419946 h 440802"/>
              <a:gd name="connsiteX4" fmla="*/ 0 w 6177409"/>
              <a:gd name="connsiteY4" fmla="*/ 419946 h 4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7409" h="440802">
                <a:moveTo>
                  <a:pt x="0" y="0"/>
                </a:moveTo>
                <a:lnTo>
                  <a:pt x="4944534" y="0"/>
                </a:lnTo>
                <a:cubicBezTo>
                  <a:pt x="5974081" y="33867"/>
                  <a:pt x="6171636" y="133209"/>
                  <a:pt x="6177280" y="203200"/>
                </a:cubicBezTo>
                <a:cubicBezTo>
                  <a:pt x="6182924" y="273191"/>
                  <a:pt x="6007947" y="383822"/>
                  <a:pt x="4978400" y="419946"/>
                </a:cubicBezTo>
                <a:cubicBezTo>
                  <a:pt x="3948853" y="456070"/>
                  <a:pt x="1974426" y="438008"/>
                  <a:pt x="0" y="419946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/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/>
              <p:nvPr/>
            </p:nvSpPr>
            <p:spPr>
              <a:xfrm>
                <a:off x="281940" y="2164080"/>
                <a:ext cx="4872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" y="2164080"/>
                <a:ext cx="487256" cy="369332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2" name="Object 2">
            <a:extLst>
              <a:ext uri="{FF2B5EF4-FFF2-40B4-BE49-F238E27FC236}">
                <a16:creationId xmlns:a16="http://schemas.microsoft.com/office/drawing/2014/main" id="{826EAE67-3885-4DA1-AF78-D9681FED53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7698750"/>
              </p:ext>
            </p:extLst>
          </p:nvPr>
        </p:nvGraphicFramePr>
        <p:xfrm>
          <a:off x="2024063" y="2949575"/>
          <a:ext cx="5254625" cy="281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426000" imgH="3441600" progId="Equation.DSMT4">
                  <p:embed/>
                </p:oleObj>
              </mc:Choice>
              <mc:Fallback>
                <p:oleObj name="Equation" r:id="rId6" imgW="6426000" imgH="3441600" progId="Equation.DSMT4">
                  <p:embed/>
                  <p:pic>
                    <p:nvPicPr>
                      <p:cNvPr id="1669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4063" y="2949575"/>
                        <a:ext cx="5254625" cy="28146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1639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 preliminaries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8928455"/>
              </p:ext>
            </p:extLst>
          </p:nvPr>
        </p:nvGraphicFramePr>
        <p:xfrm>
          <a:off x="982663" y="2867025"/>
          <a:ext cx="6940550" cy="385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486400" imgH="3047760" progId="Equation.DSMT4">
                  <p:embed/>
                </p:oleObj>
              </mc:Choice>
              <mc:Fallback>
                <p:oleObj name="Equation" r:id="rId2" imgW="5486400" imgH="30477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82663" y="2867025"/>
                        <a:ext cx="6940550" cy="385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9F7648-E112-4D40-A933-E07A709880D6}"/>
              </a:ext>
            </a:extLst>
          </p:cNvPr>
          <p:cNvCxnSpPr/>
          <p:nvPr/>
        </p:nvCxnSpPr>
        <p:spPr>
          <a:xfrm>
            <a:off x="562187" y="2045547"/>
            <a:ext cx="787061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9B8881F-2989-449B-8057-2BE9AB9E0C68}"/>
              </a:ext>
            </a:extLst>
          </p:cNvPr>
          <p:cNvSpPr/>
          <p:nvPr/>
        </p:nvSpPr>
        <p:spPr>
          <a:xfrm>
            <a:off x="1165013" y="1842347"/>
            <a:ext cx="6177409" cy="440802"/>
          </a:xfrm>
          <a:custGeom>
            <a:avLst/>
            <a:gdLst>
              <a:gd name="connsiteX0" fmla="*/ 0 w 6177409"/>
              <a:gd name="connsiteY0" fmla="*/ 0 h 440802"/>
              <a:gd name="connsiteX1" fmla="*/ 4944534 w 6177409"/>
              <a:gd name="connsiteY1" fmla="*/ 0 h 440802"/>
              <a:gd name="connsiteX2" fmla="*/ 6177280 w 6177409"/>
              <a:gd name="connsiteY2" fmla="*/ 203200 h 440802"/>
              <a:gd name="connsiteX3" fmla="*/ 4978400 w 6177409"/>
              <a:gd name="connsiteY3" fmla="*/ 419946 h 440802"/>
              <a:gd name="connsiteX4" fmla="*/ 0 w 6177409"/>
              <a:gd name="connsiteY4" fmla="*/ 419946 h 440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77409" h="440802">
                <a:moveTo>
                  <a:pt x="0" y="0"/>
                </a:moveTo>
                <a:lnTo>
                  <a:pt x="4944534" y="0"/>
                </a:lnTo>
                <a:cubicBezTo>
                  <a:pt x="5974081" y="33867"/>
                  <a:pt x="6171636" y="133209"/>
                  <a:pt x="6177280" y="203200"/>
                </a:cubicBezTo>
                <a:cubicBezTo>
                  <a:pt x="6182924" y="273191"/>
                  <a:pt x="6007947" y="383822"/>
                  <a:pt x="4978400" y="419946"/>
                </a:cubicBezTo>
                <a:cubicBezTo>
                  <a:pt x="3948853" y="456070"/>
                  <a:pt x="1974426" y="438008"/>
                  <a:pt x="0" y="419946"/>
                </a:cubicBezTo>
              </a:path>
            </a:pathLst>
          </a:custGeom>
          <a:noFill/>
          <a:ln w="3175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/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D5908FA-B426-47D5-AC80-1A3D9673C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2440" y="2217420"/>
                <a:ext cx="7772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/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7947060-B1AD-483D-8B0B-6D9C779E8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083" y="1845734"/>
                <a:ext cx="487256" cy="369332"/>
              </a:xfrm>
              <a:prstGeom prst="rect">
                <a:avLst/>
              </a:prstGeom>
              <a:blipFill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52CD3BA-A18E-4CBD-BB96-7B52BDECFF48}"/>
              </a:ext>
            </a:extLst>
          </p:cNvPr>
          <p:cNvSpPr txBox="1"/>
          <p:nvPr/>
        </p:nvSpPr>
        <p:spPr>
          <a:xfrm>
            <a:off x="917798" y="1639152"/>
            <a:ext cx="129844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+</a:t>
            </a:r>
          </a:p>
          <a:p>
            <a:endParaRPr lang="en-US" dirty="0"/>
          </a:p>
          <a:p>
            <a:r>
              <a:rPr lang="en-US" dirty="0">
                <a:sym typeface="Symbol" panose="05050102010706020507" pitchFamily="18" charset="2"/>
              </a:rPr>
              <a:t>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052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55A9-8413-4B35-96D2-A58F058DD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Symbol" panose="05050102010706020507" pitchFamily="18" charset="2"/>
              </a:rPr>
              <a:t> = 0 gauge, fundamental equation for vector potential </a:t>
            </a:r>
            <a:r>
              <a:rPr lang="en-US" b="1" dirty="0">
                <a:sym typeface="Symbol" panose="05050102010706020507" pitchFamily="18" charset="2"/>
              </a:rPr>
              <a:t>A</a:t>
            </a: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981E3-666C-4F14-9436-2E3CD116E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FD6F0F0-3388-4BB8-AF26-E7742FFED5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7407701"/>
              </p:ext>
            </p:extLst>
          </p:nvPr>
        </p:nvGraphicFramePr>
        <p:xfrm>
          <a:off x="2205038" y="2278063"/>
          <a:ext cx="3898900" cy="356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197080" imgH="2006280" progId="Equation.DSMT4">
                  <p:embed/>
                </p:oleObj>
              </mc:Choice>
              <mc:Fallback>
                <p:oleObj name="Equation" r:id="rId2" imgW="2197080" imgH="20062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205038" y="2278063"/>
                        <a:ext cx="3898900" cy="356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54103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BA408-1F36-4A65-9F3B-49465FA0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" y="31514"/>
            <a:ext cx="7886700" cy="1325563"/>
          </a:xfrm>
        </p:spPr>
        <p:txBody>
          <a:bodyPr/>
          <a:lstStyle/>
          <a:p>
            <a:r>
              <a:rPr lang="en-US" dirty="0"/>
              <a:t>System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499D9-1878-429A-8B1F-E8D55896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819F0C-8364-427D-A424-15CC3E6DF3B8}"/>
              </a:ext>
            </a:extLst>
          </p:cNvPr>
          <p:cNvSpPr/>
          <p:nvPr/>
        </p:nvSpPr>
        <p:spPr>
          <a:xfrm>
            <a:off x="883920" y="1584960"/>
            <a:ext cx="4815840" cy="48158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74518C-AE05-4B8C-B437-79BE3F7470E3}"/>
              </a:ext>
            </a:extLst>
          </p:cNvPr>
          <p:cNvCxnSpPr>
            <a:cxnSpLocks/>
            <a:endCxn id="5" idx="7"/>
          </p:cNvCxnSpPr>
          <p:nvPr/>
        </p:nvCxnSpPr>
        <p:spPr>
          <a:xfrm flipV="1">
            <a:off x="3375660" y="2290223"/>
            <a:ext cx="1618837" cy="1750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/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hord 8">
            <a:extLst>
              <a:ext uri="{FF2B5EF4-FFF2-40B4-BE49-F238E27FC236}">
                <a16:creationId xmlns:a16="http://schemas.microsoft.com/office/drawing/2014/main" id="{4BC83E9C-8F74-4A53-9476-5BECEB9BE190}"/>
              </a:ext>
            </a:extLst>
          </p:cNvPr>
          <p:cNvSpPr/>
          <p:nvPr/>
        </p:nvSpPr>
        <p:spPr>
          <a:xfrm>
            <a:off x="2026920" y="3604260"/>
            <a:ext cx="541020" cy="556260"/>
          </a:xfrm>
          <a:prstGeom prst="chor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794C12-73FE-4DF2-A0B4-F5531026BCAB}"/>
              </a:ext>
            </a:extLst>
          </p:cNvPr>
          <p:cNvSpPr/>
          <p:nvPr/>
        </p:nvSpPr>
        <p:spPr>
          <a:xfrm>
            <a:off x="2263140" y="4549140"/>
            <a:ext cx="1112520" cy="302354"/>
          </a:xfrm>
          <a:prstGeom prst="parallelogram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9EBA45E6-E062-4536-A567-EA3B106001A5}"/>
              </a:ext>
            </a:extLst>
          </p:cNvPr>
          <p:cNvSpPr/>
          <p:nvPr/>
        </p:nvSpPr>
        <p:spPr>
          <a:xfrm rot="11452408">
            <a:off x="3855720" y="4006732"/>
            <a:ext cx="1363980" cy="4800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13435-617C-4A28-AF07-9B134C50FF72}"/>
              </a:ext>
            </a:extLst>
          </p:cNvPr>
          <p:cNvSpPr txBox="1"/>
          <p:nvPr/>
        </p:nvSpPr>
        <p:spPr>
          <a:xfrm>
            <a:off x="2095500" y="3672840"/>
            <a:ext cx="13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5518E7-29A4-4CAE-A0EF-FC9E8102FED9}"/>
              </a:ext>
            </a:extLst>
          </p:cNvPr>
          <p:cNvSpPr txBox="1"/>
          <p:nvPr/>
        </p:nvSpPr>
        <p:spPr>
          <a:xfrm>
            <a:off x="2636520" y="4503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783DC0-C391-4462-8D50-5B0A9921C45A}"/>
              </a:ext>
            </a:extLst>
          </p:cNvPr>
          <p:cNvSpPr txBox="1"/>
          <p:nvPr/>
        </p:nvSpPr>
        <p:spPr>
          <a:xfrm>
            <a:off x="4549140" y="4122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D5396-0CEF-461B-BEDE-462F8A523FF2}"/>
              </a:ext>
            </a:extLst>
          </p:cNvPr>
          <p:cNvSpPr txBox="1"/>
          <p:nvPr/>
        </p:nvSpPr>
        <p:spPr>
          <a:xfrm>
            <a:off x="2758440" y="3517054"/>
            <a:ext cx="75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97D7EB-083B-44EA-8AD6-2BFBA1221BDA}"/>
              </a:ext>
            </a:extLst>
          </p:cNvPr>
          <p:cNvSpPr txBox="1"/>
          <p:nvPr/>
        </p:nvSpPr>
        <p:spPr>
          <a:xfrm>
            <a:off x="5135880" y="1668780"/>
            <a:ext cx="113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+1 or infinity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A3000-C5B8-47B0-9A45-6411242BAC4D}"/>
              </a:ext>
            </a:extLst>
          </p:cNvPr>
          <p:cNvSpPr txBox="1"/>
          <p:nvPr/>
        </p:nvSpPr>
        <p:spPr>
          <a:xfrm>
            <a:off x="6149340" y="3722370"/>
            <a:ext cx="2545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Question: what is the energy emitted, force and torque applied to, for each of the object 1 to </a:t>
            </a:r>
            <a:r>
              <a:rPr lang="en-US" sz="2400" i="1" dirty="0"/>
              <a:t>N</a:t>
            </a:r>
            <a:r>
              <a:rPr lang="en-US" sz="2400" dirty="0"/>
              <a:t>+1.</a:t>
            </a:r>
          </a:p>
        </p:txBody>
      </p:sp>
    </p:spTree>
    <p:extLst>
      <p:ext uri="{BB962C8B-B14F-4D97-AF65-F5344CB8AC3E}">
        <p14:creationId xmlns:p14="http://schemas.microsoft.com/office/powerpoint/2010/main" val="976350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surface integral to volume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D980BF-D8B5-4318-ADA0-196902D3F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8356010"/>
              </p:ext>
            </p:extLst>
          </p:nvPr>
        </p:nvGraphicFramePr>
        <p:xfrm>
          <a:off x="646006" y="2266737"/>
          <a:ext cx="5864225" cy="360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32040" imgH="2234880" progId="Equation.DSMT4">
                  <p:embed/>
                </p:oleObj>
              </mc:Choice>
              <mc:Fallback>
                <p:oleObj name="Equation" r:id="rId2" imgW="3632040" imgH="223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46006" y="2266737"/>
                        <a:ext cx="5864225" cy="360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089FC-95F2-49F0-8569-B18401BC5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A-j correlation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10D28-613A-4579-8453-F62B904C7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5964F5E-F5C6-45E7-B3FE-B44DE69417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594554"/>
              </p:ext>
            </p:extLst>
          </p:nvPr>
        </p:nvGraphicFramePr>
        <p:xfrm>
          <a:off x="1201843" y="1690689"/>
          <a:ext cx="6740313" cy="43726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12920" imgH="2603160" progId="Equation.DSMT4">
                  <p:embed/>
                </p:oleObj>
              </mc:Choice>
              <mc:Fallback>
                <p:oleObj name="Equation" r:id="rId2" imgW="4012920" imgH="26031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01843" y="1690689"/>
                        <a:ext cx="6740313" cy="43726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1196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 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863960" imgH="1638000" progId="Equation.DSMT4">
                  <p:embed/>
                </p:oleObj>
              </mc:Choice>
              <mc:Fallback>
                <p:oleObj name="Equation" r:id="rId4" imgW="4863960" imgH="163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8E5A1FB-64FD-4C8C-8B06-8EC803AE1FCC}"/>
              </a:ext>
            </a:extLst>
          </p:cNvPr>
          <p:cNvGrpSpPr/>
          <p:nvPr/>
        </p:nvGrpSpPr>
        <p:grpSpPr>
          <a:xfrm>
            <a:off x="5227320" y="2699174"/>
            <a:ext cx="480060" cy="859366"/>
            <a:chOff x="5227320" y="2699174"/>
            <a:chExt cx="480060" cy="859366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0FEA5A1-F973-411A-9D7D-717CAFBA1D2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ED3FCD8-A649-442D-94FC-DBE193FFA012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10F172FB-5A83-453A-A07B-3B321D11E21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3A5193E-582C-4A65-A067-A0EBEFC3C824}"/>
              </a:ext>
            </a:extLst>
          </p:cNvPr>
          <p:cNvGrpSpPr/>
          <p:nvPr/>
        </p:nvGrpSpPr>
        <p:grpSpPr>
          <a:xfrm rot="10800000">
            <a:off x="6880860" y="2737274"/>
            <a:ext cx="480060" cy="859366"/>
            <a:chOff x="5227320" y="2699174"/>
            <a:chExt cx="480060" cy="859366"/>
          </a:xfrm>
        </p:grpSpPr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8139B2E3-2ADD-42C3-A59A-AFD0BA8076BE}"/>
                </a:ext>
              </a:extLst>
            </p:cNvPr>
            <p:cNvCxnSpPr/>
            <p:nvPr/>
          </p:nvCxnSpPr>
          <p:spPr>
            <a:xfrm flipV="1">
              <a:off x="5227320" y="2699174"/>
              <a:ext cx="480060" cy="440266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6EAA084-52D4-4E02-9B9D-2DBAA0545B6B}"/>
                </a:ext>
              </a:extLst>
            </p:cNvPr>
            <p:cNvCxnSpPr/>
            <p:nvPr/>
          </p:nvCxnSpPr>
          <p:spPr>
            <a:xfrm>
              <a:off x="5707380" y="2857500"/>
              <a:ext cx="0" cy="64770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26FFF6F-4167-4504-AC6B-73A8EC3D3B7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250180" y="3192780"/>
              <a:ext cx="403860" cy="36576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2DE6823-9ACF-4D30-ABF4-D1B8DEF45673}"/>
              </a:ext>
            </a:extLst>
          </p:cNvPr>
          <p:cNvCxnSpPr/>
          <p:nvPr/>
        </p:nvCxnSpPr>
        <p:spPr>
          <a:xfrm>
            <a:off x="5745480" y="276013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C887914-C5F6-407D-9A7E-7BDEEABB10A0}"/>
              </a:ext>
            </a:extLst>
          </p:cNvPr>
          <p:cNvCxnSpPr/>
          <p:nvPr/>
        </p:nvCxnSpPr>
        <p:spPr>
          <a:xfrm>
            <a:off x="5745480" y="3552614"/>
            <a:ext cx="1089660" cy="0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5AF5C7A1-14D4-4013-BA02-C9922AE140AD}"/>
              </a:ext>
            </a:extLst>
          </p:cNvPr>
          <p:cNvSpPr txBox="1"/>
          <p:nvPr/>
        </p:nvSpPr>
        <p:spPr>
          <a:xfrm>
            <a:off x="5288280" y="1661160"/>
            <a:ext cx="24764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Aslamazov</a:t>
            </a:r>
            <a:r>
              <a:rPr lang="en-US" dirty="0"/>
              <a:t>-Larkin diagram</a:t>
            </a:r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90B02-7B66-470B-8CA7-2044193E1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 order: normal or symmetric order?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BF29B-5FE3-4DCE-9554-C6868D67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C5334A4-A568-4849-9718-242CBF734E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5635648"/>
              </p:ext>
            </p:extLst>
          </p:nvPr>
        </p:nvGraphicFramePr>
        <p:xfrm>
          <a:off x="1239838" y="2236788"/>
          <a:ext cx="6310312" cy="3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32040" imgH="2247840" progId="Equation.DSMT4">
                  <p:embed/>
                </p:oleObj>
              </mc:Choice>
              <mc:Fallback>
                <p:oleObj name="Equation" r:id="rId2" imgW="3632040" imgH="2247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9838" y="2236788"/>
                        <a:ext cx="6310312" cy="390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1281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6867334"/>
              </p:ext>
            </p:extLst>
          </p:nvPr>
        </p:nvGraphicFramePr>
        <p:xfrm>
          <a:off x="1276350" y="2101850"/>
          <a:ext cx="7310438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48040" imgH="1904760" progId="Equation.DSMT4">
                  <p:embed/>
                </p:oleObj>
              </mc:Choice>
              <mc:Fallback>
                <p:oleObj name="Equation" r:id="rId3" imgW="38480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6350" y="2101850"/>
                        <a:ext cx="7310438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7069-639E-44E5-A6E7-3EC4EC7F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1A55-A56E-418A-9E83-34550ECC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907E6D48-6AC5-45F7-BA60-2D262CC017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2414620"/>
              </p:ext>
            </p:extLst>
          </p:nvPr>
        </p:nvGraphicFramePr>
        <p:xfrm>
          <a:off x="1484630" y="1963419"/>
          <a:ext cx="3750310" cy="3717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1422360" progId="Equation.DSMT4">
                  <p:embed/>
                </p:oleObj>
              </mc:Choice>
              <mc:Fallback>
                <p:oleObj name="Equation" r:id="rId2" imgW="1434960" imgH="1422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84630" y="1963419"/>
                        <a:ext cx="3750310" cy="3717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456909D-88E7-4B11-845B-D9181F93E752}"/>
              </a:ext>
            </a:extLst>
          </p:cNvPr>
          <p:cNvSpPr txBox="1"/>
          <p:nvPr/>
        </p:nvSpPr>
        <p:spPr>
          <a:xfrm>
            <a:off x="5379720" y="1424940"/>
            <a:ext cx="3135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Eckhardt, PRA 29, 1991 (1984)</a:t>
            </a:r>
          </a:p>
          <a:p>
            <a:endParaRPr lang="en-US" dirty="0"/>
          </a:p>
          <a:p>
            <a:r>
              <a:rPr lang="en-US" dirty="0" err="1"/>
              <a:t>Krüger</a:t>
            </a:r>
            <a:r>
              <a:rPr lang="en-US" dirty="0"/>
              <a:t>, et al, PRB 86, 115423 (2012)</a:t>
            </a:r>
          </a:p>
        </p:txBody>
      </p:sp>
    </p:spTree>
    <p:extLst>
      <p:ext uri="{BB962C8B-B14F-4D97-AF65-F5344CB8AC3E}">
        <p14:creationId xmlns:p14="http://schemas.microsoft.com/office/powerpoint/2010/main" val="18628439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EEC1-1F10-429F-A564-8E261A6C6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Recover blackbody Planck result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74574-5CE6-40A3-8D80-A8D36817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048DB4-D780-4B19-976C-DDA2D251F68A}"/>
              </a:ext>
            </a:extLst>
          </p:cNvPr>
          <p:cNvSpPr/>
          <p:nvPr/>
        </p:nvSpPr>
        <p:spPr>
          <a:xfrm>
            <a:off x="900853" y="2028773"/>
            <a:ext cx="3989493" cy="398949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0CC957-E242-4941-96CF-CD73C60E248E}"/>
              </a:ext>
            </a:extLst>
          </p:cNvPr>
          <p:cNvCxnSpPr/>
          <p:nvPr/>
        </p:nvCxnSpPr>
        <p:spPr>
          <a:xfrm>
            <a:off x="568960" y="4030133"/>
            <a:ext cx="455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301EBF-AE7D-4F1E-AD4A-6FDABAE49928}"/>
              </a:ext>
            </a:extLst>
          </p:cNvPr>
          <p:cNvCxnSpPr/>
          <p:nvPr/>
        </p:nvCxnSpPr>
        <p:spPr>
          <a:xfrm>
            <a:off x="2895599" y="1828800"/>
            <a:ext cx="0" cy="4416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7182A8-F1B9-4EB0-8105-73A38F39B2EE}"/>
              </a:ext>
            </a:extLst>
          </p:cNvPr>
          <p:cNvCxnSpPr/>
          <p:nvPr/>
        </p:nvCxnSpPr>
        <p:spPr>
          <a:xfrm flipV="1">
            <a:off x="2895599" y="2458720"/>
            <a:ext cx="1202268" cy="1571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F7E4B9-E127-4D41-A207-1E092FEB9C4B}"/>
              </a:ext>
            </a:extLst>
          </p:cNvPr>
          <p:cNvSpPr txBox="1"/>
          <p:nvPr/>
        </p:nvSpPr>
        <p:spPr>
          <a:xfrm>
            <a:off x="3224106" y="2810934"/>
            <a:ext cx="379307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C497153-05FF-4D32-B804-B67B0E8D18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357728"/>
              </p:ext>
            </p:extLst>
          </p:nvPr>
        </p:nvGraphicFramePr>
        <p:xfrm>
          <a:off x="4114799" y="1439601"/>
          <a:ext cx="2057400" cy="10191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711000" progId="Equation.DSMT4">
                  <p:embed/>
                </p:oleObj>
              </mc:Choice>
              <mc:Fallback>
                <p:oleObj name="Equation" r:id="rId2" imgW="1434960" imgH="7110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907E6D48-6AC5-45F7-BA60-2D262CC017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4799" y="1439601"/>
                        <a:ext cx="2057400" cy="10191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F96EA9F-D871-46BA-83B7-E3966D2631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5217339"/>
              </p:ext>
            </p:extLst>
          </p:nvPr>
        </p:nvGraphicFramePr>
        <p:xfrm>
          <a:off x="5253038" y="2970106"/>
          <a:ext cx="3871912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92360" imgH="2793960" progId="Equation.DSMT4">
                  <p:embed/>
                </p:oleObj>
              </mc:Choice>
              <mc:Fallback>
                <p:oleObj name="Equation" r:id="rId4" imgW="3492360" imgH="27939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53038" y="2970106"/>
                        <a:ext cx="3871912" cy="3097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E4FFC06-5581-4476-BD7B-95CBF42ECE43}"/>
              </a:ext>
            </a:extLst>
          </p:cNvPr>
          <p:cNvSpPr txBox="1"/>
          <p:nvPr/>
        </p:nvSpPr>
        <p:spPr>
          <a:xfrm>
            <a:off x="2628048" y="3989489"/>
            <a:ext cx="215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30429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2FD2-5E02-4408-BA57-1E5DD508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From 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Landauer</a:t>
            </a:r>
            <a:r>
              <a:rPr lang="en-US" dirty="0"/>
              <a:t>: local equilibrium approximation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AE71D-5D91-4DB8-89C6-DA3629BD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2C1D82D-1E78-4211-9ACC-C736A9526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313384"/>
              </p:ext>
            </p:extLst>
          </p:nvPr>
        </p:nvGraphicFramePr>
        <p:xfrm>
          <a:off x="1699048" y="2012103"/>
          <a:ext cx="4932046" cy="4063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6880" imgH="2197080" progId="Equation.DSMT4">
                  <p:embed/>
                </p:oleObj>
              </mc:Choice>
              <mc:Fallback>
                <p:oleObj name="Equation" r:id="rId2" imgW="2666880" imgH="2197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99048" y="2012103"/>
                        <a:ext cx="4932046" cy="4063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5BE07C-46A1-4F7F-876D-BF9FF2B931E6}"/>
              </a:ext>
            </a:extLst>
          </p:cNvPr>
          <p:cNvSpPr txBox="1"/>
          <p:nvPr/>
        </p:nvSpPr>
        <p:spPr>
          <a:xfrm>
            <a:off x="6617545" y="3562774"/>
            <a:ext cx="17216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 </a:t>
            </a:r>
            <a:r>
              <a:rPr lang="en-US" dirty="0" err="1"/>
              <a:t>Landauer</a:t>
            </a:r>
            <a:r>
              <a:rPr lang="en-US" dirty="0"/>
              <a:t> form for force and torque!</a:t>
            </a:r>
          </a:p>
        </p:txBody>
      </p:sp>
    </p:spTree>
    <p:extLst>
      <p:ext uri="{BB962C8B-B14F-4D97-AF65-F5344CB8AC3E}">
        <p14:creationId xmlns:p14="http://schemas.microsoft.com/office/powerpoint/2010/main" val="18021173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EEFC-DD72-4EC8-AE66-65A089F27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zero-point-motion contribution is cancelled?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08F535-63DD-4011-A375-3EAC83CA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BDEDE29-BC1F-4199-9BF8-E6E4EFFBDB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5885773"/>
              </p:ext>
            </p:extLst>
          </p:nvPr>
        </p:nvGraphicFramePr>
        <p:xfrm>
          <a:off x="873125" y="2611121"/>
          <a:ext cx="7397750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619440" imgH="1904760" progId="Equation.DSMT4">
                  <p:embed/>
                </p:oleObj>
              </mc:Choice>
              <mc:Fallback>
                <p:oleObj name="Equation" r:id="rId2" imgW="36194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73125" y="2611121"/>
                        <a:ext cx="7397750" cy="3894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30365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358DF-0774-4F24-9CB3-6DA03A05C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“scalar field” theory, non-retardation limit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57F559-8271-4F81-A477-6669CF3E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D3929E-B280-43F7-8063-656244BDC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" y="1737520"/>
            <a:ext cx="2743199" cy="2285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69D53F0-165D-4D94-9BA1-A6D0D696B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" y="3930433"/>
            <a:ext cx="2743199" cy="2285999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072D8F7-93A9-4540-82A3-8B4DF181FC4A}"/>
              </a:ext>
            </a:extLst>
          </p:cNvPr>
          <p:cNvCxnSpPr/>
          <p:nvPr/>
        </p:nvCxnSpPr>
        <p:spPr>
          <a:xfrm>
            <a:off x="754380" y="3802380"/>
            <a:ext cx="784860" cy="21183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31CFD17-D9D6-473D-874C-F8323EE3B479}"/>
              </a:ext>
            </a:extLst>
          </p:cNvPr>
          <p:cNvSpPr txBox="1"/>
          <p:nvPr/>
        </p:nvSpPr>
        <p:spPr>
          <a:xfrm>
            <a:off x="203202" y="4531362"/>
            <a:ext cx="1343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distance  </a:t>
            </a:r>
            <a:r>
              <a:rPr lang="en-US" i="1" dirty="0"/>
              <a:t>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2CEADC-B86D-49D3-8145-4933BC2BB5DE}"/>
              </a:ext>
            </a:extLst>
          </p:cNvPr>
          <p:cNvSpPr txBox="1"/>
          <p:nvPr/>
        </p:nvSpPr>
        <p:spPr>
          <a:xfrm>
            <a:off x="155787" y="1876213"/>
            <a:ext cx="93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 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47A081-9B72-496A-B391-E643CAE05ED1}"/>
              </a:ext>
            </a:extLst>
          </p:cNvPr>
          <p:cNvSpPr txBox="1"/>
          <p:nvPr/>
        </p:nvSpPr>
        <p:spPr>
          <a:xfrm>
            <a:off x="3674521" y="5401717"/>
            <a:ext cx="934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300 K</a:t>
            </a: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FECDE70-5A21-4531-B677-A480DDA0FF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0168128"/>
              </p:ext>
            </p:extLst>
          </p:nvPr>
        </p:nvGraphicFramePr>
        <p:xfrm>
          <a:off x="5058644" y="1092951"/>
          <a:ext cx="4048683" cy="57203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705040" imgH="3822480" progId="Equation.DSMT4">
                  <p:embed/>
                </p:oleObj>
              </mc:Choice>
              <mc:Fallback>
                <p:oleObj name="Equation" r:id="rId3" imgW="2705040" imgH="3822480" progId="Equation.DSMT4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58644" y="1092951"/>
                        <a:ext cx="4048683" cy="57203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3704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9144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551962"/>
            <a:ext cx="8249304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F2B4A7-193E-4613-A026-662856308F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293338"/>
            <a:ext cx="6858000" cy="3274592"/>
          </a:xfrm>
        </p:spPr>
        <p:txBody>
          <a:bodyPr anchor="ctr">
            <a:normAutofit/>
          </a:bodyPr>
          <a:lstStyle/>
          <a:p>
            <a:r>
              <a:rPr lang="en-US" sz="6300"/>
              <a:t>Applications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6354708"/>
            <a:ext cx="8250174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56378-9605-4AA7-9D15-A5D31D9A2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49224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B0C5081-FAA5-4254-AC75-597BB4863808}" type="slidenum">
              <a:rPr lang="en-US"/>
              <a:pPr>
                <a:spcAft>
                  <a:spcPts val="600"/>
                </a:spcAft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0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5AE0A-81F1-4535-8DFE-99C4C876A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two graphene sheets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0462A6-3AB6-4BB9-BCAB-1374150EE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DC4C3C2-8BAD-43C9-B948-104CF2112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003" y="3419022"/>
            <a:ext cx="4422987" cy="32207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8D35ED-DF75-4087-8CB7-F1939FB63866}"/>
              </a:ext>
            </a:extLst>
          </p:cNvPr>
          <p:cNvSpPr txBox="1"/>
          <p:nvPr/>
        </p:nvSpPr>
        <p:spPr>
          <a:xfrm>
            <a:off x="4673599" y="1686561"/>
            <a:ext cx="42807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  </a:t>
            </a:r>
            <a:r>
              <a:rPr lang="en-US" sz="1600" dirty="0">
                <a:sym typeface="Symbol" panose="05050102010706020507" pitchFamily="18" charset="2"/>
              </a:rPr>
              <a:t>First principles QE/</a:t>
            </a:r>
            <a:r>
              <a:rPr lang="en-US" sz="1600" dirty="0" err="1">
                <a:sym typeface="Symbol" panose="05050102010706020507" pitchFamily="18" charset="2"/>
              </a:rPr>
              <a:t>BerkeleyGW</a:t>
            </a:r>
            <a:r>
              <a:rPr lang="en-US" sz="1600" dirty="0">
                <a:sym typeface="Symbol" panose="05050102010706020507" pitchFamily="18" charset="2"/>
              </a:rPr>
              <a:t> calculation for the ratio of energy transfer to blackbody value between two graphene sheets at temperatures 300 K and 1000 K,  = 0.05 eV, electron chemical potential at Dirac point.  Zhu &amp; Wang, arXiv:2105.02422.</a:t>
            </a:r>
            <a:endParaRPr lang="en-US" sz="16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A8DB65D-1EE3-40D5-BD56-357C525F9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61821"/>
            <a:ext cx="4421691" cy="26976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809341-A0EC-40BE-820B-494C08C9B9FA}"/>
              </a:ext>
            </a:extLst>
          </p:cNvPr>
          <p:cNvSpPr txBox="1"/>
          <p:nvPr/>
        </p:nvSpPr>
        <p:spPr>
          <a:xfrm>
            <a:off x="510540" y="4754880"/>
            <a:ext cx="35661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 Heat transfer ratio based on electron tight-binding model with nearest neighbor hopping </a:t>
            </a:r>
            <a:r>
              <a:rPr lang="en-US" i="1" dirty="0">
                <a:sym typeface="Symbol" panose="05050102010706020507" pitchFamily="18" charset="2"/>
              </a:rPr>
              <a:t>t</a:t>
            </a:r>
            <a:r>
              <a:rPr lang="en-US" dirty="0">
                <a:sym typeface="Symbol" panose="05050102010706020507" pitchFamily="18" charset="2"/>
              </a:rPr>
              <a:t> = 2.8 eV, between 300 K and 1000 K sheets at chemical potential  = 0.1 eV.  Slope  2.2. Jiang &amp; Wang, PRB 96, 155437 (2017).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608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35486-ECFB-48F4-A4FA-44537F1F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transfer between zigzag nanotubes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E9E6DB-E713-4E7D-B18B-64306AE4A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4D210A-E055-4E1C-88DA-A35431847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63" y="1935459"/>
            <a:ext cx="4572396" cy="41761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A17671-3577-4102-9BBC-AE0A1BF3C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313" y="1621482"/>
            <a:ext cx="2749534" cy="123759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A20DF0-99A4-4D98-A7B4-01ED81057247}"/>
              </a:ext>
            </a:extLst>
          </p:cNvPr>
          <p:cNvSpPr txBox="1"/>
          <p:nvPr/>
        </p:nvSpPr>
        <p:spPr>
          <a:xfrm>
            <a:off x="5562600" y="3063240"/>
            <a:ext cx="31242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Heat transfer from 400K to 300K objects. (a), (b) zigzag carbon nanotubes. (c), (d)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nano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-triangles. 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gap distance,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nanotube circumference,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: triangle length.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: dielectric constant.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From Tang, Yap, Ren, and Wang, Phys. Rev. Appl. 11, 031004 (2019).</a:t>
            </a:r>
          </a:p>
        </p:txBody>
      </p:sp>
    </p:spTree>
    <p:extLst>
      <p:ext uri="{BB962C8B-B14F-4D97-AF65-F5344CB8AC3E}">
        <p14:creationId xmlns:p14="http://schemas.microsoft.com/office/powerpoint/2010/main" val="35440006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CC9C4-365B-4073-B421-D95651393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from a benzene molecule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7191E-99CD-4E4E-B15A-36E0AE85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1BAB0-CF11-4078-B00F-F7B097517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332" y="2339400"/>
            <a:ext cx="3736656" cy="2770626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FF5B0AD-9D57-479D-BB2C-D6FEF7966E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983382"/>
              </p:ext>
            </p:extLst>
          </p:nvPr>
        </p:nvGraphicFramePr>
        <p:xfrm>
          <a:off x="4833938" y="2268538"/>
          <a:ext cx="3829050" cy="297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25600" imgH="2501640" progId="Equation.DSMT4">
                  <p:embed/>
                </p:oleObj>
              </mc:Choice>
              <mc:Fallback>
                <p:oleObj name="Equation" r:id="rId3" imgW="3225600" imgH="250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33938" y="2268538"/>
                        <a:ext cx="3829050" cy="2970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3D3860E-6178-411B-BA39-295F7A2262F7}"/>
              </a:ext>
            </a:extLst>
          </p:cNvPr>
          <p:cNvSpPr txBox="1"/>
          <p:nvPr/>
        </p:nvSpPr>
        <p:spPr>
          <a:xfrm>
            <a:off x="737023" y="5852160"/>
            <a:ext cx="60566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Far field monopole approximation (all atoms are at the origin), ignore screening/multiple scatterings.</a:t>
            </a:r>
          </a:p>
        </p:txBody>
      </p:sp>
    </p:spTree>
    <p:extLst>
      <p:ext uri="{BB962C8B-B14F-4D97-AF65-F5344CB8AC3E}">
        <p14:creationId xmlns:p14="http://schemas.microsoft.com/office/powerpoint/2010/main" val="4631309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254A9-5D48-496F-AFD8-00AFECF3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resonance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B28E9D-7BE4-4DE9-B445-E7E93BCAA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50B03-71F0-46C2-8071-6602B871B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125" y="1963154"/>
            <a:ext cx="4791871" cy="4529721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D5D6776E-8A3C-4FDF-9D2E-2807DD3BFEDF}"/>
              </a:ext>
            </a:extLst>
          </p:cNvPr>
          <p:cNvSpPr/>
          <p:nvPr/>
        </p:nvSpPr>
        <p:spPr>
          <a:xfrm>
            <a:off x="6176434" y="2094653"/>
            <a:ext cx="1706880" cy="170688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07B3BF7-C5DE-47E2-A3BE-DEDC05F44B48}"/>
              </a:ext>
            </a:extLst>
          </p:cNvPr>
          <p:cNvCxnSpPr/>
          <p:nvPr/>
        </p:nvCxnSpPr>
        <p:spPr>
          <a:xfrm flipV="1">
            <a:off x="7029874" y="1645918"/>
            <a:ext cx="0" cy="2431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EC0CFE-D471-4EC7-BBAE-8D175CC912C9}"/>
              </a:ext>
            </a:extLst>
          </p:cNvPr>
          <p:cNvCxnSpPr/>
          <p:nvPr/>
        </p:nvCxnSpPr>
        <p:spPr>
          <a:xfrm>
            <a:off x="6303435" y="209550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728B6B-2F3A-41B1-B012-8BA5C801A8C7}"/>
              </a:ext>
            </a:extLst>
          </p:cNvPr>
          <p:cNvCxnSpPr/>
          <p:nvPr/>
        </p:nvCxnSpPr>
        <p:spPr>
          <a:xfrm>
            <a:off x="6356775" y="380238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3DA249-A5B1-4D9F-8402-B87A32E63CDB}"/>
              </a:ext>
            </a:extLst>
          </p:cNvPr>
          <p:cNvCxnSpPr/>
          <p:nvPr/>
        </p:nvCxnSpPr>
        <p:spPr>
          <a:xfrm>
            <a:off x="6341535" y="24917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45A19EB-7070-4D19-881C-A49D6A9735EB}"/>
              </a:ext>
            </a:extLst>
          </p:cNvPr>
          <p:cNvCxnSpPr/>
          <p:nvPr/>
        </p:nvCxnSpPr>
        <p:spPr>
          <a:xfrm>
            <a:off x="6341535" y="3368040"/>
            <a:ext cx="1402080" cy="0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ircle: Hollow 18">
            <a:extLst>
              <a:ext uri="{FF2B5EF4-FFF2-40B4-BE49-F238E27FC236}">
                <a16:creationId xmlns:a16="http://schemas.microsoft.com/office/drawing/2014/main" id="{5DCE519C-97E9-4B9B-9F40-039BCD314AAA}"/>
              </a:ext>
            </a:extLst>
          </p:cNvPr>
          <p:cNvSpPr/>
          <p:nvPr/>
        </p:nvSpPr>
        <p:spPr>
          <a:xfrm>
            <a:off x="6948492" y="2019300"/>
            <a:ext cx="183828" cy="183828"/>
          </a:xfrm>
          <a:prstGeom prst="don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Arrow: Curved Right 19">
            <a:extLst>
              <a:ext uri="{FF2B5EF4-FFF2-40B4-BE49-F238E27FC236}">
                <a16:creationId xmlns:a16="http://schemas.microsoft.com/office/drawing/2014/main" id="{93CA82E1-701B-46D5-8D0A-C96DF431DFF0}"/>
              </a:ext>
            </a:extLst>
          </p:cNvPr>
          <p:cNvSpPr/>
          <p:nvPr/>
        </p:nvSpPr>
        <p:spPr>
          <a:xfrm>
            <a:off x="6179820" y="3246120"/>
            <a:ext cx="133177" cy="22140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Left 20">
            <a:extLst>
              <a:ext uri="{FF2B5EF4-FFF2-40B4-BE49-F238E27FC236}">
                <a16:creationId xmlns:a16="http://schemas.microsoft.com/office/drawing/2014/main" id="{FD0DC83F-F930-44D9-B38C-7C36830DB807}"/>
              </a:ext>
            </a:extLst>
          </p:cNvPr>
          <p:cNvSpPr/>
          <p:nvPr/>
        </p:nvSpPr>
        <p:spPr>
          <a:xfrm>
            <a:off x="7693741" y="3261360"/>
            <a:ext cx="147239" cy="24478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Arrow: Curved Up 21">
            <a:extLst>
              <a:ext uri="{FF2B5EF4-FFF2-40B4-BE49-F238E27FC236}">
                <a16:creationId xmlns:a16="http://schemas.microsoft.com/office/drawing/2014/main" id="{0AA0C555-99F1-441D-A32B-BA234A8C25C3}"/>
              </a:ext>
            </a:extLst>
          </p:cNvPr>
          <p:cNvSpPr/>
          <p:nvPr/>
        </p:nvSpPr>
        <p:spPr>
          <a:xfrm>
            <a:off x="6225540" y="2377440"/>
            <a:ext cx="260775" cy="22140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urved Down 22">
            <a:extLst>
              <a:ext uri="{FF2B5EF4-FFF2-40B4-BE49-F238E27FC236}">
                <a16:creationId xmlns:a16="http://schemas.microsoft.com/office/drawing/2014/main" id="{90C367E3-10E6-464B-92F8-84C3EBF11A20}"/>
              </a:ext>
            </a:extLst>
          </p:cNvPr>
          <p:cNvSpPr/>
          <p:nvPr/>
        </p:nvSpPr>
        <p:spPr>
          <a:xfrm>
            <a:off x="7604760" y="2362200"/>
            <a:ext cx="304795" cy="221404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EBF72BAD-94FE-4CFD-983A-04B4481AB609}"/>
              </a:ext>
            </a:extLst>
          </p:cNvPr>
          <p:cNvSpPr/>
          <p:nvPr/>
        </p:nvSpPr>
        <p:spPr>
          <a:xfrm>
            <a:off x="6948492" y="3733800"/>
            <a:ext cx="162765" cy="1430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382278-98BB-4523-9EEF-5D6066996144}"/>
              </a:ext>
            </a:extLst>
          </p:cNvPr>
          <p:cNvSpPr txBox="1"/>
          <p:nvPr/>
        </p:nvSpPr>
        <p:spPr>
          <a:xfrm>
            <a:off x="7103637" y="1463040"/>
            <a:ext cx="363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/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1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11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F3BB9A9-07DA-4ABF-8C9C-8B21DFDCF4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8139" y="3665220"/>
                <a:ext cx="811952" cy="4269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/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Largest angular momentum emission when one of the chemical potential meets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energy level.  From Zhang, </a:t>
                </a:r>
                <a:r>
                  <a:rPr lang="en-US" dirty="0" err="1"/>
                  <a:t>Lü</a:t>
                </a:r>
                <a:r>
                  <a:rPr lang="en-US" dirty="0"/>
                  <a:t>, and Wang, PRB 101, 161406(R) (2020).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AFC8475-473A-411D-AD61-B7BB565911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860" y="4411980"/>
                <a:ext cx="2971800" cy="1754326"/>
              </a:xfrm>
              <a:prstGeom prst="rect">
                <a:avLst/>
              </a:prstGeom>
              <a:blipFill>
                <a:blip r:embed="rId4"/>
                <a:stretch>
                  <a:fillRect l="-1639" t="-2083" b="-45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/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100" dirty="0"/>
                  <a:t>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1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1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</m:d>
                    <m:r>
                      <a:rPr lang="en-US" sz="1100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sz="11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533BE02-F860-45F0-806C-C2CC4643F4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9580" y="2293620"/>
                <a:ext cx="811952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490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52E-FFAF-441C-8F0C-1D725418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Angular momentum emission from graphene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8CA0B-F262-4597-ADF4-AC17DB13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955F1-0501-4738-B44F-E4FA4863D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799" y="1690689"/>
            <a:ext cx="3946800" cy="2589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09B457-8FCE-4D7F-9A16-1B313BF44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76" y="1862139"/>
            <a:ext cx="5273497" cy="41822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952191-F40A-4722-876E-E406B2895D74}"/>
              </a:ext>
            </a:extLst>
          </p:cNvPr>
          <p:cNvSpPr txBox="1"/>
          <p:nvPr/>
        </p:nvSpPr>
        <p:spPr>
          <a:xfrm>
            <a:off x="5505973" y="4419600"/>
            <a:ext cx="310462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Angular momentum emission intensity (atomic units), as chemical potential bias, at temperature of 300 K.  Unpublished, Y.-M. Zhang, etc. </a:t>
            </a:r>
          </a:p>
        </p:txBody>
      </p:sp>
    </p:spTree>
    <p:extLst>
      <p:ext uri="{BB962C8B-B14F-4D97-AF65-F5344CB8AC3E}">
        <p14:creationId xmlns:p14="http://schemas.microsoft.com/office/powerpoint/2010/main" val="7864412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29</a:t>
            </a:fld>
            <a:endParaRPr lang="en-US"/>
          </a:p>
        </p:txBody>
      </p:sp>
      <p:pic>
        <p:nvPicPr>
          <p:cNvPr id="9" name="Picture 8" descr="A group of men posing for a photo in a room&#10;&#10;Description automatically generated with medium confidence">
            <a:extLst>
              <a:ext uri="{FF2B5EF4-FFF2-40B4-BE49-F238E27FC236}">
                <a16:creationId xmlns:a16="http://schemas.microsoft.com/office/drawing/2014/main" id="{637299A5-05A7-4CFF-89F5-FF729A8B3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540" y="1690689"/>
            <a:ext cx="6299656" cy="35565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618598-B467-4503-9449-02B4E85DD607}"/>
              </a:ext>
            </a:extLst>
          </p:cNvPr>
          <p:cNvSpPr txBox="1"/>
          <p:nvPr/>
        </p:nvSpPr>
        <p:spPr>
          <a:xfrm>
            <a:off x="1272540" y="5532120"/>
            <a:ext cx="6299656" cy="662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to right: Dr. Zhang Yong-Mei, Dr. Zhu Tao, Dr. Gao Zhibin, Prof. Wang Jian-Sheng, Mr. Sun Kangtai, and Dr. Zhang Zuquan.</a:t>
            </a:r>
          </a:p>
        </p:txBody>
      </p:sp>
    </p:spTree>
    <p:extLst>
      <p:ext uri="{BB962C8B-B14F-4D97-AF65-F5344CB8AC3E}">
        <p14:creationId xmlns:p14="http://schemas.microsoft.com/office/powerpoint/2010/main" val="1669374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2072</TotalTime>
  <Words>878</Words>
  <Application>Microsoft Office PowerPoint</Application>
  <PresentationFormat>On-screen Show (4:3)</PresentationFormat>
  <Paragraphs>131</Paragraphs>
  <Slides>29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Frutiger LT 55 Roman</vt:lpstr>
      <vt:lpstr>Arial</vt:lpstr>
      <vt:lpstr>Calibri</vt:lpstr>
      <vt:lpstr>Cambria Math</vt:lpstr>
      <vt:lpstr>Symbol</vt:lpstr>
      <vt:lpstr>Times New Roman</vt:lpstr>
      <vt:lpstr>Office Theme</vt:lpstr>
      <vt:lpstr>Equation</vt:lpstr>
      <vt:lpstr>Energy, momentum, and angular momentum transfers mediated by photons </vt:lpstr>
      <vt:lpstr>Outline</vt:lpstr>
      <vt:lpstr>Experimental background, blackbody radiation</vt:lpstr>
      <vt:lpstr>Near-field heat transfer</vt:lpstr>
      <vt:lpstr>(Casimir) force</vt:lpstr>
      <vt:lpstr>Angular momentum emission</vt:lpstr>
      <vt:lpstr>Nonequilibrium Green’s function (NEGF) theory</vt:lpstr>
      <vt:lpstr>A brief history of NEGF</vt:lpstr>
      <vt:lpstr>Evolution on Keldysh contour</vt:lpstr>
      <vt:lpstr>NEGF preliminaries</vt:lpstr>
      <vt:lpstr> = 0 gauge, fundamental equation for vector potential A</vt:lpstr>
      <vt:lpstr>System setup</vt:lpstr>
      <vt:lpstr>From surface integral to volume integral</vt:lpstr>
      <vt:lpstr>A-j correlation function</vt:lpstr>
      <vt:lpstr>Self energy Π</vt:lpstr>
      <vt:lpstr>Operator order: normal or symmetric order?</vt:lpstr>
      <vt:lpstr>Meir-Wingreen formula</vt:lpstr>
      <vt:lpstr>Bath at infinity</vt:lpstr>
      <vt:lpstr>Recover blackbody Planck result</vt:lpstr>
      <vt:lpstr>From Meir-Wingreen to Landauer: local equilibrium approximation</vt:lpstr>
      <vt:lpstr>When zero-point-motion contribution is cancelled?</vt:lpstr>
      <vt:lpstr>“scalar field” theory, non-retardation limit</vt:lpstr>
      <vt:lpstr>Applications</vt:lpstr>
      <vt:lpstr>Heat transfer between two graphene sheets</vt:lpstr>
      <vt:lpstr>Heat transfer between zigzag nanotubes</vt:lpstr>
      <vt:lpstr>Angular momentum emission from a benzene molecule </vt:lpstr>
      <vt:lpstr>Angular momentum emission resonance effect</vt:lpstr>
      <vt:lpstr>Angular momentum emission from graphene edge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246</cp:revision>
  <dcterms:created xsi:type="dcterms:W3CDTF">2020-11-29T06:14:44Z</dcterms:created>
  <dcterms:modified xsi:type="dcterms:W3CDTF">2021-06-11T06:50:08Z</dcterms:modified>
</cp:coreProperties>
</file>