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80" r:id="rId3"/>
    <p:sldId id="467" r:id="rId4"/>
    <p:sldId id="457" r:id="rId5"/>
    <p:sldId id="459" r:id="rId6"/>
    <p:sldId id="440" r:id="rId7"/>
    <p:sldId id="441" r:id="rId8"/>
    <p:sldId id="442" r:id="rId9"/>
    <p:sldId id="424" r:id="rId10"/>
    <p:sldId id="468" r:id="rId11"/>
    <p:sldId id="469" r:id="rId12"/>
    <p:sldId id="556" r:id="rId13"/>
    <p:sldId id="428" r:id="rId14"/>
    <p:sldId id="540" r:id="rId15"/>
    <p:sldId id="538" r:id="rId16"/>
    <p:sldId id="554" r:id="rId17"/>
    <p:sldId id="539" r:id="rId18"/>
    <p:sldId id="426" r:id="rId19"/>
    <p:sldId id="555" r:id="rId20"/>
    <p:sldId id="551" r:id="rId21"/>
    <p:sldId id="552" r:id="rId22"/>
    <p:sldId id="553" r:id="rId23"/>
    <p:sldId id="550" r:id="rId24"/>
    <p:sldId id="541" r:id="rId25"/>
    <p:sldId id="542" r:id="rId26"/>
    <p:sldId id="543" r:id="rId27"/>
    <p:sldId id="544" r:id="rId28"/>
    <p:sldId id="545" r:id="rId29"/>
    <p:sldId id="548" r:id="rId30"/>
    <p:sldId id="546" r:id="rId31"/>
    <p:sldId id="547" r:id="rId32"/>
    <p:sldId id="466" r:id="rId33"/>
    <p:sldId id="437" r:id="rId34"/>
    <p:sldId id="438" r:id="rId35"/>
    <p:sldId id="472" r:id="rId36"/>
    <p:sldId id="473" r:id="rId37"/>
    <p:sldId id="439" r:id="rId38"/>
    <p:sldId id="533" r:id="rId39"/>
    <p:sldId id="532" r:id="rId40"/>
    <p:sldId id="455" r:id="rId41"/>
    <p:sldId id="413" r:id="rId42"/>
    <p:sldId id="430" r:id="rId43"/>
    <p:sldId id="446" r:id="rId44"/>
    <p:sldId id="447" r:id="rId45"/>
    <p:sldId id="450" r:id="rId46"/>
    <p:sldId id="465" r:id="rId47"/>
    <p:sldId id="536" r:id="rId48"/>
    <p:sldId id="471" r:id="rId49"/>
    <p:sldId id="535" r:id="rId50"/>
    <p:sldId id="519" r:id="rId51"/>
    <p:sldId id="417" r:id="rId52"/>
    <p:sldId id="549"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02BEC-6590-43F9-B0DA-634993072F56}" v="178" dt="2025-08-02T03:06:41.0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75" autoAdjust="0"/>
    <p:restoredTop sz="94796" autoAdjust="0"/>
  </p:normalViewPr>
  <p:slideViewPr>
    <p:cSldViewPr snapToGrid="0">
      <p:cViewPr varScale="1">
        <p:scale>
          <a:sx n="113" d="100"/>
          <a:sy n="113" d="100"/>
        </p:scale>
        <p:origin x="278"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 Jian-Sheng" userId="7d25d710-0931-49a3-acef-49192cec40f2" providerId="ADAL" clId="{86591630-5462-4A77-8773-F6C000D85900}"/>
    <pc:docChg chg="custSel addSld delSld modSld">
      <pc:chgData name="Wang Jian-Sheng" userId="7d25d710-0931-49a3-acef-49192cec40f2" providerId="ADAL" clId="{86591630-5462-4A77-8773-F6C000D85900}" dt="2025-07-29T06:09:22.781" v="1189" actId="20577"/>
      <pc:docMkLst>
        <pc:docMk/>
      </pc:docMkLst>
      <pc:sldChg chg="addSp modSp">
        <pc:chgData name="Wang Jian-Sheng" userId="7d25d710-0931-49a3-acef-49192cec40f2" providerId="ADAL" clId="{86591630-5462-4A77-8773-F6C000D85900}" dt="2025-07-29T04:03:12.921" v="665" actId="20577"/>
        <pc:sldMkLst>
          <pc:docMk/>
          <pc:sldMk cId="4234472139" sldId="256"/>
        </pc:sldMkLst>
        <pc:spChg chg="add mod">
          <ac:chgData name="Wang Jian-Sheng" userId="7d25d710-0931-49a3-acef-49192cec40f2" providerId="ADAL" clId="{86591630-5462-4A77-8773-F6C000D85900}" dt="2025-07-29T04:03:12.921" v="665" actId="20577"/>
          <ac:spMkLst>
            <pc:docMk/>
            <pc:sldMk cId="4234472139" sldId="256"/>
            <ac:spMk id="5" creationId="{360A4E18-703C-432D-B4A9-F0AC7D27BB3C}"/>
          </ac:spMkLst>
        </pc:spChg>
      </pc:sldChg>
      <pc:sldChg chg="modSp">
        <pc:chgData name="Wang Jian-Sheng" userId="7d25d710-0931-49a3-acef-49192cec40f2" providerId="ADAL" clId="{86591630-5462-4A77-8773-F6C000D85900}" dt="2025-07-29T03:00:03.207" v="18" actId="20577"/>
        <pc:sldMkLst>
          <pc:docMk/>
          <pc:sldMk cId="1555577122" sldId="280"/>
        </pc:sldMkLst>
        <pc:spChg chg="mod">
          <ac:chgData name="Wang Jian-Sheng" userId="7d25d710-0931-49a3-acef-49192cec40f2" providerId="ADAL" clId="{86591630-5462-4A77-8773-F6C000D85900}" dt="2025-07-29T03:00:03.207" v="18" actId="20577"/>
          <ac:spMkLst>
            <pc:docMk/>
            <pc:sldMk cId="1555577122" sldId="280"/>
            <ac:spMk id="3" creationId="{E734D75C-4FA2-4B39-A9A9-4F17741FBF2D}"/>
          </ac:spMkLst>
        </pc:spChg>
      </pc:sldChg>
      <pc:sldChg chg="modSp">
        <pc:chgData name="Wang Jian-Sheng" userId="7d25d710-0931-49a3-acef-49192cec40f2" providerId="ADAL" clId="{86591630-5462-4A77-8773-F6C000D85900}" dt="2025-07-29T05:45:26.566" v="695" actId="6549"/>
        <pc:sldMkLst>
          <pc:docMk/>
          <pc:sldMk cId="852511144" sldId="424"/>
        </pc:sldMkLst>
        <pc:spChg chg="mod">
          <ac:chgData name="Wang Jian-Sheng" userId="7d25d710-0931-49a3-acef-49192cec40f2" providerId="ADAL" clId="{86591630-5462-4A77-8773-F6C000D85900}" dt="2025-07-29T05:43:23.429" v="667" actId="14100"/>
          <ac:spMkLst>
            <pc:docMk/>
            <pc:sldMk cId="852511144" sldId="424"/>
            <ac:spMk id="10" creationId="{31D8E0BE-BCC3-4185-B910-EFE4FA07BF33}"/>
          </ac:spMkLst>
        </pc:spChg>
        <pc:spChg chg="mod">
          <ac:chgData name="Wang Jian-Sheng" userId="7d25d710-0931-49a3-acef-49192cec40f2" providerId="ADAL" clId="{86591630-5462-4A77-8773-F6C000D85900}" dt="2025-07-29T05:45:26.566" v="695" actId="6549"/>
          <ac:spMkLst>
            <pc:docMk/>
            <pc:sldMk cId="852511144" sldId="424"/>
            <ac:spMk id="11" creationId="{5D664372-66FB-4910-81F8-6C352D825D26}"/>
          </ac:spMkLst>
        </pc:spChg>
      </pc:sldChg>
      <pc:sldChg chg="addSp modSp">
        <pc:chgData name="Wang Jian-Sheng" userId="7d25d710-0931-49a3-acef-49192cec40f2" providerId="ADAL" clId="{86591630-5462-4A77-8773-F6C000D85900}" dt="2025-07-29T05:55:30.883" v="935" actId="114"/>
        <pc:sldMkLst>
          <pc:docMk/>
          <pc:sldMk cId="904167781" sldId="426"/>
        </pc:sldMkLst>
        <pc:spChg chg="mod">
          <ac:chgData name="Wang Jian-Sheng" userId="7d25d710-0931-49a3-acef-49192cec40f2" providerId="ADAL" clId="{86591630-5462-4A77-8773-F6C000D85900}" dt="2025-07-29T05:55:12.241" v="933" actId="1036"/>
          <ac:spMkLst>
            <pc:docMk/>
            <pc:sldMk cId="904167781" sldId="426"/>
            <ac:spMk id="13" creationId="{CF06225C-5BA0-0B71-1CC7-CE3F85930595}"/>
          </ac:spMkLst>
        </pc:spChg>
        <pc:spChg chg="add mod">
          <ac:chgData name="Wang Jian-Sheng" userId="7d25d710-0931-49a3-acef-49192cec40f2" providerId="ADAL" clId="{86591630-5462-4A77-8773-F6C000D85900}" dt="2025-07-29T05:55:30.883" v="935" actId="114"/>
          <ac:spMkLst>
            <pc:docMk/>
            <pc:sldMk cId="904167781" sldId="426"/>
            <ac:spMk id="14" creationId="{06CE27B7-83EC-4D90-85FD-E373EAC9CC8B}"/>
          </ac:spMkLst>
        </pc:spChg>
      </pc:sldChg>
      <pc:sldChg chg="addSp modSp">
        <pc:chgData name="Wang Jian-Sheng" userId="7d25d710-0931-49a3-acef-49192cec40f2" providerId="ADAL" clId="{86591630-5462-4A77-8773-F6C000D85900}" dt="2025-07-29T03:15:42.763" v="186" actId="20577"/>
        <pc:sldMkLst>
          <pc:docMk/>
          <pc:sldMk cId="1841478630" sldId="428"/>
        </pc:sldMkLst>
        <pc:spChg chg="add mod">
          <ac:chgData name="Wang Jian-Sheng" userId="7d25d710-0931-49a3-acef-49192cec40f2" providerId="ADAL" clId="{86591630-5462-4A77-8773-F6C000D85900}" dt="2025-07-29T03:15:42.763" v="186" actId="20577"/>
          <ac:spMkLst>
            <pc:docMk/>
            <pc:sldMk cId="1841478630" sldId="428"/>
            <ac:spMk id="6" creationId="{34306131-4F66-4F5E-ABD5-A8F0E072234B}"/>
          </ac:spMkLst>
        </pc:spChg>
        <pc:graphicFrameChg chg="mod">
          <ac:chgData name="Wang Jian-Sheng" userId="7d25d710-0931-49a3-acef-49192cec40f2" providerId="ADAL" clId="{86591630-5462-4A77-8773-F6C000D85900}" dt="2025-07-29T03:15:09.440" v="171" actId="1037"/>
          <ac:graphicFrameMkLst>
            <pc:docMk/>
            <pc:sldMk cId="1841478630" sldId="428"/>
            <ac:graphicFrameMk id="5" creationId="{DF0DB330-0625-467F-9208-7582DC97D50B}"/>
          </ac:graphicFrameMkLst>
        </pc:graphicFrameChg>
      </pc:sldChg>
      <pc:sldChg chg="addSp modSp">
        <pc:chgData name="Wang Jian-Sheng" userId="7d25d710-0931-49a3-acef-49192cec40f2" providerId="ADAL" clId="{86591630-5462-4A77-8773-F6C000D85900}" dt="2025-07-29T06:09:22.781" v="1189" actId="20577"/>
        <pc:sldMkLst>
          <pc:docMk/>
          <pc:sldMk cId="1224345360" sldId="441"/>
        </pc:sldMkLst>
        <pc:spChg chg="add mod">
          <ac:chgData name="Wang Jian-Sheng" userId="7d25d710-0931-49a3-acef-49192cec40f2" providerId="ADAL" clId="{86591630-5462-4A77-8773-F6C000D85900}" dt="2025-07-29T03:07:04.362" v="50" actId="1035"/>
          <ac:spMkLst>
            <pc:docMk/>
            <pc:sldMk cId="1224345360" sldId="441"/>
            <ac:spMk id="7" creationId="{0320BC05-FF86-40E0-9C11-C4283FF65105}"/>
          </ac:spMkLst>
        </pc:spChg>
        <pc:spChg chg="add mod">
          <ac:chgData name="Wang Jian-Sheng" userId="7d25d710-0931-49a3-acef-49192cec40f2" providerId="ADAL" clId="{86591630-5462-4A77-8773-F6C000D85900}" dt="2025-07-29T06:09:22.781" v="1189" actId="20577"/>
          <ac:spMkLst>
            <pc:docMk/>
            <pc:sldMk cId="1224345360" sldId="441"/>
            <ac:spMk id="8" creationId="{758808C6-76C9-463E-9F68-A2279CC28957}"/>
          </ac:spMkLst>
        </pc:spChg>
      </pc:sldChg>
      <pc:sldChg chg="modSp">
        <pc:chgData name="Wang Jian-Sheng" userId="7d25d710-0931-49a3-acef-49192cec40f2" providerId="ADAL" clId="{86591630-5462-4A77-8773-F6C000D85900}" dt="2025-07-29T03:07:32.259" v="54" actId="14100"/>
        <pc:sldMkLst>
          <pc:docMk/>
          <pc:sldMk cId="3097024463" sldId="442"/>
        </pc:sldMkLst>
        <pc:spChg chg="mod">
          <ac:chgData name="Wang Jian-Sheng" userId="7d25d710-0931-49a3-acef-49192cec40f2" providerId="ADAL" clId="{86591630-5462-4A77-8773-F6C000D85900}" dt="2025-07-29T03:07:32.259" v="54" actId="14100"/>
          <ac:spMkLst>
            <pc:docMk/>
            <pc:sldMk cId="3097024463" sldId="442"/>
            <ac:spMk id="8" creationId="{71C4DE5B-96CB-4199-9957-C3374794A3BA}"/>
          </ac:spMkLst>
        </pc:spChg>
      </pc:sldChg>
      <pc:sldChg chg="modSp">
        <pc:chgData name="Wang Jian-Sheng" userId="7d25d710-0931-49a3-acef-49192cec40f2" providerId="ADAL" clId="{86591630-5462-4A77-8773-F6C000D85900}" dt="2025-07-29T03:34:56.066" v="477" actId="20577"/>
        <pc:sldMkLst>
          <pc:docMk/>
          <pc:sldMk cId="4093466976" sldId="466"/>
        </pc:sldMkLst>
        <pc:spChg chg="mod">
          <ac:chgData name="Wang Jian-Sheng" userId="7d25d710-0931-49a3-acef-49192cec40f2" providerId="ADAL" clId="{86591630-5462-4A77-8773-F6C000D85900}" dt="2025-07-29T03:34:56.066" v="477" actId="20577"/>
          <ac:spMkLst>
            <pc:docMk/>
            <pc:sldMk cId="4093466976" sldId="466"/>
            <ac:spMk id="3" creationId="{DFE51D61-3C7B-0CA2-9C09-7F0C4DD77047}"/>
          </ac:spMkLst>
        </pc:spChg>
      </pc:sldChg>
      <pc:sldChg chg="addSp modSp">
        <pc:chgData name="Wang Jian-Sheng" userId="7d25d710-0931-49a3-acef-49192cec40f2" providerId="ADAL" clId="{86591630-5462-4A77-8773-F6C000D85900}" dt="2025-07-29T03:18:21.190" v="247" actId="166"/>
        <pc:sldMkLst>
          <pc:docMk/>
          <pc:sldMk cId="3735106821" sldId="538"/>
        </pc:sldMkLst>
        <pc:spChg chg="add mod">
          <ac:chgData name="Wang Jian-Sheng" userId="7d25d710-0931-49a3-acef-49192cec40f2" providerId="ADAL" clId="{86591630-5462-4A77-8773-F6C000D85900}" dt="2025-07-29T03:18:13.216" v="246" actId="207"/>
          <ac:spMkLst>
            <pc:docMk/>
            <pc:sldMk cId="3735106821" sldId="538"/>
            <ac:spMk id="12" creationId="{89FE8407-7172-442B-8A6F-F1A2022EE86E}"/>
          </ac:spMkLst>
        </pc:spChg>
        <pc:cxnChg chg="ord">
          <ac:chgData name="Wang Jian-Sheng" userId="7d25d710-0931-49a3-acef-49192cec40f2" providerId="ADAL" clId="{86591630-5462-4A77-8773-F6C000D85900}" dt="2025-07-29T03:18:21.190" v="247" actId="166"/>
          <ac:cxnSpMkLst>
            <pc:docMk/>
            <pc:sldMk cId="3735106821" sldId="538"/>
            <ac:cxnSpMk id="8" creationId="{B23D3186-739F-4172-B170-C1329B286DD7}"/>
          </ac:cxnSpMkLst>
        </pc:cxnChg>
      </pc:sldChg>
      <pc:sldChg chg="addSp modSp">
        <pc:chgData name="Wang Jian-Sheng" userId="7d25d710-0931-49a3-acef-49192cec40f2" providerId="ADAL" clId="{86591630-5462-4A77-8773-F6C000D85900}" dt="2025-07-29T05:47:57.049" v="696" actId="947"/>
        <pc:sldMkLst>
          <pc:docMk/>
          <pc:sldMk cId="2077524805" sldId="540"/>
        </pc:sldMkLst>
        <pc:spChg chg="mod">
          <ac:chgData name="Wang Jian-Sheng" userId="7d25d710-0931-49a3-acef-49192cec40f2" providerId="ADAL" clId="{86591630-5462-4A77-8773-F6C000D85900}" dt="2025-07-29T03:16:23.195" v="220" actId="20577"/>
          <ac:spMkLst>
            <pc:docMk/>
            <pc:sldMk cId="2077524805" sldId="540"/>
            <ac:spMk id="2" creationId="{2E602FD2-5E02-4408-BA57-1E5DD508FFE4}"/>
          </ac:spMkLst>
        </pc:spChg>
        <pc:spChg chg="mod">
          <ac:chgData name="Wang Jian-Sheng" userId="7d25d710-0931-49a3-acef-49192cec40f2" providerId="ADAL" clId="{86591630-5462-4A77-8773-F6C000D85900}" dt="2025-07-29T05:47:57.049" v="696" actId="947"/>
          <ac:spMkLst>
            <pc:docMk/>
            <pc:sldMk cId="2077524805" sldId="540"/>
            <ac:spMk id="3" creationId="{CC5BE07C-46A1-4F7F-876D-BF9FF2B931E6}"/>
          </ac:spMkLst>
        </pc:spChg>
        <pc:spChg chg="add mod">
          <ac:chgData name="Wang Jian-Sheng" userId="7d25d710-0931-49a3-acef-49192cec40f2" providerId="ADAL" clId="{86591630-5462-4A77-8773-F6C000D85900}" dt="2025-07-29T03:16:58.666" v="243" actId="20577"/>
          <ac:spMkLst>
            <pc:docMk/>
            <pc:sldMk cId="2077524805" sldId="540"/>
            <ac:spMk id="6" creationId="{4E33D495-9DBE-4017-9DD9-43AF88494758}"/>
          </ac:spMkLst>
        </pc:spChg>
        <pc:cxnChg chg="add mod">
          <ac:chgData name="Wang Jian-Sheng" userId="7d25d710-0931-49a3-acef-49192cec40f2" providerId="ADAL" clId="{86591630-5462-4A77-8773-F6C000D85900}" dt="2025-07-29T03:17:06.560" v="244" actId="11529"/>
          <ac:cxnSpMkLst>
            <pc:docMk/>
            <pc:sldMk cId="2077524805" sldId="540"/>
            <ac:cxnSpMk id="8" creationId="{D857A5A0-702A-4BE4-BF34-BDAFFB750FA1}"/>
          </ac:cxnSpMkLst>
        </pc:cxnChg>
      </pc:sldChg>
      <pc:sldChg chg="modSp">
        <pc:chgData name="Wang Jian-Sheng" userId="7d25d710-0931-49a3-acef-49192cec40f2" providerId="ADAL" clId="{86591630-5462-4A77-8773-F6C000D85900}" dt="2025-07-29T05:58:50.621" v="939" actId="20577"/>
        <pc:sldMkLst>
          <pc:docMk/>
          <pc:sldMk cId="2916587594" sldId="541"/>
        </pc:sldMkLst>
        <pc:spChg chg="mod">
          <ac:chgData name="Wang Jian-Sheng" userId="7d25d710-0931-49a3-acef-49192cec40f2" providerId="ADAL" clId="{86591630-5462-4A77-8773-F6C000D85900}" dt="2025-07-29T05:58:50.621" v="939" actId="20577"/>
          <ac:spMkLst>
            <pc:docMk/>
            <pc:sldMk cId="2916587594" sldId="541"/>
            <ac:spMk id="6" creationId="{DBE6DE84-4282-4E27-9F95-657DB29137EF}"/>
          </ac:spMkLst>
        </pc:spChg>
      </pc:sldChg>
      <pc:sldChg chg="addSp modSp">
        <pc:chgData name="Wang Jian-Sheng" userId="7d25d710-0931-49a3-acef-49192cec40f2" providerId="ADAL" clId="{86591630-5462-4A77-8773-F6C000D85900}" dt="2025-07-29T06:00:36.508" v="1036" actId="20577"/>
        <pc:sldMkLst>
          <pc:docMk/>
          <pc:sldMk cId="1619622119" sldId="542"/>
        </pc:sldMkLst>
        <pc:spChg chg="mod">
          <ac:chgData name="Wang Jian-Sheng" userId="7d25d710-0931-49a3-acef-49192cec40f2" providerId="ADAL" clId="{86591630-5462-4A77-8773-F6C000D85900}" dt="2025-07-29T06:00:12.340" v="949" actId="947"/>
          <ac:spMkLst>
            <pc:docMk/>
            <pc:sldMk cId="1619622119" sldId="542"/>
            <ac:spMk id="10" creationId="{FEE66093-7400-482A-B78A-CB9ED2BDA946}"/>
          </ac:spMkLst>
        </pc:spChg>
        <pc:spChg chg="add mod">
          <ac:chgData name="Wang Jian-Sheng" userId="7d25d710-0931-49a3-acef-49192cec40f2" providerId="ADAL" clId="{86591630-5462-4A77-8773-F6C000D85900}" dt="2025-07-29T06:00:36.508" v="1036" actId="20577"/>
          <ac:spMkLst>
            <pc:docMk/>
            <pc:sldMk cId="1619622119" sldId="542"/>
            <ac:spMk id="19" creationId="{7437DFE3-1235-4588-A633-D2F1E643CA18}"/>
          </ac:spMkLst>
        </pc:spChg>
      </pc:sldChg>
      <pc:sldChg chg="modSp">
        <pc:chgData name="Wang Jian-Sheng" userId="7d25d710-0931-49a3-acef-49192cec40f2" providerId="ADAL" clId="{86591630-5462-4A77-8773-F6C000D85900}" dt="2025-07-29T06:01:11.397" v="1038" actId="20577"/>
        <pc:sldMkLst>
          <pc:docMk/>
          <pc:sldMk cId="496836930" sldId="543"/>
        </pc:sldMkLst>
        <pc:spChg chg="mod">
          <ac:chgData name="Wang Jian-Sheng" userId="7d25d710-0931-49a3-acef-49192cec40f2" providerId="ADAL" clId="{86591630-5462-4A77-8773-F6C000D85900}" dt="2025-07-29T06:01:11.397" v="1038" actId="20577"/>
          <ac:spMkLst>
            <pc:docMk/>
            <pc:sldMk cId="496836930" sldId="543"/>
            <ac:spMk id="2" creationId="{E33267EE-48F3-49DA-B297-BCF26C012915}"/>
          </ac:spMkLst>
        </pc:spChg>
      </pc:sldChg>
      <pc:sldChg chg="addSp modSp">
        <pc:chgData name="Wang Jian-Sheng" userId="7d25d710-0931-49a3-acef-49192cec40f2" providerId="ADAL" clId="{86591630-5462-4A77-8773-F6C000D85900}" dt="2025-07-29T03:58:45.580" v="662" actId="1038"/>
        <pc:sldMkLst>
          <pc:docMk/>
          <pc:sldMk cId="1613962415" sldId="547"/>
        </pc:sldMkLst>
        <pc:spChg chg="add mod">
          <ac:chgData name="Wang Jian-Sheng" userId="7d25d710-0931-49a3-acef-49192cec40f2" providerId="ADAL" clId="{86591630-5462-4A77-8773-F6C000D85900}" dt="2025-07-29T03:58:28.589" v="641" actId="1037"/>
          <ac:spMkLst>
            <pc:docMk/>
            <pc:sldMk cId="1613962415" sldId="547"/>
            <ac:spMk id="13" creationId="{04A9F6BF-00F9-423A-96A0-99730C7C8887}"/>
          </ac:spMkLst>
        </pc:spChg>
        <pc:spChg chg="mod">
          <ac:chgData name="Wang Jian-Sheng" userId="7d25d710-0931-49a3-acef-49192cec40f2" providerId="ADAL" clId="{86591630-5462-4A77-8773-F6C000D85900}" dt="2025-07-29T03:58:40.615" v="652" actId="1035"/>
          <ac:spMkLst>
            <pc:docMk/>
            <pc:sldMk cId="1613962415" sldId="547"/>
            <ac:spMk id="27" creationId="{5DD4E71A-0FC3-4599-9CBD-1D8FDBB2FCC4}"/>
          </ac:spMkLst>
        </pc:spChg>
        <pc:cxnChg chg="add mod">
          <ac:chgData name="Wang Jian-Sheng" userId="7d25d710-0931-49a3-acef-49192cec40f2" providerId="ADAL" clId="{86591630-5462-4A77-8773-F6C000D85900}" dt="2025-07-29T03:57:05.486" v="590" actId="11529"/>
          <ac:cxnSpMkLst>
            <pc:docMk/>
            <pc:sldMk cId="1613962415" sldId="547"/>
            <ac:cxnSpMk id="10" creationId="{1C7E517D-DF51-452F-828B-D08D2B46A133}"/>
          </ac:cxnSpMkLst>
        </pc:cxnChg>
        <pc:cxnChg chg="add mod">
          <ac:chgData name="Wang Jian-Sheng" userId="7d25d710-0931-49a3-acef-49192cec40f2" providerId="ADAL" clId="{86591630-5462-4A77-8773-F6C000D85900}" dt="2025-07-29T03:57:54.548" v="617" actId="1036"/>
          <ac:cxnSpMkLst>
            <pc:docMk/>
            <pc:sldMk cId="1613962415" sldId="547"/>
            <ac:cxnSpMk id="12" creationId="{16902832-3FE3-423F-9D25-A855182DBE9A}"/>
          </ac:cxnSpMkLst>
        </pc:cxnChg>
        <pc:cxnChg chg="mod">
          <ac:chgData name="Wang Jian-Sheng" userId="7d25d710-0931-49a3-acef-49192cec40f2" providerId="ADAL" clId="{86591630-5462-4A77-8773-F6C000D85900}" dt="2025-07-29T03:58:45.580" v="662" actId="1038"/>
          <ac:cxnSpMkLst>
            <pc:docMk/>
            <pc:sldMk cId="1613962415" sldId="547"/>
            <ac:cxnSpMk id="26" creationId="{582D5463-7CCC-40DD-AF1C-3B4265CBD3C3}"/>
          </ac:cxnSpMkLst>
        </pc:cxnChg>
      </pc:sldChg>
      <pc:sldChg chg="add">
        <pc:chgData name="Wang Jian-Sheng" userId="7d25d710-0931-49a3-acef-49192cec40f2" providerId="ADAL" clId="{86591630-5462-4A77-8773-F6C000D85900}" dt="2025-07-29T03:42:59.718" v="482"/>
        <pc:sldMkLst>
          <pc:docMk/>
          <pc:sldMk cId="1086147099" sldId="549"/>
        </pc:sldMkLst>
      </pc:sldChg>
      <pc:sldChg chg="del">
        <pc:chgData name="Wang Jian-Sheng" userId="7d25d710-0931-49a3-acef-49192cec40f2" providerId="ADAL" clId="{86591630-5462-4A77-8773-F6C000D85900}" dt="2025-07-29T03:42:47.063" v="481" actId="2696"/>
        <pc:sldMkLst>
          <pc:docMk/>
          <pc:sldMk cId="1802379389" sldId="549"/>
        </pc:sldMkLst>
      </pc:sldChg>
      <pc:sldChg chg="addSp modSp">
        <pc:chgData name="Wang Jian-Sheng" userId="7d25d710-0931-49a3-acef-49192cec40f2" providerId="ADAL" clId="{86591630-5462-4A77-8773-F6C000D85900}" dt="2025-07-29T05:58:09.263" v="937" actId="113"/>
        <pc:sldMkLst>
          <pc:docMk/>
          <pc:sldMk cId="3746820112" sldId="550"/>
        </pc:sldMkLst>
        <pc:spChg chg="add mod">
          <ac:chgData name="Wang Jian-Sheng" userId="7d25d710-0931-49a3-acef-49192cec40f2" providerId="ADAL" clId="{86591630-5462-4A77-8773-F6C000D85900}" dt="2025-07-29T03:27:50.182" v="359" actId="1038"/>
          <ac:spMkLst>
            <pc:docMk/>
            <pc:sldMk cId="3746820112" sldId="550"/>
            <ac:spMk id="5" creationId="{036B3F69-415F-445B-AA3F-51AAD22800D5}"/>
          </ac:spMkLst>
        </pc:spChg>
        <pc:spChg chg="add mod">
          <ac:chgData name="Wang Jian-Sheng" userId="7d25d710-0931-49a3-acef-49192cec40f2" providerId="ADAL" clId="{86591630-5462-4A77-8773-F6C000D85900}" dt="2025-07-29T05:58:09.263" v="937" actId="113"/>
          <ac:spMkLst>
            <pc:docMk/>
            <pc:sldMk cId="3746820112" sldId="550"/>
            <ac:spMk id="7" creationId="{901870A7-9054-48BF-BCEE-A349A08ADA53}"/>
          </ac:spMkLst>
        </pc:spChg>
        <pc:spChg chg="add mod">
          <ac:chgData name="Wang Jian-Sheng" userId="7d25d710-0931-49a3-acef-49192cec40f2" providerId="ADAL" clId="{86591630-5462-4A77-8773-F6C000D85900}" dt="2025-07-29T03:28:40.509" v="406" actId="1035"/>
          <ac:spMkLst>
            <pc:docMk/>
            <pc:sldMk cId="3746820112" sldId="550"/>
            <ac:spMk id="12" creationId="{5DAFBEAA-91BA-4E1F-A26F-4A5FAC013440}"/>
          </ac:spMkLst>
        </pc:spChg>
        <pc:cxnChg chg="add mod">
          <ac:chgData name="Wang Jian-Sheng" userId="7d25d710-0931-49a3-acef-49192cec40f2" providerId="ADAL" clId="{86591630-5462-4A77-8773-F6C000D85900}" dt="2025-07-29T03:27:43.157" v="351" actId="11529"/>
          <ac:cxnSpMkLst>
            <pc:docMk/>
            <pc:sldMk cId="3746820112" sldId="550"/>
            <ac:cxnSpMk id="11" creationId="{8F6ED64E-A170-4329-98CB-6B46F906608C}"/>
          </ac:cxnSpMkLst>
        </pc:cxnChg>
      </pc:sldChg>
      <pc:sldChg chg="modSp">
        <pc:chgData name="Wang Jian-Sheng" userId="7d25d710-0931-49a3-acef-49192cec40f2" providerId="ADAL" clId="{86591630-5462-4A77-8773-F6C000D85900}" dt="2025-07-29T03:22:40.366" v="277" actId="20577"/>
        <pc:sldMkLst>
          <pc:docMk/>
          <pc:sldMk cId="4078129715" sldId="551"/>
        </pc:sldMkLst>
        <pc:spChg chg="mod">
          <ac:chgData name="Wang Jian-Sheng" userId="7d25d710-0931-49a3-acef-49192cec40f2" providerId="ADAL" clId="{86591630-5462-4A77-8773-F6C000D85900}" dt="2025-07-29T03:19:39.633" v="253" actId="20577"/>
          <ac:spMkLst>
            <pc:docMk/>
            <pc:sldMk cId="4078129715" sldId="551"/>
            <ac:spMk id="2" creationId="{3062403B-8441-42F7-AA03-0B62F9E9C4DE}"/>
          </ac:spMkLst>
        </pc:spChg>
        <pc:spChg chg="mod">
          <ac:chgData name="Wang Jian-Sheng" userId="7d25d710-0931-49a3-acef-49192cec40f2" providerId="ADAL" clId="{86591630-5462-4A77-8773-F6C000D85900}" dt="2025-07-29T03:22:40.366" v="277" actId="20577"/>
          <ac:spMkLst>
            <pc:docMk/>
            <pc:sldMk cId="4078129715" sldId="551"/>
            <ac:spMk id="6" creationId="{0B02831D-B614-40E4-A674-05B6C08788DD}"/>
          </ac:spMkLst>
        </pc:spChg>
      </pc:sldChg>
      <pc:sldChg chg="addSp delSp modSp">
        <pc:chgData name="Wang Jian-Sheng" userId="7d25d710-0931-49a3-acef-49192cec40f2" providerId="ADAL" clId="{86591630-5462-4A77-8773-F6C000D85900}" dt="2025-07-29T03:24:06.909" v="318" actId="1035"/>
        <pc:sldMkLst>
          <pc:docMk/>
          <pc:sldMk cId="3950850540" sldId="552"/>
        </pc:sldMkLst>
        <pc:spChg chg="mod">
          <ac:chgData name="Wang Jian-Sheng" userId="7d25d710-0931-49a3-acef-49192cec40f2" providerId="ADAL" clId="{86591630-5462-4A77-8773-F6C000D85900}" dt="2025-07-29T03:24:06.909" v="318" actId="1035"/>
          <ac:spMkLst>
            <pc:docMk/>
            <pc:sldMk cId="3950850540" sldId="552"/>
            <ac:spMk id="7" creationId="{EB72E02C-4A2E-4722-BC65-C5DA15964D69}"/>
          </ac:spMkLst>
        </pc:spChg>
        <pc:spChg chg="mod">
          <ac:chgData name="Wang Jian-Sheng" userId="7d25d710-0931-49a3-acef-49192cec40f2" providerId="ADAL" clId="{86591630-5462-4A77-8773-F6C000D85900}" dt="2025-07-29T03:23:44.992" v="293" actId="1037"/>
          <ac:spMkLst>
            <pc:docMk/>
            <pc:sldMk cId="3950850540" sldId="552"/>
            <ac:spMk id="8" creationId="{1E9A557D-B507-4059-BCB6-D96689FD7E31}"/>
          </ac:spMkLst>
        </pc:spChg>
      </pc:sldChg>
      <pc:sldChg chg="modSp">
        <pc:chgData name="Wang Jian-Sheng" userId="7d25d710-0931-49a3-acef-49192cec40f2" providerId="ADAL" clId="{86591630-5462-4A77-8773-F6C000D85900}" dt="2025-07-29T05:49:54.815" v="700" actId="208"/>
        <pc:sldMkLst>
          <pc:docMk/>
          <pc:sldMk cId="3518297096" sldId="554"/>
        </pc:sldMkLst>
        <pc:spChg chg="mod">
          <ac:chgData name="Wang Jian-Sheng" userId="7d25d710-0931-49a3-acef-49192cec40f2" providerId="ADAL" clId="{86591630-5462-4A77-8773-F6C000D85900}" dt="2025-07-29T03:39:40.574" v="480" actId="1076"/>
          <ac:spMkLst>
            <pc:docMk/>
            <pc:sldMk cId="3518297096" sldId="554"/>
            <ac:spMk id="3" creationId="{CF74E28B-7A78-498D-B2DF-EBE5795A408A}"/>
          </ac:spMkLst>
        </pc:spChg>
        <pc:cxnChg chg="mod">
          <ac:chgData name="Wang Jian-Sheng" userId="7d25d710-0931-49a3-acef-49192cec40f2" providerId="ADAL" clId="{86591630-5462-4A77-8773-F6C000D85900}" dt="2025-07-29T05:49:35.588" v="697" actId="208"/>
          <ac:cxnSpMkLst>
            <pc:docMk/>
            <pc:sldMk cId="3518297096" sldId="554"/>
            <ac:cxnSpMk id="9" creationId="{B896AD1D-4D1B-4BFD-9595-060650C4703F}"/>
          </ac:cxnSpMkLst>
        </pc:cxnChg>
        <pc:cxnChg chg="mod">
          <ac:chgData name="Wang Jian-Sheng" userId="7d25d710-0931-49a3-acef-49192cec40f2" providerId="ADAL" clId="{86591630-5462-4A77-8773-F6C000D85900}" dt="2025-07-29T05:49:48.087" v="699" actId="208"/>
          <ac:cxnSpMkLst>
            <pc:docMk/>
            <pc:sldMk cId="3518297096" sldId="554"/>
            <ac:cxnSpMk id="10" creationId="{3EF4DF19-D123-48E1-B50F-09A98B29FBD4}"/>
          </ac:cxnSpMkLst>
        </pc:cxnChg>
        <pc:cxnChg chg="mod">
          <ac:chgData name="Wang Jian-Sheng" userId="7d25d710-0931-49a3-acef-49192cec40f2" providerId="ADAL" clId="{86591630-5462-4A77-8773-F6C000D85900}" dt="2025-07-29T05:49:43.307" v="698" actId="208"/>
          <ac:cxnSpMkLst>
            <pc:docMk/>
            <pc:sldMk cId="3518297096" sldId="554"/>
            <ac:cxnSpMk id="12" creationId="{C3174E50-A2B1-4FDE-A137-65A6ED36B939}"/>
          </ac:cxnSpMkLst>
        </pc:cxnChg>
        <pc:cxnChg chg="mod">
          <ac:chgData name="Wang Jian-Sheng" userId="7d25d710-0931-49a3-acef-49192cec40f2" providerId="ADAL" clId="{86591630-5462-4A77-8773-F6C000D85900}" dt="2025-07-29T05:49:54.815" v="700" actId="208"/>
          <ac:cxnSpMkLst>
            <pc:docMk/>
            <pc:sldMk cId="3518297096" sldId="554"/>
            <ac:cxnSpMk id="14" creationId="{4E8A82BE-FA64-48CA-A49F-A18FBB7949C9}"/>
          </ac:cxnSpMkLst>
        </pc:cxnChg>
      </pc:sldChg>
    </pc:docChg>
  </pc:docChgLst>
  <pc:docChgLst>
    <pc:chgData name="Wang Jian-Sheng" userId="7d25d710-0931-49a3-acef-49192cec40f2" providerId="ADAL" clId="{00502BEC-6590-43F9-B0DA-634993072F56}"/>
    <pc:docChg chg="custSel addSld modSld">
      <pc:chgData name="Wang Jian-Sheng" userId="7d25d710-0931-49a3-acef-49192cec40f2" providerId="ADAL" clId="{00502BEC-6590-43F9-B0DA-634993072F56}" dt="2025-08-02T03:07:17.098" v="825" actId="1035"/>
      <pc:docMkLst>
        <pc:docMk/>
      </pc:docMkLst>
      <pc:sldChg chg="modSp mod">
        <pc:chgData name="Wang Jian-Sheng" userId="7d25d710-0931-49a3-acef-49192cec40f2" providerId="ADAL" clId="{00502BEC-6590-43F9-B0DA-634993072F56}" dt="2025-08-02T02:39:18.405" v="188" actId="114"/>
        <pc:sldMkLst>
          <pc:docMk/>
          <pc:sldMk cId="4234472139" sldId="256"/>
        </pc:sldMkLst>
        <pc:spChg chg="mod">
          <ac:chgData name="Wang Jian-Sheng" userId="7d25d710-0931-49a3-acef-49192cec40f2" providerId="ADAL" clId="{00502BEC-6590-43F9-B0DA-634993072F56}" dt="2025-08-02T02:39:18.405" v="188" actId="114"/>
          <ac:spMkLst>
            <pc:docMk/>
            <pc:sldMk cId="4234472139" sldId="256"/>
            <ac:spMk id="3" creationId="{AD57C423-D6D9-4AF7-9371-58FB4065B198}"/>
          </ac:spMkLst>
        </pc:spChg>
      </pc:sldChg>
      <pc:sldChg chg="modSp mod">
        <pc:chgData name="Wang Jian-Sheng" userId="7d25d710-0931-49a3-acef-49192cec40f2" providerId="ADAL" clId="{00502BEC-6590-43F9-B0DA-634993072F56}" dt="2025-08-02T02:46:57.821" v="428" actId="20577"/>
        <pc:sldMkLst>
          <pc:docMk/>
          <pc:sldMk cId="388410204" sldId="457"/>
        </pc:sldMkLst>
        <pc:spChg chg="mod">
          <ac:chgData name="Wang Jian-Sheng" userId="7d25d710-0931-49a3-acef-49192cec40f2" providerId="ADAL" clId="{00502BEC-6590-43F9-B0DA-634993072F56}" dt="2025-08-02T02:46:57.821" v="428" actId="20577"/>
          <ac:spMkLst>
            <pc:docMk/>
            <pc:sldMk cId="388410204" sldId="457"/>
            <ac:spMk id="20" creationId="{DF2B91E2-D9A8-EC05-9FED-543B09228319}"/>
          </ac:spMkLst>
        </pc:spChg>
      </pc:sldChg>
      <pc:sldChg chg="addSp modSp mod">
        <pc:chgData name="Wang Jian-Sheng" userId="7d25d710-0931-49a3-acef-49192cec40f2" providerId="ADAL" clId="{00502BEC-6590-43F9-B0DA-634993072F56}" dt="2025-08-02T02:49:11.663" v="475" actId="1036"/>
        <pc:sldMkLst>
          <pc:docMk/>
          <pc:sldMk cId="1345925333" sldId="459"/>
        </pc:sldMkLst>
        <pc:spChg chg="mod">
          <ac:chgData name="Wang Jian-Sheng" userId="7d25d710-0931-49a3-acef-49192cec40f2" providerId="ADAL" clId="{00502BEC-6590-43F9-B0DA-634993072F56}" dt="2025-08-02T02:47:53.639" v="444" actId="14100"/>
          <ac:spMkLst>
            <pc:docMk/>
            <pc:sldMk cId="1345925333" sldId="459"/>
            <ac:spMk id="28" creationId="{1E2A7EB0-C3DC-47D2-A884-375E882E2642}"/>
          </ac:spMkLst>
        </pc:spChg>
        <pc:spChg chg="add mod">
          <ac:chgData name="Wang Jian-Sheng" userId="7d25d710-0931-49a3-acef-49192cec40f2" providerId="ADAL" clId="{00502BEC-6590-43F9-B0DA-634993072F56}" dt="2025-08-02T02:49:11.663" v="475" actId="1036"/>
          <ac:spMkLst>
            <pc:docMk/>
            <pc:sldMk cId="1345925333" sldId="459"/>
            <ac:spMk id="29" creationId="{7290DABA-9F8A-2771-E781-4541D7DA847E}"/>
          </ac:spMkLst>
        </pc:spChg>
      </pc:sldChg>
      <pc:sldChg chg="addSp delSp modSp mod">
        <pc:chgData name="Wang Jian-Sheng" userId="7d25d710-0931-49a3-acef-49192cec40f2" providerId="ADAL" clId="{00502BEC-6590-43F9-B0DA-634993072F56}" dt="2025-08-02T02:45:39.829" v="416" actId="20577"/>
        <pc:sldMkLst>
          <pc:docMk/>
          <pc:sldMk cId="2021379677" sldId="467"/>
        </pc:sldMkLst>
        <pc:spChg chg="mod">
          <ac:chgData name="Wang Jian-Sheng" userId="7d25d710-0931-49a3-acef-49192cec40f2" providerId="ADAL" clId="{00502BEC-6590-43F9-B0DA-634993072F56}" dt="2025-08-02T02:45:39.829" v="416" actId="20577"/>
          <ac:spMkLst>
            <pc:docMk/>
            <pc:sldMk cId="2021379677" sldId="467"/>
            <ac:spMk id="3" creationId="{C778F3FC-55C8-4469-BEDD-155CC92EB9DC}"/>
          </ac:spMkLst>
        </pc:spChg>
        <pc:spChg chg="mod">
          <ac:chgData name="Wang Jian-Sheng" userId="7d25d710-0931-49a3-acef-49192cec40f2" providerId="ADAL" clId="{00502BEC-6590-43F9-B0DA-634993072F56}" dt="2025-08-02T02:43:27.440" v="413" actId="1038"/>
          <ac:spMkLst>
            <pc:docMk/>
            <pc:sldMk cId="2021379677" sldId="467"/>
            <ac:spMk id="5" creationId="{DF779757-CDC7-4B86-ACDF-1E44B78B1F04}"/>
          </ac:spMkLst>
        </pc:spChg>
        <pc:cxnChg chg="add del mod">
          <ac:chgData name="Wang Jian-Sheng" userId="7d25d710-0931-49a3-acef-49192cec40f2" providerId="ADAL" clId="{00502BEC-6590-43F9-B0DA-634993072F56}" dt="2025-08-02T02:43:33.881" v="414" actId="478"/>
          <ac:cxnSpMkLst>
            <pc:docMk/>
            <pc:sldMk cId="2021379677" sldId="467"/>
            <ac:cxnSpMk id="11" creationId="{E075F79A-7F8B-01F4-DF4C-AA052C43A3CB}"/>
          </ac:cxnSpMkLst>
        </pc:cxnChg>
      </pc:sldChg>
      <pc:sldChg chg="addSp modSp mod">
        <pc:chgData name="Wang Jian-Sheng" userId="7d25d710-0931-49a3-acef-49192cec40f2" providerId="ADAL" clId="{00502BEC-6590-43F9-B0DA-634993072F56}" dt="2025-08-02T02:57:36.668" v="672" actId="1036"/>
        <pc:sldMkLst>
          <pc:docMk/>
          <pc:sldMk cId="2905654809" sldId="539"/>
        </pc:sldMkLst>
        <pc:spChg chg="add mod">
          <ac:chgData name="Wang Jian-Sheng" userId="7d25d710-0931-49a3-acef-49192cec40f2" providerId="ADAL" clId="{00502BEC-6590-43F9-B0DA-634993072F56}" dt="2025-08-02T02:57:36.668" v="672" actId="1036"/>
          <ac:spMkLst>
            <pc:docMk/>
            <pc:sldMk cId="2905654809" sldId="539"/>
            <ac:spMk id="6" creationId="{4AB1D0C8-8067-C9EF-A593-F4E77CA62051}"/>
          </ac:spMkLst>
        </pc:spChg>
      </pc:sldChg>
      <pc:sldChg chg="modSp mod">
        <pc:chgData name="Wang Jian-Sheng" userId="7d25d710-0931-49a3-acef-49192cec40f2" providerId="ADAL" clId="{00502BEC-6590-43F9-B0DA-634993072F56}" dt="2025-08-02T03:03:08.163" v="689" actId="1035"/>
        <pc:sldMkLst>
          <pc:docMk/>
          <pc:sldMk cId="496836930" sldId="543"/>
        </pc:sldMkLst>
        <pc:spChg chg="mod">
          <ac:chgData name="Wang Jian-Sheng" userId="7d25d710-0931-49a3-acef-49192cec40f2" providerId="ADAL" clId="{00502BEC-6590-43F9-B0DA-634993072F56}" dt="2025-08-02T03:03:08.163" v="689" actId="1035"/>
          <ac:spMkLst>
            <pc:docMk/>
            <pc:sldMk cId="496836930" sldId="543"/>
            <ac:spMk id="6" creationId="{76A215F6-E32F-4DCC-9C5B-CF5B1F056B97}"/>
          </ac:spMkLst>
        </pc:spChg>
      </pc:sldChg>
      <pc:sldChg chg="addSp modSp mod">
        <pc:chgData name="Wang Jian-Sheng" userId="7d25d710-0931-49a3-acef-49192cec40f2" providerId="ADAL" clId="{00502BEC-6590-43F9-B0DA-634993072F56}" dt="2025-08-02T03:07:17.098" v="825" actId="1035"/>
        <pc:sldMkLst>
          <pc:docMk/>
          <pc:sldMk cId="438090285" sldId="545"/>
        </pc:sldMkLst>
        <pc:spChg chg="mod">
          <ac:chgData name="Wang Jian-Sheng" userId="7d25d710-0931-49a3-acef-49192cec40f2" providerId="ADAL" clId="{00502BEC-6590-43F9-B0DA-634993072F56}" dt="2025-08-02T03:04:11.308" v="697" actId="113"/>
          <ac:spMkLst>
            <pc:docMk/>
            <pc:sldMk cId="438090285" sldId="545"/>
            <ac:spMk id="3" creationId="{2D65D737-8B53-4ADE-9800-B90243FC18E2}"/>
          </ac:spMkLst>
        </pc:spChg>
        <pc:spChg chg="add mod">
          <ac:chgData name="Wang Jian-Sheng" userId="7d25d710-0931-49a3-acef-49192cec40f2" providerId="ADAL" clId="{00502BEC-6590-43F9-B0DA-634993072F56}" dt="2025-08-02T03:07:17.098" v="825" actId="1035"/>
          <ac:spMkLst>
            <pc:docMk/>
            <pc:sldMk cId="438090285" sldId="545"/>
            <ac:spMk id="5" creationId="{F1C3C294-4C7C-A732-F21B-B32ED27CA25B}"/>
          </ac:spMkLst>
        </pc:spChg>
      </pc:sldChg>
      <pc:sldChg chg="modSp mod">
        <pc:chgData name="Wang Jian-Sheng" userId="7d25d710-0931-49a3-acef-49192cec40f2" providerId="ADAL" clId="{00502BEC-6590-43F9-B0DA-634993072F56}" dt="2025-08-02T02:56:35.573" v="553" actId="1036"/>
        <pc:sldMkLst>
          <pc:docMk/>
          <pc:sldMk cId="3518297096" sldId="554"/>
        </pc:sldMkLst>
        <pc:spChg chg="mod">
          <ac:chgData name="Wang Jian-Sheng" userId="7d25d710-0931-49a3-acef-49192cec40f2" providerId="ADAL" clId="{00502BEC-6590-43F9-B0DA-634993072F56}" dt="2025-08-02T02:56:35.573" v="553" actId="1036"/>
          <ac:spMkLst>
            <pc:docMk/>
            <pc:sldMk cId="3518297096" sldId="554"/>
            <ac:spMk id="27" creationId="{0F262E93-8447-4204-A150-81155543D658}"/>
          </ac:spMkLst>
        </pc:spChg>
      </pc:sldChg>
      <pc:sldChg chg="addSp delSp modSp new mod setBg">
        <pc:chgData name="Wang Jian-Sheng" userId="7d25d710-0931-49a3-acef-49192cec40f2" providerId="ADAL" clId="{00502BEC-6590-43F9-B0DA-634993072F56}" dt="2025-08-02T02:54:39.133" v="524" actId="1036"/>
        <pc:sldMkLst>
          <pc:docMk/>
          <pc:sldMk cId="1215086909" sldId="556"/>
        </pc:sldMkLst>
        <pc:spChg chg="mod">
          <ac:chgData name="Wang Jian-Sheng" userId="7d25d710-0931-49a3-acef-49192cec40f2" providerId="ADAL" clId="{00502BEC-6590-43F9-B0DA-634993072F56}" dt="2025-08-02T02:36:36.602" v="187" actId="20577"/>
          <ac:spMkLst>
            <pc:docMk/>
            <pc:sldMk cId="1215086909" sldId="556"/>
            <ac:spMk id="2" creationId="{2166073B-C78D-0E04-16B8-DFBBADF87663}"/>
          </ac:spMkLst>
        </pc:spChg>
        <pc:spChg chg="del">
          <ac:chgData name="Wang Jian-Sheng" userId="7d25d710-0931-49a3-acef-49192cec40f2" providerId="ADAL" clId="{00502BEC-6590-43F9-B0DA-634993072F56}" dt="2025-08-02T02:32:32.691" v="3" actId="478"/>
          <ac:spMkLst>
            <pc:docMk/>
            <pc:sldMk cId="1215086909" sldId="556"/>
            <ac:spMk id="3" creationId="{E1106A3D-5F5C-8F6F-4832-4C47A3F84B4D}"/>
          </ac:spMkLst>
        </pc:spChg>
        <pc:spChg chg="mod ord">
          <ac:chgData name="Wang Jian-Sheng" userId="7d25d710-0931-49a3-acef-49192cec40f2" providerId="ADAL" clId="{00502BEC-6590-43F9-B0DA-634993072F56}" dt="2025-08-02T02:34:07.439" v="20" actId="26606"/>
          <ac:spMkLst>
            <pc:docMk/>
            <pc:sldMk cId="1215086909" sldId="556"/>
            <ac:spMk id="4" creationId="{EF6AA8A8-FE2F-B266-E446-58D741D33657}"/>
          </ac:spMkLst>
        </pc:spChg>
        <pc:spChg chg="add mod">
          <ac:chgData name="Wang Jian-Sheng" userId="7d25d710-0931-49a3-acef-49192cec40f2" providerId="ADAL" clId="{00502BEC-6590-43F9-B0DA-634993072F56}" dt="2025-08-02T02:54:39.133" v="524" actId="1036"/>
          <ac:spMkLst>
            <pc:docMk/>
            <pc:sldMk cId="1215086909" sldId="556"/>
            <ac:spMk id="7" creationId="{28C35592-D30E-5496-2628-5D171A646AB3}"/>
          </ac:spMkLst>
        </pc:spChg>
        <pc:spChg chg="add">
          <ac:chgData name="Wang Jian-Sheng" userId="7d25d710-0931-49a3-acef-49192cec40f2" providerId="ADAL" clId="{00502BEC-6590-43F9-B0DA-634993072F56}" dt="2025-08-02T02:34:07.439" v="20" actId="26606"/>
          <ac:spMkLst>
            <pc:docMk/>
            <pc:sldMk cId="1215086909" sldId="556"/>
            <ac:spMk id="11" creationId="{53F29798-D584-4792-9B62-3F5F5C36D619}"/>
          </ac:spMkLst>
        </pc:spChg>
        <pc:picChg chg="add mod">
          <ac:chgData name="Wang Jian-Sheng" userId="7d25d710-0931-49a3-acef-49192cec40f2" providerId="ADAL" clId="{00502BEC-6590-43F9-B0DA-634993072F56}" dt="2025-08-02T02:36:01.741" v="168" actId="1035"/>
          <ac:picMkLst>
            <pc:docMk/>
            <pc:sldMk cId="1215086909" sldId="556"/>
            <ac:picMk id="6" creationId="{381C2E58-7573-FDD7-1E76-0639941C8347}"/>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4:54.069"/>
    </inkml:context>
    <inkml:brush xml:id="br0">
      <inkml:brushProperty name="width" value="0.05" units="cm"/>
      <inkml:brushProperty name="height" value="0.05" units="cm"/>
      <inkml:brushProperty name="color" value="#E71224"/>
    </inkml:brush>
  </inkml:definitions>
  <inkml:trace contextRef="#ctx0" brushRef="#br0">1 1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1 719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5.913"/>
    </inkml:context>
    <inkml:brush xml:id="br0">
      <inkml:brushProperty name="width" value="0.05" units="cm"/>
      <inkml:brushProperty name="height" value="0.05" units="cm"/>
      <inkml:brushProperty name="color" value="#E71224"/>
    </inkml:brush>
  </inkml:definitions>
  <inkml:trace contextRef="#ctx0" brushRef="#br0">18 1 24575,'-1'1'0,"-1"1"0,0 0 0,1-1 0,0 1 0,-1 0 0,1 0 0,0-1 0,0 1 0,0 0 0,0 0 0,0 1 0,1-1 0,-1 0 0,0 3 0,1-4 0,0 0 0,0 0 0,1 0 0,-1 0 0,0 0 0,1 0 0,-1 0 0,0 0 0,1 0 0,0 0 0,-1 0 0,1 0 0,-1 0 0,1 0 0,0-1 0,0 1 0,0 0 0,-1 0 0,1-1 0,0 1 0,0 0 0,0-1 0,0 1 0,0-1 0,0 1 0,0-1 0,0 0 0,0 0 0,0 1 0,2-1 0,16 4 0,1-1 0,0 0 0,-1-2 0,1 0 0,31-4 0,-8 2 0,-5 0 0,50 8 0,-73-5 0,1 0 0,-2 2 0,1-1 0,0 2 0,-1 0 0,17 9 0,-27-11 0,-1 0 0,1 0 0,-1 0 0,1 0 0,-1 1 0,0-1 0,-1 1 0,1 0 0,-1 0 0,1 0 0,-1 0 0,0 0 0,-1 1 0,1-1 0,-1 1 0,0-1 0,0 1 0,0-1 0,0 1 0,-1 5 0,1 4 0,-1-1 0,0 1 0,-1-1 0,-1 0 0,-5 25 0,4-30 0,-1 1 0,0-1 0,0 0 0,0 0 0,-1 0 0,-1 0 0,1-1 0,-1 0 0,-1 0 0,-7 6 0,2-1 0,2-1 0,-12 16 0,-6 4 341,22-26-767,1 1-1,0-1 1,-8 11-1,3 0-6399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55.084"/>
    </inkml:context>
    <inkml:brush xml:id="br0">
      <inkml:brushProperty name="width" value="0.05" units="cm"/>
      <inkml:brushProperty name="height" value="0.05" units="cm"/>
      <inkml:brushProperty name="color" value="#E71224"/>
    </inkml:brush>
  </inkml:definitions>
  <inkml:trace contextRef="#ctx0" brushRef="#br0">0 98 24575,'0'-5'0,"0"0"0,0 1 0,1-1 0,-1 0 0,1 0 0,0 1 0,0-1 0,1 0 0,-1 1 0,4-6 0,-3 7 0,-1 1 0,1-1 0,1 1 0,-1 0 0,0 0 0,0 0 0,1 0 0,-1 0 0,1 1 0,0-1 0,-1 1 0,1-1 0,0 1 0,0 0 0,0 0 0,0 1 0,4-2 0,22-2 0,-1 1 0,1 1 0,0 2 0,33 3 0,5 0 0,-59-3 0,1 0 0,-1 1 0,1 0 0,-1 0 0,1 1 0,12 4 0,-18-4 0,0-1 0,0 1 0,0-1 0,-1 1 0,1 0 0,0 0 0,-1 0 0,0 0 0,1 0 0,-1 1 0,0-1 0,0 1 0,0-1 0,-1 1 0,1 0 0,0 0 0,-1 0 0,0-1 0,0 2 0,2 4 0,1 17 0,-2 0 0,0 0 0,-1 0 0,-5 45 0,0-1 0,4-40 114,-1 1 0,-8 42 0,7-64-246,0 1 1,-1-1 0,0 0-1,0 1 1,0-1 0,-1 0 0,-1-1-1,1 1 1,-1-1 0,0 0 0,-1 0-1,-10 10 1,-2-2-6695</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26T07:45:02.046"/>
    </inkml:context>
    <inkml:brush xml:id="br0">
      <inkml:brushProperty name="width" value="0.05" units="cm"/>
      <inkml:brushProperty name="height" value="0.05" units="cm"/>
      <inkml:brushProperty name="color" value="#E71224"/>
    </inkml:brush>
  </inkml:definitions>
  <inkml:trace contextRef="#ctx0" brushRef="#br0">34 743 24575,'0'-2'0,"0"1"0,1 0 0,-1 0 0,1 0 0,-1 0 0,1 0 0,0-1 0,-1 1 0,1 0 0,0 0 0,0 0 0,0 1 0,-1-1 0,1 0 0,0 0 0,0 0 0,0 1 0,0-1 0,1 0 0,0 0 0,30-14 0,-21 10 0,29-15 0,39-29 0,-51 31 0,-13 9 0,0 1 0,0 0 0,1 1 0,27-7 0,-32 10 0,0 2 0,0 0 0,1 0 0,-1 1 0,0 1 0,0 0 0,1 0 0,10 2 0,-19-1 0,1 0 0,-1 0 0,0 0 0,0 0 0,0 0 0,-1 0 0,1 1 0,0 0 0,0-1 0,-1 1 0,1 0 0,-1 0 0,0 0 0,4 5 0,0 1 0,0 1 0,0 0 0,4 11 0,-8-14 0,1-1 0,0 1 0,0-1 0,0 0 0,0 0 0,1 0 0,0 0 0,0-1 0,0 1 0,1-1 0,-1 0 0,1 0 0,5 3 0,-1-4 0,0 0 0,0 0 0,0-1 0,0 0 0,0 0 0,0-1 0,13 0 0,4-2 0,35-4 0,-57 4 0,0 1 0,0-2 0,0 1 0,0 0 0,0-1 0,-1 1 0,1-1 0,0 0 0,-1 0 0,0-1 0,1 1 0,-1-1 0,0 0 0,0 1 0,-1-1 0,1 0 0,0-1 0,3-5 0,1-5 0,0 0 0,0 0 0,6-24 0,-9 26 0,10-34 0,-10 28 0,1 1 0,1 0 0,10-22 0,-14 35 0,0 0 0,0 0 0,1 0 0,0 1 0,-1-1 0,1 1 0,1-1 0,-1 1 0,0 0 0,1 0 0,0 1 0,-1-1 0,1 1 0,0 0 0,1 0 0,-1 0 0,8-3 0,13 1 0,0 1 0,0 1 0,0 1 0,48 5 0,-8-1 0,-49-2 0,-1 1 0,0 0 0,21 7 0,11 1 0,-45-9 0,1-1 0,-1 0 0,1 1 0,-1-1 0,1 0 0,-1-1 0,1 1 0,-1 0 0,1-1 0,-1 0 0,1 1 0,-1-1 0,1 0 0,-1 0 0,0 0 0,0-1 0,4-1 0,-3 0 0,1 0 0,-1 0 0,0-1 0,0 1 0,0-1 0,-1 0 0,1 0 0,-1 0 0,2-5 0,3-9 0,0-1 0,-2 0 0,6-33 0,-8 36 0,-2 5 0,2 1 0,-1 0 0,2 0 0,-1 0 0,10-18 0,-11 25 0,0-1 0,1 1 0,-1 0 0,1 0 0,0 0 0,0 0 0,0 0 0,0 1 0,0-1 0,0 1 0,1 0 0,-1 0 0,1 0 0,0 0 0,0 1 0,0-1 0,-1 1 0,7-1 0,-4 1 0,0 0 0,1 0 0,-1 1 0,1 0 0,-1 0 0,0 1 0,1-1 0,-1 1 0,7 2 0,-1 2 0,0-1 0,0 2 0,16 9 0,-4-2 0,0-1 0,49 17 0,-69-27 13,0-1 0,0 0-1,0-1 1,0 1-1,0 0 1,0-1 0,0 0-1,0 0 1,0 0 0,0-1-1,0 0 1,0 1 0,0-1-1,0 0 1,0-1 0,-1 1-1,1-1 1,0 0-1,-1 0 1,1 0 0,-1 0-1,1 0 1,-1-1 0,0 0-1,0 0 1,3-4 0,-1 0-156,0 0 1,-1 0 0,0 0 0,0-1-1,-1 1 1,0-1 0,0 0 0,-1 0 0,0 0-1,0 0 1,1-17 0,-2-2-6684</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4D8FA9-5256-42CC-8860-C13BDBB6216E}" type="datetimeFigureOut">
              <a:rPr lang="en-US" smtClean="0"/>
              <a:t>8/2/2025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EA9217-B672-4187-8272-62A1C7537DA6}" type="slidenum">
              <a:rPr lang="en-US" smtClean="0"/>
              <a:t>‹#›</a:t>
            </a:fld>
            <a:endParaRPr lang="en-US"/>
          </a:p>
        </p:txBody>
      </p:sp>
    </p:spTree>
    <p:extLst>
      <p:ext uri="{BB962C8B-B14F-4D97-AF65-F5344CB8AC3E}">
        <p14:creationId xmlns:p14="http://schemas.microsoft.com/office/powerpoint/2010/main" val="4098899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1</a:t>
            </a:fld>
            <a:endParaRPr lang="en-US"/>
          </a:p>
        </p:txBody>
      </p:sp>
    </p:spTree>
    <p:extLst>
      <p:ext uri="{BB962C8B-B14F-4D97-AF65-F5344CB8AC3E}">
        <p14:creationId xmlns:p14="http://schemas.microsoft.com/office/powerpoint/2010/main" val="1555215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Abrikosov</a:t>
            </a:r>
            <a:r>
              <a:rPr lang="en-US" dirty="0"/>
              <a:t>, </a:t>
            </a:r>
            <a:r>
              <a:rPr lang="en-US" dirty="0" err="1"/>
              <a:t>Gorkov</a:t>
            </a:r>
            <a:r>
              <a:rPr lang="en-US" dirty="0"/>
              <a:t>, </a:t>
            </a:r>
            <a:r>
              <a:rPr lang="en-US" dirty="0" err="1"/>
              <a:t>Dzyaloshinski</a:t>
            </a:r>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6</a:t>
            </a:fld>
            <a:endParaRPr lang="en-US"/>
          </a:p>
        </p:txBody>
      </p:sp>
    </p:spTree>
    <p:extLst>
      <p:ext uri="{BB962C8B-B14F-4D97-AF65-F5344CB8AC3E}">
        <p14:creationId xmlns:p14="http://schemas.microsoft.com/office/powerpoint/2010/main" val="1676934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Levi </a:t>
            </a:r>
            <a:r>
              <a:rPr lang="en-US" dirty="0" err="1"/>
              <a:t>Civita</a:t>
            </a:r>
            <a:r>
              <a:rPr lang="en-US" dirty="0"/>
              <a:t> symbol</a:t>
            </a:r>
          </a:p>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13</a:t>
            </a:fld>
            <a:endParaRPr lang="en-US"/>
          </a:p>
        </p:txBody>
      </p:sp>
    </p:spTree>
    <p:extLst>
      <p:ext uri="{BB962C8B-B14F-4D97-AF65-F5344CB8AC3E}">
        <p14:creationId xmlns:p14="http://schemas.microsoft.com/office/powerpoint/2010/main" val="1255941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3EA9217-B672-4187-8272-62A1C7537DA6}" type="slidenum">
              <a:rPr lang="en-US" smtClean="0"/>
              <a:t>18</a:t>
            </a:fld>
            <a:endParaRPr lang="en-US"/>
          </a:p>
        </p:txBody>
      </p:sp>
    </p:spTree>
    <p:extLst>
      <p:ext uri="{BB962C8B-B14F-4D97-AF65-F5344CB8AC3E}">
        <p14:creationId xmlns:p14="http://schemas.microsoft.com/office/powerpoint/2010/main" val="4042237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31</a:t>
            </a:fld>
            <a:endParaRPr lang="en-US"/>
          </a:p>
        </p:txBody>
      </p:sp>
    </p:spTree>
    <p:extLst>
      <p:ext uri="{BB962C8B-B14F-4D97-AF65-F5344CB8AC3E}">
        <p14:creationId xmlns:p14="http://schemas.microsoft.com/office/powerpoint/2010/main" val="6838899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particular representation,</a:t>
            </a:r>
            <a:r>
              <a:rPr lang="en-US" baseline="0" dirty="0"/>
              <a:t> s</a:t>
            </a:r>
            <a:r>
              <a:rPr lang="en-US" dirty="0"/>
              <a:t>ince H is 2x2 matrix, Psi</a:t>
            </a:r>
            <a:r>
              <a:rPr lang="en-US" baseline="0" dirty="0"/>
              <a:t> a column vector, so the Green’s function G is also 2x2 matrix. </a:t>
            </a:r>
          </a:p>
          <a:p>
            <a:r>
              <a:rPr lang="en-US" baseline="0" dirty="0"/>
              <a:t> </a:t>
            </a:r>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33</a:t>
            </a:fld>
            <a:endParaRPr lang="en-US"/>
          </a:p>
        </p:txBody>
      </p:sp>
    </p:spTree>
    <p:extLst>
      <p:ext uri="{BB962C8B-B14F-4D97-AF65-F5344CB8AC3E}">
        <p14:creationId xmlns:p14="http://schemas.microsoft.com/office/powerpoint/2010/main" val="1091646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z or E or </a:t>
            </a:r>
            <a:r>
              <a:rPr lang="en-US" dirty="0" err="1"/>
              <a:t>i</a:t>
            </a:r>
            <a:r>
              <a:rPr lang="en-US" dirty="0"/>
              <a:t>*eta</a:t>
            </a:r>
            <a:r>
              <a:rPr lang="en-US" baseline="0" dirty="0"/>
              <a:t> really means the constant type the identity matrix I.   The small eta 1) makes the integral converge, 2) makes the inverse Fourier transform well defined (which produce the theta(t) in the retarded Green’s function).</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34</a:t>
            </a:fld>
            <a:endParaRPr lang="en-US"/>
          </a:p>
        </p:txBody>
      </p:sp>
    </p:spTree>
    <p:extLst>
      <p:ext uri="{BB962C8B-B14F-4D97-AF65-F5344CB8AC3E}">
        <p14:creationId xmlns:p14="http://schemas.microsoft.com/office/powerpoint/2010/main" val="2565361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36</a:t>
            </a:fld>
            <a:endParaRPr lang="en-US"/>
          </a:p>
        </p:txBody>
      </p:sp>
    </p:spTree>
    <p:extLst>
      <p:ext uri="{BB962C8B-B14F-4D97-AF65-F5344CB8AC3E}">
        <p14:creationId xmlns:p14="http://schemas.microsoft.com/office/powerpoint/2010/main" val="2670870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other Green’s functions</a:t>
            </a:r>
            <a:r>
              <a:rPr lang="en-US" baseline="0" dirty="0"/>
              <a:t> (G&lt;, G&gt;, </a:t>
            </a:r>
            <a:r>
              <a:rPr lang="en-US" baseline="0" dirty="0" err="1"/>
              <a:t>G^r</a:t>
            </a:r>
            <a:r>
              <a:rPr lang="en-US" baseline="0" dirty="0"/>
              <a:t>, </a:t>
            </a:r>
            <a:r>
              <a:rPr lang="en-US" baseline="0" dirty="0" err="1"/>
              <a:t>G^a</a:t>
            </a:r>
            <a:r>
              <a:rPr lang="en-US" baseline="0" dirty="0"/>
              <a:t>, </a:t>
            </a:r>
            <a:r>
              <a:rPr lang="en-US" baseline="0" dirty="0" err="1"/>
              <a:t>G^t</a:t>
            </a:r>
            <a:r>
              <a:rPr lang="en-US" baseline="0" dirty="0"/>
              <a:t>, </a:t>
            </a:r>
            <a:r>
              <a:rPr lang="en-US" baseline="0" dirty="0" err="1"/>
              <a:t>G^tbar</a:t>
            </a:r>
            <a:r>
              <a:rPr lang="en-US" baseline="0" dirty="0"/>
              <a:t>) will be defined later for phonon.  The form and relation among Greens are such so that phonon and electrons are the same.  See slide 54, 55.</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37</a:t>
            </a:fld>
            <a:endParaRPr lang="en-US"/>
          </a:p>
        </p:txBody>
      </p:sp>
    </p:spTree>
    <p:extLst>
      <p:ext uri="{BB962C8B-B14F-4D97-AF65-F5344CB8AC3E}">
        <p14:creationId xmlns:p14="http://schemas.microsoft.com/office/powerpoint/2010/main" val="30920173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ln/>
        </p:spPr>
      </p:sp>
      <p:sp>
        <p:nvSpPr>
          <p:cNvPr id="69635" name="Notes Placeholder 2"/>
          <p:cNvSpPr>
            <a:spLocks noGrp="1"/>
          </p:cNvSpPr>
          <p:nvPr>
            <p:ph type="body" idx="1"/>
          </p:nvPr>
        </p:nvSpPr>
        <p:spPr>
          <a:noFill/>
          <a:ln/>
        </p:spPr>
        <p:txBody>
          <a:bodyPr/>
          <a:lstStyle/>
          <a:p>
            <a:pPr eaLnBrk="1" hangingPunct="1"/>
            <a:r>
              <a:rPr lang="en-US" dirty="0"/>
              <a:t>A B in the</a:t>
            </a:r>
            <a:r>
              <a:rPr lang="en-US" baseline="0" dirty="0"/>
              <a:t> second line is in Schrodinger picture.</a:t>
            </a:r>
          </a:p>
          <a:p>
            <a:pPr eaLnBrk="1" hangingPunct="1"/>
            <a:endParaRPr lang="en-US" dirty="0"/>
          </a:p>
        </p:txBody>
      </p:sp>
      <p:sp>
        <p:nvSpPr>
          <p:cNvPr id="69636" name="Slide Number Placeholder 3"/>
          <p:cNvSpPr txBox="1">
            <a:spLocks noGrp="1"/>
          </p:cNvSpPr>
          <p:nvPr/>
        </p:nvSpPr>
        <p:spPr bwMode="auto">
          <a:xfrm>
            <a:off x="3885177" y="8686726"/>
            <a:ext cx="2972823" cy="457274"/>
          </a:xfrm>
          <a:prstGeom prst="rect">
            <a:avLst/>
          </a:prstGeom>
          <a:noFill/>
          <a:ln w="9525">
            <a:noFill/>
            <a:miter lim="800000"/>
            <a:headEnd/>
            <a:tailEnd/>
          </a:ln>
        </p:spPr>
        <p:txBody>
          <a:bodyPr lIns="90452" tIns="45227" rIns="90452" bIns="45227" anchor="b"/>
          <a:lstStyle/>
          <a:p>
            <a:pPr algn="r" defTabSz="904875"/>
            <a:fld id="{8A185762-330F-40E0-9A3E-1E58CD101B29}" type="slidenum">
              <a:rPr lang="en-US" sz="1200">
                <a:latin typeface="Arial" charset="0"/>
              </a:rPr>
              <a:pPr algn="r" defTabSz="904875"/>
              <a:t>38</a:t>
            </a:fld>
            <a:endParaRPr lang="en-US" sz="1200">
              <a:latin typeface="Arial" charset="0"/>
            </a:endParaRPr>
          </a:p>
        </p:txBody>
      </p:sp>
    </p:spTree>
    <p:extLst>
      <p:ext uri="{BB962C8B-B14F-4D97-AF65-F5344CB8AC3E}">
        <p14:creationId xmlns:p14="http://schemas.microsoft.com/office/powerpoint/2010/main" val="17162485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last two equations are known as Keldysh equations.</a:t>
            </a:r>
          </a:p>
          <a:p>
            <a:endParaRPr lang="en-US" dirty="0"/>
          </a:p>
        </p:txBody>
      </p:sp>
      <p:sp>
        <p:nvSpPr>
          <p:cNvPr id="4" name="Slide Number Placeholder 3"/>
          <p:cNvSpPr>
            <a:spLocks noGrp="1"/>
          </p:cNvSpPr>
          <p:nvPr>
            <p:ph type="sldNum" sz="quarter" idx="10"/>
          </p:nvPr>
        </p:nvSpPr>
        <p:spPr/>
        <p:txBody>
          <a:bodyPr/>
          <a:lstStyle/>
          <a:p>
            <a:fld id="{FEE2B503-FE58-479B-945E-92EE283C628E}" type="slidenum">
              <a:rPr lang="en-US" smtClean="0"/>
              <a:pPr/>
              <a:t>39</a:t>
            </a:fld>
            <a:endParaRPr lang="en-US"/>
          </a:p>
        </p:txBody>
      </p:sp>
    </p:spTree>
    <p:extLst>
      <p:ext uri="{BB962C8B-B14F-4D97-AF65-F5344CB8AC3E}">
        <p14:creationId xmlns:p14="http://schemas.microsoft.com/office/powerpoint/2010/main" val="2275210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C3EA9217-B672-4187-8272-62A1C7537DA6}" type="slidenum">
              <a:rPr lang="en-US" smtClean="0"/>
              <a:t>40</a:t>
            </a:fld>
            <a:endParaRPr lang="en-US"/>
          </a:p>
        </p:txBody>
      </p:sp>
    </p:spTree>
    <p:extLst>
      <p:ext uri="{BB962C8B-B14F-4D97-AF65-F5344CB8AC3E}">
        <p14:creationId xmlns:p14="http://schemas.microsoft.com/office/powerpoint/2010/main" val="2879167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C6696A9-94C5-49D1-BEFD-1C8062E6DFEB}" type="datetime1">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440776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3F154-23AA-43DD-8829-EF906D5B1E7E}" type="datetime1">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132309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9401A3-C32A-4416-88E2-496C9A383863}" type="datetime1">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02235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C4A710-6E9D-4BB4-B2E9-BF9E087FCE39}" type="datetime1">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50713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9A220C-0AFE-45DA-B827-8D801304892B}" type="datetime1">
              <a:rPr lang="en-US" smtClean="0"/>
              <a:t>8/2/2025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4139260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C58ED0-6342-40F2-B722-29573EA0DAE1}" type="datetime1">
              <a:rPr lang="en-US" smtClean="0"/>
              <a:t>8/2/2025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0592522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D7E807-7CEC-4C5C-82AD-B3CA30734CB6}" type="datetime1">
              <a:rPr lang="en-US" smtClean="0"/>
              <a:t>8/2/2025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2408001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6484017-82DD-48B1-9C82-E39F288B8791}" type="datetime1">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184018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4B5CD5-A856-4594-BE67-B16318448439}" type="datetime1">
              <a:rPr lang="en-US" smtClean="0"/>
              <a:t>8/2/2025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26738300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A83373-1DF0-4D70-8D31-4BB1997A463E}" type="datetime1">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3693510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C1B8DE9-F4FF-4CC3-9EE4-3133371F9CD9}" type="datetime1">
              <a:rPr lang="en-US" smtClean="0"/>
              <a:t>8/2/2025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0C5081-FAA5-4254-AC75-597BB4863808}" type="slidenum">
              <a:rPr lang="en-US" smtClean="0"/>
              <a:t>‹#›</a:t>
            </a:fld>
            <a:endParaRPr lang="en-US"/>
          </a:p>
        </p:txBody>
      </p:sp>
    </p:spTree>
    <p:extLst>
      <p:ext uri="{BB962C8B-B14F-4D97-AF65-F5344CB8AC3E}">
        <p14:creationId xmlns:p14="http://schemas.microsoft.com/office/powerpoint/2010/main" val="417201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91160" y="228768"/>
            <a:ext cx="6623688" cy="1139981"/>
          </a:xfrm>
          <a:prstGeom prst="rect">
            <a:avLst/>
          </a:prstGeom>
        </p:spPr>
        <p:txBody>
          <a:bodyPr/>
          <a:lstStyle>
            <a:lvl1pPr algn="l">
              <a:defRPr sz="4000" b="0" i="0" cap="all">
                <a:solidFill>
                  <a:srgbClr val="404040"/>
                </a:solidFill>
                <a:latin typeface="Frutiger LT 55 Roman"/>
                <a:cs typeface="Frutiger LT 55 Roman"/>
              </a:defRPr>
            </a:lvl1pPr>
          </a:lstStyle>
          <a:p>
            <a:r>
              <a:rPr lang="en-US" dirty="0"/>
              <a:t>Click to edit Master title style</a:t>
            </a:r>
          </a:p>
        </p:txBody>
      </p:sp>
      <p:sp>
        <p:nvSpPr>
          <p:cNvPr id="8" name="Content Placeholder 2"/>
          <p:cNvSpPr>
            <a:spLocks noGrp="1"/>
          </p:cNvSpPr>
          <p:nvPr>
            <p:ph idx="1"/>
          </p:nvPr>
        </p:nvSpPr>
        <p:spPr>
          <a:xfrm>
            <a:off x="491160" y="2000916"/>
            <a:ext cx="8229600" cy="4023394"/>
          </a:xfrm>
          <a:prstGeom prst="rect">
            <a:avLst/>
          </a:prstGeom>
        </p:spPr>
        <p:txBody>
          <a:bodyPr/>
          <a:lstStyle>
            <a:lvl1pPr algn="l">
              <a:defRPr sz="2800" b="0" i="0" cap="none">
                <a:solidFill>
                  <a:srgbClr val="404040"/>
                </a:solidFill>
                <a:latin typeface="Frutiger LT 55 Roman"/>
                <a:cs typeface="Frutiger LT 55 Roman"/>
              </a:defRPr>
            </a:lvl1pPr>
            <a:lvl2pPr algn="l">
              <a:defRPr b="0" i="0">
                <a:solidFill>
                  <a:srgbClr val="404040"/>
                </a:solidFill>
                <a:latin typeface="Frutiger LT 55 Roman"/>
                <a:cs typeface="Frutiger LT 55 Roman"/>
              </a:defRPr>
            </a:lvl2pPr>
            <a:lvl3pPr algn="l">
              <a:defRPr b="0" i="0">
                <a:solidFill>
                  <a:srgbClr val="404040"/>
                </a:solidFill>
                <a:latin typeface="Frutiger LT 55 Roman"/>
                <a:cs typeface="Frutiger LT 55 Roman"/>
              </a:defRPr>
            </a:lvl3pPr>
            <a:lvl4pPr algn="l">
              <a:defRPr b="0" i="0">
                <a:solidFill>
                  <a:srgbClr val="FFFFFF"/>
                </a:solidFill>
                <a:latin typeface="Frutiger LT 55 Roman"/>
                <a:cs typeface="Frutiger LT 55 Roman"/>
              </a:defRPr>
            </a:lvl4pPr>
            <a:lvl5pPr algn="l">
              <a:defRPr b="0" i="0">
                <a:solidFill>
                  <a:srgbClr val="FFFFFF"/>
                </a:solidFill>
                <a:latin typeface="Frutiger LT 55 Roman"/>
                <a:cs typeface="Frutiger LT 55 Roman"/>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p:cNvSpPr>
            <a:spLocks noGrp="1"/>
          </p:cNvSpPr>
          <p:nvPr>
            <p:ph type="body" idx="10"/>
          </p:nvPr>
        </p:nvSpPr>
        <p:spPr>
          <a:xfrm>
            <a:off x="498173" y="6139765"/>
            <a:ext cx="7772400" cy="392959"/>
          </a:xfrm>
          <a:prstGeom prst="rect">
            <a:avLst/>
          </a:prstGeom>
        </p:spPr>
        <p:txBody>
          <a:bodyPr anchor="b"/>
          <a:lstStyle>
            <a:lvl1pPr marL="0" indent="0">
              <a:buNone/>
              <a:defRPr sz="1600" cap="all">
                <a:solidFill>
                  <a:srgbClr val="023E7C"/>
                </a:solidFill>
                <a:latin typeface="Frutiger LT 55 Roman"/>
                <a:cs typeface="Frutiger LT 55 Roman"/>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
        <p:nvSpPr>
          <p:cNvPr id="5" name="Slide Number Placeholder 5"/>
          <p:cNvSpPr>
            <a:spLocks noGrp="1"/>
          </p:cNvSpPr>
          <p:nvPr>
            <p:ph type="sldNum" sz="quarter" idx="11"/>
          </p:nvPr>
        </p:nvSpPr>
        <p:spPr>
          <a:xfrm>
            <a:off x="6742113" y="6624638"/>
            <a:ext cx="2133600" cy="365125"/>
          </a:xfrm>
        </p:spPr>
        <p:txBody>
          <a:bodyPr/>
          <a:lstStyle>
            <a:lvl1pPr>
              <a:defRPr/>
            </a:lvl1pPr>
          </a:lstStyle>
          <a:p>
            <a:fld id="{746832C5-B942-46A7-8625-17731B336533}" type="slidenum">
              <a:rPr lang="en-US" altLang="en-US"/>
              <a:pPr/>
              <a:t>‹#›</a:t>
            </a:fld>
            <a:endParaRPr lang="en-US" altLang="en-US"/>
          </a:p>
        </p:txBody>
      </p:sp>
    </p:spTree>
    <p:extLst>
      <p:ext uri="{BB962C8B-B14F-4D97-AF65-F5344CB8AC3E}">
        <p14:creationId xmlns:p14="http://schemas.microsoft.com/office/powerpoint/2010/main" val="250604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F6609C-84F9-487A-88A4-0A987A4D9F6A}" type="datetime1">
              <a:rPr lang="en-US" smtClean="0"/>
              <a:t>8/2/2025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0C5081-FAA5-4254-AC75-597BB4863808}" type="slidenum">
              <a:rPr lang="en-US" smtClean="0"/>
              <a:t>‹#›</a:t>
            </a:fld>
            <a:endParaRPr lang="en-US"/>
          </a:p>
        </p:txBody>
      </p:sp>
    </p:spTree>
    <p:extLst>
      <p:ext uri="{BB962C8B-B14F-4D97-AF65-F5344CB8AC3E}">
        <p14:creationId xmlns:p14="http://schemas.microsoft.com/office/powerpoint/2010/main" val="41631859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6.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50.png"/><Relationship Id="rId18" Type="http://schemas.openxmlformats.org/officeDocument/2006/relationships/image" Target="../media/image9.png"/><Relationship Id="rId3" Type="http://schemas.openxmlformats.org/officeDocument/2006/relationships/customXml" Target="../ink/ink1.xml"/><Relationship Id="rId7" Type="http://schemas.openxmlformats.org/officeDocument/2006/relationships/customXml" Target="../ink/ink2.xml"/><Relationship Id="rId17" Type="http://schemas.openxmlformats.org/officeDocument/2006/relationships/image" Target="../media/image5.png"/><Relationship Id="rId2" Type="http://schemas.openxmlformats.org/officeDocument/2006/relationships/image" Target="../media/image44.png"/><Relationship Id="rId16"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customXml" Target="../ink/ink4.xml"/><Relationship Id="rId15" Type="http://schemas.openxmlformats.org/officeDocument/2006/relationships/customXml" Target="../ink/ink5.xml"/><Relationship Id="rId10" Type="http://schemas.openxmlformats.org/officeDocument/2006/relationships/image" Target="../media/image60.png"/><Relationship Id="rId19" Type="http://schemas.openxmlformats.org/officeDocument/2006/relationships/image" Target="../media/image10.png"/><Relationship Id="rId9" Type="http://schemas.openxmlformats.org/officeDocument/2006/relationships/customXml" Target="../ink/ink3.xml"/><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0.png"/><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oleObject" Target="../embeddings/oleObject3.bin"/><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0.png"/></Relationships>
</file>

<file path=ppt/slides/_rels/slide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3.wmf"/><Relationship Id="rId7" Type="http://schemas.openxmlformats.org/officeDocument/2006/relationships/image" Target="../media/image91.png"/><Relationship Id="rId2" Type="http://schemas.openxmlformats.org/officeDocument/2006/relationships/oleObject" Target="../embeddings/oleObject4.bin"/><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51.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2.png"/><Relationship Id="rId4" Type="http://schemas.openxmlformats.org/officeDocument/2006/relationships/image" Target="../media/image17.wmf"/></Relationships>
</file>

<file path=ppt/slides/_rels/slide14.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9.wmf"/><Relationship Id="rId7" Type="http://schemas.openxmlformats.org/officeDocument/2006/relationships/image" Target="../media/image360.png"/><Relationship Id="rId2" Type="http://schemas.openxmlformats.org/officeDocument/2006/relationships/oleObject" Target="../embeddings/oleObject7.bin"/><Relationship Id="rId1" Type="http://schemas.openxmlformats.org/officeDocument/2006/relationships/slideLayout" Target="../slideLayouts/slideLayout2.xml"/><Relationship Id="rId5" Type="http://schemas.openxmlformats.org/officeDocument/2006/relationships/image" Target="../media/image20.wmf"/><Relationship Id="rId4" Type="http://schemas.openxmlformats.org/officeDocument/2006/relationships/oleObject" Target="../embeddings/oleObject8.bin"/></Relationships>
</file>

<file path=ppt/slides/_rels/slide1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1.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oleObject" Target="../embeddings/oleObject9.bin"/><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wmf"/><Relationship Id="rId4"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wmf"/><Relationship Id="rId5" Type="http://schemas.openxmlformats.org/officeDocument/2006/relationships/oleObject" Target="../embeddings/oleObject11.bin"/><Relationship Id="rId4" Type="http://schemas.openxmlformats.org/officeDocument/2006/relationships/image" Target="../media/image150.png"/></Relationships>
</file>

<file path=ppt/slides/_rels/slide19.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2.png"/><Relationship Id="rId5" Type="http://schemas.openxmlformats.org/officeDocument/2006/relationships/image" Target="../media/image23.png"/><Relationship Id="rId4" Type="http://schemas.openxmlformats.org/officeDocument/2006/relationships/image" Target="../media/image223.png"/></Relationships>
</file>

<file path=ppt/slides/_rels/slide20.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1.png"/></Relationships>
</file>

<file path=ppt/slides/_rels/slide2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330.png"/></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1.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0.png"/><Relationship Id="rId1" Type="http://schemas.openxmlformats.org/officeDocument/2006/relationships/slideLayout" Target="../slideLayouts/slideLayout2.xml"/><Relationship Id="rId5" Type="http://schemas.openxmlformats.org/officeDocument/2006/relationships/image" Target="../media/image390.png"/><Relationship Id="rId4" Type="http://schemas.openxmlformats.org/officeDocument/2006/relationships/image" Target="../media/image240.png"/></Relationships>
</file>

<file path=ppt/slides/_rels/slide31.xml.rels><?xml version="1.0" encoding="UTF-8" standalone="yes"?>
<Relationships xmlns="http://schemas.openxmlformats.org/package/2006/relationships"><Relationship Id="rId8" Type="http://schemas.openxmlformats.org/officeDocument/2006/relationships/image" Target="../media/image421.png"/><Relationship Id="rId3" Type="http://schemas.openxmlformats.org/officeDocument/2006/relationships/image" Target="../media/image250.png"/><Relationship Id="rId7" Type="http://schemas.openxmlformats.org/officeDocument/2006/relationships/image" Target="../media/image29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0.png"/><Relationship Id="rId5" Type="http://schemas.openxmlformats.org/officeDocument/2006/relationships/image" Target="../media/image270.png"/><Relationship Id="rId4" Type="http://schemas.openxmlformats.org/officeDocument/2006/relationships/image" Target="../media/image42.png"/><Relationship Id="rId9" Type="http://schemas.openxmlformats.org/officeDocument/2006/relationships/image" Target="../media/image43.png"/></Relationships>
</file>

<file path=ppt/slides/_rels/slide32.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3.wmf"/></Relationships>
</file>

<file path=ppt/slides/_rels/slide34.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NULL"/></Relationships>
</file>

<file path=ppt/slides/_rels/slide35.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oleObject" Target="../embeddings/oleObject13.bin"/><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w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6.wmf"/></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47.wmf"/></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8.w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oleObject" Target="../embeddings/oleObject18.bin"/><Relationship Id="rId7" Type="http://schemas.openxmlformats.org/officeDocument/2006/relationships/image" Target="../media/image51.w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oleObject" Target="../embeddings/oleObject19.bin"/><Relationship Id="rId11" Type="http://schemas.openxmlformats.org/officeDocument/2006/relationships/image" Target="../media/image53.wmf"/><Relationship Id="rId5" Type="http://schemas.openxmlformats.org/officeDocument/2006/relationships/image" Target="../media/image50.emf"/><Relationship Id="rId10" Type="http://schemas.openxmlformats.org/officeDocument/2006/relationships/oleObject" Target="../embeddings/oleObject21.bin"/><Relationship Id="rId4" Type="http://schemas.openxmlformats.org/officeDocument/2006/relationships/image" Target="../media/image49.wmf"/><Relationship Id="rId9" Type="http://schemas.openxmlformats.org/officeDocument/2006/relationships/image" Target="../media/image52.wmf"/></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oleObject" Target="../embeddings/oleObject22.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0.png"/><Relationship Id="rId1" Type="http://schemas.openxmlformats.org/officeDocument/2006/relationships/slideLayout" Target="../slideLayouts/slideLayout2.xml"/><Relationship Id="rId5" Type="http://schemas.openxmlformats.org/officeDocument/2006/relationships/image" Target="../media/image59.wmf"/><Relationship Id="rId4" Type="http://schemas.openxmlformats.org/officeDocument/2006/relationships/oleObject" Target="../embeddings/oleObject23.bin"/></Relationships>
</file>

<file path=ppt/slides/_rels/slide45.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oleObject" Target="../embeddings/oleObject24.bin"/><Relationship Id="rId1" Type="http://schemas.openxmlformats.org/officeDocument/2006/relationships/slideLayout" Target="../slideLayouts/slideLayout2.xml"/><Relationship Id="rId5" Type="http://schemas.openxmlformats.org/officeDocument/2006/relationships/image" Target="../media/image420.png"/></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image" Target="../media/image66.png"/><Relationship Id="rId1" Type="http://schemas.openxmlformats.org/officeDocument/2006/relationships/slideLayout" Target="../slideLayouts/slideLayout2.xml"/><Relationship Id="rId5" Type="http://schemas.openxmlformats.org/officeDocument/2006/relationships/image" Target="../media/image68.emf"/><Relationship Id="rId4" Type="http://schemas.openxmlformats.org/officeDocument/2006/relationships/image" Target="../media/image67.wmf"/></Relationships>
</file>

<file path=ppt/slides/_rels/slide49.xml.rels><?xml version="1.0" encoding="UTF-8" standalone="yes"?>
<Relationships xmlns="http://schemas.openxmlformats.org/package/2006/relationships"><Relationship Id="rId2" Type="http://schemas.openxmlformats.org/officeDocument/2006/relationships/image" Target="../media/image31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image" Target="../media/image71.png"/><Relationship Id="rId1" Type="http://schemas.openxmlformats.org/officeDocument/2006/relationships/slideLayout" Target="../slideLayouts/slideLayout2.xml"/><Relationship Id="rId4" Type="http://schemas.openxmlformats.org/officeDocument/2006/relationships/image" Target="../media/image72.emf"/></Relationships>
</file>

<file path=ppt/slides/_rels/slide5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3F6A8-5880-4338-8FDE-5B0CB490CF83}"/>
              </a:ext>
            </a:extLst>
          </p:cNvPr>
          <p:cNvSpPr>
            <a:spLocks noGrp="1"/>
          </p:cNvSpPr>
          <p:nvPr>
            <p:ph type="ctrTitle"/>
          </p:nvPr>
        </p:nvSpPr>
        <p:spPr/>
        <p:txBody>
          <a:bodyPr>
            <a:noAutofit/>
          </a:bodyPr>
          <a:lstStyle/>
          <a:p>
            <a:r>
              <a:rPr lang="en-US" sz="4000" b="1" dirty="0"/>
              <a:t>Nearfield Heat Transfer </a:t>
            </a:r>
            <a:br>
              <a:rPr lang="en-US" sz="4000" b="1" dirty="0"/>
            </a:br>
            <a:r>
              <a:rPr lang="en-US" sz="4000" b="1" dirty="0"/>
              <a:t>Between Metal Surfaces</a:t>
            </a:r>
          </a:p>
        </p:txBody>
      </p:sp>
      <p:sp>
        <p:nvSpPr>
          <p:cNvPr id="3" name="Subtitle 2">
            <a:extLst>
              <a:ext uri="{FF2B5EF4-FFF2-40B4-BE49-F238E27FC236}">
                <a16:creationId xmlns:a16="http://schemas.microsoft.com/office/drawing/2014/main" id="{AD57C423-D6D9-4AF7-9371-58FB4065B198}"/>
              </a:ext>
            </a:extLst>
          </p:cNvPr>
          <p:cNvSpPr>
            <a:spLocks noGrp="1"/>
          </p:cNvSpPr>
          <p:nvPr>
            <p:ph type="subTitle" idx="1"/>
          </p:nvPr>
        </p:nvSpPr>
        <p:spPr>
          <a:xfrm>
            <a:off x="1143000" y="4177770"/>
            <a:ext cx="6858000" cy="1655762"/>
          </a:xfrm>
        </p:spPr>
        <p:txBody>
          <a:bodyPr>
            <a:normAutofit fontScale="92500"/>
          </a:bodyPr>
          <a:lstStyle/>
          <a:p>
            <a:r>
              <a:rPr lang="en-US" sz="3600" b="1" dirty="0"/>
              <a:t>Jian-Sheng Wang</a:t>
            </a:r>
          </a:p>
          <a:p>
            <a:endParaRPr lang="en-US" dirty="0"/>
          </a:p>
          <a:p>
            <a:r>
              <a:rPr lang="en-US" i="1" dirty="0">
                <a:solidFill>
                  <a:srgbClr val="002060"/>
                </a:solidFill>
              </a:rPr>
              <a:t>Department of Physics, National University of Singapore</a:t>
            </a:r>
          </a:p>
        </p:txBody>
      </p:sp>
      <p:sp>
        <p:nvSpPr>
          <p:cNvPr id="4" name="Slide Number Placeholder 3">
            <a:extLst>
              <a:ext uri="{FF2B5EF4-FFF2-40B4-BE49-F238E27FC236}">
                <a16:creationId xmlns:a16="http://schemas.microsoft.com/office/drawing/2014/main" id="{0031FA55-E046-4C7B-BAC3-83800BA4575E}"/>
              </a:ext>
            </a:extLst>
          </p:cNvPr>
          <p:cNvSpPr>
            <a:spLocks noGrp="1"/>
          </p:cNvSpPr>
          <p:nvPr>
            <p:ph type="sldNum" sz="quarter" idx="12"/>
          </p:nvPr>
        </p:nvSpPr>
        <p:spPr/>
        <p:txBody>
          <a:bodyPr/>
          <a:lstStyle/>
          <a:p>
            <a:fld id="{6B0C5081-FAA5-4254-AC75-597BB4863808}" type="slidenum">
              <a:rPr lang="en-US" smtClean="0"/>
              <a:t>1</a:t>
            </a:fld>
            <a:endParaRPr lang="en-US"/>
          </a:p>
        </p:txBody>
      </p:sp>
      <p:sp>
        <p:nvSpPr>
          <p:cNvPr id="5" name="TextBox 4">
            <a:extLst>
              <a:ext uri="{FF2B5EF4-FFF2-40B4-BE49-F238E27FC236}">
                <a16:creationId xmlns:a16="http://schemas.microsoft.com/office/drawing/2014/main" id="{360A4E18-703C-432D-B4A9-F0AC7D27BB3C}"/>
              </a:ext>
            </a:extLst>
          </p:cNvPr>
          <p:cNvSpPr txBox="1"/>
          <p:nvPr/>
        </p:nvSpPr>
        <p:spPr>
          <a:xfrm>
            <a:off x="382861" y="454556"/>
            <a:ext cx="8378277" cy="369332"/>
          </a:xfrm>
          <a:prstGeom prst="rect">
            <a:avLst/>
          </a:prstGeom>
          <a:noFill/>
        </p:spPr>
        <p:txBody>
          <a:bodyPr wrap="square" rtlCol="0">
            <a:spAutoFit/>
          </a:bodyPr>
          <a:lstStyle/>
          <a:p>
            <a:r>
              <a:rPr lang="en-US" dirty="0" err="1">
                <a:solidFill>
                  <a:schemeClr val="accent5"/>
                </a:solidFill>
              </a:rPr>
              <a:t>Xplorer</a:t>
            </a:r>
            <a:r>
              <a:rPr lang="en-US" dirty="0">
                <a:solidFill>
                  <a:schemeClr val="accent5"/>
                </a:solidFill>
              </a:rPr>
              <a:t> Symposia - thermal transport and energy conversion, Guilin, 6-11 August 2025 </a:t>
            </a:r>
            <a:endParaRPr lang="en-SG" dirty="0">
              <a:solidFill>
                <a:schemeClr val="accent5"/>
              </a:solidFill>
            </a:endParaRPr>
          </a:p>
        </p:txBody>
      </p:sp>
    </p:spTree>
    <p:extLst>
      <p:ext uri="{BB962C8B-B14F-4D97-AF65-F5344CB8AC3E}">
        <p14:creationId xmlns:p14="http://schemas.microsoft.com/office/powerpoint/2010/main" val="4234472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imes New Roman" panose="02020603050405020304"/>
              <a:ea typeface="+mn-ea"/>
              <a:cs typeface="+mn-cs"/>
            </a:endParaRPr>
          </a:p>
        </p:txBody>
      </p:sp>
      <p:sp>
        <p:nvSpPr>
          <p:cNvPr id="2" name="Title 1">
            <a:extLst>
              <a:ext uri="{FF2B5EF4-FFF2-40B4-BE49-F238E27FC236}">
                <a16:creationId xmlns:a16="http://schemas.microsoft.com/office/drawing/2014/main" id="{779D5454-1597-4581-A590-1E0F029767A3}"/>
              </a:ext>
            </a:extLst>
          </p:cNvPr>
          <p:cNvSpPr>
            <a:spLocks noGrp="1"/>
          </p:cNvSpPr>
          <p:nvPr>
            <p:ph type="title"/>
          </p:nvPr>
        </p:nvSpPr>
        <p:spPr>
          <a:xfrm>
            <a:off x="515125" y="1153572"/>
            <a:ext cx="2400300" cy="4461163"/>
          </a:xfrm>
        </p:spPr>
        <p:txBody>
          <a:bodyPr>
            <a:normAutofit/>
          </a:bodyPr>
          <a:lstStyle/>
          <a:p>
            <a:r>
              <a:rPr lang="en-US" dirty="0">
                <a:solidFill>
                  <a:srgbClr val="FFFFFF"/>
                </a:solidFill>
              </a:rPr>
              <a:t>Outline</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imes New Roman" panose="02020603050405020304"/>
              <a:ea typeface="+mn-ea"/>
              <a:cs typeface="+mn-cs"/>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734D75C-4FA2-4B39-A9A9-4F17741FBF2D}"/>
                  </a:ext>
                </a:extLst>
              </p:cNvPr>
              <p:cNvSpPr>
                <a:spLocks noGrp="1"/>
              </p:cNvSpPr>
              <p:nvPr>
                <p:ph idx="1"/>
              </p:nvPr>
            </p:nvSpPr>
            <p:spPr>
              <a:xfrm>
                <a:off x="3335481" y="591344"/>
                <a:ext cx="5179868" cy="5585619"/>
              </a:xfrm>
            </p:spPr>
            <p:txBody>
              <a:bodyPr anchor="ctr">
                <a:noAutofit/>
              </a:bodyPr>
              <a:lstStyle/>
              <a:p>
                <a:r>
                  <a:rPr lang="en-US" sz="2400" dirty="0"/>
                  <a:t>Remark on the fluctuation-dissipation theorem</a:t>
                </a:r>
              </a:p>
              <a:p>
                <a:r>
                  <a:rPr lang="en-US" sz="2400" dirty="0"/>
                  <a:t>Tight-binding model for electrons</a:t>
                </a:r>
              </a:p>
              <a:p>
                <a:r>
                  <a:rPr lang="en-US" sz="2400" dirty="0"/>
                  <a:t>Nonequilibrium Green’s function (NEGF) theory of energy transfer, the Meir-</a:t>
                </a:r>
                <a:r>
                  <a:rPr lang="en-US" sz="2400" dirty="0" err="1"/>
                  <a:t>Wingreen</a:t>
                </a:r>
                <a:r>
                  <a:rPr lang="en-US" sz="2400" dirty="0"/>
                  <a:t> formula</a:t>
                </a:r>
              </a:p>
              <a:p>
                <a:r>
                  <a:rPr lang="en-US" sz="2400" dirty="0"/>
                  <a:t>Bath at infinity </a:t>
                </a:r>
              </a:p>
              <a:p>
                <a:endParaRPr lang="en-US" sz="2400" dirty="0"/>
              </a:p>
              <a:p>
                <a:r>
                  <a:rPr lang="en-US" sz="2400" dirty="0"/>
                  <a:t>Application </a:t>
                </a:r>
              </a:p>
              <a:p>
                <a:pPr lvl="1"/>
                <a:r>
                  <a:rPr lang="en-US" dirty="0"/>
                  <a:t>Heat transfer between cubic lattice metals</a:t>
                </a:r>
              </a:p>
              <a:p>
                <a:pPr lvl="1"/>
                <a:r>
                  <a:rPr lang="en-US" dirty="0"/>
                  <a:t>Is the </a:t>
                </a:r>
                <a:r>
                  <a:rPr lang="en-US" dirty="0" err="1"/>
                  <a:t>Drude</a:t>
                </a:r>
                <a:r>
                  <a:rPr lang="en-US" dirty="0"/>
                  <a:t> model valid? </a:t>
                </a:r>
              </a:p>
              <a:p>
                <a:pPr lvl="1"/>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−4</m:t>
                        </m:r>
                      </m:sup>
                    </m:sSup>
                  </m:oMath>
                </a14:m>
                <a:r>
                  <a:rPr lang="en-US" dirty="0"/>
                  <a:t> gap dependence for heat conductance</a:t>
                </a:r>
              </a:p>
              <a:p>
                <a:r>
                  <a:rPr lang="en-US" sz="2400" dirty="0"/>
                  <a:t>Conclusion</a:t>
                </a:r>
              </a:p>
            </p:txBody>
          </p:sp>
        </mc:Choice>
        <mc:Fallback xmlns="">
          <p:sp>
            <p:nvSpPr>
              <p:cNvPr id="3" name="Content Placeholder 2">
                <a:extLst>
                  <a:ext uri="{FF2B5EF4-FFF2-40B4-BE49-F238E27FC236}">
                    <a16:creationId xmlns:a16="http://schemas.microsoft.com/office/drawing/2014/main" id="{E734D75C-4FA2-4B39-A9A9-4F17741FBF2D}"/>
                  </a:ext>
                </a:extLst>
              </p:cNvPr>
              <p:cNvSpPr>
                <a:spLocks noGrp="1" noRot="1" noChangeAspect="1" noMove="1" noResize="1" noEditPoints="1" noAdjustHandles="1" noChangeArrowheads="1" noChangeShapeType="1" noTextEdit="1"/>
              </p:cNvSpPr>
              <p:nvPr>
                <p:ph idx="1"/>
              </p:nvPr>
            </p:nvSpPr>
            <p:spPr>
              <a:xfrm>
                <a:off x="3335481" y="591344"/>
                <a:ext cx="5179868" cy="5585619"/>
              </a:xfrm>
              <a:blipFill>
                <a:blip r:embed="rId2"/>
                <a:stretch>
                  <a:fillRect l="-1529" t="-5022" r="-1647" b="-6223"/>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9A54EFFE-BB56-4EC4-BB76-7519F7514685}"/>
              </a:ext>
            </a:extLst>
          </p:cNvPr>
          <p:cNvSpPr>
            <a:spLocks noGrp="1"/>
          </p:cNvSpPr>
          <p:nvPr>
            <p:ph type="sldNum" sz="quarter" idx="12"/>
          </p:nvPr>
        </p:nvSpPr>
        <p:spPr>
          <a:xfrm>
            <a:off x="7156173" y="6356350"/>
            <a:ext cx="1359176" cy="365125"/>
          </a:xfrm>
        </p:spPr>
        <p:txBody>
          <a:bodyP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6B0C5081-FAA5-4254-AC75-597BB4863808}" type="slidenum">
              <a:rPr kumimoji="0" lang="en-US" sz="1200" b="0" i="0" u="none" strike="noStrike" kern="1200" cap="none" spc="0" normalizeH="0" baseline="0" noProof="0" smtClean="0">
                <a:ln>
                  <a:noFill/>
                </a:ln>
                <a:solidFill>
                  <a:prstClr val="black">
                    <a:tint val="75000"/>
                  </a:prstClr>
                </a:solidFill>
                <a:effectLst/>
                <a:uLnTx/>
                <a:uFillTx/>
                <a:latin typeface="Times New Roman" panose="020206030504050203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Times New Roman" panose="02020603050405020304"/>
              <a:ea typeface="+mn-ea"/>
              <a:cs typeface="+mn-cs"/>
            </a:endParaRPr>
          </a:p>
        </p:txBody>
      </p:sp>
    </p:spTree>
    <p:extLst>
      <p:ext uri="{BB962C8B-B14F-4D97-AF65-F5344CB8AC3E}">
        <p14:creationId xmlns:p14="http://schemas.microsoft.com/office/powerpoint/2010/main" val="1555577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61B8F-5565-4A03-AB08-C7B54D6BB502}"/>
              </a:ext>
            </a:extLst>
          </p:cNvPr>
          <p:cNvSpPr>
            <a:spLocks noGrp="1"/>
          </p:cNvSpPr>
          <p:nvPr>
            <p:ph type="title"/>
          </p:nvPr>
        </p:nvSpPr>
        <p:spPr/>
        <p:txBody>
          <a:bodyPr/>
          <a:lstStyle/>
          <a:p>
            <a:r>
              <a:rPr lang="en-US" dirty="0"/>
              <a:t>Fluctuation-dissipation theorem (2</a:t>
            </a:r>
            <a:r>
              <a:rPr lang="en-US" baseline="30000" dirty="0"/>
              <a:t>nd</a:t>
            </a:r>
            <a:r>
              <a:rPr lang="en-US" dirty="0"/>
              <a:t> kind)</a:t>
            </a:r>
            <a:endParaRPr lang="en-SG"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778F3FC-55C8-4469-BEDD-155CC92EB9DC}"/>
                  </a:ext>
                </a:extLst>
              </p:cNvPr>
              <p:cNvSpPr>
                <a:spLocks noGrp="1"/>
              </p:cNvSpPr>
              <p:nvPr>
                <p:ph idx="1"/>
              </p:nvPr>
            </p:nvSpPr>
            <p:spPr/>
            <p:txBody>
              <a:bodyPr>
                <a:normAutofit/>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en-SG" i="1" smtClean="0">
                              <a:latin typeface="Cambria Math" panose="02040503050406030204" pitchFamily="18" charset="0"/>
                            </a:rPr>
                          </m:ctrlPr>
                        </m:dPr>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𝑗</m:t>
                              </m:r>
                            </m:e>
                            <m:sub>
                              <m:r>
                                <a:rPr lang="en-US" b="0" i="1" smtClean="0">
                                  <a:latin typeface="Cambria Math" panose="02040503050406030204" pitchFamily="18" charset="0"/>
                                </a:rPr>
                                <m:t>𝛽</m:t>
                              </m:r>
                            </m:sub>
                            <m:sup>
                              <m:r>
                                <a:rPr lang="en-US" b="0" i="1" smtClean="0">
                                  <a:latin typeface="Cambria Math" panose="02040503050406030204" pitchFamily="18" charset="0"/>
                                  <a:ea typeface="Cambria Math" panose="02040503050406030204" pitchFamily="18" charset="0"/>
                                </a:rPr>
                                <m:t>†</m:t>
                              </m:r>
                            </m:sup>
                          </m:sSubSup>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𝑗</m:t>
                              </m:r>
                            </m:e>
                            <m:sub>
                              <m:r>
                                <a:rPr lang="en-US" b="0" i="1" smtClean="0">
                                  <a:latin typeface="Cambria Math" panose="02040503050406030204" pitchFamily="18" charset="0"/>
                                </a:rPr>
                                <m:t>𝛼</m:t>
                              </m:r>
                            </m:sub>
                          </m:sSub>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e>
                      </m:d>
                      <m:r>
                        <a:rPr lang="en-US" b="0" i="1" smtClean="0">
                          <a:latin typeface="Cambria Math" panose="02040503050406030204" pitchFamily="18" charset="0"/>
                        </a:rPr>
                        <m:t>=2ℏ</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𝜖</m:t>
                          </m:r>
                        </m:e>
                        <m:sub>
                          <m:r>
                            <a:rPr lang="en-US" b="0" i="1" smtClean="0">
                              <a:latin typeface="Cambria Math" panose="02040503050406030204" pitchFamily="18" charset="0"/>
                            </a:rPr>
                            <m:t>𝛼𝛽</m:t>
                          </m:r>
                        </m:sub>
                        <m:sup>
                          <m:r>
                            <a:rPr lang="en-US" b="0" i="1" smtClean="0">
                              <a:latin typeface="Cambria Math" panose="02040503050406030204" pitchFamily="18" charset="0"/>
                            </a:rPr>
                            <m: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2</m:t>
                      </m:r>
                      <m:r>
                        <a:rPr lang="en-US" b="0" i="1" smtClean="0">
                          <a:latin typeface="Cambria Math" panose="02040503050406030204" pitchFamily="18" charset="0"/>
                        </a:rPr>
                        <m:t>𝜋𝛿</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m:t>
                              </m:r>
                            </m:sup>
                          </m:sSup>
                        </m:e>
                      </m:d>
                      <m:r>
                        <a:rPr lang="en-US" b="0" i="1" smtClean="0">
                          <a:latin typeface="Cambria Math" panose="02040503050406030204" pitchFamily="18" charset="0"/>
                        </a:rPr>
                        <m:t>𝛿</m:t>
                      </m:r>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m:t>
                      </m:r>
                    </m:oMath>
                  </m:oMathPara>
                </a14:m>
                <a:endParaRPr lang="en-SG" dirty="0"/>
              </a:p>
              <a:p>
                <a:endParaRPr lang="en-US" dirty="0"/>
              </a:p>
              <a:p>
                <a:endParaRPr lang="en-US" dirty="0"/>
              </a:p>
              <a:p>
                <a:r>
                  <a:rPr lang="en-US" dirty="0"/>
                  <a:t>In N</a:t>
                </a:r>
                <a:r>
                  <a:rPr lang="en-SG" dirty="0"/>
                  <a:t>EGF (FDT 1</a:t>
                </a:r>
                <a:r>
                  <a:rPr lang="en-SG" baseline="30000" dirty="0"/>
                  <a:t>st</a:t>
                </a:r>
                <a:r>
                  <a:rPr lang="en-SG" dirty="0"/>
                  <a:t> kind)</a:t>
                </a: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r>
                        <a:rPr lang="en-US" b="0" i="1" smtClean="0">
                          <a:latin typeface="Cambria Math" panose="02040503050406030204" pitchFamily="18" charset="0"/>
                        </a:rPr>
                        <m:t>𝑁</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e>
                      </m:d>
                    </m:oMath>
                  </m:oMathPara>
                </a14:m>
                <a:endParaRPr lang="en-SG" dirty="0"/>
              </a:p>
              <a:p>
                <a:pPr marL="0" indent="0">
                  <a:buNone/>
                </a:pPr>
                <a:r>
                  <a:rPr lang="en-SG" dirty="0"/>
                  <a:t>   linear response:</a:t>
                </a:r>
              </a:p>
              <a:p>
                <a:pPr marL="0" indent="0">
                  <a:buNone/>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r>
                        <a:rPr lang="en-US" b="1" i="0" smtClean="0">
                          <a:latin typeface="Cambria Math" panose="02040503050406030204" pitchFamily="18" charset="0"/>
                        </a:rPr>
                        <m:t>𝐀</m:t>
                      </m:r>
                    </m:oMath>
                  </m:oMathPara>
                </a14:m>
                <a:endParaRPr lang="en-SG" b="1" dirty="0"/>
              </a:p>
              <a:p>
                <a:endParaRPr lang="en-SG" dirty="0"/>
              </a:p>
            </p:txBody>
          </p:sp>
        </mc:Choice>
        <mc:Fallback>
          <p:sp>
            <p:nvSpPr>
              <p:cNvPr id="3" name="Content Placeholder 2">
                <a:extLst>
                  <a:ext uri="{FF2B5EF4-FFF2-40B4-BE49-F238E27FC236}">
                    <a16:creationId xmlns:a16="http://schemas.microsoft.com/office/drawing/2014/main" id="{C778F3FC-55C8-4469-BEDD-155CC92EB9DC}"/>
                  </a:ext>
                </a:extLst>
              </p:cNvPr>
              <p:cNvSpPr>
                <a:spLocks noGrp="1" noRot="1" noChangeAspect="1" noMove="1" noResize="1" noEditPoints="1" noAdjustHandles="1" noChangeArrowheads="1" noChangeShapeType="1" noTextEdit="1"/>
              </p:cNvSpPr>
              <p:nvPr>
                <p:ph idx="1"/>
              </p:nvPr>
            </p:nvSpPr>
            <p:spPr>
              <a:blipFill>
                <a:blip r:embed="rId2"/>
                <a:stretch>
                  <a:fillRect l="-13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AFE4656-AF4B-49D0-9B75-EF5B7AF12FA2}"/>
              </a:ext>
            </a:extLst>
          </p:cNvPr>
          <p:cNvSpPr>
            <a:spLocks noGrp="1"/>
          </p:cNvSpPr>
          <p:nvPr>
            <p:ph type="sldNum" sz="quarter" idx="12"/>
          </p:nvPr>
        </p:nvSpPr>
        <p:spPr/>
        <p:txBody>
          <a:bodyPr/>
          <a:lstStyle/>
          <a:p>
            <a:fld id="{6B0C5081-FAA5-4254-AC75-597BB4863808}" type="slidenum">
              <a:rPr lang="en-US" smtClean="0"/>
              <a:t>3</a:t>
            </a:fld>
            <a:endParaRPr lang="en-US"/>
          </a:p>
        </p:txBody>
      </p:sp>
      <p:sp>
        <p:nvSpPr>
          <p:cNvPr id="5" name="TextBox 4">
            <a:extLst>
              <a:ext uri="{FF2B5EF4-FFF2-40B4-BE49-F238E27FC236}">
                <a16:creationId xmlns:a16="http://schemas.microsoft.com/office/drawing/2014/main" id="{DF779757-CDC7-4B86-ACDF-1E44B78B1F04}"/>
              </a:ext>
            </a:extLst>
          </p:cNvPr>
          <p:cNvSpPr txBox="1"/>
          <p:nvPr/>
        </p:nvSpPr>
        <p:spPr>
          <a:xfrm>
            <a:off x="5959505" y="3081639"/>
            <a:ext cx="2470356" cy="923330"/>
          </a:xfrm>
          <a:prstGeom prst="rect">
            <a:avLst/>
          </a:prstGeom>
          <a:noFill/>
        </p:spPr>
        <p:txBody>
          <a:bodyPr wrap="none" rtlCol="0">
            <a:spAutoFit/>
          </a:bodyPr>
          <a:lstStyle/>
          <a:p>
            <a:r>
              <a:rPr lang="en-US" dirty="0"/>
              <a:t>Callen and Welton 1951,</a:t>
            </a:r>
          </a:p>
          <a:p>
            <a:r>
              <a:rPr lang="en-US" dirty="0"/>
              <a:t>Kubo 1966,</a:t>
            </a:r>
          </a:p>
          <a:p>
            <a:r>
              <a:rPr lang="en-US" dirty="0"/>
              <a:t>Eckhardt 1984</a:t>
            </a:r>
            <a:endParaRPr lang="en-SG"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DB6F8B0-4AE5-43D3-9938-761E1925BF3F}"/>
                  </a:ext>
                </a:extLst>
              </p:cNvPr>
              <p:cNvSpPr txBox="1"/>
              <p:nvPr/>
            </p:nvSpPr>
            <p:spPr>
              <a:xfrm>
                <a:off x="5845913" y="5384805"/>
                <a:ext cx="1847008" cy="9161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𝜖</m:t>
                          </m:r>
                        </m:e>
                      </m:d>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𝜔𝜎</m:t>
                      </m:r>
                    </m:oMath>
                  </m:oMathPara>
                </a14:m>
                <a:endParaRPr lang="en-SG" dirty="0"/>
              </a:p>
            </p:txBody>
          </p:sp>
        </mc:Choice>
        <mc:Fallback xmlns="">
          <p:sp>
            <p:nvSpPr>
              <p:cNvPr id="7" name="TextBox 6">
                <a:extLst>
                  <a:ext uri="{FF2B5EF4-FFF2-40B4-BE49-F238E27FC236}">
                    <a16:creationId xmlns:a16="http://schemas.microsoft.com/office/drawing/2014/main" id="{0DB6F8B0-4AE5-43D3-9938-761E1925BF3F}"/>
                  </a:ext>
                </a:extLst>
              </p:cNvPr>
              <p:cNvSpPr txBox="1">
                <a:spLocks noRot="1" noChangeAspect="1" noMove="1" noResize="1" noEditPoints="1" noAdjustHandles="1" noChangeArrowheads="1" noChangeShapeType="1" noTextEdit="1"/>
              </p:cNvSpPr>
              <p:nvPr/>
            </p:nvSpPr>
            <p:spPr>
              <a:xfrm>
                <a:off x="5845913" y="5384805"/>
                <a:ext cx="1847008" cy="916148"/>
              </a:xfrm>
              <a:prstGeom prst="rect">
                <a:avLst/>
              </a:prstGeom>
              <a:blipFill>
                <a:blip r:embed="rId3"/>
                <a:stretch>
                  <a:fillRect/>
                </a:stretch>
              </a:blipFill>
            </p:spPr>
            <p:txBody>
              <a:bodyPr/>
              <a:lstStyle/>
              <a:p>
                <a:r>
                  <a:rPr lang="en-SG">
                    <a:noFill/>
                  </a:rPr>
                  <a:t> </a:t>
                </a:r>
              </a:p>
            </p:txBody>
          </p:sp>
        </mc:Fallback>
      </mc:AlternateContent>
      <p:sp>
        <p:nvSpPr>
          <p:cNvPr id="6" name="TextBox 5">
            <a:extLst>
              <a:ext uri="{FF2B5EF4-FFF2-40B4-BE49-F238E27FC236}">
                <a16:creationId xmlns:a16="http://schemas.microsoft.com/office/drawing/2014/main" id="{4621532B-C4C9-418E-9D79-C5D3B951899C}"/>
              </a:ext>
            </a:extLst>
          </p:cNvPr>
          <p:cNvSpPr txBox="1"/>
          <p:nvPr/>
        </p:nvSpPr>
        <p:spPr>
          <a:xfrm>
            <a:off x="7408800" y="5097600"/>
            <a:ext cx="1216800" cy="338554"/>
          </a:xfrm>
          <a:prstGeom prst="rect">
            <a:avLst/>
          </a:prstGeom>
          <a:noFill/>
        </p:spPr>
        <p:txBody>
          <a:bodyPr wrap="square" rtlCol="0">
            <a:spAutoFit/>
          </a:bodyPr>
          <a:lstStyle/>
          <a:p>
            <a:r>
              <a:rPr lang="en-US" sz="1600" dirty="0"/>
              <a:t>permittivity</a:t>
            </a:r>
            <a:endParaRPr lang="en-SG" sz="1600" dirty="0"/>
          </a:p>
        </p:txBody>
      </p:sp>
      <p:sp>
        <p:nvSpPr>
          <p:cNvPr id="8" name="TextBox 7">
            <a:extLst>
              <a:ext uri="{FF2B5EF4-FFF2-40B4-BE49-F238E27FC236}">
                <a16:creationId xmlns:a16="http://schemas.microsoft.com/office/drawing/2014/main" id="{ED4E596C-69A1-4549-9474-6AF233E1AC19}"/>
              </a:ext>
            </a:extLst>
          </p:cNvPr>
          <p:cNvSpPr txBox="1"/>
          <p:nvPr/>
        </p:nvSpPr>
        <p:spPr>
          <a:xfrm>
            <a:off x="6164400" y="6344400"/>
            <a:ext cx="1216800" cy="338554"/>
          </a:xfrm>
          <a:prstGeom prst="rect">
            <a:avLst/>
          </a:prstGeom>
          <a:noFill/>
        </p:spPr>
        <p:txBody>
          <a:bodyPr wrap="square" rtlCol="0">
            <a:spAutoFit/>
          </a:bodyPr>
          <a:lstStyle/>
          <a:p>
            <a:r>
              <a:rPr lang="en-US" sz="1600" dirty="0"/>
              <a:t>conductivity</a:t>
            </a:r>
            <a:endParaRPr lang="en-SG" sz="1600" dirty="0"/>
          </a:p>
        </p:txBody>
      </p:sp>
      <p:cxnSp>
        <p:nvCxnSpPr>
          <p:cNvPr id="10" name="Straight Arrow Connector 9">
            <a:extLst>
              <a:ext uri="{FF2B5EF4-FFF2-40B4-BE49-F238E27FC236}">
                <a16:creationId xmlns:a16="http://schemas.microsoft.com/office/drawing/2014/main" id="{100BB041-B017-472D-B041-597632C0AC25}"/>
              </a:ext>
            </a:extLst>
          </p:cNvPr>
          <p:cNvCxnSpPr>
            <a:cxnSpLocks/>
          </p:cNvCxnSpPr>
          <p:nvPr/>
        </p:nvCxnSpPr>
        <p:spPr>
          <a:xfrm flipV="1">
            <a:off x="6772800" y="6248963"/>
            <a:ext cx="2400" cy="167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CE53961-DC4F-4C4E-AD7F-58F90DA1D2EE}"/>
              </a:ext>
            </a:extLst>
          </p:cNvPr>
          <p:cNvCxnSpPr/>
          <p:nvPr/>
        </p:nvCxnSpPr>
        <p:spPr>
          <a:xfrm flipH="1">
            <a:off x="7381200" y="5450400"/>
            <a:ext cx="92400" cy="259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1379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83771" y="2357654"/>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94" name="Straight Connector 93">
            <a:extLst>
              <a:ext uri="{FF2B5EF4-FFF2-40B4-BE49-F238E27FC236}">
                <a16:creationId xmlns:a16="http://schemas.microsoft.com/office/drawing/2014/main" id="{891261CE-0AF4-4F0A-9A1C-E1C18B1624B3}"/>
              </a:ext>
            </a:extLst>
          </p:cNvPr>
          <p:cNvCxnSpPr>
            <a:stCxn id="29" idx="4"/>
            <a:endCxn id="33" idx="4"/>
          </p:cNvCxnSpPr>
          <p:nvPr/>
        </p:nvCxnSpPr>
        <p:spPr>
          <a:xfrm>
            <a:off x="2955469" y="4094828"/>
            <a:ext cx="97973" cy="5334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 tight-binding model with baths</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4</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8" name="Oval 27">
            <a:extLst>
              <a:ext uri="{FF2B5EF4-FFF2-40B4-BE49-F238E27FC236}">
                <a16:creationId xmlns:a16="http://schemas.microsoft.com/office/drawing/2014/main" id="{59D3CB75-A90B-4782-A980-8402C62F7E63}"/>
              </a:ext>
            </a:extLst>
          </p:cNvPr>
          <p:cNvSpPr/>
          <p:nvPr/>
        </p:nvSpPr>
        <p:spPr>
          <a:xfrm>
            <a:off x="3439886" y="352696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1" name="Oval 30">
            <a:extLst>
              <a:ext uri="{FF2B5EF4-FFF2-40B4-BE49-F238E27FC236}">
                <a16:creationId xmlns:a16="http://schemas.microsoft.com/office/drawing/2014/main" id="{3AF03535-36CB-41B4-84EC-787440323667}"/>
              </a:ext>
            </a:extLst>
          </p:cNvPr>
          <p:cNvSpPr/>
          <p:nvPr/>
        </p:nvSpPr>
        <p:spPr>
          <a:xfrm>
            <a:off x="4005943"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2" name="Oval 31">
            <a:extLst>
              <a:ext uri="{FF2B5EF4-FFF2-40B4-BE49-F238E27FC236}">
                <a16:creationId xmlns:a16="http://schemas.microsoft.com/office/drawing/2014/main" id="{9DED8415-92E8-4304-9A46-99010C913ED7}"/>
              </a:ext>
            </a:extLst>
          </p:cNvPr>
          <p:cNvSpPr/>
          <p:nvPr/>
        </p:nvSpPr>
        <p:spPr>
          <a:xfrm>
            <a:off x="4245427" y="37120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8" name="Oval 37">
            <a:extLst>
              <a:ext uri="{FF2B5EF4-FFF2-40B4-BE49-F238E27FC236}">
                <a16:creationId xmlns:a16="http://schemas.microsoft.com/office/drawing/2014/main" id="{BF423E8E-664D-4F40-93C0-82C7FDADFDB6}"/>
              </a:ext>
            </a:extLst>
          </p:cNvPr>
          <p:cNvSpPr/>
          <p:nvPr/>
        </p:nvSpPr>
        <p:spPr>
          <a:xfrm>
            <a:off x="4506684" y="314597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9" name="Oval 38">
            <a:extLst>
              <a:ext uri="{FF2B5EF4-FFF2-40B4-BE49-F238E27FC236}">
                <a16:creationId xmlns:a16="http://schemas.microsoft.com/office/drawing/2014/main" id="{00C7591E-CAFE-4467-B8DB-2B84C754C820}"/>
              </a:ext>
            </a:extLst>
          </p:cNvPr>
          <p:cNvSpPr/>
          <p:nvPr/>
        </p:nvSpPr>
        <p:spPr>
          <a:xfrm>
            <a:off x="4789713" y="369025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0" name="Oval 39">
            <a:extLst>
              <a:ext uri="{FF2B5EF4-FFF2-40B4-BE49-F238E27FC236}">
                <a16:creationId xmlns:a16="http://schemas.microsoft.com/office/drawing/2014/main" id="{F4518647-D4AD-425C-A821-73F6CA701862}"/>
              </a:ext>
            </a:extLst>
          </p:cNvPr>
          <p:cNvSpPr/>
          <p:nvPr/>
        </p:nvSpPr>
        <p:spPr>
          <a:xfrm>
            <a:off x="4789713" y="4191000"/>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7" name="Oval 46">
            <a:extLst>
              <a:ext uri="{FF2B5EF4-FFF2-40B4-BE49-F238E27FC236}">
                <a16:creationId xmlns:a16="http://schemas.microsoft.com/office/drawing/2014/main" id="{79AD9AA5-A33A-4F5C-9992-3A30B32C464D}"/>
              </a:ext>
            </a:extLst>
          </p:cNvPr>
          <p:cNvSpPr/>
          <p:nvPr/>
        </p:nvSpPr>
        <p:spPr>
          <a:xfrm>
            <a:off x="4615541" y="472439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1F822E8-3028-4261-B024-A2CE33511884}"/>
              </a:ext>
            </a:extLst>
          </p:cNvPr>
          <p:cNvCxnSpPr>
            <a:cxnSpLocks/>
          </p:cNvCxnSpPr>
          <p:nvPr/>
        </p:nvCxnSpPr>
        <p:spPr>
          <a:xfrm flipH="1">
            <a:off x="2966355" y="3402685"/>
            <a:ext cx="212276" cy="516173"/>
          </a:xfrm>
          <a:prstGeom prst="line">
            <a:avLst/>
          </a:prstGeom>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5F589577-7EED-4EDB-BFC5-A64757345DA8}"/>
              </a:ext>
            </a:extLst>
          </p:cNvPr>
          <p:cNvCxnSpPr>
            <a:cxnSpLocks/>
          </p:cNvCxnSpPr>
          <p:nvPr/>
        </p:nvCxnSpPr>
        <p:spPr>
          <a:xfrm>
            <a:off x="3264892" y="3364398"/>
            <a:ext cx="267522" cy="305882"/>
          </a:xfrm>
          <a:prstGeom prst="line">
            <a:avLst/>
          </a:prstGeom>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13DC41E6-44BB-498F-A9F3-15B8B00DD9E7}"/>
              </a:ext>
            </a:extLst>
          </p:cNvPr>
          <p:cNvCxnSpPr>
            <a:stCxn id="29" idx="6"/>
            <a:endCxn id="30" idx="2"/>
          </p:cNvCxnSpPr>
          <p:nvPr/>
        </p:nvCxnSpPr>
        <p:spPr>
          <a:xfrm>
            <a:off x="3069769" y="3979628"/>
            <a:ext cx="195945"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E9963EE-30FC-4867-AB12-2270BB9D6E7D}"/>
              </a:ext>
            </a:extLst>
          </p:cNvPr>
          <p:cNvCxnSpPr>
            <a:stCxn id="27" idx="7"/>
            <a:endCxn id="36" idx="3"/>
          </p:cNvCxnSpPr>
          <p:nvPr/>
        </p:nvCxnSpPr>
        <p:spPr>
          <a:xfrm flipV="1">
            <a:off x="3286664" y="3033187"/>
            <a:ext cx="273783" cy="255381"/>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C247F814-6F49-4B63-9571-239D9A54FB4B}"/>
              </a:ext>
            </a:extLst>
          </p:cNvPr>
          <p:cNvCxnSpPr>
            <a:stCxn id="33" idx="5"/>
            <a:endCxn id="35" idx="2"/>
          </p:cNvCxnSpPr>
          <p:nvPr/>
        </p:nvCxnSpPr>
        <p:spPr>
          <a:xfrm>
            <a:off x="3134264" y="4594487"/>
            <a:ext cx="272962" cy="1906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71E506F-137D-4349-A067-BA02EB8616DE}"/>
              </a:ext>
            </a:extLst>
          </p:cNvPr>
          <p:cNvCxnSpPr>
            <a:cxnSpLocks/>
          </p:cNvCxnSpPr>
          <p:nvPr/>
        </p:nvCxnSpPr>
        <p:spPr>
          <a:xfrm flipH="1">
            <a:off x="3380014" y="3659394"/>
            <a:ext cx="174172" cy="40277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CB9A99A-2CDC-4B15-BC4E-9CB6CB405DC3}"/>
              </a:ext>
            </a:extLst>
          </p:cNvPr>
          <p:cNvCxnSpPr>
            <a:cxnSpLocks/>
          </p:cNvCxnSpPr>
          <p:nvPr/>
        </p:nvCxnSpPr>
        <p:spPr>
          <a:xfrm>
            <a:off x="3423558" y="4138370"/>
            <a:ext cx="321129" cy="1351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571DFFA9-E417-446F-9981-4FB5F7FD4AA3}"/>
              </a:ext>
            </a:extLst>
          </p:cNvPr>
          <p:cNvCxnSpPr>
            <a:cxnSpLocks/>
          </p:cNvCxnSpPr>
          <p:nvPr/>
        </p:nvCxnSpPr>
        <p:spPr>
          <a:xfrm>
            <a:off x="3663041" y="2979840"/>
            <a:ext cx="398152" cy="2757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6516DF4-A08A-4E11-926C-4FB88495455B}"/>
              </a:ext>
            </a:extLst>
          </p:cNvPr>
          <p:cNvCxnSpPr>
            <a:cxnSpLocks/>
          </p:cNvCxnSpPr>
          <p:nvPr/>
        </p:nvCxnSpPr>
        <p:spPr>
          <a:xfrm>
            <a:off x="3635008" y="3669197"/>
            <a:ext cx="643897" cy="1850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8C013F4D-21D8-4A72-8CC5-F40C48DE1E9D}"/>
              </a:ext>
            </a:extLst>
          </p:cNvPr>
          <p:cNvCxnSpPr>
            <a:stCxn id="31" idx="5"/>
            <a:endCxn id="32" idx="0"/>
          </p:cNvCxnSpPr>
          <p:nvPr/>
        </p:nvCxnSpPr>
        <p:spPr>
          <a:xfrm>
            <a:off x="4201065" y="3342629"/>
            <a:ext cx="158662" cy="3693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35E1700-1DFB-4C70-A9CB-A2879F9F6CEE}"/>
              </a:ext>
            </a:extLst>
          </p:cNvPr>
          <p:cNvCxnSpPr>
            <a:cxnSpLocks/>
          </p:cNvCxnSpPr>
          <p:nvPr/>
        </p:nvCxnSpPr>
        <p:spPr>
          <a:xfrm flipH="1">
            <a:off x="3135084" y="4127484"/>
            <a:ext cx="212272" cy="352886"/>
          </a:xfrm>
          <a:prstGeom prst="line">
            <a:avLst/>
          </a:prstGeom>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82F3AA91-76B1-44E3-8115-3B22B3B89C02}"/>
              </a:ext>
            </a:extLst>
          </p:cNvPr>
          <p:cNvCxnSpPr>
            <a:cxnSpLocks/>
          </p:cNvCxnSpPr>
          <p:nvPr/>
        </p:nvCxnSpPr>
        <p:spPr>
          <a:xfrm flipH="1">
            <a:off x="3521526" y="4312539"/>
            <a:ext cx="293917" cy="48985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EBD25C32-00C2-454F-96A6-72F1B81B879C}"/>
              </a:ext>
            </a:extLst>
          </p:cNvPr>
          <p:cNvCxnSpPr>
            <a:cxnSpLocks/>
          </p:cNvCxnSpPr>
          <p:nvPr/>
        </p:nvCxnSpPr>
        <p:spPr>
          <a:xfrm>
            <a:off x="3799937" y="4322342"/>
            <a:ext cx="555169"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4B18FE8-A436-4EB1-8782-9AB189DD5870}"/>
              </a:ext>
            </a:extLst>
          </p:cNvPr>
          <p:cNvCxnSpPr>
            <a:cxnSpLocks/>
          </p:cNvCxnSpPr>
          <p:nvPr/>
        </p:nvCxnSpPr>
        <p:spPr>
          <a:xfrm flipV="1">
            <a:off x="4359727" y="3822683"/>
            <a:ext cx="544286" cy="21771"/>
          </a:xfrm>
          <a:prstGeom prst="line">
            <a:avLst/>
          </a:prstGeom>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1D2572C-AA06-4D75-968D-9D7ECEDAEC0A}"/>
              </a:ext>
            </a:extLst>
          </p:cNvPr>
          <p:cNvCxnSpPr>
            <a:stCxn id="31" idx="6"/>
            <a:endCxn id="38" idx="2"/>
          </p:cNvCxnSpPr>
          <p:nvPr/>
        </p:nvCxnSpPr>
        <p:spPr>
          <a:xfrm>
            <a:off x="4234543" y="3261170"/>
            <a:ext cx="27214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8D95FD2-2BA5-4338-BD71-16AB402D64D0}"/>
              </a:ext>
            </a:extLst>
          </p:cNvPr>
          <p:cNvCxnSpPr>
            <a:cxnSpLocks/>
          </p:cNvCxnSpPr>
          <p:nvPr/>
        </p:nvCxnSpPr>
        <p:spPr>
          <a:xfrm>
            <a:off x="4403271" y="3909770"/>
            <a:ext cx="429986" cy="36377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30540FC4-8150-46A4-9886-15E97C0C88B3}"/>
              </a:ext>
            </a:extLst>
          </p:cNvPr>
          <p:cNvCxnSpPr>
            <a:stCxn id="37" idx="4"/>
            <a:endCxn id="40" idx="3"/>
          </p:cNvCxnSpPr>
          <p:nvPr/>
        </p:nvCxnSpPr>
        <p:spPr>
          <a:xfrm flipV="1">
            <a:off x="4370612" y="4306200"/>
            <a:ext cx="419101" cy="30025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8F7CE748-6B98-41BC-B475-646A265099CD}"/>
              </a:ext>
            </a:extLst>
          </p:cNvPr>
          <p:cNvCxnSpPr>
            <a:cxnSpLocks/>
          </p:cNvCxnSpPr>
          <p:nvPr/>
        </p:nvCxnSpPr>
        <p:spPr>
          <a:xfrm>
            <a:off x="4403270" y="4573798"/>
            <a:ext cx="244929" cy="233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8D5A4D8-71B0-4397-A06F-4A637B1B45DD}"/>
              </a:ext>
            </a:extLst>
          </p:cNvPr>
          <p:cNvCxnSpPr>
            <a:cxnSpLocks/>
          </p:cNvCxnSpPr>
          <p:nvPr/>
        </p:nvCxnSpPr>
        <p:spPr>
          <a:xfrm>
            <a:off x="4664528" y="3376370"/>
            <a:ext cx="202207" cy="347628"/>
          </a:xfrm>
          <a:prstGeom prst="line">
            <a:avLst/>
          </a:prstGeom>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75C298FE-AABC-4004-A89C-4FAFD7A147AC}"/>
              </a:ext>
            </a:extLst>
          </p:cNvPr>
          <p:cNvSpPr/>
          <p:nvPr/>
        </p:nvSpPr>
        <p:spPr>
          <a:xfrm>
            <a:off x="3091542" y="325482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9" name="Oval 28">
            <a:extLst>
              <a:ext uri="{FF2B5EF4-FFF2-40B4-BE49-F238E27FC236}">
                <a16:creationId xmlns:a16="http://schemas.microsoft.com/office/drawing/2014/main" id="{1192AEF9-8C6F-4D25-9CCF-5A6546ED0492}"/>
              </a:ext>
            </a:extLst>
          </p:cNvPr>
          <p:cNvSpPr/>
          <p:nvPr/>
        </p:nvSpPr>
        <p:spPr>
          <a:xfrm>
            <a:off x="2841169" y="38644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5" name="Oval 34">
            <a:extLst>
              <a:ext uri="{FF2B5EF4-FFF2-40B4-BE49-F238E27FC236}">
                <a16:creationId xmlns:a16="http://schemas.microsoft.com/office/drawing/2014/main" id="{E40A10F8-19B8-4FF5-9E33-C65D7DE7BDCB}"/>
              </a:ext>
            </a:extLst>
          </p:cNvPr>
          <p:cNvSpPr/>
          <p:nvPr/>
        </p:nvSpPr>
        <p:spPr>
          <a:xfrm>
            <a:off x="3407226" y="4669967"/>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6" name="Oval 35">
            <a:extLst>
              <a:ext uri="{FF2B5EF4-FFF2-40B4-BE49-F238E27FC236}">
                <a16:creationId xmlns:a16="http://schemas.microsoft.com/office/drawing/2014/main" id="{5A9314BA-5BAC-4910-8929-E125DD3D9D23}"/>
              </a:ext>
            </a:extLst>
          </p:cNvPr>
          <p:cNvSpPr/>
          <p:nvPr/>
        </p:nvSpPr>
        <p:spPr>
          <a:xfrm>
            <a:off x="3526969" y="28365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0" name="Oval 29">
            <a:extLst>
              <a:ext uri="{FF2B5EF4-FFF2-40B4-BE49-F238E27FC236}">
                <a16:creationId xmlns:a16="http://schemas.microsoft.com/office/drawing/2014/main" id="{2DCAEF75-25E2-4CF4-B5C6-C5E99D58A5AA}"/>
              </a:ext>
            </a:extLst>
          </p:cNvPr>
          <p:cNvSpPr/>
          <p:nvPr/>
        </p:nvSpPr>
        <p:spPr>
          <a:xfrm>
            <a:off x="3265714" y="3929742"/>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3" name="Oval 32">
            <a:extLst>
              <a:ext uri="{FF2B5EF4-FFF2-40B4-BE49-F238E27FC236}">
                <a16:creationId xmlns:a16="http://schemas.microsoft.com/office/drawing/2014/main" id="{22B5BEB5-2C9C-4A9D-AB09-FB2A1F1DA222}"/>
              </a:ext>
            </a:extLst>
          </p:cNvPr>
          <p:cNvSpPr/>
          <p:nvPr/>
        </p:nvSpPr>
        <p:spPr>
          <a:xfrm>
            <a:off x="2939142" y="4397828"/>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7" name="Oval 36">
            <a:extLst>
              <a:ext uri="{FF2B5EF4-FFF2-40B4-BE49-F238E27FC236}">
                <a16:creationId xmlns:a16="http://schemas.microsoft.com/office/drawing/2014/main" id="{EF6C3659-B1A7-48B1-A272-B899B4258EEB}"/>
              </a:ext>
            </a:extLst>
          </p:cNvPr>
          <p:cNvSpPr/>
          <p:nvPr/>
        </p:nvSpPr>
        <p:spPr>
          <a:xfrm>
            <a:off x="4256312" y="4376056"/>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34" name="Oval 33">
            <a:extLst>
              <a:ext uri="{FF2B5EF4-FFF2-40B4-BE49-F238E27FC236}">
                <a16:creationId xmlns:a16="http://schemas.microsoft.com/office/drawing/2014/main" id="{8A13C031-B7D4-444D-8E39-D8A382CEEDBC}"/>
              </a:ext>
            </a:extLst>
          </p:cNvPr>
          <p:cNvSpPr/>
          <p:nvPr/>
        </p:nvSpPr>
        <p:spPr>
          <a:xfrm>
            <a:off x="3701143" y="4180113"/>
            <a:ext cx="228600" cy="230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08" name="Straight Connector 107">
            <a:extLst>
              <a:ext uri="{FF2B5EF4-FFF2-40B4-BE49-F238E27FC236}">
                <a16:creationId xmlns:a16="http://schemas.microsoft.com/office/drawing/2014/main" id="{2E406A92-605B-4D31-92C2-944FC2668EC4}"/>
              </a:ext>
            </a:extLst>
          </p:cNvPr>
          <p:cNvCxnSpPr>
            <a:cxnSpLocks/>
          </p:cNvCxnSpPr>
          <p:nvPr/>
        </p:nvCxnSpPr>
        <p:spPr>
          <a:xfrm flipV="1">
            <a:off x="3799117" y="3854257"/>
            <a:ext cx="577762" cy="386626"/>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 name="Object 2">
            <a:extLst>
              <a:ext uri="{FF2B5EF4-FFF2-40B4-BE49-F238E27FC236}">
                <a16:creationId xmlns:a16="http://schemas.microsoft.com/office/drawing/2014/main" id="{1FDFC31D-4BB1-7B3E-9999-CC73B9298CE3}"/>
              </a:ext>
            </a:extLst>
          </p:cNvPr>
          <p:cNvGraphicFramePr>
            <a:graphicFrameLocks noChangeAspect="1"/>
          </p:cNvGraphicFramePr>
          <p:nvPr>
            <p:extLst>
              <p:ext uri="{D42A27DB-BD31-4B8C-83A1-F6EECF244321}">
                <p14:modId xmlns:p14="http://schemas.microsoft.com/office/powerpoint/2010/main" val="2886252586"/>
              </p:ext>
            </p:extLst>
          </p:nvPr>
        </p:nvGraphicFramePr>
        <p:xfrm>
          <a:off x="4114800" y="2209800"/>
          <a:ext cx="914400" cy="198438"/>
        </p:xfrm>
        <a:graphic>
          <a:graphicData uri="http://schemas.openxmlformats.org/presentationml/2006/ole">
            <mc:AlternateContent xmlns:mc="http://schemas.openxmlformats.org/markup-compatibility/2006">
              <mc:Choice xmlns:v="urn:schemas-microsoft-com:vml" Requires="v">
                <p:oleObj name="Equation" r:id="rId2" imgW="914400" imgH="198720" progId="Equation.DSMT4">
                  <p:embed/>
                </p:oleObj>
              </mc:Choice>
              <mc:Fallback>
                <p:oleObj name="Equation" r:id="rId2" imgW="914400" imgH="198720" progId="Equation.DSMT4">
                  <p:embed/>
                  <p:pic>
                    <p:nvPicPr>
                      <p:cNvPr id="3" name="Object 2">
                        <a:extLst>
                          <a:ext uri="{FF2B5EF4-FFF2-40B4-BE49-F238E27FC236}">
                            <a16:creationId xmlns:a16="http://schemas.microsoft.com/office/drawing/2014/main" id="{1FDFC31D-4BB1-7B3E-9999-CC73B9298CE3}"/>
                          </a:ext>
                        </a:extLst>
                      </p:cNvPr>
                      <p:cNvPicPr/>
                      <p:nvPr/>
                    </p:nvPicPr>
                    <p:blipFill>
                      <a:blip r:embed="rId3"/>
                      <a:stretch>
                        <a:fillRect/>
                      </a:stretch>
                    </p:blipFill>
                    <p:spPr>
                      <a:xfrm>
                        <a:off x="4114800" y="2209800"/>
                        <a:ext cx="914400" cy="1984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5262419" y="1861111"/>
                <a:ext cx="3553364" cy="470474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r>
                                <a:rPr lang="en-US" sz="2400" b="0" i="1" smtClean="0">
                                  <a:latin typeface="Cambria Math" panose="02040503050406030204" pitchFamily="18" charset="0"/>
                                </a:rPr>
                                <m:t>−</m:t>
                              </m:r>
                              <m:r>
                                <a:rPr lang="en-US" sz="2400" b="0" i="1" smtClean="0">
                                  <a:latin typeface="Cambria Math" panose="02040503050406030204" pitchFamily="18" charset="0"/>
                                </a:rPr>
                                <m:t>𝐻</m:t>
                              </m:r>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b="0" i="1" smtClean="0">
                              <a:latin typeface="Cambria Math" panose="02040503050406030204" pitchFamily="18" charset="0"/>
                            </a:rPr>
                            <m:t>−1</m:t>
                          </m:r>
                        </m:sup>
                      </m:sSup>
                    </m:oMath>
                  </m:oMathPara>
                </a14:m>
                <a:endParaRPr lang="en-SG" sz="240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𝐺</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oMath>
                  </m:oMathPara>
                </a14:m>
                <a:endParaRPr lang="en-US" sz="2400" b="0" dirty="0"/>
              </a:p>
              <a:p>
                <a:endParaRPr lang="en-SG" sz="2400" dirty="0"/>
              </a:p>
              <a:p>
                <a:endParaRPr lang="en-US" sz="2400" b="0" i="1" dirty="0">
                  <a:latin typeface="Cambria Math" panose="02040503050406030204" pitchFamily="18" charset="0"/>
                </a:endParaRPr>
              </a:p>
              <a:p>
                <a:endParaRPr lang="en-US" sz="24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&lt;</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r>
                        <a:rPr lang="en-US" sz="2400" b="0" i="1" smtClean="0">
                          <a:latin typeface="Cambria Math" panose="02040503050406030204" pitchFamily="18" charset="0"/>
                        </a:rPr>
                        <m:t>𝑓</m:t>
                      </m:r>
                      <m:r>
                        <a:rPr lang="en-US" sz="2400" b="0" i="1" smtClean="0">
                          <a:latin typeface="Cambria Math" panose="02040503050406030204" pitchFamily="18" charset="0"/>
                        </a:rPr>
                        <m:t>(</m:t>
                      </m:r>
                      <m:r>
                        <a:rPr lang="en-US" sz="2400" b="0" i="1" smtClean="0">
                          <a:latin typeface="Cambria Math" panose="02040503050406030204" pitchFamily="18" charset="0"/>
                        </a:rPr>
                        <m:t>𝐸</m:t>
                      </m:r>
                      <m:r>
                        <a:rPr lang="en-US" sz="2400" b="0" i="1" smtClean="0">
                          <a:latin typeface="Cambria Math" panose="02040503050406030204" pitchFamily="18" charset="0"/>
                        </a:rPr>
                        <m:t>)</m:t>
                      </m:r>
                      <m:d>
                        <m:dPr>
                          <m:ctrlPr>
                            <a:rPr lang="en-US" sz="2400" b="0" i="1" smtClean="0">
                              <a:latin typeface="Cambria Math" panose="02040503050406030204" pitchFamily="18" charset="0"/>
                            </a:rPr>
                          </m:ctrlPr>
                        </m:dPr>
                        <m:e>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𝑟</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r>
                            <a:rPr lang="en-US" sz="2400" i="1">
                              <a:latin typeface="Cambria Math" panose="02040503050406030204" pitchFamily="18" charset="0"/>
                            </a:rPr>
                            <m:t>−</m:t>
                          </m:r>
                          <m:sSup>
                            <m:sSupPr>
                              <m:ctrlPr>
                                <a:rPr lang="en-US" sz="2400" i="1">
                                  <a:latin typeface="Cambria Math" panose="02040503050406030204" pitchFamily="18" charset="0"/>
                                </a:rPr>
                              </m:ctrlPr>
                            </m:sSupPr>
                            <m:e>
                              <m:r>
                                <m:rPr>
                                  <m:sty m:val="p"/>
                                </m:rPr>
                                <a:rPr lang="en-US" sz="2400">
                                  <a:latin typeface="Cambria Math" panose="02040503050406030204" pitchFamily="18" charset="0"/>
                                </a:rPr>
                                <m:t>Σ</m:t>
                              </m:r>
                            </m:e>
                            <m:sup>
                              <m:r>
                                <a:rPr lang="en-US" sz="2400" i="1">
                                  <a:latin typeface="Cambria Math" panose="02040503050406030204" pitchFamily="18" charset="0"/>
                                </a:rPr>
                                <m:t>𝑎</m:t>
                              </m:r>
                            </m:sup>
                          </m:sSup>
                          <m:d>
                            <m:dPr>
                              <m:ctrlPr>
                                <a:rPr lang="en-US" sz="2400" i="1">
                                  <a:latin typeface="Cambria Math" panose="02040503050406030204" pitchFamily="18" charset="0"/>
                                </a:rPr>
                              </m:ctrlPr>
                            </m:dPr>
                            <m:e>
                              <m:r>
                                <a:rPr lang="en-US" sz="2400" i="1">
                                  <a:latin typeface="Cambria Math" panose="02040503050406030204" pitchFamily="18" charset="0"/>
                                </a:rPr>
                                <m:t>𝐸</m:t>
                              </m:r>
                            </m:e>
                          </m:d>
                        </m:e>
                      </m:d>
                    </m:oMath>
                  </m:oMathPara>
                </a14:m>
                <a:endParaRPr lang="en-US" sz="2800" b="0" dirty="0"/>
              </a:p>
              <a:p>
                <a:endParaRPr lang="en-SG" sz="2400" dirty="0"/>
              </a:p>
              <a:p>
                <a:pPr/>
                <a14:m>
                  <m:oMathPara xmlns:m="http://schemas.openxmlformats.org/officeDocument/2006/math">
                    <m:oMathParaPr>
                      <m:jc m:val="centerGroup"/>
                    </m:oMathParaPr>
                    <m:oMath xmlns:m="http://schemas.openxmlformats.org/officeDocument/2006/math">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𝑎</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d>
                            <m:dPr>
                              <m:ctrlPr>
                                <a:rPr lang="en-US" sz="2400" b="0" i="1" smtClean="0">
                                  <a:latin typeface="Cambria Math" panose="02040503050406030204" pitchFamily="18" charset="0"/>
                                </a:rPr>
                              </m:ctrlPr>
                            </m:dPr>
                            <m:e>
                              <m:sSup>
                                <m:sSupPr>
                                  <m:ctrlPr>
                                    <a:rPr lang="en-US" sz="2400" b="0" i="1" smtClean="0">
                                      <a:latin typeface="Cambria Math" panose="02040503050406030204" pitchFamily="18" charset="0"/>
                                    </a:rPr>
                                  </m:ctrlPr>
                                </m:sSupPr>
                                <m:e>
                                  <m:r>
                                    <m:rPr>
                                      <m:sty m:val="p"/>
                                    </m:rPr>
                                    <a:rPr lang="en-US" sz="2400" b="0" i="0" smtClean="0">
                                      <a:latin typeface="Cambria Math" panose="02040503050406030204" pitchFamily="18" charset="0"/>
                                    </a:rPr>
                                    <m:t>Σ</m:t>
                                  </m:r>
                                </m:e>
                                <m:sup>
                                  <m:r>
                                    <a:rPr lang="en-US" sz="2400" b="0" i="1" smtClean="0">
                                      <a:latin typeface="Cambria Math" panose="02040503050406030204" pitchFamily="18" charset="0"/>
                                    </a:rPr>
                                    <m:t>𝑟</m:t>
                                  </m:r>
                                </m:sup>
                              </m:sSup>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𝐸</m:t>
                                  </m:r>
                                </m:e>
                              </m:d>
                            </m:e>
                          </m:d>
                        </m:e>
                        <m:sup>
                          <m:r>
                            <a:rPr lang="en-US" sz="2400" i="1">
                              <a:latin typeface="Cambria Math" panose="02040503050406030204" pitchFamily="18" charset="0"/>
                              <a:ea typeface="Cambria Math" panose="02040503050406030204" pitchFamily="18" charset="0"/>
                            </a:rPr>
                            <m:t>†</m:t>
                          </m:r>
                        </m:sup>
                      </m:sSup>
                    </m:oMath>
                  </m:oMathPara>
                </a14:m>
                <a:endParaRPr lang="en-SG" sz="240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5262419" y="1861111"/>
                <a:ext cx="3553364" cy="4704749"/>
              </a:xfrm>
              <a:prstGeom prst="rect">
                <a:avLst/>
              </a:prstGeom>
              <a:blipFill>
                <a:blip r:embed="rId5"/>
                <a:stretch>
                  <a:fillRect l="-343"/>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81812" y="2514601"/>
            <a:ext cx="914400" cy="400110"/>
          </a:xfrm>
          <a:prstGeom prst="rect">
            <a:avLst/>
          </a:prstGeom>
          <a:noFill/>
        </p:spPr>
        <p:txBody>
          <a:bodyPr wrap="square" rtlCol="0">
            <a:spAutoFit/>
          </a:bodyPr>
          <a:lstStyle/>
          <a:p>
            <a:r>
              <a:rPr lang="en-US" sz="2000" dirty="0"/>
              <a:t>system</a:t>
            </a:r>
            <a:endParaRPr lang="en-SG" sz="2000" dirty="0"/>
          </a:p>
        </p:txBody>
      </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DF2B91E2-D9A8-EC05-9FED-543B09228319}"/>
                  </a:ext>
                </a:extLst>
              </p:cNvPr>
              <p:cNvSpPr txBox="1"/>
              <p:nvPr/>
            </p:nvSpPr>
            <p:spPr>
              <a:xfrm>
                <a:off x="80636" y="4893723"/>
                <a:ext cx="871679" cy="400110"/>
              </a:xfrm>
              <a:prstGeom prst="rect">
                <a:avLst/>
              </a:prstGeom>
              <a:noFill/>
            </p:spPr>
            <p:txBody>
              <a:bodyPr wrap="square" rtlCol="0">
                <a:spAutoFit/>
              </a:bodyPr>
              <a:lstStyle/>
              <a:p>
                <a:r>
                  <a:rPr lang="en-US" sz="2000" dirty="0"/>
                  <a:t>bath </a:t>
                </a:r>
                <a14:m>
                  <m:oMath xmlns:m="http://schemas.openxmlformats.org/officeDocument/2006/math">
                    <m:r>
                      <m:rPr>
                        <m:sty m:val="p"/>
                      </m:rPr>
                      <a:rPr lang="en-US" sz="2000" b="0" i="0" smtClean="0">
                        <a:latin typeface="Cambria Math" panose="02040503050406030204" pitchFamily="18" charset="0"/>
                      </a:rPr>
                      <m:t>Σ</m:t>
                    </m:r>
                  </m:oMath>
                </a14:m>
                <a:endParaRPr lang="en-SG" sz="2000" dirty="0"/>
              </a:p>
            </p:txBody>
          </p:sp>
        </mc:Choice>
        <mc:Fallback>
          <p:sp>
            <p:nvSpPr>
              <p:cNvPr id="20" name="TextBox 19">
                <a:extLst>
                  <a:ext uri="{FF2B5EF4-FFF2-40B4-BE49-F238E27FC236}">
                    <a16:creationId xmlns:a16="http://schemas.microsoft.com/office/drawing/2014/main" id="{DF2B91E2-D9A8-EC05-9FED-543B09228319}"/>
                  </a:ext>
                </a:extLst>
              </p:cNvPr>
              <p:cNvSpPr txBox="1">
                <a:spLocks noRot="1" noChangeAspect="1" noMove="1" noResize="1" noEditPoints="1" noAdjustHandles="1" noChangeArrowheads="1" noChangeShapeType="1" noTextEdit="1"/>
              </p:cNvSpPr>
              <p:nvPr/>
            </p:nvSpPr>
            <p:spPr>
              <a:xfrm>
                <a:off x="80636" y="4893723"/>
                <a:ext cx="871679" cy="400110"/>
              </a:xfrm>
              <a:prstGeom prst="rect">
                <a:avLst/>
              </a:prstGeom>
              <a:blipFill>
                <a:blip r:embed="rId6"/>
                <a:stretch>
                  <a:fillRect l="-6993" t="-9231" b="-27692"/>
                </a:stretch>
              </a:blipFill>
            </p:spPr>
            <p:txBody>
              <a:bodyPr/>
              <a:lstStyle/>
              <a:p>
                <a:r>
                  <a:rPr lang="en-SG">
                    <a:noFill/>
                  </a:rPr>
                  <a:t> </a:t>
                </a:r>
              </a:p>
            </p:txBody>
          </p:sp>
        </mc:Fallback>
      </mc:AlternateContent>
      <p:sp>
        <p:nvSpPr>
          <p:cNvPr id="22" name="TextBox 21">
            <a:extLst>
              <a:ext uri="{FF2B5EF4-FFF2-40B4-BE49-F238E27FC236}">
                <a16:creationId xmlns:a16="http://schemas.microsoft.com/office/drawing/2014/main" id="{AF9A59A6-84DB-4B4E-8D4A-A4F92E56E186}"/>
              </a:ext>
            </a:extLst>
          </p:cNvPr>
          <p:cNvSpPr txBox="1"/>
          <p:nvPr/>
        </p:nvSpPr>
        <p:spPr>
          <a:xfrm>
            <a:off x="1298755" y="5884693"/>
            <a:ext cx="230832" cy="276999"/>
          </a:xfrm>
          <a:prstGeom prst="rect">
            <a:avLst/>
          </a:prstGeom>
          <a:noFill/>
        </p:spPr>
        <p:txBody>
          <a:bodyPr wrap="none" lIns="0" tIns="0" rIns="0" bIns="0" rtlCol="0">
            <a:spAutoFit/>
          </a:bodyPr>
          <a:lstStyle/>
          <a:p>
            <a:r>
              <a:rPr lang="en-US" dirty="0"/>
              <a:t>    </a:t>
            </a:r>
            <a:endParaRPr lang="en-SG" dirty="0"/>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BF5F9E2-E956-458D-8A4C-835864F57C95}"/>
                  </a:ext>
                </a:extLst>
              </p:cNvPr>
              <p:cNvSpPr txBox="1"/>
              <p:nvPr/>
            </p:nvSpPr>
            <p:spPr>
              <a:xfrm>
                <a:off x="1529587" y="5658287"/>
                <a:ext cx="1173718" cy="83458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𝑘</m:t>
                          </m:r>
                        </m:sub>
                        <m:sup/>
                        <m:e>
                          <m:sSubSup>
                            <m:sSubSupPr>
                              <m:ctrlPr>
                                <a:rPr lang="en-US" b="0" i="1" smtClean="0">
                                  <a:latin typeface="Cambria Math" panose="02040503050406030204" pitchFamily="18" charset="0"/>
                                </a:rPr>
                              </m:ctrlPr>
                            </m:sSubSupPr>
                            <m:e>
                              <m:r>
                                <a:rPr lang="en-US" i="1">
                                  <a:latin typeface="Cambria Math" panose="02040503050406030204" pitchFamily="18" charset="0"/>
                                </a:rPr>
                                <m:t>𝑐</m:t>
                              </m:r>
                            </m:e>
                            <m:sub>
                              <m:r>
                                <a:rPr lang="en-US" i="1">
                                  <a:latin typeface="Cambria Math" panose="02040503050406030204" pitchFamily="18" charset="0"/>
                                </a:rPr>
                                <m:t>𝑗</m:t>
                              </m:r>
                            </m:sub>
                            <m:sup>
                              <m:r>
                                <a:rPr lang="en-US" i="1" smtClean="0">
                                  <a:latin typeface="Cambria Math" panose="02040503050406030204" pitchFamily="18" charset="0"/>
                                  <a:ea typeface="Cambria Math" panose="02040503050406030204" pitchFamily="18" charset="0"/>
                                </a:rPr>
                                <m:t>†</m:t>
                              </m:r>
                            </m:sup>
                          </m:sSubSup>
                          <m:sSub>
                            <m:sSubPr>
                              <m:ctrlPr>
                                <a:rPr lang="en-US" i="1">
                                  <a:latin typeface="Cambria Math" panose="02040503050406030204" pitchFamily="18" charset="0"/>
                                </a:rPr>
                              </m:ctrlPr>
                            </m:sSubPr>
                            <m:e>
                              <m:r>
                                <a:rPr lang="en-US" i="1">
                                  <a:latin typeface="Cambria Math" panose="02040503050406030204" pitchFamily="18" charset="0"/>
                                </a:rPr>
                                <m:t>𝐻</m:t>
                              </m:r>
                            </m:e>
                            <m:sub>
                              <m:r>
                                <a:rPr lang="en-US" i="1">
                                  <a:latin typeface="Cambria Math" panose="02040503050406030204" pitchFamily="18" charset="0"/>
                                </a:rPr>
                                <m:t>𝑗𝑘</m:t>
                              </m:r>
                            </m:sub>
                          </m:sSub>
                          <m:sSub>
                            <m:sSubPr>
                              <m:ctrlPr>
                                <a:rPr lang="en-US" i="1">
                                  <a:latin typeface="Cambria Math" panose="02040503050406030204" pitchFamily="18" charset="0"/>
                                </a:rPr>
                              </m:ctrlPr>
                            </m:sSubPr>
                            <m:e>
                              <m:r>
                                <a:rPr lang="en-US" i="1">
                                  <a:latin typeface="Cambria Math" panose="02040503050406030204" pitchFamily="18" charset="0"/>
                                </a:rPr>
                                <m:t>𝑐</m:t>
                              </m:r>
                            </m:e>
                            <m:sub>
                              <m:r>
                                <a:rPr lang="en-US" i="1">
                                  <a:latin typeface="Cambria Math" panose="02040503050406030204" pitchFamily="18" charset="0"/>
                                </a:rPr>
                                <m:t>𝑘</m:t>
                              </m:r>
                            </m:sub>
                          </m:sSub>
                        </m:e>
                      </m:nary>
                    </m:oMath>
                  </m:oMathPara>
                </a14:m>
                <a:endParaRPr lang="en-SG" dirty="0"/>
              </a:p>
            </p:txBody>
          </p:sp>
        </mc:Choice>
        <mc:Fallback xmlns="">
          <p:sp>
            <p:nvSpPr>
              <p:cNvPr id="24" name="TextBox 23">
                <a:extLst>
                  <a:ext uri="{FF2B5EF4-FFF2-40B4-BE49-F238E27FC236}">
                    <a16:creationId xmlns:a16="http://schemas.microsoft.com/office/drawing/2014/main" id="{6BF5F9E2-E956-458D-8A4C-835864F57C95}"/>
                  </a:ext>
                </a:extLst>
              </p:cNvPr>
              <p:cNvSpPr txBox="1">
                <a:spLocks noRot="1" noChangeAspect="1" noMove="1" noResize="1" noEditPoints="1" noAdjustHandles="1" noChangeArrowheads="1" noChangeShapeType="1" noTextEdit="1"/>
              </p:cNvSpPr>
              <p:nvPr/>
            </p:nvSpPr>
            <p:spPr>
              <a:xfrm>
                <a:off x="1529587" y="5658287"/>
                <a:ext cx="1173718" cy="834587"/>
              </a:xfrm>
              <a:prstGeom prst="rect">
                <a:avLst/>
              </a:prstGeom>
              <a:blipFill>
                <a:blip r:embed="rId7"/>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388410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val 41">
            <a:extLst>
              <a:ext uri="{FF2B5EF4-FFF2-40B4-BE49-F238E27FC236}">
                <a16:creationId xmlns:a16="http://schemas.microsoft.com/office/drawing/2014/main" id="{5595A08A-1DDF-4451-A680-782B10E99C47}"/>
              </a:ext>
            </a:extLst>
          </p:cNvPr>
          <p:cNvSpPr/>
          <p:nvPr/>
        </p:nvSpPr>
        <p:spPr>
          <a:xfrm>
            <a:off x="729805" y="2263103"/>
            <a:ext cx="2906487" cy="2813061"/>
          </a:xfrm>
          <a:prstGeom prst="ellipse">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p:txBody>
          <a:bodyPr/>
          <a:lstStyle/>
          <a:p>
            <a:r>
              <a:rPr lang="en-US" dirty="0"/>
              <a:t>Electron-field interaction, </a:t>
            </a:r>
            <a:r>
              <a:rPr lang="en-US" dirty="0" err="1"/>
              <a:t>Peierls</a:t>
            </a:r>
            <a:r>
              <a:rPr lang="en-US" dirty="0"/>
              <a:t> substitution</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5</a:t>
            </a:fld>
            <a:endParaRPr lang="en-US"/>
          </a:p>
        </p:txBody>
      </p:sp>
      <p:sp>
        <p:nvSpPr>
          <p:cNvPr id="5" name="Oval 4">
            <a:extLst>
              <a:ext uri="{FF2B5EF4-FFF2-40B4-BE49-F238E27FC236}">
                <a16:creationId xmlns:a16="http://schemas.microsoft.com/office/drawing/2014/main" id="{87E8BC2A-037F-4927-86F7-0F435B09350D}"/>
              </a:ext>
            </a:extLst>
          </p:cNvPr>
          <p:cNvSpPr/>
          <p:nvPr/>
        </p:nvSpPr>
        <p:spPr>
          <a:xfrm>
            <a:off x="304800" y="3156857"/>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869D8251-B524-4633-B8BB-DFD56FECCFAB}"/>
              </a:ext>
            </a:extLst>
          </p:cNvPr>
          <p:cNvSpPr/>
          <p:nvPr/>
        </p:nvSpPr>
        <p:spPr>
          <a:xfrm>
            <a:off x="87085" y="37664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829A057D-8D51-40EC-A8F1-97B3E3EED28B}"/>
              </a:ext>
            </a:extLst>
          </p:cNvPr>
          <p:cNvSpPr/>
          <p:nvPr/>
        </p:nvSpPr>
        <p:spPr>
          <a:xfrm>
            <a:off x="478972" y="383177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Oval 11">
            <a:extLst>
              <a:ext uri="{FF2B5EF4-FFF2-40B4-BE49-F238E27FC236}">
                <a16:creationId xmlns:a16="http://schemas.microsoft.com/office/drawing/2014/main" id="{C16E5A14-7BEA-4B1F-800F-8DA0AF8A8825}"/>
              </a:ext>
            </a:extLst>
          </p:cNvPr>
          <p:cNvSpPr/>
          <p:nvPr/>
        </p:nvSpPr>
        <p:spPr>
          <a:xfrm>
            <a:off x="914401" y="40821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1" name="Oval 40">
            <a:extLst>
              <a:ext uri="{FF2B5EF4-FFF2-40B4-BE49-F238E27FC236}">
                <a16:creationId xmlns:a16="http://schemas.microsoft.com/office/drawing/2014/main" id="{E54ED44F-3D61-4AB1-BFA5-B0B292BD6BD8}"/>
              </a:ext>
            </a:extLst>
          </p:cNvPr>
          <p:cNvSpPr/>
          <p:nvPr/>
        </p:nvSpPr>
        <p:spPr>
          <a:xfrm>
            <a:off x="250372" y="260168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C83C4CBD-0532-4056-93E0-73537691662B}"/>
              </a:ext>
            </a:extLst>
          </p:cNvPr>
          <p:cNvSpPr/>
          <p:nvPr/>
        </p:nvSpPr>
        <p:spPr>
          <a:xfrm>
            <a:off x="-43539" y="2351312"/>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6" name="Oval 45">
            <a:extLst>
              <a:ext uri="{FF2B5EF4-FFF2-40B4-BE49-F238E27FC236}">
                <a16:creationId xmlns:a16="http://schemas.microsoft.com/office/drawing/2014/main" id="{D3032C99-8660-4B26-AE0A-4E2B74C762FD}"/>
              </a:ext>
            </a:extLst>
          </p:cNvPr>
          <p:cNvSpPr/>
          <p:nvPr/>
        </p:nvSpPr>
        <p:spPr>
          <a:xfrm>
            <a:off x="-130628" y="301534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6" name="Straight Connector 15">
            <a:extLst>
              <a:ext uri="{FF2B5EF4-FFF2-40B4-BE49-F238E27FC236}">
                <a16:creationId xmlns:a16="http://schemas.microsoft.com/office/drawing/2014/main" id="{5FED25F4-AC4C-401D-A35D-4D21C4482F77}"/>
              </a:ext>
            </a:extLst>
          </p:cNvPr>
          <p:cNvCxnSpPr>
            <a:cxnSpLocks/>
          </p:cNvCxnSpPr>
          <p:nvPr/>
        </p:nvCxnSpPr>
        <p:spPr>
          <a:xfrm>
            <a:off x="815598" y="2859384"/>
            <a:ext cx="392712" cy="271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B979255-9B30-438F-9D6A-DC02C7D42D92}"/>
              </a:ext>
            </a:extLst>
          </p:cNvPr>
          <p:cNvCxnSpPr>
            <a:cxnSpLocks/>
          </p:cNvCxnSpPr>
          <p:nvPr/>
        </p:nvCxnSpPr>
        <p:spPr>
          <a:xfrm>
            <a:off x="1333501" y="3158654"/>
            <a:ext cx="239484" cy="5660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C255D3E-D34F-4603-B11D-620D6CB80B1F}"/>
              </a:ext>
            </a:extLst>
          </p:cNvPr>
          <p:cNvCxnSpPr>
            <a:stCxn id="10" idx="4"/>
            <a:endCxn id="15" idx="0"/>
          </p:cNvCxnSpPr>
          <p:nvPr/>
        </p:nvCxnSpPr>
        <p:spPr>
          <a:xfrm>
            <a:off x="1572985" y="3844458"/>
            <a:ext cx="10885" cy="433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0C0FC08-5442-4A68-966D-7334EFA040D5}"/>
              </a:ext>
            </a:extLst>
          </p:cNvPr>
          <p:cNvCxnSpPr>
            <a:cxnSpLocks/>
          </p:cNvCxnSpPr>
          <p:nvPr/>
        </p:nvCxnSpPr>
        <p:spPr>
          <a:xfrm>
            <a:off x="941616" y="3648512"/>
            <a:ext cx="560612" cy="102514"/>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575A21C-3D90-4F0E-AB26-1D1977E77762}"/>
              </a:ext>
            </a:extLst>
          </p:cNvPr>
          <p:cNvCxnSpPr>
            <a:cxnSpLocks/>
          </p:cNvCxnSpPr>
          <p:nvPr/>
        </p:nvCxnSpPr>
        <p:spPr>
          <a:xfrm>
            <a:off x="1072245" y="4214569"/>
            <a:ext cx="473527" cy="195943"/>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75C29269-157D-411D-9182-C89F61FF7EC7}"/>
              </a:ext>
            </a:extLst>
          </p:cNvPr>
          <p:cNvCxnSpPr>
            <a:cxnSpLocks/>
          </p:cNvCxnSpPr>
          <p:nvPr/>
        </p:nvCxnSpPr>
        <p:spPr>
          <a:xfrm>
            <a:off x="908958" y="3626740"/>
            <a:ext cx="119743" cy="587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775D177-D2BF-4B36-B9FC-791A31D685BE}"/>
              </a:ext>
            </a:extLst>
          </p:cNvPr>
          <p:cNvCxnSpPr>
            <a:cxnSpLocks/>
          </p:cNvCxnSpPr>
          <p:nvPr/>
        </p:nvCxnSpPr>
        <p:spPr>
          <a:xfrm>
            <a:off x="342900" y="2662452"/>
            <a:ext cx="527133" cy="305423"/>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F60E0FF-5126-49EC-A2E1-048471B77499}"/>
              </a:ext>
            </a:extLst>
          </p:cNvPr>
          <p:cNvCxnSpPr>
            <a:cxnSpLocks/>
          </p:cNvCxnSpPr>
          <p:nvPr/>
        </p:nvCxnSpPr>
        <p:spPr>
          <a:xfrm>
            <a:off x="419100" y="3321941"/>
            <a:ext cx="409036" cy="303716"/>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C0486BE-DF28-4941-A9F8-79AC20DA1B34}"/>
              </a:ext>
            </a:extLst>
          </p:cNvPr>
          <p:cNvCxnSpPr>
            <a:cxnSpLocks/>
          </p:cNvCxnSpPr>
          <p:nvPr/>
        </p:nvCxnSpPr>
        <p:spPr>
          <a:xfrm>
            <a:off x="353786" y="2832082"/>
            <a:ext cx="54428" cy="324775"/>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D2AC82E-3C78-48F1-9248-DBE1D07C7DFE}"/>
              </a:ext>
            </a:extLst>
          </p:cNvPr>
          <p:cNvCxnSpPr>
            <a:cxnSpLocks/>
          </p:cNvCxnSpPr>
          <p:nvPr/>
        </p:nvCxnSpPr>
        <p:spPr>
          <a:xfrm>
            <a:off x="64498" y="2460883"/>
            <a:ext cx="293911" cy="272142"/>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3E0B2A5-A0DD-4F97-9424-2B22D11A7889}"/>
              </a:ext>
            </a:extLst>
          </p:cNvPr>
          <p:cNvCxnSpPr>
            <a:cxnSpLocks/>
          </p:cNvCxnSpPr>
          <p:nvPr/>
        </p:nvCxnSpPr>
        <p:spPr>
          <a:xfrm>
            <a:off x="16330" y="3169541"/>
            <a:ext cx="354606" cy="107773"/>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513E8CB1-D336-4CD1-81E4-E808C1C0A174}"/>
              </a:ext>
            </a:extLst>
          </p:cNvPr>
          <p:cNvCxnSpPr>
            <a:cxnSpLocks/>
          </p:cNvCxnSpPr>
          <p:nvPr/>
        </p:nvCxnSpPr>
        <p:spPr>
          <a:xfrm flipH="1">
            <a:off x="620484" y="3658315"/>
            <a:ext cx="282208" cy="25599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7051F7A-AB43-4F22-B69A-8A0ADFFE95DE}"/>
              </a:ext>
            </a:extLst>
          </p:cNvPr>
          <p:cNvCxnSpPr>
            <a:cxnSpLocks/>
          </p:cNvCxnSpPr>
          <p:nvPr/>
        </p:nvCxnSpPr>
        <p:spPr>
          <a:xfrm>
            <a:off x="195939" y="3881658"/>
            <a:ext cx="391887"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CB143A8-FB38-44A6-BC48-386459692904}"/>
              </a:ext>
            </a:extLst>
          </p:cNvPr>
          <p:cNvCxnSpPr>
            <a:cxnSpLocks/>
          </p:cNvCxnSpPr>
          <p:nvPr/>
        </p:nvCxnSpPr>
        <p:spPr>
          <a:xfrm>
            <a:off x="615044" y="3996856"/>
            <a:ext cx="354607" cy="21663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04E3BB0-B78B-4E30-BDF5-A65063BF88E0}"/>
              </a:ext>
            </a:extLst>
          </p:cNvPr>
          <p:cNvCxnSpPr>
            <a:cxnSpLocks/>
          </p:cNvCxnSpPr>
          <p:nvPr/>
        </p:nvCxnSpPr>
        <p:spPr>
          <a:xfrm flipH="1">
            <a:off x="223156" y="3984887"/>
            <a:ext cx="407394" cy="50182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163FC76-46E3-4AFA-8B97-7BAB2904644E}"/>
              </a:ext>
            </a:extLst>
          </p:cNvPr>
          <p:cNvCxnSpPr>
            <a:cxnSpLocks/>
          </p:cNvCxnSpPr>
          <p:nvPr/>
        </p:nvCxnSpPr>
        <p:spPr>
          <a:xfrm>
            <a:off x="206830" y="4382400"/>
            <a:ext cx="538840" cy="398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EC0BE46-BE5E-497C-8A0A-ECAD7D8F1272}"/>
              </a:ext>
            </a:extLst>
          </p:cNvPr>
          <p:cNvCxnSpPr>
            <a:cxnSpLocks/>
          </p:cNvCxnSpPr>
          <p:nvPr/>
        </p:nvCxnSpPr>
        <p:spPr>
          <a:xfrm flipH="1">
            <a:off x="-293913" y="3897801"/>
            <a:ext cx="447134" cy="2177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5A06732-8F3A-430D-BA21-2CD1805DA501}"/>
              </a:ext>
            </a:extLst>
          </p:cNvPr>
          <p:cNvCxnSpPr>
            <a:cxnSpLocks/>
          </p:cNvCxnSpPr>
          <p:nvPr/>
        </p:nvCxnSpPr>
        <p:spPr>
          <a:xfrm flipH="1">
            <a:off x="-293914" y="4421398"/>
            <a:ext cx="560614"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B6FCC4FA-62CC-41F0-ACCB-7C843E5404E0}"/>
              </a:ext>
            </a:extLst>
          </p:cNvPr>
          <p:cNvSpPr/>
          <p:nvPr/>
        </p:nvSpPr>
        <p:spPr>
          <a:xfrm>
            <a:off x="576940" y="4582883"/>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 name="Oval 10">
            <a:extLst>
              <a:ext uri="{FF2B5EF4-FFF2-40B4-BE49-F238E27FC236}">
                <a16:creationId xmlns:a16="http://schemas.microsoft.com/office/drawing/2014/main" id="{2FEFB6DC-2064-4E61-ABF8-DF08849A750A}"/>
              </a:ext>
            </a:extLst>
          </p:cNvPr>
          <p:cNvSpPr/>
          <p:nvPr/>
        </p:nvSpPr>
        <p:spPr>
          <a:xfrm>
            <a:off x="152400" y="42998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Oval 14">
            <a:extLst>
              <a:ext uri="{FF2B5EF4-FFF2-40B4-BE49-F238E27FC236}">
                <a16:creationId xmlns:a16="http://schemas.microsoft.com/office/drawing/2014/main" id="{21FCEA72-86D5-40F8-8937-14810648215A}"/>
              </a:ext>
            </a:extLst>
          </p:cNvPr>
          <p:cNvSpPr/>
          <p:nvPr/>
        </p:nvSpPr>
        <p:spPr>
          <a:xfrm>
            <a:off x="1469570" y="427808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68" name="Straight Connector 67">
            <a:extLst>
              <a:ext uri="{FF2B5EF4-FFF2-40B4-BE49-F238E27FC236}">
                <a16:creationId xmlns:a16="http://schemas.microsoft.com/office/drawing/2014/main" id="{990ECF54-CD16-494F-B9AB-30EAE81A5558}"/>
              </a:ext>
            </a:extLst>
          </p:cNvPr>
          <p:cNvCxnSpPr>
            <a:cxnSpLocks/>
          </p:cNvCxnSpPr>
          <p:nvPr/>
        </p:nvCxnSpPr>
        <p:spPr>
          <a:xfrm flipH="1">
            <a:off x="702126" y="4203683"/>
            <a:ext cx="337461" cy="500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E943E44-9A3D-4A3F-908D-603B51BDAF4B}"/>
              </a:ext>
            </a:extLst>
          </p:cNvPr>
          <p:cNvCxnSpPr>
            <a:cxnSpLocks/>
          </p:cNvCxnSpPr>
          <p:nvPr/>
        </p:nvCxnSpPr>
        <p:spPr>
          <a:xfrm flipH="1">
            <a:off x="957122" y="3223970"/>
            <a:ext cx="343721" cy="412573"/>
          </a:xfrm>
          <a:prstGeom prst="line">
            <a:avLst/>
          </a:prstGeom>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EEB2C9A-97EF-44E1-8840-83408DDB8100}"/>
              </a:ext>
            </a:extLst>
          </p:cNvPr>
          <p:cNvSpPr/>
          <p:nvPr/>
        </p:nvSpPr>
        <p:spPr>
          <a:xfrm>
            <a:off x="1458685" y="3614058"/>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 name="Oval 8">
            <a:extLst>
              <a:ext uri="{FF2B5EF4-FFF2-40B4-BE49-F238E27FC236}">
                <a16:creationId xmlns:a16="http://schemas.microsoft.com/office/drawing/2014/main" id="{C29565FD-1F00-4DD2-BC14-55D5273483E3}"/>
              </a:ext>
            </a:extLst>
          </p:cNvPr>
          <p:cNvSpPr/>
          <p:nvPr/>
        </p:nvSpPr>
        <p:spPr>
          <a:xfrm>
            <a:off x="1219201" y="3048000"/>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Oval 13">
            <a:extLst>
              <a:ext uri="{FF2B5EF4-FFF2-40B4-BE49-F238E27FC236}">
                <a16:creationId xmlns:a16="http://schemas.microsoft.com/office/drawing/2014/main" id="{B6765FA2-8042-43A5-A045-694E94D6C60E}"/>
              </a:ext>
            </a:extLst>
          </p:cNvPr>
          <p:cNvSpPr/>
          <p:nvPr/>
        </p:nvSpPr>
        <p:spPr>
          <a:xfrm>
            <a:off x="696683" y="2771216"/>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52" name="Straight Connector 51">
            <a:extLst>
              <a:ext uri="{FF2B5EF4-FFF2-40B4-BE49-F238E27FC236}">
                <a16:creationId xmlns:a16="http://schemas.microsoft.com/office/drawing/2014/main" id="{DB727011-D985-42CA-BDFF-4808426ABA62}"/>
              </a:ext>
            </a:extLst>
          </p:cNvPr>
          <p:cNvCxnSpPr>
            <a:cxnSpLocks/>
          </p:cNvCxnSpPr>
          <p:nvPr/>
        </p:nvCxnSpPr>
        <p:spPr>
          <a:xfrm>
            <a:off x="817249" y="2935217"/>
            <a:ext cx="64497" cy="641639"/>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a:extLst>
              <a:ext uri="{FF2B5EF4-FFF2-40B4-BE49-F238E27FC236}">
                <a16:creationId xmlns:a16="http://schemas.microsoft.com/office/drawing/2014/main" id="{A694BE0E-D371-4AA6-8239-7D807E03BD04}"/>
              </a:ext>
            </a:extLst>
          </p:cNvPr>
          <p:cNvSpPr/>
          <p:nvPr/>
        </p:nvSpPr>
        <p:spPr>
          <a:xfrm>
            <a:off x="794658" y="3494314"/>
            <a:ext cx="228600" cy="2304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9144A9D7-54EF-E463-9045-286970F5A440}"/>
                  </a:ext>
                </a:extLst>
              </p:cNvPr>
              <p:cNvSpPr txBox="1"/>
              <p:nvPr/>
            </p:nvSpPr>
            <p:spPr>
              <a:xfrm>
                <a:off x="4304181" y="3119195"/>
                <a:ext cx="4592952" cy="98597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2400" b="0" i="1" smtClean="0">
                              <a:latin typeface="Cambria Math" panose="02040503050406030204" pitchFamily="18" charset="0"/>
                            </a:rPr>
                          </m:ctrlPr>
                        </m:naryPr>
                        <m:sub>
                          <m:r>
                            <m:rPr>
                              <m:brk m:alnAt="7"/>
                            </m:rPr>
                            <a:rPr lang="en-SG" sz="2400" b="0" i="1" smtClean="0">
                              <a:latin typeface="Cambria Math" panose="02040503050406030204" pitchFamily="18" charset="0"/>
                            </a:rPr>
                            <m:t>𝑗</m:t>
                          </m:r>
                          <m:r>
                            <a:rPr lang="en-SG" sz="2400" b="0" i="1" smtClean="0">
                              <a:latin typeface="Cambria Math" panose="02040503050406030204" pitchFamily="18" charset="0"/>
                            </a:rPr>
                            <m:t>𝑘</m:t>
                          </m:r>
                        </m:sub>
                        <m:sup/>
                        <m:e>
                          <m:sSubSup>
                            <m:sSubSupPr>
                              <m:ctrlPr>
                                <a:rPr lang="en-US" sz="2400" i="1">
                                  <a:solidFill>
                                    <a:prstClr val="black"/>
                                  </a:solidFill>
                                  <a:latin typeface="Cambria Math" panose="02040503050406030204" pitchFamily="18" charset="0"/>
                                </a:rPr>
                              </m:ctrlPr>
                            </m:sSubSup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𝑗</m:t>
                              </m:r>
                            </m:sub>
                            <m:sup>
                              <m:r>
                                <a:rPr lang="en-US" sz="2400" i="1">
                                  <a:solidFill>
                                    <a:prstClr val="black"/>
                                  </a:solidFill>
                                  <a:latin typeface="Cambria Math" panose="02040503050406030204" pitchFamily="18" charset="0"/>
                                  <a:ea typeface="Cambria Math" panose="02040503050406030204" pitchFamily="18" charset="0"/>
                                </a:rPr>
                                <m:t>†</m:t>
                              </m:r>
                            </m:sup>
                          </m:sSubSup>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𝐻</m:t>
                              </m:r>
                            </m:e>
                            <m:sub>
                              <m:r>
                                <a:rPr lang="en-US" sz="2400" i="1">
                                  <a:solidFill>
                                    <a:prstClr val="black"/>
                                  </a:solidFill>
                                  <a:latin typeface="Cambria Math" panose="02040503050406030204" pitchFamily="18" charset="0"/>
                                </a:rPr>
                                <m:t>𝑗𝑘</m:t>
                              </m:r>
                            </m:sub>
                          </m:sSub>
                          <m:sSub>
                            <m:sSubPr>
                              <m:ctrlPr>
                                <a:rPr lang="en-US" sz="2400" i="1">
                                  <a:solidFill>
                                    <a:prstClr val="black"/>
                                  </a:solidFill>
                                  <a:latin typeface="Cambria Math" panose="02040503050406030204" pitchFamily="18" charset="0"/>
                                </a:rPr>
                              </m:ctrlPr>
                            </m:sSubPr>
                            <m:e>
                              <m:r>
                                <a:rPr lang="en-US" sz="2400" i="1">
                                  <a:solidFill>
                                    <a:prstClr val="black"/>
                                  </a:solidFill>
                                  <a:latin typeface="Cambria Math" panose="02040503050406030204" pitchFamily="18" charset="0"/>
                                </a:rPr>
                                <m:t>𝑐</m:t>
                              </m:r>
                            </m:e>
                            <m:sub>
                              <m:r>
                                <a:rPr lang="en-US" sz="2400" i="1">
                                  <a:solidFill>
                                    <a:prstClr val="black"/>
                                  </a:solidFill>
                                  <a:latin typeface="Cambria Math" panose="02040503050406030204" pitchFamily="18" charset="0"/>
                                </a:rPr>
                                <m:t>𝑘</m:t>
                              </m:r>
                            </m:sub>
                          </m:sSub>
                          <m:r>
                            <m:rPr>
                              <m:sty m:val="p"/>
                            </m:rPr>
                            <a:rPr lang="en-US" sz="2400">
                              <a:solidFill>
                                <a:prstClr val="black"/>
                              </a:solidFill>
                              <a:latin typeface="Cambria Math" panose="02040503050406030204" pitchFamily="18" charset="0"/>
                            </a:rPr>
                            <m:t>exp</m:t>
                          </m:r>
                          <m:d>
                            <m:dPr>
                              <m:ctrlPr>
                                <a:rPr lang="en-US" sz="2400" i="1" smtClean="0">
                                  <a:solidFill>
                                    <a:prstClr val="black"/>
                                  </a:solidFill>
                                  <a:latin typeface="Cambria Math" panose="02040503050406030204" pitchFamily="18" charset="0"/>
                                </a:rPr>
                              </m:ctrlPr>
                            </m:dPr>
                            <m:e>
                              <m:r>
                                <a:rPr lang="en-US" sz="2400" i="1">
                                  <a:solidFill>
                                    <a:prstClr val="black"/>
                                  </a:solidFill>
                                  <a:latin typeface="Cambria Math" panose="02040503050406030204" pitchFamily="18" charset="0"/>
                                </a:rPr>
                                <m:t>−</m:t>
                              </m:r>
                              <m:r>
                                <a:rPr lang="en-US" sz="2400" i="1">
                                  <a:solidFill>
                                    <a:prstClr val="black"/>
                                  </a:solidFill>
                                  <a:latin typeface="Cambria Math" panose="02040503050406030204" pitchFamily="18" charset="0"/>
                                </a:rPr>
                                <m:t>𝑖</m:t>
                              </m:r>
                              <m:f>
                                <m:fPr>
                                  <m:ctrlPr>
                                    <a:rPr lang="en-US" sz="2400" i="1" smtClean="0">
                                      <a:solidFill>
                                        <a:prstClr val="black"/>
                                      </a:solidFill>
                                      <a:latin typeface="Cambria Math" panose="02040503050406030204" pitchFamily="18" charset="0"/>
                                    </a:rPr>
                                  </m:ctrlPr>
                                </m:fPr>
                                <m:num>
                                  <m:r>
                                    <a:rPr lang="en-US" sz="2400" b="0" i="1" smtClean="0">
                                      <a:solidFill>
                                        <a:prstClr val="black"/>
                                      </a:solidFill>
                                      <a:latin typeface="Cambria Math" panose="02040503050406030204" pitchFamily="18" charset="0"/>
                                    </a:rPr>
                                    <m:t>𝑒</m:t>
                                  </m:r>
                                </m:num>
                                <m:den>
                                  <m:r>
                                    <a:rPr lang="en-US" sz="2400" b="0" i="1" smtClean="0">
                                      <a:solidFill>
                                        <a:prstClr val="black"/>
                                      </a:solidFill>
                                      <a:latin typeface="Cambria Math" panose="02040503050406030204" pitchFamily="18" charset="0"/>
                                    </a:rPr>
                                    <m:t>ℏ</m:t>
                                  </m:r>
                                </m:den>
                              </m:f>
                              <m:nary>
                                <m:naryPr>
                                  <m:ctrlPr>
                                    <a:rPr lang="en-US" sz="2400" i="1">
                                      <a:solidFill>
                                        <a:prstClr val="black"/>
                                      </a:solidFill>
                                      <a:latin typeface="Cambria Math" panose="02040503050406030204" pitchFamily="18" charset="0"/>
                                    </a:rPr>
                                  </m:ctrlPr>
                                </m:naryPr>
                                <m:sub>
                                  <m:r>
                                    <m:rPr>
                                      <m:brk m:alnAt="23"/>
                                    </m:rPr>
                                    <a:rPr lang="en-US" sz="2400" i="1">
                                      <a:solidFill>
                                        <a:prstClr val="black"/>
                                      </a:solidFill>
                                      <a:latin typeface="Cambria Math" panose="02040503050406030204" pitchFamily="18" charset="0"/>
                                    </a:rPr>
                                    <m:t>𝑘</m:t>
                                  </m:r>
                                </m:sub>
                                <m:sup>
                                  <m:r>
                                    <a:rPr lang="en-US" sz="2400" i="1">
                                      <a:solidFill>
                                        <a:prstClr val="black"/>
                                      </a:solidFill>
                                      <a:latin typeface="Cambria Math" panose="02040503050406030204" pitchFamily="18" charset="0"/>
                                    </a:rPr>
                                    <m:t>𝑗</m:t>
                                  </m:r>
                                </m:sup>
                                <m:e>
                                  <m:r>
                                    <a:rPr lang="en-US" sz="2400" b="1">
                                      <a:solidFill>
                                        <a:prstClr val="black"/>
                                      </a:solidFill>
                                      <a:latin typeface="Cambria Math" panose="02040503050406030204" pitchFamily="18" charset="0"/>
                                    </a:rPr>
                                    <m:t>𝐀</m:t>
                                  </m:r>
                                  <m:r>
                                    <a:rPr lang="en-US" sz="2400" i="1">
                                      <a:solidFill>
                                        <a:prstClr val="black"/>
                                      </a:solidFill>
                                      <a:latin typeface="Cambria Math" panose="02040503050406030204" pitchFamily="18" charset="0"/>
                                      <a:ea typeface="Cambria Math" panose="02040503050406030204" pitchFamily="18" charset="0"/>
                                    </a:rPr>
                                    <m:t>⋅</m:t>
                                  </m:r>
                                  <m:r>
                                    <a:rPr lang="en-US" sz="2400" i="1">
                                      <a:solidFill>
                                        <a:prstClr val="black"/>
                                      </a:solidFill>
                                      <a:latin typeface="Cambria Math" panose="02040503050406030204" pitchFamily="18" charset="0"/>
                                      <a:ea typeface="Cambria Math" panose="02040503050406030204" pitchFamily="18" charset="0"/>
                                    </a:rPr>
                                    <m:t>𝑑</m:t>
                                  </m:r>
                                  <m:r>
                                    <a:rPr lang="en-US" sz="2400" b="1">
                                      <a:solidFill>
                                        <a:prstClr val="black"/>
                                      </a:solidFill>
                                      <a:latin typeface="Cambria Math" panose="02040503050406030204" pitchFamily="18" charset="0"/>
                                      <a:ea typeface="Cambria Math" panose="02040503050406030204" pitchFamily="18" charset="0"/>
                                    </a:rPr>
                                    <m:t>𝐫</m:t>
                                  </m:r>
                                </m:e>
                              </m:nary>
                            </m:e>
                          </m:d>
                        </m:e>
                      </m:nary>
                    </m:oMath>
                  </m:oMathPara>
                </a14:m>
                <a:endParaRPr lang="en-US" sz="2400" b="0" dirty="0"/>
              </a:p>
            </p:txBody>
          </p:sp>
        </mc:Choice>
        <mc:Fallback xmlns="">
          <p:sp>
            <p:nvSpPr>
              <p:cNvPr id="17" name="TextBox 16">
                <a:extLst>
                  <a:ext uri="{FF2B5EF4-FFF2-40B4-BE49-F238E27FC236}">
                    <a16:creationId xmlns:a16="http://schemas.microsoft.com/office/drawing/2014/main" id="{9144A9D7-54EF-E463-9045-286970F5A440}"/>
                  </a:ext>
                </a:extLst>
              </p:cNvPr>
              <p:cNvSpPr txBox="1">
                <a:spLocks noRot="1" noChangeAspect="1" noMove="1" noResize="1" noEditPoints="1" noAdjustHandles="1" noChangeArrowheads="1" noChangeShapeType="1" noTextEdit="1"/>
              </p:cNvSpPr>
              <p:nvPr/>
            </p:nvSpPr>
            <p:spPr>
              <a:xfrm>
                <a:off x="4304181" y="3119195"/>
                <a:ext cx="4592952" cy="985976"/>
              </a:xfrm>
              <a:prstGeom prst="rect">
                <a:avLst/>
              </a:prstGeom>
              <a:blipFill>
                <a:blip r:embed="rId2"/>
                <a:stretch>
                  <a:fillRect/>
                </a:stretch>
              </a:blipFill>
            </p:spPr>
            <p:txBody>
              <a:bodyPr/>
              <a:lstStyle/>
              <a:p>
                <a:r>
                  <a:rPr lang="en-SG">
                    <a:noFill/>
                  </a:rPr>
                  <a:t> </a:t>
                </a:r>
              </a:p>
            </p:txBody>
          </p:sp>
        </mc:Fallback>
      </mc:AlternateContent>
      <p:sp>
        <p:nvSpPr>
          <p:cNvPr id="18" name="TextBox 17">
            <a:extLst>
              <a:ext uri="{FF2B5EF4-FFF2-40B4-BE49-F238E27FC236}">
                <a16:creationId xmlns:a16="http://schemas.microsoft.com/office/drawing/2014/main" id="{945E493A-A317-2E8F-9CE0-90278FC64522}"/>
              </a:ext>
            </a:extLst>
          </p:cNvPr>
          <p:cNvSpPr txBox="1"/>
          <p:nvPr/>
        </p:nvSpPr>
        <p:spPr>
          <a:xfrm>
            <a:off x="1812472" y="2514601"/>
            <a:ext cx="914400" cy="400110"/>
          </a:xfrm>
          <a:prstGeom prst="rect">
            <a:avLst/>
          </a:prstGeom>
          <a:noFill/>
        </p:spPr>
        <p:txBody>
          <a:bodyPr wrap="square" rtlCol="0">
            <a:spAutoFit/>
          </a:bodyPr>
          <a:lstStyle/>
          <a:p>
            <a:r>
              <a:rPr lang="en-US" sz="2000" dirty="0"/>
              <a:t>system</a:t>
            </a:r>
            <a:endParaRPr lang="en-SG" sz="2000" dirty="0"/>
          </a:p>
        </p:txBody>
      </p:sp>
      <p:sp>
        <p:nvSpPr>
          <p:cNvPr id="20" name="TextBox 19">
            <a:extLst>
              <a:ext uri="{FF2B5EF4-FFF2-40B4-BE49-F238E27FC236}">
                <a16:creationId xmlns:a16="http://schemas.microsoft.com/office/drawing/2014/main" id="{DF2B91E2-D9A8-EC05-9FED-543B09228319}"/>
              </a:ext>
            </a:extLst>
          </p:cNvPr>
          <p:cNvSpPr txBox="1"/>
          <p:nvPr/>
        </p:nvSpPr>
        <p:spPr>
          <a:xfrm>
            <a:off x="97972" y="5162413"/>
            <a:ext cx="1110338" cy="707886"/>
          </a:xfrm>
          <a:prstGeom prst="rect">
            <a:avLst/>
          </a:prstGeom>
          <a:noFill/>
        </p:spPr>
        <p:txBody>
          <a:bodyPr wrap="square" rtlCol="0">
            <a:spAutoFit/>
          </a:bodyPr>
          <a:lstStyle/>
          <a:p>
            <a:r>
              <a:rPr lang="en-US" sz="2000" dirty="0"/>
              <a:t>electron bath</a:t>
            </a:r>
            <a:endParaRPr lang="en-SG" sz="2000" dirty="0"/>
          </a:p>
        </p:txBody>
      </p:sp>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C474BA64-21F0-C96D-454A-E359F9E88553}"/>
                  </a:ext>
                </a:extLst>
              </p14:cNvPr>
              <p14:cNvContentPartPr/>
              <p14:nvPr/>
            </p14:nvContentPartPr>
            <p14:xfrm>
              <a:off x="2448634" y="3406834"/>
              <a:ext cx="360" cy="360"/>
            </p14:xfrm>
          </p:contentPart>
        </mc:Choice>
        <mc:Fallback xmlns="">
          <p:pic>
            <p:nvPicPr>
              <p:cNvPr id="22" name="Ink 21">
                <a:extLst>
                  <a:ext uri="{FF2B5EF4-FFF2-40B4-BE49-F238E27FC236}">
                    <a16:creationId xmlns:a16="http://schemas.microsoft.com/office/drawing/2014/main" id="{C474BA64-21F0-C96D-454A-E359F9E88553}"/>
                  </a:ext>
                </a:extLst>
              </p:cNvPr>
              <p:cNvPicPr/>
              <p:nvPr/>
            </p:nvPicPr>
            <p:blipFill>
              <a:blip r:embed="rId6"/>
              <a:stretch>
                <a:fillRect/>
              </a:stretch>
            </p:blipFill>
            <p:spPr>
              <a:xfrm>
                <a:off x="2439994" y="3398194"/>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A369CF89-268B-BD8A-E829-CB7A66DCADE5}"/>
                  </a:ext>
                </a:extLst>
              </p14:cNvPr>
              <p14:cNvContentPartPr/>
              <p14:nvPr/>
            </p14:nvContentPartPr>
            <p14:xfrm>
              <a:off x="2448634" y="3169954"/>
              <a:ext cx="688680" cy="258840"/>
            </p14:xfrm>
          </p:contentPart>
        </mc:Choice>
        <mc:Fallback xmlns="">
          <p:pic>
            <p:nvPicPr>
              <p:cNvPr id="24" name="Ink 23">
                <a:extLst>
                  <a:ext uri="{FF2B5EF4-FFF2-40B4-BE49-F238E27FC236}">
                    <a16:creationId xmlns:a16="http://schemas.microsoft.com/office/drawing/2014/main" id="{A369CF89-268B-BD8A-E829-CB7A66DCADE5}"/>
                  </a:ext>
                </a:extLst>
              </p:cNvPr>
              <p:cNvPicPr/>
              <p:nvPr/>
            </p:nvPicPr>
            <p:blipFill>
              <a:blip r:embed="rId8"/>
              <a:stretch>
                <a:fillRect/>
              </a:stretch>
            </p:blipFill>
            <p:spPr>
              <a:xfrm>
                <a:off x="2439994" y="3161314"/>
                <a:ext cx="7063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Ink 25">
                <a:extLst>
                  <a:ext uri="{FF2B5EF4-FFF2-40B4-BE49-F238E27FC236}">
                    <a16:creationId xmlns:a16="http://schemas.microsoft.com/office/drawing/2014/main" id="{921C8842-A0BA-B65E-D3F7-BFF7176D2319}"/>
                  </a:ext>
                </a:extLst>
              </p14:cNvPr>
              <p14:cNvContentPartPr/>
              <p14:nvPr/>
            </p14:nvContentPartPr>
            <p14:xfrm>
              <a:off x="3150274" y="3069154"/>
              <a:ext cx="183240" cy="186120"/>
            </p14:xfrm>
          </p:contentPart>
        </mc:Choice>
        <mc:Fallback xmlns="">
          <p:pic>
            <p:nvPicPr>
              <p:cNvPr id="26" name="Ink 25">
                <a:extLst>
                  <a:ext uri="{FF2B5EF4-FFF2-40B4-BE49-F238E27FC236}">
                    <a16:creationId xmlns:a16="http://schemas.microsoft.com/office/drawing/2014/main" id="{921C8842-A0BA-B65E-D3F7-BFF7176D2319}"/>
                  </a:ext>
                </a:extLst>
              </p:cNvPr>
              <p:cNvPicPr/>
              <p:nvPr/>
            </p:nvPicPr>
            <p:blipFill>
              <a:blip r:embed="rId10"/>
              <a:stretch>
                <a:fillRect/>
              </a:stretch>
            </p:blipFill>
            <p:spPr>
              <a:xfrm>
                <a:off x="3141634" y="3060514"/>
                <a:ext cx="2008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9" name="Ink 48">
                <a:extLst>
                  <a:ext uri="{FF2B5EF4-FFF2-40B4-BE49-F238E27FC236}">
                    <a16:creationId xmlns:a16="http://schemas.microsoft.com/office/drawing/2014/main" id="{B97B2AC6-DF5A-47C6-A32B-F3ED2CE8BA5E}"/>
                  </a:ext>
                </a:extLst>
              </p14:cNvPr>
              <p14:cNvContentPartPr/>
              <p14:nvPr/>
            </p14:nvContentPartPr>
            <p14:xfrm>
              <a:off x="3145594" y="3567394"/>
              <a:ext cx="155880" cy="204480"/>
            </p14:xfrm>
          </p:contentPart>
        </mc:Choice>
        <mc:Fallback xmlns="">
          <p:pic>
            <p:nvPicPr>
              <p:cNvPr id="49" name="Ink 48">
                <a:extLst>
                  <a:ext uri="{FF2B5EF4-FFF2-40B4-BE49-F238E27FC236}">
                    <a16:creationId xmlns:a16="http://schemas.microsoft.com/office/drawing/2014/main" id="{B97B2AC6-DF5A-47C6-A32B-F3ED2CE8BA5E}"/>
                  </a:ext>
                </a:extLst>
              </p:cNvPr>
              <p:cNvPicPr/>
              <p:nvPr/>
            </p:nvPicPr>
            <p:blipFill>
              <a:blip r:embed="rId14"/>
              <a:stretch>
                <a:fillRect/>
              </a:stretch>
            </p:blipFill>
            <p:spPr>
              <a:xfrm>
                <a:off x="3136594" y="3558754"/>
                <a:ext cx="173520" cy="222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AF902E8D-67D9-AA0B-F602-4490A186B784}"/>
                  </a:ext>
                </a:extLst>
              </p14:cNvPr>
              <p14:cNvContentPartPr/>
              <p14:nvPr/>
            </p14:nvContentPartPr>
            <p14:xfrm>
              <a:off x="2355174" y="3734255"/>
              <a:ext cx="688975" cy="258763"/>
            </p14:xfrm>
          </p:contentPart>
        </mc:Choice>
        <mc:Fallback xmlns="">
          <p:pic>
            <p:nvPicPr>
              <p:cNvPr id="27" name="Ink 26">
                <a:extLst>
                  <a:ext uri="{FF2B5EF4-FFF2-40B4-BE49-F238E27FC236}">
                    <a16:creationId xmlns:a16="http://schemas.microsoft.com/office/drawing/2014/main" id="{AF902E8D-67D9-AA0B-F602-4490A186B784}"/>
                  </a:ext>
                </a:extLst>
              </p:cNvPr>
              <p:cNvPicPr/>
              <p:nvPr/>
            </p:nvPicPr>
            <p:blipFill>
              <a:blip r:embed="rId16"/>
              <a:stretch>
                <a:fillRect/>
              </a:stretch>
            </p:blipFill>
            <p:spPr>
              <a:xfrm>
                <a:off x="2346170" y="3725258"/>
                <a:ext cx="706623" cy="276398"/>
              </a:xfrm>
              <a:prstGeom prst="rect">
                <a:avLst/>
              </a:prstGeom>
            </p:spPr>
          </p:pic>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0D6293C-F8B9-989D-E2AA-5BB4EEEBB721}"/>
                  </a:ext>
                </a:extLst>
              </p:cNvPr>
              <p:cNvSpPr txBox="1"/>
              <p:nvPr/>
            </p:nvSpPr>
            <p:spPr>
              <a:xfrm>
                <a:off x="4463963" y="5162413"/>
                <a:ext cx="2840351" cy="461665"/>
              </a:xfrm>
              <a:prstGeom prst="rect">
                <a:avLst/>
              </a:prstGeom>
              <a:noFill/>
            </p:spPr>
            <p:txBody>
              <a:bodyPr wrap="square" rtlCol="0">
                <a:spAutoFit/>
              </a:bodyPr>
              <a:lstStyle/>
              <a:p>
                <a14:m>
                  <m:oMath xmlns:m="http://schemas.openxmlformats.org/officeDocument/2006/math">
                    <m:r>
                      <a:rPr lang="en-US" sz="2400" b="1" i="0" smtClean="0">
                        <a:latin typeface="Cambria Math" panose="02040503050406030204" pitchFamily="18" charset="0"/>
                      </a:rPr>
                      <m:t>𝐀</m:t>
                    </m:r>
                  </m:oMath>
                </a14:m>
                <a:r>
                  <a:rPr lang="en-SG" sz="2400" b="1" dirty="0"/>
                  <a:t> </a:t>
                </a:r>
                <a:r>
                  <a:rPr lang="en-SG" sz="2400" dirty="0"/>
                  <a:t>:</a:t>
                </a:r>
                <a:r>
                  <a:rPr lang="en-SG" sz="2400" b="1" dirty="0"/>
                  <a:t> </a:t>
                </a:r>
                <a:r>
                  <a:rPr lang="en-SG" sz="2400" dirty="0"/>
                  <a:t>vector potential</a:t>
                </a:r>
                <a:endParaRPr lang="en-SG" sz="2400" b="1" dirty="0"/>
              </a:p>
            </p:txBody>
          </p:sp>
        </mc:Choice>
        <mc:Fallback xmlns="">
          <p:sp>
            <p:nvSpPr>
              <p:cNvPr id="3" name="TextBox 2">
                <a:extLst>
                  <a:ext uri="{FF2B5EF4-FFF2-40B4-BE49-F238E27FC236}">
                    <a16:creationId xmlns:a16="http://schemas.microsoft.com/office/drawing/2014/main" id="{80D6293C-F8B9-989D-E2AA-5BB4EEEBB721}"/>
                  </a:ext>
                </a:extLst>
              </p:cNvPr>
              <p:cNvSpPr txBox="1">
                <a:spLocks noRot="1" noChangeAspect="1" noMove="1" noResize="1" noEditPoints="1" noAdjustHandles="1" noChangeArrowheads="1" noChangeShapeType="1" noTextEdit="1"/>
              </p:cNvSpPr>
              <p:nvPr/>
            </p:nvSpPr>
            <p:spPr>
              <a:xfrm>
                <a:off x="4463963" y="5162413"/>
                <a:ext cx="2840351" cy="461665"/>
              </a:xfrm>
              <a:prstGeom prst="rect">
                <a:avLst/>
              </a:prstGeom>
              <a:blipFill>
                <a:blip r:embed="rId17"/>
                <a:stretch>
                  <a:fillRect l="-429" t="-10526" b="-28947"/>
                </a:stretch>
              </a:blipFill>
            </p:spPr>
            <p:txBody>
              <a:bodyPr/>
              <a:lstStyle/>
              <a:p>
                <a:r>
                  <a:rPr lang="en-SG">
                    <a:noFill/>
                  </a:rPr>
                  <a:t> </a:t>
                </a:r>
              </a:p>
            </p:txBody>
          </p:sp>
        </mc:Fallback>
      </mc:AlternateContent>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1E2A7EB0-C3DC-47D2-A884-375E882E2642}"/>
                  </a:ext>
                </a:extLst>
              </p:cNvPr>
              <p:cNvSpPr txBox="1"/>
              <p:nvPr/>
            </p:nvSpPr>
            <p:spPr>
              <a:xfrm>
                <a:off x="3540106" y="2434548"/>
                <a:ext cx="1123817" cy="646331"/>
              </a:xfrm>
              <a:prstGeom prst="rect">
                <a:avLst/>
              </a:prstGeom>
              <a:noFill/>
            </p:spPr>
            <p:txBody>
              <a:bodyPr wrap="square" rtlCol="0">
                <a:spAutoFit/>
              </a:bodyPr>
              <a:lstStyle/>
              <a:p>
                <a:r>
                  <a:rPr lang="en-US" dirty="0"/>
                  <a:t>photon bath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m:t>
                        </m:r>
                      </m:sub>
                    </m:sSub>
                  </m:oMath>
                </a14:m>
                <a:endParaRPr lang="en-SG" dirty="0"/>
              </a:p>
            </p:txBody>
          </p:sp>
        </mc:Choice>
        <mc:Fallback>
          <p:sp>
            <p:nvSpPr>
              <p:cNvPr id="28" name="TextBox 27">
                <a:extLst>
                  <a:ext uri="{FF2B5EF4-FFF2-40B4-BE49-F238E27FC236}">
                    <a16:creationId xmlns:a16="http://schemas.microsoft.com/office/drawing/2014/main" id="{1E2A7EB0-C3DC-47D2-A884-375E882E2642}"/>
                  </a:ext>
                </a:extLst>
              </p:cNvPr>
              <p:cNvSpPr txBox="1">
                <a:spLocks noRot="1" noChangeAspect="1" noMove="1" noResize="1" noEditPoints="1" noAdjustHandles="1" noChangeArrowheads="1" noChangeShapeType="1" noTextEdit="1"/>
              </p:cNvSpPr>
              <p:nvPr/>
            </p:nvSpPr>
            <p:spPr>
              <a:xfrm>
                <a:off x="3540106" y="2434548"/>
                <a:ext cx="1123817" cy="646331"/>
              </a:xfrm>
              <a:prstGeom prst="rect">
                <a:avLst/>
              </a:prstGeom>
              <a:blipFill>
                <a:blip r:embed="rId18"/>
                <a:stretch>
                  <a:fillRect l="-4891" t="-4717" b="-14151"/>
                </a:stretch>
              </a:blipFill>
            </p:spPr>
            <p:txBody>
              <a:bodyPr/>
              <a:lstStyle/>
              <a:p>
                <a:r>
                  <a:rPr lang="en-SG">
                    <a:noFill/>
                  </a:rPr>
                  <a:t> </a:t>
                </a:r>
              </a:p>
            </p:txBody>
          </p:sp>
        </mc:Fallback>
      </mc:AlternateContent>
      <mc:AlternateContent xmlns:mc="http://schemas.openxmlformats.org/markup-compatibility/2006">
        <mc:Choice xmlns:a14="http://schemas.microsoft.com/office/drawing/2010/main" Requires="a14">
          <p:sp>
            <p:nvSpPr>
              <p:cNvPr id="29" name="TextBox 28">
                <a:extLst>
                  <a:ext uri="{FF2B5EF4-FFF2-40B4-BE49-F238E27FC236}">
                    <a16:creationId xmlns:a16="http://schemas.microsoft.com/office/drawing/2014/main" id="{7290DABA-9F8A-2771-E781-4541D7DA847E}"/>
                  </a:ext>
                </a:extLst>
              </p:cNvPr>
              <p:cNvSpPr txBox="1"/>
              <p:nvPr/>
            </p:nvSpPr>
            <p:spPr>
              <a:xfrm>
                <a:off x="4552648" y="5948438"/>
                <a:ext cx="1071255"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𝐁</m:t>
                      </m:r>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rPr>
                        <m:t>×</m:t>
                      </m:r>
                      <m:r>
                        <a:rPr lang="en-US" b="1" i="0" smtClean="0">
                          <a:latin typeface="Cambria Math" panose="02040503050406030204" pitchFamily="18" charset="0"/>
                        </a:rPr>
                        <m:t>𝐀</m:t>
                      </m:r>
                    </m:oMath>
                  </m:oMathPara>
                </a14:m>
                <a:endParaRPr lang="en-SG" b="1" dirty="0"/>
              </a:p>
            </p:txBody>
          </p:sp>
        </mc:Choice>
        <mc:Fallback>
          <p:sp>
            <p:nvSpPr>
              <p:cNvPr id="29" name="TextBox 28">
                <a:extLst>
                  <a:ext uri="{FF2B5EF4-FFF2-40B4-BE49-F238E27FC236}">
                    <a16:creationId xmlns:a16="http://schemas.microsoft.com/office/drawing/2014/main" id="{7290DABA-9F8A-2771-E781-4541D7DA847E}"/>
                  </a:ext>
                </a:extLst>
              </p:cNvPr>
              <p:cNvSpPr txBox="1">
                <a:spLocks noRot="1" noChangeAspect="1" noMove="1" noResize="1" noEditPoints="1" noAdjustHandles="1" noChangeArrowheads="1" noChangeShapeType="1" noTextEdit="1"/>
              </p:cNvSpPr>
              <p:nvPr/>
            </p:nvSpPr>
            <p:spPr>
              <a:xfrm>
                <a:off x="4552648" y="5948438"/>
                <a:ext cx="1071255" cy="276999"/>
              </a:xfrm>
              <a:prstGeom prst="rect">
                <a:avLst/>
              </a:prstGeom>
              <a:blipFill>
                <a:blip r:embed="rId19"/>
                <a:stretch>
                  <a:fillRect l="-5114" r="-4545" b="-8889"/>
                </a:stretch>
              </a:blipFill>
            </p:spPr>
            <p:txBody>
              <a:bodyPr/>
              <a:lstStyle/>
              <a:p>
                <a:r>
                  <a:rPr lang="en-SG">
                    <a:noFill/>
                  </a:rPr>
                  <a:t> </a:t>
                </a:r>
              </a:p>
            </p:txBody>
          </p:sp>
        </mc:Fallback>
      </mc:AlternateContent>
    </p:spTree>
    <p:extLst>
      <p:ext uri="{BB962C8B-B14F-4D97-AF65-F5344CB8AC3E}">
        <p14:creationId xmlns:p14="http://schemas.microsoft.com/office/powerpoint/2010/main" val="1345925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7748-8FF5-4665-9847-54A66F1CB38F}"/>
              </a:ext>
            </a:extLst>
          </p:cNvPr>
          <p:cNvSpPr>
            <a:spLocks noGrp="1"/>
          </p:cNvSpPr>
          <p:nvPr>
            <p:ph type="title"/>
          </p:nvPr>
        </p:nvSpPr>
        <p:spPr/>
        <p:txBody>
          <a:bodyPr/>
          <a:lstStyle/>
          <a:p>
            <a:r>
              <a:rPr lang="en-US" dirty="0"/>
              <a:t>NEGF, definitions</a:t>
            </a:r>
          </a:p>
        </p:txBody>
      </p:sp>
      <p:sp>
        <p:nvSpPr>
          <p:cNvPr id="4" name="Slide Number Placeholder 3">
            <a:extLst>
              <a:ext uri="{FF2B5EF4-FFF2-40B4-BE49-F238E27FC236}">
                <a16:creationId xmlns:a16="http://schemas.microsoft.com/office/drawing/2014/main" id="{42A91204-1F81-4578-A671-90EB65203D4B}"/>
              </a:ext>
            </a:extLst>
          </p:cNvPr>
          <p:cNvSpPr>
            <a:spLocks noGrp="1"/>
          </p:cNvSpPr>
          <p:nvPr>
            <p:ph type="sldNum" sz="quarter" idx="12"/>
          </p:nvPr>
        </p:nvSpPr>
        <p:spPr/>
        <p:txBody>
          <a:bodyPr/>
          <a:lstStyle/>
          <a:p>
            <a:fld id="{6B0C5081-FAA5-4254-AC75-597BB4863808}" type="slidenum">
              <a:rPr lang="en-US" smtClean="0"/>
              <a:t>6</a:t>
            </a:fld>
            <a:endParaRPr lang="en-US"/>
          </a:p>
        </p:txBody>
      </p:sp>
      <p:graphicFrame>
        <p:nvGraphicFramePr>
          <p:cNvPr id="5" name="Object 4">
            <a:extLst>
              <a:ext uri="{FF2B5EF4-FFF2-40B4-BE49-F238E27FC236}">
                <a16:creationId xmlns:a16="http://schemas.microsoft.com/office/drawing/2014/main" id="{794E6128-1016-48A0-B9E8-81D90EDE1389}"/>
              </a:ext>
            </a:extLst>
          </p:cNvPr>
          <p:cNvGraphicFramePr>
            <a:graphicFrameLocks noChangeAspect="1"/>
          </p:cNvGraphicFramePr>
          <p:nvPr>
            <p:extLst>
              <p:ext uri="{D42A27DB-BD31-4B8C-83A1-F6EECF244321}">
                <p14:modId xmlns:p14="http://schemas.microsoft.com/office/powerpoint/2010/main" val="153282836"/>
              </p:ext>
            </p:extLst>
          </p:nvPr>
        </p:nvGraphicFramePr>
        <p:xfrm>
          <a:off x="362175" y="2263775"/>
          <a:ext cx="8396288" cy="3311525"/>
        </p:xfrm>
        <a:graphic>
          <a:graphicData uri="http://schemas.openxmlformats.org/presentationml/2006/ole">
            <mc:AlternateContent xmlns:mc="http://schemas.openxmlformats.org/markup-compatibility/2006">
              <mc:Choice xmlns:v="urn:schemas-microsoft-com:vml" Requires="v">
                <p:oleObj name="Equation" r:id="rId3" imgW="5283000" imgH="2082600" progId="Equation.DSMT4">
                  <p:embed/>
                </p:oleObj>
              </mc:Choice>
              <mc:Fallback>
                <p:oleObj name="Equation" r:id="rId3" imgW="5283000" imgH="2082600" progId="Equation.DSMT4">
                  <p:embed/>
                  <p:pic>
                    <p:nvPicPr>
                      <p:cNvPr id="5" name="Object 4">
                        <a:extLst>
                          <a:ext uri="{FF2B5EF4-FFF2-40B4-BE49-F238E27FC236}">
                            <a16:creationId xmlns:a16="http://schemas.microsoft.com/office/drawing/2014/main" id="{794E6128-1016-48A0-B9E8-81D90EDE1389}"/>
                          </a:ext>
                        </a:extLst>
                      </p:cNvPr>
                      <p:cNvPicPr/>
                      <p:nvPr/>
                    </p:nvPicPr>
                    <p:blipFill>
                      <a:blip r:embed="rId4"/>
                      <a:stretch>
                        <a:fillRect/>
                      </a:stretch>
                    </p:blipFill>
                    <p:spPr>
                      <a:xfrm>
                        <a:off x="362175" y="2263775"/>
                        <a:ext cx="8396288" cy="3311525"/>
                      </a:xfrm>
                      <a:prstGeom prst="rect">
                        <a:avLst/>
                      </a:prstGeom>
                    </p:spPr>
                  </p:pic>
                </p:oleObj>
              </mc:Fallback>
            </mc:AlternateContent>
          </a:graphicData>
        </a:graphic>
      </p:graphicFrame>
      <p:cxnSp>
        <p:nvCxnSpPr>
          <p:cNvPr id="6" name="Straight Arrow Connector 5">
            <a:extLst>
              <a:ext uri="{FF2B5EF4-FFF2-40B4-BE49-F238E27FC236}">
                <a16:creationId xmlns:a16="http://schemas.microsoft.com/office/drawing/2014/main" id="{9EC5D04F-52B8-4FB8-AAC0-D7EE5AC09F95}"/>
              </a:ext>
            </a:extLst>
          </p:cNvPr>
          <p:cNvCxnSpPr/>
          <p:nvPr/>
        </p:nvCxnSpPr>
        <p:spPr>
          <a:xfrm>
            <a:off x="2715904" y="2790967"/>
            <a:ext cx="696036" cy="5595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AA1A798E-B2D1-466D-B8B1-26000438595C}"/>
                  </a:ext>
                </a:extLst>
              </p:cNvPr>
              <p:cNvSpPr txBox="1"/>
              <p:nvPr/>
            </p:nvSpPr>
            <p:spPr>
              <a:xfrm>
                <a:off x="6307200" y="5213168"/>
                <a:ext cx="1778400"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𝜙</m:t>
                    </m:r>
                    <m:r>
                      <a:rPr lang="en-US" b="0" i="1" smtClean="0">
                        <a:latin typeface="Cambria Math" panose="02040503050406030204" pitchFamily="18" charset="0"/>
                      </a:rPr>
                      <m:t>=0</m:t>
                    </m:r>
                  </m:oMath>
                </a14:m>
                <a:r>
                  <a:rPr lang="en-SG" dirty="0"/>
                  <a:t> gauge</a:t>
                </a:r>
              </a:p>
            </p:txBody>
          </p:sp>
        </mc:Choice>
        <mc:Fallback xmlns="">
          <p:sp>
            <p:nvSpPr>
              <p:cNvPr id="3" name="TextBox 2">
                <a:extLst>
                  <a:ext uri="{FF2B5EF4-FFF2-40B4-BE49-F238E27FC236}">
                    <a16:creationId xmlns:a16="http://schemas.microsoft.com/office/drawing/2014/main" id="{AA1A798E-B2D1-466D-B8B1-26000438595C}"/>
                  </a:ext>
                </a:extLst>
              </p:cNvPr>
              <p:cNvSpPr txBox="1">
                <a:spLocks noRot="1" noChangeAspect="1" noMove="1" noResize="1" noEditPoints="1" noAdjustHandles="1" noChangeArrowheads="1" noChangeShapeType="1" noTextEdit="1"/>
              </p:cNvSpPr>
              <p:nvPr/>
            </p:nvSpPr>
            <p:spPr>
              <a:xfrm>
                <a:off x="6307200" y="5213168"/>
                <a:ext cx="1778400" cy="369332"/>
              </a:xfrm>
              <a:prstGeom prst="rect">
                <a:avLst/>
              </a:prstGeom>
              <a:blipFill>
                <a:blip r:embed="rId6"/>
                <a:stretch>
                  <a:fillRect l="-1031" t="-8197" b="-24590"/>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F41673E1-6932-47F2-9304-E7F6AEF03484}"/>
              </a:ext>
            </a:extLst>
          </p:cNvPr>
          <p:cNvSpPr txBox="1"/>
          <p:nvPr/>
        </p:nvSpPr>
        <p:spPr>
          <a:xfrm>
            <a:off x="6393600" y="1007736"/>
            <a:ext cx="2121750" cy="923330"/>
          </a:xfrm>
          <a:prstGeom prst="rect">
            <a:avLst/>
          </a:prstGeom>
          <a:noFill/>
        </p:spPr>
        <p:txBody>
          <a:bodyPr wrap="square" rtlCol="0">
            <a:spAutoFit/>
          </a:bodyPr>
          <a:lstStyle/>
          <a:p>
            <a:r>
              <a:rPr lang="en-US" dirty="0"/>
              <a:t>See AGD chapter 6</a:t>
            </a:r>
          </a:p>
          <a:p>
            <a:r>
              <a:rPr lang="en-US" dirty="0" err="1"/>
              <a:t>Henneberger</a:t>
            </a:r>
            <a:r>
              <a:rPr lang="en-US" dirty="0"/>
              <a:t> 2008</a:t>
            </a:r>
          </a:p>
          <a:p>
            <a:endParaRPr lang="en-SG" dirty="0"/>
          </a:p>
        </p:txBody>
      </p:sp>
      <p:sp>
        <p:nvSpPr>
          <p:cNvPr id="9" name="TextBox 8">
            <a:extLst>
              <a:ext uri="{FF2B5EF4-FFF2-40B4-BE49-F238E27FC236}">
                <a16:creationId xmlns:a16="http://schemas.microsoft.com/office/drawing/2014/main" id="{E79E6ABA-AAAB-4481-8806-32F4C698EC28}"/>
              </a:ext>
            </a:extLst>
          </p:cNvPr>
          <p:cNvSpPr txBox="1"/>
          <p:nvPr/>
        </p:nvSpPr>
        <p:spPr>
          <a:xfrm>
            <a:off x="6343199" y="5589700"/>
            <a:ext cx="2364863" cy="646331"/>
          </a:xfrm>
          <a:prstGeom prst="rect">
            <a:avLst/>
          </a:prstGeom>
          <a:noFill/>
        </p:spPr>
        <p:txBody>
          <a:bodyPr wrap="square" rtlCol="0">
            <a:spAutoFit/>
          </a:bodyPr>
          <a:lstStyle/>
          <a:p>
            <a:r>
              <a:rPr lang="en-US" dirty="0"/>
              <a:t>Heisenberg-Pauli 1930;</a:t>
            </a:r>
          </a:p>
          <a:p>
            <a:r>
              <a:rPr lang="en-US" dirty="0"/>
              <a:t>B. S. Kay 2021. </a:t>
            </a:r>
            <a:endParaRPr lang="en-SG" dirty="0"/>
          </a:p>
        </p:txBody>
      </p:sp>
    </p:spTree>
    <p:extLst>
      <p:ext uri="{BB962C8B-B14F-4D97-AF65-F5344CB8AC3E}">
        <p14:creationId xmlns:p14="http://schemas.microsoft.com/office/powerpoint/2010/main" val="546459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1A5283-4769-4073-83BA-1CCBEAD7B059}"/>
              </a:ext>
            </a:extLst>
          </p:cNvPr>
          <p:cNvSpPr>
            <a:spLocks noGrp="1"/>
          </p:cNvSpPr>
          <p:nvPr>
            <p:ph type="title"/>
          </p:nvPr>
        </p:nvSpPr>
        <p:spPr/>
        <p:txBody>
          <a:bodyPr/>
          <a:lstStyle/>
          <a:p>
            <a:r>
              <a:rPr lang="en-US" dirty="0"/>
              <a:t>Fluctuation-dissipation theorem in thermal equilibrium</a:t>
            </a:r>
          </a:p>
        </p:txBody>
      </p:sp>
      <p:sp>
        <p:nvSpPr>
          <p:cNvPr id="4" name="Slide Number Placeholder 3">
            <a:extLst>
              <a:ext uri="{FF2B5EF4-FFF2-40B4-BE49-F238E27FC236}">
                <a16:creationId xmlns:a16="http://schemas.microsoft.com/office/drawing/2014/main" id="{CCEDF042-8B1D-4DD3-A983-53525905F30E}"/>
              </a:ext>
            </a:extLst>
          </p:cNvPr>
          <p:cNvSpPr>
            <a:spLocks noGrp="1"/>
          </p:cNvSpPr>
          <p:nvPr>
            <p:ph type="sldNum" sz="quarter" idx="12"/>
          </p:nvPr>
        </p:nvSpPr>
        <p:spPr/>
        <p:txBody>
          <a:bodyPr/>
          <a:lstStyle/>
          <a:p>
            <a:fld id="{6B0C5081-FAA5-4254-AC75-597BB4863808}" type="slidenum">
              <a:rPr lang="en-US" smtClean="0"/>
              <a:t>7</a:t>
            </a:fld>
            <a:endParaRPr lang="en-US"/>
          </a:p>
        </p:txBody>
      </p:sp>
      <p:graphicFrame>
        <p:nvGraphicFramePr>
          <p:cNvPr id="5" name="Object 4">
            <a:extLst>
              <a:ext uri="{FF2B5EF4-FFF2-40B4-BE49-F238E27FC236}">
                <a16:creationId xmlns:a16="http://schemas.microsoft.com/office/drawing/2014/main" id="{E84E3AF3-D312-4DD5-821C-10B6A868DC5A}"/>
              </a:ext>
            </a:extLst>
          </p:cNvPr>
          <p:cNvGraphicFramePr>
            <a:graphicFrameLocks noChangeAspect="1"/>
          </p:cNvGraphicFramePr>
          <p:nvPr>
            <p:extLst>
              <p:ext uri="{D42A27DB-BD31-4B8C-83A1-F6EECF244321}">
                <p14:modId xmlns:p14="http://schemas.microsoft.com/office/powerpoint/2010/main" val="1839402180"/>
              </p:ext>
            </p:extLst>
          </p:nvPr>
        </p:nvGraphicFramePr>
        <p:xfrm>
          <a:off x="1239044" y="2127251"/>
          <a:ext cx="6665912" cy="4229100"/>
        </p:xfrm>
        <a:graphic>
          <a:graphicData uri="http://schemas.openxmlformats.org/presentationml/2006/ole">
            <mc:AlternateContent xmlns:mc="http://schemas.openxmlformats.org/markup-compatibility/2006">
              <mc:Choice xmlns:v="urn:schemas-microsoft-com:vml" Requires="v">
                <p:oleObj name="Equation" r:id="rId2" imgW="2882880" imgH="1828800" progId="Equation.DSMT4">
                  <p:embed/>
                </p:oleObj>
              </mc:Choice>
              <mc:Fallback>
                <p:oleObj name="Equation" r:id="rId2" imgW="2882880" imgH="1828800" progId="Equation.DSMT4">
                  <p:embed/>
                  <p:pic>
                    <p:nvPicPr>
                      <p:cNvPr id="5" name="Object 4">
                        <a:extLst>
                          <a:ext uri="{FF2B5EF4-FFF2-40B4-BE49-F238E27FC236}">
                            <a16:creationId xmlns:a16="http://schemas.microsoft.com/office/drawing/2014/main" id="{E84E3AF3-D312-4DD5-821C-10B6A868DC5A}"/>
                          </a:ext>
                        </a:extLst>
                      </p:cNvPr>
                      <p:cNvPicPr/>
                      <p:nvPr/>
                    </p:nvPicPr>
                    <p:blipFill>
                      <a:blip r:embed="rId3"/>
                      <a:stretch>
                        <a:fillRect/>
                      </a:stretch>
                    </p:blipFill>
                    <p:spPr>
                      <a:xfrm>
                        <a:off x="1239044" y="2127251"/>
                        <a:ext cx="6665912" cy="4229100"/>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2A898221-2D00-412D-B484-06B5F5DD87EA}"/>
              </a:ext>
            </a:extLst>
          </p:cNvPr>
          <p:cNvSpPr txBox="1"/>
          <p:nvPr/>
        </p:nvSpPr>
        <p:spPr>
          <a:xfrm>
            <a:off x="4920343" y="3054023"/>
            <a:ext cx="1537600" cy="646331"/>
          </a:xfrm>
          <a:prstGeom prst="rect">
            <a:avLst/>
          </a:prstGeom>
          <a:noFill/>
        </p:spPr>
        <p:txBody>
          <a:bodyPr wrap="none" rtlCol="0">
            <a:spAutoFit/>
          </a:bodyPr>
          <a:lstStyle/>
          <a:p>
            <a:r>
              <a:rPr lang="en-US" dirty="0"/>
              <a:t>Eckhardt 1984</a:t>
            </a:r>
          </a:p>
          <a:p>
            <a:r>
              <a:rPr lang="en-US" dirty="0"/>
              <a:t>Agarwal 1975</a:t>
            </a:r>
            <a:endParaRPr lang="en-SG" dirty="0"/>
          </a:p>
        </p:txBody>
      </p:sp>
      <p:sp>
        <p:nvSpPr>
          <p:cNvPr id="6" name="TextBox 5">
            <a:extLst>
              <a:ext uri="{FF2B5EF4-FFF2-40B4-BE49-F238E27FC236}">
                <a16:creationId xmlns:a16="http://schemas.microsoft.com/office/drawing/2014/main" id="{92CBB9AC-B39A-4D6B-BA45-F87345BBF1DD}"/>
              </a:ext>
            </a:extLst>
          </p:cNvPr>
          <p:cNvSpPr txBox="1"/>
          <p:nvPr/>
        </p:nvSpPr>
        <p:spPr>
          <a:xfrm>
            <a:off x="213131" y="3788229"/>
            <a:ext cx="1025913" cy="646331"/>
          </a:xfrm>
          <a:prstGeom prst="rect">
            <a:avLst/>
          </a:prstGeom>
          <a:noFill/>
        </p:spPr>
        <p:txBody>
          <a:bodyPr wrap="square" rtlCol="0">
            <a:spAutoFit/>
          </a:bodyPr>
          <a:lstStyle/>
          <a:p>
            <a:r>
              <a:rPr lang="en-US" dirty="0"/>
              <a:t>Bose function</a:t>
            </a:r>
            <a:endParaRPr lang="en-SG"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320BC05-FF86-40E0-9C11-C4283FF65105}"/>
                  </a:ext>
                </a:extLst>
              </p:cNvPr>
              <p:cNvSpPr txBox="1"/>
              <p:nvPr/>
            </p:nvSpPr>
            <p:spPr>
              <a:xfrm>
                <a:off x="1292535" y="5603279"/>
                <a:ext cx="1175657" cy="6580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𝛽</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𝐵</m:t>
                              </m:r>
                            </m:sub>
                          </m:sSub>
                          <m:r>
                            <a:rPr lang="en-US" b="0" i="1" smtClean="0">
                              <a:latin typeface="Cambria Math" panose="02040503050406030204" pitchFamily="18" charset="0"/>
                            </a:rPr>
                            <m:t>𝑇</m:t>
                          </m:r>
                        </m:den>
                      </m:f>
                    </m:oMath>
                  </m:oMathPara>
                </a14:m>
                <a:endParaRPr lang="en-SG" dirty="0"/>
              </a:p>
            </p:txBody>
          </p:sp>
        </mc:Choice>
        <mc:Fallback xmlns="">
          <p:sp>
            <p:nvSpPr>
              <p:cNvPr id="7" name="TextBox 6">
                <a:extLst>
                  <a:ext uri="{FF2B5EF4-FFF2-40B4-BE49-F238E27FC236}">
                    <a16:creationId xmlns:a16="http://schemas.microsoft.com/office/drawing/2014/main" id="{0320BC05-FF86-40E0-9C11-C4283FF65105}"/>
                  </a:ext>
                </a:extLst>
              </p:cNvPr>
              <p:cNvSpPr txBox="1">
                <a:spLocks noRot="1" noChangeAspect="1" noMove="1" noResize="1" noEditPoints="1" noAdjustHandles="1" noChangeArrowheads="1" noChangeShapeType="1" noTextEdit="1"/>
              </p:cNvSpPr>
              <p:nvPr/>
            </p:nvSpPr>
            <p:spPr>
              <a:xfrm>
                <a:off x="1292535" y="5603279"/>
                <a:ext cx="1175657" cy="658065"/>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58808C6-76C9-463E-9F68-A2279CC28957}"/>
                  </a:ext>
                </a:extLst>
              </p:cNvPr>
              <p:cNvSpPr txBox="1"/>
              <p:nvPr/>
            </p:nvSpPr>
            <p:spPr>
              <a:xfrm>
                <a:off x="6029544" y="3808856"/>
                <a:ext cx="3099200" cy="9165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m:t>
                          </m:r>
                          <m:r>
                            <a:rPr lang="en-US" b="0" i="1" smtClean="0">
                              <a:latin typeface="Cambria Math" panose="02040503050406030204" pitchFamily="18" charset="0"/>
                            </a:rPr>
                            <m:t>∞</m:t>
                          </m:r>
                        </m:sub>
                        <m:sup>
                          <m:r>
                            <a:rPr lang="en-US" b="0" i="1" smtClean="0">
                              <a:latin typeface="Cambria Math" panose="02040503050406030204" pitchFamily="18" charset="0"/>
                            </a:rPr>
                            <m:t>+∞</m:t>
                          </m:r>
                        </m:sup>
                        <m:e>
                          <m:r>
                            <a:rPr lang="en-US" b="0" i="1" smtClean="0">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𝑖</m:t>
                              </m:r>
                              <m:r>
                                <a:rPr lang="en-US" b="0" i="1" smtClean="0">
                                  <a:latin typeface="Cambria Math" panose="02040503050406030204" pitchFamily="18" charset="0"/>
                                </a:rPr>
                                <m:t>𝜔</m:t>
                              </m:r>
                              <m:r>
                                <a:rPr lang="en-US" b="0" i="1" smtClean="0">
                                  <a:latin typeface="Cambria Math" panose="02040503050406030204" pitchFamily="18" charset="0"/>
                                </a:rPr>
                                <m:t>𝑡</m:t>
                              </m:r>
                            </m:sup>
                          </m:sSup>
                          <m:r>
                            <a:rPr lang="en-US" b="0" i="1" smtClean="0">
                              <a:latin typeface="Cambria Math" panose="02040503050406030204" pitchFamily="18" charset="0"/>
                            </a:rPr>
                            <m:t>𝑑𝑡</m:t>
                          </m:r>
                        </m:e>
                      </m:nary>
                    </m:oMath>
                  </m:oMathPara>
                </a14:m>
                <a:endParaRPr lang="en-SG" dirty="0"/>
              </a:p>
            </p:txBody>
          </p:sp>
        </mc:Choice>
        <mc:Fallback xmlns="">
          <p:sp>
            <p:nvSpPr>
              <p:cNvPr id="8" name="TextBox 7">
                <a:extLst>
                  <a:ext uri="{FF2B5EF4-FFF2-40B4-BE49-F238E27FC236}">
                    <a16:creationId xmlns:a16="http://schemas.microsoft.com/office/drawing/2014/main" id="{758808C6-76C9-463E-9F68-A2279CC28957}"/>
                  </a:ext>
                </a:extLst>
              </p:cNvPr>
              <p:cNvSpPr txBox="1">
                <a:spLocks noRot="1" noChangeAspect="1" noMove="1" noResize="1" noEditPoints="1" noAdjustHandles="1" noChangeArrowheads="1" noChangeShapeType="1" noTextEdit="1"/>
              </p:cNvSpPr>
              <p:nvPr/>
            </p:nvSpPr>
            <p:spPr>
              <a:xfrm>
                <a:off x="6029544" y="3808856"/>
                <a:ext cx="3099200" cy="916533"/>
              </a:xfrm>
              <a:prstGeom prst="rect">
                <a:avLst/>
              </a:prstGeom>
              <a:blipFill>
                <a:blip r:embed="rId6"/>
                <a:stretch>
                  <a:fillRect/>
                </a:stretch>
              </a:blipFill>
            </p:spPr>
            <p:txBody>
              <a:bodyPr/>
              <a:lstStyle/>
              <a:p>
                <a:r>
                  <a:rPr lang="en-SG">
                    <a:noFill/>
                  </a:rPr>
                  <a:t> </a:t>
                </a:r>
              </a:p>
            </p:txBody>
          </p:sp>
        </mc:Fallback>
      </mc:AlternateContent>
    </p:spTree>
    <p:extLst>
      <p:ext uri="{BB962C8B-B14F-4D97-AF65-F5344CB8AC3E}">
        <p14:creationId xmlns:p14="http://schemas.microsoft.com/office/powerpoint/2010/main" val="1224345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05C46-3E0B-41A0-9F62-4B25907526A2}"/>
              </a:ext>
            </a:extLst>
          </p:cNvPr>
          <p:cNvSpPr>
            <a:spLocks noGrp="1"/>
          </p:cNvSpPr>
          <p:nvPr>
            <p:ph type="title"/>
          </p:nvPr>
        </p:nvSpPr>
        <p:spPr>
          <a:xfrm>
            <a:off x="624816" y="326300"/>
            <a:ext cx="7886700" cy="1325563"/>
          </a:xfrm>
        </p:spPr>
        <p:txBody>
          <a:bodyPr/>
          <a:lstStyle/>
          <a:p>
            <a:r>
              <a:rPr lang="en-US" dirty="0"/>
              <a:t>Dyson equation</a:t>
            </a:r>
          </a:p>
        </p:txBody>
      </p:sp>
      <p:sp>
        <p:nvSpPr>
          <p:cNvPr id="4" name="Slide Number Placeholder 3">
            <a:extLst>
              <a:ext uri="{FF2B5EF4-FFF2-40B4-BE49-F238E27FC236}">
                <a16:creationId xmlns:a16="http://schemas.microsoft.com/office/drawing/2014/main" id="{1267CD03-E6A2-456D-9142-D4ABE81C5875}"/>
              </a:ext>
            </a:extLst>
          </p:cNvPr>
          <p:cNvSpPr>
            <a:spLocks noGrp="1"/>
          </p:cNvSpPr>
          <p:nvPr>
            <p:ph type="sldNum" sz="quarter" idx="12"/>
          </p:nvPr>
        </p:nvSpPr>
        <p:spPr/>
        <p:txBody>
          <a:bodyPr/>
          <a:lstStyle/>
          <a:p>
            <a:fld id="{6B0C5081-FAA5-4254-AC75-597BB4863808}" type="slidenum">
              <a:rPr lang="en-US" smtClean="0"/>
              <a:t>8</a:t>
            </a:fld>
            <a:endParaRPr lang="en-US"/>
          </a:p>
        </p:txBody>
      </p:sp>
      <p:graphicFrame>
        <p:nvGraphicFramePr>
          <p:cNvPr id="5" name="Object 4">
            <a:extLst>
              <a:ext uri="{FF2B5EF4-FFF2-40B4-BE49-F238E27FC236}">
                <a16:creationId xmlns:a16="http://schemas.microsoft.com/office/drawing/2014/main" id="{D1AF861E-5C3C-45CD-A1CA-35B8DA9D402A}"/>
              </a:ext>
            </a:extLst>
          </p:cNvPr>
          <p:cNvGraphicFramePr>
            <a:graphicFrameLocks noChangeAspect="1"/>
          </p:cNvGraphicFramePr>
          <p:nvPr>
            <p:extLst>
              <p:ext uri="{D42A27DB-BD31-4B8C-83A1-F6EECF244321}">
                <p14:modId xmlns:p14="http://schemas.microsoft.com/office/powerpoint/2010/main" val="2936246907"/>
              </p:ext>
            </p:extLst>
          </p:nvPr>
        </p:nvGraphicFramePr>
        <p:xfrm>
          <a:off x="784225" y="1931988"/>
          <a:ext cx="7575550" cy="3935412"/>
        </p:xfrm>
        <a:graphic>
          <a:graphicData uri="http://schemas.openxmlformats.org/presentationml/2006/ole">
            <mc:AlternateContent xmlns:mc="http://schemas.openxmlformats.org/markup-compatibility/2006">
              <mc:Choice xmlns:v="urn:schemas-microsoft-com:vml" Requires="v">
                <p:oleObj name="Equation" r:id="rId2" imgW="5257800" imgH="2730240" progId="Equation.DSMT4">
                  <p:embed/>
                </p:oleObj>
              </mc:Choice>
              <mc:Fallback>
                <p:oleObj name="Equation" r:id="rId2" imgW="5257800" imgH="2730240" progId="Equation.DSMT4">
                  <p:embed/>
                  <p:pic>
                    <p:nvPicPr>
                      <p:cNvPr id="5" name="Object 4">
                        <a:extLst>
                          <a:ext uri="{FF2B5EF4-FFF2-40B4-BE49-F238E27FC236}">
                            <a16:creationId xmlns:a16="http://schemas.microsoft.com/office/drawing/2014/main" id="{D1AF861E-5C3C-45CD-A1CA-35B8DA9D402A}"/>
                          </a:ext>
                        </a:extLst>
                      </p:cNvPr>
                      <p:cNvPicPr/>
                      <p:nvPr/>
                    </p:nvPicPr>
                    <p:blipFill>
                      <a:blip r:embed="rId3"/>
                      <a:stretch>
                        <a:fillRect/>
                      </a:stretch>
                    </p:blipFill>
                    <p:spPr>
                      <a:xfrm>
                        <a:off x="784225" y="1931988"/>
                        <a:ext cx="7575550" cy="3935412"/>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6981D364-B8CC-41D1-8FC1-9BC0D933DA59}"/>
              </a:ext>
            </a:extLst>
          </p:cNvPr>
          <p:cNvSpPr txBox="1"/>
          <p:nvPr/>
        </p:nvSpPr>
        <p:spPr>
          <a:xfrm>
            <a:off x="590440" y="1761639"/>
            <a:ext cx="2059775" cy="369332"/>
          </a:xfrm>
          <a:prstGeom prst="rect">
            <a:avLst/>
          </a:prstGeom>
          <a:noFill/>
        </p:spPr>
        <p:txBody>
          <a:bodyPr wrap="square" rtlCol="0">
            <a:spAutoFit/>
          </a:bodyPr>
          <a:lstStyle/>
          <a:p>
            <a:r>
              <a:rPr lang="en-US" dirty="0"/>
              <a:t>contour ordered </a:t>
            </a:r>
            <a:endParaRPr lang="en-SG"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93F5AB2-AB7C-4CDA-B7A9-A59D33E87A03}"/>
                  </a:ext>
                </a:extLst>
              </p:cNvPr>
              <p:cNvSpPr txBox="1"/>
              <p:nvPr/>
            </p:nvSpPr>
            <p:spPr>
              <a:xfrm>
                <a:off x="5142690" y="5706894"/>
                <a:ext cx="144567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0" smtClean="0">
                          <a:latin typeface="Cambria Math" panose="02040503050406030204" pitchFamily="18" charset="0"/>
                        </a:rPr>
                        <m:t>𝐀</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
                        <m:sSubPr>
                          <m:ctrlPr>
                            <a:rPr lang="en-US" b="0" i="1" smtClean="0">
                              <a:latin typeface="Cambria Math" panose="02040503050406030204" pitchFamily="18" charset="0"/>
                            </a:rPr>
                          </m:ctrlPr>
                        </m:sSubPr>
                        <m:e>
                          <m:r>
                            <a:rPr lang="en-US" b="1" i="0" smtClean="0">
                              <a:latin typeface="Cambria Math" panose="02040503050406030204" pitchFamily="18" charset="0"/>
                            </a:rPr>
                            <m:t>𝐣</m:t>
                          </m:r>
                        </m:e>
                        <m:sub>
                          <m:r>
                            <m:rPr>
                              <m:sty m:val="p"/>
                            </m:rPr>
                            <a:rPr lang="en-US" b="0" i="0" smtClean="0">
                              <a:latin typeface="Cambria Math" panose="02040503050406030204" pitchFamily="18" charset="0"/>
                            </a:rPr>
                            <m:t>ex</m:t>
                          </m:r>
                        </m:sub>
                      </m:sSub>
                    </m:oMath>
                  </m:oMathPara>
                </a14:m>
                <a:endParaRPr lang="en-SG" dirty="0"/>
              </a:p>
            </p:txBody>
          </p:sp>
        </mc:Choice>
        <mc:Fallback xmlns="">
          <p:sp>
            <p:nvSpPr>
              <p:cNvPr id="6" name="TextBox 5">
                <a:extLst>
                  <a:ext uri="{FF2B5EF4-FFF2-40B4-BE49-F238E27FC236}">
                    <a16:creationId xmlns:a16="http://schemas.microsoft.com/office/drawing/2014/main" id="{093F5AB2-AB7C-4CDA-B7A9-A59D33E87A03}"/>
                  </a:ext>
                </a:extLst>
              </p:cNvPr>
              <p:cNvSpPr txBox="1">
                <a:spLocks noRot="1" noChangeAspect="1" noMove="1" noResize="1" noEditPoints="1" noAdjustHandles="1" noChangeArrowheads="1" noChangeShapeType="1" noTextEdit="1"/>
              </p:cNvSpPr>
              <p:nvPr/>
            </p:nvSpPr>
            <p:spPr>
              <a:xfrm>
                <a:off x="5142690" y="5706894"/>
                <a:ext cx="1445679" cy="369332"/>
              </a:xfrm>
              <a:prstGeom prst="rect">
                <a:avLst/>
              </a:prstGeom>
              <a:blipFill>
                <a:blip r:embed="rId5"/>
                <a:stretch>
                  <a:fillRect b="-13115"/>
                </a:stretch>
              </a:blipFill>
            </p:spPr>
            <p:txBody>
              <a:bodyPr/>
              <a:lstStyle/>
              <a:p>
                <a:r>
                  <a:rPr lang="en-SG">
                    <a:noFill/>
                  </a:rPr>
                  <a:t> </a:t>
                </a:r>
              </a:p>
            </p:txBody>
          </p:sp>
        </mc:Fallback>
      </mc:AlternateContent>
      <p:sp>
        <p:nvSpPr>
          <p:cNvPr id="7" name="TextBox 6">
            <a:extLst>
              <a:ext uri="{FF2B5EF4-FFF2-40B4-BE49-F238E27FC236}">
                <a16:creationId xmlns:a16="http://schemas.microsoft.com/office/drawing/2014/main" id="{1BA578CE-3984-4500-A33F-18A7F427F7C4}"/>
              </a:ext>
            </a:extLst>
          </p:cNvPr>
          <p:cNvSpPr txBox="1"/>
          <p:nvPr/>
        </p:nvSpPr>
        <p:spPr>
          <a:xfrm>
            <a:off x="3620478" y="5273663"/>
            <a:ext cx="1290537" cy="646331"/>
          </a:xfrm>
          <a:prstGeom prst="rect">
            <a:avLst/>
          </a:prstGeom>
          <a:noFill/>
        </p:spPr>
        <p:txBody>
          <a:bodyPr wrap="square" rtlCol="0">
            <a:spAutoFit/>
          </a:bodyPr>
          <a:lstStyle/>
          <a:p>
            <a:r>
              <a:rPr lang="en-US" dirty="0"/>
              <a:t>Two-linear responses:</a:t>
            </a:r>
            <a:endParaRPr lang="en-SG"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1C4DE5B-96CB-4199-9957-C3374794A3BA}"/>
                  </a:ext>
                </a:extLst>
              </p:cNvPr>
              <p:cNvSpPr txBox="1"/>
              <p:nvPr/>
            </p:nvSpPr>
            <p:spPr>
              <a:xfrm>
                <a:off x="3045708" y="2756950"/>
                <a:ext cx="1237532" cy="369332"/>
              </a:xfrm>
              <a:prstGeom prst="rect">
                <a:avLst/>
              </a:prstGeom>
              <a:noFill/>
            </p:spPr>
            <p:txBody>
              <a:bodyPr wrap="square" rtlCol="0">
                <a:spAutoFit/>
              </a:bodyPr>
              <a:lstStyle/>
              <a:p>
                <a:r>
                  <a:rPr lang="en-US" dirty="0"/>
                  <a:t>real time </a:t>
                </a:r>
                <a14:m>
                  <m:oMath xmlns:m="http://schemas.openxmlformats.org/officeDocument/2006/math">
                    <m:r>
                      <a:rPr lang="en-US" b="0" i="1" smtClean="0">
                        <a:latin typeface="Cambria Math" panose="02040503050406030204" pitchFamily="18" charset="0"/>
                      </a:rPr>
                      <m:t>𝑡</m:t>
                    </m:r>
                  </m:oMath>
                </a14:m>
                <a:endParaRPr lang="en-SG" dirty="0"/>
              </a:p>
            </p:txBody>
          </p:sp>
        </mc:Choice>
        <mc:Fallback xmlns="">
          <p:sp>
            <p:nvSpPr>
              <p:cNvPr id="8" name="TextBox 7">
                <a:extLst>
                  <a:ext uri="{FF2B5EF4-FFF2-40B4-BE49-F238E27FC236}">
                    <a16:creationId xmlns:a16="http://schemas.microsoft.com/office/drawing/2014/main" id="{71C4DE5B-96CB-4199-9957-C3374794A3BA}"/>
                  </a:ext>
                </a:extLst>
              </p:cNvPr>
              <p:cNvSpPr txBox="1">
                <a:spLocks noRot="1" noChangeAspect="1" noMove="1" noResize="1" noEditPoints="1" noAdjustHandles="1" noChangeArrowheads="1" noChangeShapeType="1" noTextEdit="1"/>
              </p:cNvSpPr>
              <p:nvPr/>
            </p:nvSpPr>
            <p:spPr>
              <a:xfrm>
                <a:off x="3045708" y="2756950"/>
                <a:ext cx="1237532" cy="369332"/>
              </a:xfrm>
              <a:prstGeom prst="rect">
                <a:avLst/>
              </a:prstGeom>
              <a:blipFill>
                <a:blip r:embed="rId6"/>
                <a:stretch>
                  <a:fillRect l="-4433" t="-8197" b="-2459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CA86B3F-EBAD-48C2-8EE3-65B3C37D549B}"/>
                  </a:ext>
                </a:extLst>
              </p:cNvPr>
              <p:cNvSpPr txBox="1"/>
              <p:nvPr/>
            </p:nvSpPr>
            <p:spPr>
              <a:xfrm>
                <a:off x="804395" y="2619449"/>
                <a:ext cx="1237533" cy="307777"/>
              </a:xfrm>
              <a:prstGeom prst="rect">
                <a:avLst/>
              </a:prstGeom>
              <a:noFill/>
            </p:spPr>
            <p:txBody>
              <a:bodyPr wrap="square" rtlCol="0">
                <a:spAutoFit/>
              </a:bodyPr>
              <a:lstStyle/>
              <a:p>
                <a:r>
                  <a:rPr lang="en-US" sz="1400" dirty="0"/>
                  <a:t>contour time </a:t>
                </a:r>
                <a14:m>
                  <m:oMath xmlns:m="http://schemas.openxmlformats.org/officeDocument/2006/math">
                    <m:r>
                      <a:rPr lang="en-US" sz="1400" b="0" i="1" smtClean="0">
                        <a:latin typeface="Cambria Math" panose="02040503050406030204" pitchFamily="18" charset="0"/>
                      </a:rPr>
                      <m:t>𝜏</m:t>
                    </m:r>
                  </m:oMath>
                </a14:m>
                <a:endParaRPr lang="en-SG" sz="1400" dirty="0"/>
              </a:p>
            </p:txBody>
          </p:sp>
        </mc:Choice>
        <mc:Fallback xmlns="">
          <p:sp>
            <p:nvSpPr>
              <p:cNvPr id="9" name="TextBox 8">
                <a:extLst>
                  <a:ext uri="{FF2B5EF4-FFF2-40B4-BE49-F238E27FC236}">
                    <a16:creationId xmlns:a16="http://schemas.microsoft.com/office/drawing/2014/main" id="{2CA86B3F-EBAD-48C2-8EE3-65B3C37D549B}"/>
                  </a:ext>
                </a:extLst>
              </p:cNvPr>
              <p:cNvSpPr txBox="1">
                <a:spLocks noRot="1" noChangeAspect="1" noMove="1" noResize="1" noEditPoints="1" noAdjustHandles="1" noChangeArrowheads="1" noChangeShapeType="1" noTextEdit="1"/>
              </p:cNvSpPr>
              <p:nvPr/>
            </p:nvSpPr>
            <p:spPr>
              <a:xfrm>
                <a:off x="804395" y="2619449"/>
                <a:ext cx="1237533" cy="307777"/>
              </a:xfrm>
              <a:prstGeom prst="rect">
                <a:avLst/>
              </a:prstGeom>
              <a:blipFill>
                <a:blip r:embed="rId7"/>
                <a:stretch>
                  <a:fillRect l="-1478" t="-4000" b="-20000"/>
                </a:stretch>
              </a:blipFill>
            </p:spPr>
            <p:txBody>
              <a:bodyPr/>
              <a:lstStyle/>
              <a:p>
                <a:r>
                  <a:rPr lang="en-SG">
                    <a:noFill/>
                  </a:rPr>
                  <a:t> </a:t>
                </a:r>
              </a:p>
            </p:txBody>
          </p:sp>
        </mc:Fallback>
      </mc:AlternateContent>
      <p:cxnSp>
        <p:nvCxnSpPr>
          <p:cNvPr id="11" name="Straight Arrow Connector 10">
            <a:extLst>
              <a:ext uri="{FF2B5EF4-FFF2-40B4-BE49-F238E27FC236}">
                <a16:creationId xmlns:a16="http://schemas.microsoft.com/office/drawing/2014/main" id="{E51B3422-97D0-431E-B5EB-87C63507726F}"/>
              </a:ext>
            </a:extLst>
          </p:cNvPr>
          <p:cNvCxnSpPr/>
          <p:nvPr/>
        </p:nvCxnSpPr>
        <p:spPr>
          <a:xfrm>
            <a:off x="5342021" y="983152"/>
            <a:ext cx="317332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DD9EA82-5403-4211-94F2-749E6CF8C6D3}"/>
              </a:ext>
            </a:extLst>
          </p:cNvPr>
          <p:cNvCxnSpPr/>
          <p:nvPr/>
        </p:nvCxnSpPr>
        <p:spPr>
          <a:xfrm>
            <a:off x="5568902" y="831898"/>
            <a:ext cx="204193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4BA3722-0384-462C-BC3C-D45784595932}"/>
              </a:ext>
            </a:extLst>
          </p:cNvPr>
          <p:cNvCxnSpPr/>
          <p:nvPr/>
        </p:nvCxnSpPr>
        <p:spPr>
          <a:xfrm>
            <a:off x="5618172" y="1156175"/>
            <a:ext cx="2041931"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Arc 16">
            <a:extLst>
              <a:ext uri="{FF2B5EF4-FFF2-40B4-BE49-F238E27FC236}">
                <a16:creationId xmlns:a16="http://schemas.microsoft.com/office/drawing/2014/main" id="{7DF7CE7C-B641-4D4A-A916-EDB8C89DC23A}"/>
              </a:ext>
            </a:extLst>
          </p:cNvPr>
          <p:cNvSpPr/>
          <p:nvPr/>
        </p:nvSpPr>
        <p:spPr>
          <a:xfrm>
            <a:off x="7390827" y="831901"/>
            <a:ext cx="446887" cy="317398"/>
          </a:xfrm>
          <a:prstGeom prst="arc">
            <a:avLst>
              <a:gd name="adj1" fmla="val 16200000"/>
              <a:gd name="adj2" fmla="val 2145380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sp>
        <p:nvSpPr>
          <p:cNvPr id="19" name="Arc 18">
            <a:extLst>
              <a:ext uri="{FF2B5EF4-FFF2-40B4-BE49-F238E27FC236}">
                <a16:creationId xmlns:a16="http://schemas.microsoft.com/office/drawing/2014/main" id="{8991ADAD-63DD-4816-9A34-A20BC888008D}"/>
              </a:ext>
            </a:extLst>
          </p:cNvPr>
          <p:cNvSpPr/>
          <p:nvPr/>
        </p:nvSpPr>
        <p:spPr>
          <a:xfrm rot="5689091">
            <a:off x="7513281" y="823197"/>
            <a:ext cx="336884" cy="329022"/>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SG"/>
          </a:p>
        </p:txBody>
      </p:sp>
      <p:cxnSp>
        <p:nvCxnSpPr>
          <p:cNvPr id="21" name="Straight Arrow Connector 20">
            <a:extLst>
              <a:ext uri="{FF2B5EF4-FFF2-40B4-BE49-F238E27FC236}">
                <a16:creationId xmlns:a16="http://schemas.microsoft.com/office/drawing/2014/main" id="{7361C3AF-FC23-4891-8FA0-83C837C505CB}"/>
              </a:ext>
            </a:extLst>
          </p:cNvPr>
          <p:cNvCxnSpPr/>
          <p:nvPr/>
        </p:nvCxnSpPr>
        <p:spPr>
          <a:xfrm>
            <a:off x="6338923" y="831897"/>
            <a:ext cx="42626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B2CAFA0-461E-48FE-ACB0-7C0D0E7677D5}"/>
              </a:ext>
            </a:extLst>
          </p:cNvPr>
          <p:cNvCxnSpPr/>
          <p:nvPr/>
        </p:nvCxnSpPr>
        <p:spPr>
          <a:xfrm flipH="1">
            <a:off x="6662055" y="1155028"/>
            <a:ext cx="37663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E24F599-61BC-401D-ADB4-FE3D703BC4C4}"/>
                  </a:ext>
                </a:extLst>
              </p:cNvPr>
              <p:cNvSpPr txBox="1"/>
              <p:nvPr/>
            </p:nvSpPr>
            <p:spPr>
              <a:xfrm>
                <a:off x="7108944" y="508764"/>
                <a:ext cx="38095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oMath>
                  </m:oMathPara>
                </a14:m>
                <a:endParaRPr lang="en-SG" dirty="0"/>
              </a:p>
            </p:txBody>
          </p:sp>
        </mc:Choice>
        <mc:Fallback xmlns="">
          <p:sp>
            <p:nvSpPr>
              <p:cNvPr id="26" name="TextBox 25">
                <a:extLst>
                  <a:ext uri="{FF2B5EF4-FFF2-40B4-BE49-F238E27FC236}">
                    <a16:creationId xmlns:a16="http://schemas.microsoft.com/office/drawing/2014/main" id="{DE24F599-61BC-401D-ADB4-FE3D703BC4C4}"/>
                  </a:ext>
                </a:extLst>
              </p:cNvPr>
              <p:cNvSpPr txBox="1">
                <a:spLocks noRot="1" noChangeAspect="1" noMove="1" noResize="1" noEditPoints="1" noAdjustHandles="1" noChangeArrowheads="1" noChangeShapeType="1" noTextEdit="1"/>
              </p:cNvSpPr>
              <p:nvPr/>
            </p:nvSpPr>
            <p:spPr>
              <a:xfrm>
                <a:off x="7108944" y="508764"/>
                <a:ext cx="380951" cy="369332"/>
              </a:xfrm>
              <a:prstGeom prst="rect">
                <a:avLst/>
              </a:prstGeom>
              <a:blipFill>
                <a:blip r:embed="rId8"/>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7E860D9-A12D-444F-A674-113A7394356C}"/>
                  </a:ext>
                </a:extLst>
              </p:cNvPr>
              <p:cNvSpPr txBox="1"/>
              <p:nvPr/>
            </p:nvSpPr>
            <p:spPr>
              <a:xfrm>
                <a:off x="735645" y="3870730"/>
                <a:ext cx="1931928" cy="57458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limLow>
                        <m:limLowPr>
                          <m:ctrlPr>
                            <a:rPr lang="en-SG" i="1" smtClean="0">
                              <a:latin typeface="Cambria Math" panose="02040503050406030204" pitchFamily="18" charset="0"/>
                            </a:rPr>
                          </m:ctrlPr>
                        </m:limLowPr>
                        <m:e>
                          <m:groupChr>
                            <m:groupChrPr>
                              <m:chr m:val="⏟"/>
                              <m:ctrlPr>
                                <a:rPr lang="en-SG" i="1" smtClean="0">
                                  <a:latin typeface="Cambria Math" panose="02040503050406030204" pitchFamily="18" charset="0"/>
                                </a:rPr>
                              </m:ctrlPr>
                            </m:groupChrPr>
                            <m:e>
                              <m:r>
                                <a:rPr lang="en-US" b="0" i="1" smtClean="0">
                                  <a:latin typeface="Cambria Math" panose="02040503050406030204" pitchFamily="18" charset="0"/>
                                </a:rPr>
                                <m:t>                                        </m:t>
                              </m:r>
                            </m:e>
                          </m:groupChr>
                        </m:e>
                        <m:lim>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lim>
                      </m:limLow>
                    </m:oMath>
                  </m:oMathPara>
                </a14:m>
                <a:endParaRPr lang="en-SG" dirty="0"/>
              </a:p>
            </p:txBody>
          </p:sp>
        </mc:Choice>
        <mc:Fallback xmlns="">
          <p:sp>
            <p:nvSpPr>
              <p:cNvPr id="27" name="TextBox 26">
                <a:extLst>
                  <a:ext uri="{FF2B5EF4-FFF2-40B4-BE49-F238E27FC236}">
                    <a16:creationId xmlns:a16="http://schemas.microsoft.com/office/drawing/2014/main" id="{B7E860D9-A12D-444F-A674-113A7394356C}"/>
                  </a:ext>
                </a:extLst>
              </p:cNvPr>
              <p:cNvSpPr txBox="1">
                <a:spLocks noRot="1" noChangeAspect="1" noMove="1" noResize="1" noEditPoints="1" noAdjustHandles="1" noChangeArrowheads="1" noChangeShapeType="1" noTextEdit="1"/>
              </p:cNvSpPr>
              <p:nvPr/>
            </p:nvSpPr>
            <p:spPr>
              <a:xfrm>
                <a:off x="735645" y="3870730"/>
                <a:ext cx="1931928" cy="574581"/>
              </a:xfrm>
              <a:prstGeom prst="rect">
                <a:avLst/>
              </a:prstGeom>
              <a:blipFill>
                <a:blip r:embed="rId9"/>
                <a:stretch>
                  <a:fillRect r="-10095"/>
                </a:stretch>
              </a:blipFill>
            </p:spPr>
            <p:txBody>
              <a:bodyPr/>
              <a:lstStyle/>
              <a:p>
                <a:r>
                  <a:rPr lang="en-SG">
                    <a:noFill/>
                  </a:rPr>
                  <a:t> </a:t>
                </a:r>
              </a:p>
            </p:txBody>
          </p:sp>
        </mc:Fallback>
      </mc:AlternateContent>
      <p:sp>
        <p:nvSpPr>
          <p:cNvPr id="10" name="TextBox 9">
            <a:extLst>
              <a:ext uri="{FF2B5EF4-FFF2-40B4-BE49-F238E27FC236}">
                <a16:creationId xmlns:a16="http://schemas.microsoft.com/office/drawing/2014/main" id="{E76E77D8-F267-4F4E-A79C-A4F518FFC67A}"/>
              </a:ext>
            </a:extLst>
          </p:cNvPr>
          <p:cNvSpPr txBox="1"/>
          <p:nvPr/>
        </p:nvSpPr>
        <p:spPr>
          <a:xfrm>
            <a:off x="5688000" y="144000"/>
            <a:ext cx="1996295" cy="369332"/>
          </a:xfrm>
          <a:prstGeom prst="rect">
            <a:avLst/>
          </a:prstGeom>
          <a:noFill/>
        </p:spPr>
        <p:txBody>
          <a:bodyPr wrap="square" rtlCol="0">
            <a:spAutoFit/>
          </a:bodyPr>
          <a:lstStyle/>
          <a:p>
            <a:r>
              <a:rPr lang="en-US" dirty="0" err="1"/>
              <a:t>Haug</a:t>
            </a:r>
            <a:r>
              <a:rPr lang="en-US" dirty="0"/>
              <a:t> &amp; </a:t>
            </a:r>
            <a:r>
              <a:rPr lang="en-US" dirty="0" err="1"/>
              <a:t>Jauho</a:t>
            </a:r>
            <a:endParaRPr lang="en-SG" dirty="0"/>
          </a:p>
        </p:txBody>
      </p:sp>
    </p:spTree>
    <p:extLst>
      <p:ext uri="{BB962C8B-B14F-4D97-AF65-F5344CB8AC3E}">
        <p14:creationId xmlns:p14="http://schemas.microsoft.com/office/powerpoint/2010/main" val="3097024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16A898B-55FC-407A-A1A4-6A4ED109E8DD}"/>
              </a:ext>
            </a:extLst>
          </p:cNvPr>
          <p:cNvSpPr/>
          <p:nvPr/>
        </p:nvSpPr>
        <p:spPr>
          <a:xfrm>
            <a:off x="6805535" y="2296886"/>
            <a:ext cx="1282551" cy="1325563"/>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 name="Title 1">
            <a:extLst>
              <a:ext uri="{FF2B5EF4-FFF2-40B4-BE49-F238E27FC236}">
                <a16:creationId xmlns:a16="http://schemas.microsoft.com/office/drawing/2014/main" id="{1503F029-33A9-4AC4-89FE-F5C5349AA534}"/>
              </a:ext>
            </a:extLst>
          </p:cNvPr>
          <p:cNvSpPr>
            <a:spLocks noGrp="1"/>
          </p:cNvSpPr>
          <p:nvPr>
            <p:ph type="title"/>
          </p:nvPr>
        </p:nvSpPr>
        <p:spPr/>
        <p:txBody>
          <a:bodyPr/>
          <a:lstStyle/>
          <a:p>
            <a:r>
              <a:rPr lang="en-US" dirty="0"/>
              <a:t>Poynting theorem and heat transfer</a:t>
            </a:r>
          </a:p>
        </p:txBody>
      </p:sp>
      <p:sp>
        <p:nvSpPr>
          <p:cNvPr id="4" name="Slide Number Placeholder 3">
            <a:extLst>
              <a:ext uri="{FF2B5EF4-FFF2-40B4-BE49-F238E27FC236}">
                <a16:creationId xmlns:a16="http://schemas.microsoft.com/office/drawing/2014/main" id="{3E30FF94-9FD0-41EF-A3B2-B2079E551881}"/>
              </a:ext>
            </a:extLst>
          </p:cNvPr>
          <p:cNvSpPr>
            <a:spLocks noGrp="1"/>
          </p:cNvSpPr>
          <p:nvPr>
            <p:ph type="sldNum" sz="quarter" idx="12"/>
          </p:nvPr>
        </p:nvSpPr>
        <p:spPr/>
        <p:txBody>
          <a:bodyPr/>
          <a:lstStyle/>
          <a:p>
            <a:fld id="{6B0C5081-FAA5-4254-AC75-597BB4863808}" type="slidenum">
              <a:rPr lang="en-US" smtClean="0"/>
              <a:t>9</a:t>
            </a:fld>
            <a:endParaRPr lang="en-US"/>
          </a:p>
        </p:txBody>
      </p:sp>
      <p:sp>
        <p:nvSpPr>
          <p:cNvPr id="7" name="Cube 6">
            <a:extLst>
              <a:ext uri="{FF2B5EF4-FFF2-40B4-BE49-F238E27FC236}">
                <a16:creationId xmlns:a16="http://schemas.microsoft.com/office/drawing/2014/main" id="{F82A3D15-FC27-4E51-945E-2DEDBF63FE40}"/>
              </a:ext>
            </a:extLst>
          </p:cNvPr>
          <p:cNvSpPr/>
          <p:nvPr/>
        </p:nvSpPr>
        <p:spPr>
          <a:xfrm>
            <a:off x="7172960" y="2661920"/>
            <a:ext cx="528320" cy="528320"/>
          </a:xfrm>
          <a:prstGeom prst="cube">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16086A2-8536-4A74-AFC2-89370B25FFDB}"/>
              </a:ext>
            </a:extLst>
          </p:cNvPr>
          <p:cNvSpPr txBox="1"/>
          <p:nvPr/>
        </p:nvSpPr>
        <p:spPr>
          <a:xfrm>
            <a:off x="7193280" y="2763521"/>
            <a:ext cx="291253" cy="369332"/>
          </a:xfrm>
          <a:prstGeom prst="rect">
            <a:avLst/>
          </a:prstGeom>
          <a:noFill/>
        </p:spPr>
        <p:txBody>
          <a:bodyPr wrap="square" rtlCol="0">
            <a:spAutoFit/>
          </a:bodyPr>
          <a:lstStyle/>
          <a:p>
            <a:r>
              <a:rPr lang="en-US" dirty="0">
                <a:solidFill>
                  <a:srgbClr val="FFFF00"/>
                </a:solidFill>
                <a:sym typeface="Symbol" panose="05050102010706020507" pitchFamily="18" charset="2"/>
              </a:rPr>
              <a:t></a:t>
            </a:r>
            <a:endParaRPr lang="en-US" dirty="0">
              <a:solidFill>
                <a:srgbClr val="FFFF00"/>
              </a:solidFil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31D8E0BE-BCC3-4185-B910-EFE4FA07BF33}"/>
                  </a:ext>
                </a:extLst>
              </p:cNvPr>
              <p:cNvSpPr txBox="1"/>
              <p:nvPr/>
            </p:nvSpPr>
            <p:spPr>
              <a:xfrm>
                <a:off x="1738799" y="2217665"/>
                <a:ext cx="4215114" cy="1703030"/>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𝑢</m:t>
                          </m:r>
                        </m:num>
                        <m:den>
                          <m:r>
                            <a:rPr lang="en-US" b="0" i="1" smtClean="0">
                              <a:latin typeface="Cambria Math" panose="02040503050406030204" pitchFamily="18" charset="0"/>
                            </a:rPr>
                            <m:t>𝜕</m:t>
                          </m:r>
                          <m:r>
                            <a:rPr lang="en-US" b="0" i="1" smtClean="0">
                              <a:latin typeface="Cambria Math" panose="02040503050406030204" pitchFamily="18" charset="0"/>
                            </a:rPr>
                            <m:t>𝑡</m:t>
                          </m:r>
                        </m:den>
                      </m:f>
                      <m:r>
                        <a:rPr lang="en-US" b="0" i="1" smtClean="0">
                          <a:latin typeface="Cambria Math" panose="02040503050406030204" pitchFamily="18" charset="0"/>
                        </a:rPr>
                        <m:t>+</m:t>
                      </m:r>
                      <m:r>
                        <m:rPr>
                          <m:sty m:val="p"/>
                        </m:rPr>
                        <a:rPr lang="en-US" b="0" i="0"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𝐒</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m:oMathPara>
                </a14:m>
                <a:endParaRPr lang="en-SG" b="1" dirty="0"/>
              </a:p>
              <a:p>
                <a:endParaRPr lang="en-US" b="1" dirty="0"/>
              </a:p>
              <a:p>
                <a:pPr/>
                <a14:m>
                  <m:oMathPara xmlns:m="http://schemas.openxmlformats.org/officeDocument/2006/math">
                    <m:oMathParaPr>
                      <m:jc m:val="centerGroup"/>
                    </m:oMathParaPr>
                    <m:oMath xmlns:m="http://schemas.openxmlformats.org/officeDocument/2006/math">
                      <m:r>
                        <a:rPr lang="en-SG" i="1">
                          <a:solidFill>
                            <a:srgbClr val="000000"/>
                          </a:solidFill>
                          <a:latin typeface="Cambria Math" panose="02040503050406030204" pitchFamily="18" charset="0"/>
                        </a:rPr>
                        <m:t>𝑢</m:t>
                      </m:r>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r>
                            <a:rPr lang="en-SG" i="1">
                              <a:solidFill>
                                <a:srgbClr val="000000"/>
                              </a:solidFill>
                              <a:latin typeface="Cambria Math" panose="02040503050406030204" pitchFamily="18" charset="0"/>
                            </a:rPr>
                            <m:t>2</m:t>
                          </m:r>
                        </m:den>
                      </m:f>
                      <m:d>
                        <m:dPr>
                          <m:ctrlPr>
                            <a:rPr lang="en-SG" i="1">
                              <a:solidFill>
                                <a:srgbClr val="000000"/>
                              </a:solidFill>
                              <a:latin typeface="Cambria Math" panose="02040503050406030204" pitchFamily="18" charset="0"/>
                            </a:rPr>
                          </m:ctrlPr>
                        </m:dPr>
                        <m:e>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𝜀</m:t>
                              </m:r>
                            </m:e>
                            <m:sub>
                              <m:r>
                                <a:rPr lang="en-SG" i="1">
                                  <a:solidFill>
                                    <a:srgbClr val="000000"/>
                                  </a:solidFill>
                                  <a:latin typeface="Cambria Math" panose="02040503050406030204" pitchFamily="18" charset="0"/>
                                </a:rPr>
                                <m:t>0</m:t>
                              </m:r>
                            </m:sub>
                          </m:sSub>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𝐄</m:t>
                              </m:r>
                            </m:e>
                            <m:sup>
                              <m:r>
                                <a:rPr lang="en-SG" i="1">
                                  <a:solidFill>
                                    <a:srgbClr val="000000"/>
                                  </a:solidFill>
                                  <a:latin typeface="Cambria Math" panose="02040503050406030204" pitchFamily="18" charset="0"/>
                                </a:rPr>
                                <m:t>2</m:t>
                              </m:r>
                            </m:sup>
                          </m:sSup>
                          <m:r>
                            <a:rPr lang="en-SG" i="1">
                              <a:solidFill>
                                <a:srgbClr val="000000"/>
                              </a:solidFill>
                              <a:latin typeface="Cambria Math" panose="02040503050406030204" pitchFamily="18" charset="0"/>
                            </a:rPr>
                            <m:t>+</m:t>
                          </m:r>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sSup>
                            <m:sSupPr>
                              <m:ctrlPr>
                                <a:rPr lang="en-SG" i="1">
                                  <a:solidFill>
                                    <a:srgbClr val="000000"/>
                                  </a:solidFill>
                                  <a:latin typeface="Cambria Math" panose="02040503050406030204" pitchFamily="18" charset="0"/>
                                </a:rPr>
                              </m:ctrlPr>
                            </m:sSupPr>
                            <m:e>
                              <m:r>
                                <a:rPr lang="en-SG" i="1">
                                  <a:solidFill>
                                    <a:srgbClr val="000000"/>
                                  </a:solidFill>
                                  <a:latin typeface="Cambria Math" panose="02040503050406030204" pitchFamily="18" charset="0"/>
                                </a:rPr>
                                <m:t>𝐁</m:t>
                              </m:r>
                            </m:e>
                            <m:sup>
                              <m:r>
                                <a:rPr lang="en-SG" i="1">
                                  <a:solidFill>
                                    <a:srgbClr val="000000"/>
                                  </a:solidFill>
                                  <a:latin typeface="Cambria Math" panose="02040503050406030204" pitchFamily="18" charset="0"/>
                                </a:rPr>
                                <m:t>2</m:t>
                              </m:r>
                            </m:sup>
                          </m:sSup>
                        </m:e>
                      </m:d>
                      <m:r>
                        <a:rPr lang="en-US" b="1" i="0" smtClean="0">
                          <a:solidFill>
                            <a:srgbClr val="000000"/>
                          </a:solidFill>
                          <a:latin typeface="Cambria Math" panose="02040503050406030204" pitchFamily="18" charset="0"/>
                        </a:rPr>
                        <m:t>,  </m:t>
                      </m:r>
                      <m:r>
                        <a:rPr lang="en-US" b="1" i="0" smtClean="0">
                          <a:solidFill>
                            <a:srgbClr val="000000"/>
                          </a:solidFill>
                          <a:latin typeface="Cambria Math" panose="02040503050406030204" pitchFamily="18" charset="0"/>
                        </a:rPr>
                        <m:t>𝐒</m:t>
                      </m:r>
                      <m:r>
                        <a:rPr lang="en-US" b="1" i="0" smtClean="0">
                          <a:solidFill>
                            <a:srgbClr val="000000"/>
                          </a:solidFill>
                          <a:latin typeface="Cambria Math" panose="02040503050406030204" pitchFamily="18" charset="0"/>
                        </a:rPr>
                        <m:t>=</m:t>
                      </m:r>
                      <m:f>
                        <m:fPr>
                          <m:ctrlPr>
                            <a:rPr lang="en-US" b="1" i="1" smtClean="0">
                              <a:solidFill>
                                <a:srgbClr val="000000"/>
                              </a:solidFill>
                              <a:latin typeface="Cambria Math" panose="02040503050406030204" pitchFamily="18" charset="0"/>
                            </a:rPr>
                          </m:ctrlPr>
                        </m:fPr>
                        <m:num>
                          <m:r>
                            <a:rPr lang="en-US" b="0" i="0" smtClean="0">
                              <a:solidFill>
                                <a:srgbClr val="000000"/>
                              </a:solidFill>
                              <a:latin typeface="Cambria Math" panose="02040503050406030204" pitchFamily="18" charset="0"/>
                            </a:rPr>
                            <m:t>1</m:t>
                          </m:r>
                        </m:num>
                        <m:den>
                          <m:sSub>
                            <m:sSubPr>
                              <m:ctrlPr>
                                <a:rPr lang="en-US" i="1" smtClean="0">
                                  <a:solidFill>
                                    <a:srgbClr val="000000"/>
                                  </a:solidFill>
                                  <a:latin typeface="Cambria Math" panose="02040503050406030204" pitchFamily="18" charset="0"/>
                                </a:rPr>
                              </m:ctrlPr>
                            </m:sSubPr>
                            <m:e>
                              <m:r>
                                <a:rPr lang="en-US" b="0" i="1" smtClean="0">
                                  <a:solidFill>
                                    <a:srgbClr val="000000"/>
                                  </a:solidFill>
                                  <a:latin typeface="Cambria Math" panose="02040503050406030204" pitchFamily="18" charset="0"/>
                                </a:rPr>
                                <m:t>𝜇</m:t>
                              </m:r>
                            </m:e>
                            <m:sub>
                              <m:r>
                                <a:rPr lang="en-US" b="0" i="1" smtClean="0">
                                  <a:solidFill>
                                    <a:srgbClr val="000000"/>
                                  </a:solidFill>
                                  <a:latin typeface="Cambria Math" panose="02040503050406030204" pitchFamily="18" charset="0"/>
                                </a:rPr>
                                <m:t>0</m:t>
                              </m:r>
                            </m:sub>
                          </m:sSub>
                        </m:den>
                      </m:f>
                      <m:r>
                        <a:rPr lang="en-US" b="1" i="0" smtClean="0">
                          <a:solidFill>
                            <a:srgbClr val="000000"/>
                          </a:solidFill>
                          <a:latin typeface="Cambria Math" panose="02040503050406030204" pitchFamily="18" charset="0"/>
                        </a:rPr>
                        <m:t>𝐄</m:t>
                      </m:r>
                      <m:r>
                        <a:rPr lang="en-US" b="1" i="1" smtClean="0">
                          <a:solidFill>
                            <a:srgbClr val="000000"/>
                          </a:solidFill>
                          <a:latin typeface="Cambria Math" panose="02040503050406030204" pitchFamily="18" charset="0"/>
                        </a:rPr>
                        <m:t>×</m:t>
                      </m:r>
                      <m:r>
                        <a:rPr lang="en-US" b="1" i="0" smtClean="0">
                          <a:solidFill>
                            <a:srgbClr val="000000"/>
                          </a:solidFill>
                          <a:latin typeface="Cambria Math" panose="02040503050406030204" pitchFamily="18" charset="0"/>
                        </a:rPr>
                        <m:t>𝐁</m:t>
                      </m:r>
                    </m:oMath>
                  </m:oMathPara>
                </a14:m>
                <a:endParaRPr lang="en-US" b="1" dirty="0"/>
              </a:p>
              <a:p>
                <a:endParaRPr lang="en-SG" b="1" dirty="0"/>
              </a:p>
            </p:txBody>
          </p:sp>
        </mc:Choice>
        <mc:Fallback xmlns="">
          <p:sp>
            <p:nvSpPr>
              <p:cNvPr id="10" name="TextBox 9">
                <a:extLst>
                  <a:ext uri="{FF2B5EF4-FFF2-40B4-BE49-F238E27FC236}">
                    <a16:creationId xmlns:a16="http://schemas.microsoft.com/office/drawing/2014/main" id="{31D8E0BE-BCC3-4185-B910-EFE4FA07BF33}"/>
                  </a:ext>
                </a:extLst>
              </p:cNvPr>
              <p:cNvSpPr txBox="1">
                <a:spLocks noRot="1" noChangeAspect="1" noMove="1" noResize="1" noEditPoints="1" noAdjustHandles="1" noChangeArrowheads="1" noChangeShapeType="1" noTextEdit="1"/>
              </p:cNvSpPr>
              <p:nvPr/>
            </p:nvSpPr>
            <p:spPr>
              <a:xfrm>
                <a:off x="1738799" y="2217665"/>
                <a:ext cx="4215114" cy="1703030"/>
              </a:xfrm>
              <a:prstGeom prst="rect">
                <a:avLst/>
              </a:prstGeom>
              <a:blipFill>
                <a:blip r:embed="rId2"/>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D664372-66FB-4910-81F8-6C352D825D26}"/>
                  </a:ext>
                </a:extLst>
              </p:cNvPr>
              <p:cNvSpPr txBox="1"/>
              <p:nvPr/>
            </p:nvSpPr>
            <p:spPr>
              <a:xfrm>
                <a:off x="1099114" y="4447671"/>
                <a:ext cx="5408788" cy="8932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subHide m:val="on"/>
                          <m:supHide m:val="on"/>
                          <m:ctrlPr>
                            <a:rPr lang="en-SG" i="1" smtClean="0">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m:t>
                          </m:r>
                          <m:r>
                            <a:rPr lang="en-SG" i="1">
                              <a:solidFill>
                                <a:srgbClr val="000000"/>
                              </a:solidFill>
                              <a:latin typeface="Cambria Math" panose="02040503050406030204" pitchFamily="18" charset="0"/>
                            </a:rPr>
                            <m:t>𝚺</m:t>
                          </m:r>
                          <m:r>
                            <a:rPr lang="en-SG" i="1">
                              <a:solidFill>
                                <a:srgbClr val="000000"/>
                              </a:solidFill>
                              <a:latin typeface="Cambria Math" panose="02040503050406030204" pitchFamily="18" charset="0"/>
                            </a:rPr>
                            <m:t>⋅</m:t>
                          </m:r>
                          <m:d>
                            <m:dPr>
                              <m:begChr m:val="⟨"/>
                              <m:endChr m:val="⟩"/>
                              <m:ctrlPr>
                                <a:rPr lang="en-SG" i="1" smtClean="0">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𝐁</m:t>
                              </m:r>
                            </m:e>
                          </m:d>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1</m:t>
                              </m:r>
                            </m:num>
                            <m:den>
                              <m:sSub>
                                <m:sSubPr>
                                  <m:ctrlPr>
                                    <a:rPr lang="en-SG" i="1">
                                      <a:solidFill>
                                        <a:srgbClr val="000000"/>
                                      </a:solidFill>
                                      <a:latin typeface="Cambria Math" panose="02040503050406030204" pitchFamily="18" charset="0"/>
                                    </a:rPr>
                                  </m:ctrlPr>
                                </m:sSubPr>
                                <m:e>
                                  <m:r>
                                    <a:rPr lang="en-SG" i="1">
                                      <a:solidFill>
                                        <a:srgbClr val="000000"/>
                                      </a:solidFill>
                                      <a:latin typeface="Cambria Math" panose="02040503050406030204" pitchFamily="18" charset="0"/>
                                    </a:rPr>
                                    <m:t>𝜇</m:t>
                                  </m:r>
                                </m:e>
                                <m:sub>
                                  <m:r>
                                    <a:rPr lang="en-SG" i="1">
                                      <a:solidFill>
                                        <a:srgbClr val="000000"/>
                                      </a:solidFill>
                                      <a:latin typeface="Cambria Math" panose="02040503050406030204" pitchFamily="18" charset="0"/>
                                    </a:rPr>
                                    <m:t>0</m:t>
                                  </m:r>
                                </m:sub>
                              </m:sSub>
                            </m:den>
                          </m:f>
                          <m:r>
                            <a:rPr lang="en-SG" i="1">
                              <a:solidFill>
                                <a:srgbClr val="000000"/>
                              </a:solidFill>
                              <a:latin typeface="Cambria Math" panose="02040503050406030204" pitchFamily="18" charset="0"/>
                            </a:rPr>
                            <m:t>=−</m:t>
                          </m:r>
                          <m:nary>
                            <m:naryPr>
                              <m:limLoc m:val="undOvr"/>
                              <m:ctrlPr>
                                <a:rPr lang="en-SG" i="1" smtClean="0">
                                  <a:solidFill>
                                    <a:srgbClr val="000000"/>
                                  </a:solidFill>
                                  <a:latin typeface="Cambria Math" panose="02040503050406030204" pitchFamily="18" charset="0"/>
                                </a:rPr>
                              </m:ctrlPr>
                            </m:naryPr>
                            <m:sub>
                              <m:sSub>
                                <m:sSubPr>
                                  <m:ctrlPr>
                                    <a:rPr lang="en-US" b="0" i="1" smtClean="0">
                                      <a:solidFill>
                                        <a:srgbClr val="000000"/>
                                      </a:solidFill>
                                      <a:latin typeface="Cambria Math" panose="02040503050406030204" pitchFamily="18" charset="0"/>
                                    </a:rPr>
                                  </m:ctrlPr>
                                </m:sSubPr>
                                <m:e>
                                  <m:r>
                                    <m:rPr>
                                      <m:brk m:alnAt="24"/>
                                    </m:rPr>
                                    <a:rPr lang="en-US" b="0" i="1" smtClean="0">
                                      <a:solidFill>
                                        <a:srgbClr val="000000"/>
                                      </a:solidFill>
                                      <a:latin typeface="Cambria Math" panose="02040503050406030204" pitchFamily="18" charset="0"/>
                                    </a:rPr>
                                    <m:t>𝑉</m:t>
                                  </m:r>
                                </m:e>
                                <m:sub>
                                  <m:r>
                                    <m:rPr>
                                      <m:brk m:alnAt="24"/>
                                    </m:rPr>
                                    <a:rPr lang="en-US" b="0" i="1" smtClean="0">
                                      <a:solidFill>
                                        <a:srgbClr val="000000"/>
                                      </a:solidFill>
                                      <a:latin typeface="Cambria Math" panose="02040503050406030204" pitchFamily="18" charset="0"/>
                                    </a:rPr>
                                    <m:t>𝛼</m:t>
                                  </m:r>
                                </m:sub>
                              </m:sSub>
                            </m:sub>
                            <m:sup/>
                            <m:e>
                              <m:r>
                                <a:rPr lang="en-SG" i="1">
                                  <a:solidFill>
                                    <a:srgbClr val="000000"/>
                                  </a:solidFill>
                                  <a:latin typeface="Cambria Math" panose="02040503050406030204" pitchFamily="18" charset="0"/>
                                </a:rPr>
                                <m:t>𝑑𝑉</m:t>
                              </m:r>
                              <m:d>
                                <m:dPr>
                                  <m:begChr m:val="⟨"/>
                                  <m:endChr m:val="⟩"/>
                                  <m:ctrlPr>
                                    <a:rPr lang="en-SG" i="1">
                                      <a:solidFill>
                                        <a:srgbClr val="000000"/>
                                      </a:solidFill>
                                      <a:latin typeface="Cambria Math" panose="02040503050406030204" pitchFamily="18" charset="0"/>
                                    </a:rPr>
                                  </m:ctrlPr>
                                </m:dPr>
                                <m:e>
                                  <m:r>
                                    <a:rPr lang="en-SG" i="1">
                                      <a:solidFill>
                                        <a:srgbClr val="000000"/>
                                      </a:solidFill>
                                      <a:latin typeface="Cambria Math" panose="02040503050406030204" pitchFamily="18" charset="0"/>
                                    </a:rPr>
                                    <m:t>𝐄</m:t>
                                  </m:r>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e>
                      </m:nary>
                      <m:r>
                        <a:rPr lang="en-SG" i="1">
                          <a:solidFill>
                            <a:srgbClr val="000000"/>
                          </a:solidFill>
                          <a:latin typeface="Cambria Math" panose="02040503050406030204" pitchFamily="18" charset="0"/>
                        </a:rPr>
                        <m:t>=</m:t>
                      </m:r>
                      <m:nary>
                        <m:naryPr>
                          <m:subHide m:val="on"/>
                          <m:supHide m:val="on"/>
                          <m:ctrlPr>
                            <a:rPr lang="en-SG" i="1">
                              <a:solidFill>
                                <a:srgbClr val="000000"/>
                              </a:solidFill>
                              <a:latin typeface="Cambria Math" panose="02040503050406030204" pitchFamily="18" charset="0"/>
                            </a:rPr>
                          </m:ctrlPr>
                        </m:naryPr>
                        <m:sub/>
                        <m:sup/>
                        <m:e>
                          <m:r>
                            <a:rPr lang="en-SG" i="1">
                              <a:solidFill>
                                <a:srgbClr val="000000"/>
                              </a:solidFill>
                              <a:latin typeface="Cambria Math" panose="02040503050406030204" pitchFamily="18" charset="0"/>
                            </a:rPr>
                            <m:t>𝑑𝑉</m:t>
                          </m:r>
                          <m:d>
                            <m:dPr>
                              <m:begChr m:val="⟨"/>
                              <m:endChr m:val="⟩"/>
                              <m:ctrlPr>
                                <a:rPr lang="en-SG" i="1" smtClean="0">
                                  <a:solidFill>
                                    <a:srgbClr val="000000"/>
                                  </a:solidFill>
                                  <a:latin typeface="Cambria Math" panose="02040503050406030204" pitchFamily="18" charset="0"/>
                                </a:rPr>
                              </m:ctrlPr>
                            </m:dPr>
                            <m:e>
                              <m:f>
                                <m:fPr>
                                  <m:ctrlPr>
                                    <a:rPr lang="en-SG" i="1">
                                      <a:solidFill>
                                        <a:srgbClr val="000000"/>
                                      </a:solidFill>
                                      <a:latin typeface="Cambria Math" panose="02040503050406030204" pitchFamily="18" charset="0"/>
                                    </a:rPr>
                                  </m:ctrlPr>
                                </m:fPr>
                                <m:num>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𝐀</m:t>
                                  </m:r>
                                </m:num>
                                <m:den>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𝑡</m:t>
                                  </m:r>
                                </m:den>
                              </m:f>
                              <m:r>
                                <a:rPr lang="en-SG" i="1">
                                  <a:solidFill>
                                    <a:srgbClr val="000000"/>
                                  </a:solidFill>
                                  <a:latin typeface="Cambria Math" panose="02040503050406030204" pitchFamily="18" charset="0"/>
                                </a:rPr>
                                <m:t>⋅</m:t>
                              </m:r>
                              <m:r>
                                <a:rPr lang="en-SG" i="1">
                                  <a:solidFill>
                                    <a:srgbClr val="000000"/>
                                  </a:solidFill>
                                  <a:latin typeface="Cambria Math" panose="02040503050406030204" pitchFamily="18" charset="0"/>
                                </a:rPr>
                                <m:t>𝐣</m:t>
                              </m:r>
                            </m:e>
                          </m:d>
                        </m:e>
                      </m:nary>
                    </m:oMath>
                  </m:oMathPara>
                </a14:m>
                <a:endParaRPr lang="en-SG" dirty="0"/>
              </a:p>
            </p:txBody>
          </p:sp>
        </mc:Choice>
        <mc:Fallback xmlns="">
          <p:sp>
            <p:nvSpPr>
              <p:cNvPr id="11" name="TextBox 10">
                <a:extLst>
                  <a:ext uri="{FF2B5EF4-FFF2-40B4-BE49-F238E27FC236}">
                    <a16:creationId xmlns:a16="http://schemas.microsoft.com/office/drawing/2014/main" id="{5D664372-66FB-4910-81F8-6C352D825D26}"/>
                  </a:ext>
                </a:extLst>
              </p:cNvPr>
              <p:cNvSpPr txBox="1">
                <a:spLocks noRot="1" noChangeAspect="1" noMove="1" noResize="1" noEditPoints="1" noAdjustHandles="1" noChangeArrowheads="1" noChangeShapeType="1" noTextEdit="1"/>
              </p:cNvSpPr>
              <p:nvPr/>
            </p:nvSpPr>
            <p:spPr>
              <a:xfrm>
                <a:off x="1099114" y="4447671"/>
                <a:ext cx="5408788" cy="893258"/>
              </a:xfrm>
              <a:prstGeom prst="rect">
                <a:avLst/>
              </a:prstGeom>
              <a:blipFill>
                <a:blip r:embed="rId3"/>
                <a:stretch>
                  <a:fillRect/>
                </a:stretch>
              </a:blipFill>
            </p:spPr>
            <p:txBody>
              <a:bodyPr/>
              <a:lstStyle/>
              <a:p>
                <a:r>
                  <a:rPr lang="en-SG">
                    <a:noFill/>
                  </a:rPr>
                  <a:t> </a:t>
                </a:r>
              </a:p>
            </p:txBody>
          </p:sp>
        </mc:Fallback>
      </mc:AlternateContent>
      <p:cxnSp>
        <p:nvCxnSpPr>
          <p:cNvPr id="6" name="Connector: Curved 5">
            <a:extLst>
              <a:ext uri="{FF2B5EF4-FFF2-40B4-BE49-F238E27FC236}">
                <a16:creationId xmlns:a16="http://schemas.microsoft.com/office/drawing/2014/main" id="{0FCCFEB6-AC11-4D1C-8C8D-4E8EFF138604}"/>
              </a:ext>
            </a:extLst>
          </p:cNvPr>
          <p:cNvCxnSpPr/>
          <p:nvPr/>
        </p:nvCxnSpPr>
        <p:spPr>
          <a:xfrm rot="5400000" flipH="1" flipV="1">
            <a:off x="7769539" y="18991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Connector: Curved 11">
            <a:extLst>
              <a:ext uri="{FF2B5EF4-FFF2-40B4-BE49-F238E27FC236}">
                <a16:creationId xmlns:a16="http://schemas.microsoft.com/office/drawing/2014/main" id="{0151B54C-FC5B-49B5-84C3-F82717925797}"/>
              </a:ext>
            </a:extLst>
          </p:cNvPr>
          <p:cNvCxnSpPr/>
          <p:nvPr/>
        </p:nvCxnSpPr>
        <p:spPr>
          <a:xfrm rot="5400000" flipH="1" flipV="1">
            <a:off x="7921939" y="20515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Connector: Curved 12">
            <a:extLst>
              <a:ext uri="{FF2B5EF4-FFF2-40B4-BE49-F238E27FC236}">
                <a16:creationId xmlns:a16="http://schemas.microsoft.com/office/drawing/2014/main" id="{87C9243A-5204-4014-A958-2AECDF0BEF1C}"/>
              </a:ext>
            </a:extLst>
          </p:cNvPr>
          <p:cNvCxnSpPr/>
          <p:nvPr/>
        </p:nvCxnSpPr>
        <p:spPr>
          <a:xfrm rot="5400000" flipH="1" flipV="1">
            <a:off x="8074339" y="2203918"/>
            <a:ext cx="336399" cy="300696"/>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2511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86E0-2998-45A6-9513-49C03F43B54F}"/>
              </a:ext>
            </a:extLst>
          </p:cNvPr>
          <p:cNvSpPr>
            <a:spLocks noGrp="1"/>
          </p:cNvSpPr>
          <p:nvPr>
            <p:ph type="title"/>
          </p:nvPr>
        </p:nvSpPr>
        <p:spPr/>
        <p:txBody>
          <a:bodyPr/>
          <a:lstStyle/>
          <a:p>
            <a:r>
              <a:rPr lang="en-US" dirty="0"/>
              <a:t>Deriving a 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8E9EE1-8328-4E05-BB3F-8D2984BDCEEC}"/>
                  </a:ext>
                </a:extLst>
              </p:cNvPr>
              <p:cNvSpPr>
                <a:spLocks noGrp="1"/>
              </p:cNvSpPr>
              <p:nvPr>
                <p:ph idx="1"/>
              </p:nvPr>
            </p:nvSpPr>
            <p:spPr>
              <a:xfrm>
                <a:off x="628650" y="1825625"/>
                <a:ext cx="7886700" cy="4530726"/>
              </a:xfrm>
            </p:spPr>
            <p:txBody>
              <a:bodyPr>
                <a:normAutofit fontScale="92500" lnSpcReduction="10000"/>
              </a:bodyPr>
              <a:lstStyle/>
              <a:p>
                <a:r>
                  <a:rPr lang="en-US" dirty="0"/>
                  <a:t>Use the Joule heating form, </a:t>
                </a:r>
                <a14:m>
                  <m:oMath xmlns:m="http://schemas.openxmlformats.org/officeDocument/2006/math">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oMath>
                </a14:m>
                <a:r>
                  <a:rPr lang="en-SG" dirty="0"/>
                  <a:t>, and write </a:t>
                </a:r>
                <a14:m>
                  <m:oMath xmlns:m="http://schemas.openxmlformats.org/officeDocument/2006/math">
                    <m:r>
                      <a:rPr lang="en-US" b="1" i="0" smtClean="0">
                        <a:latin typeface="Cambria Math" panose="02040503050406030204" pitchFamily="18" charset="0"/>
                      </a:rPr>
                      <m:t>𝐣</m:t>
                    </m:r>
                    <m:r>
                      <a:rPr lang="en-US" b="0" i="1" smtClean="0">
                        <a:latin typeface="Cambria Math" panose="02040503050406030204" pitchFamily="18" charset="0"/>
                      </a:rPr>
                      <m:t>=</m:t>
                    </m:r>
                    <m:r>
                      <a:rPr lang="en-US" b="1" i="0" smtClean="0">
                        <a:latin typeface="Cambria Math" panose="02040503050406030204" pitchFamily="18" charset="0"/>
                      </a:rPr>
                      <m:t>−</m:t>
                    </m:r>
                    <m:r>
                      <a:rPr lang="en-US" b="1" i="0" smtClean="0">
                        <a:latin typeface="Cambria Math" panose="02040503050406030204" pitchFamily="18" charset="0"/>
                      </a:rPr>
                      <m:t>𝐀</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oMath>
                </a14:m>
                <a:r>
                  <a:rPr lang="en-SG" dirty="0"/>
                  <a:t>, we get </a:t>
                </a:r>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d>
                            <m:dPr>
                              <m:begChr m:val="⟨"/>
                              <m:endChr m:val="⟩"/>
                              <m:ctrlPr>
                                <a:rPr lang="en-US" b="0" i="1" smtClean="0">
                                  <a:latin typeface="Cambria Math" panose="02040503050406030204" pitchFamily="18" charset="0"/>
                                </a:rPr>
                              </m:ctrlPr>
                            </m:dPr>
                            <m:e>
                              <m:r>
                                <a:rPr lang="en-US" b="1" i="0" smtClean="0">
                                  <a:latin typeface="Cambria Math" panose="02040503050406030204" pitchFamily="18" charset="0"/>
                                </a:rPr>
                                <m:t>𝐄</m:t>
                              </m:r>
                              <m:r>
                                <a:rPr lang="en-US" b="0" i="1" smtClean="0">
                                  <a:latin typeface="Cambria Math" panose="02040503050406030204" pitchFamily="18" charset="0"/>
                                  <a:ea typeface="Cambria Math" panose="02040503050406030204" pitchFamily="18" charset="0"/>
                                </a:rPr>
                                <m:t>∙</m:t>
                              </m:r>
                              <m:r>
                                <a:rPr lang="en-US" b="1" i="0" smtClean="0">
                                  <a:latin typeface="Cambria Math" panose="02040503050406030204" pitchFamily="18" charset="0"/>
                                  <a:ea typeface="Cambria Math" panose="02040503050406030204" pitchFamily="18" charset="0"/>
                                </a:rPr>
                                <m:t>𝐣</m:t>
                              </m:r>
                            </m:e>
                          </m:d>
                          <m:r>
                            <a:rPr lang="en-US" b="0" i="1" smtClean="0">
                              <a:latin typeface="Cambria Math" panose="02040503050406030204" pitchFamily="18" charset="0"/>
                            </a:rPr>
                            <m:t> </m:t>
                          </m:r>
                        </m:e>
                      </m:nary>
                      <m:r>
                        <a:rPr lang="en-US" b="0" i="1" smtClean="0">
                          <a:latin typeface="Cambria Math" panose="02040503050406030204" pitchFamily="18" charset="0"/>
                        </a:rPr>
                        <m:t>=−</m:t>
                      </m:r>
                      <m:nary>
                        <m:naryPr>
                          <m:limLoc m:val="undOvr"/>
                          <m:subHide m:val="on"/>
                          <m:supHide m:val="on"/>
                          <m:ctrlPr>
                            <a:rPr lang="en-US" b="0" i="1" smtClean="0">
                              <a:latin typeface="Cambria Math" panose="02040503050406030204" pitchFamily="18" charset="0"/>
                            </a:rPr>
                          </m:ctrlPr>
                        </m:naryPr>
                        <m:sub/>
                        <m:sup/>
                        <m:e>
                          <m:sSub>
                            <m:sSubPr>
                              <m:ctrlPr>
                                <a:rPr lang="en-US" i="1">
                                  <a:latin typeface="Cambria Math" panose="02040503050406030204" pitchFamily="18" charset="0"/>
                                </a:rPr>
                              </m:ctrlPr>
                            </m:sSubPr>
                            <m:e>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m:t>
                                      </m:r>
                                    </m:num>
                                    <m:den>
                                      <m:r>
                                        <a:rPr lang="en-US" i="1">
                                          <a:latin typeface="Cambria Math" panose="02040503050406030204" pitchFamily="18" charset="0"/>
                                        </a:rPr>
                                        <m:t>𝜕</m:t>
                                      </m:r>
                                      <m:r>
                                        <a:rPr lang="en-US" i="1">
                                          <a:latin typeface="Cambria Math" panose="02040503050406030204" pitchFamily="18" charset="0"/>
                                        </a:rPr>
                                        <m:t>𝑡</m:t>
                                      </m:r>
                                    </m:den>
                                  </m:f>
                                  <m:nary>
                                    <m:naryPr>
                                      <m:chr m:val="∑"/>
                                      <m:supHide m:val="on"/>
                                      <m:ctrlPr>
                                        <a:rPr lang="en-US" i="1">
                                          <a:latin typeface="Cambria Math" panose="02040503050406030204" pitchFamily="18" charset="0"/>
                                        </a:rPr>
                                      </m:ctrlPr>
                                    </m:naryPr>
                                    <m:sub>
                                      <m:r>
                                        <a:rPr lang="en-US" i="1">
                                          <a:latin typeface="Cambria Math" panose="02040503050406030204" pitchFamily="18" charset="0"/>
                                        </a:rPr>
                                        <m:t>𝜇</m:t>
                                      </m:r>
                                      <m:r>
                                        <a:rPr lang="en-US" i="1">
                                          <a:latin typeface="Cambria Math" panose="02040503050406030204" pitchFamily="18" charset="0"/>
                                        </a:rPr>
                                        <m:t>,</m:t>
                                      </m:r>
                                      <m:r>
                                        <a:rPr lang="en-US" i="1">
                                          <a:latin typeface="Cambria Math" panose="02040503050406030204" pitchFamily="18" charset="0"/>
                                        </a:rPr>
                                        <m:t>𝜈</m:t>
                                      </m:r>
                                    </m:sub>
                                    <m:sup/>
                                    <m:e>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𝜇</m:t>
                                              </m:r>
                                            </m:sub>
                                          </m:sSub>
                                          <m:d>
                                            <m:dPr>
                                              <m:ctrlPr>
                                                <a:rPr lang="en-US" i="1">
                                                  <a:latin typeface="Cambria Math" panose="02040503050406030204" pitchFamily="18" charset="0"/>
                                                </a:rPr>
                                              </m:ctrlPr>
                                            </m:dPr>
                                            <m:e>
                                              <m:r>
                                                <a:rPr lang="en-US" b="1">
                                                  <a:latin typeface="Cambria Math" panose="02040503050406030204" pitchFamily="18" charset="0"/>
                                                </a:rPr>
                                                <m:t>𝐫</m:t>
                                              </m:r>
                                              <m:r>
                                                <a:rPr lang="en-US" i="1">
                                                  <a:latin typeface="Cambria Math" panose="02040503050406030204" pitchFamily="18" charset="0"/>
                                                </a:rPr>
                                                <m:t>,</m:t>
                                              </m:r>
                                              <m:r>
                                                <a:rPr lang="en-US" i="1">
                                                  <a:latin typeface="Cambria Math" panose="02040503050406030204" pitchFamily="18" charset="0"/>
                                                </a:rPr>
                                                <m:t>𝑡</m:t>
                                              </m:r>
                                            </m:e>
                                          </m:d>
                                          <m:sSub>
                                            <m:sSubPr>
                                              <m:ctrlPr>
                                                <a:rPr lang="en-US" i="1">
                                                  <a:latin typeface="Cambria Math" panose="02040503050406030204" pitchFamily="18" charset="0"/>
                                                </a:rPr>
                                              </m:ctrlPr>
                                            </m:sSubPr>
                                            <m:e>
                                              <m:r>
                                                <a:rPr lang="en-US" i="1">
                                                  <a:latin typeface="Cambria Math" panose="02040503050406030204" pitchFamily="18" charset="0"/>
                                                </a:rPr>
                                                <m:t>𝐴</m:t>
                                              </m:r>
                                            </m:e>
                                            <m:sub>
                                              <m:r>
                                                <a:rPr lang="en-US" i="1">
                                                  <a:latin typeface="Cambria Math" panose="02040503050406030204" pitchFamily="18" charset="0"/>
                                                </a:rPr>
                                                <m:t>𝜈</m:t>
                                              </m:r>
                                            </m:sub>
                                          </m:sSub>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d>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𝜈𝜇</m:t>
                                          </m:r>
                                        </m:sub>
                                        <m:sup>
                                          <m:r>
                                            <a:rPr lang="en-US" i="1">
                                              <a:latin typeface="Cambria Math" panose="02040503050406030204" pitchFamily="18" charset="0"/>
                                            </a:rPr>
                                            <m:t>−1</m:t>
                                          </m:r>
                                        </m:sup>
                                      </m:sSubSup>
                                      <m:d>
                                        <m:dPr>
                                          <m:ctrlPr>
                                            <a:rPr lang="en-US" i="1">
                                              <a:latin typeface="Cambria Math" panose="02040503050406030204" pitchFamily="18" charset="0"/>
                                            </a:rPr>
                                          </m:ctrlPr>
                                        </m:dPr>
                                        <m:e>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e>
                                      </m:d>
                                    </m:e>
                                  </m:nary>
                                </m:e>
                              </m:d>
                            </m:e>
                            <m:sub>
                              <m:sSup>
                                <m:sSupPr>
                                  <m:ctrlPr>
                                    <a:rPr lang="en-US" i="1">
                                      <a:latin typeface="Cambria Math" panose="02040503050406030204" pitchFamily="18" charset="0"/>
                                    </a:rPr>
                                  </m:ctrlPr>
                                </m:sSupPr>
                                <m:e>
                                  <m:r>
                                    <a:rPr lang="en-US" b="1">
                                      <a:latin typeface="Cambria Math" panose="02040503050406030204" pitchFamily="18" charset="0"/>
                                    </a:rPr>
                                    <m:t>𝐫</m:t>
                                  </m:r>
                                </m:e>
                                <m:sup>
                                  <m:r>
                                    <a:rPr lang="en-US" i="1">
                                      <a:latin typeface="Cambria Math" panose="02040503050406030204" pitchFamily="18" charset="0"/>
                                    </a:rPr>
                                    <m:t>′</m:t>
                                  </m:r>
                                </m:sup>
                              </m:sSup>
                              <m:r>
                                <a:rPr lang="en-US" i="1">
                                  <a:latin typeface="Cambria Math" panose="02040503050406030204" pitchFamily="18" charset="0"/>
                                </a:rPr>
                                <m:t>=</m:t>
                              </m:r>
                              <m:r>
                                <a:rPr lang="en-US" b="1">
                                  <a:latin typeface="Cambria Math" panose="02040503050406030204" pitchFamily="18" charset="0"/>
                                </a:rPr>
                                <m:t>𝐫</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𝑡</m:t>
                              </m:r>
                            </m:sub>
                          </m:sSub>
                        </m:e>
                      </m:nary>
                      <m:sSup>
                        <m:sSupPr>
                          <m:ctrlPr>
                            <a:rPr lang="en-US" i="1" smtClean="0">
                              <a:latin typeface="Cambria Math" panose="02040503050406030204" pitchFamily="18" charset="0"/>
                            </a:rPr>
                          </m:ctrlPr>
                        </m:sSupPr>
                        <m:e>
                          <m:r>
                            <a:rPr lang="en-US" i="1">
                              <a:latin typeface="Cambria Math" panose="02040503050406030204" pitchFamily="18" charset="0"/>
                            </a:rPr>
                            <m:t>𝑑</m:t>
                          </m:r>
                        </m:e>
                        <m:sup>
                          <m:r>
                            <a:rPr lang="en-US" i="1">
                              <a:latin typeface="Cambria Math" panose="02040503050406030204" pitchFamily="18" charset="0"/>
                            </a:rPr>
                            <m:t>3</m:t>
                          </m:r>
                        </m:sup>
                      </m:sSup>
                      <m:r>
                        <a:rPr lang="en-US" b="1">
                          <a:latin typeface="Cambria Math" panose="02040503050406030204" pitchFamily="18" charset="0"/>
                        </a:rPr>
                        <m:t>𝐫</m:t>
                      </m:r>
                      <m:r>
                        <a:rPr lang="en-US" b="0" i="1" smtClean="0">
                          <a:latin typeface="Cambria Math" panose="02040503050406030204" pitchFamily="18" charset="0"/>
                        </a:rPr>
                        <m:t>=</m:t>
                      </m:r>
                      <m:nary>
                        <m:naryPr>
                          <m:limLoc m:val="undOvr"/>
                          <m:subHide m:val="on"/>
                          <m:supHide m:val="on"/>
                          <m:ctrlPr>
                            <a:rPr lang="en-SG"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ℏ</m:t>
                                  </m:r>
                                </m:num>
                                <m:den>
                                  <m:r>
                                    <a:rPr lang="en-US" b="0" i="1" smtClean="0">
                                      <a:latin typeface="Cambria Math" panose="02040503050406030204" pitchFamily="18" charset="0"/>
                                    </a:rPr>
                                    <m:t>2</m:t>
                                  </m:r>
                                  <m:r>
                                    <a:rPr lang="en-US" b="0" i="1" smtClean="0">
                                      <a:latin typeface="Cambria Math" panose="02040503050406030204" pitchFamily="18" charset="0"/>
                                    </a:rPr>
                                    <m:t>𝑖</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e>
                          </m:d>
                        </m:e>
                      </m:nary>
                    </m:oMath>
                  </m:oMathPara>
                </a14:m>
                <a:endParaRPr lang="en-SG" dirty="0"/>
              </a:p>
              <a:p>
                <a:r>
                  <a:rPr lang="en-US" dirty="0"/>
                  <a:t>U</a:t>
                </a:r>
                <a:r>
                  <a:rPr lang="en-SG" dirty="0"/>
                  <a:t>se Dyson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−1</m:t>
                        </m:r>
                      </m:sup>
                    </m:sSup>
                    <m:r>
                      <a:rPr lang="en-US" b="0" i="1" smtClean="0">
                        <a:latin typeface="Cambria Math" panose="02040503050406030204" pitchFamily="18" charset="0"/>
                      </a:rPr>
                      <m:t>=</m:t>
                    </m:r>
                    <m:r>
                      <a:rPr lang="en-US" b="0" i="1" smtClean="0">
                        <a:latin typeface="Cambria Math" panose="02040503050406030204" pitchFamily="18" charset="0"/>
                      </a:rPr>
                      <m:t>𝐼</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𝑎</m:t>
                        </m:r>
                      </m:sup>
                    </m:sSup>
                  </m:oMath>
                </a14:m>
                <a:r>
                  <a:rPr lang="en-SG" dirty="0"/>
                  <a:t> and </a:t>
                </a:r>
                <a:r>
                  <a:rPr lang="en-SG" dirty="0" err="1"/>
                  <a:t>Keldysh</a:t>
                </a:r>
                <a:r>
                  <a:rPr lang="en-SG" dirty="0"/>
                  <a:t> equation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m:rPr>
                            <m:sty m:val="p"/>
                          </m:rPr>
                          <a:rPr lang="en-US" b="0" i="0" smtClean="0">
                            <a:latin typeface="Cambria Math" panose="02040503050406030204" pitchFamily="18" charset="0"/>
                          </a:rPr>
                          <m:t>tot</m:t>
                        </m:r>
                      </m:sub>
                      <m:sup>
                        <m:r>
                          <a:rPr lang="en-US" b="0" i="1" smtClean="0">
                            <a:latin typeface="Cambria Math" panose="02040503050406030204" pitchFamily="18" charset="0"/>
                          </a:rPr>
                          <m:t>𝐾</m:t>
                        </m:r>
                      </m:sup>
                    </m:sSubSup>
                    <m:sSup>
                      <m:sSupPr>
                        <m:ctrlPr>
                          <a:rPr lang="en-US" b="0" i="1" smtClean="0">
                            <a:latin typeface="Cambria Math" panose="02040503050406030204" pitchFamily="18" charset="0"/>
                          </a:rPr>
                        </m:ctrlPr>
                      </m:sSupPr>
                      <m:e>
                        <m:r>
                          <a:rPr lang="en-US" b="0" i="1" smtClean="0">
                            <a:latin typeface="Cambria Math" panose="02040503050406030204" pitchFamily="18" charset="0"/>
                          </a:rPr>
                          <m:t> </m:t>
                        </m:r>
                        <m:r>
                          <a:rPr lang="en-US" b="0" i="1" smtClean="0">
                            <a:latin typeface="Cambria Math" panose="02040503050406030204" pitchFamily="18" charset="0"/>
                          </a:rPr>
                          <m:t>𝐷</m:t>
                        </m:r>
                      </m:e>
                      <m:sup>
                        <m:r>
                          <a:rPr lang="en-US" b="0" i="1" smtClean="0">
                            <a:latin typeface="Cambria Math" panose="02040503050406030204" pitchFamily="18" charset="0"/>
                          </a:rPr>
                          <m:t>𝑎</m:t>
                        </m:r>
                      </m:sup>
                    </m:sSup>
                  </m:oMath>
                </a14:m>
                <a:r>
                  <a:rPr lang="en-SG" dirty="0"/>
                  <a:t>, we get</a:t>
                </a:r>
              </a:p>
            </p:txBody>
          </p:sp>
        </mc:Choice>
        <mc:Fallback xmlns="">
          <p:sp>
            <p:nvSpPr>
              <p:cNvPr id="3" name="Content Placeholder 2">
                <a:extLst>
                  <a:ext uri="{FF2B5EF4-FFF2-40B4-BE49-F238E27FC236}">
                    <a16:creationId xmlns:a16="http://schemas.microsoft.com/office/drawing/2014/main" id="{928E9EE1-8328-4E05-BB3F-8D2984BDCEEC}"/>
                  </a:ext>
                </a:extLst>
              </p:cNvPr>
              <p:cNvSpPr>
                <a:spLocks noGrp="1" noRot="1" noChangeAspect="1" noMove="1" noResize="1" noEditPoints="1" noAdjustHandles="1" noChangeArrowheads="1" noChangeShapeType="1" noTextEdit="1"/>
              </p:cNvSpPr>
              <p:nvPr>
                <p:ph idx="1"/>
              </p:nvPr>
            </p:nvSpPr>
            <p:spPr>
              <a:xfrm>
                <a:off x="628650" y="1825625"/>
                <a:ext cx="7886700" cy="4530726"/>
              </a:xfrm>
              <a:blipFill>
                <a:blip r:embed="rId2"/>
                <a:stretch>
                  <a:fillRect l="-1159" t="-2957" r="-1005" b="-269"/>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15F8E44-BDCF-4386-AC99-0AE095CD88F7}"/>
              </a:ext>
            </a:extLst>
          </p:cNvPr>
          <p:cNvSpPr>
            <a:spLocks noGrp="1"/>
          </p:cNvSpPr>
          <p:nvPr>
            <p:ph type="sldNum" sz="quarter" idx="12"/>
          </p:nvPr>
        </p:nvSpPr>
        <p:spPr/>
        <p:txBody>
          <a:bodyPr/>
          <a:lstStyle/>
          <a:p>
            <a:fld id="{6B0C5081-FAA5-4254-AC75-597BB4863808}" type="slidenum">
              <a:rPr lang="en-US" smtClean="0"/>
              <a:t>10</a:t>
            </a:fld>
            <a:endParaRPr lang="en-US"/>
          </a:p>
        </p:txBody>
      </p:sp>
    </p:spTree>
    <p:extLst>
      <p:ext uri="{BB962C8B-B14F-4D97-AF65-F5344CB8AC3E}">
        <p14:creationId xmlns:p14="http://schemas.microsoft.com/office/powerpoint/2010/main" val="1938943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38A99-6DA6-481E-A618-0654CC64D1F6}"/>
              </a:ext>
            </a:extLst>
          </p:cNvPr>
          <p:cNvSpPr>
            <a:spLocks noGrp="1"/>
          </p:cNvSpPr>
          <p:nvPr>
            <p:ph type="title"/>
          </p:nvPr>
        </p:nvSpPr>
        <p:spPr/>
        <p:txBody>
          <a:bodyPr/>
          <a:lstStyle/>
          <a:p>
            <a:r>
              <a:rPr lang="en-US" dirty="0"/>
              <a:t>Meir-</a:t>
            </a:r>
            <a:r>
              <a:rPr lang="en-US" dirty="0" err="1"/>
              <a:t>Wingreen</a:t>
            </a:r>
            <a:r>
              <a:rPr lang="en-US" dirty="0"/>
              <a:t> formula</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74B51C-109F-4540-9A89-B0DB2DA56544}"/>
                  </a:ext>
                </a:extLst>
              </p:cNvPr>
              <p:cNvSpPr>
                <a:spLocks noGrp="1"/>
              </p:cNvSpPr>
              <p:nvPr>
                <p:ph idx="1"/>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𝛼</m:t>
                          </m:r>
                        </m:sub>
                      </m:sSub>
                      <m:r>
                        <a:rPr lang="en-US" b="0" i="1" smtClean="0">
                          <a:latin typeface="Cambria Math" panose="02040503050406030204" pitchFamily="18" charset="0"/>
                        </a:rPr>
                        <m:t>=− </m:t>
                      </m:r>
                      <m:nary>
                        <m:naryPr>
                          <m:limLoc m:val="undOvr"/>
                          <m:subHide m:val="on"/>
                          <m:supHide m:val="on"/>
                          <m:ctrlPr>
                            <a:rPr lang="en-US" b="0" i="1" smtClean="0">
                              <a:latin typeface="Cambria Math" panose="02040503050406030204" pitchFamily="18" charset="0"/>
                            </a:rPr>
                          </m:ctrlPr>
                        </m:naryPr>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3</m:t>
                              </m:r>
                            </m:sup>
                          </m:sSup>
                          <m:r>
                            <a:rPr lang="en-US" b="1" i="0" smtClean="0">
                              <a:latin typeface="Cambria Math" panose="02040503050406030204" pitchFamily="18" charset="0"/>
                            </a:rPr>
                            <m:t>𝐫</m:t>
                          </m:r>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𝑖</m:t>
                              </m:r>
                              <m:r>
                                <a:rPr lang="en-US" b="0" i="1" smtClean="0">
                                  <a:latin typeface="Cambria Math" panose="02040503050406030204" pitchFamily="18" charset="0"/>
                                </a:rPr>
                                <m:t>ℏ</m:t>
                              </m:r>
                            </m:num>
                            <m:den>
                              <m:r>
                                <a:rPr lang="en-US" b="0" i="1" smtClean="0">
                                  <a:latin typeface="Cambria Math" panose="02040503050406030204" pitchFamily="18" charset="0"/>
                                </a:rPr>
                                <m:t>2</m:t>
                              </m:r>
                            </m:den>
                          </m:f>
                        </m:e>
                      </m:nary>
                      <m:f>
                        <m:fPr>
                          <m:ctrlPr>
                            <a:rPr lang="en-US" b="0" i="1" smtClean="0">
                              <a:latin typeface="Cambria Math" panose="02040503050406030204" pitchFamily="18" charset="0"/>
                            </a:rPr>
                          </m:ctrlPr>
                        </m:fPr>
                        <m:num>
                          <m:r>
                            <a:rPr lang="en-US" b="0" i="1" smtClean="0">
                              <a:latin typeface="Cambria Math" panose="02040503050406030204" pitchFamily="18" charset="0"/>
                            </a:rPr>
                            <m:t>𝜕</m:t>
                          </m:r>
                        </m:num>
                        <m:den>
                          <m:r>
                            <a:rPr lang="en-US" b="0" i="1" smtClean="0">
                              <a:latin typeface="Cambria Math" panose="02040503050406030204" pitchFamily="18" charset="0"/>
                            </a:rPr>
                            <m:t>𝜕</m:t>
                          </m:r>
                          <m:r>
                            <a:rPr lang="en-US" b="0" i="1" smtClean="0">
                              <a:latin typeface="Cambria Math" panose="02040503050406030204" pitchFamily="18" charset="0"/>
                            </a:rPr>
                            <m:t>𝑡</m:t>
                          </m:r>
                        </m:den>
                      </m:f>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𝐾</m:t>
                              </m:r>
                            </m:sup>
                          </m:sSub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𝐾</m:t>
                              </m:r>
                            </m:sup>
                          </m:sSup>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b="0" i="1" smtClean="0">
                                  <a:latin typeface="Cambria Math" panose="02040503050406030204" pitchFamily="18" charset="0"/>
                                </a:rPr>
                                <m:t>𝑎</m:t>
                              </m:r>
                            </m:sup>
                          </m:sSubSup>
                        </m:e>
                      </m:d>
                    </m:oMath>
                  </m:oMathPara>
                </a14:m>
                <a:endParaRPr lang="en-SG" dirty="0"/>
              </a:p>
              <a:p>
                <a:endParaRPr lang="en-US" dirty="0"/>
              </a:p>
              <a:p>
                <a:r>
                  <a:rPr lang="en-US" dirty="0"/>
                  <a:t>F</a:t>
                </a:r>
                <a:r>
                  <a:rPr lang="en-SG" dirty="0" err="1"/>
                  <a:t>loquet</a:t>
                </a:r>
                <a:r>
                  <a:rPr lang="en-SG" dirty="0"/>
                  <a:t> matrix (Tsuji et al 2008, Tang et al 2024)</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𝐷</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nary>
                        <m:naryPr>
                          <m:limLoc m:val="undOvr"/>
                          <m:ctrlPr>
                            <a:rPr lang="en-US" b="0" i="1" smtClean="0">
                              <a:latin typeface="Cambria Math" panose="02040503050406030204" pitchFamily="18" charset="0"/>
                            </a:rPr>
                          </m:ctrlPr>
                        </m:naryPr>
                        <m:sub>
                          <m:r>
                            <m:rPr>
                              <m:brk m:alnAt="24"/>
                            </m:rP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b>
                        <m:sup>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Ω</m:t>
                              </m:r>
                            </m:num>
                            <m:den>
                              <m:r>
                                <a:rPr lang="en-US" b="0" i="1" smtClean="0">
                                  <a:latin typeface="Cambria Math" panose="02040503050406030204" pitchFamily="18" charset="0"/>
                                </a:rPr>
                                <m:t>2</m:t>
                              </m:r>
                            </m:den>
                          </m:f>
                        </m:sup>
                        <m:e>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rPr>
                                <m:t>𝜔</m:t>
                              </m:r>
                            </m:num>
                            <m:den>
                              <m:r>
                                <a:rPr lang="en-US" b="0" i="1" smtClean="0">
                                  <a:latin typeface="Cambria Math" panose="02040503050406030204" pitchFamily="18" charset="0"/>
                                </a:rPr>
                                <m:t>2</m:t>
                              </m:r>
                              <m:r>
                                <a:rPr lang="en-US" b="0" i="1" smtClean="0">
                                  <a:latin typeface="Cambria Math" panose="02040503050406030204" pitchFamily="18" charset="0"/>
                                </a:rPr>
                                <m:t>𝜋</m:t>
                              </m:r>
                            </m:den>
                          </m:f>
                          <m:nary>
                            <m:naryPr>
                              <m:chr m:val="∑"/>
                              <m:supHide m:val="on"/>
                              <m:ctrlPr>
                                <a:rPr lang="en-US" b="0" i="1" smtClean="0">
                                  <a:latin typeface="Cambria Math" panose="02040503050406030204" pitchFamily="18" charset="0"/>
                                </a:rPr>
                              </m:ctrlPr>
                            </m:naryPr>
                            <m:sub>
                              <m:r>
                                <m:rPr>
                                  <m:brk m:alnAt="7"/>
                                </m:rPr>
                                <a:rPr lang="en-US" b="0" i="1" smtClean="0">
                                  <a:latin typeface="Cambria Math" panose="02040503050406030204" pitchFamily="18" charset="0"/>
                                </a:rPr>
                                <m:t>𝑚</m:t>
                              </m:r>
                              <m:r>
                                <a:rPr lang="en-US" b="0" i="1" smtClean="0">
                                  <a:latin typeface="Cambria Math" panose="02040503050406030204" pitchFamily="18" charset="0"/>
                                </a:rPr>
                                <m:t>𝑛</m:t>
                              </m:r>
                            </m:sub>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𝑛</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sup>
                              </m:sSup>
                            </m:e>
                          </m:nary>
                        </m:e>
                      </m:nary>
                    </m:oMath>
                  </m:oMathPara>
                </a14:m>
                <a:endParaRPr lang="en-SG" dirty="0"/>
              </a:p>
              <a:p>
                <a:pPr marL="0" indent="0">
                  <a:buNone/>
                </a:pPr>
                <a:r>
                  <a:rPr lang="en-US" dirty="0"/>
                  <a:t>   w</a:t>
                </a:r>
                <a:r>
                  <a:rPr lang="en-SG" dirty="0"/>
                  <a:t>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𝜔</m:t>
                        </m:r>
                      </m:e>
                      <m:sub>
                        <m:r>
                          <a:rPr lang="en-US" b="0" i="1" smtClean="0">
                            <a:latin typeface="Cambria Math" panose="02040503050406030204" pitchFamily="18" charset="0"/>
                          </a:rPr>
                          <m:t>𝑚</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𝑚</m:t>
                    </m:r>
                    <m:r>
                      <m:rPr>
                        <m:sty m:val="p"/>
                      </m:rPr>
                      <a:rPr lang="en-US" b="0" i="0" smtClean="0">
                        <a:latin typeface="Cambria Math" panose="02040503050406030204" pitchFamily="18" charset="0"/>
                      </a:rPr>
                      <m:t>Ω</m:t>
                    </m:r>
                  </m:oMath>
                </a14:m>
                <a:r>
                  <a:rPr lang="en-SG" dirty="0"/>
                  <a:t>.  </a:t>
                </a:r>
              </a:p>
            </p:txBody>
          </p:sp>
        </mc:Choice>
        <mc:Fallback xmlns="">
          <p:sp>
            <p:nvSpPr>
              <p:cNvPr id="3" name="Content Placeholder 2">
                <a:extLst>
                  <a:ext uri="{FF2B5EF4-FFF2-40B4-BE49-F238E27FC236}">
                    <a16:creationId xmlns:a16="http://schemas.microsoft.com/office/drawing/2014/main" id="{6D74B51C-109F-4540-9A89-B0DB2DA56544}"/>
                  </a:ext>
                </a:extLst>
              </p:cNvPr>
              <p:cNvSpPr>
                <a:spLocks noGrp="1" noRot="1" noChangeAspect="1" noMove="1" noResize="1" noEditPoints="1" noAdjustHandles="1" noChangeArrowheads="1" noChangeShapeType="1" noTextEdit="1"/>
              </p:cNvSpPr>
              <p:nvPr>
                <p:ph idx="1"/>
              </p:nvPr>
            </p:nvSpPr>
            <p:spPr>
              <a:blipFill>
                <a:blip r:embed="rId2"/>
                <a:stretch>
                  <a:fillRect l="-1159" b="-224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BC64D676-3988-40E4-8E57-54006F4C778F}"/>
              </a:ext>
            </a:extLst>
          </p:cNvPr>
          <p:cNvSpPr>
            <a:spLocks noGrp="1"/>
          </p:cNvSpPr>
          <p:nvPr>
            <p:ph type="sldNum" sz="quarter" idx="12"/>
          </p:nvPr>
        </p:nvSpPr>
        <p:spPr/>
        <p:txBody>
          <a:bodyPr/>
          <a:lstStyle/>
          <a:p>
            <a:fld id="{6B0C5081-FAA5-4254-AC75-597BB4863808}" type="slidenum">
              <a:rPr lang="en-US" smtClean="0"/>
              <a:t>11</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4C040D7-4342-4BD0-8436-235B80EC23C6}"/>
                  </a:ext>
                </a:extLst>
              </p:cNvPr>
              <p:cNvSpPr txBox="1"/>
              <p:nvPr/>
            </p:nvSpPr>
            <p:spPr>
              <a:xfrm>
                <a:off x="4701600" y="5833353"/>
                <a:ext cx="3340800" cy="658514"/>
              </a:xfrm>
              <a:prstGeom prst="rect">
                <a:avLst/>
              </a:prstGeom>
              <a:noFill/>
            </p:spPr>
            <p:txBody>
              <a:bodyPr wrap="square" rtlCol="0">
                <a:spAutoFit/>
              </a:bodyPr>
              <a:lstStyle/>
              <a:p>
                <a:r>
                  <a:rPr lang="en-US" dirty="0">
                    <a:latin typeface="Cambria Math" panose="02040503050406030204" pitchFamily="18" charset="0"/>
                  </a:rPr>
                  <a:t>  Modular:</a:t>
                </a:r>
                <a:endParaRPr lang="en-US" b="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𝑛</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𝑘</m:t>
                          </m:r>
                          <m:r>
                            <m:rPr>
                              <m:sty m:val="p"/>
                            </m:rPr>
                            <a:rPr lang="en-US" b="0" i="0" smtClean="0">
                              <a:latin typeface="Cambria Math" panose="02040503050406030204" pitchFamily="18" charset="0"/>
                            </a:rPr>
                            <m:t>Ω</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𝐷</m:t>
                          </m:r>
                        </m:e>
                        <m:sub>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𝑘</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oMath>
                  </m:oMathPara>
                </a14:m>
                <a:endParaRPr lang="en-SG" dirty="0"/>
              </a:p>
            </p:txBody>
          </p:sp>
        </mc:Choice>
        <mc:Fallback xmlns="">
          <p:sp>
            <p:nvSpPr>
              <p:cNvPr id="5" name="TextBox 4">
                <a:extLst>
                  <a:ext uri="{FF2B5EF4-FFF2-40B4-BE49-F238E27FC236}">
                    <a16:creationId xmlns:a16="http://schemas.microsoft.com/office/drawing/2014/main" id="{54C040D7-4342-4BD0-8436-235B80EC23C6}"/>
                  </a:ext>
                </a:extLst>
              </p:cNvPr>
              <p:cNvSpPr txBox="1">
                <a:spLocks noRot="1" noChangeAspect="1" noMove="1" noResize="1" noEditPoints="1" noAdjustHandles="1" noChangeArrowheads="1" noChangeShapeType="1" noTextEdit="1"/>
              </p:cNvSpPr>
              <p:nvPr/>
            </p:nvSpPr>
            <p:spPr>
              <a:xfrm>
                <a:off x="4701600" y="5833353"/>
                <a:ext cx="3340800" cy="658514"/>
              </a:xfrm>
              <a:prstGeom prst="rect">
                <a:avLst/>
              </a:prstGeom>
              <a:blipFill>
                <a:blip r:embed="rId3"/>
                <a:stretch>
                  <a:fillRect t="-6481" b="-5556"/>
                </a:stretch>
              </a:blipFill>
            </p:spPr>
            <p:txBody>
              <a:bodyPr/>
              <a:lstStyle/>
              <a:p>
                <a:r>
                  <a:rPr lang="en-SG">
                    <a:noFill/>
                  </a:rPr>
                  <a:t> </a:t>
                </a:r>
              </a:p>
            </p:txBody>
          </p:sp>
        </mc:Fallback>
      </mc:AlternateContent>
    </p:spTree>
    <p:extLst>
      <p:ext uri="{BB962C8B-B14F-4D97-AF65-F5344CB8AC3E}">
        <p14:creationId xmlns:p14="http://schemas.microsoft.com/office/powerpoint/2010/main" val="3685444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66073B-C78D-0E04-16B8-DFBBADF87663}"/>
              </a:ext>
            </a:extLst>
          </p:cNvPr>
          <p:cNvSpPr>
            <a:spLocks noGrp="1"/>
          </p:cNvSpPr>
          <p:nvPr>
            <p:ph type="title"/>
          </p:nvPr>
        </p:nvSpPr>
        <p:spPr>
          <a:xfrm>
            <a:off x="628650" y="184805"/>
            <a:ext cx="7886700" cy="1505883"/>
          </a:xfrm>
        </p:spPr>
        <p:txBody>
          <a:bodyPr vert="horz" lIns="91440" tIns="45720" rIns="91440" bIns="45720" rtlCol="0" anchor="ctr">
            <a:normAutofit/>
          </a:bodyPr>
          <a:lstStyle/>
          <a:p>
            <a:r>
              <a:rPr lang="en-US" sz="3800" dirty="0" err="1"/>
              <a:t>Floquet</a:t>
            </a:r>
            <a:r>
              <a:rPr lang="en-US" sz="3800" dirty="0"/>
              <a:t> drive, see Hui Pan poster</a:t>
            </a:r>
            <a:endParaRPr lang="en-US" sz="3800" kern="1200" dirty="0">
              <a:solidFill>
                <a:schemeClr val="tx1"/>
              </a:solidFill>
              <a:latin typeface="+mj-lt"/>
              <a:ea typeface="+mj-ea"/>
              <a:cs typeface="+mj-cs"/>
            </a:endParaRPr>
          </a:p>
        </p:txBody>
      </p:sp>
      <p:pic>
        <p:nvPicPr>
          <p:cNvPr id="6" name="Picture 5" descr="A diagram of heat transfer&#10;&#10;AI-generated content may be incorrect.">
            <a:extLst>
              <a:ext uri="{FF2B5EF4-FFF2-40B4-BE49-F238E27FC236}">
                <a16:creationId xmlns:a16="http://schemas.microsoft.com/office/drawing/2014/main" id="{381C2E58-7573-FDD7-1E76-0639941C8347}"/>
              </a:ext>
            </a:extLst>
          </p:cNvPr>
          <p:cNvPicPr>
            <a:picLocks noChangeAspect="1"/>
          </p:cNvPicPr>
          <p:nvPr/>
        </p:nvPicPr>
        <p:blipFill>
          <a:blip r:embed="rId2"/>
          <a:stretch>
            <a:fillRect/>
          </a:stretch>
        </p:blipFill>
        <p:spPr>
          <a:xfrm>
            <a:off x="546076" y="1424514"/>
            <a:ext cx="7960895" cy="4876049"/>
          </a:xfrm>
          <a:prstGeom prst="rect">
            <a:avLst/>
          </a:prstGeom>
        </p:spPr>
      </p:pic>
      <p:sp>
        <p:nvSpPr>
          <p:cNvPr id="4" name="Slide Number Placeholder 3">
            <a:extLst>
              <a:ext uri="{FF2B5EF4-FFF2-40B4-BE49-F238E27FC236}">
                <a16:creationId xmlns:a16="http://schemas.microsoft.com/office/drawing/2014/main" id="{EF6AA8A8-FE2F-B266-E446-58D741D33657}"/>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6B0C5081-FAA5-4254-AC75-597BB4863808}" type="slidenum">
              <a:rPr lang="en-US" smtClean="0"/>
              <a:pPr defTabSz="914400">
                <a:spcAft>
                  <a:spcPts val="600"/>
                </a:spcAft>
              </a:pPr>
              <a:t>12</a:t>
            </a:fld>
            <a:endParaRPr lang="en-US"/>
          </a:p>
        </p:txBody>
      </p:sp>
      <p:sp>
        <p:nvSpPr>
          <p:cNvPr id="7" name="TextBox 6">
            <a:extLst>
              <a:ext uri="{FF2B5EF4-FFF2-40B4-BE49-F238E27FC236}">
                <a16:creationId xmlns:a16="http://schemas.microsoft.com/office/drawing/2014/main" id="{28C35592-D30E-5496-2628-5D171A646AB3}"/>
              </a:ext>
            </a:extLst>
          </p:cNvPr>
          <p:cNvSpPr txBox="1"/>
          <p:nvPr/>
        </p:nvSpPr>
        <p:spPr>
          <a:xfrm>
            <a:off x="590252" y="6420153"/>
            <a:ext cx="4513943" cy="369332"/>
          </a:xfrm>
          <a:prstGeom prst="rect">
            <a:avLst/>
          </a:prstGeom>
          <a:noFill/>
        </p:spPr>
        <p:txBody>
          <a:bodyPr wrap="square" rtlCol="0">
            <a:spAutoFit/>
          </a:bodyPr>
          <a:lstStyle/>
          <a:p>
            <a:r>
              <a:rPr lang="en-SG" dirty="0"/>
              <a:t>From Phys. Rev. B 112, L041401 (2025).</a:t>
            </a:r>
          </a:p>
        </p:txBody>
      </p:sp>
    </p:spTree>
    <p:extLst>
      <p:ext uri="{BB962C8B-B14F-4D97-AF65-F5344CB8AC3E}">
        <p14:creationId xmlns:p14="http://schemas.microsoft.com/office/powerpoint/2010/main" val="12150869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AB16-46C5-4071-9103-07E49CCA1D2A}"/>
              </a:ext>
            </a:extLst>
          </p:cNvPr>
          <p:cNvSpPr>
            <a:spLocks noGrp="1"/>
          </p:cNvSpPr>
          <p:nvPr>
            <p:ph type="title"/>
          </p:nvPr>
        </p:nvSpPr>
        <p:spPr/>
        <p:txBody>
          <a:bodyPr/>
          <a:lstStyle/>
          <a:p>
            <a:r>
              <a:rPr lang="en-US" dirty="0"/>
              <a:t>Steady-state Meir-</a:t>
            </a:r>
            <a:r>
              <a:rPr lang="en-US" dirty="0" err="1"/>
              <a:t>Wingreen</a:t>
            </a:r>
            <a:r>
              <a:rPr lang="en-US" dirty="0"/>
              <a:t> formula</a:t>
            </a:r>
          </a:p>
        </p:txBody>
      </p:sp>
      <p:sp>
        <p:nvSpPr>
          <p:cNvPr id="4" name="Slide Number Placeholder 3">
            <a:extLst>
              <a:ext uri="{FF2B5EF4-FFF2-40B4-BE49-F238E27FC236}">
                <a16:creationId xmlns:a16="http://schemas.microsoft.com/office/drawing/2014/main" id="{83E3E80B-B631-47AD-8261-521D49445330}"/>
              </a:ext>
            </a:extLst>
          </p:cNvPr>
          <p:cNvSpPr>
            <a:spLocks noGrp="1"/>
          </p:cNvSpPr>
          <p:nvPr>
            <p:ph type="sldNum" sz="quarter" idx="12"/>
          </p:nvPr>
        </p:nvSpPr>
        <p:spPr/>
        <p:txBody>
          <a:bodyPr/>
          <a:lstStyle/>
          <a:p>
            <a:fld id="{6B0C5081-FAA5-4254-AC75-597BB4863808}" type="slidenum">
              <a:rPr lang="en-US" smtClean="0"/>
              <a:t>13</a:t>
            </a:fld>
            <a:endParaRPr lang="en-US" dirty="0"/>
          </a:p>
        </p:txBody>
      </p:sp>
      <p:graphicFrame>
        <p:nvGraphicFramePr>
          <p:cNvPr id="5" name="Object 4">
            <a:extLst>
              <a:ext uri="{FF2B5EF4-FFF2-40B4-BE49-F238E27FC236}">
                <a16:creationId xmlns:a16="http://schemas.microsoft.com/office/drawing/2014/main" id="{DF0DB330-0625-467F-9208-7582DC97D50B}"/>
              </a:ext>
            </a:extLst>
          </p:cNvPr>
          <p:cNvGraphicFramePr>
            <a:graphicFrameLocks noChangeAspect="1"/>
          </p:cNvGraphicFramePr>
          <p:nvPr>
            <p:extLst>
              <p:ext uri="{D42A27DB-BD31-4B8C-83A1-F6EECF244321}">
                <p14:modId xmlns:p14="http://schemas.microsoft.com/office/powerpoint/2010/main" val="4155063216"/>
              </p:ext>
            </p:extLst>
          </p:nvPr>
        </p:nvGraphicFramePr>
        <p:xfrm>
          <a:off x="691960" y="2101850"/>
          <a:ext cx="7312025" cy="3617913"/>
        </p:xfrm>
        <a:graphic>
          <a:graphicData uri="http://schemas.openxmlformats.org/presentationml/2006/ole">
            <mc:AlternateContent xmlns:mc="http://schemas.openxmlformats.org/markup-compatibility/2006">
              <mc:Choice xmlns:v="urn:schemas-microsoft-com:vml" Requires="v">
                <p:oleObj name="Equation" r:id="rId3" imgW="3848040" imgH="1904760" progId="Equation.DSMT4">
                  <p:embed/>
                </p:oleObj>
              </mc:Choice>
              <mc:Fallback>
                <p:oleObj name="Equation" r:id="rId3" imgW="3848040" imgH="1904760" progId="Equation.DSMT4">
                  <p:embed/>
                  <p:pic>
                    <p:nvPicPr>
                      <p:cNvPr id="5" name="Object 4">
                        <a:extLst>
                          <a:ext uri="{FF2B5EF4-FFF2-40B4-BE49-F238E27FC236}">
                            <a16:creationId xmlns:a16="http://schemas.microsoft.com/office/drawing/2014/main" id="{DF0DB330-0625-467F-9208-7582DC97D50B}"/>
                          </a:ext>
                        </a:extLst>
                      </p:cNvPr>
                      <p:cNvPicPr/>
                      <p:nvPr/>
                    </p:nvPicPr>
                    <p:blipFill>
                      <a:blip r:embed="rId4"/>
                      <a:stretch>
                        <a:fillRect/>
                      </a:stretch>
                    </p:blipFill>
                    <p:spPr>
                      <a:xfrm>
                        <a:off x="691960" y="2101850"/>
                        <a:ext cx="7312025" cy="36179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FED15777-22CE-490D-8553-8D89C64B7838}"/>
              </a:ext>
            </a:extLst>
          </p:cNvPr>
          <p:cNvSpPr txBox="1"/>
          <p:nvPr/>
        </p:nvSpPr>
        <p:spPr>
          <a:xfrm>
            <a:off x="6607425" y="1465262"/>
            <a:ext cx="2311388" cy="1077218"/>
          </a:xfrm>
          <a:prstGeom prst="rect">
            <a:avLst/>
          </a:prstGeom>
          <a:noFill/>
        </p:spPr>
        <p:txBody>
          <a:bodyPr wrap="square" rtlCol="0">
            <a:spAutoFit/>
          </a:bodyPr>
          <a:lstStyle/>
          <a:p>
            <a:r>
              <a:rPr lang="en-US" sz="1600" dirty="0" err="1"/>
              <a:t>Krüger</a:t>
            </a:r>
            <a:r>
              <a:rPr lang="en-US" sz="1600" dirty="0"/>
              <a:t>, et al (2012); </a:t>
            </a:r>
            <a:r>
              <a:rPr lang="en-US" sz="1600" dirty="0" err="1"/>
              <a:t>Strekha</a:t>
            </a:r>
            <a:r>
              <a:rPr lang="en-US" sz="1600" dirty="0"/>
              <a:t>, et al (2022);</a:t>
            </a:r>
          </a:p>
          <a:p>
            <a:r>
              <a:rPr lang="en-US" sz="1600" dirty="0"/>
              <a:t>Wang, et al, Front. Phys. (2023).</a:t>
            </a:r>
            <a:endParaRPr lang="en-SG" sz="1600"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4306131-4F66-4F5E-ABD5-A8F0E072234B}"/>
                  </a:ext>
                </a:extLst>
              </p:cNvPr>
              <p:cNvSpPr txBox="1"/>
              <p:nvPr/>
            </p:nvSpPr>
            <p:spPr>
              <a:xfrm>
                <a:off x="6598032" y="4915761"/>
                <a:ext cx="1777236" cy="91460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𝜇𝜈</m:t>
                          </m:r>
                        </m:sub>
                      </m:sSub>
                      <m:d>
                        <m:dPr>
                          <m:ctrlPr>
                            <a:rPr lang="en-US" b="0" i="1" smtClean="0">
                              <a:latin typeface="Cambria Math" panose="02040503050406030204" pitchFamily="18" charset="0"/>
                            </a:rPr>
                          </m:ctrlPr>
                        </m:dPr>
                        <m:e>
                          <m:r>
                            <a:rPr lang="en-US" b="1" i="0" smtClean="0">
                              <a:latin typeface="Cambria Math" panose="02040503050406030204" pitchFamily="18" charset="0"/>
                            </a:rPr>
                            <m:t>𝐫</m:t>
                          </m:r>
                          <m:r>
                            <a:rPr lang="en-US" b="0" i="1" smtClean="0">
                              <a:latin typeface="Cambria Math" panose="02040503050406030204" pitchFamily="18" charset="0"/>
                            </a:rPr>
                            <m:t>𝜏</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r>
                            <a:rPr lang="en-US" b="0" i="1" smtClean="0">
                              <a:latin typeface="Cambria Math" panose="02040503050406030204" pitchFamily="18" charset="0"/>
                            </a:rPr>
                            <m:t>𝜏</m:t>
                          </m:r>
                          <m:r>
                            <a:rPr lang="en-US" b="0" i="1" smtClean="0">
                              <a:latin typeface="Cambria Math" panose="02040503050406030204" pitchFamily="18" charset="0"/>
                            </a:rPr>
                            <m:t>′</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𝑖</m:t>
                          </m:r>
                          <m:r>
                            <a:rPr lang="en-US" b="0" i="1" smtClean="0">
                              <a:latin typeface="Cambria Math" panose="02040503050406030204" pitchFamily="18" charset="0"/>
                            </a:rPr>
                            <m:t>ℏ</m:t>
                          </m:r>
                        </m:den>
                      </m:f>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𝜇</m:t>
                              </m:r>
                            </m:sub>
                          </m:sSub>
                          <m:d>
                            <m:dPr>
                              <m:ctrlPr>
                                <a:rPr lang="en-US" b="0" i="1" smtClean="0">
                                  <a:latin typeface="Cambria Math" panose="02040503050406030204" pitchFamily="18" charset="0"/>
                                </a:rPr>
                              </m:ctrlPr>
                            </m:dPr>
                            <m:e>
                              <m:r>
                                <a:rPr lang="en-US" b="1" i="0" smtClean="0">
                                  <a:latin typeface="Cambria Math" panose="02040503050406030204" pitchFamily="18" charset="0"/>
                                </a:rPr>
                                <m:t>𝐫</m:t>
                              </m:r>
                              <m:r>
                                <a:rPr lang="en-US" b="0" i="1" smtClean="0">
                                  <a:latin typeface="Cambria Math" panose="02040503050406030204" pitchFamily="18" charset="0"/>
                                </a:rPr>
                                <m:t>𝜏</m:t>
                              </m:r>
                            </m:e>
                          </m:d>
                          <m:sSub>
                            <m:sSubPr>
                              <m:ctrlPr>
                                <a:rPr lang="en-US" b="0" i="1" smtClean="0">
                                  <a:latin typeface="Cambria Math" panose="02040503050406030204" pitchFamily="18" charset="0"/>
                                </a:rPr>
                              </m:ctrlPr>
                            </m:sSubPr>
                            <m:e>
                              <m:r>
                                <a:rPr lang="en-US" b="0" i="1" smtClean="0">
                                  <a:latin typeface="Cambria Math" panose="02040503050406030204" pitchFamily="18" charset="0"/>
                                </a:rPr>
                                <m:t>𝑗</m:t>
                              </m:r>
                            </m:e>
                            <m:sub>
                              <m:r>
                                <a:rPr lang="en-US" b="0" i="1" smtClean="0">
                                  <a:latin typeface="Cambria Math" panose="02040503050406030204" pitchFamily="18" charset="0"/>
                                </a:rPr>
                                <m:t>𝜈</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1" i="0" smtClean="0">
                                  <a:latin typeface="Cambria Math" panose="02040503050406030204" pitchFamily="18" charset="0"/>
                                </a:rPr>
                                <m:t>𝐫</m:t>
                              </m:r>
                            </m:e>
                            <m:sup>
                              <m:r>
                                <a:rPr lang="en-US" b="0" i="1" smtClean="0">
                                  <a:latin typeface="Cambria Math" panose="02040503050406030204" pitchFamily="18" charset="0"/>
                                </a:rPr>
                                <m:t>′</m:t>
                              </m:r>
                            </m:sup>
                          </m:sSup>
                          <m:sSup>
                            <m:sSupPr>
                              <m:ctrlPr>
                                <a:rPr lang="en-US" b="0" i="1" smtClean="0">
                                  <a:latin typeface="Cambria Math" panose="02040503050406030204" pitchFamily="18" charset="0"/>
                                </a:rPr>
                              </m:ctrlPr>
                            </m:sSupPr>
                            <m:e>
                              <m:r>
                                <a:rPr lang="en-US" b="0" i="1" smtClean="0">
                                  <a:latin typeface="Cambria Math" panose="02040503050406030204" pitchFamily="18" charset="0"/>
                                </a:rPr>
                                <m:t>𝜏</m:t>
                              </m:r>
                            </m:e>
                            <m:sup>
                              <m:r>
                                <a:rPr lang="en-US" b="0" i="1" smtClean="0">
                                  <a:latin typeface="Cambria Math" panose="02040503050406030204" pitchFamily="18" charset="0"/>
                                </a:rPr>
                                <m:t>′</m:t>
                              </m:r>
                            </m:sup>
                          </m:sSup>
                          <m:r>
                            <a:rPr lang="en-US" b="0" i="1" smtClean="0">
                              <a:latin typeface="Cambria Math" panose="02040503050406030204" pitchFamily="18" charset="0"/>
                            </a:rPr>
                            <m:t>)</m:t>
                          </m:r>
                        </m:e>
                      </m:d>
                    </m:oMath>
                  </m:oMathPara>
                </a14:m>
                <a:endParaRPr lang="en-SG" dirty="0"/>
              </a:p>
            </p:txBody>
          </p:sp>
        </mc:Choice>
        <mc:Fallback xmlns="">
          <p:sp>
            <p:nvSpPr>
              <p:cNvPr id="6" name="TextBox 5">
                <a:extLst>
                  <a:ext uri="{FF2B5EF4-FFF2-40B4-BE49-F238E27FC236}">
                    <a16:creationId xmlns:a16="http://schemas.microsoft.com/office/drawing/2014/main" id="{34306131-4F66-4F5E-ABD5-A8F0E072234B}"/>
                  </a:ext>
                </a:extLst>
              </p:cNvPr>
              <p:cNvSpPr txBox="1">
                <a:spLocks noRot="1" noChangeAspect="1" noMove="1" noResize="1" noEditPoints="1" noAdjustHandles="1" noChangeArrowheads="1" noChangeShapeType="1" noTextEdit="1"/>
              </p:cNvSpPr>
              <p:nvPr/>
            </p:nvSpPr>
            <p:spPr>
              <a:xfrm>
                <a:off x="6598032" y="4915761"/>
                <a:ext cx="1777236" cy="914609"/>
              </a:xfrm>
              <a:prstGeom prst="rect">
                <a:avLst/>
              </a:prstGeom>
              <a:blipFill>
                <a:blip r:embed="rId6"/>
                <a:stretch>
                  <a:fillRect r="-20205"/>
                </a:stretch>
              </a:blipFill>
            </p:spPr>
            <p:txBody>
              <a:bodyPr/>
              <a:lstStyle/>
              <a:p>
                <a:r>
                  <a:rPr lang="en-SG">
                    <a:noFill/>
                  </a:rPr>
                  <a:t> </a:t>
                </a:r>
              </a:p>
            </p:txBody>
          </p:sp>
        </mc:Fallback>
      </mc:AlternateContent>
    </p:spTree>
    <p:extLst>
      <p:ext uri="{BB962C8B-B14F-4D97-AF65-F5344CB8AC3E}">
        <p14:creationId xmlns:p14="http://schemas.microsoft.com/office/powerpoint/2010/main" val="18414786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2FD2-5E02-4408-BA57-1E5DD508FFE4}"/>
              </a:ext>
            </a:extLst>
          </p:cNvPr>
          <p:cNvSpPr>
            <a:spLocks noGrp="1"/>
          </p:cNvSpPr>
          <p:nvPr>
            <p:ph type="title"/>
          </p:nvPr>
        </p:nvSpPr>
        <p:spPr/>
        <p:txBody>
          <a:bodyPr>
            <a:normAutofit/>
          </a:bodyPr>
          <a:lstStyle/>
          <a:p>
            <a:r>
              <a:rPr lang="en-US" dirty="0"/>
              <a:t>From Meir-</a:t>
            </a:r>
            <a:r>
              <a:rPr lang="en-US" dirty="0" err="1"/>
              <a:t>Wingreen</a:t>
            </a:r>
            <a:r>
              <a:rPr lang="en-US" dirty="0"/>
              <a:t> to </a:t>
            </a:r>
            <a:r>
              <a:rPr lang="en-US" dirty="0" err="1"/>
              <a:t>Landauer</a:t>
            </a:r>
            <a:endParaRPr lang="en-US" dirty="0"/>
          </a:p>
        </p:txBody>
      </p:sp>
      <p:sp>
        <p:nvSpPr>
          <p:cNvPr id="4" name="Slide Number Placeholder 3">
            <a:extLst>
              <a:ext uri="{FF2B5EF4-FFF2-40B4-BE49-F238E27FC236}">
                <a16:creationId xmlns:a16="http://schemas.microsoft.com/office/drawing/2014/main" id="{8A5AE71D-5D91-4DB8-89C6-DA3629BD31BD}"/>
              </a:ext>
            </a:extLst>
          </p:cNvPr>
          <p:cNvSpPr>
            <a:spLocks noGrp="1"/>
          </p:cNvSpPr>
          <p:nvPr>
            <p:ph type="sldNum" sz="quarter" idx="12"/>
          </p:nvPr>
        </p:nvSpPr>
        <p:spPr/>
        <p:txBody>
          <a:bodyPr/>
          <a:lstStyle/>
          <a:p>
            <a:fld id="{6B0C5081-FAA5-4254-AC75-597BB4863808}" type="slidenum">
              <a:rPr lang="en-US" smtClean="0"/>
              <a:t>14</a:t>
            </a:fld>
            <a:endParaRPr lang="en-US"/>
          </a:p>
        </p:txBody>
      </p:sp>
      <p:graphicFrame>
        <p:nvGraphicFramePr>
          <p:cNvPr id="5" name="Object 4">
            <a:extLst>
              <a:ext uri="{FF2B5EF4-FFF2-40B4-BE49-F238E27FC236}">
                <a16:creationId xmlns:a16="http://schemas.microsoft.com/office/drawing/2014/main" id="{62C1D82D-1E78-4211-9ACC-C736A95261A3}"/>
              </a:ext>
            </a:extLst>
          </p:cNvPr>
          <p:cNvGraphicFramePr>
            <a:graphicFrameLocks noChangeAspect="1"/>
          </p:cNvGraphicFramePr>
          <p:nvPr/>
        </p:nvGraphicFramePr>
        <p:xfrm>
          <a:off x="1699048" y="2012103"/>
          <a:ext cx="4932046" cy="4063066"/>
        </p:xfrm>
        <a:graphic>
          <a:graphicData uri="http://schemas.openxmlformats.org/presentationml/2006/ole">
            <mc:AlternateContent xmlns:mc="http://schemas.openxmlformats.org/markup-compatibility/2006">
              <mc:Choice xmlns:v="urn:schemas-microsoft-com:vml" Requires="v">
                <p:oleObj name="Equation" r:id="rId2" imgW="2666880" imgH="2197080" progId="Equation.DSMT4">
                  <p:embed/>
                </p:oleObj>
              </mc:Choice>
              <mc:Fallback>
                <p:oleObj name="Equation" r:id="rId2" imgW="2666880" imgH="2197080" progId="Equation.DSMT4">
                  <p:embed/>
                  <p:pic>
                    <p:nvPicPr>
                      <p:cNvPr id="5" name="Object 4">
                        <a:extLst>
                          <a:ext uri="{FF2B5EF4-FFF2-40B4-BE49-F238E27FC236}">
                            <a16:creationId xmlns:a16="http://schemas.microsoft.com/office/drawing/2014/main" id="{62C1D82D-1E78-4211-9ACC-C736A95261A3}"/>
                          </a:ext>
                        </a:extLst>
                      </p:cNvPr>
                      <p:cNvPicPr/>
                      <p:nvPr/>
                    </p:nvPicPr>
                    <p:blipFill>
                      <a:blip r:embed="rId3"/>
                      <a:stretch>
                        <a:fillRect/>
                      </a:stretch>
                    </p:blipFill>
                    <p:spPr>
                      <a:xfrm>
                        <a:off x="1699048" y="2012103"/>
                        <a:ext cx="4932046" cy="4063066"/>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CC5BE07C-46A1-4F7F-876D-BF9FF2B931E6}"/>
              </a:ext>
            </a:extLst>
          </p:cNvPr>
          <p:cNvSpPr txBox="1"/>
          <p:nvPr/>
        </p:nvSpPr>
        <p:spPr>
          <a:xfrm>
            <a:off x="6617545" y="3562774"/>
            <a:ext cx="1897805" cy="923330"/>
          </a:xfrm>
          <a:prstGeom prst="rect">
            <a:avLst/>
          </a:prstGeom>
          <a:noFill/>
        </p:spPr>
        <p:txBody>
          <a:bodyPr wrap="square" rtlCol="0">
            <a:spAutoFit/>
          </a:bodyPr>
          <a:lstStyle/>
          <a:p>
            <a:r>
              <a:rPr lang="en-US" dirty="0">
                <a:solidFill>
                  <a:schemeClr val="accent1"/>
                </a:solidFill>
              </a:rPr>
              <a:t>No </a:t>
            </a:r>
            <a:r>
              <a:rPr lang="en-US" dirty="0" err="1">
                <a:solidFill>
                  <a:schemeClr val="accent1"/>
                </a:solidFill>
              </a:rPr>
              <a:t>Landauer</a:t>
            </a:r>
            <a:r>
              <a:rPr lang="en-US" dirty="0">
                <a:solidFill>
                  <a:schemeClr val="accent1"/>
                </a:solidFill>
              </a:rPr>
              <a:t> form for force and torque!</a:t>
            </a:r>
          </a:p>
        </p:txBody>
      </p:sp>
      <p:sp>
        <p:nvSpPr>
          <p:cNvPr id="6" name="TextBox 5">
            <a:extLst>
              <a:ext uri="{FF2B5EF4-FFF2-40B4-BE49-F238E27FC236}">
                <a16:creationId xmlns:a16="http://schemas.microsoft.com/office/drawing/2014/main" id="{4E33D495-9DBE-4017-9DD9-43AF88494758}"/>
              </a:ext>
            </a:extLst>
          </p:cNvPr>
          <p:cNvSpPr txBox="1"/>
          <p:nvPr/>
        </p:nvSpPr>
        <p:spPr>
          <a:xfrm>
            <a:off x="4833257" y="2782669"/>
            <a:ext cx="1381913" cy="646331"/>
          </a:xfrm>
          <a:prstGeom prst="rect">
            <a:avLst/>
          </a:prstGeom>
          <a:noFill/>
        </p:spPr>
        <p:txBody>
          <a:bodyPr wrap="square" rtlCol="0">
            <a:spAutoFit/>
          </a:bodyPr>
          <a:lstStyle/>
          <a:p>
            <a:r>
              <a:rPr lang="en-US" dirty="0"/>
              <a:t>local equilibrium</a:t>
            </a:r>
            <a:endParaRPr lang="en-SG" dirty="0"/>
          </a:p>
        </p:txBody>
      </p:sp>
      <p:cxnSp>
        <p:nvCxnSpPr>
          <p:cNvPr id="8" name="Straight Arrow Connector 7">
            <a:extLst>
              <a:ext uri="{FF2B5EF4-FFF2-40B4-BE49-F238E27FC236}">
                <a16:creationId xmlns:a16="http://schemas.microsoft.com/office/drawing/2014/main" id="{D857A5A0-702A-4BE4-BF34-BDAFFB750FA1}"/>
              </a:ext>
            </a:extLst>
          </p:cNvPr>
          <p:cNvCxnSpPr/>
          <p:nvPr/>
        </p:nvCxnSpPr>
        <p:spPr>
          <a:xfrm flipH="1">
            <a:off x="4331368" y="3105834"/>
            <a:ext cx="4468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7524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7069-639E-44E5-A6E7-3EC4EC7FB289}"/>
              </a:ext>
            </a:extLst>
          </p:cNvPr>
          <p:cNvSpPr>
            <a:spLocks noGrp="1"/>
          </p:cNvSpPr>
          <p:nvPr>
            <p:ph type="title"/>
          </p:nvPr>
        </p:nvSpPr>
        <p:spPr/>
        <p:txBody>
          <a:bodyPr/>
          <a:lstStyle/>
          <a:p>
            <a:r>
              <a:rPr lang="en-US" dirty="0"/>
              <a:t>Bath at infinity</a:t>
            </a:r>
          </a:p>
        </p:txBody>
      </p:sp>
      <p:sp>
        <p:nvSpPr>
          <p:cNvPr id="4" name="Slide Number Placeholder 3">
            <a:extLst>
              <a:ext uri="{FF2B5EF4-FFF2-40B4-BE49-F238E27FC236}">
                <a16:creationId xmlns:a16="http://schemas.microsoft.com/office/drawing/2014/main" id="{9C1D1A55-A56E-418A-9E83-34550ECC5C37}"/>
              </a:ext>
            </a:extLst>
          </p:cNvPr>
          <p:cNvSpPr>
            <a:spLocks noGrp="1"/>
          </p:cNvSpPr>
          <p:nvPr>
            <p:ph type="sldNum" sz="quarter" idx="12"/>
          </p:nvPr>
        </p:nvSpPr>
        <p:spPr/>
        <p:txBody>
          <a:bodyPr/>
          <a:lstStyle/>
          <a:p>
            <a:fld id="{6B0C5081-FAA5-4254-AC75-597BB4863808}" type="slidenum">
              <a:rPr lang="en-US" smtClean="0"/>
              <a:t>15</a:t>
            </a:fld>
            <a:endParaRPr lang="en-US"/>
          </a:p>
        </p:txBody>
      </p:sp>
      <p:sp>
        <p:nvSpPr>
          <p:cNvPr id="6" name="TextBox 5">
            <a:extLst>
              <a:ext uri="{FF2B5EF4-FFF2-40B4-BE49-F238E27FC236}">
                <a16:creationId xmlns:a16="http://schemas.microsoft.com/office/drawing/2014/main" id="{2456909D-88E7-4B11-845B-D9181F93E752}"/>
              </a:ext>
            </a:extLst>
          </p:cNvPr>
          <p:cNvSpPr txBox="1"/>
          <p:nvPr/>
        </p:nvSpPr>
        <p:spPr>
          <a:xfrm>
            <a:off x="5379720" y="1424940"/>
            <a:ext cx="3135630" cy="1200329"/>
          </a:xfrm>
          <a:prstGeom prst="rect">
            <a:avLst/>
          </a:prstGeom>
          <a:noFill/>
        </p:spPr>
        <p:txBody>
          <a:bodyPr wrap="square" rtlCol="0">
            <a:spAutoFit/>
          </a:bodyPr>
          <a:lstStyle/>
          <a:p>
            <a:r>
              <a:rPr lang="en-US" dirty="0"/>
              <a:t>Eckhardt, PRA 29, 1991 (1984)</a:t>
            </a:r>
          </a:p>
          <a:p>
            <a:endParaRPr lang="en-US" dirty="0"/>
          </a:p>
          <a:p>
            <a:r>
              <a:rPr lang="en-US" dirty="0" err="1"/>
              <a:t>Krüger</a:t>
            </a:r>
            <a:r>
              <a:rPr lang="en-US" dirty="0"/>
              <a:t>, et al, PRB 86, 115423 (2012)</a:t>
            </a:r>
          </a:p>
        </p:txBody>
      </p:sp>
      <p:sp>
        <p:nvSpPr>
          <p:cNvPr id="3" name="Oval 2">
            <a:extLst>
              <a:ext uri="{FF2B5EF4-FFF2-40B4-BE49-F238E27FC236}">
                <a16:creationId xmlns:a16="http://schemas.microsoft.com/office/drawing/2014/main" id="{0DC5945F-279C-444A-88F2-3F4C3F914CED}"/>
              </a:ext>
            </a:extLst>
          </p:cNvPr>
          <p:cNvSpPr/>
          <p:nvPr/>
        </p:nvSpPr>
        <p:spPr>
          <a:xfrm>
            <a:off x="3508587" y="3174578"/>
            <a:ext cx="4443306" cy="4442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graphicFrame>
        <p:nvGraphicFramePr>
          <p:cNvPr id="5" name="Object 4">
            <a:extLst>
              <a:ext uri="{FF2B5EF4-FFF2-40B4-BE49-F238E27FC236}">
                <a16:creationId xmlns:a16="http://schemas.microsoft.com/office/drawing/2014/main" id="{907E6D48-6AC5-45F7-BA60-2D262CC017BC}"/>
              </a:ext>
            </a:extLst>
          </p:cNvPr>
          <p:cNvGraphicFramePr>
            <a:graphicFrameLocks noChangeAspect="1"/>
          </p:cNvGraphicFramePr>
          <p:nvPr>
            <p:extLst>
              <p:ext uri="{D42A27DB-BD31-4B8C-83A1-F6EECF244321}">
                <p14:modId xmlns:p14="http://schemas.microsoft.com/office/powerpoint/2010/main" val="1288404241"/>
              </p:ext>
            </p:extLst>
          </p:nvPr>
        </p:nvGraphicFramePr>
        <p:xfrm>
          <a:off x="733909" y="1386925"/>
          <a:ext cx="3135630" cy="3107881"/>
        </p:xfrm>
        <a:graphic>
          <a:graphicData uri="http://schemas.openxmlformats.org/presentationml/2006/ole">
            <mc:AlternateContent xmlns:mc="http://schemas.openxmlformats.org/markup-compatibility/2006">
              <mc:Choice xmlns:v="urn:schemas-microsoft-com:vml" Requires="v">
                <p:oleObj name="Equation" r:id="rId2" imgW="1434960" imgH="1422360" progId="Equation.DSMT4">
                  <p:embed/>
                </p:oleObj>
              </mc:Choice>
              <mc:Fallback>
                <p:oleObj name="Equation" r:id="rId2" imgW="1434960" imgH="1422360" progId="Equation.DSMT4">
                  <p:embed/>
                  <p:pic>
                    <p:nvPicPr>
                      <p:cNvPr id="5" name="Object 4">
                        <a:extLst>
                          <a:ext uri="{FF2B5EF4-FFF2-40B4-BE49-F238E27FC236}">
                            <a16:creationId xmlns:a16="http://schemas.microsoft.com/office/drawing/2014/main" id="{907E6D48-6AC5-45F7-BA60-2D262CC017BC}"/>
                          </a:ext>
                        </a:extLst>
                      </p:cNvPr>
                      <p:cNvPicPr/>
                      <p:nvPr/>
                    </p:nvPicPr>
                    <p:blipFill>
                      <a:blip r:embed="rId3"/>
                      <a:stretch>
                        <a:fillRect/>
                      </a:stretch>
                    </p:blipFill>
                    <p:spPr>
                      <a:xfrm>
                        <a:off x="733909" y="1386925"/>
                        <a:ext cx="3135630" cy="310788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88DBCD33-8FC7-45E3-B6EC-BE9449066EB4}"/>
              </a:ext>
            </a:extLst>
          </p:cNvPr>
          <p:cNvGraphicFramePr>
            <a:graphicFrameLocks noChangeAspect="1"/>
          </p:cNvGraphicFramePr>
          <p:nvPr/>
        </p:nvGraphicFramePr>
        <p:xfrm>
          <a:off x="6522191" y="4656562"/>
          <a:ext cx="431800" cy="431800"/>
        </p:xfrm>
        <a:graphic>
          <a:graphicData uri="http://schemas.openxmlformats.org/presentationml/2006/ole">
            <mc:AlternateContent xmlns:mc="http://schemas.openxmlformats.org/markup-compatibility/2006">
              <mc:Choice xmlns:v="urn:schemas-microsoft-com:vml" Requires="v">
                <p:oleObj name="Equation" r:id="rId4" imgW="164880" imgH="164880" progId="Equation.DSMT4">
                  <p:embed/>
                </p:oleObj>
              </mc:Choice>
              <mc:Fallback>
                <p:oleObj name="Equation" r:id="rId4" imgW="164880" imgH="164880" progId="Equation.DSMT4">
                  <p:embed/>
                  <p:pic>
                    <p:nvPicPr>
                      <p:cNvPr id="9" name="Object 8">
                        <a:extLst>
                          <a:ext uri="{FF2B5EF4-FFF2-40B4-BE49-F238E27FC236}">
                            <a16:creationId xmlns:a16="http://schemas.microsoft.com/office/drawing/2014/main" id="{88DBCD33-8FC7-45E3-B6EC-BE9449066EB4}"/>
                          </a:ext>
                        </a:extLst>
                      </p:cNvPr>
                      <p:cNvPicPr/>
                      <p:nvPr/>
                    </p:nvPicPr>
                    <p:blipFill>
                      <a:blip r:embed="rId5"/>
                      <a:stretch>
                        <a:fillRect/>
                      </a:stretch>
                    </p:blipFill>
                    <p:spPr>
                      <a:xfrm>
                        <a:off x="6522191" y="4656562"/>
                        <a:ext cx="431800" cy="4318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1BA9E2E-F8B2-4B42-9BFF-3DA494923425}"/>
                  </a:ext>
                </a:extLst>
              </p:cNvPr>
              <p:cNvSpPr txBox="1"/>
              <p:nvPr/>
            </p:nvSpPr>
            <p:spPr>
              <a:xfrm>
                <a:off x="7399855" y="3464559"/>
                <a:ext cx="25327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SG" i="1" smtClean="0">
                          <a:latin typeface="Cambria Math" panose="02040503050406030204" pitchFamily="18" charset="0"/>
                          <a:ea typeface="Cambria Math" panose="02040503050406030204" pitchFamily="18" charset="0"/>
                        </a:rPr>
                        <m:t>∞</m:t>
                      </m:r>
                    </m:oMath>
                  </m:oMathPara>
                </a14:m>
                <a:endParaRPr lang="en-SG" dirty="0"/>
              </a:p>
            </p:txBody>
          </p:sp>
        </mc:Choice>
        <mc:Fallback xmlns="">
          <p:sp>
            <p:nvSpPr>
              <p:cNvPr id="10" name="TextBox 9">
                <a:extLst>
                  <a:ext uri="{FF2B5EF4-FFF2-40B4-BE49-F238E27FC236}">
                    <a16:creationId xmlns:a16="http://schemas.microsoft.com/office/drawing/2014/main" id="{91BA9E2E-F8B2-4B42-9BFF-3DA494923425}"/>
                  </a:ext>
                </a:extLst>
              </p:cNvPr>
              <p:cNvSpPr txBox="1">
                <a:spLocks noRot="1" noChangeAspect="1" noMove="1" noResize="1" noEditPoints="1" noAdjustHandles="1" noChangeArrowheads="1" noChangeShapeType="1" noTextEdit="1"/>
              </p:cNvSpPr>
              <p:nvPr/>
            </p:nvSpPr>
            <p:spPr>
              <a:xfrm>
                <a:off x="7399855" y="3464559"/>
                <a:ext cx="253274" cy="276999"/>
              </a:xfrm>
              <a:prstGeom prst="rect">
                <a:avLst/>
              </a:prstGeom>
              <a:blipFill>
                <a:blip r:embed="rId7"/>
                <a:stretch>
                  <a:fillRect l="-12195" r="-12195"/>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29B0091-EB8B-4AFF-A39D-61F155F5535F}"/>
                  </a:ext>
                </a:extLst>
              </p:cNvPr>
              <p:cNvSpPr txBox="1"/>
              <p:nvPr/>
            </p:nvSpPr>
            <p:spPr>
              <a:xfrm>
                <a:off x="712309" y="5498510"/>
                <a:ext cx="3211691" cy="945515"/>
              </a:xfrm>
              <a:prstGeom prst="rect">
                <a:avLst/>
              </a:prstGeom>
              <a:noFill/>
            </p:spPr>
            <p:txBody>
              <a:bodyPr wrap="square" rtlCol="0">
                <a:spAutoFit/>
              </a:bodyPr>
              <a:lstStyle/>
              <a:p>
                <a:r>
                  <a:rPr lang="en-US" dirty="0"/>
                  <a:t>A general form:</a:t>
                </a:r>
              </a:p>
              <a:p>
                <a:pPr/>
                <a14:m>
                  <m:oMathPara xmlns:m="http://schemas.openxmlformats.org/officeDocument/2006/math">
                    <m:oMathParaPr>
                      <m:jc m:val="centerGroup"/>
                    </m:oMathParaPr>
                    <m:oMath xmlns:m="http://schemas.openxmlformats.org/officeDocument/2006/math">
                      <m:sSubSup>
                        <m:sSubSupPr>
                          <m:ctrlPr>
                            <a:rPr lang="en-US" sz="2000" b="0" i="1" smtClean="0">
                              <a:latin typeface="Cambria Math" panose="02040503050406030204" pitchFamily="18" charset="0"/>
                            </a:rPr>
                          </m:ctrlPr>
                        </m:sSubSupPr>
                        <m:e>
                          <m:r>
                            <m:rPr>
                              <m:sty m:val="p"/>
                            </m:rPr>
                            <a:rPr lang="en-US" sz="2000" b="0" i="0" smtClean="0">
                              <a:latin typeface="Cambria Math" panose="02040503050406030204" pitchFamily="18" charset="0"/>
                            </a:rPr>
                            <m:t>Π</m:t>
                          </m:r>
                        </m:e>
                        <m:sub>
                          <m:r>
                            <a:rPr lang="en-US" sz="2000" b="0" i="1" smtClean="0">
                              <a:latin typeface="Cambria Math" panose="02040503050406030204" pitchFamily="18" charset="0"/>
                            </a:rPr>
                            <m:t>∞</m:t>
                          </m:r>
                        </m:sub>
                        <m:sup>
                          <m:r>
                            <a:rPr lang="en-US" sz="2000" b="0" i="1" smtClean="0">
                              <a:latin typeface="Cambria Math" panose="02040503050406030204" pitchFamily="18" charset="0"/>
                            </a:rPr>
                            <m:t>𝑟</m:t>
                          </m:r>
                        </m:sup>
                      </m:sSubSup>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d>
                        <m:dPr>
                          <m:begChr m:val="["/>
                          <m:endChr m:val="]"/>
                          <m:ctrlPr>
                            <a:rPr lang="en-US" sz="2000" b="0" i="1" smtClean="0">
                              <a:latin typeface="Cambria Math" panose="02040503050406030204" pitchFamily="18" charset="0"/>
                            </a:rPr>
                          </m:ctrlPr>
                        </m:dPr>
                        <m:e>
                          <m:r>
                            <a:rPr lang="en-US" sz="2000" i="1">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i="1">
                                          <a:latin typeface="Cambria Math" panose="02040503050406030204" pitchFamily="18" charset="0"/>
                                        </a:rPr>
                                        <m:t>𝑟</m:t>
                                      </m:r>
                                    </m:sup>
                                  </m:sSup>
                                </m:e>
                              </m:d>
                            </m:e>
                            <m:sup>
                              <m:r>
                                <a:rPr lang="en-US" sz="2000" i="1">
                                  <a:latin typeface="Cambria Math" panose="02040503050406030204" pitchFamily="18" charset="0"/>
                                </a:rPr>
                                <m:t>−1</m:t>
                              </m:r>
                            </m:sup>
                          </m:sSup>
                          <m:r>
                            <a:rPr lang="en-US" sz="2000" b="0" i="1" smtClean="0">
                              <a:latin typeface="Cambria Math" panose="02040503050406030204" pitchFamily="18" charset="0"/>
                            </a:rPr>
                            <m:t>+</m:t>
                          </m:r>
                          <m:sSup>
                            <m:sSupPr>
                              <m:ctrlPr>
                                <a:rPr lang="en-US" sz="2000" i="1">
                                  <a:latin typeface="Cambria Math" panose="02040503050406030204" pitchFamily="18" charset="0"/>
                                </a:rPr>
                              </m:ctrlPr>
                            </m:sSupPr>
                            <m:e>
                              <m:d>
                                <m:dPr>
                                  <m:ctrlPr>
                                    <a:rPr lang="en-US" sz="2000" i="1">
                                      <a:latin typeface="Cambria Math" panose="02040503050406030204" pitchFamily="18" charset="0"/>
                                    </a:rPr>
                                  </m:ctrlPr>
                                </m:dPr>
                                <m:e>
                                  <m:sSup>
                                    <m:sSupPr>
                                      <m:ctrlPr>
                                        <a:rPr lang="en-US" sz="2000" i="1">
                                          <a:latin typeface="Cambria Math" panose="02040503050406030204" pitchFamily="18" charset="0"/>
                                        </a:rPr>
                                      </m:ctrlPr>
                                    </m:sSupPr>
                                    <m:e>
                                      <m:r>
                                        <a:rPr lang="en-US" sz="2000" i="1">
                                          <a:latin typeface="Cambria Math" panose="02040503050406030204" pitchFamily="18" charset="0"/>
                                        </a:rPr>
                                        <m:t>𝑣</m:t>
                                      </m:r>
                                    </m:e>
                                    <m:sup>
                                      <m:r>
                                        <a:rPr lang="en-US" sz="2000" b="0" i="1" smtClean="0">
                                          <a:latin typeface="Cambria Math" panose="02040503050406030204" pitchFamily="18" charset="0"/>
                                        </a:rPr>
                                        <m:t>𝑎</m:t>
                                      </m:r>
                                    </m:sup>
                                  </m:sSup>
                                </m:e>
                              </m:d>
                            </m:e>
                            <m:sup>
                              <m:r>
                                <a:rPr lang="en-US" sz="2000" i="1">
                                  <a:latin typeface="Cambria Math" panose="02040503050406030204" pitchFamily="18" charset="0"/>
                                </a:rPr>
                                <m:t>−1</m:t>
                              </m:r>
                            </m:sup>
                          </m:sSup>
                        </m:e>
                      </m:d>
                    </m:oMath>
                  </m:oMathPara>
                </a14:m>
                <a:endParaRPr lang="en-SG" sz="2000" dirty="0"/>
              </a:p>
            </p:txBody>
          </p:sp>
        </mc:Choice>
        <mc:Fallback xmlns="">
          <p:sp>
            <p:nvSpPr>
              <p:cNvPr id="7" name="TextBox 6">
                <a:extLst>
                  <a:ext uri="{FF2B5EF4-FFF2-40B4-BE49-F238E27FC236}">
                    <a16:creationId xmlns:a16="http://schemas.microsoft.com/office/drawing/2014/main" id="{A29B0091-EB8B-4AFF-A39D-61F155F5535F}"/>
                  </a:ext>
                </a:extLst>
              </p:cNvPr>
              <p:cNvSpPr txBox="1">
                <a:spLocks noRot="1" noChangeAspect="1" noMove="1" noResize="1" noEditPoints="1" noAdjustHandles="1" noChangeArrowheads="1" noChangeShapeType="1" noTextEdit="1"/>
              </p:cNvSpPr>
              <p:nvPr/>
            </p:nvSpPr>
            <p:spPr>
              <a:xfrm>
                <a:off x="712309" y="5498510"/>
                <a:ext cx="3211691" cy="945515"/>
              </a:xfrm>
              <a:prstGeom prst="rect">
                <a:avLst/>
              </a:prstGeom>
              <a:blipFill>
                <a:blip r:embed="rId8"/>
                <a:stretch>
                  <a:fillRect l="-1708" t="-3871"/>
                </a:stretch>
              </a:blipFill>
            </p:spPr>
            <p:txBody>
              <a:bodyPr/>
              <a:lstStyle/>
              <a:p>
                <a:r>
                  <a:rPr lang="en-SG">
                    <a:noFill/>
                  </a:rPr>
                  <a:t> </a:t>
                </a:r>
              </a:p>
            </p:txBody>
          </p:sp>
        </mc:Fallback>
      </mc:AlternateContent>
      <p:sp>
        <p:nvSpPr>
          <p:cNvPr id="11" name="Rectangle 10">
            <a:extLst>
              <a:ext uri="{FF2B5EF4-FFF2-40B4-BE49-F238E27FC236}">
                <a16:creationId xmlns:a16="http://schemas.microsoft.com/office/drawing/2014/main" id="{B5AADF26-F537-4062-A32D-3E1BA9B6BE69}"/>
              </a:ext>
            </a:extLst>
          </p:cNvPr>
          <p:cNvSpPr/>
          <p:nvPr/>
        </p:nvSpPr>
        <p:spPr>
          <a:xfrm>
            <a:off x="628650" y="1450059"/>
            <a:ext cx="2148926" cy="9345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Freeform: Shape 11">
            <a:extLst>
              <a:ext uri="{FF2B5EF4-FFF2-40B4-BE49-F238E27FC236}">
                <a16:creationId xmlns:a16="http://schemas.microsoft.com/office/drawing/2014/main" id="{89FE8407-7172-442B-8A6F-F1A2022EE86E}"/>
              </a:ext>
            </a:extLst>
          </p:cNvPr>
          <p:cNvSpPr/>
          <p:nvPr/>
        </p:nvSpPr>
        <p:spPr>
          <a:xfrm>
            <a:off x="5372986" y="5245768"/>
            <a:ext cx="622178" cy="680644"/>
          </a:xfrm>
          <a:custGeom>
            <a:avLst/>
            <a:gdLst>
              <a:gd name="connsiteX0" fmla="*/ 154665 w 622178"/>
              <a:gd name="connsiteY0" fmla="*/ 6876 h 680644"/>
              <a:gd name="connsiteX1" fmla="*/ 120289 w 622178"/>
              <a:gd name="connsiteY1" fmla="*/ 13751 h 680644"/>
              <a:gd name="connsiteX2" fmla="*/ 79038 w 622178"/>
              <a:gd name="connsiteY2" fmla="*/ 27501 h 680644"/>
              <a:gd name="connsiteX3" fmla="*/ 44662 w 622178"/>
              <a:gd name="connsiteY3" fmla="*/ 48127 h 680644"/>
              <a:gd name="connsiteX4" fmla="*/ 10286 w 622178"/>
              <a:gd name="connsiteY4" fmla="*/ 75627 h 680644"/>
              <a:gd name="connsiteX5" fmla="*/ 10286 w 622178"/>
              <a:gd name="connsiteY5" fmla="*/ 192506 h 680644"/>
              <a:gd name="connsiteX6" fmla="*/ 17161 w 622178"/>
              <a:gd name="connsiteY6" fmla="*/ 213131 h 680644"/>
              <a:gd name="connsiteX7" fmla="*/ 58412 w 622178"/>
              <a:gd name="connsiteY7" fmla="*/ 268133 h 680644"/>
              <a:gd name="connsiteX8" fmla="*/ 65288 w 622178"/>
              <a:gd name="connsiteY8" fmla="*/ 288758 h 680644"/>
              <a:gd name="connsiteX9" fmla="*/ 72163 w 622178"/>
              <a:gd name="connsiteY9" fmla="*/ 316259 h 680644"/>
              <a:gd name="connsiteX10" fmla="*/ 99664 w 622178"/>
              <a:gd name="connsiteY10" fmla="*/ 357510 h 680644"/>
              <a:gd name="connsiteX11" fmla="*/ 113414 w 622178"/>
              <a:gd name="connsiteY11" fmla="*/ 378136 h 680644"/>
              <a:gd name="connsiteX12" fmla="*/ 127164 w 622178"/>
              <a:gd name="connsiteY12" fmla="*/ 495014 h 680644"/>
              <a:gd name="connsiteX13" fmla="*/ 140915 w 622178"/>
              <a:gd name="connsiteY13" fmla="*/ 543140 h 680644"/>
              <a:gd name="connsiteX14" fmla="*/ 182166 w 622178"/>
              <a:gd name="connsiteY14" fmla="*/ 591267 h 680644"/>
              <a:gd name="connsiteX15" fmla="*/ 202791 w 622178"/>
              <a:gd name="connsiteY15" fmla="*/ 598142 h 680644"/>
              <a:gd name="connsiteX16" fmla="*/ 244043 w 622178"/>
              <a:gd name="connsiteY16" fmla="*/ 625643 h 680644"/>
              <a:gd name="connsiteX17" fmla="*/ 271543 w 622178"/>
              <a:gd name="connsiteY17" fmla="*/ 639393 h 680644"/>
              <a:gd name="connsiteX18" fmla="*/ 312794 w 622178"/>
              <a:gd name="connsiteY18" fmla="*/ 666894 h 680644"/>
              <a:gd name="connsiteX19" fmla="*/ 347170 w 622178"/>
              <a:gd name="connsiteY19" fmla="*/ 673769 h 680644"/>
              <a:gd name="connsiteX20" fmla="*/ 374671 w 622178"/>
              <a:gd name="connsiteY20" fmla="*/ 680644 h 680644"/>
              <a:gd name="connsiteX21" fmla="*/ 484674 w 622178"/>
              <a:gd name="connsiteY21" fmla="*/ 673769 h 680644"/>
              <a:gd name="connsiteX22" fmla="*/ 532800 w 622178"/>
              <a:gd name="connsiteY22" fmla="*/ 666894 h 680644"/>
              <a:gd name="connsiteX23" fmla="*/ 546551 w 622178"/>
              <a:gd name="connsiteY23" fmla="*/ 653143 h 680644"/>
              <a:gd name="connsiteX24" fmla="*/ 601552 w 622178"/>
              <a:gd name="connsiteY24" fmla="*/ 632518 h 680644"/>
              <a:gd name="connsiteX25" fmla="*/ 622178 w 622178"/>
              <a:gd name="connsiteY25" fmla="*/ 598142 h 680644"/>
              <a:gd name="connsiteX26" fmla="*/ 615303 w 622178"/>
              <a:gd name="connsiteY26" fmla="*/ 570641 h 680644"/>
              <a:gd name="connsiteX27" fmla="*/ 587802 w 622178"/>
              <a:gd name="connsiteY27" fmla="*/ 543140 h 680644"/>
              <a:gd name="connsiteX28" fmla="*/ 560301 w 622178"/>
              <a:gd name="connsiteY28" fmla="*/ 508764 h 680644"/>
              <a:gd name="connsiteX29" fmla="*/ 546551 w 622178"/>
              <a:gd name="connsiteY29" fmla="*/ 488139 h 680644"/>
              <a:gd name="connsiteX30" fmla="*/ 525925 w 622178"/>
              <a:gd name="connsiteY30" fmla="*/ 474388 h 680644"/>
              <a:gd name="connsiteX31" fmla="*/ 519050 w 622178"/>
              <a:gd name="connsiteY31" fmla="*/ 350635 h 680644"/>
              <a:gd name="connsiteX32" fmla="*/ 546551 w 622178"/>
              <a:gd name="connsiteY32" fmla="*/ 275008 h 680644"/>
              <a:gd name="connsiteX33" fmla="*/ 553426 w 622178"/>
              <a:gd name="connsiteY33" fmla="*/ 233757 h 680644"/>
              <a:gd name="connsiteX34" fmla="*/ 567176 w 622178"/>
              <a:gd name="connsiteY34" fmla="*/ 192506 h 680644"/>
              <a:gd name="connsiteX35" fmla="*/ 539676 w 622178"/>
              <a:gd name="connsiteY35" fmla="*/ 130629 h 680644"/>
              <a:gd name="connsiteX36" fmla="*/ 532800 w 622178"/>
              <a:gd name="connsiteY36" fmla="*/ 110003 h 680644"/>
              <a:gd name="connsiteX37" fmla="*/ 491549 w 622178"/>
              <a:gd name="connsiteY37" fmla="*/ 82503 h 680644"/>
              <a:gd name="connsiteX38" fmla="*/ 436548 w 622178"/>
              <a:gd name="connsiteY38" fmla="*/ 55002 h 680644"/>
              <a:gd name="connsiteX39" fmla="*/ 395297 w 622178"/>
              <a:gd name="connsiteY39" fmla="*/ 41252 h 680644"/>
              <a:gd name="connsiteX40" fmla="*/ 374671 w 622178"/>
              <a:gd name="connsiteY40" fmla="*/ 34376 h 680644"/>
              <a:gd name="connsiteX41" fmla="*/ 299044 w 622178"/>
              <a:gd name="connsiteY41" fmla="*/ 27501 h 680644"/>
              <a:gd name="connsiteX42" fmla="*/ 237167 w 622178"/>
              <a:gd name="connsiteY42" fmla="*/ 6876 h 680644"/>
              <a:gd name="connsiteX43" fmla="*/ 216542 w 622178"/>
              <a:gd name="connsiteY43" fmla="*/ 0 h 680644"/>
              <a:gd name="connsiteX44" fmla="*/ 154665 w 622178"/>
              <a:gd name="connsiteY44" fmla="*/ 6876 h 68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22178" h="680644">
                <a:moveTo>
                  <a:pt x="154665" y="6876"/>
                </a:moveTo>
                <a:cubicBezTo>
                  <a:pt x="143206" y="9168"/>
                  <a:pt x="131563" y="10676"/>
                  <a:pt x="120289" y="13751"/>
                </a:cubicBezTo>
                <a:cubicBezTo>
                  <a:pt x="106306" y="17565"/>
                  <a:pt x="79038" y="27501"/>
                  <a:pt x="79038" y="27501"/>
                </a:cubicBezTo>
                <a:cubicBezTo>
                  <a:pt x="52182" y="54359"/>
                  <a:pt x="80361" y="30278"/>
                  <a:pt x="44662" y="48127"/>
                </a:cubicBezTo>
                <a:cubicBezTo>
                  <a:pt x="27318" y="56799"/>
                  <a:pt x="23075" y="62839"/>
                  <a:pt x="10286" y="75627"/>
                </a:cubicBezTo>
                <a:cubicBezTo>
                  <a:pt x="-5964" y="124379"/>
                  <a:pt x="-640" y="99630"/>
                  <a:pt x="10286" y="192506"/>
                </a:cubicBezTo>
                <a:cubicBezTo>
                  <a:pt x="11133" y="199703"/>
                  <a:pt x="13270" y="207017"/>
                  <a:pt x="17161" y="213131"/>
                </a:cubicBezTo>
                <a:cubicBezTo>
                  <a:pt x="29465" y="232466"/>
                  <a:pt x="58412" y="268133"/>
                  <a:pt x="58412" y="268133"/>
                </a:cubicBezTo>
                <a:cubicBezTo>
                  <a:pt x="60704" y="275008"/>
                  <a:pt x="63297" y="281790"/>
                  <a:pt x="65288" y="288758"/>
                </a:cubicBezTo>
                <a:cubicBezTo>
                  <a:pt x="67884" y="297844"/>
                  <a:pt x="67937" y="307807"/>
                  <a:pt x="72163" y="316259"/>
                </a:cubicBezTo>
                <a:cubicBezTo>
                  <a:pt x="79554" y="331040"/>
                  <a:pt x="90497" y="343760"/>
                  <a:pt x="99664" y="357510"/>
                </a:cubicBezTo>
                <a:lnTo>
                  <a:pt x="113414" y="378136"/>
                </a:lnTo>
                <a:cubicBezTo>
                  <a:pt x="124406" y="532029"/>
                  <a:pt x="109306" y="432515"/>
                  <a:pt x="127164" y="495014"/>
                </a:cubicBezTo>
                <a:cubicBezTo>
                  <a:pt x="130100" y="505290"/>
                  <a:pt x="135422" y="532153"/>
                  <a:pt x="140915" y="543140"/>
                </a:cubicBezTo>
                <a:cubicBezTo>
                  <a:pt x="147073" y="555457"/>
                  <a:pt x="172015" y="587883"/>
                  <a:pt x="182166" y="591267"/>
                </a:cubicBezTo>
                <a:cubicBezTo>
                  <a:pt x="189041" y="593559"/>
                  <a:pt x="196456" y="594623"/>
                  <a:pt x="202791" y="598142"/>
                </a:cubicBezTo>
                <a:cubicBezTo>
                  <a:pt x="217237" y="606168"/>
                  <a:pt x="229262" y="618252"/>
                  <a:pt x="244043" y="625643"/>
                </a:cubicBezTo>
                <a:cubicBezTo>
                  <a:pt x="253210" y="630226"/>
                  <a:pt x="263016" y="633708"/>
                  <a:pt x="271543" y="639393"/>
                </a:cubicBezTo>
                <a:cubicBezTo>
                  <a:pt x="303005" y="660367"/>
                  <a:pt x="262952" y="650279"/>
                  <a:pt x="312794" y="666894"/>
                </a:cubicBezTo>
                <a:cubicBezTo>
                  <a:pt x="323880" y="670589"/>
                  <a:pt x="335763" y="671234"/>
                  <a:pt x="347170" y="673769"/>
                </a:cubicBezTo>
                <a:cubicBezTo>
                  <a:pt x="356394" y="675819"/>
                  <a:pt x="365504" y="678352"/>
                  <a:pt x="374671" y="680644"/>
                </a:cubicBezTo>
                <a:cubicBezTo>
                  <a:pt x="411339" y="678352"/>
                  <a:pt x="448073" y="676952"/>
                  <a:pt x="484674" y="673769"/>
                </a:cubicBezTo>
                <a:cubicBezTo>
                  <a:pt x="500818" y="672365"/>
                  <a:pt x="517427" y="672019"/>
                  <a:pt x="532800" y="666894"/>
                </a:cubicBezTo>
                <a:cubicBezTo>
                  <a:pt x="538950" y="664844"/>
                  <a:pt x="540923" y="656359"/>
                  <a:pt x="546551" y="653143"/>
                </a:cubicBezTo>
                <a:cubicBezTo>
                  <a:pt x="558058" y="646567"/>
                  <a:pt x="586599" y="637502"/>
                  <a:pt x="601552" y="632518"/>
                </a:cubicBezTo>
                <a:cubicBezTo>
                  <a:pt x="612444" y="621626"/>
                  <a:pt x="622178" y="615992"/>
                  <a:pt x="622178" y="598142"/>
                </a:cubicBezTo>
                <a:cubicBezTo>
                  <a:pt x="622178" y="588693"/>
                  <a:pt x="620311" y="578654"/>
                  <a:pt x="615303" y="570641"/>
                </a:cubicBezTo>
                <a:cubicBezTo>
                  <a:pt x="608432" y="559647"/>
                  <a:pt x="594993" y="553927"/>
                  <a:pt x="587802" y="543140"/>
                </a:cubicBezTo>
                <a:cubicBezTo>
                  <a:pt x="545483" y="479661"/>
                  <a:pt x="599487" y="557746"/>
                  <a:pt x="560301" y="508764"/>
                </a:cubicBezTo>
                <a:cubicBezTo>
                  <a:pt x="555139" y="502312"/>
                  <a:pt x="552394" y="493982"/>
                  <a:pt x="546551" y="488139"/>
                </a:cubicBezTo>
                <a:cubicBezTo>
                  <a:pt x="540708" y="482296"/>
                  <a:pt x="532800" y="478972"/>
                  <a:pt x="525925" y="474388"/>
                </a:cubicBezTo>
                <a:cubicBezTo>
                  <a:pt x="507161" y="418096"/>
                  <a:pt x="503902" y="426373"/>
                  <a:pt x="519050" y="350635"/>
                </a:cubicBezTo>
                <a:cubicBezTo>
                  <a:pt x="539999" y="245891"/>
                  <a:pt x="534307" y="330109"/>
                  <a:pt x="546551" y="275008"/>
                </a:cubicBezTo>
                <a:cubicBezTo>
                  <a:pt x="549575" y="261400"/>
                  <a:pt x="550045" y="247281"/>
                  <a:pt x="553426" y="233757"/>
                </a:cubicBezTo>
                <a:cubicBezTo>
                  <a:pt x="556941" y="219696"/>
                  <a:pt x="567176" y="192506"/>
                  <a:pt x="567176" y="192506"/>
                </a:cubicBezTo>
                <a:cubicBezTo>
                  <a:pt x="531707" y="86096"/>
                  <a:pt x="572358" y="195993"/>
                  <a:pt x="539676" y="130629"/>
                </a:cubicBezTo>
                <a:cubicBezTo>
                  <a:pt x="536435" y="124147"/>
                  <a:pt x="537925" y="115128"/>
                  <a:pt x="532800" y="110003"/>
                </a:cubicBezTo>
                <a:cubicBezTo>
                  <a:pt x="521114" y="98318"/>
                  <a:pt x="503234" y="94189"/>
                  <a:pt x="491549" y="82503"/>
                </a:cubicBezTo>
                <a:cubicBezTo>
                  <a:pt x="467551" y="58503"/>
                  <a:pt x="483948" y="70802"/>
                  <a:pt x="436548" y="55002"/>
                </a:cubicBezTo>
                <a:lnTo>
                  <a:pt x="395297" y="41252"/>
                </a:lnTo>
                <a:cubicBezTo>
                  <a:pt x="388422" y="38960"/>
                  <a:pt x="381889" y="35032"/>
                  <a:pt x="374671" y="34376"/>
                </a:cubicBezTo>
                <a:lnTo>
                  <a:pt x="299044" y="27501"/>
                </a:lnTo>
                <a:lnTo>
                  <a:pt x="237167" y="6876"/>
                </a:lnTo>
                <a:cubicBezTo>
                  <a:pt x="230292" y="4584"/>
                  <a:pt x="223789" y="0"/>
                  <a:pt x="216542" y="0"/>
                </a:cubicBezTo>
                <a:lnTo>
                  <a:pt x="154665" y="6876"/>
                </a:lnTo>
                <a:close/>
              </a:path>
            </a:pathLst>
          </a:cu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Arrow Connector 7">
            <a:extLst>
              <a:ext uri="{FF2B5EF4-FFF2-40B4-BE49-F238E27FC236}">
                <a16:creationId xmlns:a16="http://schemas.microsoft.com/office/drawing/2014/main" id="{B23D3186-739F-4172-B170-C1329B286DD7}"/>
              </a:ext>
            </a:extLst>
          </p:cNvPr>
          <p:cNvCxnSpPr>
            <a:endCxn id="3" idx="7"/>
          </p:cNvCxnSpPr>
          <p:nvPr/>
        </p:nvCxnSpPr>
        <p:spPr>
          <a:xfrm flipV="1">
            <a:off x="5655733" y="3825152"/>
            <a:ext cx="1645453" cy="17628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5106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B22E390-41E5-499E-A9C9-35E752F1334E}"/>
                  </a:ext>
                </a:extLst>
              </p:cNvPr>
              <p:cNvSpPr>
                <a:spLocks noGrp="1"/>
              </p:cNvSpPr>
              <p:nvPr>
                <p:ph type="title"/>
              </p:nvPr>
            </p:nvSpPr>
            <p:spPr/>
            <p:txBody>
              <a:bodyPr/>
              <a:lstStyle/>
              <a:p>
                <a:r>
                  <a:rPr lang="en-US" dirty="0"/>
                  <a:t>Bath at </a:t>
                </a:r>
                <a14:m>
                  <m:oMath xmlns:m="http://schemas.openxmlformats.org/officeDocument/2006/math">
                    <m:r>
                      <a:rPr lang="en-US" b="0" i="1" smtClean="0">
                        <a:latin typeface="Cambria Math" panose="02040503050406030204" pitchFamily="18" charset="0"/>
                      </a:rPr>
                      <m:t>∞, </m:t>
                    </m:r>
                    <m:r>
                      <m:rPr>
                        <m:sty m:val="p"/>
                      </m:rPr>
                      <a:rPr lang="en-US" b="0" i="0" smtClean="0">
                        <a:latin typeface="Cambria Math" panose="02040503050406030204" pitchFamily="18" charset="0"/>
                      </a:rPr>
                      <m:t>p</m:t>
                    </m:r>
                  </m:oMath>
                </a14:m>
                <a:r>
                  <a:rPr lang="en-US" dirty="0"/>
                  <a:t>lanar geometry</a:t>
                </a:r>
                <a:endParaRPr lang="en-SG" dirty="0"/>
              </a:p>
            </p:txBody>
          </p:sp>
        </mc:Choice>
        <mc:Fallback xmlns="">
          <p:sp>
            <p:nvSpPr>
              <p:cNvPr id="2" name="Title 1">
                <a:extLst>
                  <a:ext uri="{FF2B5EF4-FFF2-40B4-BE49-F238E27FC236}">
                    <a16:creationId xmlns:a16="http://schemas.microsoft.com/office/drawing/2014/main" id="{BB22E390-41E5-499E-A9C9-35E752F1334E}"/>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F74E28B-7A78-498D-B2DF-EBE5795A408A}"/>
                  </a:ext>
                </a:extLst>
              </p:cNvPr>
              <p:cNvSpPr>
                <a:spLocks noGrp="1"/>
              </p:cNvSpPr>
              <p:nvPr>
                <p:ph idx="1"/>
              </p:nvPr>
            </p:nvSpPr>
            <p:spPr>
              <a:xfrm>
                <a:off x="782748" y="2233036"/>
                <a:ext cx="4063115" cy="3757028"/>
              </a:xfrm>
            </p:spPr>
            <p:txBody>
              <a:bodyPr>
                <a:normAutofit fontScale="85000" lnSpcReduction="10000"/>
              </a:bodyPr>
              <a:lstStyle/>
              <a:p>
                <a:pPr marL="0" indent="0">
                  <a:buNone/>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m:t>
                          </m:r>
                        </m:sub>
                        <m:sup>
                          <m:r>
                            <a:rPr lang="en-US" b="0" i="1" smtClean="0">
                              <a:latin typeface="Cambria Math" panose="02040503050406030204" pitchFamily="18" charset="0"/>
                            </a:rPr>
                            <m:t>𝑟</m:t>
                          </m:r>
                        </m:sup>
                      </m:sSub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𝜔</m:t>
                          </m:r>
                        </m:e>
                      </m:d>
                      <m:r>
                        <a:rPr lang="en-US" b="0" i="1" smtClean="0">
                          <a:latin typeface="Cambria Math" panose="02040503050406030204" pitchFamily="18" charset="0"/>
                        </a:rPr>
                        <m:t>=−</m:t>
                      </m:r>
                      <m:r>
                        <a:rPr lang="en-US" b="0" i="1" smtClean="0">
                          <a:latin typeface="Cambria Math" panose="02040503050406030204" pitchFamily="18" charset="0"/>
                        </a:rPr>
                        <m:t>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r>
                        <a:rPr lang="en-US" b="0" i="1" smtClean="0">
                          <a:latin typeface="Cambria Math" panose="02040503050406030204" pitchFamily="18" charset="0"/>
                        </a:rPr>
                        <m:t>𝑘</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𝑘</m:t>
                                  </m:r>
                                </m:e>
                                <m:sup>
                                  <m:r>
                                    <a:rPr lang="en-US" b="0" i="1" smtClean="0">
                                      <a:latin typeface="Cambria Math" panose="02040503050406030204" pitchFamily="18" charset="0"/>
                                    </a:rPr>
                                    <m:t>2</m:t>
                                  </m:r>
                                </m:sup>
                              </m:sSup>
                            </m:den>
                          </m:f>
                        </m:e>
                      </m:d>
                    </m:oMath>
                  </m:oMathPara>
                </a14:m>
                <a:endParaRPr lang="en-SG" dirty="0"/>
              </a:p>
              <a:p>
                <a:pPr marL="0" indent="0">
                  <a:buNone/>
                </a:pPr>
                <a:endParaRPr lang="en-SG"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𝑘</m:t>
                      </m:r>
                      <m:r>
                        <a:rPr lang="en-US" b="0" i="1" smtClean="0">
                          <a:latin typeface="Cambria Math" panose="02040503050406030204" pitchFamily="18" charset="0"/>
                        </a:rPr>
                        <m:t>=</m:t>
                      </m:r>
                      <m:r>
                        <m:rPr>
                          <m:sty m:val="p"/>
                        </m:rPr>
                        <a:rPr lang="en-US" b="0" i="0" smtClean="0">
                          <a:latin typeface="Cambria Math" panose="02040503050406030204" pitchFamily="18" charset="0"/>
                        </a:rPr>
                        <m:t>Re</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m:t>
                              </m:r>
                            </m:sub>
                            <m:sup>
                              <m:r>
                                <a:rPr lang="en-US" b="0" i="1" smtClean="0">
                                  <a:latin typeface="Cambria Math" panose="02040503050406030204" pitchFamily="18" charset="0"/>
                                </a:rPr>
                                <m:t>2</m:t>
                              </m:r>
                            </m:sup>
                          </m:sSubSup>
                        </m:e>
                      </m:rad>
                    </m:oMath>
                  </m:oMathPara>
                </a14:m>
                <a:endParaRPr lang="en-SG" dirty="0"/>
              </a:p>
              <a:p>
                <a:pPr marL="0" indent="0">
                  <a:buNone/>
                </a:pPr>
                <a:endParaRPr lang="en-SG"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a:rPr lang="en-US" b="0" i="1" smtClean="0">
                              <a:latin typeface="Cambria Math" panose="02040503050406030204" pitchFamily="18" charset="0"/>
                            </a:rPr>
                            <m:t>⊥</m:t>
                          </m:r>
                        </m:sub>
                      </m:sSub>
                      <m:r>
                        <a:rPr lang="en-US" b="0" i="1" smtClean="0">
                          <a:latin typeface="Cambria Math" panose="02040503050406030204" pitchFamily="18" charset="0"/>
                        </a:rPr>
                        <m:t>=</m:t>
                      </m:r>
                      <m:d>
                        <m:dPr>
                          <m:ctrlPr>
                            <a:rPr lang="en-US" b="0" i="1" smtClean="0">
                              <a:latin typeface="Cambria Math" panose="02040503050406030204" pitchFamily="18" charset="0"/>
                            </a:rPr>
                          </m:ctrlPr>
                        </m:dPr>
                        <m:e>
                          <m:m>
                            <m:mPr>
                              <m:plcHide m:val="on"/>
                              <m:mcs>
                                <m:mc>
                                  <m:mcPr>
                                    <m:count m:val="3"/>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0</m:t>
                                </m:r>
                              </m:e>
                              <m:e>
                                <m:r>
                                  <a:rPr lang="en-US" b="0" i="1" smtClean="0">
                                    <a:latin typeface="Cambria Math" panose="02040503050406030204" pitchFamily="18" charset="0"/>
                                  </a:rPr>
                                  <m:t>0</m:t>
                                </m:r>
                              </m:e>
                            </m:mr>
                          </m:m>
                        </m:e>
                      </m:d>
                    </m:oMath>
                  </m:oMathPara>
                </a14:m>
                <a:endParaRPr lang="en-SG" dirty="0"/>
              </a:p>
            </p:txBody>
          </p:sp>
        </mc:Choice>
        <mc:Fallback xmlns="">
          <p:sp>
            <p:nvSpPr>
              <p:cNvPr id="3" name="Content Placeholder 2">
                <a:extLst>
                  <a:ext uri="{FF2B5EF4-FFF2-40B4-BE49-F238E27FC236}">
                    <a16:creationId xmlns:a16="http://schemas.microsoft.com/office/drawing/2014/main" id="{CF74E28B-7A78-498D-B2DF-EBE5795A408A}"/>
                  </a:ext>
                </a:extLst>
              </p:cNvPr>
              <p:cNvSpPr>
                <a:spLocks noGrp="1" noRot="1" noChangeAspect="1" noMove="1" noResize="1" noEditPoints="1" noAdjustHandles="1" noChangeArrowheads="1" noChangeShapeType="1" noTextEdit="1"/>
              </p:cNvSpPr>
              <p:nvPr>
                <p:ph idx="1"/>
              </p:nvPr>
            </p:nvSpPr>
            <p:spPr>
              <a:xfrm>
                <a:off x="782748" y="2233036"/>
                <a:ext cx="4063115" cy="3757028"/>
              </a:xfrm>
              <a:blipFill>
                <a:blip r:embed="rId3"/>
                <a:stretch>
                  <a:fillRect/>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C834C487-76A5-4F22-A5BB-5171928F8BDF}"/>
              </a:ext>
            </a:extLst>
          </p:cNvPr>
          <p:cNvSpPr>
            <a:spLocks noGrp="1"/>
          </p:cNvSpPr>
          <p:nvPr>
            <p:ph type="sldNum" sz="quarter" idx="12"/>
          </p:nvPr>
        </p:nvSpPr>
        <p:spPr/>
        <p:txBody>
          <a:bodyPr/>
          <a:lstStyle/>
          <a:p>
            <a:fld id="{6B0C5081-FAA5-4254-AC75-597BB4863808}" type="slidenum">
              <a:rPr lang="en-US" smtClean="0"/>
              <a:t>16</a:t>
            </a:fld>
            <a:endParaRPr lang="en-US"/>
          </a:p>
        </p:txBody>
      </p:sp>
      <p:cxnSp>
        <p:nvCxnSpPr>
          <p:cNvPr id="6" name="Straight Arrow Connector 5">
            <a:extLst>
              <a:ext uri="{FF2B5EF4-FFF2-40B4-BE49-F238E27FC236}">
                <a16:creationId xmlns:a16="http://schemas.microsoft.com/office/drawing/2014/main" id="{3710F776-883A-4D40-B2C9-5DE3C2CB90C0}"/>
              </a:ext>
            </a:extLst>
          </p:cNvPr>
          <p:cNvCxnSpPr>
            <a:cxnSpLocks/>
          </p:cNvCxnSpPr>
          <p:nvPr/>
        </p:nvCxnSpPr>
        <p:spPr>
          <a:xfrm>
            <a:off x="6220800" y="4290117"/>
            <a:ext cx="26413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896AD1D-4D1B-4BFD-9595-060650C4703F}"/>
              </a:ext>
            </a:extLst>
          </p:cNvPr>
          <p:cNvCxnSpPr/>
          <p:nvPr/>
        </p:nvCxnSpPr>
        <p:spPr>
          <a:xfrm>
            <a:off x="5926412" y="3801980"/>
            <a:ext cx="0" cy="13750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EF4DF19-D123-48E1-B50F-09A98B29FBD4}"/>
              </a:ext>
            </a:extLst>
          </p:cNvPr>
          <p:cNvCxnSpPr/>
          <p:nvPr/>
        </p:nvCxnSpPr>
        <p:spPr>
          <a:xfrm>
            <a:off x="6456947" y="3445617"/>
            <a:ext cx="0" cy="13750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3174E50-A2B1-4FDE-A137-65A6ED36B939}"/>
              </a:ext>
            </a:extLst>
          </p:cNvPr>
          <p:cNvCxnSpPr/>
          <p:nvPr/>
        </p:nvCxnSpPr>
        <p:spPr>
          <a:xfrm flipV="1">
            <a:off x="5926412" y="3445617"/>
            <a:ext cx="530535" cy="3563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E8A82BE-FA64-48CA-A49F-A18FBB7949C9}"/>
              </a:ext>
            </a:extLst>
          </p:cNvPr>
          <p:cNvCxnSpPr/>
          <p:nvPr/>
        </p:nvCxnSpPr>
        <p:spPr>
          <a:xfrm flipV="1">
            <a:off x="5926412" y="4820655"/>
            <a:ext cx="530535" cy="3563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98720AD-636F-4E65-9268-8DDA8F692F7B}"/>
              </a:ext>
            </a:extLst>
          </p:cNvPr>
          <p:cNvCxnSpPr/>
          <p:nvPr/>
        </p:nvCxnSpPr>
        <p:spPr>
          <a:xfrm flipH="1">
            <a:off x="5376397" y="3801980"/>
            <a:ext cx="5500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D0943F2-7751-480B-B932-A85C6F16AB19}"/>
              </a:ext>
            </a:extLst>
          </p:cNvPr>
          <p:cNvCxnSpPr/>
          <p:nvPr/>
        </p:nvCxnSpPr>
        <p:spPr>
          <a:xfrm flipH="1">
            <a:off x="5384417" y="5164409"/>
            <a:ext cx="5500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850D357-10B4-4CBC-92C7-32F9217DE8FE}"/>
              </a:ext>
            </a:extLst>
          </p:cNvPr>
          <p:cNvCxnSpPr/>
          <p:nvPr/>
        </p:nvCxnSpPr>
        <p:spPr>
          <a:xfrm flipH="1">
            <a:off x="5893182" y="3452492"/>
            <a:ext cx="55001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D572E6D-EEB5-43C7-AB0F-86046915E601}"/>
              </a:ext>
            </a:extLst>
          </p:cNvPr>
          <p:cNvCxnSpPr/>
          <p:nvPr/>
        </p:nvCxnSpPr>
        <p:spPr>
          <a:xfrm>
            <a:off x="8188412" y="3702380"/>
            <a:ext cx="0" cy="137503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0A6BFDD-7D81-4D12-9DA6-419D37349E88}"/>
              </a:ext>
            </a:extLst>
          </p:cNvPr>
          <p:cNvCxnSpPr/>
          <p:nvPr/>
        </p:nvCxnSpPr>
        <p:spPr>
          <a:xfrm>
            <a:off x="8672012" y="3386780"/>
            <a:ext cx="0" cy="1375038"/>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99D3778-DD41-445C-BB00-B73AD12FD0A7}"/>
              </a:ext>
            </a:extLst>
          </p:cNvPr>
          <p:cNvCxnSpPr/>
          <p:nvPr/>
        </p:nvCxnSpPr>
        <p:spPr>
          <a:xfrm flipV="1">
            <a:off x="8159612" y="3367617"/>
            <a:ext cx="530535" cy="356363"/>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E60FF85-7D02-4F8C-A7F2-04B57A931D03}"/>
              </a:ext>
            </a:extLst>
          </p:cNvPr>
          <p:cNvCxnSpPr/>
          <p:nvPr/>
        </p:nvCxnSpPr>
        <p:spPr>
          <a:xfrm flipV="1">
            <a:off x="8160812" y="4751217"/>
            <a:ext cx="530535" cy="356363"/>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373E036F-C4C5-4EA9-A195-10DE36A51ACD}"/>
              </a:ext>
            </a:extLst>
          </p:cNvPr>
          <p:cNvSpPr txBox="1"/>
          <p:nvPr/>
        </p:nvSpPr>
        <p:spPr>
          <a:xfrm>
            <a:off x="7149600" y="3952800"/>
            <a:ext cx="302388" cy="369332"/>
          </a:xfrm>
          <a:prstGeom prst="rect">
            <a:avLst/>
          </a:prstGeom>
          <a:noFill/>
        </p:spPr>
        <p:txBody>
          <a:bodyPr wrap="square" rtlCol="0">
            <a:spAutoFit/>
          </a:bodyPr>
          <a:lstStyle/>
          <a:p>
            <a:r>
              <a:rPr lang="en-US" dirty="0"/>
              <a:t>z</a:t>
            </a:r>
            <a:endParaRPr lang="en-SG" dirty="0"/>
          </a:p>
        </p:txBody>
      </p:sp>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0F262E93-8447-4204-A150-81155543D658}"/>
                  </a:ext>
                </a:extLst>
              </p:cNvPr>
              <p:cNvSpPr txBox="1"/>
              <p:nvPr/>
            </p:nvSpPr>
            <p:spPr>
              <a:xfrm>
                <a:off x="8352456" y="4989828"/>
                <a:ext cx="37041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m:t>
                          </m:r>
                        </m:sub>
                      </m:sSub>
                    </m:oMath>
                  </m:oMathPara>
                </a14:m>
                <a:endParaRPr lang="en-SG" dirty="0"/>
              </a:p>
            </p:txBody>
          </p:sp>
        </mc:Choice>
        <mc:Fallback>
          <p:sp>
            <p:nvSpPr>
              <p:cNvPr id="27" name="TextBox 26">
                <a:extLst>
                  <a:ext uri="{FF2B5EF4-FFF2-40B4-BE49-F238E27FC236}">
                    <a16:creationId xmlns:a16="http://schemas.microsoft.com/office/drawing/2014/main" id="{0F262E93-8447-4204-A150-81155543D658}"/>
                  </a:ext>
                </a:extLst>
              </p:cNvPr>
              <p:cNvSpPr txBox="1">
                <a:spLocks noRot="1" noChangeAspect="1" noMove="1" noResize="1" noEditPoints="1" noAdjustHandles="1" noChangeArrowheads="1" noChangeShapeType="1" noTextEdit="1"/>
              </p:cNvSpPr>
              <p:nvPr/>
            </p:nvSpPr>
            <p:spPr>
              <a:xfrm>
                <a:off x="8352456" y="4989828"/>
                <a:ext cx="370412" cy="369332"/>
              </a:xfrm>
              <a:prstGeom prst="rect">
                <a:avLst/>
              </a:prstGeom>
              <a:blipFill>
                <a:blip r:embed="rId4"/>
                <a:stretch>
                  <a:fillRect r="-19672"/>
                </a:stretch>
              </a:blipFill>
            </p:spPr>
            <p:txBody>
              <a:bodyPr/>
              <a:lstStyle/>
              <a:p>
                <a:r>
                  <a:rPr lang="en-SG">
                    <a:noFill/>
                  </a:rPr>
                  <a:t> </a:t>
                </a:r>
              </a:p>
            </p:txBody>
          </p:sp>
        </mc:Fallback>
      </mc:AlternateContent>
    </p:spTree>
    <p:extLst>
      <p:ext uri="{BB962C8B-B14F-4D97-AF65-F5344CB8AC3E}">
        <p14:creationId xmlns:p14="http://schemas.microsoft.com/office/powerpoint/2010/main" val="3518297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BEEC1-1F10-429F-A564-8E261A6C68BD}"/>
              </a:ext>
            </a:extLst>
          </p:cNvPr>
          <p:cNvSpPr>
            <a:spLocks noGrp="1"/>
          </p:cNvSpPr>
          <p:nvPr>
            <p:ph type="title"/>
          </p:nvPr>
        </p:nvSpPr>
        <p:spPr>
          <a:xfrm>
            <a:off x="628650" y="151121"/>
            <a:ext cx="7886700" cy="1325563"/>
          </a:xfrm>
        </p:spPr>
        <p:txBody>
          <a:bodyPr/>
          <a:lstStyle/>
          <a:p>
            <a:r>
              <a:rPr lang="en-US" dirty="0"/>
              <a:t>Recover Planck result</a:t>
            </a:r>
          </a:p>
        </p:txBody>
      </p:sp>
      <p:sp>
        <p:nvSpPr>
          <p:cNvPr id="4" name="Slide Number Placeholder 3">
            <a:extLst>
              <a:ext uri="{FF2B5EF4-FFF2-40B4-BE49-F238E27FC236}">
                <a16:creationId xmlns:a16="http://schemas.microsoft.com/office/drawing/2014/main" id="{07074574-5CE6-40A3-8D80-A8D36817A50D}"/>
              </a:ext>
            </a:extLst>
          </p:cNvPr>
          <p:cNvSpPr>
            <a:spLocks noGrp="1"/>
          </p:cNvSpPr>
          <p:nvPr>
            <p:ph type="sldNum" sz="quarter" idx="12"/>
          </p:nvPr>
        </p:nvSpPr>
        <p:spPr/>
        <p:txBody>
          <a:bodyPr/>
          <a:lstStyle/>
          <a:p>
            <a:fld id="{6B0C5081-FAA5-4254-AC75-597BB4863808}" type="slidenum">
              <a:rPr lang="en-US" smtClean="0"/>
              <a:t>17</a:t>
            </a:fld>
            <a:endParaRPr lang="en-US"/>
          </a:p>
        </p:txBody>
      </p:sp>
      <p:sp>
        <p:nvSpPr>
          <p:cNvPr id="5" name="Oval 4">
            <a:extLst>
              <a:ext uri="{FF2B5EF4-FFF2-40B4-BE49-F238E27FC236}">
                <a16:creationId xmlns:a16="http://schemas.microsoft.com/office/drawing/2014/main" id="{B3048DB4-D780-4B19-976C-DDA2D251F68A}"/>
              </a:ext>
            </a:extLst>
          </p:cNvPr>
          <p:cNvSpPr/>
          <p:nvPr/>
        </p:nvSpPr>
        <p:spPr>
          <a:xfrm>
            <a:off x="900853" y="2028773"/>
            <a:ext cx="3989493" cy="3989493"/>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470CC957-E242-4941-96CF-CD73C60E248E}"/>
              </a:ext>
            </a:extLst>
          </p:cNvPr>
          <p:cNvCxnSpPr/>
          <p:nvPr/>
        </p:nvCxnSpPr>
        <p:spPr>
          <a:xfrm>
            <a:off x="568960" y="4030133"/>
            <a:ext cx="45584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301EBF-AE7D-4F1E-AD4A-6FDABAE49928}"/>
              </a:ext>
            </a:extLst>
          </p:cNvPr>
          <p:cNvCxnSpPr/>
          <p:nvPr/>
        </p:nvCxnSpPr>
        <p:spPr>
          <a:xfrm>
            <a:off x="2895599" y="1828800"/>
            <a:ext cx="0" cy="44162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77182A8-F1B9-4EB0-8105-73A38F39B2EE}"/>
              </a:ext>
            </a:extLst>
          </p:cNvPr>
          <p:cNvCxnSpPr/>
          <p:nvPr/>
        </p:nvCxnSpPr>
        <p:spPr>
          <a:xfrm flipV="1">
            <a:off x="2895599" y="2458720"/>
            <a:ext cx="1202268" cy="157141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AF7E4B9-E127-4D41-A207-1E092FEB9C4B}"/>
              </a:ext>
            </a:extLst>
          </p:cNvPr>
          <p:cNvSpPr txBox="1"/>
          <p:nvPr/>
        </p:nvSpPr>
        <p:spPr>
          <a:xfrm>
            <a:off x="3224106" y="2810934"/>
            <a:ext cx="379307" cy="372533"/>
          </a:xfrm>
          <a:prstGeom prst="rect">
            <a:avLst/>
          </a:prstGeom>
          <a:noFill/>
        </p:spPr>
        <p:txBody>
          <a:bodyPr wrap="square" rtlCol="0">
            <a:spAutoFit/>
          </a:bodyPr>
          <a:lstStyle/>
          <a:p>
            <a:r>
              <a:rPr lang="en-US" i="1" dirty="0"/>
              <a:t>R</a:t>
            </a:r>
          </a:p>
        </p:txBody>
      </p:sp>
      <p:graphicFrame>
        <p:nvGraphicFramePr>
          <p:cNvPr id="13" name="Object 12">
            <a:extLst>
              <a:ext uri="{FF2B5EF4-FFF2-40B4-BE49-F238E27FC236}">
                <a16:creationId xmlns:a16="http://schemas.microsoft.com/office/drawing/2014/main" id="{1C497153-05FF-4D32-B804-B67B0E8D183E}"/>
              </a:ext>
            </a:extLst>
          </p:cNvPr>
          <p:cNvGraphicFramePr>
            <a:graphicFrameLocks noChangeAspect="1"/>
          </p:cNvGraphicFramePr>
          <p:nvPr/>
        </p:nvGraphicFramePr>
        <p:xfrm>
          <a:off x="4114800" y="1439863"/>
          <a:ext cx="2057400" cy="1019175"/>
        </p:xfrm>
        <a:graphic>
          <a:graphicData uri="http://schemas.openxmlformats.org/presentationml/2006/ole">
            <mc:AlternateContent xmlns:mc="http://schemas.openxmlformats.org/markup-compatibility/2006">
              <mc:Choice xmlns:v="urn:schemas-microsoft-com:vml" Requires="v">
                <p:oleObj name="Equation" r:id="rId2" imgW="1434960" imgH="711000" progId="Equation.DSMT4">
                  <p:embed/>
                </p:oleObj>
              </mc:Choice>
              <mc:Fallback>
                <p:oleObj name="Equation" r:id="rId2" imgW="1434960" imgH="711000" progId="Equation.DSMT4">
                  <p:embed/>
                  <p:pic>
                    <p:nvPicPr>
                      <p:cNvPr id="13" name="Object 12">
                        <a:extLst>
                          <a:ext uri="{FF2B5EF4-FFF2-40B4-BE49-F238E27FC236}">
                            <a16:creationId xmlns:a16="http://schemas.microsoft.com/office/drawing/2014/main" id="{1C497153-05FF-4D32-B804-B67B0E8D183E}"/>
                          </a:ext>
                        </a:extLst>
                      </p:cNvPr>
                      <p:cNvPicPr/>
                      <p:nvPr/>
                    </p:nvPicPr>
                    <p:blipFill>
                      <a:blip r:embed="rId3"/>
                      <a:stretch>
                        <a:fillRect/>
                      </a:stretch>
                    </p:blipFill>
                    <p:spPr>
                      <a:xfrm>
                        <a:off x="4114800" y="1439863"/>
                        <a:ext cx="2057400" cy="101917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FF96EA9F-D871-46BA-83B7-E3966D2631C8}"/>
              </a:ext>
            </a:extLst>
          </p:cNvPr>
          <p:cNvGraphicFramePr>
            <a:graphicFrameLocks noChangeAspect="1"/>
          </p:cNvGraphicFramePr>
          <p:nvPr/>
        </p:nvGraphicFramePr>
        <p:xfrm>
          <a:off x="5253038" y="2970106"/>
          <a:ext cx="3871912" cy="3097213"/>
        </p:xfrm>
        <a:graphic>
          <a:graphicData uri="http://schemas.openxmlformats.org/presentationml/2006/ole">
            <mc:AlternateContent xmlns:mc="http://schemas.openxmlformats.org/markup-compatibility/2006">
              <mc:Choice xmlns:v="urn:schemas-microsoft-com:vml" Requires="v">
                <p:oleObj name="Equation" r:id="rId4" imgW="3492360" imgH="2793960" progId="Equation.DSMT4">
                  <p:embed/>
                </p:oleObj>
              </mc:Choice>
              <mc:Fallback>
                <p:oleObj name="Equation" r:id="rId4" imgW="3492360" imgH="2793960" progId="Equation.DSMT4">
                  <p:embed/>
                  <p:pic>
                    <p:nvPicPr>
                      <p:cNvPr id="14" name="Object 13">
                        <a:extLst>
                          <a:ext uri="{FF2B5EF4-FFF2-40B4-BE49-F238E27FC236}">
                            <a16:creationId xmlns:a16="http://schemas.microsoft.com/office/drawing/2014/main" id="{FF96EA9F-D871-46BA-83B7-E3966D2631C8}"/>
                          </a:ext>
                        </a:extLst>
                      </p:cNvPr>
                      <p:cNvPicPr/>
                      <p:nvPr/>
                    </p:nvPicPr>
                    <p:blipFill>
                      <a:blip r:embed="rId5"/>
                      <a:stretch>
                        <a:fillRect/>
                      </a:stretch>
                    </p:blipFill>
                    <p:spPr>
                      <a:xfrm>
                        <a:off x="5253038" y="2970106"/>
                        <a:ext cx="3871912" cy="30972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EE4FFC06-5581-4476-BD7B-95CBF42ECE43}"/>
              </a:ext>
            </a:extLst>
          </p:cNvPr>
          <p:cNvSpPr txBox="1"/>
          <p:nvPr/>
        </p:nvSpPr>
        <p:spPr>
          <a:xfrm>
            <a:off x="2628048" y="3989489"/>
            <a:ext cx="215477" cy="369332"/>
          </a:xfrm>
          <a:prstGeom prst="rect">
            <a:avLst/>
          </a:prstGeom>
          <a:noFill/>
        </p:spPr>
        <p:txBody>
          <a:bodyPr wrap="square" rtlCol="0">
            <a:spAutoFit/>
          </a:bodyPr>
          <a:lstStyle/>
          <a:p>
            <a:r>
              <a:rPr lang="en-US" b="1" dirty="0"/>
              <a:t>0</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4AB1D0C8-8067-C9EF-A593-F4E77CA62051}"/>
                  </a:ext>
                </a:extLst>
              </p:cNvPr>
              <p:cNvSpPr txBox="1"/>
              <p:nvPr/>
            </p:nvSpPr>
            <p:spPr>
              <a:xfrm>
                <a:off x="1066800" y="2382762"/>
                <a:ext cx="200632" cy="27699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oMath>
                  </m:oMathPara>
                </a14:m>
                <a:endParaRPr lang="en-SG" dirty="0"/>
              </a:p>
            </p:txBody>
          </p:sp>
        </mc:Choice>
        <mc:Fallback>
          <p:sp>
            <p:nvSpPr>
              <p:cNvPr id="6" name="TextBox 5">
                <a:extLst>
                  <a:ext uri="{FF2B5EF4-FFF2-40B4-BE49-F238E27FC236}">
                    <a16:creationId xmlns:a16="http://schemas.microsoft.com/office/drawing/2014/main" id="{4AB1D0C8-8067-C9EF-A593-F4E77CA62051}"/>
                  </a:ext>
                </a:extLst>
              </p:cNvPr>
              <p:cNvSpPr txBox="1">
                <a:spLocks noRot="1" noChangeAspect="1" noMove="1" noResize="1" noEditPoints="1" noAdjustHandles="1" noChangeArrowheads="1" noChangeShapeType="1" noTextEdit="1"/>
              </p:cNvSpPr>
              <p:nvPr/>
            </p:nvSpPr>
            <p:spPr>
              <a:xfrm>
                <a:off x="1066800" y="2382762"/>
                <a:ext cx="200632" cy="276999"/>
              </a:xfrm>
              <a:prstGeom prst="rect">
                <a:avLst/>
              </a:prstGeom>
              <a:blipFill>
                <a:blip r:embed="rId6"/>
                <a:stretch>
                  <a:fillRect l="-24242" r="-24242" b="-8889"/>
                </a:stretch>
              </a:blipFill>
            </p:spPr>
            <p:txBody>
              <a:bodyPr/>
              <a:lstStyle/>
              <a:p>
                <a:r>
                  <a:rPr lang="en-SG">
                    <a:noFill/>
                  </a:rPr>
                  <a:t> </a:t>
                </a:r>
              </a:p>
            </p:txBody>
          </p:sp>
        </mc:Fallback>
      </mc:AlternateContent>
    </p:spTree>
    <p:extLst>
      <p:ext uri="{BB962C8B-B14F-4D97-AF65-F5344CB8AC3E}">
        <p14:creationId xmlns:p14="http://schemas.microsoft.com/office/powerpoint/2010/main" val="2905654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32CCC0A-8943-42E3-A378-B484C4182849}"/>
                  </a:ext>
                </a:extLst>
              </p:cNvPr>
              <p:cNvSpPr>
                <a:spLocks noGrp="1"/>
              </p:cNvSpPr>
              <p:nvPr>
                <p:ph type="title"/>
              </p:nvPr>
            </p:nvSpPr>
            <p:spPr/>
            <p:txBody>
              <a:bodyPr/>
              <a:lstStyle/>
              <a:p>
                <a:r>
                  <a:rPr lang="en-US" dirty="0"/>
                  <a:t>Self-energy </a:t>
                </a:r>
                <a14:m>
                  <m:oMath xmlns:m="http://schemas.openxmlformats.org/officeDocument/2006/math">
                    <m:r>
                      <m:rPr>
                        <m:sty m:val="p"/>
                      </m:rPr>
                      <a:rPr lang="en-US" b="0" i="0" smtClean="0">
                        <a:latin typeface="Cambria Math" panose="02040503050406030204" pitchFamily="18" charset="0"/>
                      </a:rPr>
                      <m:t>Π</m:t>
                    </m:r>
                  </m:oMath>
                </a14:m>
                <a:endParaRPr lang="en-US" dirty="0"/>
              </a:p>
            </p:txBody>
          </p:sp>
        </mc:Choice>
        <mc:Fallback xmlns="">
          <p:sp>
            <p:nvSpPr>
              <p:cNvPr id="2" name="Title 1">
                <a:extLst>
                  <a:ext uri="{FF2B5EF4-FFF2-40B4-BE49-F238E27FC236}">
                    <a16:creationId xmlns:a16="http://schemas.microsoft.com/office/drawing/2014/main" id="{032CCC0A-8943-42E3-A378-B484C4182849}"/>
                  </a:ext>
                </a:extLst>
              </p:cNvPr>
              <p:cNvSpPr>
                <a:spLocks noGrp="1" noRot="1" noChangeAspect="1" noMove="1" noResize="1" noEditPoints="1" noAdjustHandles="1" noChangeArrowheads="1" noChangeShapeType="1" noTextEdit="1"/>
              </p:cNvSpPr>
              <p:nvPr>
                <p:ph type="title"/>
              </p:nvPr>
            </p:nvSpPr>
            <p:spPr>
              <a:blipFill>
                <a:blip r:embed="rId4"/>
                <a:stretch>
                  <a:fillRect l="-30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3793D83D-28DE-4F0A-887A-BF791103DEDE}"/>
              </a:ext>
            </a:extLst>
          </p:cNvPr>
          <p:cNvSpPr>
            <a:spLocks noGrp="1"/>
          </p:cNvSpPr>
          <p:nvPr>
            <p:ph type="sldNum" sz="quarter" idx="12"/>
          </p:nvPr>
        </p:nvSpPr>
        <p:spPr/>
        <p:txBody>
          <a:bodyPr/>
          <a:lstStyle/>
          <a:p>
            <a:fld id="{6B0C5081-FAA5-4254-AC75-597BB4863808}" type="slidenum">
              <a:rPr lang="en-US" smtClean="0"/>
              <a:t>18</a:t>
            </a:fld>
            <a:endParaRPr lang="en-US"/>
          </a:p>
        </p:txBody>
      </p:sp>
      <p:graphicFrame>
        <p:nvGraphicFramePr>
          <p:cNvPr id="5" name="Object 4">
            <a:extLst>
              <a:ext uri="{FF2B5EF4-FFF2-40B4-BE49-F238E27FC236}">
                <a16:creationId xmlns:a16="http://schemas.microsoft.com/office/drawing/2014/main" id="{782870EA-FEC8-4ECD-8AF9-0E9D67C3B11B}"/>
              </a:ext>
            </a:extLst>
          </p:cNvPr>
          <p:cNvGraphicFramePr>
            <a:graphicFrameLocks noChangeAspect="1"/>
          </p:cNvGraphicFramePr>
          <p:nvPr/>
        </p:nvGraphicFramePr>
        <p:xfrm>
          <a:off x="735013" y="4048125"/>
          <a:ext cx="7673975" cy="2586038"/>
        </p:xfrm>
        <a:graphic>
          <a:graphicData uri="http://schemas.openxmlformats.org/presentationml/2006/ole">
            <mc:AlternateContent xmlns:mc="http://schemas.openxmlformats.org/markup-compatibility/2006">
              <mc:Choice xmlns:v="urn:schemas-microsoft-com:vml" Requires="v">
                <p:oleObj name="Equation" r:id="rId5" imgW="4863960" imgH="1638000" progId="Equation.DSMT4">
                  <p:embed/>
                </p:oleObj>
              </mc:Choice>
              <mc:Fallback>
                <p:oleObj name="Equation" r:id="rId5" imgW="4863960" imgH="1638000" progId="Equation.DSMT4">
                  <p:embed/>
                  <p:pic>
                    <p:nvPicPr>
                      <p:cNvPr id="5" name="Object 4">
                        <a:extLst>
                          <a:ext uri="{FF2B5EF4-FFF2-40B4-BE49-F238E27FC236}">
                            <a16:creationId xmlns:a16="http://schemas.microsoft.com/office/drawing/2014/main" id="{782870EA-FEC8-4ECD-8AF9-0E9D67C3B11B}"/>
                          </a:ext>
                        </a:extLst>
                      </p:cNvPr>
                      <p:cNvPicPr/>
                      <p:nvPr/>
                    </p:nvPicPr>
                    <p:blipFill>
                      <a:blip r:embed="rId6"/>
                      <a:stretch>
                        <a:fillRect/>
                      </a:stretch>
                    </p:blipFill>
                    <p:spPr>
                      <a:xfrm>
                        <a:off x="735013" y="4048125"/>
                        <a:ext cx="7673975" cy="2586038"/>
                      </a:xfrm>
                      <a:prstGeom prst="rect">
                        <a:avLst/>
                      </a:prstGeom>
                    </p:spPr>
                  </p:pic>
                </p:oleObj>
              </mc:Fallback>
            </mc:AlternateContent>
          </a:graphicData>
        </a:graphic>
      </p:graphicFrame>
      <p:sp>
        <p:nvSpPr>
          <p:cNvPr id="6" name="Arc 5">
            <a:extLst>
              <a:ext uri="{FF2B5EF4-FFF2-40B4-BE49-F238E27FC236}">
                <a16:creationId xmlns:a16="http://schemas.microsoft.com/office/drawing/2014/main" id="{E419148E-6C90-4B89-B673-F9235206BDA8}"/>
              </a:ext>
            </a:extLst>
          </p:cNvPr>
          <p:cNvSpPr/>
          <p:nvPr/>
        </p:nvSpPr>
        <p:spPr>
          <a:xfrm>
            <a:off x="1431713" y="237913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a:extLst>
              <a:ext uri="{FF2B5EF4-FFF2-40B4-BE49-F238E27FC236}">
                <a16:creationId xmlns:a16="http://schemas.microsoft.com/office/drawing/2014/main" id="{434D3363-589E-4817-9E39-E50D06330A6A}"/>
              </a:ext>
            </a:extLst>
          </p:cNvPr>
          <p:cNvSpPr/>
          <p:nvPr/>
        </p:nvSpPr>
        <p:spPr>
          <a:xfrm rot="10800000">
            <a:off x="1446953" y="2699174"/>
            <a:ext cx="1950720" cy="1325563"/>
          </a:xfrm>
          <a:prstGeom prst="arc">
            <a:avLst>
              <a:gd name="adj1" fmla="val 10821215"/>
              <a:gd name="adj2" fmla="val 0"/>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Isosceles Triangle 7">
            <a:extLst>
              <a:ext uri="{FF2B5EF4-FFF2-40B4-BE49-F238E27FC236}">
                <a16:creationId xmlns:a16="http://schemas.microsoft.com/office/drawing/2014/main" id="{7D7ABE04-6C9F-41D4-B195-F98FFEAA5293}"/>
              </a:ext>
            </a:extLst>
          </p:cNvPr>
          <p:cNvSpPr/>
          <p:nvPr/>
        </p:nvSpPr>
        <p:spPr>
          <a:xfrm rot="5400000">
            <a:off x="3360420" y="310896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Isosceles Triangle 8">
            <a:extLst>
              <a:ext uri="{FF2B5EF4-FFF2-40B4-BE49-F238E27FC236}">
                <a16:creationId xmlns:a16="http://schemas.microsoft.com/office/drawing/2014/main" id="{503DF4A0-BA68-470C-BF8C-98BD6204FCB6}"/>
              </a:ext>
            </a:extLst>
          </p:cNvPr>
          <p:cNvSpPr/>
          <p:nvPr/>
        </p:nvSpPr>
        <p:spPr>
          <a:xfrm rot="16200000">
            <a:off x="1165860" y="3131820"/>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B38C2E4D-865F-43A6-8EA2-09520134F6FB}"/>
              </a:ext>
            </a:extLst>
          </p:cNvPr>
          <p:cNvSpPr txBox="1"/>
          <p:nvPr/>
        </p:nvSpPr>
        <p:spPr>
          <a:xfrm>
            <a:off x="2103120" y="1798320"/>
            <a:ext cx="1173480" cy="369332"/>
          </a:xfrm>
          <a:prstGeom prst="rect">
            <a:avLst/>
          </a:prstGeom>
          <a:noFill/>
        </p:spPr>
        <p:txBody>
          <a:bodyPr wrap="square" rtlCol="0">
            <a:spAutoFit/>
          </a:bodyPr>
          <a:lstStyle/>
          <a:p>
            <a:r>
              <a:rPr lang="en-US" dirty="0"/>
              <a:t>RPA</a:t>
            </a:r>
          </a:p>
        </p:txBody>
      </p:sp>
      <p:sp>
        <p:nvSpPr>
          <p:cNvPr id="3" name="Arc 2">
            <a:extLst>
              <a:ext uri="{FF2B5EF4-FFF2-40B4-BE49-F238E27FC236}">
                <a16:creationId xmlns:a16="http://schemas.microsoft.com/office/drawing/2014/main" id="{3037D5A7-AC6F-0460-5815-9DFA836A420A}"/>
              </a:ext>
            </a:extLst>
          </p:cNvPr>
          <p:cNvSpPr/>
          <p:nvPr/>
        </p:nvSpPr>
        <p:spPr>
          <a:xfrm>
            <a:off x="5394108" y="1508277"/>
            <a:ext cx="1950720" cy="1325563"/>
          </a:xfrm>
          <a:prstGeom prst="arc">
            <a:avLst>
              <a:gd name="adj1" fmla="val 5700506"/>
              <a:gd name="adj2" fmla="val 5044763"/>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Isosceles Triangle 10">
            <a:extLst>
              <a:ext uri="{FF2B5EF4-FFF2-40B4-BE49-F238E27FC236}">
                <a16:creationId xmlns:a16="http://schemas.microsoft.com/office/drawing/2014/main" id="{13CE7C60-61BC-39F1-B162-BD19CEF32F38}"/>
              </a:ext>
            </a:extLst>
          </p:cNvPr>
          <p:cNvSpPr/>
          <p:nvPr/>
        </p:nvSpPr>
        <p:spPr>
          <a:xfrm rot="16200000">
            <a:off x="6184172" y="2979421"/>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3FA0981-4CBF-8AFA-6BF8-D7D3DD406DD6}"/>
              </a:ext>
            </a:extLst>
          </p:cNvPr>
          <p:cNvSpPr/>
          <p:nvPr/>
        </p:nvSpPr>
        <p:spPr>
          <a:xfrm rot="5400000">
            <a:off x="6332217" y="2989217"/>
            <a:ext cx="320040" cy="137160"/>
          </a:xfrm>
          <a:prstGeom prst="triangl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CF06225C-5BA0-0B71-1CC7-CE3F85930595}"/>
              </a:ext>
            </a:extLst>
          </p:cNvPr>
          <p:cNvSpPr txBox="1"/>
          <p:nvPr/>
        </p:nvSpPr>
        <p:spPr>
          <a:xfrm>
            <a:off x="7344827" y="1399698"/>
            <a:ext cx="1701201" cy="461665"/>
          </a:xfrm>
          <a:prstGeom prst="rect">
            <a:avLst/>
          </a:prstGeom>
          <a:noFill/>
        </p:spPr>
        <p:txBody>
          <a:bodyPr wrap="square" rtlCol="0">
            <a:spAutoFit/>
          </a:bodyPr>
          <a:lstStyle/>
          <a:p>
            <a:r>
              <a:rPr lang="en-US" sz="2400" dirty="0"/>
              <a:t>diamagnetic</a:t>
            </a:r>
            <a:endParaRPr lang="en-SG" sz="2400" dirty="0"/>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6CE27B7-83EC-4D90-85FD-E373EAC9CC8B}"/>
                  </a:ext>
                </a:extLst>
              </p:cNvPr>
              <p:cNvSpPr txBox="1"/>
              <p:nvPr/>
            </p:nvSpPr>
            <p:spPr>
              <a:xfrm>
                <a:off x="5525945" y="558001"/>
                <a:ext cx="1306285" cy="7151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m:rPr>
                              <m:sty m:val="p"/>
                            </m:rPr>
                            <a:rPr lang="en-US" b="0" i="0" smtClean="0">
                              <a:latin typeface="Cambria Math" panose="02040503050406030204" pitchFamily="18" charset="0"/>
                            </a:rPr>
                            <m:t>dia</m:t>
                          </m:r>
                        </m:sup>
                      </m:sSup>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ℏ</m:t>
                      </m:r>
                      <m:r>
                        <a:rPr lang="en-US" b="0" i="1" smtClean="0">
                          <a:latin typeface="Cambria Math" panose="02040503050406030204" pitchFamily="18" charset="0"/>
                        </a:rPr>
                        <m:t>𝛿</m:t>
                      </m:r>
                      <m:d>
                        <m:dPr>
                          <m:ctrlPr>
                            <a:rPr lang="en-US" b="0" i="1" smtClean="0">
                              <a:latin typeface="Cambria Math" panose="02040503050406030204" pitchFamily="18" charset="0"/>
                            </a:rPr>
                          </m:ctrlPr>
                        </m:dPr>
                        <m:e>
                          <m:r>
                            <a:rPr lang="en-US" b="0" i="1" smtClean="0">
                              <a:latin typeface="Cambria Math" panose="02040503050406030204" pitchFamily="18" charset="0"/>
                            </a:rPr>
                            <m:t>𝜏</m:t>
                          </m:r>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𝜏</m:t>
                              </m:r>
                            </m:e>
                            <m:sup>
                              <m:r>
                                <a:rPr lang="en-US" b="0" i="1" smtClean="0">
                                  <a:latin typeface="Cambria Math" panose="02040503050406030204" pitchFamily="18" charset="0"/>
                                </a:rPr>
                                <m:t>′</m:t>
                              </m:r>
                            </m:sup>
                          </m:sSup>
                        </m:e>
                      </m:d>
                      <m:r>
                        <m:rPr>
                          <m:sty m:val="p"/>
                        </m:rPr>
                        <a:rPr lang="en-US" b="0" i="0" smtClean="0">
                          <a:latin typeface="Cambria Math" panose="02040503050406030204" pitchFamily="18" charset="0"/>
                        </a:rPr>
                        <m:t>Tr</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𝐺</m:t>
                          </m:r>
                          <m:d>
                            <m:dPr>
                              <m:ctrlPr>
                                <a:rPr lang="en-US" b="0" i="1" smtClean="0">
                                  <a:latin typeface="Cambria Math" panose="02040503050406030204" pitchFamily="18" charset="0"/>
                                </a:rPr>
                              </m:ctrlPr>
                            </m:dPr>
                            <m:e>
                              <m:r>
                                <a:rPr lang="en-US" b="0" i="1" smtClean="0">
                                  <a:latin typeface="Cambria Math" panose="02040503050406030204" pitchFamily="18" charset="0"/>
                                </a:rPr>
                                <m:t>𝜏</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𝜏</m:t>
                                  </m:r>
                                </m:e>
                                <m:sup>
                                  <m:r>
                                    <a:rPr lang="en-US" b="0" i="1" smtClean="0">
                                      <a:latin typeface="Cambria Math" panose="02040503050406030204" pitchFamily="18" charset="0"/>
                                    </a:rPr>
                                    <m:t>+</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𝑁</m:t>
                              </m:r>
                            </m:e>
                            <m:sup>
                              <m:r>
                                <a:rPr lang="en-US" b="0" i="1" smtClean="0">
                                  <a:latin typeface="Cambria Math" panose="02040503050406030204" pitchFamily="18" charset="0"/>
                                </a:rPr>
                                <m:t>𝑙</m:t>
                              </m:r>
                              <m:r>
                                <a:rPr lang="en-US" b="0" i="1" smtClean="0">
                                  <a:latin typeface="Cambria Math" panose="02040503050406030204" pitchFamily="18" charset="0"/>
                                </a:rPr>
                                <m:t>𝜇</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𝑙</m:t>
                                  </m:r>
                                </m:e>
                                <m:sup>
                                  <m:r>
                                    <a:rPr lang="en-US" b="0" i="1" smtClean="0">
                                      <a:latin typeface="Cambria Math" panose="02040503050406030204" pitchFamily="18" charset="0"/>
                                    </a:rPr>
                                    <m:t>′</m:t>
                                  </m:r>
                                </m:sup>
                              </m:sSup>
                              <m:r>
                                <a:rPr lang="en-US" b="0" i="1" smtClean="0">
                                  <a:latin typeface="Cambria Math" panose="02040503050406030204" pitchFamily="18" charset="0"/>
                                </a:rPr>
                                <m:t>𝜈</m:t>
                              </m:r>
                              <m:r>
                                <m:rPr>
                                  <m:lit/>
                                </m:rPr>
                                <a:rPr lang="en-US" b="0" i="1" smtClean="0">
                                  <a:latin typeface="Cambria Math" panose="02040503050406030204" pitchFamily="18" charset="0"/>
                                </a:rPr>
                                <m:t> </m:t>
                              </m:r>
                            </m:sup>
                          </m:sSup>
                          <m:r>
                            <a:rPr lang="en-US" b="0" i="1" smtClean="0">
                              <a:latin typeface="Cambria Math" panose="02040503050406030204" pitchFamily="18" charset="0"/>
                            </a:rPr>
                            <m:t> </m:t>
                          </m:r>
                        </m:e>
                      </m:d>
                    </m:oMath>
                  </m:oMathPara>
                </a14:m>
                <a:endParaRPr lang="en-SG" dirty="0"/>
              </a:p>
            </p:txBody>
          </p:sp>
        </mc:Choice>
        <mc:Fallback xmlns="">
          <p:sp>
            <p:nvSpPr>
              <p:cNvPr id="14" name="TextBox 13">
                <a:extLst>
                  <a:ext uri="{FF2B5EF4-FFF2-40B4-BE49-F238E27FC236}">
                    <a16:creationId xmlns:a16="http://schemas.microsoft.com/office/drawing/2014/main" id="{06CE27B7-83EC-4D90-85FD-E373EAC9CC8B}"/>
                  </a:ext>
                </a:extLst>
              </p:cNvPr>
              <p:cNvSpPr txBox="1">
                <a:spLocks noRot="1" noChangeAspect="1" noMove="1" noResize="1" noEditPoints="1" noAdjustHandles="1" noChangeArrowheads="1" noChangeShapeType="1" noTextEdit="1"/>
              </p:cNvSpPr>
              <p:nvPr/>
            </p:nvSpPr>
            <p:spPr>
              <a:xfrm>
                <a:off x="5525945" y="558001"/>
                <a:ext cx="1306285" cy="715132"/>
              </a:xfrm>
              <a:prstGeom prst="rect">
                <a:avLst/>
              </a:prstGeom>
              <a:blipFill>
                <a:blip r:embed="rId7"/>
                <a:stretch>
                  <a:fillRect r="-149767"/>
                </a:stretch>
              </a:blipFill>
            </p:spPr>
            <p:txBody>
              <a:bodyPr/>
              <a:lstStyle/>
              <a:p>
                <a:r>
                  <a:rPr lang="en-SG">
                    <a:noFill/>
                  </a:rPr>
                  <a:t> </a:t>
                </a:r>
              </a:p>
            </p:txBody>
          </p:sp>
        </mc:Fallback>
      </mc:AlternateContent>
    </p:spTree>
    <p:extLst>
      <p:ext uri="{BB962C8B-B14F-4D97-AF65-F5344CB8AC3E}">
        <p14:creationId xmlns:p14="http://schemas.microsoft.com/office/powerpoint/2010/main" val="904167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1E0F9-C978-483F-A220-704F844200F7}"/>
              </a:ext>
            </a:extLst>
          </p:cNvPr>
          <p:cNvSpPr>
            <a:spLocks noGrp="1"/>
          </p:cNvSpPr>
          <p:nvPr>
            <p:ph type="title"/>
          </p:nvPr>
        </p:nvSpPr>
        <p:spPr/>
        <p:txBody>
          <a:bodyPr/>
          <a:lstStyle/>
          <a:p>
            <a:r>
              <a:rPr lang="en-US" dirty="0"/>
              <a:t>Radiative heat transfer between metal blocks</a:t>
            </a:r>
            <a:endParaRPr lang="en-SG" dirty="0"/>
          </a:p>
        </p:txBody>
      </p:sp>
      <p:sp>
        <p:nvSpPr>
          <p:cNvPr id="4" name="Slide Number Placeholder 3">
            <a:extLst>
              <a:ext uri="{FF2B5EF4-FFF2-40B4-BE49-F238E27FC236}">
                <a16:creationId xmlns:a16="http://schemas.microsoft.com/office/drawing/2014/main" id="{206549E6-22AF-4E33-BBFA-B6C6D3A01189}"/>
              </a:ext>
            </a:extLst>
          </p:cNvPr>
          <p:cNvSpPr>
            <a:spLocks noGrp="1"/>
          </p:cNvSpPr>
          <p:nvPr>
            <p:ph type="sldNum" sz="quarter" idx="12"/>
          </p:nvPr>
        </p:nvSpPr>
        <p:spPr/>
        <p:txBody>
          <a:bodyPr/>
          <a:lstStyle/>
          <a:p>
            <a:fld id="{6B0C5081-FAA5-4254-AC75-597BB4863808}" type="slidenum">
              <a:rPr lang="en-US" smtClean="0"/>
              <a:t>19</a:t>
            </a:fld>
            <a:endParaRPr lang="en-US"/>
          </a:p>
        </p:txBody>
      </p:sp>
      <p:sp>
        <p:nvSpPr>
          <p:cNvPr id="5" name="Cube 4">
            <a:extLst>
              <a:ext uri="{FF2B5EF4-FFF2-40B4-BE49-F238E27FC236}">
                <a16:creationId xmlns:a16="http://schemas.microsoft.com/office/drawing/2014/main" id="{1D73FB5D-A1C9-4B1D-8EBD-ECEB6C94D59E}"/>
              </a:ext>
            </a:extLst>
          </p:cNvPr>
          <p:cNvSpPr/>
          <p:nvPr/>
        </p:nvSpPr>
        <p:spPr>
          <a:xfrm>
            <a:off x="871200" y="2880000"/>
            <a:ext cx="2743200" cy="2556000"/>
          </a:xfrm>
          <a:prstGeom prst="cub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 name="Cube 5">
            <a:extLst>
              <a:ext uri="{FF2B5EF4-FFF2-40B4-BE49-F238E27FC236}">
                <a16:creationId xmlns:a16="http://schemas.microsoft.com/office/drawing/2014/main" id="{2A287D29-6E59-4D93-BEBB-E2FBF86275C9}"/>
              </a:ext>
            </a:extLst>
          </p:cNvPr>
          <p:cNvSpPr/>
          <p:nvPr/>
        </p:nvSpPr>
        <p:spPr>
          <a:xfrm>
            <a:off x="4954800" y="2881200"/>
            <a:ext cx="2743200" cy="2556000"/>
          </a:xfrm>
          <a:prstGeom prst="cub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8" name="Straight Connector 7">
            <a:extLst>
              <a:ext uri="{FF2B5EF4-FFF2-40B4-BE49-F238E27FC236}">
                <a16:creationId xmlns:a16="http://schemas.microsoft.com/office/drawing/2014/main" id="{5C400EFC-B3B3-4038-94B5-BC0EA0C5CFA4}"/>
              </a:ext>
            </a:extLst>
          </p:cNvPr>
          <p:cNvCxnSpPr/>
          <p:nvPr/>
        </p:nvCxnSpPr>
        <p:spPr>
          <a:xfrm>
            <a:off x="532800" y="3952800"/>
            <a:ext cx="7812000" cy="0"/>
          </a:xfrm>
          <a:prstGeom prst="line">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95409FE-9B84-4244-83C5-24949D2E0320}"/>
              </a:ext>
            </a:extLst>
          </p:cNvPr>
          <p:cNvSpPr txBox="1"/>
          <p:nvPr/>
        </p:nvSpPr>
        <p:spPr>
          <a:xfrm>
            <a:off x="8272800" y="3429000"/>
            <a:ext cx="331200" cy="369332"/>
          </a:xfrm>
          <a:prstGeom prst="rect">
            <a:avLst/>
          </a:prstGeom>
          <a:noFill/>
        </p:spPr>
        <p:txBody>
          <a:bodyPr wrap="square" rtlCol="0">
            <a:spAutoFit/>
          </a:bodyPr>
          <a:lstStyle/>
          <a:p>
            <a:r>
              <a:rPr lang="en-US" dirty="0"/>
              <a:t>z</a:t>
            </a:r>
            <a:endParaRPr lang="en-SG" dirty="0"/>
          </a:p>
        </p:txBody>
      </p:sp>
      <p:cxnSp>
        <p:nvCxnSpPr>
          <p:cNvPr id="11" name="Straight Arrow Connector 10">
            <a:extLst>
              <a:ext uri="{FF2B5EF4-FFF2-40B4-BE49-F238E27FC236}">
                <a16:creationId xmlns:a16="http://schemas.microsoft.com/office/drawing/2014/main" id="{EA7A5C10-C3C2-4DFA-9FE8-898509A35303}"/>
              </a:ext>
            </a:extLst>
          </p:cNvPr>
          <p:cNvCxnSpPr>
            <a:cxnSpLocks/>
          </p:cNvCxnSpPr>
          <p:nvPr/>
        </p:nvCxnSpPr>
        <p:spPr>
          <a:xfrm>
            <a:off x="3052800" y="5436000"/>
            <a:ext cx="1850400"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BBCE6B81-4D0E-43F1-A4BF-5E5303A194DA}"/>
                  </a:ext>
                </a:extLst>
              </p:cNvPr>
              <p:cNvSpPr txBox="1"/>
              <p:nvPr/>
            </p:nvSpPr>
            <p:spPr>
              <a:xfrm>
                <a:off x="3726000" y="5623200"/>
                <a:ext cx="543600" cy="276999"/>
              </a:xfrm>
              <a:prstGeom prst="rect">
                <a:avLst/>
              </a:prstGeom>
              <a:noFill/>
            </p:spPr>
            <p:txBody>
              <a:bodyPr wrap="square" lIns="0" tIns="0" rIns="0" bIns="0" rtlCol="0">
                <a:spAutoFit/>
              </a:bodyPr>
              <a:lstStyle/>
              <a:p>
                <a:r>
                  <a:rPr lang="en-US" dirty="0"/>
                  <a:t>g</a:t>
                </a:r>
                <a:r>
                  <a:rPr lang="en-US" b="0" dirty="0"/>
                  <a:t>ap </a:t>
                </a:r>
                <a14:m>
                  <m:oMath xmlns:m="http://schemas.openxmlformats.org/officeDocument/2006/math">
                    <m:r>
                      <a:rPr lang="en-US" b="0" i="1" smtClean="0">
                        <a:latin typeface="Cambria Math" panose="02040503050406030204" pitchFamily="18" charset="0"/>
                      </a:rPr>
                      <m:t>𝑑</m:t>
                    </m:r>
                  </m:oMath>
                </a14:m>
                <a:endParaRPr lang="en-SG" dirty="0"/>
              </a:p>
            </p:txBody>
          </p:sp>
        </mc:Choice>
        <mc:Fallback xmlns="">
          <p:sp>
            <p:nvSpPr>
              <p:cNvPr id="13" name="TextBox 12">
                <a:extLst>
                  <a:ext uri="{FF2B5EF4-FFF2-40B4-BE49-F238E27FC236}">
                    <a16:creationId xmlns:a16="http://schemas.microsoft.com/office/drawing/2014/main" id="{BBCE6B81-4D0E-43F1-A4BF-5E5303A194DA}"/>
                  </a:ext>
                </a:extLst>
              </p:cNvPr>
              <p:cNvSpPr txBox="1">
                <a:spLocks noRot="1" noChangeAspect="1" noMove="1" noResize="1" noEditPoints="1" noAdjustHandles="1" noChangeArrowheads="1" noChangeShapeType="1" noTextEdit="1"/>
              </p:cNvSpPr>
              <p:nvPr/>
            </p:nvSpPr>
            <p:spPr>
              <a:xfrm>
                <a:off x="3726000" y="5623200"/>
                <a:ext cx="543600" cy="276999"/>
              </a:xfrm>
              <a:prstGeom prst="rect">
                <a:avLst/>
              </a:prstGeom>
              <a:blipFill>
                <a:blip r:embed="rId2"/>
                <a:stretch>
                  <a:fillRect l="-25843" t="-28261" r="-12360" b="-500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89ECFF4-8434-488B-A819-B664FDC136A4}"/>
                  </a:ext>
                </a:extLst>
              </p:cNvPr>
              <p:cNvSpPr txBox="1"/>
              <p:nvPr/>
            </p:nvSpPr>
            <p:spPr>
              <a:xfrm>
                <a:off x="6457950" y="1857600"/>
                <a:ext cx="2146050" cy="835100"/>
              </a:xfrm>
              <a:prstGeom prst="rect">
                <a:avLst/>
              </a:prstGeom>
              <a:noFill/>
            </p:spPr>
            <p:txBody>
              <a:bodyPr wrap="square" rtlCol="0">
                <a:spAutoFit/>
              </a:bodyPr>
              <a:lstStyle/>
              <a:p>
                <a:r>
                  <a:rPr lang="en-US" b="0" dirty="0"/>
                  <a:t>Drude model </a:t>
                </a:r>
                <a14:m>
                  <m:oMath xmlns:m="http://schemas.openxmlformats.org/officeDocument/2006/math">
                    <m:r>
                      <a:rPr lang="en-US" b="0" i="1" smtClean="0">
                        <a:latin typeface="Cambria Math" panose="02040503050406030204" pitchFamily="18" charset="0"/>
                      </a:rPr>
                      <m:t>𝜎</m:t>
                    </m:r>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r>
                          <a:rPr lang="en-US" b="0" i="1" smtClean="0">
                            <a:latin typeface="Cambria Math" panose="02040503050406030204" pitchFamily="18" charset="0"/>
                          </a:rPr>
                          <m:t>𝑛</m:t>
                        </m:r>
                      </m:num>
                      <m:den>
                        <m:r>
                          <a:rPr lang="en-US" b="0" i="1" smtClean="0">
                            <a:latin typeface="Cambria Math" panose="02040503050406030204" pitchFamily="18" charset="0"/>
                          </a:rPr>
                          <m:t>𝑚</m:t>
                        </m:r>
                      </m:den>
                    </m:f>
                    <m:f>
                      <m:fPr>
                        <m:ctrlPr>
                          <a:rPr lang="en-US" b="0" i="1" smtClean="0">
                            <a:latin typeface="Cambria Math" panose="02040503050406030204" pitchFamily="18" charset="0"/>
                          </a:rPr>
                        </m:ctrlPr>
                      </m:fPr>
                      <m:num>
                        <m:r>
                          <a:rPr lang="en-US" b="0" i="1" smtClean="0">
                            <a:latin typeface="Cambria Math" panose="02040503050406030204" pitchFamily="18" charset="0"/>
                          </a:rPr>
                          <m:t>𝑖</m:t>
                        </m:r>
                      </m:num>
                      <m:den>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𝜏</m:t>
                        </m:r>
                      </m:den>
                    </m:f>
                  </m:oMath>
                </a14:m>
                <a:endParaRPr lang="en-SG" dirty="0"/>
              </a:p>
            </p:txBody>
          </p:sp>
        </mc:Choice>
        <mc:Fallback xmlns="">
          <p:sp>
            <p:nvSpPr>
              <p:cNvPr id="14" name="TextBox 13">
                <a:extLst>
                  <a:ext uri="{FF2B5EF4-FFF2-40B4-BE49-F238E27FC236}">
                    <a16:creationId xmlns:a16="http://schemas.microsoft.com/office/drawing/2014/main" id="{B89ECFF4-8434-488B-A819-B664FDC136A4}"/>
                  </a:ext>
                </a:extLst>
              </p:cNvPr>
              <p:cNvSpPr txBox="1">
                <a:spLocks noRot="1" noChangeAspect="1" noMove="1" noResize="1" noEditPoints="1" noAdjustHandles="1" noChangeArrowheads="1" noChangeShapeType="1" noTextEdit="1"/>
              </p:cNvSpPr>
              <p:nvPr/>
            </p:nvSpPr>
            <p:spPr>
              <a:xfrm>
                <a:off x="6457950" y="1857600"/>
                <a:ext cx="2146050" cy="835100"/>
              </a:xfrm>
              <a:prstGeom prst="rect">
                <a:avLst/>
              </a:prstGeom>
              <a:blipFill>
                <a:blip r:embed="rId3"/>
                <a:stretch>
                  <a:fillRect l="-2273" t="-438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762745C1-AB8B-42B7-8BA4-27FC06165660}"/>
                  </a:ext>
                </a:extLst>
              </p:cNvPr>
              <p:cNvSpPr txBox="1"/>
              <p:nvPr/>
            </p:nvSpPr>
            <p:spPr>
              <a:xfrm>
                <a:off x="1569600" y="4320000"/>
                <a:ext cx="633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1</m:t>
                          </m:r>
                        </m:sub>
                      </m:sSub>
                    </m:oMath>
                  </m:oMathPara>
                </a14:m>
                <a:endParaRPr lang="en-SG" dirty="0"/>
              </a:p>
            </p:txBody>
          </p:sp>
        </mc:Choice>
        <mc:Fallback xmlns="">
          <p:sp>
            <p:nvSpPr>
              <p:cNvPr id="15" name="TextBox 14">
                <a:extLst>
                  <a:ext uri="{FF2B5EF4-FFF2-40B4-BE49-F238E27FC236}">
                    <a16:creationId xmlns:a16="http://schemas.microsoft.com/office/drawing/2014/main" id="{762745C1-AB8B-42B7-8BA4-27FC06165660}"/>
                  </a:ext>
                </a:extLst>
              </p:cNvPr>
              <p:cNvSpPr txBox="1">
                <a:spLocks noRot="1" noChangeAspect="1" noMove="1" noResize="1" noEditPoints="1" noAdjustHandles="1" noChangeArrowheads="1" noChangeShapeType="1" noTextEdit="1"/>
              </p:cNvSpPr>
              <p:nvPr/>
            </p:nvSpPr>
            <p:spPr>
              <a:xfrm>
                <a:off x="1569600" y="4320000"/>
                <a:ext cx="633600" cy="369332"/>
              </a:xfrm>
              <a:prstGeom prst="rect">
                <a:avLst/>
              </a:prstGeom>
              <a:blipFill>
                <a:blip r:embed="rId4"/>
                <a:stretch>
                  <a:fillRect b="-1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B8CB067E-C36F-41FF-A9BB-BC72C746502A}"/>
                  </a:ext>
                </a:extLst>
              </p:cNvPr>
              <p:cNvSpPr txBox="1"/>
              <p:nvPr/>
            </p:nvSpPr>
            <p:spPr>
              <a:xfrm>
                <a:off x="5725200" y="4220400"/>
                <a:ext cx="633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2</m:t>
                          </m:r>
                        </m:sub>
                      </m:sSub>
                    </m:oMath>
                  </m:oMathPara>
                </a14:m>
                <a:endParaRPr lang="en-SG" dirty="0"/>
              </a:p>
            </p:txBody>
          </p:sp>
        </mc:Choice>
        <mc:Fallback xmlns="">
          <p:sp>
            <p:nvSpPr>
              <p:cNvPr id="16" name="TextBox 15">
                <a:extLst>
                  <a:ext uri="{FF2B5EF4-FFF2-40B4-BE49-F238E27FC236}">
                    <a16:creationId xmlns:a16="http://schemas.microsoft.com/office/drawing/2014/main" id="{B8CB067E-C36F-41FF-A9BB-BC72C746502A}"/>
                  </a:ext>
                </a:extLst>
              </p:cNvPr>
              <p:cNvSpPr txBox="1">
                <a:spLocks noRot="1" noChangeAspect="1" noMove="1" noResize="1" noEditPoints="1" noAdjustHandles="1" noChangeArrowheads="1" noChangeShapeType="1" noTextEdit="1"/>
              </p:cNvSpPr>
              <p:nvPr/>
            </p:nvSpPr>
            <p:spPr>
              <a:xfrm>
                <a:off x="5725200" y="4220400"/>
                <a:ext cx="633600" cy="369332"/>
              </a:xfrm>
              <a:prstGeom prst="rect">
                <a:avLst/>
              </a:prstGeom>
              <a:blipFill>
                <a:blip r:embed="rId5"/>
                <a:stretch>
                  <a:fillRect/>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E9F258FB-41B6-491E-B7EE-6345842173D3}"/>
                  </a:ext>
                </a:extLst>
              </p:cNvPr>
              <p:cNvSpPr txBox="1"/>
              <p:nvPr/>
            </p:nvSpPr>
            <p:spPr>
              <a:xfrm>
                <a:off x="2116800" y="2039921"/>
                <a:ext cx="1591200" cy="39126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𝑦</m:t>
                          </m:r>
                        </m:sub>
                      </m:sSub>
                      <m:r>
                        <a:rPr lang="en-US" b="0" i="1" smtClean="0">
                          <a:latin typeface="Cambria Math" panose="02040503050406030204" pitchFamily="18" charset="0"/>
                        </a:rPr>
                        <m:t>)</m:t>
                      </m:r>
                    </m:oMath>
                  </m:oMathPara>
                </a14:m>
                <a:endParaRPr lang="en-SG" dirty="0"/>
              </a:p>
            </p:txBody>
          </p:sp>
        </mc:Choice>
        <mc:Fallback xmlns="">
          <p:sp>
            <p:nvSpPr>
              <p:cNvPr id="17" name="TextBox 16">
                <a:extLst>
                  <a:ext uri="{FF2B5EF4-FFF2-40B4-BE49-F238E27FC236}">
                    <a16:creationId xmlns:a16="http://schemas.microsoft.com/office/drawing/2014/main" id="{E9F258FB-41B6-491E-B7EE-6345842173D3}"/>
                  </a:ext>
                </a:extLst>
              </p:cNvPr>
              <p:cNvSpPr txBox="1">
                <a:spLocks noRot="1" noChangeAspect="1" noMove="1" noResize="1" noEditPoints="1" noAdjustHandles="1" noChangeArrowheads="1" noChangeShapeType="1" noTextEdit="1"/>
              </p:cNvSpPr>
              <p:nvPr/>
            </p:nvSpPr>
            <p:spPr>
              <a:xfrm>
                <a:off x="2116800" y="2039921"/>
                <a:ext cx="1591200" cy="391261"/>
              </a:xfrm>
              <a:prstGeom prst="rect">
                <a:avLst/>
              </a:prstGeom>
              <a:blipFill>
                <a:blip r:embed="rId6"/>
                <a:stretch>
                  <a:fillRect b="-7813"/>
                </a:stretch>
              </a:blipFill>
            </p:spPr>
            <p:txBody>
              <a:bodyPr/>
              <a:lstStyle/>
              <a:p>
                <a:r>
                  <a:rPr lang="en-SG">
                    <a:noFill/>
                  </a:rPr>
                  <a:t> </a:t>
                </a:r>
              </a:p>
            </p:txBody>
          </p:sp>
        </mc:Fallback>
      </mc:AlternateContent>
      <p:sp>
        <p:nvSpPr>
          <p:cNvPr id="18" name="Freeform: Shape 17">
            <a:extLst>
              <a:ext uri="{FF2B5EF4-FFF2-40B4-BE49-F238E27FC236}">
                <a16:creationId xmlns:a16="http://schemas.microsoft.com/office/drawing/2014/main" id="{1C55A5DB-290F-4632-8B50-06E14ED65830}"/>
              </a:ext>
            </a:extLst>
          </p:cNvPr>
          <p:cNvSpPr/>
          <p:nvPr/>
        </p:nvSpPr>
        <p:spPr>
          <a:xfrm>
            <a:off x="3736800" y="3477600"/>
            <a:ext cx="993600" cy="158852"/>
          </a:xfrm>
          <a:custGeom>
            <a:avLst/>
            <a:gdLst>
              <a:gd name="connsiteX0" fmla="*/ 0 w 993600"/>
              <a:gd name="connsiteY0" fmla="*/ 57600 h 158852"/>
              <a:gd name="connsiteX1" fmla="*/ 36000 w 993600"/>
              <a:gd name="connsiteY1" fmla="*/ 36000 h 158852"/>
              <a:gd name="connsiteX2" fmla="*/ 57600 w 993600"/>
              <a:gd name="connsiteY2" fmla="*/ 28800 h 158852"/>
              <a:gd name="connsiteX3" fmla="*/ 100800 w 993600"/>
              <a:gd name="connsiteY3" fmla="*/ 0 h 158852"/>
              <a:gd name="connsiteX4" fmla="*/ 136800 w 993600"/>
              <a:gd name="connsiteY4" fmla="*/ 7200 h 158852"/>
              <a:gd name="connsiteX5" fmla="*/ 172800 w 993600"/>
              <a:gd name="connsiteY5" fmla="*/ 43200 h 158852"/>
              <a:gd name="connsiteX6" fmla="*/ 194400 w 993600"/>
              <a:gd name="connsiteY6" fmla="*/ 50400 h 158852"/>
              <a:gd name="connsiteX7" fmla="*/ 266400 w 993600"/>
              <a:gd name="connsiteY7" fmla="*/ 108000 h 158852"/>
              <a:gd name="connsiteX8" fmla="*/ 288000 w 993600"/>
              <a:gd name="connsiteY8" fmla="*/ 115200 h 158852"/>
              <a:gd name="connsiteX9" fmla="*/ 360000 w 993600"/>
              <a:gd name="connsiteY9" fmla="*/ 108000 h 158852"/>
              <a:gd name="connsiteX10" fmla="*/ 381600 w 993600"/>
              <a:gd name="connsiteY10" fmla="*/ 100800 h 158852"/>
              <a:gd name="connsiteX11" fmla="*/ 424800 w 993600"/>
              <a:gd name="connsiteY11" fmla="*/ 57600 h 158852"/>
              <a:gd name="connsiteX12" fmla="*/ 468000 w 993600"/>
              <a:gd name="connsiteY12" fmla="*/ 43200 h 158852"/>
              <a:gd name="connsiteX13" fmla="*/ 561600 w 993600"/>
              <a:gd name="connsiteY13" fmla="*/ 50400 h 158852"/>
              <a:gd name="connsiteX14" fmla="*/ 583200 w 993600"/>
              <a:gd name="connsiteY14" fmla="*/ 72000 h 158852"/>
              <a:gd name="connsiteX15" fmla="*/ 597600 w 993600"/>
              <a:gd name="connsiteY15" fmla="*/ 93600 h 158852"/>
              <a:gd name="connsiteX16" fmla="*/ 619200 w 993600"/>
              <a:gd name="connsiteY16" fmla="*/ 122400 h 158852"/>
              <a:gd name="connsiteX17" fmla="*/ 640800 w 993600"/>
              <a:gd name="connsiteY17" fmla="*/ 144000 h 158852"/>
              <a:gd name="connsiteX18" fmla="*/ 763200 w 993600"/>
              <a:gd name="connsiteY18" fmla="*/ 136800 h 158852"/>
              <a:gd name="connsiteX19" fmla="*/ 784800 w 993600"/>
              <a:gd name="connsiteY19" fmla="*/ 129600 h 158852"/>
              <a:gd name="connsiteX20" fmla="*/ 799200 w 993600"/>
              <a:gd name="connsiteY20" fmla="*/ 108000 h 158852"/>
              <a:gd name="connsiteX21" fmla="*/ 842400 w 993600"/>
              <a:gd name="connsiteY21" fmla="*/ 79200 h 158852"/>
              <a:gd name="connsiteX22" fmla="*/ 885600 w 993600"/>
              <a:gd name="connsiteY22" fmla="*/ 100800 h 158852"/>
              <a:gd name="connsiteX23" fmla="*/ 900000 w 993600"/>
              <a:gd name="connsiteY23" fmla="*/ 122400 h 158852"/>
              <a:gd name="connsiteX24" fmla="*/ 972000 w 993600"/>
              <a:gd name="connsiteY24" fmla="*/ 158400 h 158852"/>
              <a:gd name="connsiteX25" fmla="*/ 993600 w 993600"/>
              <a:gd name="connsiteY25" fmla="*/ 158400 h 15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93600" h="158852">
                <a:moveTo>
                  <a:pt x="0" y="57600"/>
                </a:moveTo>
                <a:cubicBezTo>
                  <a:pt x="12000" y="50400"/>
                  <a:pt x="23483" y="42258"/>
                  <a:pt x="36000" y="36000"/>
                </a:cubicBezTo>
                <a:cubicBezTo>
                  <a:pt x="42788" y="32606"/>
                  <a:pt x="51285" y="33010"/>
                  <a:pt x="57600" y="28800"/>
                </a:cubicBezTo>
                <a:cubicBezTo>
                  <a:pt x="111533" y="-7155"/>
                  <a:pt x="49440" y="17120"/>
                  <a:pt x="100800" y="0"/>
                </a:cubicBezTo>
                <a:cubicBezTo>
                  <a:pt x="112800" y="2400"/>
                  <a:pt x="125342" y="2903"/>
                  <a:pt x="136800" y="7200"/>
                </a:cubicBezTo>
                <a:cubicBezTo>
                  <a:pt x="177459" y="22447"/>
                  <a:pt x="141741" y="18353"/>
                  <a:pt x="172800" y="43200"/>
                </a:cubicBezTo>
                <a:cubicBezTo>
                  <a:pt x="178726" y="47941"/>
                  <a:pt x="187200" y="48000"/>
                  <a:pt x="194400" y="50400"/>
                </a:cubicBezTo>
                <a:cubicBezTo>
                  <a:pt x="234039" y="90039"/>
                  <a:pt x="225262" y="90369"/>
                  <a:pt x="266400" y="108000"/>
                </a:cubicBezTo>
                <a:cubicBezTo>
                  <a:pt x="273376" y="110990"/>
                  <a:pt x="280800" y="112800"/>
                  <a:pt x="288000" y="115200"/>
                </a:cubicBezTo>
                <a:cubicBezTo>
                  <a:pt x="312000" y="112800"/>
                  <a:pt x="336161" y="111668"/>
                  <a:pt x="360000" y="108000"/>
                </a:cubicBezTo>
                <a:cubicBezTo>
                  <a:pt x="367501" y="106846"/>
                  <a:pt x="375609" y="105459"/>
                  <a:pt x="381600" y="100800"/>
                </a:cubicBezTo>
                <a:cubicBezTo>
                  <a:pt x="397675" y="88297"/>
                  <a:pt x="405480" y="64040"/>
                  <a:pt x="424800" y="57600"/>
                </a:cubicBezTo>
                <a:lnTo>
                  <a:pt x="468000" y="43200"/>
                </a:lnTo>
                <a:cubicBezTo>
                  <a:pt x="499200" y="45600"/>
                  <a:pt x="531242" y="42811"/>
                  <a:pt x="561600" y="50400"/>
                </a:cubicBezTo>
                <a:cubicBezTo>
                  <a:pt x="571478" y="52870"/>
                  <a:pt x="576681" y="64178"/>
                  <a:pt x="583200" y="72000"/>
                </a:cubicBezTo>
                <a:cubicBezTo>
                  <a:pt x="588740" y="78648"/>
                  <a:pt x="592570" y="86559"/>
                  <a:pt x="597600" y="93600"/>
                </a:cubicBezTo>
                <a:cubicBezTo>
                  <a:pt x="604575" y="103365"/>
                  <a:pt x="611391" y="113289"/>
                  <a:pt x="619200" y="122400"/>
                </a:cubicBezTo>
                <a:cubicBezTo>
                  <a:pt x="625827" y="130131"/>
                  <a:pt x="633600" y="136800"/>
                  <a:pt x="640800" y="144000"/>
                </a:cubicBezTo>
                <a:cubicBezTo>
                  <a:pt x="681600" y="141600"/>
                  <a:pt x="722532" y="140867"/>
                  <a:pt x="763200" y="136800"/>
                </a:cubicBezTo>
                <a:cubicBezTo>
                  <a:pt x="770752" y="136045"/>
                  <a:pt x="778874" y="134341"/>
                  <a:pt x="784800" y="129600"/>
                </a:cubicBezTo>
                <a:cubicBezTo>
                  <a:pt x="791557" y="124194"/>
                  <a:pt x="792688" y="113698"/>
                  <a:pt x="799200" y="108000"/>
                </a:cubicBezTo>
                <a:cubicBezTo>
                  <a:pt x="812225" y="96603"/>
                  <a:pt x="842400" y="79200"/>
                  <a:pt x="842400" y="79200"/>
                </a:cubicBezTo>
                <a:cubicBezTo>
                  <a:pt x="859968" y="85056"/>
                  <a:pt x="871643" y="86843"/>
                  <a:pt x="885600" y="100800"/>
                </a:cubicBezTo>
                <a:cubicBezTo>
                  <a:pt x="891719" y="106919"/>
                  <a:pt x="893488" y="116702"/>
                  <a:pt x="900000" y="122400"/>
                </a:cubicBezTo>
                <a:cubicBezTo>
                  <a:pt x="925130" y="144388"/>
                  <a:pt x="941450" y="154036"/>
                  <a:pt x="972000" y="158400"/>
                </a:cubicBezTo>
                <a:cubicBezTo>
                  <a:pt x="979128" y="159418"/>
                  <a:pt x="986400" y="158400"/>
                  <a:pt x="993600" y="158400"/>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Freeform: Shape 18">
            <a:extLst>
              <a:ext uri="{FF2B5EF4-FFF2-40B4-BE49-F238E27FC236}">
                <a16:creationId xmlns:a16="http://schemas.microsoft.com/office/drawing/2014/main" id="{B8D15835-AE01-49A1-952A-C8B816B4C677}"/>
              </a:ext>
            </a:extLst>
          </p:cNvPr>
          <p:cNvSpPr/>
          <p:nvPr/>
        </p:nvSpPr>
        <p:spPr>
          <a:xfrm>
            <a:off x="4694400" y="3549600"/>
            <a:ext cx="93600" cy="201600"/>
          </a:xfrm>
          <a:custGeom>
            <a:avLst/>
            <a:gdLst>
              <a:gd name="connsiteX0" fmla="*/ 43200 w 93600"/>
              <a:gd name="connsiteY0" fmla="*/ 0 h 201600"/>
              <a:gd name="connsiteX1" fmla="*/ 57600 w 93600"/>
              <a:gd name="connsiteY1" fmla="*/ 36000 h 201600"/>
              <a:gd name="connsiteX2" fmla="*/ 64800 w 93600"/>
              <a:gd name="connsiteY2" fmla="*/ 79200 h 201600"/>
              <a:gd name="connsiteX3" fmla="*/ 93600 w 93600"/>
              <a:gd name="connsiteY3" fmla="*/ 122400 h 201600"/>
              <a:gd name="connsiteX4" fmla="*/ 86400 w 93600"/>
              <a:gd name="connsiteY4" fmla="*/ 144000 h 201600"/>
              <a:gd name="connsiteX5" fmla="*/ 43200 w 93600"/>
              <a:gd name="connsiteY5" fmla="*/ 158400 h 201600"/>
              <a:gd name="connsiteX6" fmla="*/ 0 w 93600"/>
              <a:gd name="connsiteY6" fmla="*/ 201600 h 20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3600" h="201600">
                <a:moveTo>
                  <a:pt x="43200" y="0"/>
                </a:moveTo>
                <a:cubicBezTo>
                  <a:pt x="48000" y="12000"/>
                  <a:pt x="54199" y="23531"/>
                  <a:pt x="57600" y="36000"/>
                </a:cubicBezTo>
                <a:cubicBezTo>
                  <a:pt x="61441" y="50084"/>
                  <a:pt x="59185" y="65724"/>
                  <a:pt x="64800" y="79200"/>
                </a:cubicBezTo>
                <a:cubicBezTo>
                  <a:pt x="71456" y="95175"/>
                  <a:pt x="93600" y="122400"/>
                  <a:pt x="93600" y="122400"/>
                </a:cubicBezTo>
                <a:cubicBezTo>
                  <a:pt x="91200" y="129600"/>
                  <a:pt x="92576" y="139589"/>
                  <a:pt x="86400" y="144000"/>
                </a:cubicBezTo>
                <a:cubicBezTo>
                  <a:pt x="74048" y="152823"/>
                  <a:pt x="43200" y="158400"/>
                  <a:pt x="43200" y="158400"/>
                </a:cubicBezTo>
                <a:lnTo>
                  <a:pt x="0" y="201600"/>
                </a:ln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1539869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2403B-8441-42F7-AA03-0B62F9E9C4DE}"/>
              </a:ext>
            </a:extLst>
          </p:cNvPr>
          <p:cNvSpPr>
            <a:spLocks noGrp="1"/>
          </p:cNvSpPr>
          <p:nvPr>
            <p:ph type="title"/>
          </p:nvPr>
        </p:nvSpPr>
        <p:spPr/>
        <p:txBody>
          <a:bodyPr/>
          <a:lstStyle/>
          <a:p>
            <a:r>
              <a:rPr lang="en-US" dirty="0"/>
              <a:t>Polder &amp; von Hove 1971</a:t>
            </a:r>
            <a:endParaRPr lang="en-SG" dirty="0"/>
          </a:p>
        </p:txBody>
      </p:sp>
      <p:sp>
        <p:nvSpPr>
          <p:cNvPr id="4" name="Slide Number Placeholder 3">
            <a:extLst>
              <a:ext uri="{FF2B5EF4-FFF2-40B4-BE49-F238E27FC236}">
                <a16:creationId xmlns:a16="http://schemas.microsoft.com/office/drawing/2014/main" id="{B7AEFCBC-3BBD-432E-B429-AF333950D71B}"/>
              </a:ext>
            </a:extLst>
          </p:cNvPr>
          <p:cNvSpPr>
            <a:spLocks noGrp="1"/>
          </p:cNvSpPr>
          <p:nvPr>
            <p:ph type="sldNum" sz="quarter" idx="12"/>
          </p:nvPr>
        </p:nvSpPr>
        <p:spPr/>
        <p:txBody>
          <a:bodyPr/>
          <a:lstStyle/>
          <a:p>
            <a:fld id="{6B0C5081-FAA5-4254-AC75-597BB4863808}" type="slidenum">
              <a:rPr lang="en-US" smtClean="0"/>
              <a:t>20</a:t>
            </a:fld>
            <a:endParaRPr lang="en-US"/>
          </a:p>
        </p:txBody>
      </p:sp>
      <p:pic>
        <p:nvPicPr>
          <p:cNvPr id="5" name="Picture 4">
            <a:extLst>
              <a:ext uri="{FF2B5EF4-FFF2-40B4-BE49-F238E27FC236}">
                <a16:creationId xmlns:a16="http://schemas.microsoft.com/office/drawing/2014/main" id="{DA4F962D-4829-4CE6-A310-6F9B6E4BAF92}"/>
              </a:ext>
            </a:extLst>
          </p:cNvPr>
          <p:cNvPicPr>
            <a:picLocks noChangeAspect="1"/>
          </p:cNvPicPr>
          <p:nvPr/>
        </p:nvPicPr>
        <p:blipFill>
          <a:blip r:embed="rId2"/>
          <a:stretch>
            <a:fillRect/>
          </a:stretch>
        </p:blipFill>
        <p:spPr>
          <a:xfrm>
            <a:off x="743850" y="2292986"/>
            <a:ext cx="6060150" cy="4401765"/>
          </a:xfrm>
          <a:prstGeom prst="rect">
            <a:avLst/>
          </a:prstGeom>
        </p:spPr>
      </p:pic>
      <p:sp>
        <p:nvSpPr>
          <p:cNvPr id="6" name="TextBox 5">
            <a:extLst>
              <a:ext uri="{FF2B5EF4-FFF2-40B4-BE49-F238E27FC236}">
                <a16:creationId xmlns:a16="http://schemas.microsoft.com/office/drawing/2014/main" id="{0B02831D-B614-40E4-A674-05B6C08788DD}"/>
              </a:ext>
            </a:extLst>
          </p:cNvPr>
          <p:cNvSpPr txBox="1"/>
          <p:nvPr/>
        </p:nvSpPr>
        <p:spPr>
          <a:xfrm>
            <a:off x="6357600" y="1954586"/>
            <a:ext cx="2397600" cy="1200329"/>
          </a:xfrm>
          <a:prstGeom prst="rect">
            <a:avLst/>
          </a:prstGeom>
          <a:noFill/>
        </p:spPr>
        <p:txBody>
          <a:bodyPr wrap="square" rtlCol="0">
            <a:spAutoFit/>
          </a:bodyPr>
          <a:lstStyle/>
          <a:p>
            <a:r>
              <a:rPr lang="en-US" dirty="0" err="1"/>
              <a:t>Drude</a:t>
            </a:r>
            <a:r>
              <a:rPr lang="en-US" dirty="0"/>
              <a:t> model conductance for chromium at a temperature of 315 K.</a:t>
            </a:r>
            <a:endParaRPr lang="en-SG" dirty="0"/>
          </a:p>
        </p:txBody>
      </p:sp>
      <p:sp>
        <p:nvSpPr>
          <p:cNvPr id="7" name="TextBox 6">
            <a:extLst>
              <a:ext uri="{FF2B5EF4-FFF2-40B4-BE49-F238E27FC236}">
                <a16:creationId xmlns:a16="http://schemas.microsoft.com/office/drawing/2014/main" id="{98625A91-D3A5-4145-B984-CE8C839806D0}"/>
              </a:ext>
            </a:extLst>
          </p:cNvPr>
          <p:cNvSpPr txBox="1"/>
          <p:nvPr/>
        </p:nvSpPr>
        <p:spPr>
          <a:xfrm>
            <a:off x="7486650" y="4334400"/>
            <a:ext cx="1598400" cy="1200329"/>
          </a:xfrm>
          <a:prstGeom prst="rect">
            <a:avLst/>
          </a:prstGeom>
          <a:noFill/>
        </p:spPr>
        <p:txBody>
          <a:bodyPr wrap="square" rtlCol="0">
            <a:spAutoFit/>
          </a:bodyPr>
          <a:lstStyle/>
          <a:p>
            <a:r>
              <a:rPr lang="en-US" dirty="0"/>
              <a:t>See also Wise &amp; </a:t>
            </a:r>
            <a:r>
              <a:rPr lang="en-US" dirty="0" err="1"/>
              <a:t>Basko</a:t>
            </a:r>
            <a:r>
              <a:rPr lang="en-US" dirty="0"/>
              <a:t>, PRB 103, 165423 (2021).</a:t>
            </a:r>
            <a:endParaRPr lang="en-SG" dirty="0"/>
          </a:p>
        </p:txBody>
      </p:sp>
      <p:cxnSp>
        <p:nvCxnSpPr>
          <p:cNvPr id="9" name="Straight Connector 8">
            <a:extLst>
              <a:ext uri="{FF2B5EF4-FFF2-40B4-BE49-F238E27FC236}">
                <a16:creationId xmlns:a16="http://schemas.microsoft.com/office/drawing/2014/main" id="{629ED1A3-89FA-4D8A-B97F-D034A636EB49}"/>
              </a:ext>
            </a:extLst>
          </p:cNvPr>
          <p:cNvCxnSpPr/>
          <p:nvPr/>
        </p:nvCxnSpPr>
        <p:spPr>
          <a:xfrm>
            <a:off x="1900800" y="1591200"/>
            <a:ext cx="309600" cy="825051"/>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6ABEC8A0-4C40-43AD-9C17-D9CA87DB3C71}"/>
                  </a:ext>
                </a:extLst>
              </p:cNvPr>
              <p:cNvSpPr txBox="1"/>
              <p:nvPr/>
            </p:nvSpPr>
            <p:spPr>
              <a:xfrm>
                <a:off x="2116799" y="1749600"/>
                <a:ext cx="669601"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oMath>
                  </m:oMathPara>
                </a14:m>
                <a:endParaRPr lang="en-SG" dirty="0"/>
              </a:p>
            </p:txBody>
          </p:sp>
        </mc:Choice>
        <mc:Fallback xmlns="">
          <p:sp>
            <p:nvSpPr>
              <p:cNvPr id="10" name="TextBox 9">
                <a:extLst>
                  <a:ext uri="{FF2B5EF4-FFF2-40B4-BE49-F238E27FC236}">
                    <a16:creationId xmlns:a16="http://schemas.microsoft.com/office/drawing/2014/main" id="{6ABEC8A0-4C40-43AD-9C17-D9CA87DB3C71}"/>
                  </a:ext>
                </a:extLst>
              </p:cNvPr>
              <p:cNvSpPr txBox="1">
                <a:spLocks noRot="1" noChangeAspect="1" noMove="1" noResize="1" noEditPoints="1" noAdjustHandles="1" noChangeArrowheads="1" noChangeShapeType="1" noTextEdit="1"/>
              </p:cNvSpPr>
              <p:nvPr/>
            </p:nvSpPr>
            <p:spPr>
              <a:xfrm>
                <a:off x="2116799" y="1749600"/>
                <a:ext cx="669601" cy="369332"/>
              </a:xfrm>
              <a:prstGeom prst="rect">
                <a:avLst/>
              </a:prstGeom>
              <a:blipFill>
                <a:blip r:embed="rId3"/>
                <a:stretch>
                  <a:fillRect b="-14754"/>
                </a:stretch>
              </a:blipFill>
            </p:spPr>
            <p:txBody>
              <a:bodyPr/>
              <a:lstStyle/>
              <a:p>
                <a:r>
                  <a:rPr lang="en-SG">
                    <a:noFill/>
                  </a:rPr>
                  <a:t> </a:t>
                </a:r>
              </a:p>
            </p:txBody>
          </p:sp>
        </mc:Fallback>
      </mc:AlternateContent>
      <p:sp>
        <p:nvSpPr>
          <p:cNvPr id="3" name="TextBox 2">
            <a:extLst>
              <a:ext uri="{FF2B5EF4-FFF2-40B4-BE49-F238E27FC236}">
                <a16:creationId xmlns:a16="http://schemas.microsoft.com/office/drawing/2014/main" id="{8F88D921-03E8-47FA-999A-C0ACEF101B03}"/>
              </a:ext>
            </a:extLst>
          </p:cNvPr>
          <p:cNvSpPr txBox="1"/>
          <p:nvPr/>
        </p:nvSpPr>
        <p:spPr>
          <a:xfrm>
            <a:off x="4780800" y="2620800"/>
            <a:ext cx="1411200" cy="338554"/>
          </a:xfrm>
          <a:prstGeom prst="rect">
            <a:avLst/>
          </a:prstGeom>
          <a:noFill/>
        </p:spPr>
        <p:txBody>
          <a:bodyPr wrap="square" rtlCol="0">
            <a:spAutoFit/>
          </a:bodyPr>
          <a:lstStyle/>
          <a:p>
            <a:r>
              <a:rPr lang="en-US" sz="1600" dirty="0"/>
              <a:t>s polarization </a:t>
            </a:r>
            <a:endParaRPr lang="en-SG" sz="1600" dirty="0"/>
          </a:p>
        </p:txBody>
      </p:sp>
      <p:sp>
        <p:nvSpPr>
          <p:cNvPr id="11" name="TextBox 10">
            <a:extLst>
              <a:ext uri="{FF2B5EF4-FFF2-40B4-BE49-F238E27FC236}">
                <a16:creationId xmlns:a16="http://schemas.microsoft.com/office/drawing/2014/main" id="{BF573A65-137E-4289-A8C3-6A68C7821953}"/>
              </a:ext>
            </a:extLst>
          </p:cNvPr>
          <p:cNvSpPr txBox="1"/>
          <p:nvPr/>
        </p:nvSpPr>
        <p:spPr>
          <a:xfrm>
            <a:off x="2874000" y="4803600"/>
            <a:ext cx="1411200" cy="338554"/>
          </a:xfrm>
          <a:prstGeom prst="rect">
            <a:avLst/>
          </a:prstGeom>
          <a:noFill/>
        </p:spPr>
        <p:txBody>
          <a:bodyPr wrap="square" rtlCol="0">
            <a:spAutoFit/>
          </a:bodyPr>
          <a:lstStyle/>
          <a:p>
            <a:r>
              <a:rPr lang="en-US" sz="1600" dirty="0"/>
              <a:t>p polarization </a:t>
            </a:r>
            <a:endParaRPr lang="en-SG" sz="1600" dirty="0"/>
          </a:p>
        </p:txBody>
      </p:sp>
    </p:spTree>
    <p:extLst>
      <p:ext uri="{BB962C8B-B14F-4D97-AF65-F5344CB8AC3E}">
        <p14:creationId xmlns:p14="http://schemas.microsoft.com/office/powerpoint/2010/main" val="4078129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DF40C0B-76AE-4BD2-A745-FB3A46BBE9B2}"/>
                  </a:ext>
                </a:extLst>
              </p:cNvPr>
              <p:cNvSpPr>
                <a:spLocks noGrp="1"/>
              </p:cNvSpPr>
              <p:nvPr>
                <p:ph type="title"/>
              </p:nvPr>
            </p:nvSpPr>
            <p:spPr/>
            <p:txBody>
              <a:bodyPr/>
              <a:lstStyle/>
              <a:p>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oMath>
                </a14:m>
                <a:r>
                  <a:rPr lang="en-SG" dirty="0"/>
                  <a:t> behaviour, </a:t>
                </a:r>
                <a:r>
                  <a:rPr lang="en-SG" dirty="0" err="1"/>
                  <a:t>Volokitin</a:t>
                </a:r>
                <a:r>
                  <a:rPr lang="en-SG" dirty="0"/>
                  <a:t> et al</a:t>
                </a:r>
              </a:p>
            </p:txBody>
          </p:sp>
        </mc:Choice>
        <mc:Fallback xmlns="">
          <p:sp>
            <p:nvSpPr>
              <p:cNvPr id="2" name="Title 1">
                <a:extLst>
                  <a:ext uri="{FF2B5EF4-FFF2-40B4-BE49-F238E27FC236}">
                    <a16:creationId xmlns:a16="http://schemas.microsoft.com/office/drawing/2014/main" id="{6DF40C0B-76AE-4BD2-A745-FB3A46BBE9B2}"/>
                  </a:ext>
                </a:extLst>
              </p:cNvPr>
              <p:cNvSpPr>
                <a:spLocks noGrp="1" noRot="1" noChangeAspect="1" noMove="1" noResize="1" noEditPoints="1" noAdjustHandles="1" noChangeArrowheads="1" noChangeShapeType="1" noTextEdit="1"/>
              </p:cNvSpPr>
              <p:nvPr>
                <p:ph type="title"/>
              </p:nvPr>
            </p:nvSpPr>
            <p:spPr>
              <a:blipFill>
                <a:blip r:embed="rId2"/>
                <a:stretch>
                  <a:fillRect/>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44F2C71C-72D1-4959-81D5-0A81C477B026}"/>
              </a:ext>
            </a:extLst>
          </p:cNvPr>
          <p:cNvSpPr>
            <a:spLocks noGrp="1"/>
          </p:cNvSpPr>
          <p:nvPr>
            <p:ph type="sldNum" sz="quarter" idx="12"/>
          </p:nvPr>
        </p:nvSpPr>
        <p:spPr/>
        <p:txBody>
          <a:bodyPr/>
          <a:lstStyle/>
          <a:p>
            <a:fld id="{6B0C5081-FAA5-4254-AC75-597BB4863808}" type="slidenum">
              <a:rPr lang="en-US" smtClean="0"/>
              <a:t>21</a:t>
            </a:fld>
            <a:endParaRPr lang="en-US"/>
          </a:p>
        </p:txBody>
      </p:sp>
      <p:pic>
        <p:nvPicPr>
          <p:cNvPr id="5" name="Picture 4">
            <a:extLst>
              <a:ext uri="{FF2B5EF4-FFF2-40B4-BE49-F238E27FC236}">
                <a16:creationId xmlns:a16="http://schemas.microsoft.com/office/drawing/2014/main" id="{D923141E-DA3E-4448-A33D-63B1963DED0A}"/>
              </a:ext>
            </a:extLst>
          </p:cNvPr>
          <p:cNvPicPr>
            <a:picLocks noChangeAspect="1"/>
          </p:cNvPicPr>
          <p:nvPr/>
        </p:nvPicPr>
        <p:blipFill>
          <a:blip r:embed="rId3"/>
          <a:stretch>
            <a:fillRect/>
          </a:stretch>
        </p:blipFill>
        <p:spPr>
          <a:xfrm>
            <a:off x="2686051" y="1752023"/>
            <a:ext cx="2462030" cy="478689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6899D0D-DFBC-4BE7-A54F-FCB304CB7A3A}"/>
                  </a:ext>
                </a:extLst>
              </p:cNvPr>
              <p:cNvSpPr txBox="1"/>
              <p:nvPr/>
            </p:nvSpPr>
            <p:spPr>
              <a:xfrm>
                <a:off x="1432799" y="1958400"/>
                <a:ext cx="1346851" cy="923330"/>
              </a:xfrm>
              <a:prstGeom prst="rect">
                <a:avLst/>
              </a:prstGeom>
              <a:noFill/>
            </p:spPr>
            <p:txBody>
              <a:bodyPr wrap="square" rtlCol="0">
                <a:spAutoFit/>
              </a:bodyPr>
              <a:lstStyle/>
              <a:p>
                <a:r>
                  <a:rPr lang="en-US" dirty="0"/>
                  <a:t>Mean-free path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=560</m:t>
                    </m:r>
                  </m:oMath>
                </a14:m>
                <a:r>
                  <a:rPr lang="en-SG" dirty="0"/>
                  <a:t> Å</a:t>
                </a:r>
              </a:p>
            </p:txBody>
          </p:sp>
        </mc:Choice>
        <mc:Fallback xmlns="">
          <p:sp>
            <p:nvSpPr>
              <p:cNvPr id="6" name="TextBox 5">
                <a:extLst>
                  <a:ext uri="{FF2B5EF4-FFF2-40B4-BE49-F238E27FC236}">
                    <a16:creationId xmlns:a16="http://schemas.microsoft.com/office/drawing/2014/main" id="{86899D0D-DFBC-4BE7-A54F-FCB304CB7A3A}"/>
                  </a:ext>
                </a:extLst>
              </p:cNvPr>
              <p:cNvSpPr txBox="1">
                <a:spLocks noRot="1" noChangeAspect="1" noMove="1" noResize="1" noEditPoints="1" noAdjustHandles="1" noChangeArrowheads="1" noChangeShapeType="1" noTextEdit="1"/>
              </p:cNvSpPr>
              <p:nvPr/>
            </p:nvSpPr>
            <p:spPr>
              <a:xfrm>
                <a:off x="1432799" y="1958400"/>
                <a:ext cx="1346851" cy="923330"/>
              </a:xfrm>
              <a:prstGeom prst="rect">
                <a:avLst/>
              </a:prstGeom>
              <a:blipFill>
                <a:blip r:embed="rId4"/>
                <a:stretch>
                  <a:fillRect l="-3620" t="-3289" b="-921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B72E02C-4A2E-4722-BC65-C5DA15964D69}"/>
                  </a:ext>
                </a:extLst>
              </p:cNvPr>
              <p:cNvSpPr txBox="1"/>
              <p:nvPr/>
            </p:nvSpPr>
            <p:spPr>
              <a:xfrm>
                <a:off x="1390799" y="3594050"/>
                <a:ext cx="1346851" cy="369332"/>
              </a:xfrm>
              <a:prstGeom prst="rect">
                <a:avLst/>
              </a:prstGeom>
              <a:noFill/>
            </p:spPr>
            <p:txBody>
              <a:bodyPr wrap="square" rtlCol="0">
                <a:spAutoFit/>
              </a:bodyPr>
              <a:lstStyle/>
              <a:p>
                <a:r>
                  <a:rPr lang="en-US" dirty="0"/>
                  <a:t>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=20</m:t>
                    </m:r>
                  </m:oMath>
                </a14:m>
                <a:r>
                  <a:rPr lang="en-SG" dirty="0"/>
                  <a:t> Å</a:t>
                </a:r>
              </a:p>
            </p:txBody>
          </p:sp>
        </mc:Choice>
        <mc:Fallback xmlns="">
          <p:sp>
            <p:nvSpPr>
              <p:cNvPr id="7" name="TextBox 6">
                <a:extLst>
                  <a:ext uri="{FF2B5EF4-FFF2-40B4-BE49-F238E27FC236}">
                    <a16:creationId xmlns:a16="http://schemas.microsoft.com/office/drawing/2014/main" id="{EB72E02C-4A2E-4722-BC65-C5DA15964D69}"/>
                  </a:ext>
                </a:extLst>
              </p:cNvPr>
              <p:cNvSpPr txBox="1">
                <a:spLocks noRot="1" noChangeAspect="1" noMove="1" noResize="1" noEditPoints="1" noAdjustHandles="1" noChangeArrowheads="1" noChangeShapeType="1" noTextEdit="1"/>
              </p:cNvSpPr>
              <p:nvPr/>
            </p:nvSpPr>
            <p:spPr>
              <a:xfrm>
                <a:off x="1390799" y="3594050"/>
                <a:ext cx="1346851" cy="369332"/>
              </a:xfrm>
              <a:prstGeom prst="rect">
                <a:avLst/>
              </a:prstGeom>
              <a:blipFill>
                <a:blip r:embed="rId5"/>
                <a:stretch>
                  <a:fillRect t="-10000" b="-2666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E9A557D-B507-4059-BCB6-D96689FD7E31}"/>
                  </a:ext>
                </a:extLst>
              </p:cNvPr>
              <p:cNvSpPr txBox="1"/>
              <p:nvPr/>
            </p:nvSpPr>
            <p:spPr>
              <a:xfrm>
                <a:off x="1389999" y="5078400"/>
                <a:ext cx="1346851" cy="369332"/>
              </a:xfrm>
              <a:prstGeom prst="rect">
                <a:avLst/>
              </a:prstGeom>
              <a:noFill/>
            </p:spPr>
            <p:txBody>
              <a:bodyPr wrap="square" rtlCol="0">
                <a:spAutoFit/>
              </a:bodyPr>
              <a:lstStyle/>
              <a:p>
                <a:r>
                  <a:rPr lang="en-US" dirty="0"/>
                  <a:t> </a:t>
                </a:r>
                <a14:m>
                  <m:oMath xmlns:m="http://schemas.openxmlformats.org/officeDocument/2006/math">
                    <m:r>
                      <a:rPr lang="en-US" b="0" i="1" smtClean="0">
                        <a:latin typeface="Cambria Math" panose="02040503050406030204" pitchFamily="18" charset="0"/>
                      </a:rPr>
                      <m:t>𝑙</m:t>
                    </m:r>
                    <m:r>
                      <a:rPr lang="en-US" b="0" i="1" smtClean="0">
                        <a:latin typeface="Cambria Math" panose="02040503050406030204" pitchFamily="18" charset="0"/>
                      </a:rPr>
                      <m:t>=3.4</m:t>
                    </m:r>
                  </m:oMath>
                </a14:m>
                <a:r>
                  <a:rPr lang="en-SG" dirty="0"/>
                  <a:t> Å</a:t>
                </a:r>
              </a:p>
            </p:txBody>
          </p:sp>
        </mc:Choice>
        <mc:Fallback xmlns="">
          <p:sp>
            <p:nvSpPr>
              <p:cNvPr id="8" name="TextBox 7">
                <a:extLst>
                  <a:ext uri="{FF2B5EF4-FFF2-40B4-BE49-F238E27FC236}">
                    <a16:creationId xmlns:a16="http://schemas.microsoft.com/office/drawing/2014/main" id="{1E9A557D-B507-4059-BCB6-D96689FD7E31}"/>
                  </a:ext>
                </a:extLst>
              </p:cNvPr>
              <p:cNvSpPr txBox="1">
                <a:spLocks noRot="1" noChangeAspect="1" noMove="1" noResize="1" noEditPoints="1" noAdjustHandles="1" noChangeArrowheads="1" noChangeShapeType="1" noTextEdit="1"/>
              </p:cNvSpPr>
              <p:nvPr/>
            </p:nvSpPr>
            <p:spPr>
              <a:xfrm>
                <a:off x="1389999" y="5078400"/>
                <a:ext cx="1346851" cy="369332"/>
              </a:xfrm>
              <a:prstGeom prst="rect">
                <a:avLst/>
              </a:prstGeom>
              <a:blipFill>
                <a:blip r:embed="rId6"/>
                <a:stretch>
                  <a:fillRect t="-8197" b="-24590"/>
                </a:stretch>
              </a:blipFill>
            </p:spPr>
            <p:txBody>
              <a:bodyPr/>
              <a:lstStyle/>
              <a:p>
                <a:r>
                  <a:rPr lang="en-SG">
                    <a:noFill/>
                  </a:rPr>
                  <a:t> </a:t>
                </a:r>
              </a:p>
            </p:txBody>
          </p:sp>
        </mc:Fallback>
      </mc:AlternateContent>
      <p:sp>
        <p:nvSpPr>
          <p:cNvPr id="9" name="TextBox 8">
            <a:extLst>
              <a:ext uri="{FF2B5EF4-FFF2-40B4-BE49-F238E27FC236}">
                <a16:creationId xmlns:a16="http://schemas.microsoft.com/office/drawing/2014/main" id="{6BCCB4D0-AECB-4FDF-8F2E-0EB0283E6612}"/>
              </a:ext>
            </a:extLst>
          </p:cNvPr>
          <p:cNvSpPr txBox="1"/>
          <p:nvPr/>
        </p:nvSpPr>
        <p:spPr>
          <a:xfrm>
            <a:off x="5803200" y="4989600"/>
            <a:ext cx="2138400" cy="646331"/>
          </a:xfrm>
          <a:prstGeom prst="rect">
            <a:avLst/>
          </a:prstGeom>
          <a:noFill/>
        </p:spPr>
        <p:txBody>
          <a:bodyPr wrap="square" rtlCol="0">
            <a:spAutoFit/>
          </a:bodyPr>
          <a:lstStyle/>
          <a:p>
            <a:r>
              <a:rPr lang="en-US" dirty="0"/>
              <a:t>From </a:t>
            </a:r>
            <a:r>
              <a:rPr lang="en-US" dirty="0" err="1"/>
              <a:t>Volokitin</a:t>
            </a:r>
            <a:r>
              <a:rPr lang="en-US" dirty="0"/>
              <a:t> &amp; Persson, RMP 2007</a:t>
            </a:r>
            <a:endParaRPr lang="en-SG" dirty="0"/>
          </a:p>
        </p:txBody>
      </p:sp>
    </p:spTree>
    <p:extLst>
      <p:ext uri="{BB962C8B-B14F-4D97-AF65-F5344CB8AC3E}">
        <p14:creationId xmlns:p14="http://schemas.microsoft.com/office/powerpoint/2010/main" val="39508505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F25B5AA-C54D-440E-B188-37580E8572B3}"/>
                  </a:ext>
                </a:extLst>
              </p:cNvPr>
              <p:cNvSpPr>
                <a:spLocks noGrp="1"/>
              </p:cNvSpPr>
              <p:nvPr>
                <p:ph type="title"/>
              </p:nvPr>
            </p:nvSpPr>
            <p:spPr/>
            <p:txBody>
              <a:bodyPr/>
              <a:lstStyle/>
              <a:p>
                <a:r>
                  <a:rPr lang="en-US" dirty="0"/>
                  <a:t>Saturation at </a:t>
                </a:r>
                <a14:m>
                  <m:oMath xmlns:m="http://schemas.openxmlformats.org/officeDocument/2006/math">
                    <m:r>
                      <a:rPr lang="en-US" b="0" i="1" smtClean="0">
                        <a:latin typeface="Cambria Math" panose="02040503050406030204" pitchFamily="18" charset="0"/>
                      </a:rPr>
                      <m:t>𝑑</m:t>
                    </m:r>
                    <m:r>
                      <a:rPr lang="en-US" b="0" i="1" smtClean="0">
                        <a:latin typeface="Cambria Math" panose="02040503050406030204" pitchFamily="18" charset="0"/>
                      </a:rPr>
                      <m:t>→0</m:t>
                    </m:r>
                  </m:oMath>
                </a14:m>
                <a:endParaRPr lang="en-SG" dirty="0"/>
              </a:p>
            </p:txBody>
          </p:sp>
        </mc:Choice>
        <mc:Fallback xmlns="">
          <p:sp>
            <p:nvSpPr>
              <p:cNvPr id="2" name="Title 1">
                <a:extLst>
                  <a:ext uri="{FF2B5EF4-FFF2-40B4-BE49-F238E27FC236}">
                    <a16:creationId xmlns:a16="http://schemas.microsoft.com/office/drawing/2014/main" id="{FF25B5AA-C54D-440E-B188-37580E8572B3}"/>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A4DDF65C-B038-491A-B494-5A489C803C37}"/>
              </a:ext>
            </a:extLst>
          </p:cNvPr>
          <p:cNvSpPr>
            <a:spLocks noGrp="1"/>
          </p:cNvSpPr>
          <p:nvPr>
            <p:ph type="sldNum" sz="quarter" idx="12"/>
          </p:nvPr>
        </p:nvSpPr>
        <p:spPr/>
        <p:txBody>
          <a:bodyPr/>
          <a:lstStyle/>
          <a:p>
            <a:fld id="{6B0C5081-FAA5-4254-AC75-597BB4863808}" type="slidenum">
              <a:rPr lang="en-US" smtClean="0"/>
              <a:t>22</a:t>
            </a:fld>
            <a:endParaRPr lang="en-US"/>
          </a:p>
        </p:txBody>
      </p:sp>
      <p:sp>
        <p:nvSpPr>
          <p:cNvPr id="6" name="TextBox 5">
            <a:extLst>
              <a:ext uri="{FF2B5EF4-FFF2-40B4-BE49-F238E27FC236}">
                <a16:creationId xmlns:a16="http://schemas.microsoft.com/office/drawing/2014/main" id="{0572EF56-0570-409C-BEB8-177B7F443CB6}"/>
              </a:ext>
            </a:extLst>
          </p:cNvPr>
          <p:cNvSpPr txBox="1"/>
          <p:nvPr/>
        </p:nvSpPr>
        <p:spPr>
          <a:xfrm>
            <a:off x="6313950" y="4413600"/>
            <a:ext cx="1692572" cy="1200329"/>
          </a:xfrm>
          <a:prstGeom prst="rect">
            <a:avLst/>
          </a:prstGeom>
          <a:noFill/>
        </p:spPr>
        <p:txBody>
          <a:bodyPr wrap="square" rtlCol="0">
            <a:spAutoFit/>
          </a:bodyPr>
          <a:lstStyle/>
          <a:p>
            <a:r>
              <a:rPr lang="en-US" dirty="0"/>
              <a:t>From P.-O. </a:t>
            </a:r>
            <a:r>
              <a:rPr lang="en-US" dirty="0" err="1"/>
              <a:t>Chapuis</a:t>
            </a:r>
            <a:r>
              <a:rPr lang="en-US" dirty="0"/>
              <a:t>, et al, PRB 77, 035431 (2008).</a:t>
            </a:r>
            <a:endParaRPr lang="en-SG" dirty="0"/>
          </a:p>
        </p:txBody>
      </p:sp>
      <p:pic>
        <p:nvPicPr>
          <p:cNvPr id="8" name="Picture 7">
            <a:extLst>
              <a:ext uri="{FF2B5EF4-FFF2-40B4-BE49-F238E27FC236}">
                <a16:creationId xmlns:a16="http://schemas.microsoft.com/office/drawing/2014/main" id="{12B27958-D509-47B8-9C7B-B72778148FA2}"/>
              </a:ext>
            </a:extLst>
          </p:cNvPr>
          <p:cNvPicPr>
            <a:picLocks noChangeAspect="1"/>
          </p:cNvPicPr>
          <p:nvPr/>
        </p:nvPicPr>
        <p:blipFill>
          <a:blip r:embed="rId3"/>
          <a:stretch>
            <a:fillRect/>
          </a:stretch>
        </p:blipFill>
        <p:spPr>
          <a:xfrm>
            <a:off x="496678" y="1719514"/>
            <a:ext cx="5247364" cy="4782631"/>
          </a:xfrm>
          <a:prstGeom prst="rect">
            <a:avLst/>
          </a:prstGeom>
        </p:spPr>
      </p:pic>
      <p:sp>
        <p:nvSpPr>
          <p:cNvPr id="9" name="TextBox 8">
            <a:extLst>
              <a:ext uri="{FF2B5EF4-FFF2-40B4-BE49-F238E27FC236}">
                <a16:creationId xmlns:a16="http://schemas.microsoft.com/office/drawing/2014/main" id="{14BBA2F5-A76B-45F4-9E9F-C0C7DCFF689D}"/>
              </a:ext>
            </a:extLst>
          </p:cNvPr>
          <p:cNvSpPr txBox="1"/>
          <p:nvPr/>
        </p:nvSpPr>
        <p:spPr>
          <a:xfrm>
            <a:off x="1425600" y="2066400"/>
            <a:ext cx="1375200" cy="338554"/>
          </a:xfrm>
          <a:prstGeom prst="rect">
            <a:avLst/>
          </a:prstGeom>
          <a:noFill/>
        </p:spPr>
        <p:txBody>
          <a:bodyPr wrap="square" rtlCol="0">
            <a:spAutoFit/>
          </a:bodyPr>
          <a:lstStyle/>
          <a:p>
            <a:r>
              <a:rPr lang="en-US" sz="1600" dirty="0"/>
              <a:t>local even p</a:t>
            </a:r>
            <a:endParaRPr lang="en-SG" sz="1600" dirty="0"/>
          </a:p>
        </p:txBody>
      </p:sp>
      <p:sp>
        <p:nvSpPr>
          <p:cNvPr id="10" name="TextBox 9">
            <a:extLst>
              <a:ext uri="{FF2B5EF4-FFF2-40B4-BE49-F238E27FC236}">
                <a16:creationId xmlns:a16="http://schemas.microsoft.com/office/drawing/2014/main" id="{44685A3A-2EF4-4450-B620-0DEFFABF8914}"/>
              </a:ext>
            </a:extLst>
          </p:cNvPr>
          <p:cNvSpPr txBox="1"/>
          <p:nvPr/>
        </p:nvSpPr>
        <p:spPr>
          <a:xfrm>
            <a:off x="1425600" y="4255200"/>
            <a:ext cx="1245600" cy="584775"/>
          </a:xfrm>
          <a:prstGeom prst="rect">
            <a:avLst/>
          </a:prstGeom>
          <a:noFill/>
        </p:spPr>
        <p:txBody>
          <a:bodyPr wrap="square" rtlCol="0">
            <a:spAutoFit/>
          </a:bodyPr>
          <a:lstStyle/>
          <a:p>
            <a:r>
              <a:rPr lang="en-US" sz="1600" dirty="0"/>
              <a:t>nonlocal </a:t>
            </a:r>
            <a:r>
              <a:rPr lang="en-US" sz="1600" dirty="0" err="1"/>
              <a:t>evan</a:t>
            </a:r>
            <a:r>
              <a:rPr lang="en-US" sz="1600" dirty="0"/>
              <a:t> p</a:t>
            </a:r>
            <a:endParaRPr lang="en-SG" sz="1600" dirty="0"/>
          </a:p>
        </p:txBody>
      </p:sp>
      <p:sp>
        <p:nvSpPr>
          <p:cNvPr id="12" name="TextBox 11">
            <a:extLst>
              <a:ext uri="{FF2B5EF4-FFF2-40B4-BE49-F238E27FC236}">
                <a16:creationId xmlns:a16="http://schemas.microsoft.com/office/drawing/2014/main" id="{D8668162-5216-4A91-BE63-6D3F0F53C1A8}"/>
              </a:ext>
            </a:extLst>
          </p:cNvPr>
          <p:cNvSpPr txBox="1"/>
          <p:nvPr/>
        </p:nvSpPr>
        <p:spPr>
          <a:xfrm>
            <a:off x="3787200" y="2217600"/>
            <a:ext cx="1173600" cy="584775"/>
          </a:xfrm>
          <a:prstGeom prst="rect">
            <a:avLst/>
          </a:prstGeom>
          <a:noFill/>
        </p:spPr>
        <p:txBody>
          <a:bodyPr wrap="square" rtlCol="0">
            <a:spAutoFit/>
          </a:bodyPr>
          <a:lstStyle/>
          <a:p>
            <a:r>
              <a:rPr lang="en-US" sz="1600" dirty="0"/>
              <a:t>nonlocal even s</a:t>
            </a:r>
            <a:endParaRPr lang="en-SG" sz="1600" dirty="0"/>
          </a:p>
        </p:txBody>
      </p:sp>
      <p:sp>
        <p:nvSpPr>
          <p:cNvPr id="13" name="TextBox 12">
            <a:extLst>
              <a:ext uri="{FF2B5EF4-FFF2-40B4-BE49-F238E27FC236}">
                <a16:creationId xmlns:a16="http://schemas.microsoft.com/office/drawing/2014/main" id="{D2055585-0910-4288-B055-A1C1FF093D5A}"/>
              </a:ext>
            </a:extLst>
          </p:cNvPr>
          <p:cNvSpPr txBox="1"/>
          <p:nvPr/>
        </p:nvSpPr>
        <p:spPr>
          <a:xfrm>
            <a:off x="4932000" y="2780775"/>
            <a:ext cx="986400" cy="584775"/>
          </a:xfrm>
          <a:prstGeom prst="rect">
            <a:avLst/>
          </a:prstGeom>
          <a:noFill/>
        </p:spPr>
        <p:txBody>
          <a:bodyPr wrap="square" rtlCol="0">
            <a:spAutoFit/>
          </a:bodyPr>
          <a:lstStyle/>
          <a:p>
            <a:r>
              <a:rPr lang="en-US" sz="1600" dirty="0"/>
              <a:t>local </a:t>
            </a:r>
            <a:r>
              <a:rPr lang="en-US" sz="1600" dirty="0" err="1"/>
              <a:t>evan</a:t>
            </a:r>
            <a:r>
              <a:rPr lang="en-US" sz="1600" dirty="0"/>
              <a:t> s</a:t>
            </a:r>
            <a:endParaRPr lang="en-SG" sz="1600" dirty="0"/>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1DF0651-56AD-4320-9730-126FB65A9226}"/>
                  </a:ext>
                </a:extLst>
              </p:cNvPr>
              <p:cNvSpPr txBox="1"/>
              <p:nvPr/>
            </p:nvSpPr>
            <p:spPr>
              <a:xfrm>
                <a:off x="6516000" y="1836000"/>
                <a:ext cx="1591200" cy="1200329"/>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oMath>
                </a14:m>
                <a:r>
                  <a:rPr lang="en-SG" dirty="0"/>
                  <a:t> behaviour not observable for Au.</a:t>
                </a:r>
              </a:p>
            </p:txBody>
          </p:sp>
        </mc:Choice>
        <mc:Fallback xmlns="">
          <p:sp>
            <p:nvSpPr>
              <p:cNvPr id="3" name="TextBox 2">
                <a:extLst>
                  <a:ext uri="{FF2B5EF4-FFF2-40B4-BE49-F238E27FC236}">
                    <a16:creationId xmlns:a16="http://schemas.microsoft.com/office/drawing/2014/main" id="{01DF0651-56AD-4320-9730-126FB65A9226}"/>
                  </a:ext>
                </a:extLst>
              </p:cNvPr>
              <p:cNvSpPr txBox="1">
                <a:spLocks noRot="1" noChangeAspect="1" noMove="1" noResize="1" noEditPoints="1" noAdjustHandles="1" noChangeArrowheads="1" noChangeShapeType="1" noTextEdit="1"/>
              </p:cNvSpPr>
              <p:nvPr/>
            </p:nvSpPr>
            <p:spPr>
              <a:xfrm>
                <a:off x="6516000" y="1836000"/>
                <a:ext cx="1591200" cy="1200329"/>
              </a:xfrm>
              <a:prstGeom prst="rect">
                <a:avLst/>
              </a:prstGeom>
              <a:blipFill>
                <a:blip r:embed="rId4"/>
                <a:stretch>
                  <a:fillRect l="-3448" r="-766" b="-7107"/>
                </a:stretch>
              </a:blipFill>
            </p:spPr>
            <p:txBody>
              <a:bodyPr/>
              <a:lstStyle/>
              <a:p>
                <a:r>
                  <a:rPr lang="en-SG">
                    <a:noFill/>
                  </a:rPr>
                  <a:t> </a:t>
                </a:r>
              </a:p>
            </p:txBody>
          </p:sp>
        </mc:Fallback>
      </mc:AlternateContent>
    </p:spTree>
    <p:extLst>
      <p:ext uri="{BB962C8B-B14F-4D97-AF65-F5344CB8AC3E}">
        <p14:creationId xmlns:p14="http://schemas.microsoft.com/office/powerpoint/2010/main" val="3240151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8DC7F-B074-4DD4-825B-1BAFDE2DE090}"/>
              </a:ext>
            </a:extLst>
          </p:cNvPr>
          <p:cNvSpPr>
            <a:spLocks noGrp="1"/>
          </p:cNvSpPr>
          <p:nvPr>
            <p:ph type="title"/>
          </p:nvPr>
        </p:nvSpPr>
        <p:spPr/>
        <p:txBody>
          <a:bodyPr/>
          <a:lstStyle/>
          <a:p>
            <a:r>
              <a:rPr lang="en-US" dirty="0"/>
              <a:t>Semi-infinite cubic lattice</a:t>
            </a:r>
            <a:endParaRPr lang="en-SG" dirty="0"/>
          </a:p>
        </p:txBody>
      </p:sp>
      <p:sp>
        <p:nvSpPr>
          <p:cNvPr id="4" name="Slide Number Placeholder 3">
            <a:extLst>
              <a:ext uri="{FF2B5EF4-FFF2-40B4-BE49-F238E27FC236}">
                <a16:creationId xmlns:a16="http://schemas.microsoft.com/office/drawing/2014/main" id="{2B46BC66-CACB-49E9-AF2D-A03ABD429857}"/>
              </a:ext>
            </a:extLst>
          </p:cNvPr>
          <p:cNvSpPr>
            <a:spLocks noGrp="1"/>
          </p:cNvSpPr>
          <p:nvPr>
            <p:ph type="sldNum" sz="quarter" idx="12"/>
          </p:nvPr>
        </p:nvSpPr>
        <p:spPr/>
        <p:txBody>
          <a:bodyPr/>
          <a:lstStyle/>
          <a:p>
            <a:fld id="{6B0C5081-FAA5-4254-AC75-597BB4863808}" type="slidenum">
              <a:rPr lang="en-US" smtClean="0"/>
              <a:t>23</a:t>
            </a:fld>
            <a:endParaRPr lang="en-US"/>
          </a:p>
        </p:txBody>
      </p:sp>
      <p:cxnSp>
        <p:nvCxnSpPr>
          <p:cNvPr id="6" name="Straight Connector 5">
            <a:extLst>
              <a:ext uri="{FF2B5EF4-FFF2-40B4-BE49-F238E27FC236}">
                <a16:creationId xmlns:a16="http://schemas.microsoft.com/office/drawing/2014/main" id="{04AA3E70-4D37-41BC-925D-8470670CF3F8}"/>
              </a:ext>
            </a:extLst>
          </p:cNvPr>
          <p:cNvCxnSpPr>
            <a:cxnSpLocks/>
          </p:cNvCxnSpPr>
          <p:nvPr/>
        </p:nvCxnSpPr>
        <p:spPr>
          <a:xfrm>
            <a:off x="3148836" y="2660698"/>
            <a:ext cx="0" cy="2447567"/>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C17FB4B-03FA-4A7B-A7E6-D68E4D303D79}"/>
              </a:ext>
            </a:extLst>
          </p:cNvPr>
          <p:cNvCxnSpPr>
            <a:cxnSpLocks/>
          </p:cNvCxnSpPr>
          <p:nvPr/>
        </p:nvCxnSpPr>
        <p:spPr>
          <a:xfrm>
            <a:off x="4635025" y="3198108"/>
            <a:ext cx="0" cy="24475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193163-23DB-4BE1-86D0-A40CA1FBB7DA}"/>
              </a:ext>
            </a:extLst>
          </p:cNvPr>
          <p:cNvCxnSpPr/>
          <p:nvPr/>
        </p:nvCxnSpPr>
        <p:spPr>
          <a:xfrm>
            <a:off x="3148836" y="2660698"/>
            <a:ext cx="1486189" cy="5374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911267D-263A-43CA-83EB-33118647A240}"/>
              </a:ext>
            </a:extLst>
          </p:cNvPr>
          <p:cNvCxnSpPr/>
          <p:nvPr/>
        </p:nvCxnSpPr>
        <p:spPr>
          <a:xfrm>
            <a:off x="3148836" y="5108265"/>
            <a:ext cx="1486189" cy="53741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14D2367-45F1-4DC5-9EE8-D184C4691137}"/>
              </a:ext>
            </a:extLst>
          </p:cNvPr>
          <p:cNvCxnSpPr/>
          <p:nvPr/>
        </p:nvCxnSpPr>
        <p:spPr>
          <a:xfrm>
            <a:off x="3148836" y="2660698"/>
            <a:ext cx="466825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5C1B57-09F5-4404-9C35-A6F795CE1EF3}"/>
              </a:ext>
            </a:extLst>
          </p:cNvPr>
          <p:cNvCxnSpPr/>
          <p:nvPr/>
        </p:nvCxnSpPr>
        <p:spPr>
          <a:xfrm>
            <a:off x="4621273" y="3198110"/>
            <a:ext cx="46682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C5B95E7-1ED5-4234-8FCD-F08135C34B1E}"/>
              </a:ext>
            </a:extLst>
          </p:cNvPr>
          <p:cNvCxnSpPr/>
          <p:nvPr/>
        </p:nvCxnSpPr>
        <p:spPr>
          <a:xfrm>
            <a:off x="4629295" y="5646823"/>
            <a:ext cx="466825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2DC7014-75A3-4B4B-90D6-5DCD4FDF0F71}"/>
              </a:ext>
            </a:extLst>
          </p:cNvPr>
          <p:cNvCxnSpPr/>
          <p:nvPr/>
        </p:nvCxnSpPr>
        <p:spPr>
          <a:xfrm>
            <a:off x="4420746" y="3128211"/>
            <a:ext cx="0" cy="300789"/>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CC66368-9E97-4602-9317-A656BC63CFD6}"/>
              </a:ext>
            </a:extLst>
          </p:cNvPr>
          <p:cNvCxnSpPr>
            <a:cxnSpLocks/>
          </p:cNvCxnSpPr>
          <p:nvPr/>
        </p:nvCxnSpPr>
        <p:spPr>
          <a:xfrm>
            <a:off x="4420746" y="3429000"/>
            <a:ext cx="208549" cy="842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06FBFE1-04E3-482E-8B33-A4E1F2F23F39}"/>
              </a:ext>
            </a:extLst>
          </p:cNvPr>
          <p:cNvCxnSpPr/>
          <p:nvPr/>
        </p:nvCxnSpPr>
        <p:spPr>
          <a:xfrm>
            <a:off x="4629295" y="3513221"/>
            <a:ext cx="2933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AA26593-44F2-49B1-B71C-548BD67BD561}"/>
              </a:ext>
            </a:extLst>
          </p:cNvPr>
          <p:cNvCxnSpPr/>
          <p:nvPr/>
        </p:nvCxnSpPr>
        <p:spPr>
          <a:xfrm>
            <a:off x="4922635" y="3198108"/>
            <a:ext cx="0" cy="31511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DC302F3-96EF-4586-BA6D-0977D1E3B105}"/>
                  </a:ext>
                </a:extLst>
              </p:cNvPr>
              <p:cNvSpPr txBox="1"/>
              <p:nvPr/>
            </p:nvSpPr>
            <p:spPr>
              <a:xfrm>
                <a:off x="5090399" y="3278605"/>
                <a:ext cx="1367545" cy="923330"/>
              </a:xfrm>
              <a:prstGeom prst="rect">
                <a:avLst/>
              </a:prstGeom>
              <a:noFill/>
            </p:spPr>
            <p:txBody>
              <a:bodyPr wrap="square" rtlCol="0">
                <a:spAutoFit/>
              </a:bodyPr>
              <a:lstStyle/>
              <a:p>
                <a:r>
                  <a:rPr lang="en-US" dirty="0"/>
                  <a:t>lattice constant </a:t>
                </a:r>
                <a14:m>
                  <m:oMath xmlns:m="http://schemas.openxmlformats.org/officeDocument/2006/math">
                    <m:r>
                      <a:rPr lang="en-US" b="0" i="1" smtClean="0">
                        <a:latin typeface="Cambria Math" panose="02040503050406030204" pitchFamily="18" charset="0"/>
                      </a:rPr>
                      <m:t>𝑎</m:t>
                    </m:r>
                    <m:r>
                      <a:rPr lang="en-US" b="0" i="0" smtClean="0">
                        <a:latin typeface="Cambria Math" panose="02040503050406030204" pitchFamily="18" charset="0"/>
                      </a:rPr>
                      <m:t>=2.56</m:t>
                    </m:r>
                  </m:oMath>
                </a14:m>
                <a:r>
                  <a:rPr lang="en-US" dirty="0"/>
                  <a:t> Å </a:t>
                </a:r>
                <a:endParaRPr lang="en-SG" dirty="0"/>
              </a:p>
            </p:txBody>
          </p:sp>
        </mc:Choice>
        <mc:Fallback xmlns="">
          <p:sp>
            <p:nvSpPr>
              <p:cNvPr id="29" name="TextBox 28">
                <a:extLst>
                  <a:ext uri="{FF2B5EF4-FFF2-40B4-BE49-F238E27FC236}">
                    <a16:creationId xmlns:a16="http://schemas.microsoft.com/office/drawing/2014/main" id="{CDC302F3-96EF-4586-BA6D-0977D1E3B105}"/>
                  </a:ext>
                </a:extLst>
              </p:cNvPr>
              <p:cNvSpPr txBox="1">
                <a:spLocks noRot="1" noChangeAspect="1" noMove="1" noResize="1" noEditPoints="1" noAdjustHandles="1" noChangeArrowheads="1" noChangeShapeType="1" noTextEdit="1"/>
              </p:cNvSpPr>
              <p:nvPr/>
            </p:nvSpPr>
            <p:spPr>
              <a:xfrm>
                <a:off x="5090399" y="3278605"/>
                <a:ext cx="1367545" cy="923330"/>
              </a:xfrm>
              <a:prstGeom prst="rect">
                <a:avLst/>
              </a:prstGeom>
              <a:blipFill>
                <a:blip r:embed="rId2"/>
                <a:stretch>
                  <a:fillRect l="-3571" t="-3974" b="-993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3848ADEB-C09B-404F-AEC0-162A6966EBE9}"/>
                  </a:ext>
                </a:extLst>
              </p:cNvPr>
              <p:cNvSpPr txBox="1"/>
              <p:nvPr/>
            </p:nvSpPr>
            <p:spPr>
              <a:xfrm>
                <a:off x="1410974" y="3604946"/>
                <a:ext cx="1403991" cy="923330"/>
              </a:xfrm>
              <a:prstGeom prst="rect">
                <a:avLst/>
              </a:prstGeom>
              <a:noFill/>
            </p:spPr>
            <p:txBody>
              <a:bodyPr wrap="square" rtlCol="0">
                <a:spAutoFit/>
              </a:bodyPr>
              <a:lstStyle/>
              <a:p>
                <a:r>
                  <a:rPr lang="en-US" dirty="0"/>
                  <a:t>hopping parameter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=1.73</m:t>
                    </m:r>
                  </m:oMath>
                </a14:m>
                <a:r>
                  <a:rPr lang="en-SG" dirty="0"/>
                  <a:t> eV</a:t>
                </a:r>
              </a:p>
            </p:txBody>
          </p:sp>
        </mc:Choice>
        <mc:Fallback xmlns="">
          <p:sp>
            <p:nvSpPr>
              <p:cNvPr id="30" name="TextBox 29">
                <a:extLst>
                  <a:ext uri="{FF2B5EF4-FFF2-40B4-BE49-F238E27FC236}">
                    <a16:creationId xmlns:a16="http://schemas.microsoft.com/office/drawing/2014/main" id="{3848ADEB-C09B-404F-AEC0-162A6966EBE9}"/>
                  </a:ext>
                </a:extLst>
              </p:cNvPr>
              <p:cNvSpPr txBox="1">
                <a:spLocks noRot="1" noChangeAspect="1" noMove="1" noResize="1" noEditPoints="1" noAdjustHandles="1" noChangeArrowheads="1" noChangeShapeType="1" noTextEdit="1"/>
              </p:cNvSpPr>
              <p:nvPr/>
            </p:nvSpPr>
            <p:spPr>
              <a:xfrm>
                <a:off x="1410974" y="3604946"/>
                <a:ext cx="1403991" cy="923330"/>
              </a:xfrm>
              <a:prstGeom prst="rect">
                <a:avLst/>
              </a:prstGeom>
              <a:blipFill>
                <a:blip r:embed="rId3"/>
                <a:stretch>
                  <a:fillRect l="-3463" t="-3289" b="-9211"/>
                </a:stretch>
              </a:blipFill>
            </p:spPr>
            <p:txBody>
              <a:bodyPr/>
              <a:lstStyle/>
              <a:p>
                <a:r>
                  <a:rPr lang="en-SG">
                    <a:noFill/>
                  </a:rPr>
                  <a:t> </a:t>
                </a:r>
              </a:p>
            </p:txBody>
          </p:sp>
        </mc:Fallback>
      </mc:AlternateContent>
      <p:cxnSp>
        <p:nvCxnSpPr>
          <p:cNvPr id="33" name="Straight Connector 32">
            <a:extLst>
              <a:ext uri="{FF2B5EF4-FFF2-40B4-BE49-F238E27FC236}">
                <a16:creationId xmlns:a16="http://schemas.microsoft.com/office/drawing/2014/main" id="{23645FB7-403C-4EC2-B1AD-21FB0C37C468}"/>
              </a:ext>
            </a:extLst>
          </p:cNvPr>
          <p:cNvCxnSpPr/>
          <p:nvPr/>
        </p:nvCxnSpPr>
        <p:spPr>
          <a:xfrm>
            <a:off x="3795546" y="3727011"/>
            <a:ext cx="0" cy="3007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649AA71-D787-4493-98EA-4192B43D8534}"/>
              </a:ext>
            </a:extLst>
          </p:cNvPr>
          <p:cNvCxnSpPr/>
          <p:nvPr/>
        </p:nvCxnSpPr>
        <p:spPr>
          <a:xfrm>
            <a:off x="3796746" y="4066611"/>
            <a:ext cx="0" cy="300789"/>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827AA60-4906-4770-BBBF-2ED99DAA81E7}"/>
              </a:ext>
            </a:extLst>
          </p:cNvPr>
          <p:cNvCxnSpPr/>
          <p:nvPr/>
        </p:nvCxnSpPr>
        <p:spPr>
          <a:xfrm>
            <a:off x="3585600" y="3960000"/>
            <a:ext cx="410400" cy="164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2756AE76-02A1-435F-94B6-94B0029FCC18}"/>
              </a:ext>
            </a:extLst>
          </p:cNvPr>
          <p:cNvCxnSpPr/>
          <p:nvPr/>
        </p:nvCxnSpPr>
        <p:spPr>
          <a:xfrm>
            <a:off x="3795546" y="4035000"/>
            <a:ext cx="308454" cy="0"/>
          </a:xfrm>
          <a:prstGeom prst="line">
            <a:avLst/>
          </a:prstGeom>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4917E464-6430-4E27-9E66-8CFCF00E7548}"/>
              </a:ext>
            </a:extLst>
          </p:cNvPr>
          <p:cNvSpPr txBox="1"/>
          <p:nvPr/>
        </p:nvSpPr>
        <p:spPr>
          <a:xfrm>
            <a:off x="871200" y="1562400"/>
            <a:ext cx="3384000" cy="646331"/>
          </a:xfrm>
          <a:prstGeom prst="rect">
            <a:avLst/>
          </a:prstGeom>
          <a:noFill/>
        </p:spPr>
        <p:txBody>
          <a:bodyPr wrap="square" rtlCol="0">
            <a:spAutoFit/>
          </a:bodyPr>
          <a:lstStyle/>
          <a:p>
            <a:r>
              <a:rPr lang="en-SG" dirty="0">
                <a:solidFill>
                  <a:schemeClr val="accent1">
                    <a:lumMod val="75000"/>
                  </a:schemeClr>
                </a:solidFill>
              </a:rPr>
              <a:t>J.-S. Wang, Phys. Rev. B 111, 245404 (2025)</a:t>
            </a:r>
          </a:p>
        </p:txBody>
      </p:sp>
      <p:sp>
        <p:nvSpPr>
          <p:cNvPr id="40" name="TextBox 39">
            <a:extLst>
              <a:ext uri="{FF2B5EF4-FFF2-40B4-BE49-F238E27FC236}">
                <a16:creationId xmlns:a16="http://schemas.microsoft.com/office/drawing/2014/main" id="{28011244-AB31-44EB-BB58-76026B04CF63}"/>
              </a:ext>
            </a:extLst>
          </p:cNvPr>
          <p:cNvSpPr txBox="1"/>
          <p:nvPr/>
        </p:nvSpPr>
        <p:spPr>
          <a:xfrm>
            <a:off x="1555200" y="5376970"/>
            <a:ext cx="1065600" cy="646331"/>
          </a:xfrm>
          <a:prstGeom prst="rect">
            <a:avLst/>
          </a:prstGeom>
          <a:noFill/>
        </p:spPr>
        <p:txBody>
          <a:bodyPr wrap="square" rtlCol="0">
            <a:spAutoFit/>
          </a:bodyPr>
          <a:lstStyle/>
          <a:p>
            <a:r>
              <a:rPr lang="en-US" dirty="0"/>
              <a:t>Au surface</a:t>
            </a:r>
            <a:endParaRPr lang="en-SG" dirty="0"/>
          </a:p>
        </p:txBody>
      </p:sp>
      <p:sp>
        <p:nvSpPr>
          <p:cNvPr id="3" name="TextBox 2">
            <a:extLst>
              <a:ext uri="{FF2B5EF4-FFF2-40B4-BE49-F238E27FC236}">
                <a16:creationId xmlns:a16="http://schemas.microsoft.com/office/drawing/2014/main" id="{C9325075-01A5-457B-B673-0480701E21BE}"/>
              </a:ext>
            </a:extLst>
          </p:cNvPr>
          <p:cNvSpPr txBox="1"/>
          <p:nvPr/>
        </p:nvSpPr>
        <p:spPr>
          <a:xfrm>
            <a:off x="6098400" y="1864800"/>
            <a:ext cx="1944000" cy="369332"/>
          </a:xfrm>
          <a:prstGeom prst="rect">
            <a:avLst/>
          </a:prstGeom>
          <a:noFill/>
        </p:spPr>
        <p:txBody>
          <a:bodyPr wrap="square" rtlCol="0">
            <a:spAutoFit/>
          </a:bodyPr>
          <a:lstStyle/>
          <a:p>
            <a:r>
              <a:rPr lang="en-US" dirty="0"/>
              <a:t>half filling </a:t>
            </a:r>
            <a:endParaRPr lang="en-SG"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36B3F69-415F-445B-AA3F-51AAD22800D5}"/>
                  </a:ext>
                </a:extLst>
              </p:cNvPr>
              <p:cNvSpPr txBox="1"/>
              <p:nvPr/>
            </p:nvSpPr>
            <p:spPr>
              <a:xfrm>
                <a:off x="6558928" y="5871411"/>
                <a:ext cx="474388"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𝑗</m:t>
                      </m:r>
                    </m:oMath>
                  </m:oMathPara>
                </a14:m>
                <a:endParaRPr lang="en-SG" dirty="0"/>
              </a:p>
            </p:txBody>
          </p:sp>
        </mc:Choice>
        <mc:Fallback xmlns="">
          <p:sp>
            <p:nvSpPr>
              <p:cNvPr id="5" name="TextBox 4">
                <a:extLst>
                  <a:ext uri="{FF2B5EF4-FFF2-40B4-BE49-F238E27FC236}">
                    <a16:creationId xmlns:a16="http://schemas.microsoft.com/office/drawing/2014/main" id="{036B3F69-415F-445B-AA3F-51AAD22800D5}"/>
                  </a:ext>
                </a:extLst>
              </p:cNvPr>
              <p:cNvSpPr txBox="1">
                <a:spLocks noRot="1" noChangeAspect="1" noMove="1" noResize="1" noEditPoints="1" noAdjustHandles="1" noChangeArrowheads="1" noChangeShapeType="1" noTextEdit="1"/>
              </p:cNvSpPr>
              <p:nvPr/>
            </p:nvSpPr>
            <p:spPr>
              <a:xfrm>
                <a:off x="6558928" y="5871411"/>
                <a:ext cx="474388" cy="369332"/>
              </a:xfrm>
              <a:prstGeom prst="rect">
                <a:avLst/>
              </a:prstGeom>
              <a:blipFill>
                <a:blip r:embed="rId4"/>
                <a:stretch>
                  <a:fillRect b="-14754"/>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01870A7-9054-48BF-BCEE-A349A08ADA53}"/>
                  </a:ext>
                </a:extLst>
              </p:cNvPr>
              <p:cNvSpPr txBox="1"/>
              <p:nvPr/>
            </p:nvSpPr>
            <p:spPr>
              <a:xfrm>
                <a:off x="3458220" y="4420749"/>
                <a:ext cx="460175" cy="66191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𝑦</m:t>
                          </m:r>
                        </m:sub>
                      </m:sSub>
                      <m:r>
                        <a:rPr lang="en-US" b="0" i="1" smtClean="0">
                          <a:latin typeface="Cambria Math" panose="02040503050406030204" pitchFamily="18" charset="0"/>
                        </a:rPr>
                        <m:t>)</m:t>
                      </m:r>
                    </m:oMath>
                  </m:oMathPara>
                </a14:m>
                <a:endParaRPr lang="en-SG" dirty="0"/>
              </a:p>
            </p:txBody>
          </p:sp>
        </mc:Choice>
        <mc:Fallback xmlns="">
          <p:sp>
            <p:nvSpPr>
              <p:cNvPr id="7" name="TextBox 6">
                <a:extLst>
                  <a:ext uri="{FF2B5EF4-FFF2-40B4-BE49-F238E27FC236}">
                    <a16:creationId xmlns:a16="http://schemas.microsoft.com/office/drawing/2014/main" id="{901870A7-9054-48BF-BCEE-A349A08ADA53}"/>
                  </a:ext>
                </a:extLst>
              </p:cNvPr>
              <p:cNvSpPr txBox="1">
                <a:spLocks noRot="1" noChangeAspect="1" noMove="1" noResize="1" noEditPoints="1" noAdjustHandles="1" noChangeArrowheads="1" noChangeShapeType="1" noTextEdit="1"/>
              </p:cNvSpPr>
              <p:nvPr/>
            </p:nvSpPr>
            <p:spPr>
              <a:xfrm>
                <a:off x="3458220" y="4420749"/>
                <a:ext cx="460175" cy="661912"/>
              </a:xfrm>
              <a:prstGeom prst="rect">
                <a:avLst/>
              </a:prstGeom>
              <a:blipFill>
                <a:blip r:embed="rId5"/>
                <a:stretch>
                  <a:fillRect r="-156579" b="-4587"/>
                </a:stretch>
              </a:blipFill>
            </p:spPr>
            <p:txBody>
              <a:bodyPr/>
              <a:lstStyle/>
              <a:p>
                <a:r>
                  <a:rPr lang="en-SG">
                    <a:noFill/>
                  </a:rPr>
                  <a:t> </a:t>
                </a:r>
              </a:p>
            </p:txBody>
          </p:sp>
        </mc:Fallback>
      </mc:AlternateContent>
      <p:cxnSp>
        <p:nvCxnSpPr>
          <p:cNvPr id="11" name="Straight Arrow Connector 10">
            <a:extLst>
              <a:ext uri="{FF2B5EF4-FFF2-40B4-BE49-F238E27FC236}">
                <a16:creationId xmlns:a16="http://schemas.microsoft.com/office/drawing/2014/main" id="{8F6ED64E-A170-4329-98CB-6B46F906608C}"/>
              </a:ext>
            </a:extLst>
          </p:cNvPr>
          <p:cNvCxnSpPr/>
          <p:nvPr/>
        </p:nvCxnSpPr>
        <p:spPr>
          <a:xfrm>
            <a:off x="6277047" y="5830159"/>
            <a:ext cx="116190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DAFBEAA-91BA-4E1F-A26F-4A5FAC013440}"/>
                  </a:ext>
                </a:extLst>
              </p:cNvPr>
              <p:cNvSpPr txBox="1"/>
              <p:nvPr/>
            </p:nvSpPr>
            <p:spPr>
              <a:xfrm>
                <a:off x="7528332" y="5617032"/>
                <a:ext cx="254382"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𝑎𝑗</m:t>
                      </m:r>
                    </m:oMath>
                  </m:oMathPara>
                </a14:m>
                <a:endParaRPr lang="en-SG" dirty="0"/>
              </a:p>
            </p:txBody>
          </p:sp>
        </mc:Choice>
        <mc:Fallback xmlns="">
          <p:sp>
            <p:nvSpPr>
              <p:cNvPr id="12" name="TextBox 11">
                <a:extLst>
                  <a:ext uri="{FF2B5EF4-FFF2-40B4-BE49-F238E27FC236}">
                    <a16:creationId xmlns:a16="http://schemas.microsoft.com/office/drawing/2014/main" id="{5DAFBEAA-91BA-4E1F-A26F-4A5FAC013440}"/>
                  </a:ext>
                </a:extLst>
              </p:cNvPr>
              <p:cNvSpPr txBox="1">
                <a:spLocks noRot="1" noChangeAspect="1" noMove="1" noResize="1" noEditPoints="1" noAdjustHandles="1" noChangeArrowheads="1" noChangeShapeType="1" noTextEdit="1"/>
              </p:cNvSpPr>
              <p:nvPr/>
            </p:nvSpPr>
            <p:spPr>
              <a:xfrm>
                <a:off x="7528332" y="5617032"/>
                <a:ext cx="254382" cy="369332"/>
              </a:xfrm>
              <a:prstGeom prst="rect">
                <a:avLst/>
              </a:prstGeom>
              <a:blipFill>
                <a:blip r:embed="rId6"/>
                <a:stretch>
                  <a:fillRect l="-7143" r="-61905" b="-14754"/>
                </a:stretch>
              </a:blipFill>
            </p:spPr>
            <p:txBody>
              <a:bodyPr/>
              <a:lstStyle/>
              <a:p>
                <a:r>
                  <a:rPr lang="en-SG">
                    <a:noFill/>
                  </a:rPr>
                  <a:t> </a:t>
                </a:r>
              </a:p>
            </p:txBody>
          </p:sp>
        </mc:Fallback>
      </mc:AlternateContent>
    </p:spTree>
    <p:extLst>
      <p:ext uri="{BB962C8B-B14F-4D97-AF65-F5344CB8AC3E}">
        <p14:creationId xmlns:p14="http://schemas.microsoft.com/office/powerpoint/2010/main" val="3746820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25193B48-DEC6-433A-9EC6-EA673474CF05}"/>
                  </a:ext>
                </a:extLst>
              </p:cNvPr>
              <p:cNvSpPr>
                <a:spLocks noGrp="1"/>
              </p:cNvSpPr>
              <p:nvPr>
                <p:ph type="title"/>
              </p:nvPr>
            </p:nvSpPr>
            <p:spPr/>
            <p:txBody>
              <a:bodyPr/>
              <a:lstStyle/>
              <a:p>
                <a:r>
                  <a:rPr lang="en-US" dirty="0"/>
                  <a:t>Numerical calculation of </a:t>
                </a:r>
                <a14:m>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oMath>
                </a14:m>
                <a:endParaRPr lang="en-SG" dirty="0"/>
              </a:p>
            </p:txBody>
          </p:sp>
        </mc:Choice>
        <mc:Fallback xmlns="">
          <p:sp>
            <p:nvSpPr>
              <p:cNvPr id="2" name="Title 1">
                <a:extLst>
                  <a:ext uri="{FF2B5EF4-FFF2-40B4-BE49-F238E27FC236}">
                    <a16:creationId xmlns:a16="http://schemas.microsoft.com/office/drawing/2014/main" id="{25193B48-DEC6-433A-9EC6-EA673474CF05}"/>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FCEBDF2-D7D2-4489-B899-D37B14E9191E}"/>
                  </a:ext>
                </a:extLst>
              </p:cNvPr>
              <p:cNvSpPr>
                <a:spLocks noGrp="1"/>
              </p:cNvSpPr>
              <p:nvPr>
                <p:ph idx="1"/>
              </p:nvPr>
            </p:nvSpPr>
            <p:spPr/>
            <p:txBody>
              <a:bodyPr/>
              <a:lstStyle/>
              <a:p>
                <a:pPr marL="457200" lvl="1" indent="0">
                  <a:buNone/>
                </a:pPr>
                <a14:m>
                  <m:oMathPara xmlns:m="http://schemas.openxmlformats.org/officeDocument/2006/math">
                    <m:oMathParaPr>
                      <m:jc m:val="centerGroup"/>
                    </m:oMathParaPr>
                    <m:oMath xmlns:m="http://schemas.openxmlformats.org/officeDocument/2006/math">
                      <m:sSubSup>
                        <m:sSubSupPr>
                          <m:ctrlPr>
                            <a:rPr lang="en-SG"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𝛼𝛽</m:t>
                          </m:r>
                        </m:sub>
                        <m:sup>
                          <m:r>
                            <m:rPr>
                              <m:sty m:val="p"/>
                            </m:rPr>
                            <a:rPr lang="en-US" b="0" i="0" smtClean="0">
                              <a:latin typeface="Cambria Math" panose="02040503050406030204" pitchFamily="18" charset="0"/>
                            </a:rPr>
                            <m:t>RPA</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𝑗</m:t>
                              </m:r>
                            </m:e>
                            <m:sup>
                              <m:r>
                                <a:rPr lang="en-US" b="0" i="1" smtClean="0">
                                  <a:latin typeface="Cambria Math" panose="02040503050406030204" pitchFamily="18" charset="0"/>
                                </a:rPr>
                                <m:t>′</m:t>
                              </m:r>
                            </m:sup>
                          </m:sSup>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𝑖</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𝐿</m:t>
                              </m:r>
                            </m:e>
                            <m:sup>
                              <m:r>
                                <a:rPr lang="en-US" b="0" i="1" smtClean="0">
                                  <a:latin typeface="Cambria Math" panose="02040503050406030204" pitchFamily="18" charset="0"/>
                                </a:rPr>
                                <m:t>2</m:t>
                              </m:r>
                            </m:sup>
                          </m:sSup>
                        </m:den>
                      </m:f>
                      <m:nary>
                        <m:naryPr>
                          <m:chr m:val="∑"/>
                          <m:supHide m:val="on"/>
                          <m:ctrlPr>
                            <a:rPr lang="en-US" b="0" i="1" smtClean="0">
                              <a:latin typeface="Cambria Math" panose="02040503050406030204" pitchFamily="18" charset="0"/>
                            </a:rPr>
                          </m:ctrlPr>
                        </m:naryPr>
                        <m:sub>
                          <m:sSub>
                            <m:sSubPr>
                              <m:ctrlPr>
                                <a:rPr lang="en-US" b="0" i="1" smtClean="0">
                                  <a:latin typeface="Cambria Math" panose="02040503050406030204" pitchFamily="18" charset="0"/>
                                </a:rPr>
                              </m:ctrlPr>
                            </m:sSubPr>
                            <m:e>
                              <m:r>
                                <m:rPr>
                                  <m:brk m:alnAt="7"/>
                                </m:rPr>
                                <a:rPr lang="en-US" b="0" i="1" smtClean="0">
                                  <a:latin typeface="Cambria Math" panose="02040503050406030204" pitchFamily="18" charset="0"/>
                                </a:rPr>
                                <m:t>𝑝</m:t>
                              </m:r>
                            </m:e>
                            <m:sub>
                              <m:r>
                                <m:rPr>
                                  <m:brk m:alnAt="7"/>
                                </m:rPr>
                                <a:rPr lang="en-US" b="0" i="1" smtClean="0">
                                  <a:latin typeface="Cambria Math" panose="02040503050406030204" pitchFamily="18" charset="0"/>
                                </a:rPr>
                                <m:t>⊥</m:t>
                              </m:r>
                            </m:sub>
                          </m:sSub>
                        </m:sub>
                        <m:sup/>
                        <m:e>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𝛼</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𝛽</m:t>
                              </m:r>
                            </m:sup>
                          </m:sSup>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e>
                          </m:d>
                          <m:nary>
                            <m:naryPr>
                              <m:limLoc m:val="undOvr"/>
                              <m:subHide m:val="on"/>
                              <m:supHide m:val="on"/>
                              <m:ctrlPr>
                                <a:rPr lang="en-US" b="0" i="1" smtClean="0">
                                  <a:latin typeface="Cambria Math" panose="02040503050406030204" pitchFamily="18" charset="0"/>
                                </a:rPr>
                              </m:ctrlPr>
                            </m:naryPr>
                            <m:sub/>
                            <m:sup/>
                            <m:e>
                              <m:f>
                                <m:fPr>
                                  <m:ctrlPr>
                                    <a:rPr lang="en-US" b="0" i="1" smtClean="0">
                                      <a:latin typeface="Cambria Math" panose="02040503050406030204" pitchFamily="18" charset="0"/>
                                    </a:rPr>
                                  </m:ctrlPr>
                                </m:fPr>
                                <m:num>
                                  <m:r>
                                    <a:rPr lang="en-US" b="0" i="1" smtClean="0">
                                      <a:latin typeface="Cambria Math" panose="02040503050406030204" pitchFamily="18" charset="0"/>
                                    </a:rPr>
                                    <m:t>𝑑𝐸</m:t>
                                  </m:r>
                                </m:num>
                                <m:den>
                                  <m:r>
                                    <a:rPr lang="en-US" b="0" i="1" smtClean="0">
                                      <a:latin typeface="Cambria Math" panose="02040503050406030204" pitchFamily="18" charset="0"/>
                                    </a:rPr>
                                    <m:t>2</m:t>
                                  </m:r>
                                  <m:r>
                                    <a:rPr lang="en-US" b="0" i="1" smtClean="0">
                                      <a:latin typeface="Cambria Math" panose="02040503050406030204" pitchFamily="18" charset="0"/>
                                    </a:rPr>
                                    <m:t>𝜋</m:t>
                                  </m:r>
                                </m:den>
                              </m:f>
                            </m:e>
                          </m:nary>
                          <m:d>
                            <m:dPr>
                              <m:begChr m:val="["/>
                              <m:endChr m:val="]"/>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𝑔</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𝑗</m:t>
                                      </m:r>
                                    </m:e>
                                    <m:sup>
                                      <m:r>
                                        <a:rPr lang="en-US" b="0" i="1" smtClean="0">
                                          <a:latin typeface="Cambria Math" panose="02040503050406030204" pitchFamily="18" charset="0"/>
                                        </a:rPr>
                                        <m:t>′</m:t>
                                      </m:r>
                                    </m:sup>
                                  </m:sSup>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𝑔</m:t>
                                  </m:r>
                                </m:e>
                                <m:sup>
                                  <m:r>
                                    <a:rPr lang="en-US" b="0" i="1" smtClean="0">
                                      <a:latin typeface="Cambria Math" panose="02040503050406030204" pitchFamily="18" charset="0"/>
                                    </a:rPr>
                                    <m:t>&lt;</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−ℏ</m:t>
                                  </m:r>
                                  <m:r>
                                    <a:rPr lang="en-US" b="0" i="1" smtClean="0">
                                      <a:latin typeface="Cambria Math" panose="02040503050406030204" pitchFamily="18" charset="0"/>
                                    </a:rPr>
                                    <m:t>𝜔</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𝑗</m:t>
                                      </m:r>
                                    </m:e>
                                    <m:sup>
                                      <m:r>
                                        <a:rPr lang="en-US" b="0" i="1" smtClean="0">
                                          <a:latin typeface="Cambria Math" panose="02040503050406030204" pitchFamily="18" charset="0"/>
                                        </a:rPr>
                                        <m:t>′</m:t>
                                      </m:r>
                                    </m:sup>
                                  </m:sSup>
                                  <m:r>
                                    <a:rPr lang="en-US" b="0" i="1" smtClean="0">
                                      <a:latin typeface="Cambria Math" panose="02040503050406030204" pitchFamily="18" charset="0"/>
                                    </a:rPr>
                                    <m:t>,</m:t>
                                  </m:r>
                                  <m:r>
                                    <a:rPr lang="en-US" b="0" i="1" smtClean="0">
                                      <a:latin typeface="Cambria Math" panose="02040503050406030204" pitchFamily="18" charset="0"/>
                                    </a:rPr>
                                    <m:t>𝑗</m:t>
                                  </m:r>
                                </m:e>
                              </m:d>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b="0" i="1" smtClean="0">
                                      <a:latin typeface="Cambria Math" panose="02040503050406030204" pitchFamily="18" charset="0"/>
                                    </a:rPr>
                                    <m:t>&lt;</m:t>
                                  </m:r>
                                </m:sup>
                              </m:sSup>
                              <m:d>
                                <m:dPr>
                                  <m:ctrlPr>
                                    <a:rPr lang="en-US" i="1">
                                      <a:latin typeface="Cambria Math" panose="02040503050406030204" pitchFamily="18" charset="0"/>
                                    </a:rPr>
                                  </m:ctrlPr>
                                </m:dPr>
                                <m:e>
                                  <m:r>
                                    <a:rPr lang="en-US" i="1">
                                      <a:latin typeface="Cambria Math" panose="02040503050406030204" pitchFamily="18" charset="0"/>
                                    </a:rPr>
                                    <m:t>𝐸</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𝑞</m:t>
                                      </m:r>
                                    </m:e>
                                    <m:sub>
                                      <m:r>
                                        <a:rPr lang="en-US" i="1">
                                          <a:latin typeface="Cambria Math" panose="02040503050406030204" pitchFamily="18" charset="0"/>
                                        </a:rPr>
                                        <m:t>⊥</m:t>
                                      </m:r>
                                    </m:sub>
                                  </m:sSub>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𝑗</m:t>
                                      </m:r>
                                    </m:e>
                                    <m:sup>
                                      <m:r>
                                        <a:rPr lang="en-US" i="1">
                                          <a:latin typeface="Cambria Math" panose="02040503050406030204" pitchFamily="18" charset="0"/>
                                        </a:rPr>
                                        <m:t>′</m:t>
                                      </m:r>
                                    </m:sup>
                                  </m:sSup>
                                </m:e>
                              </m:d>
                              <m:sSup>
                                <m:sSupPr>
                                  <m:ctrlPr>
                                    <a:rPr lang="en-US" i="1">
                                      <a:latin typeface="Cambria Math" panose="02040503050406030204" pitchFamily="18" charset="0"/>
                                    </a:rPr>
                                  </m:ctrlPr>
                                </m:sSupPr>
                                <m:e>
                                  <m:r>
                                    <a:rPr lang="en-US" i="1">
                                      <a:latin typeface="Cambria Math" panose="02040503050406030204" pitchFamily="18" charset="0"/>
                                    </a:rPr>
                                    <m:t>𝑔</m:t>
                                  </m:r>
                                </m:e>
                                <m:sup>
                                  <m:r>
                                    <a:rPr lang="en-US" b="0" i="1" smtClean="0">
                                      <a:latin typeface="Cambria Math" panose="02040503050406030204" pitchFamily="18" charset="0"/>
                                    </a:rPr>
                                    <m:t>𝑎</m:t>
                                  </m:r>
                                </m:sup>
                              </m:sSup>
                              <m:d>
                                <m:dPr>
                                  <m:ctrlPr>
                                    <a:rPr lang="en-US" i="1">
                                      <a:latin typeface="Cambria Math" panose="02040503050406030204" pitchFamily="18" charset="0"/>
                                    </a:rPr>
                                  </m:ctrlPr>
                                </m:dPr>
                                <m:e>
                                  <m:r>
                                    <a:rPr lang="en-US" i="1">
                                      <a:latin typeface="Cambria Math" panose="02040503050406030204" pitchFamily="18" charset="0"/>
                                    </a:rPr>
                                    <m:t>𝐸</m:t>
                                  </m:r>
                                  <m:r>
                                    <a:rPr lang="en-US" i="1">
                                      <a:latin typeface="Cambria Math" panose="02040503050406030204" pitchFamily="18" charset="0"/>
                                    </a:rPr>
                                    <m:t>−ℏ</m:t>
                                  </m:r>
                                  <m:r>
                                    <a:rPr lang="en-US" i="1">
                                      <a:latin typeface="Cambria Math" panose="02040503050406030204" pitchFamily="18" charset="0"/>
                                    </a:rPr>
                                    <m:t>𝜔</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i="1">
                                          <a:latin typeface="Cambria Math" panose="02040503050406030204" pitchFamily="18" charset="0"/>
                                        </a:rPr>
                                        <m:t>⊥</m:t>
                                      </m:r>
                                    </m:sub>
                                  </m:sSub>
                                  <m:r>
                                    <a:rPr lang="en-US" i="1">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𝑗</m:t>
                                      </m:r>
                                    </m:e>
                                    <m:sup>
                                      <m:r>
                                        <a:rPr lang="en-US" i="1">
                                          <a:latin typeface="Cambria Math" panose="02040503050406030204" pitchFamily="18" charset="0"/>
                                        </a:rPr>
                                        <m:t>′</m:t>
                                      </m:r>
                                    </m:sup>
                                  </m:sSup>
                                  <m:r>
                                    <a:rPr lang="en-US" i="1">
                                      <a:latin typeface="Cambria Math" panose="02040503050406030204" pitchFamily="18" charset="0"/>
                                    </a:rPr>
                                    <m:t>,</m:t>
                                  </m:r>
                                  <m:r>
                                    <a:rPr lang="en-US" i="1">
                                      <a:latin typeface="Cambria Math" panose="02040503050406030204" pitchFamily="18" charset="0"/>
                                    </a:rPr>
                                    <m:t>𝑗</m:t>
                                  </m:r>
                                </m:e>
                              </m:d>
                            </m:e>
                          </m:d>
                        </m:e>
                      </m:nary>
                    </m:oMath>
                  </m:oMathPara>
                </a14:m>
                <a:endParaRPr lang="en-SG" dirty="0"/>
              </a:p>
              <a:p>
                <a:pPr marL="0" indent="0">
                  <a:buNone/>
                </a:pPr>
                <a:endParaRPr lang="en-US" b="0" i="1" dirty="0">
                  <a:latin typeface="Cambria Math" panose="02040503050406030204" pitchFamily="18" charset="0"/>
                </a:endParaRPr>
              </a:p>
              <a:p>
                <a:pPr marL="0" indent="0">
                  <a:buNone/>
                </a:pPr>
                <a:endParaRPr lang="en-US"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𝑔</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𝐸</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𝑗</m:t>
                              </m:r>
                            </m:e>
                            <m:sup>
                              <m:r>
                                <a:rPr lang="en-US" b="0" i="1" smtClean="0">
                                  <a:latin typeface="Cambria Math" panose="02040503050406030204" pitchFamily="18" charset="0"/>
                                </a:rPr>
                                <m:t>′</m:t>
                              </m:r>
                            </m:sup>
                          </m:sSup>
                        </m:e>
                      </m:d>
                      <m:r>
                        <a:rPr lang="en-US" b="0" i="1" smtClean="0">
                          <a:latin typeface="Cambria Math" panose="02040503050406030204" pitchFamily="18" charset="0"/>
                        </a:rPr>
                        <m:t>= </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𝑗</m:t>
                                  </m:r>
                                </m:e>
                                <m:sup>
                                  <m:r>
                                    <a:rPr lang="en-US" b="0" i="1" smtClean="0">
                                      <a:latin typeface="Cambria Math" panose="02040503050406030204" pitchFamily="18" charset="0"/>
                                    </a:rPr>
                                    <m:t>′</m:t>
                                  </m:r>
                                </m:sup>
                              </m:sSup>
                              <m:r>
                                <a:rPr lang="en-US" b="0" i="1" smtClean="0">
                                  <a:latin typeface="Cambria Math" panose="02040503050406030204" pitchFamily="18" charset="0"/>
                                </a:rPr>
                                <m:t>|</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𝑗</m:t>
                              </m:r>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m:t>
                              </m:r>
                            </m:sup>
                          </m:sSup>
                        </m:num>
                        <m:den>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𝜆</m:t>
                              </m:r>
                            </m:den>
                          </m:f>
                          <m:r>
                            <a:rPr lang="en-US" b="0" i="1" smtClean="0">
                              <a:latin typeface="Cambria Math" panose="02040503050406030204" pitchFamily="18" charset="0"/>
                            </a:rPr>
                            <m:t>)</m:t>
                          </m:r>
                        </m:den>
                      </m:f>
                    </m:oMath>
                  </m:oMathPara>
                </a14:m>
                <a:endParaRPr lang="en-US" dirty="0"/>
              </a:p>
            </p:txBody>
          </p:sp>
        </mc:Choice>
        <mc:Fallback xmlns="">
          <p:sp>
            <p:nvSpPr>
              <p:cNvPr id="3" name="Content Placeholder 2">
                <a:extLst>
                  <a:ext uri="{FF2B5EF4-FFF2-40B4-BE49-F238E27FC236}">
                    <a16:creationId xmlns:a16="http://schemas.microsoft.com/office/drawing/2014/main" id="{7FCEBDF2-D7D2-4489-B899-D37B14E9191E}"/>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EC16F989-9A8D-4CB6-A1C7-27A9959377F7}"/>
              </a:ext>
            </a:extLst>
          </p:cNvPr>
          <p:cNvSpPr>
            <a:spLocks noGrp="1"/>
          </p:cNvSpPr>
          <p:nvPr>
            <p:ph type="sldNum" sz="quarter" idx="12"/>
          </p:nvPr>
        </p:nvSpPr>
        <p:spPr/>
        <p:txBody>
          <a:bodyPr/>
          <a:lstStyle/>
          <a:p>
            <a:fld id="{6B0C5081-FAA5-4254-AC75-597BB4863808}" type="slidenum">
              <a:rPr lang="en-US" smtClean="0"/>
              <a:t>24</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32D38AB-5384-4D58-90C3-AA806EB3B32A}"/>
                  </a:ext>
                </a:extLst>
              </p:cNvPr>
              <p:cNvSpPr txBox="1"/>
              <p:nvPr/>
            </p:nvSpPr>
            <p:spPr>
              <a:xfrm>
                <a:off x="1903050" y="6176963"/>
                <a:ext cx="2992950" cy="59272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𝑡</m:t>
                          </m:r>
                        </m:num>
                        <m:den>
                          <m:r>
                            <a:rPr lang="en-US" b="0" i="1" smtClean="0">
                              <a:latin typeface="Cambria Math" panose="02040503050406030204" pitchFamily="18" charset="0"/>
                            </a:rPr>
                            <m:t>𝜆</m:t>
                          </m:r>
                        </m:den>
                      </m:f>
                      <m:r>
                        <a:rPr lang="en-US" b="0" i="1" smtClean="0">
                          <a:latin typeface="Cambria Math" panose="02040503050406030204" pitchFamily="18" charset="0"/>
                        </a:rPr>
                        <m:t>+</m:t>
                      </m:r>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𝜂</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sub>
                      </m:sSub>
                      <m:r>
                        <a:rPr lang="en-US" b="0" i="1" smtClean="0">
                          <a:latin typeface="Cambria Math" panose="02040503050406030204" pitchFamily="18" charset="0"/>
                        </a:rPr>
                        <m:t>+</m:t>
                      </m:r>
                      <m:r>
                        <a:rPr lang="en-US" b="0" i="1" smtClean="0">
                          <a:latin typeface="Cambria Math" panose="02040503050406030204" pitchFamily="18" charset="0"/>
                        </a:rPr>
                        <m:t>𝑡</m:t>
                      </m:r>
                      <m:r>
                        <a:rPr lang="en-US" b="0" i="1" smtClean="0">
                          <a:latin typeface="Cambria Math" panose="02040503050406030204" pitchFamily="18" charset="0"/>
                        </a:rPr>
                        <m:t>𝜆</m:t>
                      </m:r>
                      <m:r>
                        <a:rPr lang="en-US" b="0" i="1" smtClean="0">
                          <a:latin typeface="Cambria Math" panose="02040503050406030204" pitchFamily="18" charset="0"/>
                        </a:rPr>
                        <m:t>=0</m:t>
                      </m:r>
                    </m:oMath>
                  </m:oMathPara>
                </a14:m>
                <a:endParaRPr lang="en-SG" dirty="0"/>
              </a:p>
            </p:txBody>
          </p:sp>
        </mc:Choice>
        <mc:Fallback xmlns="">
          <p:sp>
            <p:nvSpPr>
              <p:cNvPr id="5" name="TextBox 4">
                <a:extLst>
                  <a:ext uri="{FF2B5EF4-FFF2-40B4-BE49-F238E27FC236}">
                    <a16:creationId xmlns:a16="http://schemas.microsoft.com/office/drawing/2014/main" id="{632D38AB-5384-4D58-90C3-AA806EB3B32A}"/>
                  </a:ext>
                </a:extLst>
              </p:cNvPr>
              <p:cNvSpPr txBox="1">
                <a:spLocks noRot="1" noChangeAspect="1" noMove="1" noResize="1" noEditPoints="1" noAdjustHandles="1" noChangeArrowheads="1" noChangeShapeType="1" noTextEdit="1"/>
              </p:cNvSpPr>
              <p:nvPr/>
            </p:nvSpPr>
            <p:spPr>
              <a:xfrm>
                <a:off x="1903050" y="6176963"/>
                <a:ext cx="2992950" cy="592726"/>
              </a:xfrm>
              <a:prstGeom prst="rect">
                <a:avLst/>
              </a:prstGeom>
              <a:blipFill>
                <a:blip r:embed="rId4"/>
                <a:stretch>
                  <a:fillRect/>
                </a:stretch>
              </a:blipFill>
            </p:spPr>
            <p:txBody>
              <a:bodyPr/>
              <a:lstStyle/>
              <a:p>
                <a:r>
                  <a:rPr lang="en-SG">
                    <a:noFill/>
                  </a:rPr>
                  <a:t> </a:t>
                </a:r>
              </a:p>
            </p:txBody>
          </p:sp>
        </mc:Fallback>
      </mc:AlternateContent>
      <p:sp>
        <p:nvSpPr>
          <p:cNvPr id="6" name="TextBox 5">
            <a:extLst>
              <a:ext uri="{FF2B5EF4-FFF2-40B4-BE49-F238E27FC236}">
                <a16:creationId xmlns:a16="http://schemas.microsoft.com/office/drawing/2014/main" id="{DBE6DE84-4282-4E27-9F95-657DB29137EF}"/>
              </a:ext>
            </a:extLst>
          </p:cNvPr>
          <p:cNvSpPr txBox="1"/>
          <p:nvPr/>
        </p:nvSpPr>
        <p:spPr>
          <a:xfrm>
            <a:off x="561600" y="4586400"/>
            <a:ext cx="1785600" cy="646331"/>
          </a:xfrm>
          <a:prstGeom prst="rect">
            <a:avLst/>
          </a:prstGeom>
          <a:noFill/>
        </p:spPr>
        <p:txBody>
          <a:bodyPr wrap="square" rtlCol="0">
            <a:spAutoFit/>
          </a:bodyPr>
          <a:lstStyle/>
          <a:p>
            <a:r>
              <a:rPr lang="en-US" dirty="0"/>
              <a:t>surface Green’s function:</a:t>
            </a:r>
            <a:endParaRPr lang="en-SG" dirty="0"/>
          </a:p>
        </p:txBody>
      </p:sp>
    </p:spTree>
    <p:extLst>
      <p:ext uri="{BB962C8B-B14F-4D97-AF65-F5344CB8AC3E}">
        <p14:creationId xmlns:p14="http://schemas.microsoft.com/office/powerpoint/2010/main" val="29165875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FF161E44-1084-4A15-9074-6691ABADAAAD}"/>
                  </a:ext>
                </a:extLst>
              </p:cNvPr>
              <p:cNvSpPr>
                <a:spLocks noGrp="1"/>
              </p:cNvSpPr>
              <p:nvPr>
                <p:ph type="title"/>
              </p:nvPr>
            </p:nvSpPr>
            <p:spPr/>
            <p:txBody>
              <a:bodyPr/>
              <a:lstStyle/>
              <a:p>
                <a:r>
                  <a:rPr lang="en-US" dirty="0"/>
                  <a:t>Drude model </a:t>
                </a:r>
                <a14:m>
                  <m:oMath xmlns:m="http://schemas.openxmlformats.org/officeDocument/2006/math">
                    <m:r>
                      <m:rPr>
                        <m:sty m:val="p"/>
                      </m:rPr>
                      <a:rPr lang="en-US" b="0" i="0" smtClean="0">
                        <a:latin typeface="Cambria Math" panose="02040503050406030204" pitchFamily="18" charset="0"/>
                      </a:rPr>
                      <m:t>Π</m:t>
                    </m:r>
                  </m:oMath>
                </a14:m>
                <a:r>
                  <a:rPr lang="en-US" dirty="0"/>
                  <a:t>? </a:t>
                </a:r>
                <a:endParaRPr lang="en-SG" dirty="0"/>
              </a:p>
            </p:txBody>
          </p:sp>
        </mc:Choice>
        <mc:Fallback xmlns="">
          <p:sp>
            <p:nvSpPr>
              <p:cNvPr id="2" name="Title 1">
                <a:extLst>
                  <a:ext uri="{FF2B5EF4-FFF2-40B4-BE49-F238E27FC236}">
                    <a16:creationId xmlns:a16="http://schemas.microsoft.com/office/drawing/2014/main" id="{FF161E44-1084-4A15-9074-6691ABADAAAD}"/>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6502020D-2633-4810-878D-CCB6F061BC74}"/>
              </a:ext>
            </a:extLst>
          </p:cNvPr>
          <p:cNvSpPr>
            <a:spLocks noGrp="1"/>
          </p:cNvSpPr>
          <p:nvPr>
            <p:ph type="sldNum" sz="quarter" idx="12"/>
          </p:nvPr>
        </p:nvSpPr>
        <p:spPr/>
        <p:txBody>
          <a:bodyPr/>
          <a:lstStyle/>
          <a:p>
            <a:fld id="{6B0C5081-FAA5-4254-AC75-597BB4863808}" type="slidenum">
              <a:rPr lang="en-US" smtClean="0"/>
              <a:t>25</a:t>
            </a:fld>
            <a:endParaRPr lang="en-US"/>
          </a:p>
        </p:txBody>
      </p:sp>
      <p:pic>
        <p:nvPicPr>
          <p:cNvPr id="5" name="Picture 4">
            <a:extLst>
              <a:ext uri="{FF2B5EF4-FFF2-40B4-BE49-F238E27FC236}">
                <a16:creationId xmlns:a16="http://schemas.microsoft.com/office/drawing/2014/main" id="{F748BD55-6E86-4A65-B6A6-6FDC355CEA43}"/>
              </a:ext>
            </a:extLst>
          </p:cNvPr>
          <p:cNvPicPr>
            <a:picLocks noChangeAspect="1"/>
          </p:cNvPicPr>
          <p:nvPr/>
        </p:nvPicPr>
        <p:blipFill>
          <a:blip r:embed="rId3"/>
          <a:stretch>
            <a:fillRect/>
          </a:stretch>
        </p:blipFill>
        <p:spPr>
          <a:xfrm>
            <a:off x="-48126" y="2283956"/>
            <a:ext cx="6283922" cy="4437520"/>
          </a:xfrm>
          <a:prstGeom prst="rect">
            <a:avLst/>
          </a:prstGeom>
        </p:spPr>
      </p:pic>
      <p:sp>
        <p:nvSpPr>
          <p:cNvPr id="6" name="TextBox 5">
            <a:extLst>
              <a:ext uri="{FF2B5EF4-FFF2-40B4-BE49-F238E27FC236}">
                <a16:creationId xmlns:a16="http://schemas.microsoft.com/office/drawing/2014/main" id="{79919353-2DD8-40A3-A91C-361F39288013}"/>
              </a:ext>
            </a:extLst>
          </p:cNvPr>
          <p:cNvSpPr txBox="1"/>
          <p:nvPr/>
        </p:nvSpPr>
        <p:spPr>
          <a:xfrm>
            <a:off x="1498791" y="1918177"/>
            <a:ext cx="3877606" cy="369332"/>
          </a:xfrm>
          <a:prstGeom prst="rect">
            <a:avLst/>
          </a:prstGeom>
          <a:noFill/>
        </p:spPr>
        <p:txBody>
          <a:bodyPr wrap="square" rtlCol="0">
            <a:spAutoFit/>
          </a:bodyPr>
          <a:lstStyle/>
          <a:p>
            <a:r>
              <a:rPr lang="en-US" dirty="0"/>
              <a:t>x: parallel to plate, z: normal to plate </a:t>
            </a:r>
            <a:endParaRPr lang="en-SG" dirty="0"/>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9FB4D5CD-8558-4705-9B61-A884EEC5A5F2}"/>
                  </a:ext>
                </a:extLst>
              </p:cNvPr>
              <p:cNvSpPr txBox="1"/>
              <p:nvPr/>
            </p:nvSpPr>
            <p:spPr>
              <a:xfrm>
                <a:off x="6888937" y="3604489"/>
                <a:ext cx="1626413" cy="1519455"/>
              </a:xfrm>
              <a:prstGeom prst="rect">
                <a:avLst/>
              </a:prstGeom>
              <a:noFill/>
            </p:spPr>
            <p:txBody>
              <a:bodyPr wrap="square" rtlCol="0">
                <a:spAutoFit/>
              </a:bodyPr>
              <a:lstStyle/>
              <a:p>
                <a:r>
                  <a:rPr lang="en-US" dirty="0"/>
                  <a:t>Drude model :</a:t>
                </a:r>
              </a:p>
              <a:p>
                <a:endParaRPr lang="en-US"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Π</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e>
                      </m:d>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𝜔𝜎</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r>
                            <a:rPr lang="en-US" b="0" i="1" smtClean="0">
                              <a:latin typeface="Cambria Math" panose="02040503050406030204" pitchFamily="18" charset="0"/>
                            </a:rPr>
                            <m:t>𝑛</m:t>
                          </m:r>
                        </m:num>
                        <m:den>
                          <m:r>
                            <a:rPr lang="en-US" b="0" i="1" smtClean="0">
                              <a:latin typeface="Cambria Math" panose="02040503050406030204" pitchFamily="18" charset="0"/>
                            </a:rPr>
                            <m:t>𝑚</m:t>
                          </m:r>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𝜔</m:t>
                          </m:r>
                        </m:num>
                        <m:den>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𝜏</m:t>
                          </m:r>
                        </m:den>
                      </m:f>
                    </m:oMath>
                  </m:oMathPara>
                </a14:m>
                <a:endParaRPr lang="en-SG" dirty="0"/>
              </a:p>
            </p:txBody>
          </p:sp>
        </mc:Choice>
        <mc:Fallback xmlns="">
          <p:sp>
            <p:nvSpPr>
              <p:cNvPr id="8" name="TextBox 7">
                <a:extLst>
                  <a:ext uri="{FF2B5EF4-FFF2-40B4-BE49-F238E27FC236}">
                    <a16:creationId xmlns:a16="http://schemas.microsoft.com/office/drawing/2014/main" id="{9FB4D5CD-8558-4705-9B61-A884EEC5A5F2}"/>
                  </a:ext>
                </a:extLst>
              </p:cNvPr>
              <p:cNvSpPr txBox="1">
                <a:spLocks noRot="1" noChangeAspect="1" noMove="1" noResize="1" noEditPoints="1" noAdjustHandles="1" noChangeArrowheads="1" noChangeShapeType="1" noTextEdit="1"/>
              </p:cNvSpPr>
              <p:nvPr/>
            </p:nvSpPr>
            <p:spPr>
              <a:xfrm>
                <a:off x="6888937" y="3604489"/>
                <a:ext cx="1626413" cy="1519455"/>
              </a:xfrm>
              <a:prstGeom prst="rect">
                <a:avLst/>
              </a:prstGeom>
              <a:blipFill>
                <a:blip r:embed="rId4"/>
                <a:stretch>
                  <a:fillRect l="-2996" t="-2000"/>
                </a:stretch>
              </a:blipFill>
            </p:spPr>
            <p:txBody>
              <a:bodyPr/>
              <a:lstStyle/>
              <a:p>
                <a:r>
                  <a:rPr lang="en-SG">
                    <a:noFill/>
                  </a:rPr>
                  <a:t> </a:t>
                </a:r>
              </a:p>
            </p:txBody>
          </p:sp>
        </mc:Fallback>
      </mc:AlternateContent>
      <p:sp>
        <p:nvSpPr>
          <p:cNvPr id="9" name="TextBox 8">
            <a:extLst>
              <a:ext uri="{FF2B5EF4-FFF2-40B4-BE49-F238E27FC236}">
                <a16:creationId xmlns:a16="http://schemas.microsoft.com/office/drawing/2014/main" id="{22B0FFFF-29CA-41C7-8FFA-1CF0687E3B9A}"/>
              </a:ext>
            </a:extLst>
          </p:cNvPr>
          <p:cNvSpPr txBox="1"/>
          <p:nvPr/>
        </p:nvSpPr>
        <p:spPr>
          <a:xfrm>
            <a:off x="962526" y="2818827"/>
            <a:ext cx="1237534" cy="369332"/>
          </a:xfrm>
          <a:prstGeom prst="rect">
            <a:avLst/>
          </a:prstGeom>
          <a:noFill/>
        </p:spPr>
        <p:txBody>
          <a:bodyPr wrap="square" rtlCol="0">
            <a:spAutoFit/>
          </a:bodyPr>
          <a:lstStyle/>
          <a:p>
            <a:r>
              <a:rPr lang="en-US" dirty="0"/>
              <a:t>Re Pi, x </a:t>
            </a:r>
            <a:endParaRPr lang="en-SG" dirty="0"/>
          </a:p>
        </p:txBody>
      </p:sp>
      <p:sp>
        <p:nvSpPr>
          <p:cNvPr id="10" name="TextBox 9">
            <a:extLst>
              <a:ext uri="{FF2B5EF4-FFF2-40B4-BE49-F238E27FC236}">
                <a16:creationId xmlns:a16="http://schemas.microsoft.com/office/drawing/2014/main" id="{FEE66093-7400-482A-B78A-CB9ED2BDA946}"/>
              </a:ext>
            </a:extLst>
          </p:cNvPr>
          <p:cNvSpPr txBox="1"/>
          <p:nvPr/>
        </p:nvSpPr>
        <p:spPr>
          <a:xfrm>
            <a:off x="2462465" y="4318766"/>
            <a:ext cx="1237534" cy="369332"/>
          </a:xfrm>
          <a:prstGeom prst="rect">
            <a:avLst/>
          </a:prstGeom>
          <a:noFill/>
        </p:spPr>
        <p:txBody>
          <a:bodyPr wrap="square" rtlCol="0">
            <a:spAutoFit/>
          </a:bodyPr>
          <a:lstStyle/>
          <a:p>
            <a:r>
              <a:rPr lang="en-US" dirty="0"/>
              <a:t>Re </a:t>
            </a:r>
            <a:r>
              <a:rPr lang="en-US" dirty="0" err="1"/>
              <a:t>Pi</a:t>
            </a:r>
            <a:r>
              <a:rPr lang="en-US" baseline="-25000" dirty="0" err="1"/>
              <a:t>zz</a:t>
            </a:r>
            <a:r>
              <a:rPr lang="en-US" dirty="0"/>
              <a:t> </a:t>
            </a:r>
            <a:endParaRPr lang="en-SG" dirty="0"/>
          </a:p>
        </p:txBody>
      </p:sp>
      <p:sp>
        <p:nvSpPr>
          <p:cNvPr id="11" name="Rectangle 10">
            <a:extLst>
              <a:ext uri="{FF2B5EF4-FFF2-40B4-BE49-F238E27FC236}">
                <a16:creationId xmlns:a16="http://schemas.microsoft.com/office/drawing/2014/main" id="{049825CA-BB77-4AA9-A97A-C3DB59CA1A98}"/>
              </a:ext>
            </a:extLst>
          </p:cNvPr>
          <p:cNvSpPr/>
          <p:nvPr/>
        </p:nvSpPr>
        <p:spPr>
          <a:xfrm>
            <a:off x="7610833" y="770021"/>
            <a:ext cx="1533167" cy="9969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13" name="Straight Connector 12">
            <a:extLst>
              <a:ext uri="{FF2B5EF4-FFF2-40B4-BE49-F238E27FC236}">
                <a16:creationId xmlns:a16="http://schemas.microsoft.com/office/drawing/2014/main" id="{9FEEE107-E7C3-4541-9106-2317561C7CFB}"/>
              </a:ext>
            </a:extLst>
          </p:cNvPr>
          <p:cNvCxnSpPr/>
          <p:nvPr/>
        </p:nvCxnSpPr>
        <p:spPr>
          <a:xfrm>
            <a:off x="7294574" y="365126"/>
            <a:ext cx="316259" cy="40489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FDFF9D9-1084-48EC-853B-A1086B3F8D79}"/>
              </a:ext>
            </a:extLst>
          </p:cNvPr>
          <p:cNvCxnSpPr/>
          <p:nvPr/>
        </p:nvCxnSpPr>
        <p:spPr>
          <a:xfrm>
            <a:off x="7302974" y="1359926"/>
            <a:ext cx="316259" cy="40489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FFF4BB9-72B5-46AB-85B0-E5BD9ABB7448}"/>
              </a:ext>
            </a:extLst>
          </p:cNvPr>
          <p:cNvCxnSpPr/>
          <p:nvPr/>
        </p:nvCxnSpPr>
        <p:spPr>
          <a:xfrm>
            <a:off x="7294574" y="365126"/>
            <a:ext cx="0" cy="994800"/>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DA58156-6FA5-4E97-93D6-AA1B2650E599}"/>
              </a:ext>
            </a:extLst>
          </p:cNvPr>
          <p:cNvCxnSpPr/>
          <p:nvPr/>
        </p:nvCxnSpPr>
        <p:spPr>
          <a:xfrm>
            <a:off x="7294574" y="365126"/>
            <a:ext cx="184942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270DB3A3-0912-45AA-A081-EA5F87D97E9E}"/>
              </a:ext>
            </a:extLst>
          </p:cNvPr>
          <p:cNvCxnSpPr/>
          <p:nvPr/>
        </p:nvCxnSpPr>
        <p:spPr>
          <a:xfrm>
            <a:off x="6667200" y="957600"/>
            <a:ext cx="3528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0FE11F26-AF64-4CBC-98B0-A0288B97B615}"/>
              </a:ext>
            </a:extLst>
          </p:cNvPr>
          <p:cNvCxnSpPr/>
          <p:nvPr/>
        </p:nvCxnSpPr>
        <p:spPr>
          <a:xfrm flipV="1">
            <a:off x="6667200" y="676800"/>
            <a:ext cx="0" cy="2808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B17747DB-A67F-4BB9-A86F-EB2F62C1AACF}"/>
              </a:ext>
            </a:extLst>
          </p:cNvPr>
          <p:cNvSpPr txBox="1"/>
          <p:nvPr/>
        </p:nvSpPr>
        <p:spPr>
          <a:xfrm>
            <a:off x="7020000" y="676800"/>
            <a:ext cx="158399" cy="369332"/>
          </a:xfrm>
          <a:prstGeom prst="rect">
            <a:avLst/>
          </a:prstGeom>
          <a:noFill/>
        </p:spPr>
        <p:txBody>
          <a:bodyPr wrap="square" rtlCol="0">
            <a:spAutoFit/>
          </a:bodyPr>
          <a:lstStyle/>
          <a:p>
            <a:r>
              <a:rPr lang="en-US" dirty="0"/>
              <a:t>z</a:t>
            </a:r>
            <a:endParaRPr lang="en-SG" dirty="0"/>
          </a:p>
        </p:txBody>
      </p:sp>
      <p:sp>
        <p:nvSpPr>
          <p:cNvPr id="24" name="TextBox 23">
            <a:extLst>
              <a:ext uri="{FF2B5EF4-FFF2-40B4-BE49-F238E27FC236}">
                <a16:creationId xmlns:a16="http://schemas.microsoft.com/office/drawing/2014/main" id="{8DF06289-EA98-4E0C-B4CD-70FB2130895F}"/>
              </a:ext>
            </a:extLst>
          </p:cNvPr>
          <p:cNvSpPr txBox="1"/>
          <p:nvPr/>
        </p:nvSpPr>
        <p:spPr>
          <a:xfrm>
            <a:off x="6531600" y="260400"/>
            <a:ext cx="158399" cy="369332"/>
          </a:xfrm>
          <a:prstGeom prst="rect">
            <a:avLst/>
          </a:prstGeom>
          <a:noFill/>
        </p:spPr>
        <p:txBody>
          <a:bodyPr wrap="square" rtlCol="0">
            <a:spAutoFit/>
          </a:bodyPr>
          <a:lstStyle/>
          <a:p>
            <a:r>
              <a:rPr lang="en-US" dirty="0"/>
              <a:t>x</a:t>
            </a:r>
            <a:endParaRPr lang="en-SG" dirty="0"/>
          </a:p>
        </p:txBody>
      </p:sp>
      <p:sp>
        <p:nvSpPr>
          <p:cNvPr id="19" name="TextBox 18">
            <a:extLst>
              <a:ext uri="{FF2B5EF4-FFF2-40B4-BE49-F238E27FC236}">
                <a16:creationId xmlns:a16="http://schemas.microsoft.com/office/drawing/2014/main" id="{7437DFE3-1235-4588-A633-D2F1E643CA18}"/>
              </a:ext>
            </a:extLst>
          </p:cNvPr>
          <p:cNvSpPr txBox="1"/>
          <p:nvPr/>
        </p:nvSpPr>
        <p:spPr>
          <a:xfrm>
            <a:off x="3371134" y="5667451"/>
            <a:ext cx="1237534" cy="369332"/>
          </a:xfrm>
          <a:prstGeom prst="rect">
            <a:avLst/>
          </a:prstGeom>
          <a:noFill/>
        </p:spPr>
        <p:txBody>
          <a:bodyPr wrap="square" rtlCol="0">
            <a:spAutoFit/>
          </a:bodyPr>
          <a:lstStyle/>
          <a:p>
            <a:r>
              <a:rPr lang="en-US" dirty="0" err="1"/>
              <a:t>Im</a:t>
            </a:r>
            <a:r>
              <a:rPr lang="en-US" dirty="0"/>
              <a:t> </a:t>
            </a:r>
            <a:r>
              <a:rPr lang="en-US" dirty="0" err="1"/>
              <a:t>Pi</a:t>
            </a:r>
            <a:r>
              <a:rPr lang="en-US" baseline="-25000" dirty="0" err="1"/>
              <a:t>zz</a:t>
            </a:r>
            <a:r>
              <a:rPr lang="en-US" dirty="0"/>
              <a:t> </a:t>
            </a:r>
            <a:endParaRPr lang="en-SG" dirty="0"/>
          </a:p>
        </p:txBody>
      </p:sp>
    </p:spTree>
    <p:extLst>
      <p:ext uri="{BB962C8B-B14F-4D97-AF65-F5344CB8AC3E}">
        <p14:creationId xmlns:p14="http://schemas.microsoft.com/office/powerpoint/2010/main" val="16196221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267EE-48F3-49DA-B297-BCF26C012915}"/>
              </a:ext>
            </a:extLst>
          </p:cNvPr>
          <p:cNvSpPr>
            <a:spLocks noGrp="1"/>
          </p:cNvSpPr>
          <p:nvPr>
            <p:ph type="title"/>
          </p:nvPr>
        </p:nvSpPr>
        <p:spPr/>
        <p:txBody>
          <a:bodyPr/>
          <a:lstStyle/>
          <a:p>
            <a:r>
              <a:rPr lang="en-US" dirty="0"/>
              <a:t>Surface vs bulk </a:t>
            </a:r>
            <a:endParaRPr lang="en-SG" dirty="0"/>
          </a:p>
        </p:txBody>
      </p:sp>
      <p:sp>
        <p:nvSpPr>
          <p:cNvPr id="4" name="Slide Number Placeholder 3">
            <a:extLst>
              <a:ext uri="{FF2B5EF4-FFF2-40B4-BE49-F238E27FC236}">
                <a16:creationId xmlns:a16="http://schemas.microsoft.com/office/drawing/2014/main" id="{CCA73AB6-48D1-4148-A1FA-45B8B322F097}"/>
              </a:ext>
            </a:extLst>
          </p:cNvPr>
          <p:cNvSpPr>
            <a:spLocks noGrp="1"/>
          </p:cNvSpPr>
          <p:nvPr>
            <p:ph type="sldNum" sz="quarter" idx="12"/>
          </p:nvPr>
        </p:nvSpPr>
        <p:spPr/>
        <p:txBody>
          <a:bodyPr/>
          <a:lstStyle/>
          <a:p>
            <a:fld id="{6B0C5081-FAA5-4254-AC75-597BB4863808}" type="slidenum">
              <a:rPr lang="en-US" smtClean="0"/>
              <a:t>26</a:t>
            </a:fld>
            <a:endParaRPr lang="en-US"/>
          </a:p>
        </p:txBody>
      </p:sp>
      <p:pic>
        <p:nvPicPr>
          <p:cNvPr id="5" name="Picture 4">
            <a:extLst>
              <a:ext uri="{FF2B5EF4-FFF2-40B4-BE49-F238E27FC236}">
                <a16:creationId xmlns:a16="http://schemas.microsoft.com/office/drawing/2014/main" id="{A75DFB87-E752-41BB-B92E-3534055E60CC}"/>
              </a:ext>
            </a:extLst>
          </p:cNvPr>
          <p:cNvPicPr>
            <a:picLocks noChangeAspect="1"/>
          </p:cNvPicPr>
          <p:nvPr/>
        </p:nvPicPr>
        <p:blipFill>
          <a:blip r:embed="rId2"/>
          <a:stretch>
            <a:fillRect/>
          </a:stretch>
        </p:blipFill>
        <p:spPr>
          <a:xfrm>
            <a:off x="223201" y="1785795"/>
            <a:ext cx="6407550" cy="4570556"/>
          </a:xfrm>
          <a:prstGeom prst="rect">
            <a:avLst/>
          </a:prstGeom>
        </p:spPr>
      </p:pic>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76A215F6-E32F-4DCC-9C5B-CF5B1F056B97}"/>
                  </a:ext>
                </a:extLst>
              </p:cNvPr>
              <p:cNvSpPr txBox="1"/>
              <p:nvPr/>
            </p:nvSpPr>
            <p:spPr>
              <a:xfrm>
                <a:off x="7122695" y="1716762"/>
                <a:ext cx="1392655" cy="2308324"/>
              </a:xfrm>
              <a:prstGeom prst="rect">
                <a:avLst/>
              </a:prstGeom>
              <a:noFill/>
            </p:spPr>
            <p:txBody>
              <a:bodyPr wrap="square" rtlCol="0">
                <a:spAutoFit/>
              </a:bodyPr>
              <a:lstStyle/>
              <a:p>
                <a:r>
                  <a:rPr lang="en-US" dirty="0"/>
                  <a:t>Drude model result (Re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𝑧𝑧</m:t>
                        </m:r>
                      </m:sub>
                    </m:sSub>
                  </m:oMath>
                </a14:m>
                <a:r>
                  <a:rPr lang="en-US" dirty="0"/>
                  <a:t>) is approached away from the surface.  j: layer number.</a:t>
                </a:r>
                <a:endParaRPr lang="en-SG" dirty="0"/>
              </a:p>
            </p:txBody>
          </p:sp>
        </mc:Choice>
        <mc:Fallback>
          <p:sp>
            <p:nvSpPr>
              <p:cNvPr id="6" name="TextBox 5">
                <a:extLst>
                  <a:ext uri="{FF2B5EF4-FFF2-40B4-BE49-F238E27FC236}">
                    <a16:creationId xmlns:a16="http://schemas.microsoft.com/office/drawing/2014/main" id="{76A215F6-E32F-4DCC-9C5B-CF5B1F056B97}"/>
                  </a:ext>
                </a:extLst>
              </p:cNvPr>
              <p:cNvSpPr txBox="1">
                <a:spLocks noRot="1" noChangeAspect="1" noMove="1" noResize="1" noEditPoints="1" noAdjustHandles="1" noChangeArrowheads="1" noChangeShapeType="1" noTextEdit="1"/>
              </p:cNvSpPr>
              <p:nvPr/>
            </p:nvSpPr>
            <p:spPr>
              <a:xfrm>
                <a:off x="7122695" y="1716762"/>
                <a:ext cx="1392655" cy="2308324"/>
              </a:xfrm>
              <a:prstGeom prst="rect">
                <a:avLst/>
              </a:prstGeom>
              <a:blipFill>
                <a:blip r:embed="rId3"/>
                <a:stretch>
                  <a:fillRect l="-3493" t="-1587" r="-6987" b="-3439"/>
                </a:stretch>
              </a:blipFill>
            </p:spPr>
            <p:txBody>
              <a:bodyPr/>
              <a:lstStyle/>
              <a:p>
                <a:r>
                  <a:rPr lang="en-SG">
                    <a:noFill/>
                  </a:rPr>
                  <a:t> </a:t>
                </a:r>
              </a:p>
            </p:txBody>
          </p:sp>
        </mc:Fallback>
      </mc:AlternateContent>
    </p:spTree>
    <p:extLst>
      <p:ext uri="{BB962C8B-B14F-4D97-AF65-F5344CB8AC3E}">
        <p14:creationId xmlns:p14="http://schemas.microsoft.com/office/powerpoint/2010/main" val="4968369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EDFF4-1F17-405D-B780-3A4CA3951F79}"/>
              </a:ext>
            </a:extLst>
          </p:cNvPr>
          <p:cNvSpPr>
            <a:spLocks noGrp="1"/>
          </p:cNvSpPr>
          <p:nvPr>
            <p:ph type="title"/>
          </p:nvPr>
        </p:nvSpPr>
        <p:spPr/>
        <p:txBody>
          <a:bodyPr/>
          <a:lstStyle/>
          <a:p>
            <a:r>
              <a:rPr lang="en-US" dirty="0"/>
              <a:t>Scalar potential, charge-charge correlation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857077D-5C6F-4E77-B8C9-B467CC79C765}"/>
                  </a:ext>
                </a:extLst>
              </p:cNvPr>
              <p:cNvSpPr>
                <a:spLocks noGrp="1"/>
              </p:cNvSpPr>
              <p:nvPr>
                <p:ph idx="1"/>
              </p:nvPr>
            </p:nvSpPr>
            <p:spPr/>
            <p:txBody>
              <a:bodyPr/>
              <a:lstStyle/>
              <a:p>
                <a:r>
                  <a:rPr lang="en-US" dirty="0"/>
                  <a:t>Lindhard function, </a:t>
                </a:r>
                <a14:m>
                  <m:oMath xmlns:m="http://schemas.openxmlformats.org/officeDocument/2006/math">
                    <m:r>
                      <a:rPr lang="en-US" b="0" i="1" smtClean="0">
                        <a:latin typeface="Cambria Math" panose="02040503050406030204" pitchFamily="18" charset="0"/>
                      </a:rPr>
                      <m:t>𝜔</m:t>
                    </m:r>
                    <m:r>
                      <a:rPr lang="en-US" b="0" i="1" smtClean="0">
                        <a:latin typeface="Cambria Math" panose="02040503050406030204" pitchFamily="18" charset="0"/>
                      </a:rPr>
                      <m:t>→0</m:t>
                    </m:r>
                  </m:oMath>
                </a14:m>
                <a:r>
                  <a:rPr lang="en-US" dirty="0"/>
                  <a:t> limit:</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r>
                            <a:rPr lang="en-US" b="1" i="0" smtClean="0">
                              <a:latin typeface="Cambria Math" panose="02040503050406030204" pitchFamily="18" charset="0"/>
                            </a:rPr>
                            <m:t>𝐪</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num>
                        <m:den>
                          <m:r>
                            <a:rPr lang="en-US" b="0" i="1" smtClean="0">
                              <a:latin typeface="Cambria Math" panose="02040503050406030204" pitchFamily="18" charset="0"/>
                            </a:rPr>
                            <m:t>𝑁</m:t>
                          </m:r>
                        </m:den>
                      </m:f>
                      <m:nary>
                        <m:naryPr>
                          <m:chr m:val="∑"/>
                          <m:supHide m:val="on"/>
                          <m:ctrlPr>
                            <a:rPr lang="en-US" b="0" i="1" smtClean="0">
                              <a:latin typeface="Cambria Math" panose="02040503050406030204" pitchFamily="18" charset="0"/>
                            </a:rPr>
                          </m:ctrlPr>
                        </m:naryPr>
                        <m:sub>
                          <m:r>
                            <m:rPr>
                              <m:brk m:alnAt="7"/>
                            </m:rPr>
                            <a:rPr lang="en-US" b="1" i="0" smtClean="0">
                              <a:latin typeface="Cambria Math" panose="02040503050406030204" pitchFamily="18" charset="0"/>
                            </a:rPr>
                            <m:t>𝐤</m:t>
                          </m:r>
                        </m:sub>
                        <m:sup/>
                        <m:e>
                          <m:f>
                            <m:fPr>
                              <m:ctrlPr>
                                <a:rPr lang="en-US" b="0" i="1" smtClean="0">
                                  <a:latin typeface="Cambria Math" panose="02040503050406030204" pitchFamily="18" charset="0"/>
                                </a:rPr>
                              </m:ctrlPr>
                            </m:fPr>
                            <m:num>
                              <m:r>
                                <a:rPr lang="en-US" b="0" i="1" smtClean="0">
                                  <a:latin typeface="Cambria Math" panose="02040503050406030204" pitchFamily="18" charset="0"/>
                                </a:rPr>
                                <m:t>𝑓</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𝜂</m:t>
                                  </m:r>
                                </m:e>
                              </m:d>
                              <m:r>
                                <a:rPr lang="en-US" b="0" i="1" smtClean="0">
                                  <a:latin typeface="Cambria Math" panose="02040503050406030204" pitchFamily="18" charset="0"/>
                                </a:rPr>
                                <m:t>−</m:t>
                              </m:r>
                              <m:r>
                                <a:rPr lang="en-US" b="0" i="1" smtClean="0">
                                  <a:latin typeface="Cambria Math" panose="02040503050406030204" pitchFamily="18" charset="0"/>
                                </a:rPr>
                                <m:t>𝑓</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r>
                                    <a:rPr lang="en-US" b="0" i="1" smtClean="0">
                                      <a:latin typeface="Cambria Math" panose="02040503050406030204" pitchFamily="18" charset="0"/>
                                    </a:rPr>
                                    <m:t>+</m:t>
                                  </m:r>
                                  <m:r>
                                    <a:rPr lang="en-US" b="1" i="0" smtClean="0">
                                      <a:latin typeface="Cambria Math" panose="02040503050406030204" pitchFamily="18" charset="0"/>
                                    </a:rPr>
                                    <m:t>𝐪</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𝜂</m:t>
                              </m:r>
                              <m:r>
                                <a:rPr lang="en-US" b="0" i="1" smtClean="0">
                                  <a:latin typeface="Cambria Math" panose="02040503050406030204" pitchFamily="18" charset="0"/>
                                </a:rPr>
                                <m:t>)</m:t>
                              </m:r>
                            </m:num>
                            <m:den>
                              <m:r>
                                <a:rPr lang="en-US" b="0" i="1" smtClean="0">
                                  <a:latin typeface="Cambria Math" panose="02040503050406030204" pitchFamily="18" charset="0"/>
                                </a:rPr>
                                <m:t>ℏ</m:t>
                              </m:r>
                              <m:r>
                                <a:rPr lang="en-US" b="0" i="1" smtClean="0">
                                  <a:latin typeface="Cambria Math" panose="02040503050406030204" pitchFamily="18" charset="0"/>
                                </a:rPr>
                                <m:t>𝜔</m:t>
                              </m:r>
                              <m:r>
                                <a:rPr lang="en-US" b="0" i="1" smtClean="0">
                                  <a:latin typeface="Cambria Math" panose="02040503050406030204" pitchFamily="18" charset="0"/>
                                </a:rPr>
                                <m:t>+2</m:t>
                              </m:r>
                              <m:r>
                                <a:rPr lang="en-US" b="0" i="1" smtClean="0">
                                  <a:latin typeface="Cambria Math" panose="02040503050406030204" pitchFamily="18" charset="0"/>
                                </a:rPr>
                                <m:t>𝑖</m:t>
                              </m:r>
                              <m:r>
                                <a:rPr lang="en-US" b="0" i="1" smtClean="0">
                                  <a:latin typeface="Cambria Math" panose="02040503050406030204" pitchFamily="18" charset="0"/>
                                </a:rPr>
                                <m:t>𝜂</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r>
                                    <a:rPr lang="en-US" b="0" i="1" smtClean="0">
                                      <a:latin typeface="Cambria Math" panose="02040503050406030204" pitchFamily="18" charset="0"/>
                                    </a:rPr>
                                    <m:t>+</m:t>
                                  </m:r>
                                  <m:r>
                                    <a:rPr lang="en-US" b="1" i="0" smtClean="0">
                                      <a:latin typeface="Cambria Math" panose="02040503050406030204" pitchFamily="18" charset="0"/>
                                    </a:rPr>
                                    <m:t>𝐪</m:t>
                                  </m:r>
                                </m:sub>
                              </m:sSub>
                            </m:den>
                          </m:f>
                        </m:e>
                      </m:nary>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r>
                        <m:rPr>
                          <m:sty m:val="p"/>
                        </m:rPr>
                        <a:rPr lang="en-US" b="0" i="0" smtClean="0">
                          <a:latin typeface="Cambria Math" panose="02040503050406030204" pitchFamily="18" charset="0"/>
                        </a:rPr>
                        <m:t>DOS</m:t>
                      </m:r>
                      <m:r>
                        <a:rPr lang="en-US" b="0"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r>
                            <a:rPr lang="en-US" b="0" i="1" smtClean="0">
                              <a:latin typeface="Cambria Math" panose="02040503050406030204" pitchFamily="18" charset="0"/>
                            </a:rPr>
                            <m:t>𝑖</m:t>
                          </m:r>
                          <m:f>
                            <m:fPr>
                              <m:ctrlPr>
                                <a:rPr lang="en-US" b="0" i="1" smtClean="0">
                                  <a:latin typeface="Cambria Math" panose="02040503050406030204" pitchFamily="18" charset="0"/>
                                </a:rPr>
                              </m:ctrlPr>
                            </m:fPr>
                            <m:num>
                              <m:r>
                                <a:rPr lang="en-US" b="0" i="1" smtClean="0">
                                  <a:latin typeface="Cambria Math" panose="02040503050406030204" pitchFamily="18" charset="0"/>
                                </a:rPr>
                                <m:t>ℏ</m:t>
                              </m:r>
                              <m:r>
                                <a:rPr lang="en-US" b="0" i="1" smtClean="0">
                                  <a:latin typeface="Cambria Math" panose="02040503050406030204" pitchFamily="18" charset="0"/>
                                </a:rPr>
                                <m:t>𝜔</m:t>
                              </m:r>
                            </m:num>
                            <m:den>
                              <m:r>
                                <a:rPr lang="en-US" b="0" i="1" smtClean="0">
                                  <a:latin typeface="Cambria Math" panose="02040503050406030204" pitchFamily="18" charset="0"/>
                                </a:rPr>
                                <m:t>2</m:t>
                              </m:r>
                              <m:r>
                                <a:rPr lang="en-US" b="0" i="1" smtClean="0">
                                  <a:latin typeface="Cambria Math" panose="02040503050406030204" pitchFamily="18" charset="0"/>
                                </a:rPr>
                                <m:t>𝜂</m:t>
                              </m:r>
                            </m:den>
                          </m:f>
                        </m:e>
                      </m:d>
                    </m:oMath>
                  </m:oMathPara>
                </a14:m>
                <a:endParaRPr lang="en-SG"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𝜏</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ℏ</m:t>
                          </m:r>
                        </m:num>
                        <m:den>
                          <m:r>
                            <a:rPr lang="en-US" b="0" i="1" smtClean="0">
                              <a:latin typeface="Cambria Math" panose="02040503050406030204" pitchFamily="18" charset="0"/>
                            </a:rPr>
                            <m:t>2</m:t>
                          </m:r>
                          <m:r>
                            <a:rPr lang="en-US" b="0" i="1" smtClean="0">
                              <a:latin typeface="Cambria Math" panose="02040503050406030204" pitchFamily="18" charset="0"/>
                            </a:rPr>
                            <m:t>𝜂</m:t>
                          </m:r>
                        </m:den>
                      </m:f>
                    </m:oMath>
                  </m:oMathPara>
                </a14:m>
                <a:endParaRPr lang="en-SG" dirty="0"/>
              </a:p>
            </p:txBody>
          </p:sp>
        </mc:Choice>
        <mc:Fallback xmlns="">
          <p:sp>
            <p:nvSpPr>
              <p:cNvPr id="3" name="Content Placeholder 2">
                <a:extLst>
                  <a:ext uri="{FF2B5EF4-FFF2-40B4-BE49-F238E27FC236}">
                    <a16:creationId xmlns:a16="http://schemas.microsoft.com/office/drawing/2014/main" id="{F857077D-5C6F-4E77-B8C9-B467CC79C765}"/>
                  </a:ext>
                </a:extLst>
              </p:cNvPr>
              <p:cNvSpPr>
                <a:spLocks noGrp="1" noRot="1" noChangeAspect="1" noMove="1" noResize="1" noEditPoints="1" noAdjustHandles="1" noChangeArrowheads="1" noChangeShapeType="1" noTextEdit="1"/>
              </p:cNvSpPr>
              <p:nvPr>
                <p:ph idx="1"/>
              </p:nvPr>
            </p:nvSpPr>
            <p:spPr>
              <a:blipFill>
                <a:blip r:embed="rId2"/>
                <a:stretch>
                  <a:fillRect l="-1391" t="-238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1DAB89FB-3847-4551-A908-F8829CD280C4}"/>
              </a:ext>
            </a:extLst>
          </p:cNvPr>
          <p:cNvSpPr>
            <a:spLocks noGrp="1"/>
          </p:cNvSpPr>
          <p:nvPr>
            <p:ph type="sldNum" sz="quarter" idx="12"/>
          </p:nvPr>
        </p:nvSpPr>
        <p:spPr/>
        <p:txBody>
          <a:bodyPr/>
          <a:lstStyle/>
          <a:p>
            <a:fld id="{6B0C5081-FAA5-4254-AC75-597BB4863808}" type="slidenum">
              <a:rPr lang="en-US" smtClean="0"/>
              <a:t>27</a:t>
            </a:fld>
            <a:endParaRPr lang="en-US"/>
          </a:p>
        </p:txBody>
      </p:sp>
    </p:spTree>
    <p:extLst>
      <p:ext uri="{BB962C8B-B14F-4D97-AF65-F5344CB8AC3E}">
        <p14:creationId xmlns:p14="http://schemas.microsoft.com/office/powerpoint/2010/main" val="9511519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9BF4A-77BE-4A31-9DB8-2C8219454487}"/>
              </a:ext>
            </a:extLst>
          </p:cNvPr>
          <p:cNvSpPr>
            <a:spLocks noGrp="1"/>
          </p:cNvSpPr>
          <p:nvPr>
            <p:ph type="title"/>
          </p:nvPr>
        </p:nvSpPr>
        <p:spPr/>
        <p:txBody>
          <a:bodyPr/>
          <a:lstStyle/>
          <a:p>
            <a:r>
              <a:rPr lang="en-US" dirty="0"/>
              <a:t>Scattering problem in Coulomb gauge</a:t>
            </a:r>
            <a:endParaRPr lang="en-SG"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D65D737-8B53-4ADE-9800-B90243FC18E2}"/>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m:t>
                          </m:r>
                        </m:e>
                        <m:sup>
                          <m:r>
                            <a:rPr lang="en-US" b="0" i="1" smtClean="0">
                              <a:latin typeface="Cambria Math" panose="02040503050406030204" pitchFamily="18" charset="0"/>
                            </a:rPr>
                            <m:t>2</m:t>
                          </m:r>
                        </m:sup>
                      </m:sSup>
                      <m:r>
                        <a:rPr lang="en-US" b="0" i="1" smtClean="0">
                          <a:latin typeface="Cambria Math" panose="02040503050406030204" pitchFamily="18" charset="0"/>
                        </a:rPr>
                        <m:t>𝜙</m:t>
                      </m:r>
                      <m:r>
                        <a:rPr lang="en-US" b="0" i="1" smtClean="0">
                          <a:latin typeface="Cambria Math" panose="02040503050406030204" pitchFamily="18" charset="0"/>
                        </a:rPr>
                        <m:t>=</m:t>
                      </m:r>
                      <m:r>
                        <a:rPr lang="en-US" b="0" i="1" smtClean="0">
                          <a:latin typeface="Cambria Math" panose="02040503050406030204" pitchFamily="18" charset="0"/>
                        </a:rPr>
                        <m:t>𝜌</m:t>
                      </m:r>
                      <m:r>
                        <a:rPr lang="en-US" b="0" i="1" smtClean="0">
                          <a:latin typeface="Cambria Math" panose="02040503050406030204" pitchFamily="18" charset="0"/>
                        </a:rPr>
                        <m:t>+</m:t>
                      </m:r>
                      <m:r>
                        <a:rPr lang="en-US" b="0" i="1" smtClean="0">
                          <a:latin typeface="Cambria Math" panose="02040503050406030204" pitchFamily="18" charset="0"/>
                        </a:rPr>
                        <m:t>𝑃</m:t>
                      </m:r>
                      <m:r>
                        <a:rPr lang="en-US" b="0" i="1" smtClean="0">
                          <a:latin typeface="Cambria Math" panose="02040503050406030204" pitchFamily="18" charset="0"/>
                        </a:rPr>
                        <m:t>𝜙</m:t>
                      </m:r>
                    </m:oMath>
                  </m:oMathPara>
                </a14:m>
                <a:endParaRPr lang="en-SG" dirty="0"/>
              </a:p>
              <a:p>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m:t>
                              </m:r>
                            </m:e>
                            <m:sup>
                              <m:r>
                                <a:rPr lang="en-US" b="0" i="1" smtClean="0">
                                  <a:latin typeface="Cambria Math" panose="02040503050406030204" pitchFamily="18" charset="0"/>
                                </a:rPr>
                                <m:t>2</m:t>
                              </m:r>
                            </m:sup>
                          </m:sSup>
                        </m:e>
                      </m:d>
                      <m:r>
                        <a:rPr lang="en-US" b="1" i="0" smtClean="0">
                          <a:latin typeface="Cambria Math" panose="02040503050406030204" pitchFamily="18" charset="0"/>
                        </a:rPr>
                        <m:t>𝐀</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𝐣</m:t>
                          </m:r>
                        </m:e>
                        <m:sub>
                          <m:r>
                            <a:rPr lang="en-US" b="0" i="1" smtClean="0">
                              <a:latin typeface="Cambria Math" panose="02040503050406030204" pitchFamily="18" charset="0"/>
                            </a:rPr>
                            <m:t>𝑇</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𝑇</m:t>
                          </m:r>
                        </m:sub>
                      </m:sSub>
                      <m:r>
                        <a:rPr lang="en-US" b="1" i="0" smtClean="0">
                          <a:latin typeface="Cambria Math" panose="02040503050406030204" pitchFamily="18" charset="0"/>
                        </a:rPr>
                        <m:t>𝐀</m:t>
                      </m:r>
                      <m:r>
                        <a:rPr lang="en-US" b="0" i="0" smtClean="0">
                          <a:latin typeface="Cambria Math" panose="02040503050406030204" pitchFamily="18" charset="0"/>
                        </a:rPr>
                        <m:t>,  </m:t>
                      </m:r>
                      <m:r>
                        <m:rPr>
                          <m:sty m:val="p"/>
                        </m:rPr>
                        <a:rPr lang="en-US" b="0" i="0" smtClean="0">
                          <a:latin typeface="Cambria Math" panose="02040503050406030204" pitchFamily="18" charset="0"/>
                        </a:rPr>
                        <m:t>∇</m:t>
                      </m:r>
                      <m:r>
                        <a:rPr lang="en-US" b="0" i="1" smtClean="0">
                          <a:latin typeface="Cambria Math" panose="02040503050406030204" pitchFamily="18" charset="0"/>
                        </a:rPr>
                        <m:t>⋅</m:t>
                      </m:r>
                      <m:r>
                        <a:rPr lang="en-US" b="1" i="0" smtClean="0">
                          <a:latin typeface="Cambria Math" panose="02040503050406030204" pitchFamily="18" charset="0"/>
                        </a:rPr>
                        <m:t>𝐀</m:t>
                      </m:r>
                      <m:r>
                        <a:rPr lang="en-US" b="0" i="1" smtClean="0">
                          <a:latin typeface="Cambria Math" panose="02040503050406030204" pitchFamily="18" charset="0"/>
                        </a:rPr>
                        <m:t>=0</m:t>
                      </m:r>
                    </m:oMath>
                  </m:oMathPara>
                </a14:m>
                <a:endParaRPr lang="en-SG" dirty="0"/>
              </a:p>
              <a:p>
                <a:endParaRPr lang="en-US" dirty="0"/>
              </a:p>
              <a:p>
                <a:r>
                  <a:rPr lang="en-US" dirty="0"/>
                  <a:t>R</a:t>
                </a:r>
                <a:r>
                  <a:rPr lang="en-SG" dirty="0" err="1"/>
                  <a:t>eflection</a:t>
                </a:r>
                <a:r>
                  <a:rPr lang="en-SG" dirty="0"/>
                  <a:t> coefficient (for </a:t>
                </a:r>
                <a14:m>
                  <m:oMath xmlns:m="http://schemas.openxmlformats.org/officeDocument/2006/math">
                    <m:r>
                      <a:rPr lang="en-US" b="0" i="1" smtClean="0">
                        <a:latin typeface="Cambria Math" panose="02040503050406030204" pitchFamily="18" charset="0"/>
                      </a:rPr>
                      <m:t>𝜙</m:t>
                    </m:r>
                  </m:oMath>
                </a14:m>
                <a:r>
                  <a:rPr lang="en-SG" dirty="0"/>
                  <a:t>)</a:t>
                </a:r>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𝑐</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𝑘</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𝑞</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𝑘</m:t>
                          </m:r>
                        </m:den>
                      </m:f>
                      <m:r>
                        <a:rPr lang="en-US" b="0" i="1" smtClean="0">
                          <a:latin typeface="Cambria Math" panose="02040503050406030204" pitchFamily="18" charset="0"/>
                        </a:rPr>
                        <m:t>≈−1+2</m:t>
                      </m:r>
                      <m:r>
                        <m:rPr>
                          <m:sty m:val="p"/>
                        </m:rPr>
                        <a:rPr lang="en-US" b="0" i="0" smtClean="0">
                          <a:latin typeface="Cambria Math" panose="02040503050406030204" pitchFamily="18" charset="0"/>
                        </a:rPr>
                        <m:t>Λ</m:t>
                      </m:r>
                      <m:r>
                        <a:rPr lang="en-US" b="0" i="1" smtClean="0">
                          <a:latin typeface="Cambria Math" panose="02040503050406030204" pitchFamily="18" charset="0"/>
                        </a:rPr>
                        <m:t>𝑞</m:t>
                      </m:r>
                      <m:r>
                        <a:rPr lang="en-US" b="0" i="1" smtClean="0">
                          <a:latin typeface="Cambria Math" panose="02040503050406030204" pitchFamily="18" charset="0"/>
                        </a:rPr>
                        <m:t>−</m:t>
                      </m:r>
                      <m:r>
                        <a:rPr lang="en-US" b="0" i="1" smtClean="0">
                          <a:latin typeface="Cambria Math" panose="02040503050406030204" pitchFamily="18" charset="0"/>
                        </a:rPr>
                        <m:t>𝑖</m:t>
                      </m:r>
                      <m:r>
                        <m:rPr>
                          <m:sty m:val="p"/>
                        </m:rPr>
                        <a:rPr lang="en-US" b="0" i="0" smtClean="0">
                          <a:latin typeface="Cambria Math" panose="02040503050406030204" pitchFamily="18" charset="0"/>
                        </a:rPr>
                        <m:t>Λ</m:t>
                      </m:r>
                      <m:r>
                        <a:rPr lang="en-US" b="0" i="1" smtClean="0">
                          <a:latin typeface="Cambria Math" panose="02040503050406030204" pitchFamily="18" charset="0"/>
                        </a:rPr>
                        <m:t>𝜏𝜔</m:t>
                      </m:r>
                      <m:r>
                        <a:rPr lang="en-US" b="0" i="1" smtClean="0">
                          <a:latin typeface="Cambria Math" panose="02040503050406030204" pitchFamily="18" charset="0"/>
                        </a:rPr>
                        <m:t>𝑞</m:t>
                      </m:r>
                    </m:oMath>
                  </m:oMathPara>
                </a14:m>
                <a:endParaRPr lang="en-SG" dirty="0"/>
              </a:p>
              <a:p>
                <a:endParaRPr lang="en-SG" dirty="0"/>
              </a:p>
            </p:txBody>
          </p:sp>
        </mc:Choice>
        <mc:Fallback>
          <p:sp>
            <p:nvSpPr>
              <p:cNvPr id="3" name="Content Placeholder 2">
                <a:extLst>
                  <a:ext uri="{FF2B5EF4-FFF2-40B4-BE49-F238E27FC236}">
                    <a16:creationId xmlns:a16="http://schemas.microsoft.com/office/drawing/2014/main" id="{2D65D737-8B53-4ADE-9800-B90243FC18E2}"/>
                  </a:ext>
                </a:extLst>
              </p:cNvPr>
              <p:cNvSpPr>
                <a:spLocks noGrp="1" noRot="1" noChangeAspect="1" noMove="1" noResize="1" noEditPoints="1" noAdjustHandles="1" noChangeArrowheads="1" noChangeShapeType="1" noTextEdit="1"/>
              </p:cNvSpPr>
              <p:nvPr>
                <p:ph idx="1"/>
              </p:nvPr>
            </p:nvSpPr>
            <p:spPr>
              <a:blipFill>
                <a:blip r:embed="rId2"/>
                <a:stretch>
                  <a:fillRect l="-139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C7D02427-2BC3-4DCD-A649-74401DD3EB57}"/>
              </a:ext>
            </a:extLst>
          </p:cNvPr>
          <p:cNvSpPr>
            <a:spLocks noGrp="1"/>
          </p:cNvSpPr>
          <p:nvPr>
            <p:ph type="sldNum" sz="quarter" idx="12"/>
          </p:nvPr>
        </p:nvSpPr>
        <p:spPr/>
        <p:txBody>
          <a:bodyPr/>
          <a:lstStyle/>
          <a:p>
            <a:fld id="{6B0C5081-FAA5-4254-AC75-597BB4863808}" type="slidenum">
              <a:rPr lang="en-US" smtClean="0"/>
              <a:t>28</a:t>
            </a:fld>
            <a:endParaRPr lang="en-US"/>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F1C3C294-4C7C-A732-F21B-B32ED27CA25B}"/>
                  </a:ext>
                </a:extLst>
              </p:cNvPr>
              <p:cNvSpPr txBox="1"/>
              <p:nvPr/>
            </p:nvSpPr>
            <p:spPr>
              <a:xfrm>
                <a:off x="4678437" y="5829909"/>
                <a:ext cx="2994781" cy="646331"/>
              </a:xfrm>
              <a:prstGeom prst="rect">
                <a:avLst/>
              </a:prstGeom>
              <a:noFill/>
            </p:spPr>
            <p:txBody>
              <a:bodyPr wrap="square" rtlCol="0">
                <a:spAutoFit/>
              </a:bodyPr>
              <a:lstStyle/>
              <a:p>
                <a14:m>
                  <m:oMath xmlns:m="http://schemas.openxmlformats.org/officeDocument/2006/math">
                    <m:r>
                      <m:rPr>
                        <m:sty m:val="p"/>
                      </m:rPr>
                      <a:rPr lang="en-US" b="0" i="0" smtClean="0">
                        <a:latin typeface="Cambria Math" panose="02040503050406030204" pitchFamily="18" charset="0"/>
                      </a:rPr>
                      <m:t>Λ</m:t>
                    </m:r>
                  </m:oMath>
                </a14:m>
                <a:r>
                  <a:rPr lang="en-SG" dirty="0"/>
                  <a:t>: Thomas-Fermi screening length, </a:t>
                </a:r>
                <a14:m>
                  <m:oMath xmlns:m="http://schemas.openxmlformats.org/officeDocument/2006/math">
                    <m:r>
                      <a:rPr lang="en-US" b="0" i="1" smtClean="0">
                        <a:latin typeface="Cambria Math" panose="02040503050406030204" pitchFamily="18" charset="0"/>
                      </a:rPr>
                      <m:t>𝜏</m:t>
                    </m:r>
                  </m:oMath>
                </a14:m>
                <a:r>
                  <a:rPr lang="en-SG" dirty="0"/>
                  <a:t>: relaxation time</a:t>
                </a:r>
              </a:p>
            </p:txBody>
          </p:sp>
        </mc:Choice>
        <mc:Fallback>
          <p:sp>
            <p:nvSpPr>
              <p:cNvPr id="5" name="TextBox 4">
                <a:extLst>
                  <a:ext uri="{FF2B5EF4-FFF2-40B4-BE49-F238E27FC236}">
                    <a16:creationId xmlns:a16="http://schemas.microsoft.com/office/drawing/2014/main" id="{F1C3C294-4C7C-A732-F21B-B32ED27CA25B}"/>
                  </a:ext>
                </a:extLst>
              </p:cNvPr>
              <p:cNvSpPr txBox="1">
                <a:spLocks noRot="1" noChangeAspect="1" noMove="1" noResize="1" noEditPoints="1" noAdjustHandles="1" noChangeArrowheads="1" noChangeShapeType="1" noTextEdit="1"/>
              </p:cNvSpPr>
              <p:nvPr/>
            </p:nvSpPr>
            <p:spPr>
              <a:xfrm>
                <a:off x="4678437" y="5829909"/>
                <a:ext cx="2994781" cy="646331"/>
              </a:xfrm>
              <a:prstGeom prst="rect">
                <a:avLst/>
              </a:prstGeom>
              <a:blipFill>
                <a:blip r:embed="rId3"/>
                <a:stretch>
                  <a:fillRect l="-1626" t="-4717" b="-14151"/>
                </a:stretch>
              </a:blipFill>
            </p:spPr>
            <p:txBody>
              <a:bodyPr/>
              <a:lstStyle/>
              <a:p>
                <a:r>
                  <a:rPr lang="en-SG">
                    <a:noFill/>
                  </a:rPr>
                  <a:t> </a:t>
                </a:r>
              </a:p>
            </p:txBody>
          </p:sp>
        </mc:Fallback>
      </mc:AlternateContent>
    </p:spTree>
    <p:extLst>
      <p:ext uri="{BB962C8B-B14F-4D97-AF65-F5344CB8AC3E}">
        <p14:creationId xmlns:p14="http://schemas.microsoft.com/office/powerpoint/2010/main" val="438090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576F960-D75B-49B9-B2C9-D9E8958A07E9}"/>
                  </a:ext>
                </a:extLst>
              </p:cNvPr>
              <p:cNvSpPr>
                <a:spLocks noGrp="1"/>
              </p:cNvSpPr>
              <p:nvPr>
                <p:ph type="title"/>
              </p:nvPr>
            </p:nvSpPr>
            <p:spPr/>
            <p:txBody>
              <a:bodyPr>
                <a:normAutofit/>
              </a:bodyPr>
              <a:lstStyle/>
              <a:p>
                <a:r>
                  <a:rPr lang="en-US" dirty="0"/>
                  <a:t>Drude model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oMath>
                </a14:m>
                <a:r>
                  <a:rPr lang="en-SG" dirty="0"/>
                  <a:t>, </a:t>
                </a:r>
                <a14:m>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oMath>
                </a14:m>
                <a:r>
                  <a:rPr lang="en-SG" dirty="0"/>
                  <a:t> limit</a:t>
                </a:r>
              </a:p>
            </p:txBody>
          </p:sp>
        </mc:Choice>
        <mc:Fallback xmlns="">
          <p:sp>
            <p:nvSpPr>
              <p:cNvPr id="2" name="Title 1">
                <a:extLst>
                  <a:ext uri="{FF2B5EF4-FFF2-40B4-BE49-F238E27FC236}">
                    <a16:creationId xmlns:a16="http://schemas.microsoft.com/office/drawing/2014/main" id="{6576F960-D75B-49B9-B2C9-D9E8958A07E9}"/>
                  </a:ext>
                </a:extLst>
              </p:cNvPr>
              <p:cNvSpPr>
                <a:spLocks noGrp="1" noRot="1" noChangeAspect="1" noMove="1" noResize="1" noEditPoints="1" noAdjustHandles="1" noChangeArrowheads="1" noChangeShapeType="1" noTextEdit="1"/>
              </p:cNvSpPr>
              <p:nvPr>
                <p:ph type="title"/>
              </p:nvPr>
            </p:nvSpPr>
            <p:spPr>
              <a:blipFill>
                <a:blip r:embed="rId2"/>
                <a:stretch>
                  <a:fillRect l="-3091"/>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6A1A094-0E8F-4654-B40E-15F56338B30E}"/>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𝑝</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𝑘</m:t>
                              </m:r>
                            </m:e>
                            <m:sub>
                              <m:r>
                                <a:rPr lang="en-US" b="0" i="1" smtClean="0">
                                  <a:latin typeface="Cambria Math" panose="02040503050406030204" pitchFamily="18" charset="0"/>
                                </a:rPr>
                                <m:t>𝑧</m:t>
                              </m:r>
                            </m:sub>
                            <m:sup>
                              <m:r>
                                <a:rPr lang="en-US" b="0" i="1" smtClean="0">
                                  <a:latin typeface="Cambria Math" panose="02040503050406030204" pitchFamily="18" charset="0"/>
                                </a:rPr>
                                <m:t>′</m:t>
                              </m:r>
                            </m:sup>
                          </m:sSubSup>
                          <m:r>
                            <a:rPr lang="en-US" b="0" i="1" smtClean="0">
                              <a:latin typeface="Cambria Math" panose="02040503050406030204" pitchFamily="18" charset="0"/>
                            </a:rPr>
                            <m:t>−</m:t>
                          </m:r>
                          <m:r>
                            <a:rPr lang="en-US" b="0" i="1" smtClean="0">
                              <a:latin typeface="Cambria Math" panose="02040503050406030204" pitchFamily="18" charset="0"/>
                            </a:rPr>
                            <m:t>𝜖</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𝑧</m:t>
                              </m:r>
                            </m:sub>
                          </m:sSub>
                        </m:num>
                        <m:den>
                          <m:sSubSup>
                            <m:sSubSupPr>
                              <m:ctrlPr>
                                <a:rPr lang="en-US" i="1">
                                  <a:latin typeface="Cambria Math" panose="02040503050406030204" pitchFamily="18" charset="0"/>
                                </a:rPr>
                              </m:ctrlPr>
                            </m:sSubSupPr>
                            <m:e>
                              <m:r>
                                <a:rPr lang="en-US" i="1">
                                  <a:latin typeface="Cambria Math" panose="02040503050406030204" pitchFamily="18" charset="0"/>
                                </a:rPr>
                                <m:t>𝑘</m:t>
                              </m:r>
                            </m:e>
                            <m:sub>
                              <m:r>
                                <a:rPr lang="en-US" i="1">
                                  <a:latin typeface="Cambria Math" panose="02040503050406030204" pitchFamily="18" charset="0"/>
                                </a:rPr>
                                <m:t>𝑧</m:t>
                              </m:r>
                            </m:sub>
                            <m:sup>
                              <m:r>
                                <a:rPr lang="en-US" i="1">
                                  <a:latin typeface="Cambria Math" panose="02040503050406030204" pitchFamily="18" charset="0"/>
                                </a:rPr>
                                <m:t>′</m:t>
                              </m:r>
                            </m:sup>
                          </m:sSubSup>
                          <m:r>
                            <a:rPr lang="en-US" b="0" i="1" smtClean="0">
                              <a:latin typeface="Cambria Math" panose="02040503050406030204" pitchFamily="18" charset="0"/>
                            </a:rPr>
                            <m:t>+</m:t>
                          </m:r>
                          <m:r>
                            <a:rPr lang="en-US" i="1">
                              <a:latin typeface="Cambria Math" panose="02040503050406030204" pitchFamily="18" charset="0"/>
                            </a:rPr>
                            <m:t>𝜖</m:t>
                          </m:r>
                          <m:sSub>
                            <m:sSubPr>
                              <m:ctrlPr>
                                <a:rPr lang="en-US" i="1">
                                  <a:latin typeface="Cambria Math" panose="02040503050406030204" pitchFamily="18" charset="0"/>
                                </a:rPr>
                              </m:ctrlPr>
                            </m:sSubPr>
                            <m:e>
                              <m:r>
                                <a:rPr lang="en-US" i="1">
                                  <a:latin typeface="Cambria Math" panose="02040503050406030204" pitchFamily="18" charset="0"/>
                                </a:rPr>
                                <m:t>𝑘</m:t>
                              </m:r>
                            </m:e>
                            <m:sub>
                              <m:r>
                                <a:rPr lang="en-US" i="1">
                                  <a:latin typeface="Cambria Math" panose="02040503050406030204" pitchFamily="18" charset="0"/>
                                </a:rPr>
                                <m:t>𝑧</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r>
                            <a:rPr lang="en-US" b="0" i="1" smtClean="0">
                              <a:latin typeface="Cambria Math" panose="02040503050406030204" pitchFamily="18" charset="0"/>
                            </a:rPr>
                            <m:t>𝜖</m:t>
                          </m:r>
                        </m:num>
                        <m:den>
                          <m:r>
                            <a:rPr lang="en-US" b="0" i="1" smtClean="0">
                              <a:latin typeface="Cambria Math" panose="02040503050406030204" pitchFamily="18" charset="0"/>
                            </a:rPr>
                            <m:t>1+</m:t>
                          </m:r>
                          <m:r>
                            <a:rPr lang="en-US" b="0" i="1" smtClean="0">
                              <a:latin typeface="Cambria Math" panose="02040503050406030204" pitchFamily="18" charset="0"/>
                            </a:rPr>
                            <m:t>𝜖</m:t>
                          </m:r>
                        </m:den>
                      </m:f>
                    </m:oMath>
                  </m:oMathPara>
                </a14:m>
                <a:endParaRPr lang="en-SG" dirty="0"/>
              </a:p>
              <a:p>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𝑧</m:t>
                          </m:r>
                        </m:sub>
                      </m:sSub>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𝑞</m:t>
                              </m:r>
                            </m:e>
                            <m:sub>
                              <m:r>
                                <a:rPr lang="en-US" b="0" i="1" smtClean="0">
                                  <a:latin typeface="Cambria Math" panose="02040503050406030204" pitchFamily="18" charset="0"/>
                                </a:rPr>
                                <m:t>⊥</m:t>
                              </m:r>
                            </m:sub>
                            <m:sup>
                              <m:r>
                                <a:rPr lang="en-US" b="0" i="1" smtClean="0">
                                  <a:latin typeface="Cambria Math" panose="02040503050406030204" pitchFamily="18" charset="0"/>
                                </a:rPr>
                                <m:t>2</m:t>
                              </m:r>
                            </m:sup>
                          </m:sSubSup>
                        </m:e>
                      </m:rad>
                      <m:r>
                        <a:rPr lang="en-US" b="0" i="1" smtClean="0">
                          <a:latin typeface="Cambria Math" panose="02040503050406030204" pitchFamily="18" charset="0"/>
                        </a:rPr>
                        <m:t>, </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       </m:t>
                          </m:r>
                          <m:r>
                            <a:rPr lang="en-US" b="0" i="1" smtClean="0">
                              <a:latin typeface="Cambria Math" panose="02040503050406030204" pitchFamily="18" charset="0"/>
                            </a:rPr>
                            <m:t>𝑘</m:t>
                          </m:r>
                        </m:e>
                        <m:sub>
                          <m:r>
                            <a:rPr lang="en-US" b="0" i="1" smtClean="0">
                              <a:latin typeface="Cambria Math" panose="02040503050406030204" pitchFamily="18" charset="0"/>
                            </a:rPr>
                            <m:t>𝑧</m:t>
                          </m:r>
                        </m:sub>
                        <m:sup>
                          <m:r>
                            <a:rPr lang="en-US" b="0" i="1" smtClean="0">
                              <a:latin typeface="Cambria Math" panose="02040503050406030204" pitchFamily="18" charset="0"/>
                            </a:rPr>
                            <m:t>′</m:t>
                          </m:r>
                        </m:sup>
                      </m:sSubSup>
                      <m:r>
                        <a:rPr lang="en-US" i="1">
                          <a:latin typeface="Cambria Math" panose="02040503050406030204" pitchFamily="18" charset="0"/>
                        </a:rPr>
                        <m:t>=</m:t>
                      </m:r>
                      <m:rad>
                        <m:radPr>
                          <m:degHide m:val="on"/>
                          <m:ctrlPr>
                            <a:rPr lang="en-US" i="1">
                              <a:latin typeface="Cambria Math" panose="02040503050406030204" pitchFamily="18" charset="0"/>
                            </a:rPr>
                          </m:ctrlPr>
                        </m:radPr>
                        <m:deg/>
                        <m:e>
                          <m:r>
                            <a:rPr lang="en-US" b="0" i="1" smtClean="0">
                              <a:latin typeface="Cambria Math" panose="02040503050406030204" pitchFamily="18" charset="0"/>
                            </a:rPr>
                            <m:t>𝜖</m:t>
                          </m:r>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𝜔</m:t>
                                  </m:r>
                                </m:e>
                                <m:sup>
                                  <m:r>
                                    <a:rPr lang="en-US" i="1">
                                      <a:latin typeface="Cambria Math" panose="02040503050406030204" pitchFamily="18" charset="0"/>
                                    </a:rPr>
                                    <m:t>2</m:t>
                                  </m:r>
                                </m:sup>
                              </m:sSup>
                            </m:num>
                            <m:den>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1">
                                      <a:latin typeface="Cambria Math" panose="02040503050406030204" pitchFamily="18" charset="0"/>
                                    </a:rPr>
                                    <m:t>2</m:t>
                                  </m:r>
                                </m:sup>
                              </m:sSup>
                            </m:den>
                          </m:f>
                          <m:r>
                            <a:rPr lang="en-US" i="1">
                              <a:latin typeface="Cambria Math" panose="02040503050406030204" pitchFamily="18" charset="0"/>
                            </a:rPr>
                            <m:t>−</m:t>
                          </m:r>
                          <m:sSubSup>
                            <m:sSubSupPr>
                              <m:ctrlPr>
                                <a:rPr lang="en-US" i="1">
                                  <a:latin typeface="Cambria Math" panose="02040503050406030204" pitchFamily="18" charset="0"/>
                                </a:rPr>
                              </m:ctrlPr>
                            </m:sSubSupPr>
                            <m:e>
                              <m:r>
                                <a:rPr lang="en-US" i="1">
                                  <a:latin typeface="Cambria Math" panose="02040503050406030204" pitchFamily="18" charset="0"/>
                                </a:rPr>
                                <m:t>𝑞</m:t>
                              </m:r>
                            </m:e>
                            <m:sub>
                              <m:r>
                                <a:rPr lang="en-US" i="1">
                                  <a:latin typeface="Cambria Math" panose="02040503050406030204" pitchFamily="18" charset="0"/>
                                </a:rPr>
                                <m:t>⊥</m:t>
                              </m:r>
                            </m:sub>
                            <m:sup>
                              <m:r>
                                <a:rPr lang="en-US" i="1">
                                  <a:latin typeface="Cambria Math" panose="02040503050406030204" pitchFamily="18" charset="0"/>
                                </a:rPr>
                                <m:t>2</m:t>
                              </m:r>
                            </m:sup>
                          </m:sSubSup>
                        </m:e>
                      </m:rad>
                    </m:oMath>
                  </m:oMathPara>
                </a14:m>
                <a:endParaRPr lang="en-SG" dirty="0"/>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𝜖</m:t>
                      </m:r>
                      <m:r>
                        <a:rPr lang="en-US" b="0" i="1" smtClean="0">
                          <a:latin typeface="Cambria Math" panose="02040503050406030204" pitchFamily="18" charset="0"/>
                        </a:rPr>
                        <m:t>=1−</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r>
                            <a:rPr lang="en-US" b="0" i="1" smtClean="0">
                              <a:latin typeface="Cambria Math" panose="02040503050406030204" pitchFamily="18" charset="0"/>
                            </a:rPr>
                            <m:t>𝑛</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r>
                            <a:rPr lang="en-US" b="0" i="1" smtClean="0">
                              <a:latin typeface="Cambria Math" panose="02040503050406030204" pitchFamily="18" charset="0"/>
                            </a:rPr>
                            <m:t>𝑚</m:t>
                          </m:r>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𝜔</m:t>
                          </m:r>
                          <m:d>
                            <m:dPr>
                              <m:ctrlPr>
                                <a:rPr lang="en-US" b="0" i="1" smtClean="0">
                                  <a:latin typeface="Cambria Math" panose="02040503050406030204" pitchFamily="18" charset="0"/>
                                </a:rPr>
                              </m:ctrlPr>
                            </m:dPr>
                            <m:e>
                              <m:r>
                                <a:rPr lang="en-US" b="0" i="1" smtClean="0">
                                  <a:latin typeface="Cambria Math" panose="02040503050406030204" pitchFamily="18" charset="0"/>
                                </a:rPr>
                                <m:t>𝜔</m:t>
                              </m:r>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𝜏</m:t>
                              </m:r>
                            </m:e>
                          </m:d>
                        </m:den>
                      </m:f>
                    </m:oMath>
                  </m:oMathPara>
                </a14:m>
                <a:endParaRPr lang="en-SG" dirty="0"/>
              </a:p>
            </p:txBody>
          </p:sp>
        </mc:Choice>
        <mc:Fallback xmlns="">
          <p:sp>
            <p:nvSpPr>
              <p:cNvPr id="3" name="Content Placeholder 2">
                <a:extLst>
                  <a:ext uri="{FF2B5EF4-FFF2-40B4-BE49-F238E27FC236}">
                    <a16:creationId xmlns:a16="http://schemas.microsoft.com/office/drawing/2014/main" id="{26A1A094-0E8F-4654-B40E-15F56338B30E}"/>
                  </a:ext>
                </a:extLst>
              </p:cNvPr>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270054EA-0146-4A99-92CE-E274D9767F1C}"/>
              </a:ext>
            </a:extLst>
          </p:cNvPr>
          <p:cNvSpPr>
            <a:spLocks noGrp="1"/>
          </p:cNvSpPr>
          <p:nvPr>
            <p:ph type="sldNum" sz="quarter" idx="12"/>
          </p:nvPr>
        </p:nvSpPr>
        <p:spPr/>
        <p:txBody>
          <a:bodyPr/>
          <a:lstStyle/>
          <a:p>
            <a:fld id="{6B0C5081-FAA5-4254-AC75-597BB4863808}" type="slidenum">
              <a:rPr lang="en-US" smtClean="0"/>
              <a:t>29</a:t>
            </a:fld>
            <a:endParaRPr lang="en-US"/>
          </a:p>
        </p:txBody>
      </p:sp>
    </p:spTree>
    <p:extLst>
      <p:ext uri="{BB962C8B-B14F-4D97-AF65-F5344CB8AC3E}">
        <p14:creationId xmlns:p14="http://schemas.microsoft.com/office/powerpoint/2010/main" val="4138202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B43C506-31C3-44A7-8F3A-C3DE61F8E8C0}"/>
              </a:ext>
            </a:extLst>
          </p:cNvPr>
          <p:cNvSpPr/>
          <p:nvPr/>
        </p:nvSpPr>
        <p:spPr>
          <a:xfrm>
            <a:off x="3045708" y="5032638"/>
            <a:ext cx="2956331" cy="1079404"/>
          </a:xfrm>
          <a:prstGeom prst="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6788E6C0-030F-4314-BB03-3BA4AAFA61B1}"/>
                  </a:ext>
                </a:extLst>
              </p:cNvPr>
              <p:cNvSpPr>
                <a:spLocks noGrp="1"/>
              </p:cNvSpPr>
              <p:nvPr>
                <p:ph type="title"/>
              </p:nvPr>
            </p:nvSpPr>
            <p:spPr/>
            <p:txBody>
              <a:bodyPr>
                <a:normAutofit/>
              </a:bodyPr>
              <a:lstStyle/>
              <a:p>
                <a:r>
                  <a:rPr lang="en-US" dirty="0"/>
                  <a:t>Heat transfer in the non-retardation limit (</a:t>
                </a:r>
                <a14:m>
                  <m:oMath xmlns:m="http://schemas.openxmlformats.org/officeDocument/2006/math">
                    <m:r>
                      <a:rPr lang="en-US" b="0" i="1" smtClean="0">
                        <a:latin typeface="Cambria Math" panose="02040503050406030204" pitchFamily="18" charset="0"/>
                      </a:rPr>
                      <m:t>𝑐</m:t>
                    </m:r>
                    <m:r>
                      <a:rPr lang="en-US" b="0" i="1" smtClean="0">
                        <a:latin typeface="Cambria Math" panose="02040503050406030204" pitchFamily="18" charset="0"/>
                      </a:rPr>
                      <m:t>→∞)</m:t>
                    </m:r>
                  </m:oMath>
                </a14:m>
                <a:endParaRPr lang="en-SG" dirty="0"/>
              </a:p>
            </p:txBody>
          </p:sp>
        </mc:Choice>
        <mc:Fallback xmlns="">
          <p:sp>
            <p:nvSpPr>
              <p:cNvPr id="2" name="Title 1">
                <a:extLst>
                  <a:ext uri="{FF2B5EF4-FFF2-40B4-BE49-F238E27FC236}">
                    <a16:creationId xmlns:a16="http://schemas.microsoft.com/office/drawing/2014/main" id="{6788E6C0-030F-4314-BB03-3BA4AAFA61B1}"/>
                  </a:ext>
                </a:extLst>
              </p:cNvPr>
              <p:cNvSpPr>
                <a:spLocks noGrp="1" noRot="1" noChangeAspect="1" noMove="1" noResize="1" noEditPoints="1" noAdjustHandles="1" noChangeArrowheads="1" noChangeShapeType="1" noTextEdit="1"/>
              </p:cNvSpPr>
              <p:nvPr>
                <p:ph type="title"/>
              </p:nvPr>
            </p:nvSpPr>
            <p:spPr>
              <a:blipFill>
                <a:blip r:embed="rId2"/>
                <a:stretch>
                  <a:fillRect l="-3091" t="-13825" b="-20737"/>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29594EE-2D90-401E-819B-05365F583166}"/>
                  </a:ext>
                </a:extLst>
              </p:cNvPr>
              <p:cNvSpPr>
                <a:spLocks noGrp="1"/>
              </p:cNvSpPr>
              <p:nvPr>
                <p:ph idx="1"/>
              </p:nvPr>
            </p:nvSpPr>
            <p:spPr/>
            <p:txBody>
              <a:bodyPr>
                <a:normAutofit fontScale="925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𝐼</m:t>
                      </m:r>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0</m:t>
                          </m:r>
                        </m:sub>
                        <m:sup>
                          <m:r>
                            <a:rPr lang="en-US" b="0" i="1" smtClean="0">
                              <a:latin typeface="Cambria Math" panose="02040503050406030204" pitchFamily="18" charset="0"/>
                            </a:rPr>
                            <m:t>∞</m:t>
                          </m:r>
                        </m:sup>
                        <m:e>
                          <m:f>
                            <m:fPr>
                              <m:ctrlPr>
                                <a:rPr lang="en-US" b="0" i="1" smtClean="0">
                                  <a:latin typeface="Cambria Math" panose="02040503050406030204" pitchFamily="18" charset="0"/>
                                </a:rPr>
                              </m:ctrlPr>
                            </m:fPr>
                            <m:num>
                              <m:r>
                                <a:rPr lang="en-US" b="0" i="1" smtClean="0">
                                  <a:latin typeface="Cambria Math" panose="02040503050406030204" pitchFamily="18" charset="0"/>
                                </a:rPr>
                                <m:t>𝑑</m:t>
                              </m:r>
                              <m:r>
                                <a:rPr lang="en-US" b="0" i="1" smtClean="0">
                                  <a:latin typeface="Cambria Math" panose="02040503050406030204" pitchFamily="18" charset="0"/>
                                </a:rPr>
                                <m:t>𝜔</m:t>
                              </m:r>
                            </m:num>
                            <m:den>
                              <m:r>
                                <a:rPr lang="en-US" b="0" i="1" smtClean="0">
                                  <a:latin typeface="Cambria Math" panose="02040503050406030204" pitchFamily="18" charset="0"/>
                                </a:rPr>
                                <m:t>2</m:t>
                              </m:r>
                              <m:r>
                                <a:rPr lang="en-US" b="0" i="1" smtClean="0">
                                  <a:latin typeface="Cambria Math" panose="02040503050406030204" pitchFamily="18" charset="0"/>
                                </a:rPr>
                                <m:t>𝜋</m:t>
                              </m:r>
                            </m:den>
                          </m:f>
                          <m:r>
                            <a:rPr lang="en-US" b="0" i="1" smtClean="0">
                              <a:latin typeface="Cambria Math" panose="02040503050406030204" pitchFamily="18" charset="0"/>
                            </a:rPr>
                            <m:t>ℏ</m:t>
                          </m:r>
                          <m:r>
                            <a:rPr lang="en-US" b="0" i="1" smtClean="0">
                              <a:latin typeface="Cambria Math" panose="02040503050406030204" pitchFamily="18" charset="0"/>
                            </a:rPr>
                            <m:t>𝜔</m:t>
                          </m:r>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𝑁</m:t>
                                  </m:r>
                                </m:e>
                                <m:sub>
                                  <m:r>
                                    <a:rPr lang="en-US" i="1">
                                      <a:latin typeface="Cambria Math" panose="02040503050406030204" pitchFamily="18" charset="0"/>
                                    </a:rPr>
                                    <m:t>2</m:t>
                                  </m:r>
                                </m:sub>
                              </m:sSub>
                            </m:e>
                          </m:d>
                          <m:nary>
                            <m:naryPr>
                              <m:limLoc m:val="undOvr"/>
                              <m:subHide m:val="on"/>
                              <m:supHide m:val="on"/>
                              <m:ctrlPr>
                                <a:rPr lang="en-US" b="0" i="1" smtClean="0">
                                  <a:latin typeface="Cambria Math" panose="02040503050406030204" pitchFamily="18" charset="0"/>
                                </a:rPr>
                              </m:ctrlPr>
                            </m:naryPr>
                            <m:sub/>
                            <m:sup/>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2</m:t>
                                      </m:r>
                                    </m:sup>
                                  </m:sSup>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num>
                                <m:den>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𝜋</m:t>
                                          </m:r>
                                        </m:e>
                                      </m:d>
                                    </m:e>
                                    <m:sup>
                                      <m:r>
                                        <a:rPr lang="en-US" b="0" i="1" smtClean="0">
                                          <a:latin typeface="Cambria Math" panose="02040503050406030204" pitchFamily="18" charset="0"/>
                                        </a:rPr>
                                        <m:t>2</m:t>
                                      </m:r>
                                    </m:sup>
                                  </m:sSup>
                                </m:den>
                              </m:f>
                              <m:r>
                                <a:rPr lang="en-US" b="0" i="1" smtClean="0">
                                  <a:latin typeface="Cambria Math" panose="02040503050406030204" pitchFamily="18" charset="0"/>
                                </a:rPr>
                                <m:t>𝑇</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𝜔</m:t>
                              </m:r>
                              <m:r>
                                <a:rPr lang="en-US" b="0" i="1" smtClean="0">
                                  <a:latin typeface="Cambria Math" panose="02040503050406030204" pitchFamily="18" charset="0"/>
                                </a:rPr>
                                <m:t>)</m:t>
                              </m:r>
                            </m:e>
                          </m:nary>
                        </m:e>
                      </m:nary>
                    </m:oMath>
                  </m:oMathPara>
                </a14:m>
                <a:endParaRPr lang="en-SG" dirty="0"/>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𝜔</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4 </m:t>
                          </m:r>
                          <m:r>
                            <m:rPr>
                              <m:sty m:val="p"/>
                            </m:rPr>
                            <a:rPr lang="en-US" b="0" i="0" smtClean="0">
                              <a:latin typeface="Cambria Math" panose="02040503050406030204" pitchFamily="18" charset="0"/>
                            </a:rPr>
                            <m:t>Im</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r>
                            <a:rPr lang="en-US" b="0" i="0" smtClean="0">
                              <a:latin typeface="Cambria Math" panose="02040503050406030204" pitchFamily="18" charset="0"/>
                            </a:rPr>
                            <m:t> </m:t>
                          </m:r>
                          <m:r>
                            <m:rPr>
                              <m:sty m:val="p"/>
                            </m:rPr>
                            <a:rPr lang="en-US" b="0" i="0" smtClean="0">
                              <a:latin typeface="Cambria Math" panose="02040503050406030204" pitchFamily="18" charset="0"/>
                            </a:rPr>
                            <m:t>Im</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r>
                                <a:rPr lang="en-US" b="0" i="1" smtClean="0">
                                  <a:latin typeface="Cambria Math" panose="02040503050406030204" pitchFamily="18" charset="0"/>
                                </a:rPr>
                                <m:t>𝑑𝑞</m:t>
                              </m:r>
                            </m:sup>
                          </m:sSup>
                        </m:num>
                        <m:den>
                          <m:sSup>
                            <m:sSupPr>
                              <m:ctrlPr>
                                <a:rPr lang="en-US" b="0" i="1" smtClean="0">
                                  <a:latin typeface="Cambria Math" panose="02040503050406030204" pitchFamily="18" charset="0"/>
                                </a:rPr>
                              </m:ctrlPr>
                            </m:sSupPr>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1−</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1</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𝑟</m:t>
                                      </m:r>
                                    </m:e>
                                    <m:sub>
                                      <m:r>
                                        <a:rPr lang="en-US" b="0" i="1" smtClean="0">
                                          <a:latin typeface="Cambria Math" panose="02040503050406030204" pitchFamily="18" charset="0"/>
                                        </a:rPr>
                                        <m:t>2</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r>
                                        <a:rPr lang="en-US" b="0" i="1" smtClean="0">
                                          <a:latin typeface="Cambria Math" panose="02040503050406030204" pitchFamily="18" charset="0"/>
                                        </a:rPr>
                                        <m:t>𝑑𝑞</m:t>
                                      </m:r>
                                    </m:sup>
                                  </m:sSup>
                                </m:e>
                              </m:d>
                            </m:e>
                            <m:sup>
                              <m:r>
                                <a:rPr lang="en-US" b="0" i="1" smtClean="0">
                                  <a:latin typeface="Cambria Math" panose="02040503050406030204" pitchFamily="18" charset="0"/>
                                </a:rPr>
                                <m:t>2</m:t>
                              </m:r>
                            </m:sup>
                          </m:sSup>
                        </m:den>
                      </m:f>
                      <m:r>
                        <a:rPr lang="en-US" b="0" i="1" smtClean="0">
                          <a:latin typeface="Cambria Math" panose="02040503050406030204" pitchFamily="18" charset="0"/>
                        </a:rPr>
                        <m:t> </m:t>
                      </m:r>
                    </m:oMath>
                  </m:oMathPara>
                </a14:m>
                <a:endParaRPr lang="en-SG" dirty="0"/>
              </a:p>
              <a:p>
                <a:endParaRPr lang="en-US" dirty="0"/>
              </a:p>
              <a:p>
                <a:r>
                  <a:rPr lang="en-US" dirty="0"/>
                  <a:t>A</a:t>
                </a:r>
                <a:r>
                  <a:rPr lang="en-SG" dirty="0" err="1"/>
                  <a:t>nalytic</a:t>
                </a:r>
                <a:r>
                  <a:rPr lang="en-SG" dirty="0"/>
                  <a:t> prediction</a:t>
                </a:r>
              </a:p>
              <a:p>
                <a:endParaRPr lang="en-US" dirty="0"/>
              </a:p>
              <a:p>
                <a:pPr marL="0" indent="0">
                  <a:buNone/>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𝐼</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BB</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m:t>
                          </m:r>
                        </m:num>
                        <m:den>
                          <m:r>
                            <a:rPr lang="en-US" b="0" i="1" smtClean="0">
                              <a:latin typeface="Cambria Math" panose="02040503050406030204" pitchFamily="18" charset="0"/>
                            </a:rPr>
                            <m:t>2</m:t>
                          </m:r>
                        </m:den>
                      </m:f>
                      <m:r>
                        <a:rPr lang="en-US" b="0" i="1" smtClean="0">
                          <a:latin typeface="Cambria Math" panose="02040503050406030204" pitchFamily="18" charset="0"/>
                        </a:rPr>
                        <m:t> </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Λ</m:t>
                                  </m:r>
                                  <m:r>
                                    <a:rPr lang="en-US" b="0" i="1" smtClean="0">
                                      <a:latin typeface="Cambria Math" panose="02040503050406030204" pitchFamily="18" charset="0"/>
                                    </a:rPr>
                                    <m:t>𝜏</m:t>
                                  </m:r>
                                  <m:r>
                                    <a:rPr lang="en-US" b="0" i="1" smtClean="0">
                                      <a:latin typeface="Cambria Math" panose="02040503050406030204" pitchFamily="18" charset="0"/>
                                    </a:rPr>
                                    <m:t>𝑐</m:t>
                                  </m:r>
                                </m:e>
                              </m:d>
                            </m:e>
                            <m:sup>
                              <m:r>
                                <a:rPr lang="en-US" b="0" i="1" smtClean="0">
                                  <a:latin typeface="Cambria Math" panose="02040503050406030204" pitchFamily="18" charset="0"/>
                                </a:rPr>
                                <m:t>2</m:t>
                              </m:r>
                            </m:sup>
                          </m:sSup>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4</m:t>
                              </m:r>
                            </m:sup>
                          </m:sSup>
                        </m:den>
                      </m:f>
                    </m:oMath>
                  </m:oMathPara>
                </a14:m>
                <a:endParaRPr lang="en-SG" dirty="0"/>
              </a:p>
            </p:txBody>
          </p:sp>
        </mc:Choice>
        <mc:Fallback xmlns="">
          <p:sp>
            <p:nvSpPr>
              <p:cNvPr id="3" name="Content Placeholder 2">
                <a:extLst>
                  <a:ext uri="{FF2B5EF4-FFF2-40B4-BE49-F238E27FC236}">
                    <a16:creationId xmlns:a16="http://schemas.microsoft.com/office/drawing/2014/main" id="{529594EE-2D90-401E-819B-05365F583166}"/>
                  </a:ext>
                </a:extLst>
              </p:cNvPr>
              <p:cNvSpPr>
                <a:spLocks noGrp="1" noRot="1" noChangeAspect="1" noMove="1" noResize="1" noEditPoints="1" noAdjustHandles="1" noChangeArrowheads="1" noChangeShapeType="1" noTextEdit="1"/>
              </p:cNvSpPr>
              <p:nvPr>
                <p:ph idx="1"/>
              </p:nvPr>
            </p:nvSpPr>
            <p:spPr>
              <a:blipFill>
                <a:blip r:embed="rId3"/>
                <a:stretch>
                  <a:fillRect l="-1159"/>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5CFD8C56-13E3-43E1-B969-4318B0EA3EA4}"/>
              </a:ext>
            </a:extLst>
          </p:cNvPr>
          <p:cNvSpPr>
            <a:spLocks noGrp="1"/>
          </p:cNvSpPr>
          <p:nvPr>
            <p:ph type="sldNum" sz="quarter" idx="12"/>
          </p:nvPr>
        </p:nvSpPr>
        <p:spPr/>
        <p:txBody>
          <a:bodyPr/>
          <a:lstStyle/>
          <a:p>
            <a:fld id="{6B0C5081-FAA5-4254-AC75-597BB4863808}" type="slidenum">
              <a:rPr lang="en-US" smtClean="0"/>
              <a:t>30</a:t>
            </a:fld>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AD28556-789A-4A94-812E-AA4E09625A8D}"/>
                  </a:ext>
                </a:extLst>
              </p:cNvPr>
              <p:cNvSpPr txBox="1"/>
              <p:nvPr/>
            </p:nvSpPr>
            <p:spPr>
              <a:xfrm>
                <a:off x="6833937" y="4303867"/>
                <a:ext cx="1986929" cy="1741695"/>
              </a:xfrm>
              <a:prstGeom prst="rect">
                <a:avLst/>
              </a:prstGeom>
              <a:noFill/>
            </p:spPr>
            <p:txBody>
              <a:bodyPr wrap="square" rtlCol="0">
                <a:spAutoFit/>
              </a:bodyPr>
              <a:lstStyle/>
              <a:p>
                <a:r>
                  <a:rPr lang="en-US" b="0" dirty="0"/>
                  <a:t>Thomas-Fermi screening length: </a:t>
                </a:r>
              </a:p>
              <a:p>
                <a:endParaRPr lang="en-US" i="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Λ</m:t>
                      </m:r>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3</m:t>
                                  </m:r>
                                </m:sup>
                              </m:sSup>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2</m:t>
                                  </m:r>
                                </m:sup>
                              </m:sSup>
                              <m:r>
                                <m:rPr>
                                  <m:sty m:val="p"/>
                                </m:rPr>
                                <a:rPr lang="en-US" b="0" i="0" smtClean="0">
                                  <a:latin typeface="Cambria Math" panose="02040503050406030204" pitchFamily="18" charset="0"/>
                                </a:rPr>
                                <m:t>DOS</m:t>
                              </m:r>
                              <m:r>
                                <a:rPr lang="en-US" b="0" i="1" smtClean="0">
                                  <a:latin typeface="Cambria Math" panose="02040503050406030204" pitchFamily="18" charset="0"/>
                                </a:rPr>
                                <m:t>(</m:t>
                              </m:r>
                              <m:r>
                                <a:rPr lang="en-US" b="0" i="1" smtClean="0">
                                  <a:latin typeface="Cambria Math" panose="02040503050406030204" pitchFamily="18" charset="0"/>
                                </a:rPr>
                                <m:t>𝜇</m:t>
                              </m:r>
                              <m:r>
                                <a:rPr lang="en-US" b="0" i="1" smtClean="0">
                                  <a:latin typeface="Cambria Math" panose="02040503050406030204" pitchFamily="18" charset="0"/>
                                </a:rPr>
                                <m:t>) </m:t>
                              </m:r>
                            </m:den>
                          </m:f>
                        </m:e>
                      </m:rad>
                    </m:oMath>
                  </m:oMathPara>
                </a14:m>
                <a:endParaRPr lang="en-SG" dirty="0"/>
              </a:p>
            </p:txBody>
          </p:sp>
        </mc:Choice>
        <mc:Fallback xmlns="">
          <p:sp>
            <p:nvSpPr>
              <p:cNvPr id="5" name="TextBox 4">
                <a:extLst>
                  <a:ext uri="{FF2B5EF4-FFF2-40B4-BE49-F238E27FC236}">
                    <a16:creationId xmlns:a16="http://schemas.microsoft.com/office/drawing/2014/main" id="{7AD28556-789A-4A94-812E-AA4E09625A8D}"/>
                  </a:ext>
                </a:extLst>
              </p:cNvPr>
              <p:cNvSpPr txBox="1">
                <a:spLocks noRot="1" noChangeAspect="1" noMove="1" noResize="1" noEditPoints="1" noAdjustHandles="1" noChangeArrowheads="1" noChangeShapeType="1" noTextEdit="1"/>
              </p:cNvSpPr>
              <p:nvPr/>
            </p:nvSpPr>
            <p:spPr>
              <a:xfrm>
                <a:off x="6833937" y="4303867"/>
                <a:ext cx="1986929" cy="1741695"/>
              </a:xfrm>
              <a:prstGeom prst="rect">
                <a:avLst/>
              </a:prstGeom>
              <a:blipFill>
                <a:blip r:embed="rId4"/>
                <a:stretch>
                  <a:fillRect l="-2454" t="-1748"/>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216F87C8-CB92-4127-80D2-0B8E81CD8FF4}"/>
                  </a:ext>
                </a:extLst>
              </p:cNvPr>
              <p:cNvSpPr txBox="1"/>
              <p:nvPr/>
            </p:nvSpPr>
            <p:spPr>
              <a:xfrm>
                <a:off x="851958" y="6352144"/>
                <a:ext cx="2193750" cy="369332"/>
              </a:xfrm>
              <a:prstGeom prst="rect">
                <a:avLst/>
              </a:prstGeom>
              <a:noFill/>
            </p:spPr>
            <p:txBody>
              <a:bodyPr wrap="square" rtlCol="0">
                <a:sp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m:t>
                        </m:r>
                      </m:e>
                      <m:sub>
                        <m:r>
                          <m:rPr>
                            <m:sty m:val="p"/>
                          </m:rPr>
                          <a:rPr lang="en-US" b="0" i="0" smtClean="0">
                            <a:latin typeface="Cambria Math" panose="02040503050406030204" pitchFamily="18" charset="0"/>
                          </a:rPr>
                          <m:t>BB</m:t>
                        </m:r>
                      </m:sub>
                    </m:sSub>
                  </m:oMath>
                </a14:m>
                <a:r>
                  <a:rPr lang="en-SG" dirty="0"/>
                  <a:t> blackbody power</a:t>
                </a:r>
              </a:p>
            </p:txBody>
          </p:sp>
        </mc:Choice>
        <mc:Fallback xmlns="">
          <p:sp>
            <p:nvSpPr>
              <p:cNvPr id="7" name="TextBox 6">
                <a:extLst>
                  <a:ext uri="{FF2B5EF4-FFF2-40B4-BE49-F238E27FC236}">
                    <a16:creationId xmlns:a16="http://schemas.microsoft.com/office/drawing/2014/main" id="{216F87C8-CB92-4127-80D2-0B8E81CD8FF4}"/>
                  </a:ext>
                </a:extLst>
              </p:cNvPr>
              <p:cNvSpPr txBox="1">
                <a:spLocks noRot="1" noChangeAspect="1" noMove="1" noResize="1" noEditPoints="1" noAdjustHandles="1" noChangeArrowheads="1" noChangeShapeType="1" noTextEdit="1"/>
              </p:cNvSpPr>
              <p:nvPr/>
            </p:nvSpPr>
            <p:spPr>
              <a:xfrm>
                <a:off x="851958" y="6352144"/>
                <a:ext cx="2193750" cy="369332"/>
              </a:xfrm>
              <a:prstGeom prst="rect">
                <a:avLst/>
              </a:prstGeom>
              <a:blipFill>
                <a:blip r:embed="rId5"/>
                <a:stretch>
                  <a:fillRect t="-8197" b="-24590"/>
                </a:stretch>
              </a:blipFill>
            </p:spPr>
            <p:txBody>
              <a:bodyPr/>
              <a:lstStyle/>
              <a:p>
                <a:r>
                  <a:rPr lang="en-SG">
                    <a:noFill/>
                  </a:rPr>
                  <a:t> </a:t>
                </a:r>
              </a:p>
            </p:txBody>
          </p:sp>
        </mc:Fallback>
      </mc:AlternateContent>
    </p:spTree>
    <p:extLst>
      <p:ext uri="{BB962C8B-B14F-4D97-AF65-F5344CB8AC3E}">
        <p14:creationId xmlns:p14="http://schemas.microsoft.com/office/powerpoint/2010/main" val="2403000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C47B9ED-D9D2-45C7-BD2D-C2B9AB321D84}"/>
                  </a:ext>
                </a:extLst>
              </p:cNvPr>
              <p:cNvSpPr>
                <a:spLocks noGrp="1"/>
              </p:cNvSpPr>
              <p:nvPr>
                <p:ph type="title"/>
              </p:nvPr>
            </p:nvSpPr>
            <p:spPr/>
            <p:txBody>
              <a:bodyPr/>
              <a:lstStyle/>
              <a:p>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4</m:t>
                        </m:r>
                      </m:sup>
                    </m:sSup>
                  </m:oMath>
                </a14:m>
                <a:r>
                  <a:rPr lang="en-US" dirty="0"/>
                  <a:t> formula vs numerical NEGF</a:t>
                </a:r>
                <a:endParaRPr lang="en-SG" dirty="0"/>
              </a:p>
            </p:txBody>
          </p:sp>
        </mc:Choice>
        <mc:Fallback xmlns="">
          <p:sp>
            <p:nvSpPr>
              <p:cNvPr id="2" name="Title 1">
                <a:extLst>
                  <a:ext uri="{FF2B5EF4-FFF2-40B4-BE49-F238E27FC236}">
                    <a16:creationId xmlns:a16="http://schemas.microsoft.com/office/drawing/2014/main" id="{BC47B9ED-D9D2-45C7-BD2D-C2B9AB321D84}"/>
                  </a:ext>
                </a:extLst>
              </p:cNvPr>
              <p:cNvSpPr>
                <a:spLocks noGrp="1" noRot="1" noChangeAspect="1" noMove="1" noResize="1" noEditPoints="1" noAdjustHandles="1" noChangeArrowheads="1" noChangeShapeType="1" noTextEdit="1"/>
              </p:cNvSpPr>
              <p:nvPr>
                <p:ph type="title"/>
              </p:nvPr>
            </p:nvSpPr>
            <p:spPr>
              <a:blipFill>
                <a:blip r:embed="rId3"/>
                <a:stretch>
                  <a:fillRect l="-3091" t="-13825" b="-20737"/>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A6C6D208-C15A-4B77-B0EE-47D553630FC5}"/>
              </a:ext>
            </a:extLst>
          </p:cNvPr>
          <p:cNvSpPr>
            <a:spLocks noGrp="1"/>
          </p:cNvSpPr>
          <p:nvPr>
            <p:ph type="sldNum" sz="quarter" idx="12"/>
          </p:nvPr>
        </p:nvSpPr>
        <p:spPr/>
        <p:txBody>
          <a:bodyPr/>
          <a:lstStyle/>
          <a:p>
            <a:fld id="{6B0C5081-FAA5-4254-AC75-597BB4863808}" type="slidenum">
              <a:rPr lang="en-US" smtClean="0"/>
              <a:t>31</a:t>
            </a:fld>
            <a:endParaRPr lang="en-US" dirty="0"/>
          </a:p>
        </p:txBody>
      </p:sp>
      <p:pic>
        <p:nvPicPr>
          <p:cNvPr id="5" name="Picture 4">
            <a:extLst>
              <a:ext uri="{FF2B5EF4-FFF2-40B4-BE49-F238E27FC236}">
                <a16:creationId xmlns:a16="http://schemas.microsoft.com/office/drawing/2014/main" id="{30CC1E8D-8C75-4649-9DB9-D1EC9F8DA7C9}"/>
              </a:ext>
            </a:extLst>
          </p:cNvPr>
          <p:cNvPicPr>
            <a:picLocks noChangeAspect="1"/>
          </p:cNvPicPr>
          <p:nvPr/>
        </p:nvPicPr>
        <p:blipFill>
          <a:blip r:embed="rId4"/>
          <a:stretch>
            <a:fillRect/>
          </a:stretch>
        </p:blipFill>
        <p:spPr>
          <a:xfrm>
            <a:off x="419387" y="2331651"/>
            <a:ext cx="5391893" cy="374601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359823F-E639-4331-B15C-599C0A58A315}"/>
                  </a:ext>
                </a:extLst>
              </p:cNvPr>
              <p:cNvSpPr txBox="1"/>
              <p:nvPr/>
            </p:nvSpPr>
            <p:spPr>
              <a:xfrm>
                <a:off x="6407675" y="2331651"/>
                <a:ext cx="2316938" cy="3804118"/>
              </a:xfrm>
              <a:prstGeom prst="rect">
                <a:avLst/>
              </a:prstGeom>
              <a:noFill/>
            </p:spPr>
            <p:txBody>
              <a:bodyPr wrap="square" rtlCol="0">
                <a:spAutoFit/>
              </a:bodyPr>
              <a:lstStyle/>
              <a:p>
                <a:r>
                  <a:rPr lang="en-US" dirty="0"/>
                  <a:t>NEGF </a:t>
                </a:r>
                <a:r>
                  <a:rPr lang="en-US" dirty="0" err="1"/>
                  <a:t>Caroli</a:t>
                </a:r>
                <a:r>
                  <a:rPr lang="en-US" dirty="0"/>
                  <a:t> formula:</a:t>
                </a:r>
              </a:p>
              <a:p>
                <a:endParaRPr lang="en-US" dirty="0"/>
              </a:p>
              <a:p>
                <a14:m>
                  <m:oMath xmlns:m="http://schemas.openxmlformats.org/officeDocument/2006/math">
                    <m:r>
                      <a:rPr lang="en-US" b="0" i="1" smtClean="0">
                        <a:latin typeface="Cambria Math" panose="02040503050406030204" pitchFamily="18" charset="0"/>
                      </a:rPr>
                      <m:t>𝑇</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1" i="0" smtClean="0">
                                <a:latin typeface="Cambria Math" panose="02040503050406030204" pitchFamily="18" charset="0"/>
                              </a:rPr>
                              <m:t>𝐪</m:t>
                            </m:r>
                          </m:e>
                          <m:sub>
                            <m:r>
                              <a:rPr lang="en-US" b="0" i="1" smtClean="0">
                                <a:latin typeface="Cambria Math" panose="02040503050406030204" pitchFamily="18" charset="0"/>
                              </a:rPr>
                              <m:t>⊥</m:t>
                            </m:r>
                          </m:sub>
                        </m:sSub>
                        <m:r>
                          <a:rPr lang="en-US" b="0" i="1" smtClean="0">
                            <a:latin typeface="Cambria Math" panose="02040503050406030204" pitchFamily="18" charset="0"/>
                          </a:rPr>
                          <m:t>,</m:t>
                        </m:r>
                        <m:r>
                          <a:rPr lang="en-US" b="0" i="1" smtClean="0">
                            <a:latin typeface="Cambria Math" panose="02040503050406030204" pitchFamily="18" charset="0"/>
                          </a:rPr>
                          <m:t>𝜔</m:t>
                        </m:r>
                      </m:e>
                    </m:d>
                    <m:r>
                      <a:rPr lang="en-US" b="0" i="1" smtClean="0">
                        <a:latin typeface="Cambria Math" panose="02040503050406030204" pitchFamily="18" charset="0"/>
                      </a:rPr>
                      <m:t>=</m:t>
                    </m:r>
                    <m:r>
                      <m:rPr>
                        <m:sty m:val="p"/>
                      </m:rPr>
                      <a:rPr lang="en-US" b="0" i="0" smtClean="0">
                        <a:latin typeface="Cambria Math" panose="02040503050406030204" pitchFamily="18" charset="0"/>
                      </a:rPr>
                      <m:t>Tr</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Γ</m:t>
                            </m:r>
                          </m:e>
                          <m:sub>
                            <m:r>
                              <a:rPr lang="en-US" b="0" i="1" smtClean="0">
                                <a:latin typeface="Cambria Math" panose="02040503050406030204" pitchFamily="18" charset="0"/>
                              </a:rPr>
                              <m:t>2</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𝑎</m:t>
                            </m:r>
                          </m:sup>
                        </m:sSup>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Γ</m:t>
                            </m:r>
                          </m:e>
                          <m:sub>
                            <m:r>
                              <a:rPr lang="en-US" b="0" i="1" smtClean="0">
                                <a:latin typeface="Cambria Math" panose="02040503050406030204" pitchFamily="18" charset="0"/>
                              </a:rPr>
                              <m:t>1</m:t>
                            </m:r>
                          </m:sub>
                        </m:sSub>
                      </m:e>
                    </m:d>
                  </m:oMath>
                </a14:m>
                <a:r>
                  <a:rPr lang="en-SG" dirty="0"/>
                  <a:t>, </a:t>
                </a:r>
              </a:p>
              <a:p>
                <a:endParaRPr lang="en-SG"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Γ</m:t>
                          </m:r>
                        </m:e>
                        <m:sub>
                          <m:r>
                            <a:rPr lang="en-US" b="0" i="1" smtClean="0">
                              <a:latin typeface="Cambria Math" panose="02040503050406030204" pitchFamily="18" charset="0"/>
                            </a:rPr>
                            <m:t>𝛼</m:t>
                          </m:r>
                        </m:sub>
                      </m:sSub>
                      <m:r>
                        <a:rPr lang="en-US" b="0" i="1" smtClean="0">
                          <a:latin typeface="Cambria Math" panose="02040503050406030204" pitchFamily="18" charset="0"/>
                        </a:rPr>
                        <m:t>=</m:t>
                      </m:r>
                      <m:r>
                        <a:rPr lang="en-US" b="0" i="1" smtClean="0">
                          <a:latin typeface="Cambria Math" panose="02040503050406030204" pitchFamily="18" charset="0"/>
                        </a:rPr>
                        <m:t>𝑖</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𝛼</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m:rPr>
                              <m:sty m:val="p"/>
                            </m:rPr>
                            <a:rPr lang="en-US" b="0" i="0" smtClean="0">
                              <a:latin typeface="Cambria Math" panose="02040503050406030204" pitchFamily="18" charset="0"/>
                            </a:rPr>
                            <m:t>Π</m:t>
                          </m:r>
                        </m:e>
                        <m:sub>
                          <m:r>
                            <a:rPr lang="en-US" b="0" i="1" smtClean="0">
                              <a:latin typeface="Cambria Math" panose="02040503050406030204" pitchFamily="18" charset="0"/>
                            </a:rPr>
                            <m:t>𝛼</m:t>
                          </m:r>
                        </m:sub>
                        <m:sup>
                          <m:r>
                            <a:rPr lang="en-US" i="1">
                              <a:latin typeface="Cambria Math" panose="02040503050406030204" pitchFamily="18" charset="0"/>
                              <a:ea typeface="Cambria Math" panose="02040503050406030204" pitchFamily="18" charset="0"/>
                            </a:rPr>
                            <m:t>†</m:t>
                          </m:r>
                        </m:sup>
                      </m:sSubSup>
                      <m:r>
                        <a:rPr lang="en-US" b="0" i="1" smtClean="0">
                          <a:latin typeface="Cambria Math" panose="02040503050406030204" pitchFamily="18" charset="0"/>
                        </a:rPr>
                        <m:t>)</m:t>
                      </m:r>
                    </m:oMath>
                  </m:oMathPara>
                </a14:m>
                <a:endParaRPr lang="en-SG" dirty="0"/>
              </a:p>
              <a:p>
                <a:endParaRPr lang="en-US" dirty="0"/>
              </a:p>
              <a:p>
                <a:endParaRPr lang="en-US" dirty="0"/>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𝑣</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2</m:t>
                              </m:r>
                            </m:sub>
                          </m:sSub>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oMath>
                  </m:oMathPara>
                </a14:m>
                <a:endParaRPr lang="en-SG"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sup>
                              </m:sSup>
                              <m:r>
                                <a:rPr lang="en-US" b="0" i="1" smtClean="0">
                                  <a:latin typeface="Cambria Math" panose="02040503050406030204" pitchFamily="18" charset="0"/>
                                </a:rPr>
                                <m:t>|</m:t>
                              </m:r>
                            </m:sup>
                          </m:sSup>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0" i="1" smtClean="0">
                                  <a:latin typeface="Cambria Math" panose="02040503050406030204" pitchFamily="18" charset="0"/>
                                </a:rPr>
                                <m:t>0</m:t>
                              </m:r>
                            </m:sub>
                          </m:sSub>
                          <m:r>
                            <a:rPr lang="en-US" b="0" i="1" smtClean="0">
                              <a:latin typeface="Cambria Math" panose="02040503050406030204" pitchFamily="18" charset="0"/>
                            </a:rPr>
                            <m:t>𝑞</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𝑎</m:t>
                              </m:r>
                            </m:e>
                            <m:sup>
                              <m:r>
                                <a:rPr lang="en-US" b="0" i="1" smtClean="0">
                                  <a:latin typeface="Cambria Math" panose="02040503050406030204" pitchFamily="18" charset="0"/>
                                </a:rPr>
                                <m:t>2</m:t>
                              </m:r>
                            </m:sup>
                          </m:sSup>
                        </m:den>
                      </m:f>
                    </m:oMath>
                  </m:oMathPara>
                </a14:m>
                <a:endParaRPr lang="en-SG" dirty="0"/>
              </a:p>
            </p:txBody>
          </p:sp>
        </mc:Choice>
        <mc:Fallback xmlns="">
          <p:sp>
            <p:nvSpPr>
              <p:cNvPr id="6" name="TextBox 5">
                <a:extLst>
                  <a:ext uri="{FF2B5EF4-FFF2-40B4-BE49-F238E27FC236}">
                    <a16:creationId xmlns:a16="http://schemas.microsoft.com/office/drawing/2014/main" id="{3359823F-E639-4331-B15C-599C0A58A315}"/>
                  </a:ext>
                </a:extLst>
              </p:cNvPr>
              <p:cNvSpPr txBox="1">
                <a:spLocks noRot="1" noChangeAspect="1" noMove="1" noResize="1" noEditPoints="1" noAdjustHandles="1" noChangeArrowheads="1" noChangeShapeType="1" noTextEdit="1"/>
              </p:cNvSpPr>
              <p:nvPr/>
            </p:nvSpPr>
            <p:spPr>
              <a:xfrm>
                <a:off x="6407675" y="2331651"/>
                <a:ext cx="2316938" cy="3804118"/>
              </a:xfrm>
              <a:prstGeom prst="rect">
                <a:avLst/>
              </a:prstGeom>
              <a:blipFill>
                <a:blip r:embed="rId5"/>
                <a:stretch>
                  <a:fillRect l="-2105" t="-80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6E8DB8C-A971-49C0-9A6A-73B13F6B8FA5}"/>
                  </a:ext>
                </a:extLst>
              </p:cNvPr>
              <p:cNvSpPr txBox="1"/>
              <p:nvPr/>
            </p:nvSpPr>
            <p:spPr>
              <a:xfrm>
                <a:off x="4406995" y="4056361"/>
                <a:ext cx="1155031" cy="615874"/>
              </a:xfrm>
              <a:prstGeom prst="rect">
                <a:avLst/>
              </a:prstGeom>
              <a:noFill/>
            </p:spPr>
            <p:txBody>
              <a:bodyPr wrap="square" rtlCol="0">
                <a:spAutoFit/>
              </a:bodyPr>
              <a:lstStyle/>
              <a:p>
                <a:r>
                  <a:rPr lang="en-SG" dirty="0" err="1"/>
                  <a:t>Drude</a:t>
                </a:r>
                <a:r>
                  <a:rPr lang="en-SG" sz="2400" dirty="0"/>
                  <a:t> </a:t>
                </a:r>
                <a14:m>
                  <m:oMath xmlns:m="http://schemas.openxmlformats.org/officeDocument/2006/math">
                    <m:f>
                      <m:fPr>
                        <m:ctrlPr>
                          <a:rPr lang="en-SG" sz="2400" i="1" smtClean="0">
                            <a:latin typeface="Cambria Math" panose="02040503050406030204" pitchFamily="18" charset="0"/>
                          </a:rPr>
                        </m:ctrlPr>
                      </m:fPr>
                      <m:num>
                        <m:r>
                          <a:rPr lang="en-US" sz="2400" b="0" i="1" smtClean="0">
                            <a:latin typeface="Cambria Math" panose="02040503050406030204" pitchFamily="18" charset="0"/>
                          </a:rPr>
                          <m:t>1</m:t>
                        </m:r>
                      </m:num>
                      <m:den>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𝑑</m:t>
                            </m:r>
                          </m:e>
                          <m:sup>
                            <m:r>
                              <a:rPr lang="en-US" sz="2400" b="0" i="1" smtClean="0">
                                <a:latin typeface="Cambria Math" panose="02040503050406030204" pitchFamily="18" charset="0"/>
                              </a:rPr>
                              <m:t>2</m:t>
                            </m:r>
                          </m:sup>
                        </m:sSup>
                      </m:den>
                    </m:f>
                  </m:oMath>
                </a14:m>
                <a:endParaRPr lang="en-SG" sz="2400" dirty="0"/>
              </a:p>
            </p:txBody>
          </p:sp>
        </mc:Choice>
        <mc:Fallback xmlns="">
          <p:sp>
            <p:nvSpPr>
              <p:cNvPr id="7" name="TextBox 6">
                <a:extLst>
                  <a:ext uri="{FF2B5EF4-FFF2-40B4-BE49-F238E27FC236}">
                    <a16:creationId xmlns:a16="http://schemas.microsoft.com/office/drawing/2014/main" id="{66E8DB8C-A971-49C0-9A6A-73B13F6B8FA5}"/>
                  </a:ext>
                </a:extLst>
              </p:cNvPr>
              <p:cNvSpPr txBox="1">
                <a:spLocks noRot="1" noChangeAspect="1" noMove="1" noResize="1" noEditPoints="1" noAdjustHandles="1" noChangeArrowheads="1" noChangeShapeType="1" noTextEdit="1"/>
              </p:cNvSpPr>
              <p:nvPr/>
            </p:nvSpPr>
            <p:spPr>
              <a:xfrm>
                <a:off x="4406995" y="4056361"/>
                <a:ext cx="1155031" cy="615874"/>
              </a:xfrm>
              <a:prstGeom prst="rect">
                <a:avLst/>
              </a:prstGeom>
              <a:blipFill>
                <a:blip r:embed="rId6"/>
                <a:stretch>
                  <a:fillRect l="-4762"/>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C15859AE-7827-42F9-B3A4-BF4C0C8E8081}"/>
                  </a:ext>
                </a:extLst>
              </p:cNvPr>
              <p:cNvSpPr txBox="1"/>
              <p:nvPr/>
            </p:nvSpPr>
            <p:spPr>
              <a:xfrm>
                <a:off x="3143106" y="4813779"/>
                <a:ext cx="596996" cy="6347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SG" i="1" smtClean="0">
                              <a:latin typeface="Cambria Math" panose="02040503050406030204" pitchFamily="18" charset="0"/>
                            </a:rPr>
                          </m:ctrlPr>
                        </m:fPr>
                        <m:num>
                          <m:r>
                            <a:rPr lang="en-US" b="0" i="1" smtClean="0">
                              <a:latin typeface="Cambria Math" panose="02040503050406030204" pitchFamily="18" charset="0"/>
                            </a:rPr>
                            <m:t>1</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4</m:t>
                              </m:r>
                            </m:sup>
                          </m:sSup>
                        </m:den>
                      </m:f>
                    </m:oMath>
                  </m:oMathPara>
                </a14:m>
                <a:endParaRPr lang="en-SG" dirty="0"/>
              </a:p>
            </p:txBody>
          </p:sp>
        </mc:Choice>
        <mc:Fallback xmlns="">
          <p:sp>
            <p:nvSpPr>
              <p:cNvPr id="8" name="TextBox 7">
                <a:extLst>
                  <a:ext uri="{FF2B5EF4-FFF2-40B4-BE49-F238E27FC236}">
                    <a16:creationId xmlns:a16="http://schemas.microsoft.com/office/drawing/2014/main" id="{C15859AE-7827-42F9-B3A4-BF4C0C8E8081}"/>
                  </a:ext>
                </a:extLst>
              </p:cNvPr>
              <p:cNvSpPr txBox="1">
                <a:spLocks noRot="1" noChangeAspect="1" noMove="1" noResize="1" noEditPoints="1" noAdjustHandles="1" noChangeArrowheads="1" noChangeShapeType="1" noTextEdit="1"/>
              </p:cNvSpPr>
              <p:nvPr/>
            </p:nvSpPr>
            <p:spPr>
              <a:xfrm>
                <a:off x="3143106" y="4813779"/>
                <a:ext cx="596996" cy="634789"/>
              </a:xfrm>
              <a:prstGeom prst="rect">
                <a:avLst/>
              </a:prstGeom>
              <a:blipFill>
                <a:blip r:embed="rId7"/>
                <a:stretch>
                  <a:fillRect/>
                </a:stretch>
              </a:blipFill>
            </p:spPr>
            <p:txBody>
              <a:bodyPr/>
              <a:lstStyle/>
              <a:p>
                <a:r>
                  <a:rPr lang="en-SG">
                    <a:noFill/>
                  </a:rPr>
                  <a:t> </a:t>
                </a:r>
              </a:p>
            </p:txBody>
          </p:sp>
        </mc:Fallback>
      </mc:AlternateContent>
      <p:cxnSp>
        <p:nvCxnSpPr>
          <p:cNvPr id="16" name="Straight Connector 15">
            <a:extLst>
              <a:ext uri="{FF2B5EF4-FFF2-40B4-BE49-F238E27FC236}">
                <a16:creationId xmlns:a16="http://schemas.microsoft.com/office/drawing/2014/main" id="{529DC24C-E3EE-4519-BCD0-14FCD9F26668}"/>
              </a:ext>
            </a:extLst>
          </p:cNvPr>
          <p:cNvCxnSpPr/>
          <p:nvPr/>
        </p:nvCxnSpPr>
        <p:spPr>
          <a:xfrm>
            <a:off x="3389468" y="1292535"/>
            <a:ext cx="1017527"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4E3B629-E75D-4E39-96A6-D291FD914565}"/>
              </a:ext>
            </a:extLst>
          </p:cNvPr>
          <p:cNvCxnSpPr/>
          <p:nvPr/>
        </p:nvCxnSpPr>
        <p:spPr>
          <a:xfrm>
            <a:off x="4406995" y="1313161"/>
            <a:ext cx="0" cy="72189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47D94222-315C-475C-BED1-9CB99D4B2FB6}"/>
              </a:ext>
            </a:extLst>
          </p:cNvPr>
          <p:cNvCxnSpPr/>
          <p:nvPr/>
        </p:nvCxnSpPr>
        <p:spPr>
          <a:xfrm>
            <a:off x="3390614" y="2029325"/>
            <a:ext cx="1017527"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5F871E8-EDF0-4A75-BF87-FCD6B6AC6815}"/>
              </a:ext>
            </a:extLst>
          </p:cNvPr>
          <p:cNvCxnSpPr/>
          <p:nvPr/>
        </p:nvCxnSpPr>
        <p:spPr>
          <a:xfrm>
            <a:off x="4965034" y="1293680"/>
            <a:ext cx="1017527"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D9B19EA-01AE-419D-A641-85D45607C1EF}"/>
              </a:ext>
            </a:extLst>
          </p:cNvPr>
          <p:cNvCxnSpPr/>
          <p:nvPr/>
        </p:nvCxnSpPr>
        <p:spPr>
          <a:xfrm>
            <a:off x="4965037" y="2029325"/>
            <a:ext cx="1017527"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BE52EDF-99D2-4A08-A365-31280ED87C59}"/>
              </a:ext>
            </a:extLst>
          </p:cNvPr>
          <p:cNvCxnSpPr/>
          <p:nvPr/>
        </p:nvCxnSpPr>
        <p:spPr>
          <a:xfrm>
            <a:off x="4965032" y="1300561"/>
            <a:ext cx="0" cy="721895"/>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582D5463-7CCC-40DD-AF1C-3B4265CBD3C3}"/>
              </a:ext>
            </a:extLst>
          </p:cNvPr>
          <p:cNvCxnSpPr/>
          <p:nvPr/>
        </p:nvCxnSpPr>
        <p:spPr>
          <a:xfrm>
            <a:off x="4482622" y="1711923"/>
            <a:ext cx="385011"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DD4E71A-0FC3-4599-9CBD-1D8FDBB2FCC4}"/>
                  </a:ext>
                </a:extLst>
              </p:cNvPr>
              <p:cNvSpPr txBox="1"/>
              <p:nvPr/>
            </p:nvSpPr>
            <p:spPr>
              <a:xfrm>
                <a:off x="4514400" y="1324097"/>
                <a:ext cx="28875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𝑑</m:t>
                      </m:r>
                    </m:oMath>
                  </m:oMathPara>
                </a14:m>
                <a:endParaRPr lang="en-SG" dirty="0"/>
              </a:p>
            </p:txBody>
          </p:sp>
        </mc:Choice>
        <mc:Fallback xmlns="">
          <p:sp>
            <p:nvSpPr>
              <p:cNvPr id="27" name="TextBox 26">
                <a:extLst>
                  <a:ext uri="{FF2B5EF4-FFF2-40B4-BE49-F238E27FC236}">
                    <a16:creationId xmlns:a16="http://schemas.microsoft.com/office/drawing/2014/main" id="{5DD4E71A-0FC3-4599-9CBD-1D8FDBB2FCC4}"/>
                  </a:ext>
                </a:extLst>
              </p:cNvPr>
              <p:cNvSpPr txBox="1">
                <a:spLocks noRot="1" noChangeAspect="1" noMove="1" noResize="1" noEditPoints="1" noAdjustHandles="1" noChangeArrowheads="1" noChangeShapeType="1" noTextEdit="1"/>
              </p:cNvSpPr>
              <p:nvPr/>
            </p:nvSpPr>
            <p:spPr>
              <a:xfrm>
                <a:off x="4514400" y="1324097"/>
                <a:ext cx="288755" cy="369332"/>
              </a:xfrm>
              <a:prstGeom prst="rect">
                <a:avLst/>
              </a:prstGeom>
              <a:blipFill>
                <a:blip r:embed="rId8"/>
                <a:stretch>
                  <a:fillRect r="-8511"/>
                </a:stretch>
              </a:blipFill>
            </p:spPr>
            <p:txBody>
              <a:bodyPr/>
              <a:lstStyle/>
              <a:p>
                <a:r>
                  <a:rPr lang="en-SG">
                    <a:noFill/>
                  </a:rPr>
                  <a:t> </a:t>
                </a:r>
              </a:p>
            </p:txBody>
          </p:sp>
        </mc:Fallback>
      </mc:AlternateContent>
      <p:sp>
        <p:nvSpPr>
          <p:cNvPr id="3" name="TextBox 2">
            <a:extLst>
              <a:ext uri="{FF2B5EF4-FFF2-40B4-BE49-F238E27FC236}">
                <a16:creationId xmlns:a16="http://schemas.microsoft.com/office/drawing/2014/main" id="{ABDE253E-ED4A-4F0C-B3A2-E40D8FDE1920}"/>
              </a:ext>
            </a:extLst>
          </p:cNvPr>
          <p:cNvSpPr txBox="1"/>
          <p:nvPr/>
        </p:nvSpPr>
        <p:spPr>
          <a:xfrm>
            <a:off x="647999" y="6300000"/>
            <a:ext cx="5391893" cy="369332"/>
          </a:xfrm>
          <a:prstGeom prst="rect">
            <a:avLst/>
          </a:prstGeom>
          <a:noFill/>
        </p:spPr>
        <p:txBody>
          <a:bodyPr wrap="square" rtlCol="0">
            <a:spAutoFit/>
          </a:bodyPr>
          <a:lstStyle/>
          <a:p>
            <a:r>
              <a:rPr lang="en-US" dirty="0"/>
              <a:t>From Wang 2025; see also Zhang, </a:t>
            </a:r>
            <a:r>
              <a:rPr lang="en-US" dirty="0" err="1"/>
              <a:t>Lü</a:t>
            </a:r>
            <a:r>
              <a:rPr lang="en-US" dirty="0"/>
              <a:t>, Wang PRB 2018</a:t>
            </a:r>
            <a:endParaRPr lang="en-SG" dirty="0"/>
          </a:p>
        </p:txBody>
      </p:sp>
      <p:cxnSp>
        <p:nvCxnSpPr>
          <p:cNvPr id="10" name="Straight Connector 9">
            <a:extLst>
              <a:ext uri="{FF2B5EF4-FFF2-40B4-BE49-F238E27FC236}">
                <a16:creationId xmlns:a16="http://schemas.microsoft.com/office/drawing/2014/main" id="{1C7E517D-DF51-452F-828B-D08D2B46A133}"/>
              </a:ext>
            </a:extLst>
          </p:cNvPr>
          <p:cNvCxnSpPr/>
          <p:nvPr/>
        </p:nvCxnSpPr>
        <p:spPr>
          <a:xfrm>
            <a:off x="4118238" y="1292535"/>
            <a:ext cx="0" cy="729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16902832-3FE3-423F-9D25-A855182DBE9A}"/>
              </a:ext>
            </a:extLst>
          </p:cNvPr>
          <p:cNvCxnSpPr/>
          <p:nvPr/>
        </p:nvCxnSpPr>
        <p:spPr>
          <a:xfrm>
            <a:off x="4118238" y="1890675"/>
            <a:ext cx="288757"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04A9F6BF-00F9-423A-96A0-99730C7C8887}"/>
                  </a:ext>
                </a:extLst>
              </p:cNvPr>
              <p:cNvSpPr txBox="1"/>
              <p:nvPr/>
            </p:nvSpPr>
            <p:spPr>
              <a:xfrm>
                <a:off x="4070113" y="1980056"/>
                <a:ext cx="28874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𝑧</m:t>
                          </m:r>
                        </m:sub>
                      </m:sSub>
                    </m:oMath>
                  </m:oMathPara>
                </a14:m>
                <a:endParaRPr lang="en-SG" dirty="0"/>
              </a:p>
            </p:txBody>
          </p:sp>
        </mc:Choice>
        <mc:Fallback xmlns="">
          <p:sp>
            <p:nvSpPr>
              <p:cNvPr id="13" name="TextBox 12">
                <a:extLst>
                  <a:ext uri="{FF2B5EF4-FFF2-40B4-BE49-F238E27FC236}">
                    <a16:creationId xmlns:a16="http://schemas.microsoft.com/office/drawing/2014/main" id="{04A9F6BF-00F9-423A-96A0-99730C7C8887}"/>
                  </a:ext>
                </a:extLst>
              </p:cNvPr>
              <p:cNvSpPr txBox="1">
                <a:spLocks noRot="1" noChangeAspect="1" noMove="1" noResize="1" noEditPoints="1" noAdjustHandles="1" noChangeArrowheads="1" noChangeShapeType="1" noTextEdit="1"/>
              </p:cNvSpPr>
              <p:nvPr/>
            </p:nvSpPr>
            <p:spPr>
              <a:xfrm>
                <a:off x="4070113" y="1980056"/>
                <a:ext cx="288745" cy="369332"/>
              </a:xfrm>
              <a:prstGeom prst="rect">
                <a:avLst/>
              </a:prstGeom>
              <a:blipFill>
                <a:blip r:embed="rId9"/>
                <a:stretch>
                  <a:fillRect r="-21277"/>
                </a:stretch>
              </a:blipFill>
            </p:spPr>
            <p:txBody>
              <a:bodyPr/>
              <a:lstStyle/>
              <a:p>
                <a:r>
                  <a:rPr lang="en-SG">
                    <a:noFill/>
                  </a:rPr>
                  <a:t> </a:t>
                </a:r>
              </a:p>
            </p:txBody>
          </p:sp>
        </mc:Fallback>
      </mc:AlternateContent>
    </p:spTree>
    <p:extLst>
      <p:ext uri="{BB962C8B-B14F-4D97-AF65-F5344CB8AC3E}">
        <p14:creationId xmlns:p14="http://schemas.microsoft.com/office/powerpoint/2010/main" val="16139624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CD2EB-40EB-8A70-36D2-DA650CBC976C}"/>
              </a:ext>
            </a:extLst>
          </p:cNvPr>
          <p:cNvSpPr>
            <a:spLocks noGrp="1"/>
          </p:cNvSpPr>
          <p:nvPr>
            <p:ph type="title"/>
          </p:nvPr>
        </p:nvSpPr>
        <p:spPr/>
        <p:txBody>
          <a:bodyPr/>
          <a:lstStyle/>
          <a:p>
            <a:pPr algn="ctr"/>
            <a:r>
              <a:rPr lang="en-US" dirty="0"/>
              <a:t>Conclusion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FE51D61-3C7B-0CA2-9C09-7F0C4DD77047}"/>
                  </a:ext>
                </a:extLst>
              </p:cNvPr>
              <p:cNvSpPr>
                <a:spLocks noGrp="1"/>
              </p:cNvSpPr>
              <p:nvPr>
                <p:ph idx="1"/>
              </p:nvPr>
            </p:nvSpPr>
            <p:spPr/>
            <p:txBody>
              <a:bodyPr>
                <a:normAutofit lnSpcReduction="10000"/>
              </a:bodyPr>
              <a:lstStyle/>
              <a:p>
                <a:r>
                  <a:rPr lang="en-US" dirty="0"/>
                  <a:t>NEGF formulation for photon transport between metal objects at the nanoscale, bath at infinity</a:t>
                </a:r>
              </a:p>
              <a:p>
                <a:endParaRPr lang="en-US" dirty="0"/>
              </a:p>
              <a:p>
                <a:r>
                  <a:rPr lang="en-US" dirty="0"/>
                  <a:t>Energy, momentum, and angular momentum transfer in a unified framework with the Meir-</a:t>
                </a:r>
                <a:r>
                  <a:rPr lang="en-US" dirty="0" err="1"/>
                  <a:t>Wingreen</a:t>
                </a:r>
                <a:r>
                  <a:rPr lang="en-US" dirty="0"/>
                  <a:t> formula</a:t>
                </a:r>
              </a:p>
              <a:p>
                <a:endParaRPr lang="en-US" dirty="0"/>
              </a:p>
              <a:p>
                <a:r>
                  <a:rPr lang="en-US" dirty="0"/>
                  <a:t>Application in metal plate heat transport, </a:t>
                </a:r>
                <a14:m>
                  <m:oMath xmlns:m="http://schemas.openxmlformats.org/officeDocument/2006/math">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𝑑</m:t>
                        </m:r>
                      </m:e>
                      <m:sup>
                        <m:r>
                          <a:rPr lang="en-US" b="0" i="1" smtClean="0">
                            <a:latin typeface="Cambria Math" panose="02040503050406030204" pitchFamily="18" charset="0"/>
                          </a:rPr>
                          <m:t>4</m:t>
                        </m:r>
                      </m:sup>
                    </m:sSup>
                  </m:oMath>
                </a14:m>
                <a:r>
                  <a:rPr lang="en-US" dirty="0"/>
                  <a:t> asymptotic behavior at near field from Coulomb interaction</a:t>
                </a:r>
              </a:p>
            </p:txBody>
          </p:sp>
        </mc:Choice>
        <mc:Fallback xmlns="">
          <p:sp>
            <p:nvSpPr>
              <p:cNvPr id="3" name="Content Placeholder 2">
                <a:extLst>
                  <a:ext uri="{FF2B5EF4-FFF2-40B4-BE49-F238E27FC236}">
                    <a16:creationId xmlns:a16="http://schemas.microsoft.com/office/drawing/2014/main" id="{DFE51D61-3C7B-0CA2-9C09-7F0C4DD77047}"/>
                  </a:ext>
                </a:extLst>
              </p:cNvPr>
              <p:cNvSpPr>
                <a:spLocks noGrp="1" noRot="1" noChangeAspect="1" noMove="1" noResize="1" noEditPoints="1" noAdjustHandles="1" noChangeArrowheads="1" noChangeShapeType="1" noTextEdit="1"/>
              </p:cNvSpPr>
              <p:nvPr>
                <p:ph idx="1"/>
              </p:nvPr>
            </p:nvSpPr>
            <p:spPr>
              <a:blipFill>
                <a:blip r:embed="rId2"/>
                <a:stretch>
                  <a:fillRect l="-1391" t="-3361"/>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A0F7BA7D-0B59-419D-C15B-DC2F3FE47778}"/>
              </a:ext>
            </a:extLst>
          </p:cNvPr>
          <p:cNvSpPr>
            <a:spLocks noGrp="1"/>
          </p:cNvSpPr>
          <p:nvPr>
            <p:ph type="sldNum" sz="quarter" idx="12"/>
          </p:nvPr>
        </p:nvSpPr>
        <p:spPr/>
        <p:txBody>
          <a:bodyPr/>
          <a:lstStyle/>
          <a:p>
            <a:fld id="{6B0C5081-FAA5-4254-AC75-597BB4863808}" type="slidenum">
              <a:rPr lang="en-US" smtClean="0"/>
              <a:t>32</a:t>
            </a:fld>
            <a:endParaRPr lang="en-US"/>
          </a:p>
        </p:txBody>
      </p:sp>
    </p:spTree>
    <p:extLst>
      <p:ext uri="{BB962C8B-B14F-4D97-AF65-F5344CB8AC3E}">
        <p14:creationId xmlns:p14="http://schemas.microsoft.com/office/powerpoint/2010/main" val="40934669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electron quantum mechanics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33</a:t>
            </a:fld>
            <a:endParaRPr lang="en-US" dirty="0"/>
          </a:p>
        </p:txBody>
      </p:sp>
      <p:graphicFrame>
        <p:nvGraphicFramePr>
          <p:cNvPr id="5" name="Object 4"/>
          <p:cNvGraphicFramePr>
            <a:graphicFrameLocks noChangeAspect="1"/>
          </p:cNvGraphicFramePr>
          <p:nvPr/>
        </p:nvGraphicFramePr>
        <p:xfrm>
          <a:off x="1824038" y="1716188"/>
          <a:ext cx="5345112" cy="4900612"/>
        </p:xfrm>
        <a:graphic>
          <a:graphicData uri="http://schemas.openxmlformats.org/presentationml/2006/ole">
            <mc:AlternateContent xmlns:mc="http://schemas.openxmlformats.org/markup-compatibility/2006">
              <mc:Choice xmlns:v="urn:schemas-microsoft-com:vml" Requires="v">
                <p:oleObj name="Equation" r:id="rId3" imgW="2755800" imgH="2527200" progId="Equation.DSMT4">
                  <p:embed/>
                </p:oleObj>
              </mc:Choice>
              <mc:Fallback>
                <p:oleObj name="Equation" r:id="rId3" imgW="2755800" imgH="2527200" progId="Equation.DSMT4">
                  <p:embed/>
                  <p:pic>
                    <p:nvPicPr>
                      <p:cNvPr id="5" name="Object 4"/>
                      <p:cNvPicPr/>
                      <p:nvPr/>
                    </p:nvPicPr>
                    <p:blipFill>
                      <a:blip r:embed="rId4"/>
                      <a:stretch>
                        <a:fillRect/>
                      </a:stretch>
                    </p:blipFill>
                    <p:spPr>
                      <a:xfrm>
                        <a:off x="1824038" y="1716188"/>
                        <a:ext cx="5345112" cy="4900612"/>
                      </a:xfrm>
                      <a:prstGeom prst="rect">
                        <a:avLst/>
                      </a:prstGeom>
                    </p:spPr>
                  </p:pic>
                </p:oleObj>
              </mc:Fallback>
            </mc:AlternateContent>
          </a:graphicData>
        </a:graphic>
      </p:graphicFrame>
    </p:spTree>
    <p:extLst>
      <p:ext uri="{BB962C8B-B14F-4D97-AF65-F5344CB8AC3E}">
        <p14:creationId xmlns:p14="http://schemas.microsoft.com/office/powerpoint/2010/main" val="16858084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Green’s function in energy space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34</a:t>
            </a:fld>
            <a:endParaRPr lang="en-US" dirty="0"/>
          </a:p>
        </p:txBody>
      </p:sp>
      <mc:AlternateContent xmlns:mc="http://schemas.openxmlformats.org/markup-compatibility/2006" xmlns:a14="http://schemas.microsoft.com/office/drawing/2010/main">
        <mc:Choice Requires="a14">
          <p:sp>
            <p:nvSpPr>
              <p:cNvPr id="5" name="Object 4"/>
              <p:cNvSpPr txBox="1"/>
              <p:nvPr/>
            </p:nvSpPr>
            <p:spPr>
              <a:xfrm>
                <a:off x="1566125" y="2249863"/>
                <a:ext cx="5538788" cy="1961400"/>
              </a:xfrm>
              <a:prstGeom prst="rect">
                <a:avLst/>
              </a:prstGeom>
            </p:spPr>
            <p:txBody>
              <a:bodyPr>
                <a:normAutofit fontScale="92500"/>
              </a:bodyPr>
              <a:lstStyle/>
              <a:p>
                <a:pPr/>
                <a14:m>
                  <m:oMathPara xmlns:m="http://schemas.openxmlformats.org/officeDocument/2006/math">
                    <m:oMathParaPr>
                      <m:jc m:val="centerGroup"/>
                    </m:oMathParaPr>
                    <m:oMath xmlns:m="http://schemas.openxmlformats.org/officeDocument/2006/math">
                      <m:r>
                        <m:rPr>
                          <m:nor/>
                        </m:rPr>
                        <a:rPr lang="en-SG" i="0" smtClean="0">
                          <a:solidFill>
                            <a:srgbClr val="000000"/>
                          </a:solidFill>
                          <a:latin typeface="Cambria Math" panose="02040503050406030204" pitchFamily="18" charset="0"/>
                        </a:rPr>
                        <m:t>Fourier</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transform</m:t>
                      </m:r>
                      <m:r>
                        <m:rPr>
                          <m:nor/>
                        </m:rPr>
                        <a:rPr lang="en-SG" i="0" smtClean="0">
                          <a:solidFill>
                            <a:srgbClr val="000000"/>
                          </a:solidFill>
                          <a:latin typeface="Cambria Math" panose="02040503050406030204" pitchFamily="18" charset="0"/>
                        </a:rPr>
                        <m:t> </m:t>
                      </m:r>
                      <m:r>
                        <m:rPr>
                          <m:nor/>
                        </m:rPr>
                        <a:rPr lang="en-SG" i="0" smtClean="0">
                          <a:solidFill>
                            <a:srgbClr val="000000"/>
                          </a:solidFill>
                          <a:latin typeface="Cambria Math" panose="02040503050406030204" pitchFamily="18" charset="0"/>
                        </a:rPr>
                        <m:t>to</m:t>
                      </m:r>
                      <m:r>
                        <m:rPr>
                          <m:nor/>
                        </m:rPr>
                        <a:rPr lang="en-SG" i="0" smtClean="0">
                          <a:solidFill>
                            <a:srgbClr val="000000"/>
                          </a:solidFill>
                          <a:latin typeface="Cambria Math" panose="02040503050406030204" pitchFamily="18" charset="0"/>
                        </a:rPr>
                        <m:t> </m:t>
                      </m:r>
                      <m:r>
                        <a:rPr lang="en-SG" i="1">
                          <a:solidFill>
                            <a:srgbClr val="000000"/>
                          </a:solidFill>
                          <a:latin typeface="Cambria Math" panose="02040503050406030204" pitchFamily="18" charset="0"/>
                        </a:rPr>
                        <m:t>𝐸</m:t>
                      </m:r>
                      <m:r>
                        <m:rPr>
                          <m:nor/>
                        </m:rPr>
                        <a:rPr lang="en-SG" i="0">
                          <a:solidFill>
                            <a:srgbClr val="000000"/>
                          </a:solidFill>
                          <a:latin typeface="Cambria Math" panose="02040503050406030204" pitchFamily="18" charset="0"/>
                        </a:rPr>
                        <m:t> </m:t>
                      </m:r>
                      <m:r>
                        <m:rPr>
                          <m:nor/>
                        </m:rPr>
                        <a:rPr lang="en-SG" i="0">
                          <a:solidFill>
                            <a:srgbClr val="000000"/>
                          </a:solidFill>
                          <a:latin typeface="Cambria Math" panose="02040503050406030204" pitchFamily="18" charset="0"/>
                        </a:rPr>
                        <m:t>space</m:t>
                      </m:r>
                    </m:oMath>
                  </m:oMathPara>
                </a14:m>
                <a:br>
                  <a:rPr lang="en-SG" i="0" dirty="0">
                    <a:solidFill>
                      <a:srgbClr val="000000"/>
                    </a:solidFill>
                    <a:latin typeface="Cambria Math" panose="02040503050406030204" pitchFamily="18" charset="0"/>
                  </a:rPr>
                </a:br>
                <a:br>
                  <a:rPr lang="en-SG" i="0" dirty="0">
                    <a:solidFill>
                      <a:srgbClr val="000000"/>
                    </a:solidFill>
                    <a:latin typeface="Cambria Math" panose="02040503050406030204" pitchFamily="18" charset="0"/>
                  </a:rPr>
                </a:br>
                <a14:m>
                  <m:oMathPara xmlns:m="http://schemas.openxmlformats.org/officeDocument/2006/math">
                    <m:oMathParaPr>
                      <m:jc m:val="centerGroup"/>
                    </m:oMathParaPr>
                    <m:oMath xmlns:m="http://schemas.openxmlformats.org/officeDocument/2006/math">
                      <m:acc>
                        <m:accPr>
                          <m:chr m:val="̃"/>
                          <m:ctrlPr>
                            <a:rPr lang="en-SG" sz="2000" i="1">
                              <a:solidFill>
                                <a:srgbClr val="000000"/>
                              </a:solidFill>
                              <a:latin typeface="Cambria Math" panose="02040503050406030204" pitchFamily="18" charset="0"/>
                            </a:rPr>
                          </m:ctrlPr>
                        </m:accPr>
                        <m:e>
                          <m:r>
                            <a:rPr lang="en-SG" sz="2000" i="1">
                              <a:solidFill>
                                <a:srgbClr val="000000"/>
                              </a:solidFill>
                              <a:latin typeface="Cambria Math" panose="02040503050406030204" pitchFamily="18" charset="0"/>
                            </a:rPr>
                            <m:t>𝐺</m:t>
                          </m:r>
                        </m:e>
                      </m:acc>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m:t>
                          </m:r>
                        </m:sub>
                        <m:sup>
                          <m:r>
                            <a:rPr lang="en-SG" sz="2000" i="1">
                              <a:solidFill>
                                <a:srgbClr val="000000"/>
                              </a:solidFill>
                              <a:latin typeface="Cambria Math" panose="02040503050406030204" pitchFamily="18" charset="0"/>
                            </a:rPr>
                            <m:t>+∞</m:t>
                          </m:r>
                        </m:sup>
                        <m:e>
                          <m:r>
                            <a:rPr lang="en-SG" sz="2000" i="1">
                              <a:solidFill>
                                <a:srgbClr val="000000"/>
                              </a:solidFill>
                              <a:latin typeface="Cambria Math" panose="02040503050406030204" pitchFamily="18" charset="0"/>
                            </a:rPr>
                            <m:t>𝐺</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𝑖𝐸𝑡</m:t>
                              </m:r>
                              <m:r>
                                <a:rPr lang="en-SG" sz="2000" i="1">
                                  <a:solidFill>
                                    <a:srgbClr val="000000"/>
                                  </a:solidFill>
                                  <a:latin typeface="Cambria Math" panose="02040503050406030204" pitchFamily="18" charset="0"/>
                                </a:rPr>
                                <m:t>/ℏ−</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𝑡</m:t>
                              </m:r>
                              <m:r>
                                <a:rPr lang="en-SG" sz="2000" i="1">
                                  <a:solidFill>
                                    <a:srgbClr val="000000"/>
                                  </a:solidFill>
                                  <a:latin typeface="Cambria Math" panose="02040503050406030204" pitchFamily="18" charset="0"/>
                                </a:rPr>
                                <m:t>/ℏ</m:t>
                              </m:r>
                            </m:sup>
                          </m:sSup>
                          <m:r>
                            <a:rPr lang="en-SG" sz="2000" i="1">
                              <a:solidFill>
                                <a:srgbClr val="000000"/>
                              </a:solidFill>
                              <a:latin typeface="Cambria Math" panose="02040503050406030204" pitchFamily="18" charset="0"/>
                            </a:rPr>
                            <m:t>𝑑𝑡</m:t>
                          </m:r>
                          <m:r>
                            <a:rPr lang="en-SG" sz="2000" i="1">
                              <a:solidFill>
                                <a:srgbClr val="000000"/>
                              </a:solidFill>
                              <a:latin typeface="Cambria Math" panose="02040503050406030204" pitchFamily="18" charset="0"/>
                            </a:rPr>
                            <m:t>=−</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𝑖</m:t>
                              </m:r>
                            </m:num>
                            <m:den>
                              <m:r>
                                <a:rPr lang="en-SG" sz="2000" i="1">
                                  <a:solidFill>
                                    <a:srgbClr val="000000"/>
                                  </a:solidFill>
                                  <a:latin typeface="Cambria Math" panose="02040503050406030204" pitchFamily="18" charset="0"/>
                                </a:rPr>
                                <m:t>ℏ</m:t>
                              </m:r>
                            </m:den>
                          </m:f>
                        </m:e>
                      </m:nary>
                      <m:nary>
                        <m:naryPr>
                          <m:limLoc m:val="undOvr"/>
                          <m:ctrlPr>
                            <a:rPr lang="en-SG" sz="2000" i="1">
                              <a:solidFill>
                                <a:srgbClr val="000000"/>
                              </a:solidFill>
                              <a:latin typeface="Cambria Math" panose="02040503050406030204" pitchFamily="18" charset="0"/>
                            </a:rPr>
                          </m:ctrlPr>
                        </m:naryPr>
                        <m:sub>
                          <m:r>
                            <a:rPr lang="en-SG" sz="2000" i="1">
                              <a:solidFill>
                                <a:srgbClr val="000000"/>
                              </a:solidFill>
                              <a:latin typeface="Cambria Math" panose="02040503050406030204" pitchFamily="18" charset="0"/>
                            </a:rPr>
                            <m:t>0</m:t>
                          </m:r>
                        </m:sub>
                        <m:sup>
                          <m:r>
                            <a:rPr lang="en-SG" sz="2000" i="1">
                              <a:solidFill>
                                <a:srgbClr val="000000"/>
                              </a:solidFill>
                              <a:latin typeface="Cambria Math" panose="02040503050406030204" pitchFamily="18" charset="0"/>
                            </a:rPr>
                            <m:t>+∞</m:t>
                          </m:r>
                        </m:sup>
                        <m:e>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𝑒</m:t>
                              </m:r>
                            </m:e>
                            <m:sup>
                              <m:r>
                                <a:rPr lang="en-SG" sz="2000" i="1">
                                  <a:solidFill>
                                    <a:srgbClr val="000000"/>
                                  </a:solidFill>
                                  <a:latin typeface="Cambria Math" panose="02040503050406030204" pitchFamily="18" charset="0"/>
                                </a:rPr>
                                <m:t>𝑖</m:t>
                              </m:r>
                              <m:f>
                                <m:fPr>
                                  <m:ctrlPr>
                                    <a:rPr lang="en-SG" sz="2000" i="1">
                                      <a:solidFill>
                                        <a:srgbClr val="000000"/>
                                      </a:solidFill>
                                      <a:latin typeface="Cambria Math" panose="02040503050406030204" pitchFamily="18" charset="0"/>
                                    </a:rPr>
                                  </m:ctrlPr>
                                </m:fPr>
                                <m:num>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num>
                                <m:den>
                                  <m:r>
                                    <a:rPr lang="en-SG" sz="2000" i="1">
                                      <a:solidFill>
                                        <a:srgbClr val="000000"/>
                                      </a:solidFill>
                                      <a:latin typeface="Cambria Math" panose="02040503050406030204" pitchFamily="18" charset="0"/>
                                    </a:rPr>
                                    <m:t>ℏ</m:t>
                                  </m:r>
                                </m:den>
                              </m:f>
                              <m:r>
                                <a:rPr lang="en-US" sz="2000" b="0" i="1" smtClean="0">
                                  <a:solidFill>
                                    <a:srgbClr val="000000"/>
                                  </a:solidFill>
                                  <a:latin typeface="Cambria Math" panose="02040503050406030204" pitchFamily="18" charset="0"/>
                                </a:rPr>
                                <m:t>𝑡</m:t>
                              </m:r>
                            </m:sup>
                          </m:sSup>
                          <m:r>
                            <a:rPr lang="en-SG" sz="2000" i="1">
                              <a:solidFill>
                                <a:srgbClr val="000000"/>
                              </a:solidFill>
                              <a:latin typeface="Cambria Math" panose="02040503050406030204" pitchFamily="18" charset="0"/>
                            </a:rPr>
                            <m:t>𝑑𝑡</m:t>
                          </m:r>
                        </m:e>
                      </m:nary>
                    </m:oMath>
                    <m:oMath xmlns:m="http://schemas.openxmlformats.org/officeDocument/2006/math">
                      <m:r>
                        <a:rPr lang="en-SG" sz="2000" i="1">
                          <a:solidFill>
                            <a:srgbClr val="000000"/>
                          </a:solidFill>
                          <a:latin typeface="Cambria Math" panose="02040503050406030204" pitchFamily="18" charset="0"/>
                        </a:rPr>
                        <m:t>   =</m:t>
                      </m:r>
                      <m:sSup>
                        <m:sSupPr>
                          <m:ctrlPr>
                            <a:rPr lang="en-SG" sz="2000" i="1">
                              <a:solidFill>
                                <a:srgbClr val="000000"/>
                              </a:solidFill>
                              <a:latin typeface="Cambria Math" panose="02040503050406030204" pitchFamily="18" charset="0"/>
                            </a:rPr>
                          </m:ctrlPr>
                        </m:sSupPr>
                        <m:e>
                          <m:d>
                            <m:dPr>
                              <m:ctrlPr>
                                <a:rPr lang="en-SG" sz="2000" i="1">
                                  <a:solidFill>
                                    <a:srgbClr val="000000"/>
                                  </a:solidFill>
                                  <a:latin typeface="Cambria Math" panose="02040503050406030204" pitchFamily="18" charset="0"/>
                                </a:rPr>
                              </m:ctrlPr>
                            </m:dPr>
                            <m:e>
                              <m:r>
                                <a:rPr lang="en-SG" sz="2000" i="1">
                                  <a:solidFill>
                                    <a:srgbClr val="000000"/>
                                  </a:solidFill>
                                  <a:latin typeface="Cambria Math" panose="02040503050406030204" pitchFamily="18" charset="0"/>
                                </a:rPr>
                                <m:t>𝐸</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𝑖</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r>
                                <a:rPr lang="en-SG" sz="2000" i="1">
                                  <a:solidFill>
                                    <a:srgbClr val="000000"/>
                                  </a:solidFill>
                                  <a:latin typeface="Cambria Math" panose="02040503050406030204" pitchFamily="18" charset="0"/>
                                </a:rPr>
                                <m:t>𝐻</m:t>
                              </m:r>
                            </m:e>
                          </m:d>
                        </m:e>
                        <m:sup>
                          <m:r>
                            <a:rPr lang="en-SG" sz="2000" i="1">
                              <a:solidFill>
                                <a:srgbClr val="000000"/>
                              </a:solidFill>
                              <a:latin typeface="Cambria Math" panose="02040503050406030204" pitchFamily="18" charset="0"/>
                            </a:rPr>
                            <m:t>−1</m:t>
                          </m:r>
                        </m:sup>
                      </m:sSup>
                      <m:r>
                        <a:rPr lang="en-SG" sz="2000" i="1">
                          <a:solidFill>
                            <a:srgbClr val="000000"/>
                          </a:solidFill>
                          <a:latin typeface="Cambria Math" panose="02040503050406030204" pitchFamily="18" charset="0"/>
                        </a:rPr>
                        <m:t>, </m:t>
                      </m:r>
                      <m:r>
                        <a:rPr lang="en-SG" sz="2000" i="1">
                          <a:solidFill>
                            <a:srgbClr val="000000"/>
                          </a:solidFill>
                          <a:latin typeface="Cambria Math" panose="02040503050406030204" pitchFamily="18" charset="0"/>
                        </a:rPr>
                        <m:t>𝜂</m:t>
                      </m:r>
                      <m:r>
                        <a:rPr lang="en-SG" sz="2000" i="1">
                          <a:solidFill>
                            <a:srgbClr val="000000"/>
                          </a:solidFill>
                          <a:latin typeface="Cambria Math" panose="02040503050406030204" pitchFamily="18" charset="0"/>
                        </a:rPr>
                        <m:t>→</m:t>
                      </m:r>
                      <m:sSup>
                        <m:sSupPr>
                          <m:ctrlPr>
                            <a:rPr lang="en-SG" sz="2000" i="1">
                              <a:solidFill>
                                <a:srgbClr val="000000"/>
                              </a:solidFill>
                              <a:latin typeface="Cambria Math" panose="02040503050406030204" pitchFamily="18" charset="0"/>
                            </a:rPr>
                          </m:ctrlPr>
                        </m:sSupPr>
                        <m:e>
                          <m:r>
                            <a:rPr lang="en-SG" sz="2000" i="1">
                              <a:solidFill>
                                <a:srgbClr val="000000"/>
                              </a:solidFill>
                              <a:latin typeface="Cambria Math" panose="02040503050406030204" pitchFamily="18" charset="0"/>
                            </a:rPr>
                            <m:t>0</m:t>
                          </m:r>
                        </m:e>
                        <m:sup>
                          <m:r>
                            <a:rPr lang="en-SG" sz="2000" i="1">
                              <a:solidFill>
                                <a:srgbClr val="000000"/>
                              </a:solidFill>
                              <a:latin typeface="Cambria Math" panose="02040503050406030204" pitchFamily="18" charset="0"/>
                            </a:rPr>
                            <m:t>+</m:t>
                          </m:r>
                        </m:sup>
                      </m:sSup>
                    </m:oMath>
                  </m:oMathPara>
                </a14:m>
                <a:endParaRPr lang="en-SG" sz="2000" dirty="0"/>
              </a:p>
            </p:txBody>
          </p:sp>
        </mc:Choice>
        <mc:Fallback xmlns="">
          <p:sp>
            <p:nvSpPr>
              <p:cNvPr id="5" name="Object 4"/>
              <p:cNvSpPr txBox="1">
                <a:spLocks noRot="1" noChangeAspect="1" noMove="1" noResize="1" noEditPoints="1" noAdjustHandles="1" noChangeArrowheads="1" noChangeShapeType="1" noTextEdit="1"/>
              </p:cNvSpPr>
              <p:nvPr/>
            </p:nvSpPr>
            <p:spPr>
              <a:xfrm>
                <a:off x="1566125" y="2249863"/>
                <a:ext cx="5538788" cy="1961400"/>
              </a:xfrm>
              <a:prstGeom prst="rect">
                <a:avLst/>
              </a:prstGeom>
              <a:blipFill>
                <a:blip r:embed="rId3"/>
                <a:stretch>
                  <a:fillRect l="-880"/>
                </a:stretch>
              </a:blipFill>
            </p:spPr>
            <p:txBody>
              <a:bodyPr/>
              <a:lstStyle/>
              <a:p>
                <a:r>
                  <a:rPr lang="en-SG">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1219200" y="5105400"/>
                <a:ext cx="6553200" cy="461665"/>
              </a:xfrm>
              <a:prstGeom prst="rect">
                <a:avLst/>
              </a:prstGeom>
              <a:noFill/>
            </p:spPr>
            <p:txBody>
              <a:bodyPr wrap="square" rtlCol="0">
                <a:spAutoFit/>
              </a:bodyPr>
              <a:lstStyle/>
              <a:p>
                <a14:m>
                  <m:oMath xmlns:m="http://schemas.openxmlformats.org/officeDocument/2006/math">
                    <m:sSup>
                      <m:sSupPr>
                        <m:ctrlPr>
                          <a:rPr lang="en-US" sz="2400" b="0" i="1" smtClean="0">
                            <a:latin typeface="Cambria Math" panose="02040503050406030204" pitchFamily="18" charset="0"/>
                            <a:cs typeface="Times New Roman" pitchFamily="18" charset="0"/>
                          </a:rPr>
                        </m:ctrlPr>
                      </m:sSupPr>
                      <m:e>
                        <m:d>
                          <m:dPr>
                            <m:ctrlPr>
                              <a:rPr lang="en-US" sz="2400" b="0" i="1" smtClean="0">
                                <a:latin typeface="Cambria Math" panose="02040503050406030204" pitchFamily="18" charset="0"/>
                                <a:cs typeface="Times New Roman" pitchFamily="18" charset="0"/>
                              </a:rPr>
                            </m:ctrlPr>
                          </m:dPr>
                          <m:e>
                            <m:r>
                              <a:rPr lang="en-US" sz="2400" b="0" i="1" smtClean="0">
                                <a:latin typeface="Cambria Math" panose="02040503050406030204" pitchFamily="18" charset="0"/>
                                <a:cs typeface="Times New Roman" pitchFamily="18" charset="0"/>
                              </a:rPr>
                              <m:t>𝑧</m:t>
                            </m:r>
                            <m:r>
                              <a:rPr lang="en-US" sz="2400" b="0" i="1" smtClean="0">
                                <a:latin typeface="Cambria Math" panose="02040503050406030204" pitchFamily="18" charset="0"/>
                                <a:cs typeface="Times New Roman" pitchFamily="18" charset="0"/>
                              </a:rPr>
                              <m:t>−</m:t>
                            </m:r>
                            <m:r>
                              <a:rPr lang="en-US" sz="2400" b="0" i="1" smtClean="0">
                                <a:latin typeface="Cambria Math" panose="02040503050406030204" pitchFamily="18" charset="0"/>
                                <a:cs typeface="Times New Roman" pitchFamily="18" charset="0"/>
                              </a:rPr>
                              <m:t>𝐻</m:t>
                            </m:r>
                          </m:e>
                        </m:d>
                      </m:e>
                      <m:sup>
                        <m:r>
                          <a:rPr lang="en-US" sz="2400" b="0" i="1" smtClean="0">
                            <a:latin typeface="Cambria Math" panose="02040503050406030204" pitchFamily="18" charset="0"/>
                            <a:cs typeface="Times New Roman" pitchFamily="18" charset="0"/>
                          </a:rPr>
                          <m:t>−1</m:t>
                        </m:r>
                      </m:sup>
                    </m:sSup>
                  </m:oMath>
                </a14:m>
                <a:r>
                  <a:rPr lang="en-US" sz="2400" dirty="0">
                    <a:latin typeface="Times New Roman" pitchFamily="18" charset="0"/>
                    <a:cs typeface="Times New Roman" pitchFamily="18" charset="0"/>
                  </a:rPr>
                  <a:t> is called </a:t>
                </a:r>
                <a:r>
                  <a:rPr lang="en-US" sz="2400" dirty="0" err="1">
                    <a:latin typeface="Times New Roman" pitchFamily="18" charset="0"/>
                    <a:cs typeface="Times New Roman" pitchFamily="18" charset="0"/>
                  </a:rPr>
                  <a:t>resolvent</a:t>
                </a:r>
                <a:r>
                  <a:rPr lang="en-US" sz="2400" dirty="0">
                    <a:latin typeface="Times New Roman" pitchFamily="18" charset="0"/>
                    <a:cs typeface="Times New Roman" pitchFamily="18" charset="0"/>
                  </a:rPr>
                  <a:t> of the operator </a:t>
                </a:r>
                <a14:m>
                  <m:oMath xmlns:m="http://schemas.openxmlformats.org/officeDocument/2006/math">
                    <m:r>
                      <a:rPr lang="en-US" sz="2400" b="0" i="1" smtClean="0">
                        <a:latin typeface="Cambria Math" panose="02040503050406030204" pitchFamily="18" charset="0"/>
                        <a:cs typeface="Times New Roman" pitchFamily="18" charset="0"/>
                      </a:rPr>
                      <m:t>𝐻</m:t>
                    </m:r>
                  </m:oMath>
                </a14:m>
                <a:r>
                  <a:rPr lang="en-US" sz="2400" dirty="0">
                    <a:latin typeface="Times New Roman" pitchFamily="18" charset="0"/>
                    <a:cs typeface="Times New Roman" pitchFamily="18" charset="0"/>
                  </a:rPr>
                  <a:t>.</a:t>
                </a:r>
              </a:p>
            </p:txBody>
          </p:sp>
        </mc:Choice>
        <mc:Fallback xmlns="">
          <p:sp>
            <p:nvSpPr>
              <p:cNvPr id="6" name="TextBox 5"/>
              <p:cNvSpPr txBox="1">
                <a:spLocks noRot="1" noChangeAspect="1" noMove="1" noResize="1" noEditPoints="1" noAdjustHandles="1" noChangeArrowheads="1" noChangeShapeType="1" noTextEdit="1"/>
              </p:cNvSpPr>
              <p:nvPr/>
            </p:nvSpPr>
            <p:spPr>
              <a:xfrm>
                <a:off x="1219200" y="5105400"/>
                <a:ext cx="6553200" cy="461665"/>
              </a:xfrm>
              <a:prstGeom prst="rect">
                <a:avLst/>
              </a:prstGeom>
              <a:blipFill>
                <a:blip r:embed="rId6"/>
                <a:stretch>
                  <a:fillRect t="-10667" b="-29333"/>
                </a:stretch>
              </a:blipFill>
            </p:spPr>
            <p:txBody>
              <a:bodyPr/>
              <a:lstStyle/>
              <a:p>
                <a:r>
                  <a:rPr lang="en-US">
                    <a:noFill/>
                  </a:rPr>
                  <a:t> </a:t>
                </a:r>
              </a:p>
            </p:txBody>
          </p:sp>
        </mc:Fallback>
      </mc:AlternateContent>
    </p:spTree>
    <p:extLst>
      <p:ext uri="{BB962C8B-B14F-4D97-AF65-F5344CB8AC3E}">
        <p14:creationId xmlns:p14="http://schemas.microsoft.com/office/powerpoint/2010/main" val="40231219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Perturbation theory, single electron</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35</a:t>
            </a:fld>
            <a:endParaRPr lang="en-US" dirty="0"/>
          </a:p>
        </p:txBody>
      </p:sp>
      <p:graphicFrame>
        <p:nvGraphicFramePr>
          <p:cNvPr id="5" name="Object 4"/>
          <p:cNvGraphicFramePr>
            <a:graphicFrameLocks noChangeAspect="1"/>
          </p:cNvGraphicFramePr>
          <p:nvPr/>
        </p:nvGraphicFramePr>
        <p:xfrm>
          <a:off x="1162050" y="1849438"/>
          <a:ext cx="6823075" cy="4630737"/>
        </p:xfrm>
        <a:graphic>
          <a:graphicData uri="http://schemas.openxmlformats.org/presentationml/2006/ole">
            <mc:AlternateContent xmlns:mc="http://schemas.openxmlformats.org/markup-compatibility/2006">
              <mc:Choice xmlns:v="urn:schemas-microsoft-com:vml" Requires="v">
                <p:oleObj name="Equation" r:id="rId2" imgW="3517560" imgH="2387520" progId="Equation.DSMT4">
                  <p:embed/>
                </p:oleObj>
              </mc:Choice>
              <mc:Fallback>
                <p:oleObj name="Equation" r:id="rId2" imgW="3517560" imgH="2387520" progId="Equation.DSMT4">
                  <p:embed/>
                  <p:pic>
                    <p:nvPicPr>
                      <p:cNvPr id="5" name="Object 4"/>
                      <p:cNvPicPr/>
                      <p:nvPr/>
                    </p:nvPicPr>
                    <p:blipFill>
                      <a:blip r:embed="rId3"/>
                      <a:stretch>
                        <a:fillRect/>
                      </a:stretch>
                    </p:blipFill>
                    <p:spPr>
                      <a:xfrm>
                        <a:off x="1162050" y="1849438"/>
                        <a:ext cx="6823075" cy="4630737"/>
                      </a:xfrm>
                      <a:prstGeom prst="rect">
                        <a:avLst/>
                      </a:prstGeom>
                    </p:spPr>
                  </p:pic>
                </p:oleObj>
              </mc:Fallback>
            </mc:AlternateContent>
          </a:graphicData>
        </a:graphic>
      </p:graphicFrame>
    </p:spTree>
    <p:extLst>
      <p:ext uri="{BB962C8B-B14F-4D97-AF65-F5344CB8AC3E}">
        <p14:creationId xmlns:p14="http://schemas.microsoft.com/office/powerpoint/2010/main" val="2700012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Annihilation/creation operators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36</a:t>
            </a:fld>
            <a:endParaRPr lang="en-US" dirty="0"/>
          </a:p>
        </p:txBody>
      </p:sp>
      <p:graphicFrame>
        <p:nvGraphicFramePr>
          <p:cNvPr id="5" name="Object 4"/>
          <p:cNvGraphicFramePr>
            <a:graphicFrameLocks noChangeAspect="1"/>
          </p:cNvGraphicFramePr>
          <p:nvPr/>
        </p:nvGraphicFramePr>
        <p:xfrm>
          <a:off x="2133600" y="1820862"/>
          <a:ext cx="6934200" cy="3894138"/>
        </p:xfrm>
        <a:graphic>
          <a:graphicData uri="http://schemas.openxmlformats.org/presentationml/2006/ole">
            <mc:AlternateContent xmlns:mc="http://schemas.openxmlformats.org/markup-compatibility/2006">
              <mc:Choice xmlns:v="urn:schemas-microsoft-com:vml" Requires="v">
                <p:oleObj name="Equation" r:id="rId3" imgW="3301920" imgH="1854000" progId="Equation.DSMT4">
                  <p:embed/>
                </p:oleObj>
              </mc:Choice>
              <mc:Fallback>
                <p:oleObj name="Equation" r:id="rId3" imgW="3301920" imgH="1854000" progId="Equation.DSMT4">
                  <p:embed/>
                  <p:pic>
                    <p:nvPicPr>
                      <p:cNvPr id="5" name="Object 4"/>
                      <p:cNvPicPr/>
                      <p:nvPr/>
                    </p:nvPicPr>
                    <p:blipFill>
                      <a:blip r:embed="rId4"/>
                      <a:stretch>
                        <a:fillRect/>
                      </a:stretch>
                    </p:blipFill>
                    <p:spPr>
                      <a:xfrm>
                        <a:off x="2133600" y="1820862"/>
                        <a:ext cx="6934200" cy="3894138"/>
                      </a:xfrm>
                      <a:prstGeom prst="rect">
                        <a:avLst/>
                      </a:prstGeom>
                    </p:spPr>
                  </p:pic>
                </p:oleObj>
              </mc:Fallback>
            </mc:AlternateContent>
          </a:graphicData>
        </a:graphic>
      </p:graphicFrame>
      <p:sp>
        <p:nvSpPr>
          <p:cNvPr id="3" name="Right Brace 2"/>
          <p:cNvSpPr/>
          <p:nvPr/>
        </p:nvSpPr>
        <p:spPr>
          <a:xfrm>
            <a:off x="5562600" y="3124200"/>
            <a:ext cx="304800" cy="13716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6553200" y="3124200"/>
            <a:ext cx="2209800" cy="1200329"/>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defining property of fermion</a:t>
            </a:r>
          </a:p>
        </p:txBody>
      </p:sp>
    </p:spTree>
    <p:extLst>
      <p:ext uri="{BB962C8B-B14F-4D97-AF65-F5344CB8AC3E}">
        <p14:creationId xmlns:p14="http://schemas.microsoft.com/office/powerpoint/2010/main" val="37398570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Many-electron Hamiltonian and Green’s functions</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37</a:t>
            </a:fld>
            <a:endParaRPr lang="en-US" dirty="0"/>
          </a:p>
        </p:txBody>
      </p:sp>
      <p:graphicFrame>
        <p:nvGraphicFramePr>
          <p:cNvPr id="5" name="Object 4"/>
          <p:cNvGraphicFramePr>
            <a:graphicFrameLocks noChangeAspect="1"/>
          </p:cNvGraphicFramePr>
          <p:nvPr/>
        </p:nvGraphicFramePr>
        <p:xfrm>
          <a:off x="1600200" y="1654050"/>
          <a:ext cx="4622800" cy="4878388"/>
        </p:xfrm>
        <a:graphic>
          <a:graphicData uri="http://schemas.openxmlformats.org/presentationml/2006/ole">
            <mc:AlternateContent xmlns:mc="http://schemas.openxmlformats.org/markup-compatibility/2006">
              <mc:Choice xmlns:v="urn:schemas-microsoft-com:vml" Requires="v">
                <p:oleObj name="Equation" r:id="rId3" imgW="2298600" imgH="2425680" progId="Equation.DSMT4">
                  <p:embed/>
                </p:oleObj>
              </mc:Choice>
              <mc:Fallback>
                <p:oleObj name="Equation" r:id="rId3" imgW="2298600" imgH="2425680" progId="Equation.DSMT4">
                  <p:embed/>
                  <p:pic>
                    <p:nvPicPr>
                      <p:cNvPr id="5" name="Object 4"/>
                      <p:cNvPicPr/>
                      <p:nvPr/>
                    </p:nvPicPr>
                    <p:blipFill>
                      <a:blip r:embed="rId4"/>
                      <a:stretch>
                        <a:fillRect/>
                      </a:stretch>
                    </p:blipFill>
                    <p:spPr>
                      <a:xfrm>
                        <a:off x="1600200" y="1654050"/>
                        <a:ext cx="4622800" cy="4878388"/>
                      </a:xfrm>
                      <a:prstGeom prst="rect">
                        <a:avLst/>
                      </a:prstGeom>
                    </p:spPr>
                  </p:pic>
                </p:oleObj>
              </mc:Fallback>
            </mc:AlternateContent>
          </a:graphicData>
        </a:graphic>
      </p:graphicFrame>
      <p:sp>
        <p:nvSpPr>
          <p:cNvPr id="6" name="TextBox 5"/>
          <p:cNvSpPr txBox="1"/>
          <p:nvPr/>
        </p:nvSpPr>
        <p:spPr>
          <a:xfrm>
            <a:off x="6096000" y="1794808"/>
            <a:ext cx="2438400" cy="1938992"/>
          </a:xfrm>
          <a:prstGeom prst="rect">
            <a:avLst/>
          </a:prstGeom>
          <a:noFill/>
        </p:spPr>
        <p:txBody>
          <a:bodyPr wrap="square" rtlCol="0">
            <a:spAutoFit/>
          </a:bodyPr>
          <a:lstStyle/>
          <a:p>
            <a:r>
              <a:rPr lang="en-US" sz="2400" dirty="0">
                <a:solidFill>
                  <a:schemeClr val="tx2"/>
                </a:solidFill>
                <a:latin typeface="Times New Roman" pitchFamily="18" charset="0"/>
                <a:cs typeface="Times New Roman" pitchFamily="18" charset="0"/>
              </a:rPr>
              <a:t>Annihilation operator </a:t>
            </a:r>
            <a:r>
              <a:rPr lang="en-US" sz="2400" i="1" dirty="0">
                <a:solidFill>
                  <a:schemeClr val="tx2"/>
                </a:solidFill>
                <a:latin typeface="Times New Roman" pitchFamily="18" charset="0"/>
                <a:cs typeface="Times New Roman" pitchFamily="18" charset="0"/>
              </a:rPr>
              <a:t>c</a:t>
            </a:r>
            <a:r>
              <a:rPr lang="en-US" sz="2400" dirty="0">
                <a:solidFill>
                  <a:schemeClr val="tx2"/>
                </a:solidFill>
                <a:latin typeface="Times New Roman" pitchFamily="18" charset="0"/>
                <a:cs typeface="Times New Roman" pitchFamily="18" charset="0"/>
              </a:rPr>
              <a:t> is a column vector, </a:t>
            </a:r>
            <a:r>
              <a:rPr lang="en-US" sz="2400" i="1" dirty="0">
                <a:solidFill>
                  <a:schemeClr val="tx2"/>
                </a:solidFill>
                <a:latin typeface="Times New Roman" pitchFamily="18" charset="0"/>
                <a:cs typeface="Times New Roman" pitchFamily="18" charset="0"/>
              </a:rPr>
              <a:t>H</a:t>
            </a:r>
            <a:r>
              <a:rPr lang="en-US" sz="2400" dirty="0">
                <a:solidFill>
                  <a:schemeClr val="tx2"/>
                </a:solidFill>
                <a:latin typeface="Times New Roman" pitchFamily="18" charset="0"/>
                <a:cs typeface="Times New Roman" pitchFamily="18" charset="0"/>
              </a:rPr>
              <a:t> is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by </a:t>
            </a:r>
            <a:r>
              <a:rPr lang="en-US" sz="2400" i="1" dirty="0">
                <a:solidFill>
                  <a:schemeClr val="tx2"/>
                </a:solidFill>
                <a:latin typeface="Times New Roman" pitchFamily="18" charset="0"/>
                <a:cs typeface="Times New Roman" pitchFamily="18" charset="0"/>
              </a:rPr>
              <a:t>N</a:t>
            </a:r>
            <a:r>
              <a:rPr lang="en-US" sz="2400" dirty="0">
                <a:solidFill>
                  <a:schemeClr val="tx2"/>
                </a:solidFill>
                <a:latin typeface="Times New Roman" pitchFamily="18" charset="0"/>
                <a:cs typeface="Times New Roman" pitchFamily="18" charset="0"/>
              </a:rPr>
              <a:t> matrix.   {</a:t>
            </a:r>
            <a:r>
              <a:rPr lang="en-US" sz="2400" i="1" dirty="0">
                <a:solidFill>
                  <a:schemeClr val="tx2"/>
                </a:solidFill>
                <a:latin typeface="Times New Roman" pitchFamily="18" charset="0"/>
                <a:cs typeface="Times New Roman" pitchFamily="18" charset="0"/>
              </a:rPr>
              <a:t>A</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B</a:t>
            </a:r>
            <a:r>
              <a:rPr lang="en-US" sz="2400" dirty="0">
                <a:solidFill>
                  <a:schemeClr val="tx2"/>
                </a:solidFill>
                <a:latin typeface="Times New Roman" pitchFamily="18" charset="0"/>
                <a:cs typeface="Times New Roman" pitchFamily="18" charset="0"/>
              </a:rPr>
              <a:t>} =</a:t>
            </a:r>
            <a:r>
              <a:rPr lang="en-US" sz="2400" i="1" dirty="0">
                <a:solidFill>
                  <a:schemeClr val="tx2"/>
                </a:solidFill>
                <a:latin typeface="Times New Roman" pitchFamily="18" charset="0"/>
                <a:cs typeface="Times New Roman" pitchFamily="18" charset="0"/>
              </a:rPr>
              <a:t>AB</a:t>
            </a:r>
            <a:r>
              <a:rPr lang="en-US" sz="2400" dirty="0">
                <a:solidFill>
                  <a:schemeClr val="tx2"/>
                </a:solidFill>
                <a:latin typeface="Times New Roman" pitchFamily="18" charset="0"/>
                <a:cs typeface="Times New Roman" pitchFamily="18" charset="0"/>
              </a:rPr>
              <a:t>+</a:t>
            </a:r>
            <a:r>
              <a:rPr lang="en-US" sz="2400" i="1" dirty="0">
                <a:solidFill>
                  <a:schemeClr val="tx2"/>
                </a:solidFill>
                <a:latin typeface="Times New Roman" pitchFamily="18" charset="0"/>
                <a:cs typeface="Times New Roman" pitchFamily="18" charset="0"/>
              </a:rPr>
              <a:t>BA</a:t>
            </a:r>
          </a:p>
        </p:txBody>
      </p:sp>
    </p:spTree>
    <p:extLst>
      <p:ext uri="{BB962C8B-B14F-4D97-AF65-F5344CB8AC3E}">
        <p14:creationId xmlns:p14="http://schemas.microsoft.com/office/powerpoint/2010/main" val="18351011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1"/>
          <p:cNvSpPr>
            <a:spLocks noGrp="1" noChangeArrowheads="1"/>
          </p:cNvSpPr>
          <p:nvPr>
            <p:ph type="title"/>
          </p:nvPr>
        </p:nvSpPr>
        <p:spPr/>
        <p:txBody>
          <a:bodyPr/>
          <a:lstStyle/>
          <a:p>
            <a:r>
              <a:rPr lang="en-US"/>
              <a:t>Contour-ordered Green’s function</a:t>
            </a:r>
          </a:p>
        </p:txBody>
      </p:sp>
      <p:sp>
        <p:nvSpPr>
          <p:cNvPr id="10243" name="Slide Number Placeholder 4"/>
          <p:cNvSpPr>
            <a:spLocks noGrp="1"/>
          </p:cNvSpPr>
          <p:nvPr>
            <p:ph type="sldNum" sz="quarter" idx="12"/>
          </p:nvPr>
        </p:nvSpPr>
        <p:spPr>
          <a:noFill/>
        </p:spPr>
        <p:txBody>
          <a:bodyPr/>
          <a:lstStyle/>
          <a:p>
            <a:fld id="{1658FA07-8E45-472D-9947-8ACC890CDA52}" type="slidenum">
              <a:rPr lang="en-US" smtClean="0">
                <a:latin typeface="Arial" charset="0"/>
                <a:cs typeface="Arial" charset="0"/>
              </a:rPr>
              <a:pPr/>
              <a:t>38</a:t>
            </a:fld>
            <a:endParaRPr lang="en-US">
              <a:latin typeface="Arial" charset="0"/>
              <a:cs typeface="Arial" charset="0"/>
            </a:endParaRPr>
          </a:p>
        </p:txBody>
      </p:sp>
      <p:graphicFrame>
        <p:nvGraphicFramePr>
          <p:cNvPr id="10242" name="Object 2"/>
          <p:cNvGraphicFramePr>
            <a:graphicFrameLocks noChangeAspect="1"/>
          </p:cNvGraphicFramePr>
          <p:nvPr/>
        </p:nvGraphicFramePr>
        <p:xfrm>
          <a:off x="1511300" y="1724025"/>
          <a:ext cx="6122988" cy="2109788"/>
        </p:xfrm>
        <a:graphic>
          <a:graphicData uri="http://schemas.openxmlformats.org/presentationml/2006/ole">
            <mc:AlternateContent xmlns:mc="http://schemas.openxmlformats.org/markup-compatibility/2006">
              <mc:Choice xmlns:v="urn:schemas-microsoft-com:vml" Requires="v">
                <p:oleObj name="Equation" r:id="rId3" imgW="2577960" imgH="888840" progId="Equation.DSMT4">
                  <p:embed/>
                </p:oleObj>
              </mc:Choice>
              <mc:Fallback>
                <p:oleObj name="Equation" r:id="rId3" imgW="2577960" imgH="888840" progId="Equation.DSMT4">
                  <p:embed/>
                  <p:pic>
                    <p:nvPicPr>
                      <p:cNvPr id="10242" name="Object 2"/>
                      <p:cNvPicPr>
                        <a:picLocks noChangeAspect="1" noChangeArrowheads="1"/>
                      </p:cNvPicPr>
                      <p:nvPr/>
                    </p:nvPicPr>
                    <p:blipFill>
                      <a:blip r:embed="rId4"/>
                      <a:srcRect/>
                      <a:stretch>
                        <a:fillRect/>
                      </a:stretch>
                    </p:blipFill>
                    <p:spPr bwMode="auto">
                      <a:xfrm>
                        <a:off x="1511300" y="1724025"/>
                        <a:ext cx="6122988" cy="2109788"/>
                      </a:xfrm>
                      <a:prstGeom prst="rect">
                        <a:avLst/>
                      </a:prstGeom>
                      <a:noFill/>
                    </p:spPr>
                  </p:pic>
                </p:oleObj>
              </mc:Fallback>
            </mc:AlternateContent>
          </a:graphicData>
        </a:graphic>
      </p:graphicFrame>
      <p:cxnSp>
        <p:nvCxnSpPr>
          <p:cNvPr id="10245" name="Straight Arrow Connector 6"/>
          <p:cNvCxnSpPr>
            <a:cxnSpLocks noChangeShapeType="1"/>
          </p:cNvCxnSpPr>
          <p:nvPr/>
        </p:nvCxnSpPr>
        <p:spPr bwMode="auto">
          <a:xfrm flipV="1">
            <a:off x="4559300" y="5156200"/>
            <a:ext cx="4292600" cy="114300"/>
          </a:xfrm>
          <a:prstGeom prst="straightConnector1">
            <a:avLst/>
          </a:prstGeom>
          <a:noFill/>
          <a:ln w="9525" algn="ctr">
            <a:solidFill>
              <a:srgbClr val="C00000"/>
            </a:solidFill>
            <a:round/>
            <a:headEnd/>
            <a:tailEnd type="arrow" w="med" len="med"/>
          </a:ln>
        </p:spPr>
      </p:cxnSp>
      <p:sp>
        <p:nvSpPr>
          <p:cNvPr id="10246" name="Freeform 14"/>
          <p:cNvSpPr>
            <a:spLocks/>
          </p:cNvSpPr>
          <p:nvPr/>
        </p:nvSpPr>
        <p:spPr bwMode="auto">
          <a:xfrm>
            <a:off x="5118100" y="5080000"/>
            <a:ext cx="3721100" cy="266700"/>
          </a:xfrm>
          <a:custGeom>
            <a:avLst/>
            <a:gdLst>
              <a:gd name="T0" fmla="*/ 0 w 2724150"/>
              <a:gd name="T1" fmla="*/ 1 h 469900"/>
              <a:gd name="T2" fmla="*/ 841668131 w 2724150"/>
              <a:gd name="T3" fmla="*/ 1 h 469900"/>
              <a:gd name="T4" fmla="*/ 884462889 w 2724150"/>
              <a:gd name="T5" fmla="*/ 7 h 469900"/>
              <a:gd name="T6" fmla="*/ 28531190 w 2724150"/>
              <a:gd name="T7" fmla="*/ 10 h 469900"/>
              <a:gd name="T8" fmla="*/ 0 60000 65536"/>
              <a:gd name="T9" fmla="*/ 0 60000 65536"/>
              <a:gd name="T10" fmla="*/ 0 60000 65536"/>
              <a:gd name="T11" fmla="*/ 0 60000 65536"/>
              <a:gd name="T12" fmla="*/ 0 w 2724150"/>
              <a:gd name="T13" fmla="*/ 0 h 469900"/>
              <a:gd name="T14" fmla="*/ 2724150 w 2724150"/>
              <a:gd name="T15" fmla="*/ 469900 h 469900"/>
            </a:gdLst>
            <a:ahLst/>
            <a:cxnLst>
              <a:cxn ang="T8">
                <a:pos x="T0" y="T1"/>
              </a:cxn>
              <a:cxn ang="T9">
                <a:pos x="T2" y="T3"/>
              </a:cxn>
              <a:cxn ang="T10">
                <a:pos x="T4" y="T5"/>
              </a:cxn>
              <a:cxn ang="T11">
                <a:pos x="T6" y="T7"/>
              </a:cxn>
            </a:cxnLst>
            <a:rect l="T12" t="T13" r="T14" b="T15"/>
            <a:pathLst>
              <a:path w="2724150" h="469900">
                <a:moveTo>
                  <a:pt x="0" y="50800"/>
                </a:moveTo>
                <a:cubicBezTo>
                  <a:pt x="927100" y="25400"/>
                  <a:pt x="1854200" y="0"/>
                  <a:pt x="2247900" y="50800"/>
                </a:cubicBezTo>
                <a:cubicBezTo>
                  <a:pt x="2641600" y="101600"/>
                  <a:pt x="2724150" y="285750"/>
                  <a:pt x="2362200" y="355600"/>
                </a:cubicBezTo>
                <a:cubicBezTo>
                  <a:pt x="2000250" y="425450"/>
                  <a:pt x="1038225" y="447675"/>
                  <a:pt x="76200" y="469900"/>
                </a:cubicBezTo>
              </a:path>
            </a:pathLst>
          </a:custGeom>
          <a:noFill/>
          <a:ln w="9525" cap="flat" cmpd="sng" algn="ctr">
            <a:solidFill>
              <a:schemeClr val="tx1"/>
            </a:solidFill>
            <a:prstDash val="solid"/>
            <a:round/>
            <a:headEnd type="none" w="med" len="med"/>
            <a:tailEnd type="none" w="med" len="med"/>
          </a:ln>
        </p:spPr>
        <p:txBody>
          <a:bodyPr/>
          <a:lstStyle/>
          <a:p>
            <a:endParaRPr lang="en-US"/>
          </a:p>
        </p:txBody>
      </p:sp>
      <p:cxnSp>
        <p:nvCxnSpPr>
          <p:cNvPr id="10247" name="Straight Connector 16"/>
          <p:cNvCxnSpPr>
            <a:cxnSpLocks noChangeShapeType="1"/>
          </p:cNvCxnSpPr>
          <p:nvPr/>
        </p:nvCxnSpPr>
        <p:spPr bwMode="auto">
          <a:xfrm rot="16200000" flipH="1">
            <a:off x="4629150" y="5213350"/>
            <a:ext cx="965200" cy="12700"/>
          </a:xfrm>
          <a:prstGeom prst="line">
            <a:avLst/>
          </a:prstGeom>
          <a:noFill/>
          <a:ln w="9525" algn="ctr">
            <a:solidFill>
              <a:schemeClr val="tx1"/>
            </a:solidFill>
            <a:prstDash val="sysDash"/>
            <a:round/>
            <a:headEnd/>
            <a:tailEnd/>
          </a:ln>
        </p:spPr>
      </p:cxnSp>
      <p:sp>
        <p:nvSpPr>
          <p:cNvPr id="10248" name="TextBox 20"/>
          <p:cNvSpPr txBox="1">
            <a:spLocks noChangeArrowheads="1"/>
          </p:cNvSpPr>
          <p:nvPr/>
        </p:nvSpPr>
        <p:spPr bwMode="auto">
          <a:xfrm>
            <a:off x="4978400" y="5626100"/>
            <a:ext cx="419100" cy="461963"/>
          </a:xfrm>
          <a:prstGeom prst="rect">
            <a:avLst/>
          </a:prstGeom>
          <a:noFill/>
          <a:ln w="9525">
            <a:noFill/>
            <a:miter lim="800000"/>
            <a:headEnd/>
            <a:tailEnd/>
          </a:ln>
        </p:spPr>
        <p:txBody>
          <a:bodyPr>
            <a:spAutoFit/>
          </a:bodyPr>
          <a:lstStyle/>
          <a:p>
            <a:r>
              <a:rPr lang="en-US" i="1">
                <a:latin typeface="Times New Roman" pitchFamily="18" charset="0"/>
              </a:rPr>
              <a:t>t</a:t>
            </a:r>
            <a:r>
              <a:rPr lang="en-US" baseline="-25000">
                <a:latin typeface="Times New Roman" pitchFamily="18" charset="0"/>
              </a:rPr>
              <a:t>0</a:t>
            </a:r>
            <a:endParaRPr lang="en-SG" baseline="-25000">
              <a:latin typeface="Times New Roman" pitchFamily="18" charset="0"/>
            </a:endParaRPr>
          </a:p>
        </p:txBody>
      </p:sp>
      <p:sp>
        <p:nvSpPr>
          <p:cNvPr id="10249" name="Oval 15"/>
          <p:cNvSpPr>
            <a:spLocks noChangeArrowheads="1"/>
          </p:cNvSpPr>
          <p:nvPr/>
        </p:nvSpPr>
        <p:spPr bwMode="auto">
          <a:xfrm>
            <a:off x="6388100" y="50165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0" name="Oval 17"/>
          <p:cNvSpPr>
            <a:spLocks noChangeArrowheads="1"/>
          </p:cNvSpPr>
          <p:nvPr/>
        </p:nvSpPr>
        <p:spPr bwMode="auto">
          <a:xfrm>
            <a:off x="7505700" y="5245100"/>
            <a:ext cx="144463" cy="144463"/>
          </a:xfrm>
          <a:prstGeom prst="ellipse">
            <a:avLst/>
          </a:prstGeom>
          <a:solidFill>
            <a:srgbClr val="0070C0"/>
          </a:solidFill>
          <a:ln w="9525" algn="ctr">
            <a:solidFill>
              <a:schemeClr val="tx1"/>
            </a:solidFill>
            <a:round/>
            <a:headEnd/>
            <a:tailEnd/>
          </a:ln>
        </p:spPr>
        <p:txBody>
          <a:bodyPr/>
          <a:lstStyle/>
          <a:p>
            <a:pPr eaLnBrk="0" hangingPunct="0"/>
            <a:endParaRPr lang="en-SG" sz="3200">
              <a:latin typeface="Times" pitchFamily="18" charset="0"/>
            </a:endParaRPr>
          </a:p>
        </p:txBody>
      </p:sp>
      <p:sp>
        <p:nvSpPr>
          <p:cNvPr id="10251" name="TextBox 25"/>
          <p:cNvSpPr txBox="1">
            <a:spLocks noChangeArrowheads="1"/>
          </p:cNvSpPr>
          <p:nvPr/>
        </p:nvSpPr>
        <p:spPr bwMode="auto">
          <a:xfrm>
            <a:off x="6248400" y="45339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r>
              <a:rPr lang="en-US">
                <a:latin typeface="Times New Roman" pitchFamily="18" charset="0"/>
                <a:cs typeface="Times New Roman" pitchFamily="18" charset="0"/>
              </a:rPr>
              <a:t>’</a:t>
            </a:r>
            <a:endParaRPr lang="en-SG"/>
          </a:p>
        </p:txBody>
      </p:sp>
      <p:sp>
        <p:nvSpPr>
          <p:cNvPr id="10252" name="TextBox 26"/>
          <p:cNvSpPr txBox="1">
            <a:spLocks noChangeArrowheads="1"/>
          </p:cNvSpPr>
          <p:nvPr/>
        </p:nvSpPr>
        <p:spPr bwMode="auto">
          <a:xfrm>
            <a:off x="7442200" y="5346700"/>
            <a:ext cx="584200" cy="461963"/>
          </a:xfrm>
          <a:prstGeom prst="rect">
            <a:avLst/>
          </a:prstGeom>
          <a:noFill/>
          <a:ln w="9525">
            <a:noFill/>
            <a:miter lim="800000"/>
            <a:headEnd/>
            <a:tailEnd/>
          </a:ln>
        </p:spPr>
        <p:txBody>
          <a:bodyPr>
            <a:spAutoFit/>
          </a:bodyPr>
          <a:lstStyle/>
          <a:p>
            <a:r>
              <a:rPr lang="el-GR">
                <a:latin typeface="Times New Roman" pitchFamily="18" charset="0"/>
                <a:cs typeface="Times New Roman" pitchFamily="18" charset="0"/>
              </a:rPr>
              <a:t>τ</a:t>
            </a:r>
            <a:endParaRPr lang="en-SG"/>
          </a:p>
        </p:txBody>
      </p:sp>
      <p:sp>
        <p:nvSpPr>
          <p:cNvPr id="10253" name="TextBox 27"/>
          <p:cNvSpPr txBox="1">
            <a:spLocks noChangeArrowheads="1"/>
          </p:cNvSpPr>
          <p:nvPr/>
        </p:nvSpPr>
        <p:spPr bwMode="auto">
          <a:xfrm>
            <a:off x="850900" y="4140200"/>
            <a:ext cx="3162300" cy="1200329"/>
          </a:xfrm>
          <a:prstGeom prst="rect">
            <a:avLst/>
          </a:prstGeom>
          <a:noFill/>
          <a:ln w="9525">
            <a:noFill/>
            <a:miter lim="800000"/>
            <a:headEnd/>
            <a:tailEnd/>
          </a:ln>
        </p:spPr>
        <p:txBody>
          <a:bodyPr>
            <a:spAutoFit/>
          </a:bodyPr>
          <a:lstStyle/>
          <a:p>
            <a:r>
              <a:rPr lang="en-US" dirty="0">
                <a:solidFill>
                  <a:srgbClr val="002060"/>
                </a:solidFill>
                <a:latin typeface="Times New Roman" pitchFamily="18" charset="0"/>
                <a:cs typeface="Times New Roman" pitchFamily="18" charset="0"/>
              </a:rPr>
              <a:t>Contour order: the operators earlier on the contour are to the right.   See, e.g., H. </a:t>
            </a:r>
            <a:r>
              <a:rPr lang="en-US" dirty="0" err="1">
                <a:solidFill>
                  <a:srgbClr val="002060"/>
                </a:solidFill>
                <a:latin typeface="Times New Roman" pitchFamily="18" charset="0"/>
                <a:cs typeface="Times New Roman" pitchFamily="18" charset="0"/>
              </a:rPr>
              <a:t>Haug</a:t>
            </a:r>
            <a:r>
              <a:rPr lang="en-US" dirty="0">
                <a:solidFill>
                  <a:srgbClr val="002060"/>
                </a:solidFill>
                <a:latin typeface="Times New Roman" pitchFamily="18" charset="0"/>
                <a:cs typeface="Times New Roman" pitchFamily="18" charset="0"/>
              </a:rPr>
              <a:t> &amp; A.-P. </a:t>
            </a:r>
            <a:r>
              <a:rPr lang="en-US" dirty="0" err="1">
                <a:solidFill>
                  <a:srgbClr val="002060"/>
                </a:solidFill>
                <a:latin typeface="Times New Roman" pitchFamily="18" charset="0"/>
                <a:cs typeface="Times New Roman" pitchFamily="18" charset="0"/>
              </a:rPr>
              <a:t>Jauho</a:t>
            </a:r>
            <a:r>
              <a:rPr lang="en-US" dirty="0">
                <a:solidFill>
                  <a:srgbClr val="002060"/>
                </a:solidFill>
                <a:latin typeface="Times New Roman" pitchFamily="18" charset="0"/>
                <a:cs typeface="Times New Roman" pitchFamily="18" charset="0"/>
              </a:rPr>
              <a:t>.</a:t>
            </a:r>
            <a:endParaRPr lang="en-SG"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3332078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Convolution, </a:t>
            </a:r>
            <a:r>
              <a:rPr lang="en-US" dirty="0" err="1"/>
              <a:t>Langreth</a:t>
            </a:r>
            <a:r>
              <a:rPr lang="en-US" dirty="0"/>
              <a:t> rule</a:t>
            </a:r>
          </a:p>
        </p:txBody>
      </p:sp>
      <p:sp>
        <p:nvSpPr>
          <p:cNvPr id="4" name="Slide Number Placeholder 3"/>
          <p:cNvSpPr>
            <a:spLocks noGrp="1"/>
          </p:cNvSpPr>
          <p:nvPr>
            <p:ph type="sldNum" sz="quarter" idx="12"/>
          </p:nvPr>
        </p:nvSpPr>
        <p:spPr/>
        <p:txBody>
          <a:bodyPr/>
          <a:lstStyle/>
          <a:p>
            <a:fld id="{7E871153-6649-4551-B5D2-CF9E4672F172}" type="slidenum">
              <a:rPr lang="en-US" smtClean="0"/>
              <a:pPr/>
              <a:t>39</a:t>
            </a:fld>
            <a:endParaRPr lang="en-US" dirty="0"/>
          </a:p>
        </p:txBody>
      </p:sp>
      <p:graphicFrame>
        <p:nvGraphicFramePr>
          <p:cNvPr id="5" name="Object 4"/>
          <p:cNvGraphicFramePr>
            <a:graphicFrameLocks noChangeAspect="1"/>
          </p:cNvGraphicFramePr>
          <p:nvPr/>
        </p:nvGraphicFramePr>
        <p:xfrm>
          <a:off x="914400" y="1295400"/>
          <a:ext cx="7802972" cy="4572000"/>
        </p:xfrm>
        <a:graphic>
          <a:graphicData uri="http://schemas.openxmlformats.org/presentationml/2006/ole">
            <mc:AlternateContent xmlns:mc="http://schemas.openxmlformats.org/markup-compatibility/2006">
              <mc:Choice xmlns:v="urn:schemas-microsoft-com:vml" Requires="v">
                <p:oleObj name="Equation" r:id="rId3" imgW="3987720" imgH="2336760" progId="Equation.DSMT4">
                  <p:embed/>
                </p:oleObj>
              </mc:Choice>
              <mc:Fallback>
                <p:oleObj name="Equation" r:id="rId3" imgW="3987720" imgH="2336760" progId="Equation.DSMT4">
                  <p:embed/>
                  <p:pic>
                    <p:nvPicPr>
                      <p:cNvPr id="5" name="Object 4"/>
                      <p:cNvPicPr>
                        <a:picLocks noChangeAspect="1" noChangeArrowheads="1"/>
                      </p:cNvPicPr>
                      <p:nvPr/>
                    </p:nvPicPr>
                    <p:blipFill>
                      <a:blip r:embed="rId4"/>
                      <a:srcRect/>
                      <a:stretch>
                        <a:fillRect/>
                      </a:stretch>
                    </p:blipFill>
                    <p:spPr bwMode="auto">
                      <a:xfrm>
                        <a:off x="914400" y="1295400"/>
                        <a:ext cx="7802972" cy="4572000"/>
                      </a:xfrm>
                      <a:prstGeom prst="rect">
                        <a:avLst/>
                      </a:prstGeom>
                      <a:noFill/>
                    </p:spPr>
                  </p:pic>
                </p:oleObj>
              </mc:Fallback>
            </mc:AlternateContent>
          </a:graphicData>
        </a:graphic>
      </p:graphicFrame>
      <p:sp>
        <p:nvSpPr>
          <p:cNvPr id="3" name="TextBox 2">
            <a:extLst>
              <a:ext uri="{FF2B5EF4-FFF2-40B4-BE49-F238E27FC236}">
                <a16:creationId xmlns:a16="http://schemas.microsoft.com/office/drawing/2014/main" id="{E81754C0-1C75-456F-9BE0-D675F8C07149}"/>
              </a:ext>
            </a:extLst>
          </p:cNvPr>
          <p:cNvSpPr txBox="1"/>
          <p:nvPr/>
        </p:nvSpPr>
        <p:spPr>
          <a:xfrm>
            <a:off x="6854757" y="1997414"/>
            <a:ext cx="1825557" cy="369332"/>
          </a:xfrm>
          <a:prstGeom prst="rect">
            <a:avLst/>
          </a:prstGeom>
          <a:noFill/>
        </p:spPr>
        <p:txBody>
          <a:bodyPr wrap="square" rtlCol="0">
            <a:spAutoFit/>
          </a:bodyPr>
          <a:lstStyle/>
          <a:p>
            <a:r>
              <a:rPr lang="en-US" dirty="0" err="1"/>
              <a:t>Keldysh</a:t>
            </a:r>
            <a:r>
              <a:rPr lang="en-US" dirty="0"/>
              <a:t> rotation</a:t>
            </a:r>
            <a:endParaRPr lang="en-SG" dirty="0"/>
          </a:p>
        </p:txBody>
      </p:sp>
    </p:spTree>
    <p:extLst>
      <p:ext uri="{BB962C8B-B14F-4D97-AF65-F5344CB8AC3E}">
        <p14:creationId xmlns:p14="http://schemas.microsoft.com/office/powerpoint/2010/main" val="4149028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107A4-3ABC-4DEF-AA8F-2DB920A373DA}"/>
              </a:ext>
            </a:extLst>
          </p:cNvPr>
          <p:cNvSpPr>
            <a:spLocks noGrp="1"/>
          </p:cNvSpPr>
          <p:nvPr>
            <p:ph type="title"/>
          </p:nvPr>
        </p:nvSpPr>
        <p:spPr>
          <a:xfrm>
            <a:off x="425107" y="526483"/>
            <a:ext cx="7886700" cy="1325563"/>
          </a:xfrm>
        </p:spPr>
        <p:txBody>
          <a:bodyPr/>
          <a:lstStyle/>
          <a:p>
            <a:r>
              <a:rPr lang="en-US" dirty="0"/>
              <a:t>From electron to photon (scalar field theory)</a:t>
            </a:r>
            <a:endParaRPr lang="en-SG" dirty="0"/>
          </a:p>
        </p:txBody>
      </p:sp>
      <p:sp>
        <p:nvSpPr>
          <p:cNvPr id="4" name="Slide Number Placeholder 3">
            <a:extLst>
              <a:ext uri="{FF2B5EF4-FFF2-40B4-BE49-F238E27FC236}">
                <a16:creationId xmlns:a16="http://schemas.microsoft.com/office/drawing/2014/main" id="{C91EE50E-77EC-45BB-B766-2A58716CC0A5}"/>
              </a:ext>
            </a:extLst>
          </p:cNvPr>
          <p:cNvSpPr>
            <a:spLocks noGrp="1"/>
          </p:cNvSpPr>
          <p:nvPr>
            <p:ph type="sldNum" sz="quarter" idx="12"/>
          </p:nvPr>
        </p:nvSpPr>
        <p:spPr/>
        <p:txBody>
          <a:bodyPr/>
          <a:lstStyle/>
          <a:p>
            <a:fld id="{6B0C5081-FAA5-4254-AC75-597BB4863808}" type="slidenum">
              <a:rPr lang="en-US" smtClean="0"/>
              <a:t>40</a:t>
            </a:fld>
            <a:endParaRPr lang="en-US"/>
          </a:p>
        </p:txBody>
      </p:sp>
      <p:graphicFrame>
        <p:nvGraphicFramePr>
          <p:cNvPr id="44" name="Object 43">
            <a:extLst>
              <a:ext uri="{FF2B5EF4-FFF2-40B4-BE49-F238E27FC236}">
                <a16:creationId xmlns:a16="http://schemas.microsoft.com/office/drawing/2014/main" id="{25D92D3D-A353-42AC-986D-BFD34E0476EE}"/>
              </a:ext>
            </a:extLst>
          </p:cNvPr>
          <p:cNvGraphicFramePr>
            <a:graphicFrameLocks noChangeAspect="1"/>
          </p:cNvGraphicFramePr>
          <p:nvPr/>
        </p:nvGraphicFramePr>
        <p:xfrm>
          <a:off x="4478732" y="2498663"/>
          <a:ext cx="3958435" cy="2679253"/>
        </p:xfrm>
        <a:graphic>
          <a:graphicData uri="http://schemas.openxmlformats.org/presentationml/2006/ole">
            <mc:AlternateContent xmlns:mc="http://schemas.openxmlformats.org/markup-compatibility/2006">
              <mc:Choice xmlns:v="urn:schemas-microsoft-com:vml" Requires="v">
                <p:oleObj name="Equation" r:id="rId3" imgW="2158920" imgH="1460160" progId="Equation.DSMT4">
                  <p:embed/>
                </p:oleObj>
              </mc:Choice>
              <mc:Fallback>
                <p:oleObj name="Equation" r:id="rId3" imgW="2158920" imgH="1460160" progId="Equation.DSMT4">
                  <p:embed/>
                  <p:pic>
                    <p:nvPicPr>
                      <p:cNvPr id="44" name="Object 43">
                        <a:extLst>
                          <a:ext uri="{FF2B5EF4-FFF2-40B4-BE49-F238E27FC236}">
                            <a16:creationId xmlns:a16="http://schemas.microsoft.com/office/drawing/2014/main" id="{25D92D3D-A353-42AC-986D-BFD34E0476EE}"/>
                          </a:ext>
                        </a:extLst>
                      </p:cNvPr>
                      <p:cNvPicPr/>
                      <p:nvPr/>
                    </p:nvPicPr>
                    <p:blipFill>
                      <a:blip r:embed="rId4"/>
                      <a:stretch>
                        <a:fillRect/>
                      </a:stretch>
                    </p:blipFill>
                    <p:spPr>
                      <a:xfrm>
                        <a:off x="4478732" y="2498663"/>
                        <a:ext cx="3958435" cy="2679253"/>
                      </a:xfrm>
                      <a:prstGeom prst="rect">
                        <a:avLst/>
                      </a:prstGeom>
                    </p:spPr>
                  </p:pic>
                </p:oleObj>
              </mc:Fallback>
            </mc:AlternateContent>
          </a:graphicData>
        </a:graphic>
      </p:graphicFrame>
      <p:pic>
        <p:nvPicPr>
          <p:cNvPr id="66" name="Picture 65">
            <a:extLst>
              <a:ext uri="{FF2B5EF4-FFF2-40B4-BE49-F238E27FC236}">
                <a16:creationId xmlns:a16="http://schemas.microsoft.com/office/drawing/2014/main" id="{DFE1CC7B-91DB-4D0C-BB91-670ED707657E}"/>
              </a:ext>
            </a:extLst>
          </p:cNvPr>
          <p:cNvPicPr>
            <a:picLocks noChangeAspect="1"/>
          </p:cNvPicPr>
          <p:nvPr/>
        </p:nvPicPr>
        <p:blipFill>
          <a:blip r:embed="rId5"/>
          <a:stretch>
            <a:fillRect/>
          </a:stretch>
        </p:blipFill>
        <p:spPr>
          <a:xfrm>
            <a:off x="305325" y="2405063"/>
            <a:ext cx="2688248" cy="1626664"/>
          </a:xfrm>
          <a:prstGeom prst="rect">
            <a:avLst/>
          </a:prstGeom>
        </p:spPr>
      </p:pic>
      <p:graphicFrame>
        <p:nvGraphicFramePr>
          <p:cNvPr id="67" name="Object 66">
            <a:extLst>
              <a:ext uri="{FF2B5EF4-FFF2-40B4-BE49-F238E27FC236}">
                <a16:creationId xmlns:a16="http://schemas.microsoft.com/office/drawing/2014/main" id="{4D05ED3E-E9CA-43FB-8A12-11961CA45AE2}"/>
              </a:ext>
            </a:extLst>
          </p:cNvPr>
          <p:cNvGraphicFramePr>
            <a:graphicFrameLocks noChangeAspect="1"/>
          </p:cNvGraphicFramePr>
          <p:nvPr/>
        </p:nvGraphicFramePr>
        <p:xfrm>
          <a:off x="415611" y="5287966"/>
          <a:ext cx="3444875" cy="895350"/>
        </p:xfrm>
        <a:graphic>
          <a:graphicData uri="http://schemas.openxmlformats.org/presentationml/2006/ole">
            <mc:AlternateContent xmlns:mc="http://schemas.openxmlformats.org/markup-compatibility/2006">
              <mc:Choice xmlns:v="urn:schemas-microsoft-com:vml" Requires="v">
                <p:oleObj name="Equation" r:id="rId6" imgW="1663560" imgH="431640" progId="Equation.DSMT4">
                  <p:embed/>
                </p:oleObj>
              </mc:Choice>
              <mc:Fallback>
                <p:oleObj name="Equation" r:id="rId6" imgW="1663560" imgH="431640" progId="Equation.DSMT4">
                  <p:embed/>
                  <p:pic>
                    <p:nvPicPr>
                      <p:cNvPr id="67" name="Object 66">
                        <a:extLst>
                          <a:ext uri="{FF2B5EF4-FFF2-40B4-BE49-F238E27FC236}">
                            <a16:creationId xmlns:a16="http://schemas.microsoft.com/office/drawing/2014/main" id="{4D05ED3E-E9CA-43FB-8A12-11961CA45AE2}"/>
                          </a:ext>
                        </a:extLst>
                      </p:cNvPr>
                      <p:cNvPicPr/>
                      <p:nvPr/>
                    </p:nvPicPr>
                    <p:blipFill>
                      <a:blip r:embed="rId7"/>
                      <a:stretch>
                        <a:fillRect/>
                      </a:stretch>
                    </p:blipFill>
                    <p:spPr>
                      <a:xfrm>
                        <a:off x="415611" y="5287966"/>
                        <a:ext cx="3444875" cy="8953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386F6030-A498-4477-A8E1-9980C095F594}"/>
              </a:ext>
            </a:extLst>
          </p:cNvPr>
          <p:cNvGraphicFramePr>
            <a:graphicFrameLocks noChangeAspect="1"/>
          </p:cNvGraphicFramePr>
          <p:nvPr/>
        </p:nvGraphicFramePr>
        <p:xfrm>
          <a:off x="2434635" y="1993590"/>
          <a:ext cx="1155700" cy="368300"/>
        </p:xfrm>
        <a:graphic>
          <a:graphicData uri="http://schemas.openxmlformats.org/presentationml/2006/ole">
            <mc:AlternateContent xmlns:mc="http://schemas.openxmlformats.org/markup-compatibility/2006">
              <mc:Choice xmlns:v="urn:schemas-microsoft-com:vml" Requires="v">
                <p:oleObj name="Equation" r:id="rId8" imgW="558720" imgH="177480" progId="Equation.DSMT4">
                  <p:embed/>
                </p:oleObj>
              </mc:Choice>
              <mc:Fallback>
                <p:oleObj name="Equation" r:id="rId8" imgW="558720" imgH="177480" progId="Equation.DSMT4">
                  <p:embed/>
                  <p:pic>
                    <p:nvPicPr>
                      <p:cNvPr id="7" name="Object 6">
                        <a:extLst>
                          <a:ext uri="{FF2B5EF4-FFF2-40B4-BE49-F238E27FC236}">
                            <a16:creationId xmlns:a16="http://schemas.microsoft.com/office/drawing/2014/main" id="{386F6030-A498-4477-A8E1-9980C095F594}"/>
                          </a:ext>
                        </a:extLst>
                      </p:cNvPr>
                      <p:cNvPicPr/>
                      <p:nvPr/>
                    </p:nvPicPr>
                    <p:blipFill>
                      <a:blip r:embed="rId9"/>
                      <a:stretch>
                        <a:fillRect/>
                      </a:stretch>
                    </p:blipFill>
                    <p:spPr>
                      <a:xfrm>
                        <a:off x="2434635" y="1993590"/>
                        <a:ext cx="1155700" cy="3683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22830217-387C-477E-A7CD-4BA224E5C987}"/>
              </a:ext>
            </a:extLst>
          </p:cNvPr>
          <p:cNvGraphicFramePr>
            <a:graphicFrameLocks noChangeAspect="1"/>
          </p:cNvGraphicFramePr>
          <p:nvPr/>
        </p:nvGraphicFramePr>
        <p:xfrm>
          <a:off x="1246184" y="4012569"/>
          <a:ext cx="1235075" cy="474663"/>
        </p:xfrm>
        <a:graphic>
          <a:graphicData uri="http://schemas.openxmlformats.org/presentationml/2006/ole">
            <mc:AlternateContent xmlns:mc="http://schemas.openxmlformats.org/markup-compatibility/2006">
              <mc:Choice xmlns:v="urn:schemas-microsoft-com:vml" Requires="v">
                <p:oleObj name="Equation" r:id="rId10" imgW="596880" imgH="228600" progId="Equation.DSMT4">
                  <p:embed/>
                </p:oleObj>
              </mc:Choice>
              <mc:Fallback>
                <p:oleObj name="Equation" r:id="rId10" imgW="596880" imgH="228600" progId="Equation.DSMT4">
                  <p:embed/>
                  <p:pic>
                    <p:nvPicPr>
                      <p:cNvPr id="8" name="Object 7">
                        <a:extLst>
                          <a:ext uri="{FF2B5EF4-FFF2-40B4-BE49-F238E27FC236}">
                            <a16:creationId xmlns:a16="http://schemas.microsoft.com/office/drawing/2014/main" id="{22830217-387C-477E-A7CD-4BA224E5C987}"/>
                          </a:ext>
                        </a:extLst>
                      </p:cNvPr>
                      <p:cNvPicPr/>
                      <p:nvPr/>
                    </p:nvPicPr>
                    <p:blipFill>
                      <a:blip r:embed="rId11"/>
                      <a:stretch>
                        <a:fillRect/>
                      </a:stretch>
                    </p:blipFill>
                    <p:spPr>
                      <a:xfrm>
                        <a:off x="1246184" y="4012569"/>
                        <a:ext cx="1235075" cy="474663"/>
                      </a:xfrm>
                      <a:prstGeom prst="rect">
                        <a:avLst/>
                      </a:prstGeom>
                    </p:spPr>
                  </p:pic>
                </p:oleObj>
              </mc:Fallback>
            </mc:AlternateContent>
          </a:graphicData>
        </a:graphic>
      </p:graphicFrame>
    </p:spTree>
    <p:extLst>
      <p:ext uri="{BB962C8B-B14F-4D97-AF65-F5344CB8AC3E}">
        <p14:creationId xmlns:p14="http://schemas.microsoft.com/office/powerpoint/2010/main" val="700596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5AE0A-81F1-4535-8DFE-99C4C876A70B}"/>
              </a:ext>
            </a:extLst>
          </p:cNvPr>
          <p:cNvSpPr>
            <a:spLocks noGrp="1"/>
          </p:cNvSpPr>
          <p:nvPr>
            <p:ph type="title"/>
          </p:nvPr>
        </p:nvSpPr>
        <p:spPr/>
        <p:txBody>
          <a:bodyPr/>
          <a:lstStyle/>
          <a:p>
            <a:r>
              <a:rPr lang="en-US" dirty="0"/>
              <a:t>Heat transfer between two graphene sheets</a:t>
            </a:r>
          </a:p>
        </p:txBody>
      </p:sp>
      <p:sp>
        <p:nvSpPr>
          <p:cNvPr id="4" name="Slide Number Placeholder 3">
            <a:extLst>
              <a:ext uri="{FF2B5EF4-FFF2-40B4-BE49-F238E27FC236}">
                <a16:creationId xmlns:a16="http://schemas.microsoft.com/office/drawing/2014/main" id="{710462A6-3AB6-4BB9-BCAB-1374150EE504}"/>
              </a:ext>
            </a:extLst>
          </p:cNvPr>
          <p:cNvSpPr>
            <a:spLocks noGrp="1"/>
          </p:cNvSpPr>
          <p:nvPr>
            <p:ph type="sldNum" sz="quarter" idx="12"/>
          </p:nvPr>
        </p:nvSpPr>
        <p:spPr/>
        <p:txBody>
          <a:bodyPr/>
          <a:lstStyle/>
          <a:p>
            <a:fld id="{6B0C5081-FAA5-4254-AC75-597BB4863808}" type="slidenum">
              <a:rPr lang="en-US" smtClean="0"/>
              <a:t>41</a:t>
            </a:fld>
            <a:endParaRPr lang="en-US"/>
          </a:p>
        </p:txBody>
      </p:sp>
      <p:sp>
        <p:nvSpPr>
          <p:cNvPr id="7" name="TextBox 6">
            <a:extLst>
              <a:ext uri="{FF2B5EF4-FFF2-40B4-BE49-F238E27FC236}">
                <a16:creationId xmlns:a16="http://schemas.microsoft.com/office/drawing/2014/main" id="{178D35ED-DF75-4087-8CB7-F1939FB63866}"/>
              </a:ext>
            </a:extLst>
          </p:cNvPr>
          <p:cNvSpPr txBox="1"/>
          <p:nvPr/>
        </p:nvSpPr>
        <p:spPr>
          <a:xfrm>
            <a:off x="4673599" y="1686561"/>
            <a:ext cx="4280746" cy="1354217"/>
          </a:xfrm>
          <a:prstGeom prst="rect">
            <a:avLst/>
          </a:prstGeom>
          <a:noFill/>
        </p:spPr>
        <p:txBody>
          <a:bodyPr wrap="square" rtlCol="0">
            <a:spAutoFit/>
          </a:bodyPr>
          <a:lstStyle/>
          <a:p>
            <a:r>
              <a:rPr lang="en-US" dirty="0">
                <a:sym typeface="Symbol" panose="05050102010706020507" pitchFamily="18" charset="2"/>
              </a:rPr>
              <a:t>  </a:t>
            </a:r>
            <a:r>
              <a:rPr lang="en-US" sz="1600" dirty="0">
                <a:sym typeface="Symbol" panose="05050102010706020507" pitchFamily="18" charset="2"/>
              </a:rPr>
              <a:t>First principles QE/</a:t>
            </a:r>
            <a:r>
              <a:rPr lang="en-US" sz="1600" dirty="0" err="1">
                <a:sym typeface="Symbol" panose="05050102010706020507" pitchFamily="18" charset="2"/>
              </a:rPr>
              <a:t>BerkeleyGW</a:t>
            </a:r>
            <a:r>
              <a:rPr lang="en-US" sz="1600" dirty="0">
                <a:sym typeface="Symbol" panose="05050102010706020507" pitchFamily="18" charset="2"/>
              </a:rPr>
              <a:t> calculation for the ratio of energy transfer to blackbody value between two multilayer graphene sheets at temperatures 300 K and 1000 K.  Wang, et al, Frontiers of Physics, 18, 43602 (2023). </a:t>
            </a:r>
            <a:endParaRPr lang="en-US" sz="1600" dirty="0"/>
          </a:p>
        </p:txBody>
      </p:sp>
      <p:pic>
        <p:nvPicPr>
          <p:cNvPr id="9" name="Picture 8">
            <a:extLst>
              <a:ext uri="{FF2B5EF4-FFF2-40B4-BE49-F238E27FC236}">
                <a16:creationId xmlns:a16="http://schemas.microsoft.com/office/drawing/2014/main" id="{CA8DB65D-1EE3-40D5-BD56-357C525F913F}"/>
              </a:ext>
            </a:extLst>
          </p:cNvPr>
          <p:cNvPicPr>
            <a:picLocks noChangeAspect="1"/>
          </p:cNvPicPr>
          <p:nvPr/>
        </p:nvPicPr>
        <p:blipFill>
          <a:blip r:embed="rId2"/>
          <a:stretch>
            <a:fillRect/>
          </a:stretch>
        </p:blipFill>
        <p:spPr>
          <a:xfrm>
            <a:off x="0" y="1861821"/>
            <a:ext cx="4421691" cy="2697637"/>
          </a:xfrm>
          <a:prstGeom prst="rect">
            <a:avLst/>
          </a:prstGeom>
        </p:spPr>
      </p:pic>
      <p:sp>
        <p:nvSpPr>
          <p:cNvPr id="10" name="TextBox 9">
            <a:extLst>
              <a:ext uri="{FF2B5EF4-FFF2-40B4-BE49-F238E27FC236}">
                <a16:creationId xmlns:a16="http://schemas.microsoft.com/office/drawing/2014/main" id="{6F809341-A0EC-40BE-820B-494C08C9B9FA}"/>
              </a:ext>
            </a:extLst>
          </p:cNvPr>
          <p:cNvSpPr txBox="1"/>
          <p:nvPr/>
        </p:nvSpPr>
        <p:spPr>
          <a:xfrm>
            <a:off x="510540" y="4754880"/>
            <a:ext cx="3566160" cy="1754326"/>
          </a:xfrm>
          <a:prstGeom prst="rect">
            <a:avLst/>
          </a:prstGeom>
          <a:noFill/>
        </p:spPr>
        <p:txBody>
          <a:bodyPr wrap="square" rtlCol="0">
            <a:spAutoFit/>
          </a:bodyPr>
          <a:lstStyle/>
          <a:p>
            <a:r>
              <a:rPr lang="en-US" dirty="0">
                <a:sym typeface="Symbol" panose="05050102010706020507" pitchFamily="18" charset="2"/>
              </a:rPr>
              <a:t> Heat transfer ratio based on electron tight-binding model with nearest neighbor hopping </a:t>
            </a:r>
            <a:r>
              <a:rPr lang="en-US" i="1" dirty="0">
                <a:sym typeface="Symbol" panose="05050102010706020507" pitchFamily="18" charset="2"/>
              </a:rPr>
              <a:t>t</a:t>
            </a:r>
            <a:r>
              <a:rPr lang="en-US" dirty="0">
                <a:sym typeface="Symbol" panose="05050102010706020507" pitchFamily="18" charset="2"/>
              </a:rPr>
              <a:t> = 2.8 eV, between 300 K and 1000 K sheets at chemical potential  = 0.1 eV.  Jiang &amp; Wang, PRB 96, 155437 (2017). </a:t>
            </a:r>
            <a:endParaRPr lang="en-US" dirty="0"/>
          </a:p>
        </p:txBody>
      </p:sp>
      <p:pic>
        <p:nvPicPr>
          <p:cNvPr id="3" name="Picture 2">
            <a:extLst>
              <a:ext uri="{FF2B5EF4-FFF2-40B4-BE49-F238E27FC236}">
                <a16:creationId xmlns:a16="http://schemas.microsoft.com/office/drawing/2014/main" id="{27917254-E0FF-4D23-8588-79E3136E5B76}"/>
              </a:ext>
            </a:extLst>
          </p:cNvPr>
          <p:cNvPicPr>
            <a:picLocks noChangeAspect="1"/>
          </p:cNvPicPr>
          <p:nvPr/>
        </p:nvPicPr>
        <p:blipFill>
          <a:blip r:embed="rId3"/>
          <a:stretch>
            <a:fillRect/>
          </a:stretch>
        </p:blipFill>
        <p:spPr>
          <a:xfrm>
            <a:off x="4507200" y="3465044"/>
            <a:ext cx="4061460" cy="3133756"/>
          </a:xfrm>
          <a:prstGeom prst="rect">
            <a:avLst/>
          </a:prstGeom>
        </p:spPr>
      </p:pic>
    </p:spTree>
    <p:extLst>
      <p:ext uri="{BB962C8B-B14F-4D97-AF65-F5344CB8AC3E}">
        <p14:creationId xmlns:p14="http://schemas.microsoft.com/office/powerpoint/2010/main" val="2198155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5486-ECFB-48F4-A4FA-44537F1FBA69}"/>
              </a:ext>
            </a:extLst>
          </p:cNvPr>
          <p:cNvSpPr>
            <a:spLocks noGrp="1"/>
          </p:cNvSpPr>
          <p:nvPr>
            <p:ph type="title"/>
          </p:nvPr>
        </p:nvSpPr>
        <p:spPr/>
        <p:txBody>
          <a:bodyPr/>
          <a:lstStyle/>
          <a:p>
            <a:r>
              <a:rPr lang="en-US" dirty="0"/>
              <a:t>Heat transfer between zigzag nanotubes or triangles</a:t>
            </a:r>
          </a:p>
        </p:txBody>
      </p:sp>
      <p:sp>
        <p:nvSpPr>
          <p:cNvPr id="4" name="Slide Number Placeholder 3">
            <a:extLst>
              <a:ext uri="{FF2B5EF4-FFF2-40B4-BE49-F238E27FC236}">
                <a16:creationId xmlns:a16="http://schemas.microsoft.com/office/drawing/2014/main" id="{D4E9E6DB-E713-4E7D-B18B-64306AE4A4D1}"/>
              </a:ext>
            </a:extLst>
          </p:cNvPr>
          <p:cNvSpPr>
            <a:spLocks noGrp="1"/>
          </p:cNvSpPr>
          <p:nvPr>
            <p:ph type="sldNum" sz="quarter" idx="12"/>
          </p:nvPr>
        </p:nvSpPr>
        <p:spPr/>
        <p:txBody>
          <a:bodyPr/>
          <a:lstStyle/>
          <a:p>
            <a:fld id="{6B0C5081-FAA5-4254-AC75-597BB4863808}" type="slidenum">
              <a:rPr lang="en-US" smtClean="0"/>
              <a:t>42</a:t>
            </a:fld>
            <a:endParaRPr lang="en-US"/>
          </a:p>
        </p:txBody>
      </p:sp>
      <p:pic>
        <p:nvPicPr>
          <p:cNvPr id="5" name="Picture 4">
            <a:extLst>
              <a:ext uri="{FF2B5EF4-FFF2-40B4-BE49-F238E27FC236}">
                <a16:creationId xmlns:a16="http://schemas.microsoft.com/office/drawing/2014/main" id="{1F4D210A-E055-4E1C-88DA-A35431847EBC}"/>
              </a:ext>
            </a:extLst>
          </p:cNvPr>
          <p:cNvPicPr>
            <a:picLocks noChangeAspect="1"/>
          </p:cNvPicPr>
          <p:nvPr/>
        </p:nvPicPr>
        <p:blipFill>
          <a:blip r:embed="rId2"/>
          <a:stretch>
            <a:fillRect/>
          </a:stretch>
        </p:blipFill>
        <p:spPr>
          <a:xfrm>
            <a:off x="721163" y="1935459"/>
            <a:ext cx="4572396" cy="4176122"/>
          </a:xfrm>
          <a:prstGeom prst="rect">
            <a:avLst/>
          </a:prstGeom>
        </p:spPr>
      </p:pic>
      <p:pic>
        <p:nvPicPr>
          <p:cNvPr id="6" name="Picture 5">
            <a:extLst>
              <a:ext uri="{FF2B5EF4-FFF2-40B4-BE49-F238E27FC236}">
                <a16:creationId xmlns:a16="http://schemas.microsoft.com/office/drawing/2014/main" id="{5CA17671-3577-4102-9BBC-AE0A1BF3C8E8}"/>
              </a:ext>
            </a:extLst>
          </p:cNvPr>
          <p:cNvPicPr>
            <a:picLocks noChangeAspect="1"/>
          </p:cNvPicPr>
          <p:nvPr/>
        </p:nvPicPr>
        <p:blipFill>
          <a:blip r:embed="rId3"/>
          <a:stretch>
            <a:fillRect/>
          </a:stretch>
        </p:blipFill>
        <p:spPr>
          <a:xfrm>
            <a:off x="5742313" y="1621482"/>
            <a:ext cx="2749534" cy="1237595"/>
          </a:xfrm>
          <a:prstGeom prst="rect">
            <a:avLst/>
          </a:prstGeom>
        </p:spPr>
      </p:pic>
      <p:sp>
        <p:nvSpPr>
          <p:cNvPr id="7" name="TextBox 6">
            <a:extLst>
              <a:ext uri="{FF2B5EF4-FFF2-40B4-BE49-F238E27FC236}">
                <a16:creationId xmlns:a16="http://schemas.microsoft.com/office/drawing/2014/main" id="{5CA20DF0-99A4-4D98-A7B4-01ED81057247}"/>
              </a:ext>
            </a:extLst>
          </p:cNvPr>
          <p:cNvSpPr txBox="1"/>
          <p:nvPr/>
        </p:nvSpPr>
        <p:spPr>
          <a:xfrm>
            <a:off x="5562600" y="3063240"/>
            <a:ext cx="3124200" cy="2862322"/>
          </a:xfrm>
          <a:prstGeom prst="rect">
            <a:avLst/>
          </a:prstGeom>
          <a:noFill/>
        </p:spPr>
        <p:txBody>
          <a:bodyPr wrap="square" rtlCol="0">
            <a:spAutoFit/>
          </a:bodyPr>
          <a:lstStyle/>
          <a:p>
            <a:r>
              <a:rPr lang="en-US" sz="2000" dirty="0">
                <a:latin typeface="Times New Roman" pitchFamily="18" charset="0"/>
                <a:cs typeface="Times New Roman" pitchFamily="18" charset="0"/>
              </a:rPr>
              <a:t>Heat transfer from 400K to 300K objects. (a), (b) zigzag carbon nanotubes. (c), (d) </a:t>
            </a:r>
            <a:r>
              <a:rPr lang="en-US" sz="2000" dirty="0" err="1">
                <a:latin typeface="Times New Roman" pitchFamily="18" charset="0"/>
                <a:cs typeface="Times New Roman" pitchFamily="18" charset="0"/>
              </a:rPr>
              <a:t>nano</a:t>
            </a:r>
            <a:r>
              <a:rPr lang="en-US" sz="2000" dirty="0">
                <a:latin typeface="Times New Roman" pitchFamily="18" charset="0"/>
                <a:cs typeface="Times New Roman" pitchFamily="18" charset="0"/>
              </a:rPr>
              <a:t>-triangles.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gap distance, </a:t>
            </a:r>
            <a:r>
              <a:rPr lang="en-US" sz="2000" i="1" dirty="0">
                <a:latin typeface="Times New Roman" pitchFamily="18" charset="0"/>
                <a:cs typeface="Times New Roman" pitchFamily="18" charset="0"/>
              </a:rPr>
              <a:t>M</a:t>
            </a:r>
            <a:r>
              <a:rPr lang="en-US" sz="2000" dirty="0">
                <a:latin typeface="Times New Roman" pitchFamily="18" charset="0"/>
                <a:cs typeface="Times New Roman" pitchFamily="18" charset="0"/>
              </a:rPr>
              <a:t>: nanotube circumference, </a:t>
            </a:r>
            <a:r>
              <a:rPr lang="en-US" sz="2000" i="1" dirty="0">
                <a:latin typeface="Times New Roman" pitchFamily="18" charset="0"/>
                <a:cs typeface="Times New Roman" pitchFamily="18" charset="0"/>
              </a:rPr>
              <a:t>L</a:t>
            </a:r>
            <a:r>
              <a:rPr lang="en-US" sz="2000" dirty="0">
                <a:latin typeface="Times New Roman" pitchFamily="18" charset="0"/>
                <a:cs typeface="Times New Roman" pitchFamily="18" charset="0"/>
              </a:rPr>
              <a:t>: triangle length. </a:t>
            </a:r>
            <a:r>
              <a:rPr lang="en-US" sz="2000" dirty="0">
                <a:latin typeface="Times New Roman" pitchFamily="18" charset="0"/>
                <a:cs typeface="Times New Roman" pitchFamily="18" charset="0"/>
                <a:sym typeface="Symbol" panose="05050102010706020507" pitchFamily="18" charset="2"/>
              </a:rPr>
              <a:t>: dielectric constant.</a:t>
            </a:r>
            <a:r>
              <a:rPr lang="en-US" sz="2000" dirty="0">
                <a:latin typeface="Times New Roman" pitchFamily="18" charset="0"/>
                <a:cs typeface="Times New Roman" pitchFamily="18" charset="0"/>
              </a:rPr>
              <a:t>  From Tang, et al, Phys. Rev. Appl. 11, 031004 (2019).</a:t>
            </a:r>
          </a:p>
        </p:txBody>
      </p:sp>
    </p:spTree>
    <p:extLst>
      <p:ext uri="{BB962C8B-B14F-4D97-AF65-F5344CB8AC3E}">
        <p14:creationId xmlns:p14="http://schemas.microsoft.com/office/powerpoint/2010/main" val="2967080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8281-914E-4E9C-A27A-157333E3252D}"/>
              </a:ext>
            </a:extLst>
          </p:cNvPr>
          <p:cNvSpPr>
            <a:spLocks noGrp="1"/>
          </p:cNvSpPr>
          <p:nvPr>
            <p:ph type="title"/>
          </p:nvPr>
        </p:nvSpPr>
        <p:spPr/>
        <p:txBody>
          <a:bodyPr/>
          <a:lstStyle/>
          <a:p>
            <a:r>
              <a:rPr lang="en-US" dirty="0"/>
              <a:t>Emission to infinity</a:t>
            </a:r>
          </a:p>
        </p:txBody>
      </p:sp>
      <p:sp>
        <p:nvSpPr>
          <p:cNvPr id="4" name="Slide Number Placeholder 3">
            <a:extLst>
              <a:ext uri="{FF2B5EF4-FFF2-40B4-BE49-F238E27FC236}">
                <a16:creationId xmlns:a16="http://schemas.microsoft.com/office/drawing/2014/main" id="{1975B968-FF2A-490D-BD86-5A1634AA7022}"/>
              </a:ext>
            </a:extLst>
          </p:cNvPr>
          <p:cNvSpPr>
            <a:spLocks noGrp="1"/>
          </p:cNvSpPr>
          <p:nvPr>
            <p:ph type="sldNum" sz="quarter" idx="12"/>
          </p:nvPr>
        </p:nvSpPr>
        <p:spPr/>
        <p:txBody>
          <a:bodyPr/>
          <a:lstStyle/>
          <a:p>
            <a:fld id="{6B0C5081-FAA5-4254-AC75-597BB4863808}" type="slidenum">
              <a:rPr lang="en-US" smtClean="0"/>
              <a:t>43</a:t>
            </a:fld>
            <a:endParaRPr lang="en-US"/>
          </a:p>
        </p:txBody>
      </p:sp>
      <p:graphicFrame>
        <p:nvGraphicFramePr>
          <p:cNvPr id="5" name="Object 4">
            <a:extLst>
              <a:ext uri="{FF2B5EF4-FFF2-40B4-BE49-F238E27FC236}">
                <a16:creationId xmlns:a16="http://schemas.microsoft.com/office/drawing/2014/main" id="{A2E41AD0-69DB-4B8E-8BBA-5E72BCB0F387}"/>
              </a:ext>
            </a:extLst>
          </p:cNvPr>
          <p:cNvGraphicFramePr>
            <a:graphicFrameLocks noChangeAspect="1"/>
          </p:cNvGraphicFramePr>
          <p:nvPr/>
        </p:nvGraphicFramePr>
        <p:xfrm>
          <a:off x="1967576" y="2040578"/>
          <a:ext cx="4849812" cy="3714750"/>
        </p:xfrm>
        <a:graphic>
          <a:graphicData uri="http://schemas.openxmlformats.org/presentationml/2006/ole">
            <mc:AlternateContent xmlns:mc="http://schemas.openxmlformats.org/markup-compatibility/2006">
              <mc:Choice xmlns:v="urn:schemas-microsoft-com:vml" Requires="v">
                <p:oleObj name="Equation" r:id="rId2" imgW="2552400" imgH="1955520" progId="Equation.DSMT4">
                  <p:embed/>
                </p:oleObj>
              </mc:Choice>
              <mc:Fallback>
                <p:oleObj name="Equation" r:id="rId2" imgW="2552400" imgH="1955520" progId="Equation.DSMT4">
                  <p:embed/>
                  <p:pic>
                    <p:nvPicPr>
                      <p:cNvPr id="5" name="Object 4">
                        <a:extLst>
                          <a:ext uri="{FF2B5EF4-FFF2-40B4-BE49-F238E27FC236}">
                            <a16:creationId xmlns:a16="http://schemas.microsoft.com/office/drawing/2014/main" id="{A2E41AD0-69DB-4B8E-8BBA-5E72BCB0F387}"/>
                          </a:ext>
                        </a:extLst>
                      </p:cNvPr>
                      <p:cNvPicPr/>
                      <p:nvPr/>
                    </p:nvPicPr>
                    <p:blipFill>
                      <a:blip r:embed="rId3"/>
                      <a:stretch>
                        <a:fillRect/>
                      </a:stretch>
                    </p:blipFill>
                    <p:spPr>
                      <a:xfrm>
                        <a:off x="1967576" y="2040578"/>
                        <a:ext cx="4849812" cy="3714750"/>
                      </a:xfrm>
                      <a:prstGeom prst="rect">
                        <a:avLst/>
                      </a:prstGeom>
                    </p:spPr>
                  </p:pic>
                </p:oleObj>
              </mc:Fallback>
            </mc:AlternateContent>
          </a:graphicData>
        </a:graphic>
      </p:graphicFrame>
    </p:spTree>
    <p:extLst>
      <p:ext uri="{BB962C8B-B14F-4D97-AF65-F5344CB8AC3E}">
        <p14:creationId xmlns:p14="http://schemas.microsoft.com/office/powerpoint/2010/main" val="30420714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Far field approximations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CFACD0-740F-4016-B51E-E84803DFCAEA}"/>
                  </a:ext>
                </a:extLst>
              </p:cNvPr>
              <p:cNvSpPr>
                <a:spLocks noGrp="1"/>
              </p:cNvSpPr>
              <p:nvPr>
                <p:ph idx="1"/>
              </p:nvPr>
            </p:nvSpPr>
            <p:spPr>
              <a:xfrm>
                <a:off x="628650" y="1825625"/>
                <a:ext cx="7886700" cy="2377885"/>
              </a:xfrm>
            </p:spPr>
            <p:txBody>
              <a:bodyPr/>
              <a:lstStyle/>
              <a:p>
                <a:r>
                  <a:rPr lang="en-US" dirty="0"/>
                  <a:t>Ignore screening or multiple reflection: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r>
                      <a:rPr lang="en-US" i="1">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𝑟</m:t>
                        </m:r>
                      </m:sup>
                    </m:sSup>
                  </m:oMath>
                </a14:m>
                <a:endParaRPr lang="en-US" dirty="0"/>
              </a:p>
              <a:p>
                <a:r>
                  <a:rPr lang="en-US" dirty="0"/>
                  <a:t>Multi-pole expansion: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m:t>
                        </m:r>
                        <m:r>
                          <a:rPr lang="en-US" b="1" i="0" smtClean="0">
                            <a:latin typeface="Cambria Math" panose="02040503050406030204" pitchFamily="18" charset="0"/>
                          </a:rPr>
                          <m:t>𝐫</m:t>
                        </m:r>
                      </m:e>
                    </m:d>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𝐷</m:t>
                        </m:r>
                      </m:e>
                      <m:sup>
                        <m:r>
                          <a:rPr lang="en-US" b="0" i="1" smtClean="0">
                            <a:latin typeface="Cambria Math" panose="02040503050406030204" pitchFamily="18" charset="0"/>
                          </a:rPr>
                          <m:t>𝑟</m:t>
                        </m:r>
                      </m:sup>
                    </m:sSup>
                    <m:d>
                      <m:dPr>
                        <m:ctrlPr>
                          <a:rPr lang="en-US" b="0" i="1" smtClean="0">
                            <a:latin typeface="Cambria Math" panose="02040503050406030204" pitchFamily="18" charset="0"/>
                          </a:rPr>
                        </m:ctrlPr>
                      </m:dPr>
                      <m:e>
                        <m:r>
                          <a:rPr lang="en-US" b="1" i="0" smtClean="0">
                            <a:latin typeface="Cambria Math" panose="02040503050406030204" pitchFamily="18" charset="0"/>
                          </a:rPr>
                          <m:t>𝐑</m:t>
                        </m:r>
                        <m:r>
                          <a:rPr lang="en-US" b="0" i="1" smtClean="0">
                            <a:latin typeface="Cambria Math" panose="02040503050406030204" pitchFamily="18" charset="0"/>
                          </a:rPr>
                          <m:t>,0</m:t>
                        </m:r>
                      </m:e>
                    </m:d>
                    <m:r>
                      <a:rPr lang="en-US" b="0" i="1" smtClean="0">
                        <a:latin typeface="Cambria Math" panose="02040503050406030204" pitchFamily="18" charset="0"/>
                      </a:rPr>
                      <m:t>−</m:t>
                    </m:r>
                    <m:r>
                      <a:rPr lang="en-US" b="1" i="0" smtClean="0">
                        <a:latin typeface="Cambria Math" panose="02040503050406030204" pitchFamily="18" charset="0"/>
                      </a:rPr>
                      <m:t>𝐫</m:t>
                    </m:r>
                    <m:r>
                      <a:rPr lang="en-US" b="0" i="1" smtClean="0">
                        <a:latin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m:rPr>
                            <m:sty m:val="p"/>
                          </m:rPr>
                          <a:rPr lang="en-US" b="0" i="1" smtClean="0">
                            <a:latin typeface="Cambria Math" panose="02040503050406030204" pitchFamily="18" charset="0"/>
                            <a:ea typeface="Cambria Math" panose="02040503050406030204" pitchFamily="18" charset="0"/>
                          </a:rPr>
                          <m:t>∇</m:t>
                        </m:r>
                      </m:e>
                      <m:sub>
                        <m:r>
                          <a:rPr lang="en-US" b="1" i="0" smtClean="0">
                            <a:latin typeface="Cambria Math" panose="02040503050406030204" pitchFamily="18" charset="0"/>
                            <a:ea typeface="Cambria Math" panose="02040503050406030204" pitchFamily="18" charset="0"/>
                          </a:rPr>
                          <m:t>𝐑</m:t>
                        </m:r>
                      </m:sub>
                    </m:s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𝐷</m:t>
                        </m:r>
                      </m:e>
                      <m:sup>
                        <m:r>
                          <a:rPr lang="en-US" b="0" i="1" smtClean="0">
                            <a:latin typeface="Cambria Math" panose="02040503050406030204" pitchFamily="18" charset="0"/>
                            <a:ea typeface="Cambria Math" panose="02040503050406030204" pitchFamily="18" charset="0"/>
                          </a:rPr>
                          <m:t>𝑟</m:t>
                        </m:r>
                      </m:sup>
                    </m:sSup>
                    <m:d>
                      <m:dPr>
                        <m:ctrlPr>
                          <a:rPr lang="en-US" b="0" i="1" smtClean="0">
                            <a:latin typeface="Cambria Math" panose="02040503050406030204" pitchFamily="18" charset="0"/>
                            <a:ea typeface="Cambria Math" panose="02040503050406030204" pitchFamily="18" charset="0"/>
                          </a:rPr>
                        </m:ctrlPr>
                      </m:dPr>
                      <m:e>
                        <m:r>
                          <a:rPr lang="en-US" b="1" i="0" smtClean="0">
                            <a:latin typeface="Cambria Math" panose="02040503050406030204" pitchFamily="18" charset="0"/>
                            <a:ea typeface="Cambria Math" panose="02040503050406030204" pitchFamily="18" charset="0"/>
                          </a:rPr>
                          <m:t>𝐑</m:t>
                        </m:r>
                        <m:r>
                          <a:rPr lang="en-US" b="0" i="1" smtClean="0">
                            <a:latin typeface="Cambria Math" panose="02040503050406030204" pitchFamily="18" charset="0"/>
                            <a:ea typeface="Cambria Math" panose="02040503050406030204" pitchFamily="18" charset="0"/>
                          </a:rPr>
                          <m:t>,0</m:t>
                        </m:r>
                      </m:e>
                    </m:d>
                    <m:r>
                      <a:rPr lang="en-US" b="0" i="1" smtClean="0">
                        <a:latin typeface="Cambria Math" panose="02040503050406030204" pitchFamily="18" charset="0"/>
                        <a:ea typeface="Cambria Math" panose="02040503050406030204" pitchFamily="18" charset="0"/>
                      </a:rPr>
                      <m:t>+⋯</m:t>
                    </m:r>
                  </m:oMath>
                </a14:m>
                <a:endParaRPr lang="en-US" dirty="0"/>
              </a:p>
              <a:p>
                <a:r>
                  <a:rPr lang="en-US" dirty="0"/>
                  <a:t>Integrating over solid angle analytically, eigenmode representation for </a:t>
                </a:r>
                <a14:m>
                  <m:oMath xmlns:m="http://schemas.openxmlformats.org/officeDocument/2006/math">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Π</m:t>
                        </m:r>
                      </m:e>
                      <m:sup>
                        <m:r>
                          <a:rPr lang="en-US" b="0" i="1" smtClean="0">
                            <a:latin typeface="Cambria Math" panose="02040503050406030204" pitchFamily="18" charset="0"/>
                          </a:rPr>
                          <m:t>𝑟</m:t>
                        </m:r>
                      </m:sup>
                    </m:sSup>
                  </m:oMath>
                </a14:m>
                <a:endParaRPr lang="en-US" dirty="0"/>
              </a:p>
            </p:txBody>
          </p:sp>
        </mc:Choice>
        <mc:Fallback xmlns="">
          <p:sp>
            <p:nvSpPr>
              <p:cNvPr id="3" name="Content Placeholder 2">
                <a:extLst>
                  <a:ext uri="{FF2B5EF4-FFF2-40B4-BE49-F238E27FC236}">
                    <a16:creationId xmlns:a16="http://schemas.microsoft.com/office/drawing/2014/main" id="{F9CFACD0-740F-4016-B51E-E84803DFCAEA}"/>
                  </a:ext>
                </a:extLst>
              </p:cNvPr>
              <p:cNvSpPr>
                <a:spLocks noGrp="1" noRot="1" noChangeAspect="1" noMove="1" noResize="1" noEditPoints="1" noAdjustHandles="1" noChangeArrowheads="1" noChangeShapeType="1" noTextEdit="1"/>
              </p:cNvSpPr>
              <p:nvPr>
                <p:ph idx="1"/>
              </p:nvPr>
            </p:nvSpPr>
            <p:spPr>
              <a:xfrm>
                <a:off x="628650" y="1825625"/>
                <a:ext cx="7886700" cy="2377885"/>
              </a:xfrm>
              <a:blipFill>
                <a:blip r:embed="rId3"/>
                <a:stretch>
                  <a:fillRect l="-1391" t="-4348" r="-1468" b="-230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44</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nvGraphicFramePr>
        <p:xfrm>
          <a:off x="1423419" y="4467461"/>
          <a:ext cx="6133588" cy="1888890"/>
        </p:xfrm>
        <a:graphic>
          <a:graphicData uri="http://schemas.openxmlformats.org/presentationml/2006/ole">
            <mc:AlternateContent xmlns:mc="http://schemas.openxmlformats.org/markup-compatibility/2006">
              <mc:Choice xmlns:v="urn:schemas-microsoft-com:vml" Requires="v">
                <p:oleObj name="Equation" r:id="rId4" imgW="3670200" imgH="1130040" progId="Equation.DSMT4">
                  <p:embed/>
                </p:oleObj>
              </mc:Choice>
              <mc:Fallback>
                <p:oleObj name="Equation" r:id="rId4" imgW="3670200" imgH="113004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5"/>
                      <a:stretch>
                        <a:fillRect/>
                      </a:stretch>
                    </p:blipFill>
                    <p:spPr>
                      <a:xfrm>
                        <a:off x="1423419" y="4467461"/>
                        <a:ext cx="6133588" cy="1888890"/>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77EA6FD8-FA5F-4C2E-A568-D2C548C2DCE1}"/>
              </a:ext>
            </a:extLst>
          </p:cNvPr>
          <p:cNvSpPr txBox="1"/>
          <p:nvPr/>
        </p:nvSpPr>
        <p:spPr>
          <a:xfrm>
            <a:off x="4618985" y="5583440"/>
            <a:ext cx="1838965" cy="369332"/>
          </a:xfrm>
          <a:prstGeom prst="rect">
            <a:avLst/>
          </a:prstGeom>
          <a:noFill/>
        </p:spPr>
        <p:txBody>
          <a:bodyPr wrap="none" rtlCol="0">
            <a:spAutoFit/>
          </a:bodyPr>
          <a:lstStyle/>
          <a:p>
            <a:r>
              <a:rPr lang="en-US" dirty="0"/>
              <a:t>Fermi golden rule</a:t>
            </a:r>
            <a:endParaRPr lang="en-SG" dirty="0"/>
          </a:p>
        </p:txBody>
      </p:sp>
      <p:cxnSp>
        <p:nvCxnSpPr>
          <p:cNvPr id="8" name="Straight Arrow Connector 7">
            <a:extLst>
              <a:ext uri="{FF2B5EF4-FFF2-40B4-BE49-F238E27FC236}">
                <a16:creationId xmlns:a16="http://schemas.microsoft.com/office/drawing/2014/main" id="{D99B5525-E505-484F-8A59-7616AC112F1C}"/>
              </a:ext>
            </a:extLst>
          </p:cNvPr>
          <p:cNvCxnSpPr>
            <a:cxnSpLocks/>
          </p:cNvCxnSpPr>
          <p:nvPr/>
        </p:nvCxnSpPr>
        <p:spPr>
          <a:xfrm flipV="1">
            <a:off x="5628443" y="5157926"/>
            <a:ext cx="0" cy="3462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6525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8993C-6FF0-4EAC-816E-F3948FE62652}"/>
              </a:ext>
            </a:extLst>
          </p:cNvPr>
          <p:cNvSpPr>
            <a:spLocks noGrp="1"/>
          </p:cNvSpPr>
          <p:nvPr>
            <p:ph type="title"/>
          </p:nvPr>
        </p:nvSpPr>
        <p:spPr/>
        <p:txBody>
          <a:bodyPr/>
          <a:lstStyle/>
          <a:p>
            <a:r>
              <a:rPr lang="en-US" dirty="0"/>
              <a:t>Torque and force on object</a:t>
            </a:r>
          </a:p>
        </p:txBody>
      </p:sp>
      <p:sp>
        <p:nvSpPr>
          <p:cNvPr id="4" name="Slide Number Placeholder 3">
            <a:extLst>
              <a:ext uri="{FF2B5EF4-FFF2-40B4-BE49-F238E27FC236}">
                <a16:creationId xmlns:a16="http://schemas.microsoft.com/office/drawing/2014/main" id="{7E583155-07F4-4ED6-AF24-40A4173644AD}"/>
              </a:ext>
            </a:extLst>
          </p:cNvPr>
          <p:cNvSpPr>
            <a:spLocks noGrp="1"/>
          </p:cNvSpPr>
          <p:nvPr>
            <p:ph type="sldNum" sz="quarter" idx="12"/>
          </p:nvPr>
        </p:nvSpPr>
        <p:spPr/>
        <p:txBody>
          <a:bodyPr/>
          <a:lstStyle/>
          <a:p>
            <a:fld id="{6B0C5081-FAA5-4254-AC75-597BB4863808}" type="slidenum">
              <a:rPr lang="en-US" smtClean="0"/>
              <a:t>45</a:t>
            </a:fld>
            <a:endParaRPr lang="en-US"/>
          </a:p>
        </p:txBody>
      </p:sp>
      <p:graphicFrame>
        <p:nvGraphicFramePr>
          <p:cNvPr id="5" name="Object 4">
            <a:extLst>
              <a:ext uri="{FF2B5EF4-FFF2-40B4-BE49-F238E27FC236}">
                <a16:creationId xmlns:a16="http://schemas.microsoft.com/office/drawing/2014/main" id="{921C0E8B-9920-42BA-94E6-652708B6DCDD}"/>
              </a:ext>
            </a:extLst>
          </p:cNvPr>
          <p:cNvGraphicFramePr>
            <a:graphicFrameLocks noChangeAspect="1"/>
          </p:cNvGraphicFramePr>
          <p:nvPr/>
        </p:nvGraphicFramePr>
        <p:xfrm>
          <a:off x="258763" y="2136775"/>
          <a:ext cx="8774112" cy="2205038"/>
        </p:xfrm>
        <a:graphic>
          <a:graphicData uri="http://schemas.openxmlformats.org/presentationml/2006/ole">
            <mc:AlternateContent xmlns:mc="http://schemas.openxmlformats.org/markup-compatibility/2006">
              <mc:Choice xmlns:v="urn:schemas-microsoft-com:vml" Requires="v">
                <p:oleObj name="Equation" r:id="rId2" imgW="4698720" imgH="1180800" progId="Equation.DSMT4">
                  <p:embed/>
                </p:oleObj>
              </mc:Choice>
              <mc:Fallback>
                <p:oleObj name="Equation" r:id="rId2" imgW="4698720" imgH="1180800" progId="Equation.DSMT4">
                  <p:embed/>
                  <p:pic>
                    <p:nvPicPr>
                      <p:cNvPr id="5" name="Object 4">
                        <a:extLst>
                          <a:ext uri="{FF2B5EF4-FFF2-40B4-BE49-F238E27FC236}">
                            <a16:creationId xmlns:a16="http://schemas.microsoft.com/office/drawing/2014/main" id="{921C0E8B-9920-42BA-94E6-652708B6DCDD}"/>
                          </a:ext>
                        </a:extLst>
                      </p:cNvPr>
                      <p:cNvPicPr/>
                      <p:nvPr/>
                    </p:nvPicPr>
                    <p:blipFill>
                      <a:blip r:embed="rId3"/>
                      <a:stretch>
                        <a:fillRect/>
                      </a:stretch>
                    </p:blipFill>
                    <p:spPr>
                      <a:xfrm>
                        <a:off x="258763" y="2136775"/>
                        <a:ext cx="8774112" cy="2205038"/>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A554F28-149F-4B8D-9560-798EF5C71253}"/>
                  </a:ext>
                </a:extLst>
              </p:cNvPr>
              <p:cNvSpPr txBox="1"/>
              <p:nvPr/>
            </p:nvSpPr>
            <p:spPr>
              <a:xfrm>
                <a:off x="511882" y="5368287"/>
                <a:ext cx="8259697" cy="523220"/>
              </a:xfrm>
              <a:prstGeom prst="rect">
                <a:avLst/>
              </a:prstGeom>
              <a:noFill/>
            </p:spPr>
            <p:txBody>
              <a:bodyPr wrap="none" rtlCol="0">
                <a:spAutoFit/>
              </a:bodyPr>
              <a:lstStyle/>
              <a:p>
                <a:r>
                  <a:rPr lang="en-US" sz="2800" dirty="0"/>
                  <a:t>Force is zero if system is reciprocal, i.e., if </a:t>
                </a:r>
                <a14:m>
                  <m:oMath xmlns:m="http://schemas.openxmlformats.org/officeDocument/2006/math">
                    <m:sSup>
                      <m:sSupPr>
                        <m:ctrlPr>
                          <a:rPr lang="en-US" sz="2800" b="0" i="1" smtClean="0">
                            <a:latin typeface="Cambria Math" panose="02040503050406030204" pitchFamily="18" charset="0"/>
                          </a:rPr>
                        </m:ctrlPr>
                      </m:sSupPr>
                      <m:e>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e>
                        </m:d>
                      </m:e>
                      <m:sup>
                        <m:r>
                          <a:rPr lang="en-US" sz="2800" b="0" i="1" smtClean="0">
                            <a:latin typeface="Cambria Math" panose="02040503050406030204" pitchFamily="18" charset="0"/>
                          </a:rPr>
                          <m:t>𝑇</m:t>
                        </m:r>
                      </m:sup>
                    </m:sSup>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m:rPr>
                            <m:sty m:val="p"/>
                          </m:rPr>
                          <a:rPr lang="en-US" sz="2800" b="0" i="0" smtClean="0">
                            <a:latin typeface="Cambria Math" panose="02040503050406030204" pitchFamily="18" charset="0"/>
                          </a:rPr>
                          <m:t>Π</m:t>
                        </m:r>
                      </m:e>
                      <m:sup>
                        <m:r>
                          <a:rPr lang="en-US" sz="2800" b="0" i="1" smtClean="0">
                            <a:latin typeface="Cambria Math" panose="02040503050406030204" pitchFamily="18" charset="0"/>
                          </a:rPr>
                          <m:t>&lt;</m:t>
                        </m:r>
                      </m:sup>
                    </m:sSup>
                  </m:oMath>
                </a14:m>
                <a:endParaRPr lang="en-SG" sz="2800" dirty="0"/>
              </a:p>
            </p:txBody>
          </p:sp>
        </mc:Choice>
        <mc:Fallback xmlns="">
          <p:sp>
            <p:nvSpPr>
              <p:cNvPr id="6" name="TextBox 5">
                <a:extLst>
                  <a:ext uri="{FF2B5EF4-FFF2-40B4-BE49-F238E27FC236}">
                    <a16:creationId xmlns:a16="http://schemas.microsoft.com/office/drawing/2014/main" id="{FA554F28-149F-4B8D-9560-798EF5C71253}"/>
                  </a:ext>
                </a:extLst>
              </p:cNvPr>
              <p:cNvSpPr txBox="1">
                <a:spLocks noRot="1" noChangeAspect="1" noMove="1" noResize="1" noEditPoints="1" noAdjustHandles="1" noChangeArrowheads="1" noChangeShapeType="1" noTextEdit="1"/>
              </p:cNvSpPr>
              <p:nvPr/>
            </p:nvSpPr>
            <p:spPr>
              <a:xfrm>
                <a:off x="511882" y="5368287"/>
                <a:ext cx="8259697" cy="523220"/>
              </a:xfrm>
              <a:prstGeom prst="rect">
                <a:avLst/>
              </a:prstGeom>
              <a:blipFill>
                <a:blip r:embed="rId5"/>
                <a:stretch>
                  <a:fillRect l="-1550" t="-12941" b="-32941"/>
                </a:stretch>
              </a:blipFill>
            </p:spPr>
            <p:txBody>
              <a:bodyPr/>
              <a:lstStyle/>
              <a:p>
                <a:r>
                  <a:rPr lang="en-SG">
                    <a:noFill/>
                  </a:rPr>
                  <a:t> </a:t>
                </a:r>
              </a:p>
            </p:txBody>
          </p:sp>
        </mc:Fallback>
      </mc:AlternateContent>
    </p:spTree>
    <p:extLst>
      <p:ext uri="{BB962C8B-B14F-4D97-AF65-F5344CB8AC3E}">
        <p14:creationId xmlns:p14="http://schemas.microsoft.com/office/powerpoint/2010/main" val="24375076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84AE1-1731-4EE0-ABF9-D1B9B9EB0D8D}"/>
              </a:ext>
            </a:extLst>
          </p:cNvPr>
          <p:cNvSpPr>
            <a:spLocks noGrp="1"/>
          </p:cNvSpPr>
          <p:nvPr>
            <p:ph type="title"/>
          </p:nvPr>
        </p:nvSpPr>
        <p:spPr/>
        <p:txBody>
          <a:bodyPr/>
          <a:lstStyle/>
          <a:p>
            <a:r>
              <a:rPr lang="en-US" dirty="0"/>
              <a:t>C</a:t>
            </a:r>
            <a:r>
              <a:rPr lang="en-US" baseline="-25000" dirty="0"/>
              <a:t>60</a:t>
            </a:r>
            <a:r>
              <a:rPr lang="en-US" dirty="0"/>
              <a:t> and graphene</a:t>
            </a:r>
            <a:endParaRPr lang="en-SG" dirty="0"/>
          </a:p>
        </p:txBody>
      </p:sp>
      <p:sp>
        <p:nvSpPr>
          <p:cNvPr id="4" name="Slide Number Placeholder 3">
            <a:extLst>
              <a:ext uri="{FF2B5EF4-FFF2-40B4-BE49-F238E27FC236}">
                <a16:creationId xmlns:a16="http://schemas.microsoft.com/office/drawing/2014/main" id="{DDCE69FA-12F2-4276-A2C3-E68DE1A80EF2}"/>
              </a:ext>
            </a:extLst>
          </p:cNvPr>
          <p:cNvSpPr>
            <a:spLocks noGrp="1"/>
          </p:cNvSpPr>
          <p:nvPr>
            <p:ph type="sldNum" sz="quarter" idx="12"/>
          </p:nvPr>
        </p:nvSpPr>
        <p:spPr/>
        <p:txBody>
          <a:bodyPr/>
          <a:lstStyle/>
          <a:p>
            <a:fld id="{6B0C5081-FAA5-4254-AC75-597BB4863808}" type="slidenum">
              <a:rPr lang="en-US" smtClean="0"/>
              <a:t>46</a:t>
            </a:fld>
            <a:endParaRPr lang="en-US"/>
          </a:p>
        </p:txBody>
      </p:sp>
      <p:pic>
        <p:nvPicPr>
          <p:cNvPr id="5" name="Picture 4">
            <a:extLst>
              <a:ext uri="{FF2B5EF4-FFF2-40B4-BE49-F238E27FC236}">
                <a16:creationId xmlns:a16="http://schemas.microsoft.com/office/drawing/2014/main" id="{7FD5228D-55AC-46A5-9612-5037175B86E9}"/>
              </a:ext>
            </a:extLst>
          </p:cNvPr>
          <p:cNvPicPr>
            <a:picLocks noChangeAspect="1"/>
          </p:cNvPicPr>
          <p:nvPr/>
        </p:nvPicPr>
        <p:blipFill>
          <a:blip r:embed="rId2"/>
          <a:stretch>
            <a:fillRect/>
          </a:stretch>
        </p:blipFill>
        <p:spPr>
          <a:xfrm>
            <a:off x="0" y="2339041"/>
            <a:ext cx="9144000" cy="3486912"/>
          </a:xfrm>
          <a:prstGeom prst="rect">
            <a:avLst/>
          </a:prstGeom>
        </p:spPr>
      </p:pic>
      <p:sp>
        <p:nvSpPr>
          <p:cNvPr id="3" name="TextBox 2">
            <a:extLst>
              <a:ext uri="{FF2B5EF4-FFF2-40B4-BE49-F238E27FC236}">
                <a16:creationId xmlns:a16="http://schemas.microsoft.com/office/drawing/2014/main" id="{E3F00C0F-14B5-4C85-977B-2BF05794A2E7}"/>
              </a:ext>
            </a:extLst>
          </p:cNvPr>
          <p:cNvSpPr txBox="1"/>
          <p:nvPr/>
        </p:nvSpPr>
        <p:spPr>
          <a:xfrm>
            <a:off x="2800800" y="5728911"/>
            <a:ext cx="3218400" cy="646331"/>
          </a:xfrm>
          <a:prstGeom prst="rect">
            <a:avLst/>
          </a:prstGeom>
          <a:noFill/>
        </p:spPr>
        <p:txBody>
          <a:bodyPr wrap="square" rtlCol="0">
            <a:spAutoFit/>
          </a:bodyPr>
          <a:lstStyle/>
          <a:p>
            <a:r>
              <a:rPr lang="en-SG" dirty="0"/>
              <a:t>Wang and Antezza, Phys. Rev. B </a:t>
            </a:r>
            <a:r>
              <a:rPr lang="en-SG" b="1" dirty="0"/>
              <a:t>109</a:t>
            </a:r>
            <a:r>
              <a:rPr lang="en-SG" dirty="0"/>
              <a:t>, 125105 (2024)</a:t>
            </a:r>
          </a:p>
        </p:txBody>
      </p:sp>
      <p:pic>
        <p:nvPicPr>
          <p:cNvPr id="7" name="Picture 6">
            <a:extLst>
              <a:ext uri="{FF2B5EF4-FFF2-40B4-BE49-F238E27FC236}">
                <a16:creationId xmlns:a16="http://schemas.microsoft.com/office/drawing/2014/main" id="{7D69AE97-FFB6-CF72-746F-EB2F36223534}"/>
              </a:ext>
            </a:extLst>
          </p:cNvPr>
          <p:cNvPicPr>
            <a:picLocks noChangeAspect="1"/>
          </p:cNvPicPr>
          <p:nvPr/>
        </p:nvPicPr>
        <p:blipFill>
          <a:blip r:embed="rId3"/>
          <a:stretch>
            <a:fillRect/>
          </a:stretch>
        </p:blipFill>
        <p:spPr>
          <a:xfrm>
            <a:off x="5469064" y="437525"/>
            <a:ext cx="3173973" cy="2166998"/>
          </a:xfrm>
          <a:prstGeom prst="rect">
            <a:avLst/>
          </a:prstGeom>
        </p:spPr>
      </p:pic>
    </p:spTree>
    <p:extLst>
      <p:ext uri="{BB962C8B-B14F-4D97-AF65-F5344CB8AC3E}">
        <p14:creationId xmlns:p14="http://schemas.microsoft.com/office/powerpoint/2010/main" val="154615077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4AE4B-366F-4FB4-A5CD-8B1042FFA6F3}"/>
              </a:ext>
            </a:extLst>
          </p:cNvPr>
          <p:cNvSpPr>
            <a:spLocks noGrp="1"/>
          </p:cNvSpPr>
          <p:nvPr>
            <p:ph type="title"/>
          </p:nvPr>
        </p:nvSpPr>
        <p:spPr>
          <a:xfrm>
            <a:off x="628650" y="213926"/>
            <a:ext cx="7886700" cy="1325563"/>
          </a:xfrm>
        </p:spPr>
        <p:txBody>
          <a:bodyPr/>
          <a:lstStyle/>
          <a:p>
            <a:r>
              <a:rPr lang="en-US" dirty="0"/>
              <a:t>Results</a:t>
            </a:r>
            <a:endParaRPr lang="en-SG" dirty="0"/>
          </a:p>
        </p:txBody>
      </p:sp>
      <p:sp>
        <p:nvSpPr>
          <p:cNvPr id="4" name="Slide Number Placeholder 3">
            <a:extLst>
              <a:ext uri="{FF2B5EF4-FFF2-40B4-BE49-F238E27FC236}">
                <a16:creationId xmlns:a16="http://schemas.microsoft.com/office/drawing/2014/main" id="{A0EED577-4B57-48D6-B9C4-F098421C6124}"/>
              </a:ext>
            </a:extLst>
          </p:cNvPr>
          <p:cNvSpPr>
            <a:spLocks noGrp="1"/>
          </p:cNvSpPr>
          <p:nvPr>
            <p:ph type="sldNum" sz="quarter" idx="12"/>
          </p:nvPr>
        </p:nvSpPr>
        <p:spPr/>
        <p:txBody>
          <a:bodyPr/>
          <a:lstStyle/>
          <a:p>
            <a:fld id="{6B0C5081-FAA5-4254-AC75-597BB4863808}" type="slidenum">
              <a:rPr lang="en-US" smtClean="0"/>
              <a:t>47</a:t>
            </a:fld>
            <a:endParaRPr lang="en-US"/>
          </a:p>
        </p:txBody>
      </p:sp>
      <p:pic>
        <p:nvPicPr>
          <p:cNvPr id="5" name="Picture 4">
            <a:extLst>
              <a:ext uri="{FF2B5EF4-FFF2-40B4-BE49-F238E27FC236}">
                <a16:creationId xmlns:a16="http://schemas.microsoft.com/office/drawing/2014/main" id="{71224671-55DD-4760-B9DF-76CFFA020E03}"/>
              </a:ext>
            </a:extLst>
          </p:cNvPr>
          <p:cNvPicPr>
            <a:picLocks noChangeAspect="1"/>
          </p:cNvPicPr>
          <p:nvPr/>
        </p:nvPicPr>
        <p:blipFill>
          <a:blip r:embed="rId2"/>
          <a:stretch>
            <a:fillRect/>
          </a:stretch>
        </p:blipFill>
        <p:spPr>
          <a:xfrm>
            <a:off x="317550" y="1426510"/>
            <a:ext cx="4052850" cy="2654705"/>
          </a:xfrm>
          <a:prstGeom prst="rect">
            <a:avLst/>
          </a:prstGeom>
        </p:spPr>
      </p:pic>
      <p:pic>
        <p:nvPicPr>
          <p:cNvPr id="6" name="Picture 5">
            <a:extLst>
              <a:ext uri="{FF2B5EF4-FFF2-40B4-BE49-F238E27FC236}">
                <a16:creationId xmlns:a16="http://schemas.microsoft.com/office/drawing/2014/main" id="{BBF74E05-1E2D-4E6F-8B75-CA00386DA064}"/>
              </a:ext>
            </a:extLst>
          </p:cNvPr>
          <p:cNvPicPr>
            <a:picLocks noChangeAspect="1"/>
          </p:cNvPicPr>
          <p:nvPr/>
        </p:nvPicPr>
        <p:blipFill>
          <a:blip r:embed="rId3"/>
          <a:stretch>
            <a:fillRect/>
          </a:stretch>
        </p:blipFill>
        <p:spPr>
          <a:xfrm>
            <a:off x="3095611" y="3951448"/>
            <a:ext cx="4493189" cy="2770028"/>
          </a:xfrm>
          <a:prstGeom prst="rect">
            <a:avLst/>
          </a:prstGeom>
        </p:spPr>
      </p:pic>
      <p:pic>
        <p:nvPicPr>
          <p:cNvPr id="7" name="Picture 6">
            <a:extLst>
              <a:ext uri="{FF2B5EF4-FFF2-40B4-BE49-F238E27FC236}">
                <a16:creationId xmlns:a16="http://schemas.microsoft.com/office/drawing/2014/main" id="{43CDBF66-423C-4FE6-BDFB-3064249E6A2C}"/>
              </a:ext>
            </a:extLst>
          </p:cNvPr>
          <p:cNvPicPr>
            <a:picLocks noChangeAspect="1"/>
          </p:cNvPicPr>
          <p:nvPr/>
        </p:nvPicPr>
        <p:blipFill>
          <a:blip r:embed="rId4"/>
          <a:stretch>
            <a:fillRect/>
          </a:stretch>
        </p:blipFill>
        <p:spPr>
          <a:xfrm>
            <a:off x="4572000" y="746738"/>
            <a:ext cx="4535828" cy="3018862"/>
          </a:xfrm>
          <a:prstGeom prst="rect">
            <a:avLst/>
          </a:prstGeom>
        </p:spPr>
      </p:pic>
      <p:sp>
        <p:nvSpPr>
          <p:cNvPr id="8" name="TextBox 7">
            <a:extLst>
              <a:ext uri="{FF2B5EF4-FFF2-40B4-BE49-F238E27FC236}">
                <a16:creationId xmlns:a16="http://schemas.microsoft.com/office/drawing/2014/main" id="{225F4736-0F40-4067-910D-C89E2CE3F0CA}"/>
              </a:ext>
            </a:extLst>
          </p:cNvPr>
          <p:cNvSpPr txBox="1"/>
          <p:nvPr/>
        </p:nvSpPr>
        <p:spPr>
          <a:xfrm>
            <a:off x="698400" y="4420800"/>
            <a:ext cx="2311200" cy="2031325"/>
          </a:xfrm>
          <a:prstGeom prst="rect">
            <a:avLst/>
          </a:prstGeom>
          <a:noFill/>
        </p:spPr>
        <p:txBody>
          <a:bodyPr wrap="square" rtlCol="0">
            <a:spAutoFit/>
          </a:bodyPr>
          <a:lstStyle/>
          <a:p>
            <a:r>
              <a:rPr lang="en-SG" dirty="0"/>
              <a:t>↑ power and force between the arm-chair strip and C60, symmetric bias.</a:t>
            </a:r>
          </a:p>
          <a:p>
            <a:endParaRPr lang="en-US" dirty="0"/>
          </a:p>
          <a:p>
            <a:r>
              <a:rPr lang="en-SG" dirty="0"/>
              <a:t>   → Total emission to     infinity. </a:t>
            </a:r>
          </a:p>
        </p:txBody>
      </p:sp>
      <p:sp>
        <p:nvSpPr>
          <p:cNvPr id="9" name="TextBox 8">
            <a:extLst>
              <a:ext uri="{FF2B5EF4-FFF2-40B4-BE49-F238E27FC236}">
                <a16:creationId xmlns:a16="http://schemas.microsoft.com/office/drawing/2014/main" id="{BD9BC8C0-9170-4903-9F60-AFDD87C1FDC6}"/>
              </a:ext>
            </a:extLst>
          </p:cNvPr>
          <p:cNvSpPr txBox="1"/>
          <p:nvPr/>
        </p:nvSpPr>
        <p:spPr>
          <a:xfrm>
            <a:off x="7322400" y="4046400"/>
            <a:ext cx="1519028" cy="2031325"/>
          </a:xfrm>
          <a:prstGeom prst="rect">
            <a:avLst/>
          </a:prstGeom>
          <a:noFill/>
        </p:spPr>
        <p:txBody>
          <a:bodyPr wrap="square" rtlCol="0">
            <a:spAutoFit/>
          </a:bodyPr>
          <a:lstStyle/>
          <a:p>
            <a:r>
              <a:rPr lang="en-SG" dirty="0"/>
              <a:t>↑ two strips with a rotation angle.  Black: both unbiased, red: biased on top, green: both biased.</a:t>
            </a:r>
          </a:p>
        </p:txBody>
      </p:sp>
    </p:spTree>
    <p:extLst>
      <p:ext uri="{BB962C8B-B14F-4D97-AF65-F5344CB8AC3E}">
        <p14:creationId xmlns:p14="http://schemas.microsoft.com/office/powerpoint/2010/main" val="1317108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9FE4-2E6A-443F-935A-5EF919039451}"/>
              </a:ext>
            </a:extLst>
          </p:cNvPr>
          <p:cNvSpPr>
            <a:spLocks noGrp="1"/>
          </p:cNvSpPr>
          <p:nvPr>
            <p:ph type="title"/>
          </p:nvPr>
        </p:nvSpPr>
        <p:spPr/>
        <p:txBody>
          <a:bodyPr/>
          <a:lstStyle/>
          <a:p>
            <a:r>
              <a:rPr lang="en-US" dirty="0"/>
              <a:t>Heat transfer driven by current</a:t>
            </a:r>
            <a:endParaRPr lang="en-SG" dirty="0"/>
          </a:p>
        </p:txBody>
      </p:sp>
      <p:sp>
        <p:nvSpPr>
          <p:cNvPr id="4" name="Slide Number Placeholder 3">
            <a:extLst>
              <a:ext uri="{FF2B5EF4-FFF2-40B4-BE49-F238E27FC236}">
                <a16:creationId xmlns:a16="http://schemas.microsoft.com/office/drawing/2014/main" id="{F3E82340-3D1F-407D-8FFB-E48B630F27C4}"/>
              </a:ext>
            </a:extLst>
          </p:cNvPr>
          <p:cNvSpPr>
            <a:spLocks noGrp="1"/>
          </p:cNvSpPr>
          <p:nvPr>
            <p:ph type="sldNum" sz="quarter" idx="12"/>
          </p:nvPr>
        </p:nvSpPr>
        <p:spPr/>
        <p:txBody>
          <a:bodyPr/>
          <a:lstStyle/>
          <a:p>
            <a:fld id="{6B0C5081-FAA5-4254-AC75-597BB4863808}" type="slidenum">
              <a:rPr lang="en-US" smtClean="0"/>
              <a:t>48</a:t>
            </a:fld>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C0CA8E4-4000-43E0-A769-F88E531498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743" y="1887000"/>
            <a:ext cx="4572000" cy="1542000"/>
          </a:xfrm>
          <a:prstGeom prst="rect">
            <a:avLst/>
          </a:prstGeom>
        </p:spPr>
      </p:pic>
      <p:sp>
        <p:nvSpPr>
          <p:cNvPr id="9" name="TextBox 8">
            <a:extLst>
              <a:ext uri="{FF2B5EF4-FFF2-40B4-BE49-F238E27FC236}">
                <a16:creationId xmlns:a16="http://schemas.microsoft.com/office/drawing/2014/main" id="{272E6343-4E3E-4CAC-A90C-FFFA76620809}"/>
              </a:ext>
            </a:extLst>
          </p:cNvPr>
          <p:cNvSpPr txBox="1"/>
          <p:nvPr/>
        </p:nvSpPr>
        <p:spPr>
          <a:xfrm>
            <a:off x="5095059" y="1690689"/>
            <a:ext cx="3420291" cy="1477328"/>
          </a:xfrm>
          <a:prstGeom prst="rect">
            <a:avLst/>
          </a:prstGeom>
          <a:noFill/>
        </p:spPr>
        <p:txBody>
          <a:bodyPr wrap="square" rtlCol="0">
            <a:spAutoFit/>
          </a:bodyPr>
          <a:lstStyle/>
          <a:p>
            <a:r>
              <a:rPr lang="en-US" dirty="0"/>
              <a:t>Partial integrand for the total current with different driven velocities (blue dash 0, red 5, black 9, units 10</a:t>
            </a:r>
            <a:r>
              <a:rPr lang="en-US" baseline="30000" dirty="0"/>
              <a:t>5</a:t>
            </a:r>
            <a:r>
              <a:rPr lang="en-US" dirty="0"/>
              <a:t> m/s).  </a:t>
            </a:r>
            <a:r>
              <a:rPr lang="en-SG" dirty="0"/>
              <a:t>From Peng arXiv:1805.09493.</a:t>
            </a:r>
          </a:p>
        </p:txBody>
      </p:sp>
      <p:graphicFrame>
        <p:nvGraphicFramePr>
          <p:cNvPr id="10" name="Object 9">
            <a:extLst>
              <a:ext uri="{FF2B5EF4-FFF2-40B4-BE49-F238E27FC236}">
                <a16:creationId xmlns:a16="http://schemas.microsoft.com/office/drawing/2014/main" id="{7B414100-EA77-4D28-8905-3EC9691A0FF7}"/>
              </a:ext>
            </a:extLst>
          </p:cNvPr>
          <p:cNvGraphicFramePr>
            <a:graphicFrameLocks noChangeAspect="1"/>
          </p:cNvGraphicFramePr>
          <p:nvPr/>
        </p:nvGraphicFramePr>
        <p:xfrm>
          <a:off x="750888" y="3800475"/>
          <a:ext cx="2917825" cy="2738438"/>
        </p:xfrm>
        <a:graphic>
          <a:graphicData uri="http://schemas.openxmlformats.org/presentationml/2006/ole">
            <mc:AlternateContent xmlns:mc="http://schemas.openxmlformats.org/markup-compatibility/2006">
              <mc:Choice xmlns:v="urn:schemas-microsoft-com:vml" Requires="v">
                <p:oleObj name="Equation" r:id="rId3" imgW="1409400" imgH="1320480" progId="Equation.DSMT4">
                  <p:embed/>
                </p:oleObj>
              </mc:Choice>
              <mc:Fallback>
                <p:oleObj name="Equation" r:id="rId3" imgW="1409400" imgH="1320480" progId="Equation.DSMT4">
                  <p:embed/>
                  <p:pic>
                    <p:nvPicPr>
                      <p:cNvPr id="10" name="Object 9">
                        <a:extLst>
                          <a:ext uri="{FF2B5EF4-FFF2-40B4-BE49-F238E27FC236}">
                            <a16:creationId xmlns:a16="http://schemas.microsoft.com/office/drawing/2014/main" id="{7B414100-EA77-4D28-8905-3EC9691A0FF7}"/>
                          </a:ext>
                        </a:extLst>
                      </p:cNvPr>
                      <p:cNvPicPr/>
                      <p:nvPr/>
                    </p:nvPicPr>
                    <p:blipFill>
                      <a:blip r:embed="rId4"/>
                      <a:stretch>
                        <a:fillRect/>
                      </a:stretch>
                    </p:blipFill>
                    <p:spPr>
                      <a:xfrm>
                        <a:off x="750888" y="3800475"/>
                        <a:ext cx="2917825" cy="2738438"/>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63A87E3F-67CF-4A6B-AE90-24F8742BF9D2}"/>
              </a:ext>
            </a:extLst>
          </p:cNvPr>
          <p:cNvPicPr>
            <a:picLocks noChangeAspect="1"/>
          </p:cNvPicPr>
          <p:nvPr/>
        </p:nvPicPr>
        <p:blipFill>
          <a:blip r:embed="rId5"/>
          <a:stretch>
            <a:fillRect/>
          </a:stretch>
        </p:blipFill>
        <p:spPr>
          <a:xfrm>
            <a:off x="3814354" y="3429000"/>
            <a:ext cx="5329646" cy="3267712"/>
          </a:xfrm>
          <a:prstGeom prst="rect">
            <a:avLst/>
          </a:prstGeom>
        </p:spPr>
      </p:pic>
    </p:spTree>
    <p:extLst>
      <p:ext uri="{BB962C8B-B14F-4D97-AF65-F5344CB8AC3E}">
        <p14:creationId xmlns:p14="http://schemas.microsoft.com/office/powerpoint/2010/main" val="13461729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4787-5572-40A5-883B-EBABFF44F0C3}"/>
              </a:ext>
            </a:extLst>
          </p:cNvPr>
          <p:cNvSpPr>
            <a:spLocks noGrp="1"/>
          </p:cNvSpPr>
          <p:nvPr>
            <p:ph type="title"/>
          </p:nvPr>
        </p:nvSpPr>
        <p:spPr/>
        <p:txBody>
          <a:bodyPr/>
          <a:lstStyle/>
          <a:p>
            <a:r>
              <a:rPr lang="en-US" dirty="0"/>
              <a:t>Boltzmann equation for nonequilibrium distribution</a:t>
            </a:r>
            <a:endParaRPr lang="en-SG"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5233561-30D6-4CEE-A27D-F666252B6BE3}"/>
                  </a:ext>
                </a:extLst>
              </p:cNvPr>
              <p:cNvSpPr>
                <a:spLocks noGrp="1"/>
              </p:cNvSpPr>
              <p:nvPr>
                <p:ph idx="1"/>
              </p:nvPr>
            </p:nvSpPr>
            <p:spPr>
              <a:xfrm>
                <a:off x="1327050" y="2005013"/>
                <a:ext cx="7886700" cy="4351338"/>
              </a:xfrm>
            </p:spPr>
            <p:txBody>
              <a:bodyPr>
                <a:normAutofit lnSpcReduction="10000"/>
              </a:bodyPr>
              <a:lstStyle/>
              <a:p>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&lt;</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𝑟</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𝐺</m:t>
                        </m:r>
                      </m:e>
                      <m:sub>
                        <m:r>
                          <a:rPr lang="en-US" b="1" i="0" smtClean="0">
                            <a:latin typeface="Cambria Math" panose="02040503050406030204" pitchFamily="18" charset="0"/>
                          </a:rPr>
                          <m:t>𝐤</m:t>
                        </m:r>
                      </m:sub>
                      <m:sup>
                        <m:r>
                          <a:rPr lang="en-US" b="0" i="1" smtClean="0">
                            <a:latin typeface="Cambria Math" panose="02040503050406030204" pitchFamily="18" charset="0"/>
                          </a:rPr>
                          <m:t>𝑎</m:t>
                        </m:r>
                      </m:sup>
                    </m:sSubSup>
                    <m:d>
                      <m:dPr>
                        <m:ctrlPr>
                          <a:rPr lang="en-US" b="0" i="1" smtClean="0">
                            <a:latin typeface="Cambria Math" panose="02040503050406030204" pitchFamily="18" charset="0"/>
                          </a:rPr>
                        </m:ctrlPr>
                      </m:dPr>
                      <m:e>
                        <m:r>
                          <a:rPr lang="en-US" b="0" i="1" smtClean="0">
                            <a:latin typeface="Cambria Math" panose="02040503050406030204" pitchFamily="18" charset="0"/>
                          </a:rPr>
                          <m:t>𝐸</m:t>
                        </m:r>
                      </m:e>
                    </m:d>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𝑓</m:t>
                        </m:r>
                      </m:e>
                      <m:sub>
                        <m:r>
                          <a:rPr lang="en-US" b="1" i="0" smtClean="0">
                            <a:latin typeface="Cambria Math" panose="02040503050406030204" pitchFamily="18" charset="0"/>
                          </a:rPr>
                          <m:t>𝐤</m:t>
                        </m:r>
                      </m:sub>
                      <m:sup>
                        <m:r>
                          <a:rPr lang="en-US" b="0" i="1" smtClean="0">
                            <a:latin typeface="Cambria Math" panose="02040503050406030204" pitchFamily="18" charset="0"/>
                          </a:rPr>
                          <m:t>0</m:t>
                        </m:r>
                      </m:sup>
                    </m:sSub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𝑑</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num>
                      <m:den>
                        <m:r>
                          <a:rPr lang="en-US" b="0" i="1" smtClean="0">
                            <a:latin typeface="Cambria Math" panose="02040503050406030204" pitchFamily="18" charset="0"/>
                          </a:rPr>
                          <m:t>𝑑</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den>
                    </m:f>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0</m:t>
                        </m:r>
                      </m:sup>
                    </m:sSup>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oMath>
                </a14:m>
                <a:endParaRPr lang="en-SG" dirty="0"/>
              </a:p>
              <a:p>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oMath>
                </a14:m>
                <a:endParaRPr lang="en-US" dirty="0"/>
              </a:p>
              <a:p>
                <a:r>
                  <a:rPr lang="en-US" dirty="0"/>
                  <a:t>More general case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r>
                      <a:rPr lang="en-US" b="0" i="1" smtClean="0">
                        <a:latin typeface="Cambria Math" panose="02040503050406030204" pitchFamily="18" charset="0"/>
                      </a:rPr>
                      <m:t>𝑒𝐸</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𝜏</m:t>
                        </m:r>
                      </m:e>
                      <m:sub>
                        <m:r>
                          <a:rPr lang="en-US" b="1" i="0" smtClean="0">
                            <a:latin typeface="Cambria Math" panose="02040503050406030204" pitchFamily="18" charset="0"/>
                          </a:rPr>
                          <m:t>𝐤</m:t>
                        </m:r>
                      </m:sub>
                    </m:sSub>
                    <m:f>
                      <m:fPr>
                        <m:ctrlPr>
                          <a:rPr lang="en-US" b="0" i="1" smtClean="0">
                            <a:latin typeface="Cambria Math" panose="02040503050406030204" pitchFamily="18" charset="0"/>
                          </a:rPr>
                        </m:ctrlPr>
                      </m:fPr>
                      <m:num>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𝜖</m:t>
                            </m:r>
                          </m:e>
                          <m:sub>
                            <m:r>
                              <a:rPr lang="en-US" b="1" i="0" smtClean="0">
                                <a:latin typeface="Cambria Math" panose="02040503050406030204" pitchFamily="18" charset="0"/>
                              </a:rPr>
                              <m:t>𝐤</m:t>
                            </m:r>
                          </m:sub>
                        </m:sSub>
                      </m:num>
                      <m:den>
                        <m:r>
                          <a:rPr lang="en-US" b="0" i="1" smtClean="0">
                            <a:latin typeface="Cambria Math" panose="02040503050406030204" pitchFamily="18" charset="0"/>
                          </a:rPr>
                          <m:t>𝜕</m:t>
                        </m:r>
                        <m:r>
                          <a:rPr lang="en-US" b="0" i="1" smtClean="0">
                            <a:latin typeface="Cambria Math" panose="02040503050406030204" pitchFamily="18" charset="0"/>
                          </a:rPr>
                          <m:t>(ℏ</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den>
                    </m:f>
                  </m:oMath>
                </a14:m>
                <a:endParaRPr lang="en-US" dirty="0"/>
              </a:p>
              <a:p>
                <a:r>
                  <a:rPr lang="en-US" dirty="0"/>
                  <a:t>Graphene taking into lattice symmetry:              </a:t>
                </a:r>
                <a14:m>
                  <m:oMath xmlns:m="http://schemas.openxmlformats.org/officeDocument/2006/math">
                    <m:sSub>
                      <m:sSubPr>
                        <m:ctrlPr>
                          <a:rPr lang="en-US" b="0" i="1"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1" i="0" smtClean="0">
                            <a:latin typeface="Cambria Math" panose="02040503050406030204" pitchFamily="18" charset="0"/>
                          </a:rPr>
                          <m:t>𝐤</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1</m:t>
                        </m:r>
                      </m:sub>
                    </m:sSub>
                    <m:r>
                      <a:rPr lang="en-US" b="0" i="1" smtClean="0">
                        <a:latin typeface="Cambria Math" panose="02040503050406030204" pitchFamily="18" charset="0"/>
                      </a:rPr>
                      <m:t>𝑅𝑒</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 </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𝑧</m:t>
                            </m:r>
                          </m:e>
                          <m:sup>
                            <m:r>
                              <a:rPr lang="en-US" b="0" i="1" smtClean="0">
                                <a:latin typeface="Cambria Math" panose="02040503050406030204" pitchFamily="18" charset="0"/>
                              </a:rPr>
                              <m:t>∗</m:t>
                            </m:r>
                          </m:sup>
                        </m:sSup>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rPr>
                              <m:t>𝑧</m:t>
                            </m:r>
                          </m:num>
                          <m:den>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den>
                        </m:f>
                        <m:r>
                          <a:rPr lang="en-US" b="0" i="1" smtClean="0">
                            <a:latin typeface="Cambria Math" panose="02040503050406030204" pitchFamily="18" charset="0"/>
                          </a:rPr>
                          <m:t>  </m:t>
                        </m:r>
                      </m:e>
                    </m:d>
                    <m:r>
                      <a:rPr lang="en-US" b="0" i="1" smtClean="0">
                        <a:latin typeface="Cambria Math" panose="02040503050406030204" pitchFamily="18" charset="0"/>
                      </a:rPr>
                      <m:t>(ℏ</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𝑣</m:t>
                        </m:r>
                      </m:e>
                      <m:sub>
                        <m:r>
                          <a:rPr lang="en-US" b="0" i="1" smtClean="0">
                            <a:latin typeface="Cambria Math" panose="02040503050406030204" pitchFamily="18" charset="0"/>
                          </a:rPr>
                          <m:t>𝐹</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oMath>
                </a14:m>
                <a:r>
                  <a:rPr lang="en-US" dirty="0"/>
                  <a:t>,  </a:t>
                </a:r>
                <a14:m>
                  <m:oMath xmlns:m="http://schemas.openxmlformats.org/officeDocument/2006/math">
                    <m:r>
                      <a:rPr lang="en-US" b="0" i="1" dirty="0" smtClean="0">
                        <a:latin typeface="Cambria Math" panose="02040503050406030204" pitchFamily="18" charset="0"/>
                      </a:rPr>
                      <m:t>𝑧</m:t>
                    </m:r>
                    <m:r>
                      <a:rPr lang="en-US" b="0" i="1" dirty="0" smtClean="0">
                        <a:latin typeface="Cambria Math" panose="02040503050406030204" pitchFamily="18" charset="0"/>
                      </a:rPr>
                      <m:t>=−</m:t>
                    </m:r>
                    <m:r>
                      <a:rPr lang="en-US" b="0" i="1" dirty="0" smtClean="0">
                        <a:latin typeface="Cambria Math" panose="02040503050406030204" pitchFamily="18" charset="0"/>
                      </a:rPr>
                      <m:t>𝑡</m:t>
                    </m:r>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m:t>
                        </m:r>
                        <m:r>
                          <a:rPr lang="en-US" b="0" i="1" dirty="0" smtClean="0">
                            <a:latin typeface="Cambria Math" panose="02040503050406030204" pitchFamily="18" charset="0"/>
                          </a:rPr>
                          <m:t>𝑖</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sup>
                    </m:sSup>
                    <m:r>
                      <a:rPr lang="en-US" b="0" i="1" dirty="0" smtClean="0">
                        <a:latin typeface="Cambria Math" panose="02040503050406030204" pitchFamily="18" charset="0"/>
                      </a:rPr>
                      <m:t>+</m:t>
                    </m:r>
                    <m:sSup>
                      <m:sSupPr>
                        <m:ctrlPr>
                          <a:rPr lang="en-US" b="0" i="1" dirty="0" smtClean="0">
                            <a:latin typeface="Cambria Math" panose="02040503050406030204" pitchFamily="18" charset="0"/>
                          </a:rPr>
                        </m:ctrlPr>
                      </m:sSupPr>
                      <m:e>
                        <m:r>
                          <a:rPr lang="en-US" b="0" i="1" dirty="0" smtClean="0">
                            <a:latin typeface="Cambria Math" panose="02040503050406030204" pitchFamily="18" charset="0"/>
                          </a:rPr>
                          <m:t>𝑒</m:t>
                        </m:r>
                      </m:e>
                      <m:sup>
                        <m:r>
                          <a:rPr lang="en-US" b="0" i="1" dirty="0" smtClean="0">
                            <a:latin typeface="Cambria Math" panose="02040503050406030204" pitchFamily="18" charset="0"/>
                          </a:rPr>
                          <m:t>𝑖</m:t>
                        </m:r>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𝑥</m:t>
                                    </m:r>
                                  </m:sub>
                                </m:sSub>
                                <m:r>
                                  <a:rPr lang="en-US" b="0" i="1" dirty="0" smtClean="0">
                                    <a:latin typeface="Cambria Math" panose="02040503050406030204" pitchFamily="18" charset="0"/>
                                  </a:rPr>
                                  <m:t>𝑎</m:t>
                                </m:r>
                              </m:num>
                              <m:den>
                                <m:r>
                                  <a:rPr lang="en-US" b="0" i="1" dirty="0" smtClean="0">
                                    <a:latin typeface="Cambria Math" panose="02040503050406030204" pitchFamily="18" charset="0"/>
                                  </a:rPr>
                                  <m:t>2</m:t>
                                </m:r>
                              </m:den>
                            </m:f>
                            <m:r>
                              <a:rPr lang="en-US" b="0" i="1" dirty="0" smtClean="0">
                                <a:latin typeface="Cambria Math" panose="02040503050406030204" pitchFamily="18" charset="0"/>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𝑘</m:t>
                                    </m:r>
                                  </m:e>
                                  <m:sub>
                                    <m:r>
                                      <a:rPr lang="en-US" b="0" i="1" dirty="0" smtClean="0">
                                        <a:latin typeface="Cambria Math" panose="02040503050406030204" pitchFamily="18" charset="0"/>
                                      </a:rPr>
                                      <m:t>𝑦</m:t>
                                    </m:r>
                                  </m:sub>
                                </m:sSub>
                                <m:r>
                                  <a:rPr lang="en-US" b="0" i="1" dirty="0" smtClean="0">
                                    <a:latin typeface="Cambria Math" panose="02040503050406030204" pitchFamily="18" charset="0"/>
                                  </a:rPr>
                                  <m:t>𝑎</m:t>
                                </m:r>
                                <m:rad>
                                  <m:radPr>
                                    <m:degHide m:val="on"/>
                                    <m:ctrlPr>
                                      <a:rPr lang="en-US" b="0" i="1" dirty="0" smtClean="0">
                                        <a:latin typeface="Cambria Math" panose="02040503050406030204" pitchFamily="18" charset="0"/>
                                      </a:rPr>
                                    </m:ctrlPr>
                                  </m:radPr>
                                  <m:deg/>
                                  <m:e>
                                    <m:r>
                                      <a:rPr lang="en-US" b="0" i="1" dirty="0" smtClean="0">
                                        <a:latin typeface="Cambria Math" panose="02040503050406030204" pitchFamily="18" charset="0"/>
                                      </a:rPr>
                                      <m:t>3</m:t>
                                    </m:r>
                                  </m:e>
                                </m:rad>
                              </m:num>
                              <m:den>
                                <m:r>
                                  <a:rPr lang="en-US" b="0" i="1" dirty="0" smtClean="0">
                                    <a:latin typeface="Cambria Math" panose="02040503050406030204" pitchFamily="18" charset="0"/>
                                  </a:rPr>
                                  <m:t>2</m:t>
                                </m:r>
                              </m:den>
                            </m:f>
                          </m:e>
                        </m:d>
                      </m:sup>
                    </m:sSup>
                    <m:r>
                      <a:rPr lang="en-US" b="0" i="0" dirty="0" smtClean="0">
                        <a:latin typeface="Cambria Math" panose="02040503050406030204" pitchFamily="18" charset="0"/>
                      </a:rPr>
                      <m:t>+</m:t>
                    </m:r>
                    <m:sSup>
                      <m:sSupPr>
                        <m:ctrlPr>
                          <a:rPr lang="en-US" i="1" dirty="0">
                            <a:latin typeface="Cambria Math" panose="02040503050406030204" pitchFamily="18" charset="0"/>
                          </a:rPr>
                        </m:ctrlPr>
                      </m:sSupPr>
                      <m:e>
                        <m:r>
                          <a:rPr lang="en-US" i="1" dirty="0">
                            <a:latin typeface="Cambria Math" panose="02040503050406030204" pitchFamily="18" charset="0"/>
                          </a:rPr>
                          <m:t>𝑒</m:t>
                        </m:r>
                      </m:e>
                      <m:sup>
                        <m:r>
                          <a:rPr lang="en-US" i="1" dirty="0">
                            <a:latin typeface="Cambria Math" panose="02040503050406030204" pitchFamily="18" charset="0"/>
                          </a:rPr>
                          <m:t>𝑖</m:t>
                        </m:r>
                        <m:d>
                          <m:dPr>
                            <m:ctrlPr>
                              <a:rPr lang="en-US" i="1" dirty="0">
                                <a:latin typeface="Cambria Math" panose="02040503050406030204" pitchFamily="18" charset="0"/>
                              </a:rPr>
                            </m:ctrlPr>
                          </m:dPr>
                          <m:e>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𝑥</m:t>
                                    </m:r>
                                  </m:sub>
                                </m:sSub>
                                <m:r>
                                  <a:rPr lang="en-US" i="1" dirty="0">
                                    <a:latin typeface="Cambria Math" panose="02040503050406030204" pitchFamily="18" charset="0"/>
                                  </a:rPr>
                                  <m:t>𝑎</m:t>
                                </m:r>
                              </m:num>
                              <m:den>
                                <m:r>
                                  <a:rPr lang="en-US" i="1" dirty="0">
                                    <a:latin typeface="Cambria Math" panose="02040503050406030204" pitchFamily="18" charset="0"/>
                                  </a:rPr>
                                  <m:t>2</m:t>
                                </m:r>
                              </m:den>
                            </m:f>
                            <m:r>
                              <a:rPr lang="en-US" b="0" i="1" dirty="0" smtClean="0">
                                <a:latin typeface="Cambria Math" panose="02040503050406030204" pitchFamily="18" charset="0"/>
                              </a:rPr>
                              <m:t>−</m:t>
                            </m:r>
                            <m:f>
                              <m:fPr>
                                <m:ctrlPr>
                                  <a:rPr lang="en-US" i="1" dirty="0">
                                    <a:latin typeface="Cambria Math" panose="02040503050406030204" pitchFamily="18" charset="0"/>
                                  </a:rPr>
                                </m:ctrlPr>
                              </m:fPr>
                              <m:num>
                                <m:sSub>
                                  <m:sSubPr>
                                    <m:ctrlPr>
                                      <a:rPr lang="en-US" i="1" dirty="0">
                                        <a:latin typeface="Cambria Math" panose="02040503050406030204" pitchFamily="18" charset="0"/>
                                      </a:rPr>
                                    </m:ctrlPr>
                                  </m:sSubPr>
                                  <m:e>
                                    <m:r>
                                      <a:rPr lang="en-US" i="1" dirty="0">
                                        <a:latin typeface="Cambria Math" panose="02040503050406030204" pitchFamily="18" charset="0"/>
                                      </a:rPr>
                                      <m:t>𝑘</m:t>
                                    </m:r>
                                  </m:e>
                                  <m:sub>
                                    <m:r>
                                      <a:rPr lang="en-US" i="1" dirty="0">
                                        <a:latin typeface="Cambria Math" panose="02040503050406030204" pitchFamily="18" charset="0"/>
                                      </a:rPr>
                                      <m:t>𝑦</m:t>
                                    </m:r>
                                  </m:sub>
                                </m:sSub>
                                <m:r>
                                  <a:rPr lang="en-US" i="1" dirty="0">
                                    <a:latin typeface="Cambria Math" panose="02040503050406030204" pitchFamily="18" charset="0"/>
                                  </a:rPr>
                                  <m:t>𝑎</m:t>
                                </m:r>
                                <m:rad>
                                  <m:radPr>
                                    <m:degHide m:val="on"/>
                                    <m:ctrlPr>
                                      <a:rPr lang="en-US" i="1" dirty="0">
                                        <a:latin typeface="Cambria Math" panose="02040503050406030204" pitchFamily="18" charset="0"/>
                                      </a:rPr>
                                    </m:ctrlPr>
                                  </m:radPr>
                                  <m:deg/>
                                  <m:e>
                                    <m:r>
                                      <a:rPr lang="en-US" i="1" dirty="0">
                                        <a:latin typeface="Cambria Math" panose="02040503050406030204" pitchFamily="18" charset="0"/>
                                      </a:rPr>
                                      <m:t>3</m:t>
                                    </m:r>
                                  </m:e>
                                </m:rad>
                              </m:num>
                              <m:den>
                                <m:r>
                                  <a:rPr lang="en-US" i="1" dirty="0">
                                    <a:latin typeface="Cambria Math" panose="02040503050406030204" pitchFamily="18" charset="0"/>
                                  </a:rPr>
                                  <m:t>2</m:t>
                                </m:r>
                              </m:den>
                            </m:f>
                          </m:e>
                        </m:d>
                      </m:sup>
                    </m:sSup>
                    <m:r>
                      <a:rPr lang="en-US" b="0" i="1" dirty="0" smtClean="0">
                        <a:latin typeface="Cambria Math" panose="02040503050406030204" pitchFamily="18" charset="0"/>
                      </a:rPr>
                      <m:t>)</m:t>
                    </m:r>
                  </m:oMath>
                </a14:m>
                <a:endParaRPr lang="en-US" dirty="0"/>
              </a:p>
            </p:txBody>
          </p:sp>
        </mc:Choice>
        <mc:Fallback xmlns="">
          <p:sp>
            <p:nvSpPr>
              <p:cNvPr id="3" name="Content Placeholder 2">
                <a:extLst>
                  <a:ext uri="{FF2B5EF4-FFF2-40B4-BE49-F238E27FC236}">
                    <a16:creationId xmlns:a16="http://schemas.microsoft.com/office/drawing/2014/main" id="{45233561-30D6-4CEE-A27D-F666252B6BE3}"/>
                  </a:ext>
                </a:extLst>
              </p:cNvPr>
              <p:cNvSpPr>
                <a:spLocks noGrp="1" noRot="1" noChangeAspect="1" noMove="1" noResize="1" noEditPoints="1" noAdjustHandles="1" noChangeArrowheads="1" noChangeShapeType="1" noTextEdit="1"/>
              </p:cNvSpPr>
              <p:nvPr>
                <p:ph idx="1"/>
              </p:nvPr>
            </p:nvSpPr>
            <p:spPr>
              <a:xfrm>
                <a:off x="1327050" y="2005013"/>
                <a:ext cx="7886700" cy="4351338"/>
              </a:xfrm>
              <a:blipFill>
                <a:blip r:embed="rId2"/>
                <a:stretch>
                  <a:fillRect l="-1392"/>
                </a:stretch>
              </a:blipFill>
            </p:spPr>
            <p:txBody>
              <a:bodyPr/>
              <a:lstStyle/>
              <a:p>
                <a:r>
                  <a:rPr lang="en-SG">
                    <a:noFill/>
                  </a:rPr>
                  <a:t> </a:t>
                </a:r>
              </a:p>
            </p:txBody>
          </p:sp>
        </mc:Fallback>
      </mc:AlternateContent>
      <p:sp>
        <p:nvSpPr>
          <p:cNvPr id="4" name="Slide Number Placeholder 3">
            <a:extLst>
              <a:ext uri="{FF2B5EF4-FFF2-40B4-BE49-F238E27FC236}">
                <a16:creationId xmlns:a16="http://schemas.microsoft.com/office/drawing/2014/main" id="{F2A4FC76-60B7-4F05-9C9A-5DC58B1694DE}"/>
              </a:ext>
            </a:extLst>
          </p:cNvPr>
          <p:cNvSpPr>
            <a:spLocks noGrp="1"/>
          </p:cNvSpPr>
          <p:nvPr>
            <p:ph type="sldNum" sz="quarter" idx="12"/>
          </p:nvPr>
        </p:nvSpPr>
        <p:spPr/>
        <p:txBody>
          <a:bodyPr/>
          <a:lstStyle/>
          <a:p>
            <a:fld id="{6B0C5081-FAA5-4254-AC75-597BB4863808}" type="slidenum">
              <a:rPr lang="en-US" smtClean="0"/>
              <a:t>49</a:t>
            </a:fld>
            <a:endParaRPr lang="en-US"/>
          </a:p>
        </p:txBody>
      </p:sp>
    </p:spTree>
    <p:extLst>
      <p:ext uri="{BB962C8B-B14F-4D97-AF65-F5344CB8AC3E}">
        <p14:creationId xmlns:p14="http://schemas.microsoft.com/office/powerpoint/2010/main" val="33690175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Current-induced heat transfer</a:t>
            </a:r>
          </a:p>
        </p:txBody>
      </p:sp>
      <p:sp>
        <p:nvSpPr>
          <p:cNvPr id="4" name="Slide Number Placeholder 3"/>
          <p:cNvSpPr>
            <a:spLocks noGrp="1"/>
          </p:cNvSpPr>
          <p:nvPr>
            <p:ph type="sldNum" sz="quarter" idx="12"/>
          </p:nvPr>
        </p:nvSpPr>
        <p:spPr/>
        <p:txBody>
          <a:bodyPr/>
          <a:lstStyle/>
          <a:p>
            <a:fld id="{7E871153-6649-4551-B5D2-CF9E4672F172}" type="slidenum">
              <a:rPr lang="en-US" smtClean="0"/>
              <a:pPr/>
              <a:t>50</a:t>
            </a:fld>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00" y="1255193"/>
            <a:ext cx="3793680" cy="26670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43808" y="2837382"/>
            <a:ext cx="5005564" cy="3518968"/>
          </a:xfrm>
          <a:prstGeom prst="rect">
            <a:avLst/>
          </a:prstGeom>
        </p:spPr>
      </p:pic>
      <p:sp>
        <p:nvSpPr>
          <p:cNvPr id="9" name="TextBox 8"/>
          <p:cNvSpPr txBox="1"/>
          <p:nvPr/>
        </p:nvSpPr>
        <p:spPr>
          <a:xfrm>
            <a:off x="609600" y="4080808"/>
            <a:ext cx="3124200" cy="2246769"/>
          </a:xfrm>
          <a:prstGeom prst="rect">
            <a:avLst/>
          </a:prstGeom>
          <a:noFill/>
        </p:spPr>
        <p:txBody>
          <a:bodyPr wrap="square" rtlCol="0">
            <a:spAutoFit/>
          </a:bodyPr>
          <a:lstStyle/>
          <a:p>
            <a:r>
              <a:rPr lang="en-US" sz="2000" dirty="0">
                <a:latin typeface="Times New Roman" pitchFamily="18" charset="0"/>
                <a:cs typeface="Times New Roman" pitchFamily="18" charset="0"/>
              </a:rPr>
              <a:t>    : Double-layer graphene.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=300K, varying </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 at distance </a:t>
            </a:r>
            <a:r>
              <a:rPr lang="en-US" sz="2000" i="1" dirty="0">
                <a:latin typeface="Times New Roman" pitchFamily="18" charset="0"/>
                <a:cs typeface="Times New Roman" pitchFamily="18" charset="0"/>
              </a:rPr>
              <a:t>d</a:t>
            </a:r>
            <a:r>
              <a:rPr lang="en-US" sz="2000" dirty="0">
                <a:latin typeface="Times New Roman" pitchFamily="18" charset="0"/>
                <a:cs typeface="Times New Roman" pitchFamily="18" charset="0"/>
              </a:rPr>
              <a:t> = 10 nm, chemical potential at 0.1 eV.</a:t>
            </a:r>
          </a:p>
          <a:p>
            <a:endParaRPr lang="en-US" sz="2000" dirty="0">
              <a:latin typeface="Times New Roman" pitchFamily="18" charset="0"/>
              <a:cs typeface="Times New Roman" pitchFamily="18" charset="0"/>
            </a:endParaRPr>
          </a:p>
          <a:p>
            <a:r>
              <a:rPr lang="en-US" sz="2000" dirty="0">
                <a:latin typeface="Times New Roman" pitchFamily="18" charset="0"/>
                <a:cs typeface="Times New Roman" pitchFamily="18" charset="0"/>
              </a:rPr>
              <a:t>From Peng &amp; Wang, arXiv:1805.09493. </a:t>
            </a:r>
          </a:p>
        </p:txBody>
      </p:sp>
      <p:sp>
        <p:nvSpPr>
          <p:cNvPr id="10" name="TextBox 9"/>
          <p:cNvSpPr txBox="1"/>
          <p:nvPr/>
        </p:nvSpPr>
        <p:spPr>
          <a:xfrm>
            <a:off x="4343400" y="1417638"/>
            <a:ext cx="4267200" cy="1323439"/>
          </a:xfrm>
          <a:prstGeom prst="rect">
            <a:avLst/>
          </a:prstGeom>
          <a:noFill/>
        </p:spPr>
        <p:txBody>
          <a:bodyPr wrap="square" rtlCol="0">
            <a:spAutoFit/>
          </a:bodyPr>
          <a:lstStyle/>
          <a:p>
            <a:r>
              <a:rPr lang="en-US" sz="2000" i="1" dirty="0">
                <a:latin typeface="Times New Roman" pitchFamily="18" charset="0"/>
                <a:cs typeface="Times New Roman" pitchFamily="18" charset="0"/>
              </a:rPr>
              <a:t>     </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 T</a:t>
            </a:r>
            <a:r>
              <a:rPr lang="en-US" sz="2000" baseline="-25000" dirty="0">
                <a:latin typeface="Times New Roman" pitchFamily="18" charset="0"/>
                <a:cs typeface="Times New Roman" pitchFamily="18" charset="0"/>
              </a:rPr>
              <a:t>1</a:t>
            </a:r>
            <a:r>
              <a:rPr lang="en-US" sz="2000" dirty="0">
                <a:latin typeface="Times New Roman" pitchFamily="18" charset="0"/>
                <a:cs typeface="Times New Roman" pitchFamily="18" charset="0"/>
              </a:rPr>
              <a:t>=</a:t>
            </a:r>
            <a:r>
              <a:rPr lang="en-US" sz="2000" i="1" dirty="0">
                <a:latin typeface="Times New Roman" pitchFamily="18" charset="0"/>
                <a:cs typeface="Times New Roman" pitchFamily="18" charset="0"/>
              </a:rPr>
              <a:t>T</a:t>
            </a:r>
            <a:r>
              <a:rPr lang="en-US" sz="2000" baseline="-25000" dirty="0">
                <a:latin typeface="Times New Roman" pitchFamily="18" charset="0"/>
                <a:cs typeface="Times New Roman" pitchFamily="18" charset="0"/>
              </a:rPr>
              <a:t>2</a:t>
            </a:r>
            <a:r>
              <a:rPr lang="en-US" sz="2000" dirty="0">
                <a:latin typeface="Times New Roman" pitchFamily="18" charset="0"/>
                <a:cs typeface="Times New Roman" pitchFamily="18" charset="0"/>
              </a:rPr>
              <a:t>=300 K. (a) and (c) infinite system (</a:t>
            </a:r>
            <a:r>
              <a:rPr lang="en-US" sz="2000" dirty="0" err="1">
                <a:latin typeface="Times New Roman" pitchFamily="18" charset="0"/>
                <a:cs typeface="Times New Roman" pitchFamily="18" charset="0"/>
              </a:rPr>
              <a:t>fluctuational</a:t>
            </a:r>
            <a:r>
              <a:rPr lang="en-US" sz="2000" dirty="0">
                <a:latin typeface="Times New Roman" pitchFamily="18" charset="0"/>
                <a:cs typeface="Times New Roman" pitchFamily="18" charset="0"/>
              </a:rPr>
              <a:t> electrodynamics), (b) and (d) 4×4 cell finite system with four leads (NEGF). </a:t>
            </a:r>
          </a:p>
        </p:txBody>
      </p:sp>
      <p:sp>
        <p:nvSpPr>
          <p:cNvPr id="2" name="Up Arrow 1"/>
          <p:cNvSpPr/>
          <p:nvPr/>
        </p:nvSpPr>
        <p:spPr>
          <a:xfrm flipH="1">
            <a:off x="807719" y="4191000"/>
            <a:ext cx="45719" cy="228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own Arrow 2"/>
          <p:cNvSpPr/>
          <p:nvPr/>
        </p:nvSpPr>
        <p:spPr>
          <a:xfrm>
            <a:off x="4572000" y="1524000"/>
            <a:ext cx="45719"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9291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4F52E-FFAF-441C-8F0C-1D725418C142}"/>
              </a:ext>
            </a:extLst>
          </p:cNvPr>
          <p:cNvSpPr>
            <a:spLocks noGrp="1"/>
          </p:cNvSpPr>
          <p:nvPr>
            <p:ph type="title"/>
          </p:nvPr>
        </p:nvSpPr>
        <p:spPr/>
        <p:txBody>
          <a:bodyPr/>
          <a:lstStyle/>
          <a:p>
            <a:r>
              <a:rPr lang="en-US" dirty="0"/>
              <a:t>Emission from graphene edge</a:t>
            </a:r>
          </a:p>
        </p:txBody>
      </p:sp>
      <p:sp>
        <p:nvSpPr>
          <p:cNvPr id="4" name="Slide Number Placeholder 3">
            <a:extLst>
              <a:ext uri="{FF2B5EF4-FFF2-40B4-BE49-F238E27FC236}">
                <a16:creationId xmlns:a16="http://schemas.microsoft.com/office/drawing/2014/main" id="{1ED8CA0B-F262-4597-ADF4-AC17DB13B1D7}"/>
              </a:ext>
            </a:extLst>
          </p:cNvPr>
          <p:cNvSpPr>
            <a:spLocks noGrp="1"/>
          </p:cNvSpPr>
          <p:nvPr>
            <p:ph type="sldNum" sz="quarter" idx="12"/>
          </p:nvPr>
        </p:nvSpPr>
        <p:spPr/>
        <p:txBody>
          <a:bodyPr/>
          <a:lstStyle/>
          <a:p>
            <a:fld id="{6B0C5081-FAA5-4254-AC75-597BB4863808}" type="slidenum">
              <a:rPr lang="en-US" smtClean="0"/>
              <a:t>51</a:t>
            </a:fld>
            <a:endParaRPr lang="en-US"/>
          </a:p>
        </p:txBody>
      </p:sp>
      <p:pic>
        <p:nvPicPr>
          <p:cNvPr id="5" name="Picture 4">
            <a:extLst>
              <a:ext uri="{FF2B5EF4-FFF2-40B4-BE49-F238E27FC236}">
                <a16:creationId xmlns:a16="http://schemas.microsoft.com/office/drawing/2014/main" id="{3F8955F1-0501-4738-B44F-E4FA4863D4FC}"/>
              </a:ext>
            </a:extLst>
          </p:cNvPr>
          <p:cNvPicPr>
            <a:picLocks noChangeAspect="1"/>
          </p:cNvPicPr>
          <p:nvPr/>
        </p:nvPicPr>
        <p:blipFill>
          <a:blip r:embed="rId2"/>
          <a:stretch>
            <a:fillRect/>
          </a:stretch>
        </p:blipFill>
        <p:spPr>
          <a:xfrm>
            <a:off x="5109799" y="1690689"/>
            <a:ext cx="3946800" cy="2589600"/>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7952191-F40A-4722-876E-E406B2895D74}"/>
                  </a:ext>
                </a:extLst>
              </p:cNvPr>
              <p:cNvSpPr txBox="1"/>
              <p:nvPr/>
            </p:nvSpPr>
            <p:spPr>
              <a:xfrm>
                <a:off x="5505973" y="4419600"/>
                <a:ext cx="3104627" cy="1292213"/>
              </a:xfrm>
              <a:prstGeom prst="rect">
                <a:avLst/>
              </a:prstGeom>
              <a:noFill/>
            </p:spPr>
            <p:txBody>
              <a:bodyPr wrap="square" rtlCol="0">
                <a:spAutoFit/>
              </a:bodyPr>
              <a:lstStyle/>
              <a:p>
                <a:r>
                  <a:rPr lang="en-US" dirty="0"/>
                  <a:t>(a) Emission power as a function of temperature, (b) </a:t>
                </a:r>
                <a:r>
                  <a:rPr lang="en-US" i="1" dirty="0"/>
                  <a:t>P</a:t>
                </a:r>
                <a:r>
                  <a:rPr lang="en-US" dirty="0"/>
                  <a:t>, </a:t>
                </a:r>
                <a:r>
                  <a:rPr lang="en-US" i="1" dirty="0"/>
                  <a:t>N</a:t>
                </a:r>
                <a:r>
                  <a:rPr lang="en-US" dirty="0"/>
                  <a:t>, </a:t>
                </a:r>
                <a:r>
                  <a:rPr lang="en-US" i="1" dirty="0"/>
                  <a:t>F</a:t>
                </a:r>
                <a:r>
                  <a:rPr lang="en-US" dirty="0"/>
                  <a:t> as a function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𝐿</m:t>
                        </m:r>
                      </m:sub>
                    </m:sSub>
                  </m:oMath>
                </a14:m>
                <a:r>
                  <a:rPr lang="en-US" dirty="0"/>
                  <a:t> fixing </a:t>
                </a:r>
                <a14:m>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𝜇</m:t>
                            </m:r>
                          </m:e>
                          <m:sub>
                            <m:r>
                              <a:rPr lang="en-US" b="0" i="1" smtClean="0">
                                <a:latin typeface="Cambria Math" panose="02040503050406030204" pitchFamily="18" charset="0"/>
                              </a:rPr>
                              <m:t>𝑅</m:t>
                            </m:r>
                          </m:sub>
                        </m:sSub>
                      </m:num>
                      <m:den>
                        <m:r>
                          <a:rPr lang="en-US" b="0" i="1" smtClean="0">
                            <a:latin typeface="Cambria Math" panose="02040503050406030204" pitchFamily="18" charset="0"/>
                          </a:rPr>
                          <m:t>𝑡</m:t>
                        </m:r>
                      </m:den>
                    </m:f>
                    <m:r>
                      <a:rPr lang="en-US" b="0" i="1" smtClean="0">
                        <a:latin typeface="Cambria Math" panose="02040503050406030204" pitchFamily="18" charset="0"/>
                      </a:rPr>
                      <m:t>=−0.8</m:t>
                    </m:r>
                  </m:oMath>
                </a14:m>
                <a:r>
                  <a:rPr lang="en-US" dirty="0"/>
                  <a:t>.  Y.-M. Zhang, etc. </a:t>
                </a:r>
              </a:p>
            </p:txBody>
          </p:sp>
        </mc:Choice>
        <mc:Fallback xmlns="">
          <p:sp>
            <p:nvSpPr>
              <p:cNvPr id="7" name="TextBox 6">
                <a:extLst>
                  <a:ext uri="{FF2B5EF4-FFF2-40B4-BE49-F238E27FC236}">
                    <a16:creationId xmlns:a16="http://schemas.microsoft.com/office/drawing/2014/main" id="{77952191-F40A-4722-876E-E406B2895D74}"/>
                  </a:ext>
                </a:extLst>
              </p:cNvPr>
              <p:cNvSpPr txBox="1">
                <a:spLocks noRot="1" noChangeAspect="1" noMove="1" noResize="1" noEditPoints="1" noAdjustHandles="1" noChangeArrowheads="1" noChangeShapeType="1" noTextEdit="1"/>
              </p:cNvSpPr>
              <p:nvPr/>
            </p:nvSpPr>
            <p:spPr>
              <a:xfrm>
                <a:off x="5505973" y="4419600"/>
                <a:ext cx="3104627" cy="1292213"/>
              </a:xfrm>
              <a:prstGeom prst="rect">
                <a:avLst/>
              </a:prstGeom>
              <a:blipFill>
                <a:blip r:embed="rId3"/>
                <a:stretch>
                  <a:fillRect l="-1569" t="-2358" b="-1887"/>
                </a:stretch>
              </a:blipFill>
            </p:spPr>
            <p:txBody>
              <a:bodyPr/>
              <a:lstStyle/>
              <a:p>
                <a:r>
                  <a:rPr lang="en-SG">
                    <a:noFill/>
                  </a:rPr>
                  <a:t> </a:t>
                </a:r>
              </a:p>
            </p:txBody>
          </p:sp>
        </mc:Fallback>
      </mc:AlternateContent>
      <p:pic>
        <p:nvPicPr>
          <p:cNvPr id="8" name="Picture 7">
            <a:extLst>
              <a:ext uri="{FF2B5EF4-FFF2-40B4-BE49-F238E27FC236}">
                <a16:creationId xmlns:a16="http://schemas.microsoft.com/office/drawing/2014/main" id="{6BA02608-F148-469F-BB4E-402D5ACA146F}"/>
              </a:ext>
            </a:extLst>
          </p:cNvPr>
          <p:cNvPicPr>
            <a:picLocks noChangeAspect="1"/>
          </p:cNvPicPr>
          <p:nvPr/>
        </p:nvPicPr>
        <p:blipFill>
          <a:blip r:embed="rId4"/>
          <a:stretch>
            <a:fillRect/>
          </a:stretch>
        </p:blipFill>
        <p:spPr>
          <a:xfrm>
            <a:off x="0" y="1856837"/>
            <a:ext cx="5313648" cy="4139361"/>
          </a:xfrm>
          <a:prstGeom prst="rect">
            <a:avLst/>
          </a:prstGeom>
        </p:spPr>
      </p:pic>
    </p:spTree>
    <p:extLst>
      <p:ext uri="{BB962C8B-B14F-4D97-AF65-F5344CB8AC3E}">
        <p14:creationId xmlns:p14="http://schemas.microsoft.com/office/powerpoint/2010/main" val="3593967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840C-18EB-4AFE-AA2D-F02DA225BE75}"/>
              </a:ext>
            </a:extLst>
          </p:cNvPr>
          <p:cNvSpPr>
            <a:spLocks noGrp="1"/>
          </p:cNvSpPr>
          <p:nvPr>
            <p:ph type="title"/>
          </p:nvPr>
        </p:nvSpPr>
        <p:spPr/>
        <p:txBody>
          <a:bodyPr/>
          <a:lstStyle/>
          <a:p>
            <a:r>
              <a:rPr lang="en-US" dirty="0"/>
              <a:t>Au, </a:t>
            </a:r>
            <a:r>
              <a:rPr lang="en-US" dirty="0" err="1"/>
              <a:t>PvH</a:t>
            </a:r>
            <a:r>
              <a:rPr lang="en-US" dirty="0"/>
              <a:t> vs NEGF full E&amp;M</a:t>
            </a:r>
            <a:endParaRPr lang="en-SG" dirty="0"/>
          </a:p>
        </p:txBody>
      </p:sp>
      <p:sp>
        <p:nvSpPr>
          <p:cNvPr id="4" name="Slide Number Placeholder 3">
            <a:extLst>
              <a:ext uri="{FF2B5EF4-FFF2-40B4-BE49-F238E27FC236}">
                <a16:creationId xmlns:a16="http://schemas.microsoft.com/office/drawing/2014/main" id="{605FE109-84D5-4838-AA17-275FE20FB4B3}"/>
              </a:ext>
            </a:extLst>
          </p:cNvPr>
          <p:cNvSpPr>
            <a:spLocks noGrp="1"/>
          </p:cNvSpPr>
          <p:nvPr>
            <p:ph type="sldNum" sz="quarter" idx="12"/>
          </p:nvPr>
        </p:nvSpPr>
        <p:spPr/>
        <p:txBody>
          <a:bodyPr/>
          <a:lstStyle/>
          <a:p>
            <a:fld id="{6B0C5081-FAA5-4254-AC75-597BB4863808}" type="slidenum">
              <a:rPr lang="en-US" smtClean="0"/>
              <a:t>52</a:t>
            </a:fld>
            <a:endParaRPr lang="en-US"/>
          </a:p>
        </p:txBody>
      </p:sp>
      <p:pic>
        <p:nvPicPr>
          <p:cNvPr id="5" name="Picture 4">
            <a:extLst>
              <a:ext uri="{FF2B5EF4-FFF2-40B4-BE49-F238E27FC236}">
                <a16:creationId xmlns:a16="http://schemas.microsoft.com/office/drawing/2014/main" id="{5570A6F5-6BDA-4902-A2EA-D12EE9294A82}"/>
              </a:ext>
            </a:extLst>
          </p:cNvPr>
          <p:cNvPicPr>
            <a:picLocks noChangeAspect="1"/>
          </p:cNvPicPr>
          <p:nvPr/>
        </p:nvPicPr>
        <p:blipFill>
          <a:blip r:embed="rId2"/>
          <a:stretch>
            <a:fillRect/>
          </a:stretch>
        </p:blipFill>
        <p:spPr>
          <a:xfrm>
            <a:off x="1101600" y="2013306"/>
            <a:ext cx="6457950" cy="4479568"/>
          </a:xfrm>
          <a:prstGeom prst="rect">
            <a:avLst/>
          </a:prstGeom>
        </p:spPr>
      </p:pic>
    </p:spTree>
    <p:extLst>
      <p:ext uri="{BB962C8B-B14F-4D97-AF65-F5344CB8AC3E}">
        <p14:creationId xmlns:p14="http://schemas.microsoft.com/office/powerpoint/2010/main" val="108614709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4273</TotalTime>
  <Words>1937</Words>
  <Application>Microsoft Office PowerPoint</Application>
  <PresentationFormat>On-screen Show (4:3)</PresentationFormat>
  <Paragraphs>358</Paragraphs>
  <Slides>52</Slides>
  <Notes>12</Notes>
  <HiddenSlides>5</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1" baseType="lpstr">
      <vt:lpstr>Arial</vt:lpstr>
      <vt:lpstr>Calibri</vt:lpstr>
      <vt:lpstr>Cambria Math</vt:lpstr>
      <vt:lpstr>Frutiger LT 55 Roman</vt:lpstr>
      <vt:lpstr>Symbol</vt:lpstr>
      <vt:lpstr>Times</vt:lpstr>
      <vt:lpstr>Times New Roman</vt:lpstr>
      <vt:lpstr>Office Theme</vt:lpstr>
      <vt:lpstr>Equation</vt:lpstr>
      <vt:lpstr>Nearfield Heat Transfer  Between Metal Surfaces</vt:lpstr>
      <vt:lpstr>Outline</vt:lpstr>
      <vt:lpstr>Fluctuation-dissipation theorem (2nd kind)</vt:lpstr>
      <vt:lpstr>Electron tight-binding model with baths</vt:lpstr>
      <vt:lpstr>Electron-field interaction, Peierls substitution</vt:lpstr>
      <vt:lpstr>NEGF, definitions</vt:lpstr>
      <vt:lpstr>Fluctuation-dissipation theorem in thermal equilibrium</vt:lpstr>
      <vt:lpstr>Dyson equation</vt:lpstr>
      <vt:lpstr>Poynting theorem and heat transfer</vt:lpstr>
      <vt:lpstr>Deriving a Meir-Wingreen formula</vt:lpstr>
      <vt:lpstr>Meir-Wingreen formula</vt:lpstr>
      <vt:lpstr>Floquet drive, see Hui Pan poster</vt:lpstr>
      <vt:lpstr>Steady-state Meir-Wingreen formula</vt:lpstr>
      <vt:lpstr>From Meir-Wingreen to Landauer</vt:lpstr>
      <vt:lpstr>Bath at infinity</vt:lpstr>
      <vt:lpstr>Bath at ∞, planar geometry</vt:lpstr>
      <vt:lpstr>Recover Planck result</vt:lpstr>
      <vt:lpstr>Self-energy Π</vt:lpstr>
      <vt:lpstr>Radiative heat transfer between metal blocks</vt:lpstr>
      <vt:lpstr>Polder &amp; von Hove 1971</vt:lpstr>
      <vt:lpstr>1/d^2 behaviour, Volokitin et al</vt:lpstr>
      <vt:lpstr>Saturation at d→0</vt:lpstr>
      <vt:lpstr>Semi-infinite cubic lattice</vt:lpstr>
      <vt:lpstr>Numerical calculation of Π^r</vt:lpstr>
      <vt:lpstr>Drude model Π? </vt:lpstr>
      <vt:lpstr>Surface vs bulk </vt:lpstr>
      <vt:lpstr>Scalar potential, charge-charge correlation</vt:lpstr>
      <vt:lpstr>Scattering problem in Coulomb gauge</vt:lpstr>
      <vt:lpstr>Drude model r_p, c→∞ limit</vt:lpstr>
      <vt:lpstr>Heat transfer in the non-retardation limit (c→∞)</vt:lpstr>
      <vt:lpstr>1/d^4 formula vs numerical NEGF</vt:lpstr>
      <vt:lpstr>Conclusion</vt:lpstr>
      <vt:lpstr>Single electron quantum mechanics</vt:lpstr>
      <vt:lpstr>Green’s function in energy space</vt:lpstr>
      <vt:lpstr>Perturbation theory, single electron</vt:lpstr>
      <vt:lpstr>Annihilation/creation operators</vt:lpstr>
      <vt:lpstr>Many-electron Hamiltonian and Green’s functions</vt:lpstr>
      <vt:lpstr>Contour-ordered Green’s function</vt:lpstr>
      <vt:lpstr>Convolution, Langreth rule</vt:lpstr>
      <vt:lpstr>From electron to photon (scalar field theory)</vt:lpstr>
      <vt:lpstr>Heat transfer between two graphene sheets</vt:lpstr>
      <vt:lpstr>Heat transfer between zigzag nanotubes or triangles</vt:lpstr>
      <vt:lpstr>Emission to infinity</vt:lpstr>
      <vt:lpstr>Far field approximations</vt:lpstr>
      <vt:lpstr>Torque and force on object</vt:lpstr>
      <vt:lpstr>C60 and graphene</vt:lpstr>
      <vt:lpstr>Results</vt:lpstr>
      <vt:lpstr>Heat transfer driven by current</vt:lpstr>
      <vt:lpstr>Boltzmann equation for nonequilibrium distribution</vt:lpstr>
      <vt:lpstr>Current-induced heat transfer</vt:lpstr>
      <vt:lpstr>Emission from graphene edge</vt:lpstr>
      <vt:lpstr>Au, PvH vs NEGF full E&amp;M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1, Lattice Symmetries</dc:title>
  <dc:creator>Wang Jian-Sheng</dc:creator>
  <cp:lastModifiedBy>Wang Jian-Sheng</cp:lastModifiedBy>
  <cp:revision>451</cp:revision>
  <dcterms:created xsi:type="dcterms:W3CDTF">2020-11-29T06:14:44Z</dcterms:created>
  <dcterms:modified xsi:type="dcterms:W3CDTF">2025-08-02T03:07:23Z</dcterms:modified>
</cp:coreProperties>
</file>