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46"/>
  </p:notesMasterIdLst>
  <p:sldIdLst>
    <p:sldId id="256" r:id="rId3"/>
    <p:sldId id="280" r:id="rId4"/>
    <p:sldId id="259" r:id="rId5"/>
    <p:sldId id="270" r:id="rId6"/>
    <p:sldId id="260" r:id="rId7"/>
    <p:sldId id="262" r:id="rId8"/>
    <p:sldId id="263" r:id="rId9"/>
    <p:sldId id="264" r:id="rId10"/>
    <p:sldId id="265" r:id="rId11"/>
    <p:sldId id="418" r:id="rId12"/>
    <p:sldId id="439" r:id="rId13"/>
    <p:sldId id="421" r:id="rId14"/>
    <p:sldId id="422" r:id="rId15"/>
    <p:sldId id="423" r:id="rId16"/>
    <p:sldId id="435" r:id="rId17"/>
    <p:sldId id="420" r:id="rId18"/>
    <p:sldId id="437" r:id="rId19"/>
    <p:sldId id="440" r:id="rId20"/>
    <p:sldId id="441" r:id="rId21"/>
    <p:sldId id="442" r:id="rId22"/>
    <p:sldId id="443" r:id="rId23"/>
    <p:sldId id="438" r:id="rId24"/>
    <p:sldId id="448" r:id="rId25"/>
    <p:sldId id="424" r:id="rId26"/>
    <p:sldId id="425" r:id="rId27"/>
    <p:sldId id="426" r:id="rId28"/>
    <p:sldId id="427" r:id="rId29"/>
    <p:sldId id="428" r:id="rId30"/>
    <p:sldId id="429" r:id="rId31"/>
    <p:sldId id="433" r:id="rId32"/>
    <p:sldId id="431" r:id="rId33"/>
    <p:sldId id="432" r:id="rId34"/>
    <p:sldId id="446" r:id="rId35"/>
    <p:sldId id="447" r:id="rId36"/>
    <p:sldId id="434" r:id="rId37"/>
    <p:sldId id="413" r:id="rId38"/>
    <p:sldId id="430" r:id="rId39"/>
    <p:sldId id="415" r:id="rId40"/>
    <p:sldId id="416" r:id="rId41"/>
    <p:sldId id="444" r:id="rId42"/>
    <p:sldId id="417" r:id="rId43"/>
    <p:sldId id="445" r:id="rId44"/>
    <p:sldId id="412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2:07:23.3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1 622 1096 0 0,'0'0'2704'0'0,"6"-7"-2492"0"0,61-62 1783 0 0,-39 32-748 0 0,43-51-1180 0 0,-24 39 117 0 0,-4 2-35 0 0,2 2 0 0 0,96-74 0 0 0,-118 105-225 0 0,1 1 0 0 0,1 2 0 0 0,42-15 0 0 0,0 1 99 0 0,-45 16-11 0 0,0 1-1 0 0,0 1 1 0 0,1 1 0 0 0,0 1 0 0 0,0 2 0 0 0,1 0-1 0 0,-1 1 1 0 0,0 1 0 0 0,44 4 0 0 0,-49 2-21 0 0,0 0-1 0 0,-1 1 1 0 0,0 1 0 0 0,0 0 0 0 0,-1 1 0 0 0,1 1 0 0 0,-2 1 0 0 0,26 20 0 0 0,1 5-34 0 0,60 66 0 0 0,-81-77 33 0 0,-2 1-1 0 0,22 38 0 0 0,4 5 9 0 0,-26-39-53 0 0,28 60 0 0 0,-32-59 58 0 0,1 0-1 0 0,25 35 0 0 0,-8-18-16 0 0,-21-29-31 0 0,0-1 1 0 0,1 0-1 0 0,1-1 0 0 0,0 0 0 0 0,1-1 0 0 0,29 23 1 0 0,-25-25-10 0 0,-12-8 24 0 0,0 1-1 0 0,1-1 0 0 0,0-1 1 0 0,0 0-1 0 0,0 0 1 0 0,14 5-1 0 0,17 3-10 0 0,-26-7 71 0 0,1-1 1 0 0,0 0-1 0 0,0-1 1 0 0,1 0-1 0 0,24 0 1 0 0,-13-3 20 0 0,-1-1 1 0 0,1-1-1 0 0,-1-1 1 0 0,0-1 0 0 0,0-2-1 0 0,0 0 1 0 0,-1-2-1 0 0,0-1 1 0 0,0 0-1 0 0,-1-2 1 0 0,0-1 0 0 0,-1-1-1 0 0,-1 0 1 0 0,0-2-1 0 0,-1 0 1 0 0,33-33-1 0 0,-20 12-129 0 0,-2-2 0 0 0,46-73 0 0 0,104-150-8 0 0,-163 237 3 0 0,2 2-1 0 0,1 0 1 0 0,0 1 0 0 0,1 1 0 0 0,2 2 0 0 0,26-18 0 0 0,36-29 134 0 0,-68 51-59 0 0,1 1 0 0 0,1 1 0 0 0,0 1 0 0 0,1 0 0 0 0,0 2 0 0 0,24-7 0 0 0,-30 12-44 0 0,0 2 0 0 0,0 0 0 0 0,0 1 0 0 0,0 1 0 0 0,0 0 0 0 0,0 1 0 0 0,1 0 0 0 0,-1 1-1 0 0,0 1 1 0 0,-1 1 0 0 0,1 0 0 0 0,15 6 0 0 0,-15-2 107 0 0,-1 1 0 0 0,0 0 0 0 0,0 1 0 0 0,16 15 0 0 0,17 12 880 0 0,35 13-829 0 0,-55-35-142 0 0,-2 0 0 0 0,1 2 0 0 0,-2 1 0 0 0,29 28 0 0 0,-46-38 33 0 0,0 1-1 0 0,-1 1 0 0 0,0-1 0 0 0,0 1 1 0 0,6 16-1 0 0,19 32-12 0 0,22 9 38 0 0,-39-53-13 0 0,-1 1 0 0 0,-1 0 0 0 0,-1 1 0 0 0,0 0 0 0 0,-1 1 0 0 0,0 0-1 0 0,-2 1 1 0 0,12 34 0 0 0,-18-45-20 0 0,1 0 0 0 0,0 0 0 0 0,0 0 0 0 0,0 0-1 0 0,0 0 1 0 0,1-1 0 0 0,0 0 0 0 0,1 1 0 0 0,6 6 0 0 0,54 51 39 0 0,-17-18-298 0 0,17 49-376 0 0,-62-92 631 0 0,1-1 0 0 0,-1-1 0 0 0,0 1-1 0 0,0 0 1 0 0,1-1 0 0 0,-1 1 0 0 0,1-1 0 0 0,0 0 0 0 0,-1 0 0 0 0,1-1 0 0 0,0 1-1 0 0,-1-1 1 0 0,1 0 0 0 0,0 0 0 0 0,0 0 0 0 0,-1 0 0 0 0,1 0 0 0 0,5-2 0 0 0,6-1 73 0 0,0 0 0 0 0,0 0 1 0 0,15-7-1 0 0,-11 3-20 0 0,0-1 1 0 0,0 0-1 0 0,0-2 0 0 0,-1 0 1 0 0,26-19-1 0 0,-19 9-57 0 0,-1-1 1 0 0,-2 0-1 0 0,0-2 0 0 0,-1-1 1 0 0,-1-1-1 0 0,-1 0 0 0 0,-1-2 1 0 0,15-30-1 0 0,11-43 58 0 0,-36 79-152 0 0,0 0 1 0 0,2 0-1 0 0,0 1 1 0 0,1 0-1 0 0,1 1 1 0 0,22-27-1 0 0,-10 19-131 0 0,-15 16 123 0 0,2-1 0 0 0,-1 1-1 0 0,2 1 1 0 0,-1 0-1 0 0,26-16 1 0 0,-11 11-278 0 0,91-46-107 0 0,-96 52 647 0 0,-14 5-53 0 0,0 0-1 0 0,0 1 1 0 0,0 0-1 0 0,0 0 1 0 0,0 1-1 0 0,0 0 1 0 0,1 0-1 0 0,0 1 1 0 0,-1 0-1 0 0,1 0 1 0 0,-1 1-1 0 0,1 0 1 0 0,13 1-1 0 0,-7 6 66 0 0,-1 0 0 0 0,0 1 0 0 0,-1 1 0 0 0,0 0 0 0 0,0 1 0 0 0,-1 0 0 0 0,0 0 0 0 0,-1 1 0 0 0,10 14 0 0 0,21 30 340 0 0,-28-35-483 0 0,2-1 0 0 0,28 30 0 0 0,-27-32 69 0 0,-2 0 0 0 0,0 0 0 0 0,-1 2 0 0 0,-1 0 0 0 0,0 0 0 0 0,12 30 0 0 0,5 8 19 0 0,-23-48-116 0 0,0-1 0 0 0,1 1 0 0 0,-1-2 0 0 0,2 1 0 0 0,-1-1 0 0 0,1 0 0 0 0,0 0 0 0 0,0-1 0 0 0,13 7 0 0 0,8 4 24 0 0,49 20 0 0 0,-36-26-1156 0 0,-12-12-2824 0 0,-16-5 1462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2:07:25.0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0 2088 0 0,'0'0'3092'0'0,"0"0"-3044"0"0,-2 0 282 0 0,38 44 2546 0 0,30 40-2893 0 0,-51-68 52 0 0,0 2 0 0 0,-1-1 0 0 0,-1 2-1 0 0,-1 0 1 0 0,13 26 0 0 0,-22-38-31 0 0,0 0 0 0 0,0 0 1 0 0,1 0-1 0 0,0-1 0 0 0,1 0 0 0 0,-1 0 0 0 0,1 0 0 0 0,0 0 1 0 0,1-1-1 0 0,7 7 0 0 0,-2-5-95 0 0,0 0 0 0 0,1-1 1 0 0,0 0-1 0 0,24 8 0 0 0,-35-14 79 0 0,0 0 1 0 0,0 1-1 0 0,1-1 1 0 0,-1 0-1 0 0,0 0 0 0 0,0 1 1 0 0,0-1-1 0 0,0 1 1 0 0,0-1-1 0 0,1 1 0 0 0,-1 0 1 0 0,0-1-1 0 0,0 1 0 0 0,0 0 1 0 0,-1 0-1 0 0,1 0 1 0 0,0 0-1 0 0,0 0 0 0 0,0 0 1 0 0,-1 0-1 0 0,1 0 0 0 0,0 0 1 0 0,-1 0-1 0 0,1 0 1 0 0,-1 0-1 0 0,1 0 0 0 0,-1 0 1 0 0,0 1-1 0 0,1-1 1 0 0,-1 0-1 0 0,0 0 0 0 0,0 0 1 0 0,0 1-1 0 0,0-1 0 0 0,0 0 1 0 0,0 2-1 0 0,-3 2 30 0 0,1 1-1 0 0,-1-1 1 0 0,0 0-1 0 0,0 0 1 0 0,-1 0-1 0 0,1-1 1 0 0,-5 5-1 0 0,-180 231-15 0 0,80-98 136 0 0,104-137-253 0 0,3-3-86 0 0,0-1 0 0 0,0 1 0 0 0,0-1 1 0 0,0 0-1 0 0,-1 1 0 0 0,1-1 0 0 0,0 0 0 0 0,-1 0 0 0 0,1 1 0 0 0,-1-1 0 0 0,1 0 0 0 0,-1-1 1 0 0,0 1-1 0 0,-2 1 0 0 0,-6-1-3575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52 0 0,'0'0'1784'0'0,"2"-6"-2719"0"0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1 1 328 0 0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1856 328 0 0,'34'-101'588'0'0,"-33"99"-381"0"0,0 0 1 0 0,-1 0-1 0 0,1 0 0 0 0,-1 0 0 0 0,1 0 1 0 0,-1 0-1 0 0,0-1 0 0 0,0 1 0 0 0,1 0 1 0 0,-2 0-1 0 0,1 0 0 0 0,0-3 0 0 0,-1 4-156 0 0,1 1-1 0 0,0 0 1 0 0,0-1-1 0 0,0 1 1 0 0,-1-1-1 0 0,1 1 0 0 0,0-1 1 0 0,-1 1-1 0 0,1 0 1 0 0,0-1-1 0 0,-1 1 1 0 0,1 0-1 0 0,-1-1 1 0 0,1 1-1 0 0,0 0 0 0 0,-1 0 1 0 0,1-1-1 0 0,-1 1 1 0 0,1 0-1 0 0,-1 0 1 0 0,1 0-1 0 0,-1 0 1 0 0,1 0-1 0 0,-1-1 0 0 0,1 1 1 0 0,-1 0-1 0 0,1 0 1 0 0,-1 0-1 0 0,0 0 1 0 0,-27 11 422 0 0,10 2-364 0 0,1 1 0 0 0,1 1 0 0 0,0 0 0 0 0,1 1 0 0 0,1 1 0 0 0,0 0 1 0 0,1 1-1 0 0,-18 34 0 0 0,29-50-134 0 0,1 1 0 0 0,1-1 0 0 0,-1 1 0 0 0,0-1 1 0 0,0 1-1 0 0,1-1 0 0 0,0 1 0 0 0,-1-1 0 0 0,1 1 0 0 0,0 0 1 0 0,0-1-1 0 0,1 1 0 0 0,-1 0 0 0 0,0-1 0 0 0,1 1 1 0 0,0-1-1 0 0,-1 1 0 0 0,1-1 0 0 0,0 1 0 0 0,2 3 0 0 0,0-2 22 0 0,1 1 0 0 0,-1-1 0 0 0,1 0 0 0 0,-1-1 0 0 0,1 1 0 0 0,0-1 0 0 0,0 1 0 0 0,1-1 0 0 0,7 4 0 0 0,3 1 56 0 0,0-1 1 0 0,1-1-1 0 0,-1-1 0 0 0,1 0 1 0 0,28 4-1 0 0,16 2-109 0 0,2-4 1 0 0,-1-2-1 0 0,107-6 0 0 0,-139-4 42 0 0,0-2 0 0 0,-1-1 1 0 0,0-1-1 0 0,28-13 0 0 0,0 0-39 0 0,-30 13-8 0 0,-1-1 0 0 0,0-1 0 0 0,-1-1 0 0 0,0-1 0 0 0,-1-2-1 0 0,0 0 1 0 0,-2-1 0 0 0,0-1 0 0 0,33-35 0 0 0,58-56-238 0 0,-71 71-11 0 0,66-78 0 0 0,-98 101 424 0 0,0 0-1 0 0,-2-1 1 0 0,0 0-1 0 0,0 0 1 0 0,-2-1-1 0 0,0 0 1 0 0,5-24-1 0 0,14-43-216 0 0,-22 79 120 0 0,0 1-1 0 0,0-1 1 0 0,-1 0-1 0 0,1 0 1 0 0,-1 0-1 0 0,0 1 0 0 0,-1-2 1 0 0,1 1-1 0 0,0 0 1 0 0,-1 0-1 0 0,0 0 1 0 0,0 0-1 0 0,0 0 1 0 0,-1 0-1 0 0,1 0 1 0 0,-1 0-1 0 0,0 0 1 0 0,0 0-1 0 0,0 0 1 0 0,-1 0-1 0 0,0 0 0 0 0,1 1 1 0 0,-1-1-1 0 0,0 1 1 0 0,-1-1-1 0 0,1 1 1 0 0,-1 0-1 0 0,1 0 1 0 0,-1 0-1 0 0,0 0 1 0 0,0 0-1 0 0,0 1 1 0 0,-1-1-1 0 0,1 1 1 0 0,0 0-1 0 0,-6-3 1 0 0,-7-5-69 0 0,-1 0 0 0 0,0 1 1 0 0,0 1-1 0 0,0 1 1 0 0,-1 0-1 0 0,-24-5 1 0 0,-276-54 462 0 0,260 52-223 0 0,36 8-249 0 0,0 0 0 0 0,0 2 0 0 0,-1 1 0 0 0,-25-1 1 0 0,-36 2 14 0 0,43-1-4 0 0,1 3 0 0 0,-77 8 0 0 0,59 6 20 0 0,0 2 0 0 0,-103 45 1 0 0,155-58-7 0 0,-1 0 0 0 0,1 0 1 0 0,0 1-1 0 0,0 0 0 0 0,0 0 0 0 0,1 1 1 0 0,0-1-1 0 0,0 1 0 0 0,0 0 0 0 0,0 0 1 0 0,1 1-1 0 0,0 0 0 0 0,0-1 0 0 0,0 1 0 0 0,1 1 1 0 0,-1-1-1 0 0,2 0 0 0 0,-1 1 0 0 0,1 0 1 0 0,0-1-1 0 0,0 1 0 0 0,1 0 0 0 0,0 0 1 0 0,0 0-1 0 0,1 0 0 0 0,0 10 0 0 0,1-15 42 0 0,0 1-1 0 0,0-1 1 0 0,0 0 0 0 0,1 0-1 0 0,-1 0 1 0 0,1 0-1 0 0,0 0 1 0 0,-1 0-1 0 0,1 0 1 0 0,0-1-1 0 0,0 1 1 0 0,0 0-1 0 0,0-1 1 0 0,1 0-1 0 0,-1 0 1 0 0,0 1-1 0 0,1-1 1 0 0,-1 0-1 0 0,0-1 1 0 0,1 1-1 0 0,-1 0 1 0 0,1-1-1 0 0,2 1 1 0 0,63 7-82 0 0,-27-10 74 0 0,-1-2 0 0 0,0-2 0 0 0,0-1-1 0 0,0-2 1 0 0,-1-2 0 0 0,0-2 0 0 0,47-22 0 0 0,28-20-386 0 0,108-71 0 0 0,-178 100 298 0 0,69-56 1 0 0,-96 68 103 0 0,-1-1 0 0 0,-1 0-1 0 0,-1-2 1 0 0,0 0 0 0 0,-1 0 0 0 0,18-34 0 0 0,29-47 8 0 0,-42 71-265 0 0,-1 0 1 0 0,-1-1-1 0 0,-1 0 0 0 0,17-50 0 0 0,-28 57 269 0 0,-2-1-1 0 0,0 0 1 0 0,-1 0-1 0 0,-1 0 1 0 0,-4-29-1 0 0,4 45-10 0 0,-1 0 9 0 0,1 0-1 0 0,-1 0 1 0 0,0 0-1 0 0,0 1 1 0 0,-1-1 0 0 0,0 0-1 0 0,0 0 1 0 0,0 1-1 0 0,-1-1 1 0 0,1 1-1 0 0,-1 0 1 0 0,-1 0-1 0 0,1 0 1 0 0,-1 0 0 0 0,0 1-1 0 0,-8-9 1 0 0,5 8-11 0 0,0 0 0 0 0,0 1 0 0 0,0 0 0 0 0,-1 0 0 0 0,0 1 0 0 0,1 0 0 0 0,-1 0 0 0 0,0 1 0 0 0,-1 0 0 0 0,-14-2 0 0 0,-14 2-58 0 0,0 2 0 0 0,1 1 0 0 0,-1 2 1 0 0,-52 11-1 0 0,66-10-9 0 0,-107 22 139 0 0,81-15-28 0 0,0-1-1 0 0,-1-3 0 0 0,-51 1 0 0 0,76-9 49 0 0,0 2-1 0 0,0 1 0 0 0,0 0 1 0 0,0 2-1 0 0,-46 14 0 0 0,49-11-182 0 0,-8 2 49 0 0,1 2 1 0 0,-1 1 0 0 0,2 1 0 0 0,-33 20-1 0 0,58-30-17 0 0,0 0 0 0 0,0 0 0 0 0,1 0 1 0 0,-1 0-1 0 0,1 1 0 0 0,0-1 0 0 0,0 1 0 0 0,0-1 0 0 0,0 1 0 0 0,1 0 0 0 0,-1 0 0 0 0,1 0 0 0 0,0 0 0 0 0,0 0 0 0 0,1 0 0 0 0,-1 0 0 0 0,1 0 0 0 0,0 0 0 0 0,0 0 0 0 0,0 1 0 0 0,0-1 0 0 0,1 0 0 0 0,0 0 1 0 0,2 7-1 0 0,-1-9 27 0 0,-1 0 1 0 0,1-1 0 0 0,0 1 0 0 0,0-1 0 0 0,0 1 0 0 0,0-1 0 0 0,0 0 0 0 0,0 1 0 0 0,0-1 0 0 0,0 0 0 0 0,1-1 0 0 0,-1 1 0 0 0,0 0-1 0 0,1-1 1 0 0,-1 1 0 0 0,3-1 0 0 0,41 7 95 0 0,-30-5-50 0 0,-1-2 0 0 0,0 0 1 0 0,0 0-1 0 0,0-1 0 0 0,0-1 0 0 0,0-1 0 0 0,0 0 1 0 0,0-1-1 0 0,0 0 0 0 0,-1-2 0 0 0,16-7 1 0 0,10-6 121 0 0,-1-3 0 0 0,-1-1 1 0 0,0-1-1 0 0,41-37 0 0 0,8-9-154 0 0,-42 36 48 0 0,65-66 0 0 0,-71 64-45 0 0,-30 29 8 0 0,0 0 0 0 0,-1-1 0 0 0,0 0 0 0 0,0 0 0 0 0,-1 0 0 0 0,0-1 0 0 0,6-11 0 0 0,-10 8-26 0 0,-3 11 6 0 0,0 0 0 0 0,-1 0 0 0 0,1 0 0 0 0,0 0 0 0 0,1 1 0 0 0,-1-1 0 0 0,0 0 0 0 0,0 0 0 0 0,0 0 0 0 0,0 0 0 0 0,1 0 0 0 0,-1 1 0 0 0,0-1 0 0 0,1 0 0 0 0,-1 0 0 0 0,1 1 0 0 0,-1-1 0 0 0,1 0 0 0 0,-1 0 0 0 0,1 1 0 0 0,-1-1 0 0 0,1 1 0 0 0,0-1 0 0 0,-1 0 0 0 0,1 1-1 0 0,0-1 1 0 0,0 1 0 0 0,-1 0 0 0 0,1-1 0 0 0,0 1 0 0 0,0-1 0 0 0,1 1 0 0 0,-2-5-185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30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4 144 0 0,'0'0'2060'0'0,"6"-1"-2011"0"0,34-1 820 0 0,60 3-1 0 0,-16 1-618 0 0,-84-2-300 0 0,33 13-463 0 0,-32-12 512 0 0,0-1-1 0 0,0 1 1 0 0,1 0-1 0 0,-1 0 1 0 0,0 0-1 0 0,0 0 1 0 0,0 0 0 0 0,0 0-1 0 0,0 1 1 0 0,0-1-1 0 0,0 0 1 0 0,-1 0-1 0 0,1 1 1 0 0,0-1 0 0 0,-1 0-1 0 0,1 1 1 0 0,-1-1-1 0 0,1 1 1 0 0,-1-1-1 0 0,0 0 1 0 0,1 1 0 0 0,-1-1-1 0 0,0 3 1 0 0,0 1 38 0 0,-1-1 1 0 0,0 0 0 0 0,1 0 0 0 0,-1 1 0 0 0,-1-1-1 0 0,1 0 1 0 0,-1 0 0 0 0,-2 5 0 0 0,-5 7-214 0 0,-1 0-1 0 0,-24 28 1 0 0,21-29-636 0 0,1-1-362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is S per unit wavelength.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7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W: Tungsten,  Se:  </a:t>
            </a:r>
            <a:r>
              <a:rPr lang="en-US" dirty="0" err="1"/>
              <a:t>Sellenium</a:t>
            </a:r>
            <a:r>
              <a:rPr lang="en-US" dirty="0"/>
              <a:t>.  Chalcogen [</a:t>
            </a:r>
            <a:r>
              <a:rPr lang="en-US" dirty="0" err="1"/>
              <a:t>kaekegen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5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73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36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08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07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2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69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90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20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6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374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9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4/23/2022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5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0.png"/><Relationship Id="rId5" Type="http://schemas.openxmlformats.org/officeDocument/2006/relationships/image" Target="../media/image121.png"/><Relationship Id="rId4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0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4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3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2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2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customXml" Target="../ink/ink6.xml"/><Relationship Id="rId3" Type="http://schemas.openxmlformats.org/officeDocument/2006/relationships/image" Target="../media/image56.png"/><Relationship Id="rId7" Type="http://schemas.openxmlformats.org/officeDocument/2006/relationships/customXml" Target="../ink/ink3.xml"/><Relationship Id="rId12" Type="http://schemas.openxmlformats.org/officeDocument/2006/relationships/image" Target="../media/image6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customXml" Target="../ink/ink5.xml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customXml" Target="../ink/ink4.xml"/><Relationship Id="rId1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Energy, momentum, and angular momentum transfers mediated by photons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Radiative (heat &amp; momentum) transfer, experimental background</a:t>
            </a:r>
          </a:p>
          <a:p>
            <a:r>
              <a:rPr lang="en-US" sz="2000" dirty="0"/>
              <a:t>NEGF theory of energy, momentum, and angular momentum transfer</a:t>
            </a:r>
          </a:p>
          <a:p>
            <a:pPr lvl="1"/>
            <a:r>
              <a:rPr lang="en-US" sz="2000" dirty="0"/>
              <a:t>N + 1 objects, bath at infinity</a:t>
            </a:r>
          </a:p>
          <a:p>
            <a:pPr lvl="1"/>
            <a:r>
              <a:rPr lang="en-US" sz="2000" dirty="0"/>
              <a:t>Meir-</a:t>
            </a:r>
            <a:r>
              <a:rPr lang="en-US" sz="2000" dirty="0" err="1"/>
              <a:t>Wingreen</a:t>
            </a:r>
            <a:r>
              <a:rPr lang="en-US" sz="2000" dirty="0"/>
              <a:t>/</a:t>
            </a:r>
            <a:r>
              <a:rPr lang="en-US" sz="2000" dirty="0" err="1"/>
              <a:t>Landauer</a:t>
            </a:r>
            <a:r>
              <a:rPr lang="en-US" sz="2000" dirty="0"/>
              <a:t> formula</a:t>
            </a:r>
          </a:p>
          <a:p>
            <a:pPr lvl="1"/>
            <a:r>
              <a:rPr lang="en-US" sz="2000" dirty="0"/>
              <a:t>Zero-point motion, when it contributes?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Near-field heat transfer between graphene objects</a:t>
            </a:r>
          </a:p>
          <a:p>
            <a:pPr lvl="1"/>
            <a:r>
              <a:rPr lang="en-US" sz="2000" dirty="0"/>
              <a:t>Angular momentum emission from current-driven benzene molecule</a:t>
            </a:r>
          </a:p>
          <a:p>
            <a:pPr lvl="1"/>
            <a:r>
              <a:rPr lang="en-US" sz="2000" dirty="0"/>
              <a:t>Graphene edge effect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FA52E5-7739-446F-AAB0-DEC905A307BA}"/>
              </a:ext>
            </a:extLst>
          </p:cNvPr>
          <p:cNvSpPr/>
          <p:nvPr/>
        </p:nvSpPr>
        <p:spPr>
          <a:xfrm>
            <a:off x="395657" y="1886857"/>
            <a:ext cx="4761103" cy="3788229"/>
          </a:xfrm>
          <a:prstGeom prst="rect">
            <a:avLst/>
          </a:prstGeom>
          <a:pattFill prst="wd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99CDC-55CE-4E71-9239-0413BFB8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Blackbody radiation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BAD0BC-D364-4E85-8713-4F9881B4C5A6}"/>
              </a:ext>
            </a:extLst>
          </p:cNvPr>
          <p:cNvSpPr/>
          <p:nvPr/>
        </p:nvSpPr>
        <p:spPr>
          <a:xfrm>
            <a:off x="2123275" y="2294791"/>
            <a:ext cx="3033485" cy="3033485"/>
          </a:xfrm>
          <a:prstGeom prst="ellipse">
            <a:avLst/>
          </a:prstGeom>
          <a:solidFill>
            <a:schemeClr val="bg1"/>
          </a:solidFill>
          <a:ln w="825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9DF6AA-FB95-4E79-9E34-330D6192F958}"/>
              </a:ext>
            </a:extLst>
          </p:cNvPr>
          <p:cNvSpPr/>
          <p:nvPr/>
        </p:nvSpPr>
        <p:spPr>
          <a:xfrm>
            <a:off x="5081955" y="3560883"/>
            <a:ext cx="140676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51183B-E966-499D-8FE3-FA550381D03A}"/>
                  </a:ext>
                </a:extLst>
              </p:cNvPr>
              <p:cNvSpPr txBox="1"/>
              <p:nvPr/>
            </p:nvSpPr>
            <p:spPr>
              <a:xfrm>
                <a:off x="395657" y="3560883"/>
                <a:ext cx="16617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Temperature 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      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𝑇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51183B-E966-499D-8FE3-FA550381D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57" y="3560883"/>
                <a:ext cx="1661747" cy="646331"/>
              </a:xfrm>
              <a:prstGeom prst="rect">
                <a:avLst/>
              </a:prstGeom>
              <a:blipFill>
                <a:blip r:embed="rId2"/>
                <a:stretch>
                  <a:fillRect l="-3297" t="-4717" r="-6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718CB42-CC97-441B-85DF-176731E93734}"/>
              </a:ext>
            </a:extLst>
          </p:cNvPr>
          <p:cNvCxnSpPr/>
          <p:nvPr/>
        </p:nvCxnSpPr>
        <p:spPr>
          <a:xfrm>
            <a:off x="2919046" y="2637692"/>
            <a:ext cx="1960685" cy="501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55A52C-1267-4250-B7B9-AE6AEFE24585}"/>
              </a:ext>
            </a:extLst>
          </p:cNvPr>
          <p:cNvCxnSpPr/>
          <p:nvPr/>
        </p:nvCxnSpPr>
        <p:spPr>
          <a:xfrm flipH="1">
            <a:off x="3112477" y="3200400"/>
            <a:ext cx="1723292" cy="1925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DE66B3-6EDA-4EC5-B161-EE38B43B990E}"/>
              </a:ext>
            </a:extLst>
          </p:cNvPr>
          <p:cNvCxnSpPr/>
          <p:nvPr/>
        </p:nvCxnSpPr>
        <p:spPr>
          <a:xfrm flipV="1">
            <a:off x="2242037" y="3420208"/>
            <a:ext cx="5565530" cy="668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64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E34EA8-8062-403E-B6B6-88ED4FF87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Why a hole is the same as a blackbody for radiation?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A58BC07-BF96-4CB2-8868-E95D5AB66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98" y="2354120"/>
            <a:ext cx="8387198" cy="39976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75E9CA-F9C3-4507-B74C-B570B07C4AE3}"/>
              </a:ext>
            </a:extLst>
          </p:cNvPr>
          <p:cNvSpPr txBox="1"/>
          <p:nvPr/>
        </p:nvSpPr>
        <p:spPr>
          <a:xfrm>
            <a:off x="5034832" y="6166238"/>
            <a:ext cx="337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Schroeder, “intro to thermal physics”</a:t>
            </a:r>
          </a:p>
        </p:txBody>
      </p:sp>
    </p:spTree>
    <p:extLst>
      <p:ext uri="{BB962C8B-B14F-4D97-AF65-F5344CB8AC3E}">
        <p14:creationId xmlns:p14="http://schemas.microsoft.com/office/powerpoint/2010/main" val="1317393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A469-07BC-447C-8B06-E3EB11D5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ultraviolet catastrophe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427CA-2938-4895-8BAB-BF6568804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48" y="2125236"/>
            <a:ext cx="5795620" cy="26075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E70C83-B428-472A-A9F0-E2DAF68E6C96}"/>
              </a:ext>
            </a:extLst>
          </p:cNvPr>
          <p:cNvSpPr txBox="1"/>
          <p:nvPr/>
        </p:nvSpPr>
        <p:spPr>
          <a:xfrm>
            <a:off x="5029199" y="2013438"/>
            <a:ext cx="3042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Classical physics – equipartition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684AAA-9906-4E11-98D6-108BEC0288CD}"/>
                  </a:ext>
                </a:extLst>
              </p:cNvPr>
              <p:cNvSpPr txBox="1"/>
              <p:nvPr/>
            </p:nvSpPr>
            <p:spPr>
              <a:xfrm>
                <a:off x="842248" y="5064369"/>
                <a:ext cx="774783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Electromagnetic field in a box as a superposition of standing-waves of various wavelengths.   Classically, each mode is a harmonic oscillator contributing an average energy of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𝑘𝑇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.  There are infinite number of modes,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 2, 3, ⋯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, with wavelength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𝜆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684AAA-9906-4E11-98D6-108BEC028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248" y="5064369"/>
                <a:ext cx="7747837" cy="1477328"/>
              </a:xfrm>
              <a:prstGeom prst="rect">
                <a:avLst/>
              </a:prstGeom>
              <a:blipFill>
                <a:blip r:embed="rId3"/>
                <a:stretch>
                  <a:fillRect l="-629" t="-2479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142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A89C-65DC-486A-A649-E573A09FD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51938D-EE6A-465C-B862-0E7C618B06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“units” of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in the electromagnetic field can be thought as particles called photons.  They are bosons with Bose-Einstein distribution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Except for photon,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(for photon at equilibrium)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51938D-EE6A-465C-B862-0E7C618B0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E9983C-5A6D-4197-B70E-E723413FE27D}"/>
                  </a:ext>
                </a:extLst>
              </p:cNvPr>
              <p:cNvSpPr txBox="1"/>
              <p:nvPr/>
            </p:nvSpPr>
            <p:spPr>
              <a:xfrm>
                <a:off x="5715000" y="681037"/>
                <a:ext cx="2470355" cy="618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ℏ=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𝜋</m:t>
                          </m:r>
                        </m:den>
                      </m:f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;   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𝜔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𝜋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E9983C-5A6D-4197-B70E-E723413FE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681037"/>
                <a:ext cx="2470355" cy="618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806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74A7E-0BF4-4F92-B73E-E41658F1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dispersion 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89A544-B606-4CF4-B96D-8B545B1EA7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7973" y="1878379"/>
                <a:ext cx="7886700" cy="4351338"/>
              </a:xfrm>
            </p:spPr>
            <p:txBody>
              <a:bodyPr/>
              <a:lstStyle/>
              <a:p>
                <a:r>
                  <a:rPr lang="en-US" dirty="0"/>
                  <a:t>In a (1D) box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2, 3, ⋯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Energy of photon: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𝑝𝑐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h𝑐𝑛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89A544-B606-4CF4-B96D-8B545B1EA7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7973" y="1878379"/>
                <a:ext cx="7886700" cy="4351338"/>
              </a:xfrm>
              <a:blipFill>
                <a:blip r:embed="rId2"/>
                <a:stretch>
                  <a:fillRect l="-1391" t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556AB3A-5B01-422E-A757-4B031D53907C}"/>
              </a:ext>
            </a:extLst>
          </p:cNvPr>
          <p:cNvCxnSpPr/>
          <p:nvPr/>
        </p:nvCxnSpPr>
        <p:spPr>
          <a:xfrm>
            <a:off x="5829300" y="4096240"/>
            <a:ext cx="2910254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F968EA-4C42-4900-ABB6-9E916E697BB8}"/>
              </a:ext>
            </a:extLst>
          </p:cNvPr>
          <p:cNvCxnSpPr/>
          <p:nvPr/>
        </p:nvCxnSpPr>
        <p:spPr>
          <a:xfrm flipV="1">
            <a:off x="7200900" y="1944691"/>
            <a:ext cx="0" cy="2363359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339F89-9DEC-4934-9E79-0068AD799A4F}"/>
              </a:ext>
            </a:extLst>
          </p:cNvPr>
          <p:cNvCxnSpPr/>
          <p:nvPr/>
        </p:nvCxnSpPr>
        <p:spPr>
          <a:xfrm flipV="1">
            <a:off x="7200900" y="2452079"/>
            <a:ext cx="1173773" cy="16441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379EFB-ECD3-47F7-BC35-14A03F77EB93}"/>
              </a:ext>
            </a:extLst>
          </p:cNvPr>
          <p:cNvCxnSpPr/>
          <p:nvPr/>
        </p:nvCxnSpPr>
        <p:spPr>
          <a:xfrm flipH="1" flipV="1">
            <a:off x="6189785" y="2381740"/>
            <a:ext cx="1011115" cy="17145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949801-C5F9-4F5A-A854-9338174F1C63}"/>
                  </a:ext>
                </a:extLst>
              </p:cNvPr>
              <p:cNvSpPr txBox="1"/>
              <p:nvPr/>
            </p:nvSpPr>
            <p:spPr>
              <a:xfrm>
                <a:off x="8515350" y="4245710"/>
                <a:ext cx="356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949801-C5F9-4F5A-A854-9338174F1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0" y="4245710"/>
                <a:ext cx="356088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B9817A-D6D1-4CAF-9240-D9A7657C08DE}"/>
                  </a:ext>
                </a:extLst>
              </p:cNvPr>
              <p:cNvSpPr txBox="1"/>
              <p:nvPr/>
            </p:nvSpPr>
            <p:spPr>
              <a:xfrm>
                <a:off x="6961419" y="1480548"/>
                <a:ext cx="10111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𝜖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𝑐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|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|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B9817A-D6D1-4CAF-9240-D9A7657C0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419" y="1480548"/>
                <a:ext cx="1011111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3AC57A6-2683-4B65-A122-9331921A08A7}"/>
              </a:ext>
            </a:extLst>
          </p:cNvPr>
          <p:cNvSpPr txBox="1"/>
          <p:nvPr/>
        </p:nvSpPr>
        <p:spPr>
          <a:xfrm>
            <a:off x="7042640" y="4299258"/>
            <a:ext cx="3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873869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3E1FF-EB30-4D6A-BB00-14915050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Summing over modes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5CA99B-1DB1-4E82-A535-739DF0041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568" y="1690689"/>
            <a:ext cx="5429250" cy="152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26A753-977B-43D8-9060-550DFFCCD41D}"/>
                  </a:ext>
                </a:extLst>
              </p:cNvPr>
              <p:cNvSpPr txBox="1"/>
              <p:nvPr/>
            </p:nvSpPr>
            <p:spPr>
              <a:xfrm>
                <a:off x="957943" y="3670705"/>
                <a:ext cx="6839821" cy="8653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𝑈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nary>
                        <m:naryPr>
                          <m:chr m:val="∑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𝜖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𝑛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P</m:t>
                              </m:r>
                            </m:sub>
                          </m:sSub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sub>
                          </m:sSub>
                        </m:sub>
                        <m:sup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h𝑐𝑛</m:t>
                              </m:r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𝐿</m:t>
                              </m:r>
                            </m:den>
                          </m:f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h𝑐𝑛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/(2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𝐿𝑘𝑇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</m:t>
                              </m:r>
                            </m:den>
                          </m:f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; 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𝑛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26A753-977B-43D8-9060-550DFFCCD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43" y="3670705"/>
                <a:ext cx="6839821" cy="8653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928AFE-7A3C-46E3-AD44-2339D38EE81A}"/>
                  </a:ext>
                </a:extLst>
              </p:cNvPr>
              <p:cNvSpPr txBox="1"/>
              <p:nvPr/>
            </p:nvSpPr>
            <p:spPr>
              <a:xfrm>
                <a:off x="861313" y="5373915"/>
                <a:ext cx="7223131" cy="845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𝑈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𝑑𝑛</m:t>
                          </m:r>
                        </m:e>
                      </m:nary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𝜋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/2</m:t>
                          </m:r>
                        </m:sup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nary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sin</m:t>
                          </m:r>
                        </m:fName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func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𝜋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/2</m:t>
                          </m:r>
                        </m:sup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𝜙</m:t>
                          </m:r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h𝑐𝑛</m:t>
                              </m:r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𝐿</m:t>
                              </m:r>
                            </m:den>
                          </m:f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h𝑐𝑛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/(2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𝐿𝑘𝑇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</m:t>
                              </m:r>
                            </m:den>
                          </m:f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8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𝜖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h𝑐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𝜖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/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𝑘𝑇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</m:t>
                              </m:r>
                            </m:den>
                          </m:f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𝜖</m:t>
                          </m:r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928AFE-7A3C-46E3-AD44-2339D38EE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13" y="5373915"/>
                <a:ext cx="7223131" cy="84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8F763B-511D-4C7C-8085-1E637E130425}"/>
                  </a:ext>
                </a:extLst>
              </p:cNvPr>
              <p:cNvSpPr txBox="1"/>
              <p:nvPr/>
            </p:nvSpPr>
            <p:spPr>
              <a:xfrm>
                <a:off x="628650" y="1690689"/>
                <a:ext cx="1983921" cy="1170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𝜖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h𝑐𝑛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𝑉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8F763B-511D-4C7C-8085-1E637E130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690689"/>
                <a:ext cx="1983921" cy="11704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367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4AA33B-BF02-4CC6-9EC9-0945348CD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738" y="2257139"/>
            <a:ext cx="5798262" cy="3442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B72FF-EB01-4A77-863D-45F81EF3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Planck spectrum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2F230-259B-42F6-92CE-6B41543197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7964" y="2194997"/>
                <a:ext cx="3619761" cy="3270931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2F230-259B-42F6-92CE-6B41543197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7964" y="2194997"/>
                <a:ext cx="3619761" cy="327093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078EA2-91B1-4A97-A369-2E2323F79E78}"/>
                  </a:ext>
                </a:extLst>
              </p:cNvPr>
              <p:cNvSpPr txBox="1"/>
              <p:nvPr/>
            </p:nvSpPr>
            <p:spPr>
              <a:xfrm>
                <a:off x="263135" y="6045569"/>
                <a:ext cx="4203609" cy="798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Verdana"/>
                    <a:ea typeface="+mn-ea"/>
                    <a:cs typeface="+mn-cs"/>
                  </a:rPr>
                  <a:t>Density of states of photon gas:   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𝜖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num>
                      <m:den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h𝑐</m:t>
                                </m:r>
                              </m:e>
                            </m:d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𝜖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078EA2-91B1-4A97-A369-2E2323F79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35" y="6045569"/>
                <a:ext cx="4203609" cy="798232"/>
              </a:xfrm>
              <a:prstGeom prst="rect">
                <a:avLst/>
              </a:prstGeom>
              <a:blipFill>
                <a:blip r:embed="rId4"/>
                <a:stretch>
                  <a:fillRect l="-1159" t="-4580" r="-1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615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FEEB-64A0-44C6-90A4-5A7FD5F7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background, blackbody radiation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ADBE3-0714-483A-8A45-58EE7B9A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23185-5022-4600-B3BC-64F78F424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45" y="2106162"/>
            <a:ext cx="4968671" cy="3834716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D7989FC-0FFC-49E5-8EA8-5A58B9238A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763964"/>
              </p:ext>
            </p:extLst>
          </p:nvPr>
        </p:nvGraphicFramePr>
        <p:xfrm>
          <a:off x="6045200" y="2514599"/>
          <a:ext cx="2017807" cy="989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5" imgW="1422360" imgH="698400" progId="Equation.DSMT4">
                  <p:embed/>
                </p:oleObj>
              </mc:Choice>
              <mc:Fallback>
                <p:oleObj name="Equation" r:id="rId5" imgW="1422360" imgH="69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45200" y="2514599"/>
                        <a:ext cx="2017807" cy="989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62D795A-1196-4BCB-BB99-15FE25A753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971473"/>
              </p:ext>
            </p:extLst>
          </p:nvPr>
        </p:nvGraphicFramePr>
        <p:xfrm>
          <a:off x="6045200" y="4902194"/>
          <a:ext cx="1082498" cy="584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7" imgW="799920" imgH="431640" progId="Equation.DSMT4">
                  <p:embed/>
                </p:oleObj>
              </mc:Choice>
              <mc:Fallback>
                <p:oleObj name="Equation" r:id="rId7" imgW="7999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45200" y="4902194"/>
                        <a:ext cx="1082498" cy="584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0141B5B-8EFE-4349-BEDA-B8475B779B47}"/>
              </a:ext>
            </a:extLst>
          </p:cNvPr>
          <p:cNvSpPr txBox="1"/>
          <p:nvPr/>
        </p:nvSpPr>
        <p:spPr>
          <a:xfrm>
            <a:off x="5964072" y="4374107"/>
            <a:ext cx="1738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Poynting vector</a:t>
            </a:r>
          </a:p>
        </p:txBody>
      </p:sp>
    </p:spTree>
    <p:extLst>
      <p:ext uri="{BB962C8B-B14F-4D97-AF65-F5344CB8AC3E}">
        <p14:creationId xmlns:p14="http://schemas.microsoft.com/office/powerpoint/2010/main" val="725279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BEE6-EC8B-478D-A369-D5A148B9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(grey) bodies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46E60-F344-4781-B7AD-7423052A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9170802B-D91B-4E51-A10E-F7EE9D206DB6}"/>
                  </a:ext>
                </a:extLst>
              </p:cNvPr>
              <p:cNvSpPr/>
              <p:nvPr/>
            </p:nvSpPr>
            <p:spPr>
              <a:xfrm>
                <a:off x="6824" y="2449773"/>
                <a:ext cx="3295935" cy="2988860"/>
              </a:xfrm>
              <a:prstGeom prst="cub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ube 4">
                <a:extLst>
                  <a:ext uri="{FF2B5EF4-FFF2-40B4-BE49-F238E27FC236}">
                    <a16:creationId xmlns:a16="http://schemas.microsoft.com/office/drawing/2014/main" id="{9170802B-D91B-4E51-A10E-F7EE9D206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" y="2449773"/>
                <a:ext cx="3295935" cy="2988860"/>
              </a:xfrm>
              <a:prstGeom prst="cube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ube 5">
                <a:extLst>
                  <a:ext uri="{FF2B5EF4-FFF2-40B4-BE49-F238E27FC236}">
                    <a16:creationId xmlns:a16="http://schemas.microsoft.com/office/drawing/2014/main" id="{3D713EDB-033D-44E3-A979-1892498FFE34}"/>
                  </a:ext>
                </a:extLst>
              </p:cNvPr>
              <p:cNvSpPr/>
              <p:nvPr/>
            </p:nvSpPr>
            <p:spPr>
              <a:xfrm>
                <a:off x="5829885" y="2445221"/>
                <a:ext cx="3295935" cy="2988860"/>
              </a:xfrm>
              <a:prstGeom prst="cub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ube 5">
                <a:extLst>
                  <a:ext uri="{FF2B5EF4-FFF2-40B4-BE49-F238E27FC236}">
                    <a16:creationId xmlns:a16="http://schemas.microsoft.com/office/drawing/2014/main" id="{3D713EDB-033D-44E3-A979-1892498FF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885" y="2445221"/>
                <a:ext cx="3295935" cy="2988860"/>
              </a:xfrm>
              <a:prstGeom prst="cub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75795C54-041A-4F03-BD74-E4B63FB9C9D0}"/>
              </a:ext>
            </a:extLst>
          </p:cNvPr>
          <p:cNvGrpSpPr/>
          <p:nvPr/>
        </p:nvGrpSpPr>
        <p:grpSpPr>
          <a:xfrm>
            <a:off x="3481023" y="3803880"/>
            <a:ext cx="2241000" cy="464040"/>
            <a:chOff x="3481023" y="3803880"/>
            <a:chExt cx="2241000" cy="46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09E6B18-D442-44F3-B34B-249986CCD109}"/>
                    </a:ext>
                  </a:extLst>
                </p14:cNvPr>
                <p14:cNvContentPartPr/>
                <p14:nvPr/>
              </p14:nvContentPartPr>
              <p14:xfrm>
                <a:off x="3481023" y="3803880"/>
                <a:ext cx="2085840" cy="345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09E6B18-D442-44F3-B34B-249986CCD10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63383" y="3786240"/>
                  <a:ext cx="212148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E1A8326-A76C-4EBB-B7E8-E6AA3A879996}"/>
                    </a:ext>
                  </a:extLst>
                </p14:cNvPr>
                <p14:cNvContentPartPr/>
                <p14:nvPr/>
              </p14:nvContentPartPr>
              <p14:xfrm>
                <a:off x="5591343" y="3957600"/>
                <a:ext cx="130680" cy="310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E1A8326-A76C-4EBB-B7E8-E6AA3A8799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73343" y="3939600"/>
                  <a:ext cx="166320" cy="3459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FB229E2-4A29-4E59-B624-F57BBBA16567}"/>
              </a:ext>
            </a:extLst>
          </p:cNvPr>
          <p:cNvSpPr txBox="1"/>
          <p:nvPr/>
        </p:nvSpPr>
        <p:spPr>
          <a:xfrm>
            <a:off x="2599903" y="6093727"/>
            <a:ext cx="473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Polder &amp; van Hove problem (1971)</a:t>
            </a:r>
          </a:p>
        </p:txBody>
      </p:sp>
    </p:spTree>
    <p:extLst>
      <p:ext uri="{BB962C8B-B14F-4D97-AF65-F5344CB8AC3E}">
        <p14:creationId xmlns:p14="http://schemas.microsoft.com/office/powerpoint/2010/main" val="3824813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5BA2-7836-489A-86E2-A7F7D2CC8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046"/>
            <a:ext cx="7886700" cy="1325563"/>
          </a:xfrm>
        </p:spPr>
        <p:txBody>
          <a:bodyPr/>
          <a:lstStyle/>
          <a:p>
            <a:r>
              <a:rPr lang="en-US" dirty="0"/>
              <a:t>Near-field heat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1189A-F831-41A9-B6DD-A25FD0C5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593E9-F9C8-466C-BB1F-A58456265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3026"/>
            <a:ext cx="3191529" cy="3551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227CA0-C54C-4F6F-901D-A8944BAD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668" y="1637786"/>
            <a:ext cx="2847079" cy="2115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6F916E-8E71-4BA4-B6CE-3F63324C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49" y="1167555"/>
            <a:ext cx="4090771" cy="2895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45234B-59A7-4805-B6C6-1831B66E6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69" y="4029849"/>
            <a:ext cx="3584759" cy="2761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F41042-5F24-415A-B7AE-D0478D0F20CC}"/>
              </a:ext>
            </a:extLst>
          </p:cNvPr>
          <p:cNvSpPr txBox="1"/>
          <p:nvPr/>
        </p:nvSpPr>
        <p:spPr>
          <a:xfrm>
            <a:off x="220980" y="5357372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­"/>
            </a:pPr>
            <a:r>
              <a:rPr lang="en-US" dirty="0" err="1">
                <a:sym typeface="Symbol" panose="05050102010706020507" pitchFamily="18" charset="2"/>
              </a:rPr>
              <a:t>Ottens</a:t>
            </a:r>
            <a:r>
              <a:rPr lang="en-US" dirty="0">
                <a:sym typeface="Symbol" panose="05050102010706020507" pitchFamily="18" charset="2"/>
              </a:rPr>
              <a:t>, et al PRL (2011). </a:t>
            </a:r>
          </a:p>
          <a:p>
            <a:r>
              <a:rPr lang="en-US" dirty="0">
                <a:sym typeface="Symbol" panose="05050102010706020507" pitchFamily="18" charset="2"/>
              </a:rPr>
              <a:t>  </a:t>
            </a:r>
          </a:p>
          <a:p>
            <a:r>
              <a:rPr lang="en-US" dirty="0">
                <a:sym typeface="Symbol" panose="05050102010706020507" pitchFamily="18" charset="2"/>
              </a:rPr>
              <a:t> Kim et al, Nature (2015).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2882C-1F91-47C2-946B-001BB97A2F71}"/>
              </a:ext>
            </a:extLst>
          </p:cNvPr>
          <p:cNvSpPr txBox="1"/>
          <p:nvPr/>
        </p:nvSpPr>
        <p:spPr>
          <a:xfrm>
            <a:off x="6949440" y="4320540"/>
            <a:ext cx="184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</a:t>
            </a:r>
            <a:r>
              <a:rPr lang="en-US" dirty="0" err="1"/>
              <a:t>Kloppstech</a:t>
            </a:r>
            <a:r>
              <a:rPr lang="en-US" dirty="0"/>
              <a:t>, et al, Nature Comm (2017).</a:t>
            </a:r>
          </a:p>
        </p:txBody>
      </p:sp>
    </p:spTree>
    <p:extLst>
      <p:ext uri="{BB962C8B-B14F-4D97-AF65-F5344CB8AC3E}">
        <p14:creationId xmlns:p14="http://schemas.microsoft.com/office/powerpoint/2010/main" val="115809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2FC0-53A3-4ED1-AC08-FF9B5DA9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(Casimir) force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BEB54-CA91-47F8-9049-A48AB3AD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430DC7-3F22-42A7-94AB-6A157148D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429" y="1564350"/>
            <a:ext cx="3394346" cy="2459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DF876D-A0F2-4007-A507-62B5D08A1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0" y="2021632"/>
            <a:ext cx="4675113" cy="38442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BA64D4-1E02-4EB1-90D7-301C3AEB7C24}"/>
              </a:ext>
            </a:extLst>
          </p:cNvPr>
          <p:cNvSpPr txBox="1"/>
          <p:nvPr/>
        </p:nvSpPr>
        <p:spPr>
          <a:xfrm>
            <a:off x="5480180" y="4304522"/>
            <a:ext cx="2973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Casimir force in plate-sphere geometry, from </a:t>
            </a:r>
            <a:r>
              <a:rPr lang="en-US" dirty="0" err="1"/>
              <a:t>Mohideen</a:t>
            </a:r>
            <a:r>
              <a:rPr lang="en-US" dirty="0"/>
              <a:t> and Roy, PRL (1998).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5BB1121-8CDA-4CB9-942D-8471DE68C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991850"/>
              </p:ext>
            </p:extLst>
          </p:nvPr>
        </p:nvGraphicFramePr>
        <p:xfrm>
          <a:off x="5568526" y="5429520"/>
          <a:ext cx="1258994" cy="68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5" imgW="838080" imgH="457200" progId="Equation.DSMT4">
                  <p:embed/>
                </p:oleObj>
              </mc:Choice>
              <mc:Fallback>
                <p:oleObj name="Equation" r:id="rId5" imgW="8380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68526" y="5429520"/>
                        <a:ext cx="1258994" cy="686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0618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EBD0-1F51-484A-BD3E-9796DBC1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BC66A-732E-4A20-A06E-5AA1AE0F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4C5D5-A9A5-4C98-A1D6-409440A33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758953"/>
            <a:ext cx="4927215" cy="1509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C28C37-FA34-48A0-8D03-9D57698F2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865" y="1432245"/>
            <a:ext cx="3065061" cy="53425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3AD1D1-2754-403A-A38A-324F65F50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190" y="5908716"/>
            <a:ext cx="3302723" cy="9114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78E80B-F9E6-4BB5-B576-2C95A19C2CE5}"/>
              </a:ext>
            </a:extLst>
          </p:cNvPr>
          <p:cNvSpPr txBox="1"/>
          <p:nvPr/>
        </p:nvSpPr>
        <p:spPr>
          <a:xfrm>
            <a:off x="734061" y="4288364"/>
            <a:ext cx="4563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semiconductor junction made of WSe</a:t>
            </a:r>
            <a:r>
              <a:rPr lang="en-US" baseline="-25000" dirty="0"/>
              <a:t>2 </a:t>
            </a:r>
            <a:r>
              <a:rPr lang="en-US" dirty="0"/>
              <a:t>that can emit polarized light.  From Y. J. Zhang, et al., Science 344, 725 (2014). </a:t>
            </a:r>
          </a:p>
        </p:txBody>
      </p:sp>
    </p:spTree>
    <p:extLst>
      <p:ext uri="{BB962C8B-B14F-4D97-AF65-F5344CB8AC3E}">
        <p14:creationId xmlns:p14="http://schemas.microsoft.com/office/powerpoint/2010/main" val="2579533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2B82A-F644-429E-B763-65A06ED9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93338"/>
            <a:ext cx="6858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Nonequilibrium Green’s function (NEGF) theory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89263-1C09-4754-93B8-343BEE44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B0C5081-FAA5-4254-AC75-597BB4863808}" type="slidenum">
              <a:rPr lang="en-US" smtClean="0"/>
              <a:pPr defTabSz="914400"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42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A408-1F36-4A65-9F3B-49465FA0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31514"/>
            <a:ext cx="7886700" cy="1325563"/>
          </a:xfrm>
        </p:spPr>
        <p:txBody>
          <a:bodyPr/>
          <a:lstStyle/>
          <a:p>
            <a:r>
              <a:rPr lang="en-US" dirty="0"/>
              <a:t>System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99D9-1878-429A-8B1F-E8D5589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819F0C-8364-427D-A424-15CC3E6DF3B8}"/>
              </a:ext>
            </a:extLst>
          </p:cNvPr>
          <p:cNvSpPr/>
          <p:nvPr/>
        </p:nvSpPr>
        <p:spPr>
          <a:xfrm>
            <a:off x="883920" y="1584960"/>
            <a:ext cx="4815840" cy="4815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74518C-AE05-4B8C-B437-79BE3F7470E3}"/>
              </a:ext>
            </a:extLst>
          </p:cNvPr>
          <p:cNvCxnSpPr>
            <a:cxnSpLocks/>
            <a:endCxn id="5" idx="7"/>
          </p:cNvCxnSpPr>
          <p:nvPr/>
        </p:nvCxnSpPr>
        <p:spPr>
          <a:xfrm flipV="1">
            <a:off x="3375660" y="2290223"/>
            <a:ext cx="1618837" cy="1750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/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hord 8">
            <a:extLst>
              <a:ext uri="{FF2B5EF4-FFF2-40B4-BE49-F238E27FC236}">
                <a16:creationId xmlns:a16="http://schemas.microsoft.com/office/drawing/2014/main" id="{4BC83E9C-8F74-4A53-9476-5BECEB9BE190}"/>
              </a:ext>
            </a:extLst>
          </p:cNvPr>
          <p:cNvSpPr/>
          <p:nvPr/>
        </p:nvSpPr>
        <p:spPr>
          <a:xfrm>
            <a:off x="2026920" y="3604260"/>
            <a:ext cx="541020" cy="556260"/>
          </a:xfrm>
          <a:prstGeom prst="chor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794C12-73FE-4DF2-A0B4-F5531026BCAB}"/>
              </a:ext>
            </a:extLst>
          </p:cNvPr>
          <p:cNvSpPr/>
          <p:nvPr/>
        </p:nvSpPr>
        <p:spPr>
          <a:xfrm>
            <a:off x="2263140" y="4549140"/>
            <a:ext cx="1112520" cy="302354"/>
          </a:xfrm>
          <a:prstGeom prst="parallelogram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9EBA45E6-E062-4536-A567-EA3B106001A5}"/>
              </a:ext>
            </a:extLst>
          </p:cNvPr>
          <p:cNvSpPr/>
          <p:nvPr/>
        </p:nvSpPr>
        <p:spPr>
          <a:xfrm rot="11452408">
            <a:off x="3855720" y="4006732"/>
            <a:ext cx="1363980" cy="4800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13435-617C-4A28-AF07-9B134C50FF72}"/>
              </a:ext>
            </a:extLst>
          </p:cNvPr>
          <p:cNvSpPr txBox="1"/>
          <p:nvPr/>
        </p:nvSpPr>
        <p:spPr>
          <a:xfrm>
            <a:off x="2095500" y="3672840"/>
            <a:ext cx="13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518E7-29A4-4CAE-A0EF-FC9E8102FED9}"/>
              </a:ext>
            </a:extLst>
          </p:cNvPr>
          <p:cNvSpPr txBox="1"/>
          <p:nvPr/>
        </p:nvSpPr>
        <p:spPr>
          <a:xfrm>
            <a:off x="2636520" y="4503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783DC0-C391-4462-8D50-5B0A9921C45A}"/>
              </a:ext>
            </a:extLst>
          </p:cNvPr>
          <p:cNvSpPr txBox="1"/>
          <p:nvPr/>
        </p:nvSpPr>
        <p:spPr>
          <a:xfrm>
            <a:off x="4549140" y="4122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D5396-0CEF-461B-BEDE-462F8A523FF2}"/>
              </a:ext>
            </a:extLst>
          </p:cNvPr>
          <p:cNvSpPr txBox="1"/>
          <p:nvPr/>
        </p:nvSpPr>
        <p:spPr>
          <a:xfrm>
            <a:off x="2758440" y="3517054"/>
            <a:ext cx="75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7D7EB-083B-44EA-8AD6-2BFBA1221BDA}"/>
              </a:ext>
            </a:extLst>
          </p:cNvPr>
          <p:cNvSpPr txBox="1"/>
          <p:nvPr/>
        </p:nvSpPr>
        <p:spPr>
          <a:xfrm>
            <a:off x="5135880" y="1668780"/>
            <a:ext cx="113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+1 or infinity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A3000-C5B8-47B0-9A45-6411242BAC4D}"/>
              </a:ext>
            </a:extLst>
          </p:cNvPr>
          <p:cNvSpPr txBox="1"/>
          <p:nvPr/>
        </p:nvSpPr>
        <p:spPr>
          <a:xfrm>
            <a:off x="6149340" y="3722370"/>
            <a:ext cx="2545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Question: what is the energy emitted, force and torque applied to, for each of the object 1 to </a:t>
            </a:r>
            <a:r>
              <a:rPr lang="en-US" sz="2400" i="1" dirty="0"/>
              <a:t>N</a:t>
            </a:r>
            <a:r>
              <a:rPr lang="en-US" sz="2400" dirty="0"/>
              <a:t>+1.</a:t>
            </a:r>
          </a:p>
        </p:txBody>
      </p:sp>
    </p:spTree>
    <p:extLst>
      <p:ext uri="{BB962C8B-B14F-4D97-AF65-F5344CB8AC3E}">
        <p14:creationId xmlns:p14="http://schemas.microsoft.com/office/powerpoint/2010/main" val="658784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preliminaries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231733"/>
              </p:ext>
            </p:extLst>
          </p:nvPr>
        </p:nvGraphicFramePr>
        <p:xfrm>
          <a:off x="982663" y="2867025"/>
          <a:ext cx="6940550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3" imgW="5486400" imgH="3047760" progId="Equation.DSMT4">
                  <p:embed/>
                </p:oleObj>
              </mc:Choice>
              <mc:Fallback>
                <p:oleObj name="Equation" r:id="rId3" imgW="5486400" imgH="3047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2663" y="2867025"/>
                        <a:ext cx="6940550" cy="385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9F7648-E112-4D40-A933-E07A709880D6}"/>
              </a:ext>
            </a:extLst>
          </p:cNvPr>
          <p:cNvCxnSpPr/>
          <p:nvPr/>
        </p:nvCxnSpPr>
        <p:spPr>
          <a:xfrm>
            <a:off x="562187" y="2045547"/>
            <a:ext cx="78706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B8881F-2989-449B-8057-2BE9AB9E0C68}"/>
              </a:ext>
            </a:extLst>
          </p:cNvPr>
          <p:cNvSpPr/>
          <p:nvPr/>
        </p:nvSpPr>
        <p:spPr>
          <a:xfrm>
            <a:off x="1165013" y="1842347"/>
            <a:ext cx="6177409" cy="440802"/>
          </a:xfrm>
          <a:custGeom>
            <a:avLst/>
            <a:gdLst>
              <a:gd name="connsiteX0" fmla="*/ 0 w 6177409"/>
              <a:gd name="connsiteY0" fmla="*/ 0 h 440802"/>
              <a:gd name="connsiteX1" fmla="*/ 4944534 w 6177409"/>
              <a:gd name="connsiteY1" fmla="*/ 0 h 440802"/>
              <a:gd name="connsiteX2" fmla="*/ 6177280 w 6177409"/>
              <a:gd name="connsiteY2" fmla="*/ 203200 h 440802"/>
              <a:gd name="connsiteX3" fmla="*/ 4978400 w 6177409"/>
              <a:gd name="connsiteY3" fmla="*/ 419946 h 440802"/>
              <a:gd name="connsiteX4" fmla="*/ 0 w 6177409"/>
              <a:gd name="connsiteY4" fmla="*/ 419946 h 4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7409" h="440802">
                <a:moveTo>
                  <a:pt x="0" y="0"/>
                </a:moveTo>
                <a:lnTo>
                  <a:pt x="4944534" y="0"/>
                </a:lnTo>
                <a:cubicBezTo>
                  <a:pt x="5974081" y="33867"/>
                  <a:pt x="6171636" y="133209"/>
                  <a:pt x="6177280" y="203200"/>
                </a:cubicBezTo>
                <a:cubicBezTo>
                  <a:pt x="6182924" y="273191"/>
                  <a:pt x="6007947" y="383822"/>
                  <a:pt x="4978400" y="419946"/>
                </a:cubicBezTo>
                <a:cubicBezTo>
                  <a:pt x="3948853" y="456070"/>
                  <a:pt x="1974426" y="438008"/>
                  <a:pt x="0" y="419946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/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/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2CD3BA-A18E-4CBD-BB96-7B52BDECFF48}"/>
              </a:ext>
            </a:extLst>
          </p:cNvPr>
          <p:cNvSpPr txBox="1"/>
          <p:nvPr/>
        </p:nvSpPr>
        <p:spPr>
          <a:xfrm>
            <a:off x="917798" y="1639152"/>
            <a:ext cx="12984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+</a:t>
            </a:r>
          </a:p>
          <a:p>
            <a:endParaRPr lang="en-US" dirty="0"/>
          </a:p>
          <a:p>
            <a:r>
              <a:rPr lang="en-US" dirty="0">
                <a:sym typeface="Symbol" panose="05050102010706020507" pitchFamily="18" charset="2"/>
              </a:rPr>
              <a:t>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052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preliminaries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501370"/>
              </p:ext>
            </p:extLst>
          </p:nvPr>
        </p:nvGraphicFramePr>
        <p:xfrm>
          <a:off x="332678" y="2263324"/>
          <a:ext cx="8396755" cy="331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678" y="2263324"/>
                        <a:ext cx="8396755" cy="3311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051053"/>
              </p:ext>
            </p:extLst>
          </p:nvPr>
        </p:nvGraphicFramePr>
        <p:xfrm>
          <a:off x="1178920" y="2261395"/>
          <a:ext cx="6665913" cy="352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tion" r:id="rId3" imgW="2882880" imgH="1523880" progId="Equation.DSMT4">
                  <p:embed/>
                </p:oleObj>
              </mc:Choice>
              <mc:Fallback>
                <p:oleObj name="Equation" r:id="rId3" imgW="2882880" imgH="1523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8920" y="2261395"/>
                        <a:ext cx="6665913" cy="352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212743"/>
              </p:ext>
            </p:extLst>
          </p:nvPr>
        </p:nvGraphicFramePr>
        <p:xfrm>
          <a:off x="1058863" y="2297113"/>
          <a:ext cx="6651625" cy="345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3" imgW="5257800" imgH="2730240" progId="Equation.DSMT4">
                  <p:embed/>
                </p:oleObj>
              </mc:Choice>
              <mc:Fallback>
                <p:oleObj name="Equation" r:id="rId3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8863" y="2297113"/>
                        <a:ext cx="6651625" cy="345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409985"/>
              </p:ext>
            </p:extLst>
          </p:nvPr>
        </p:nvGraphicFramePr>
        <p:xfrm>
          <a:off x="242888" y="1936750"/>
          <a:ext cx="8823325" cy="392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Equation" r:id="rId3" imgW="5194080" imgH="2311200" progId="Equation.DSMT4">
                  <p:embed/>
                </p:oleObj>
              </mc:Choice>
              <mc:Fallback>
                <p:oleObj name="Equation" r:id="rId3" imgW="5194080" imgH="2311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2888" y="1936750"/>
                        <a:ext cx="8823325" cy="392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520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55A9-8413-4B35-96D2-A58F058D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Symbol" panose="05050102010706020507" pitchFamily="18" charset="2"/>
              </a:rPr>
              <a:t> = 0 gauge, fundamental equation for vector potential </a:t>
            </a:r>
            <a:r>
              <a:rPr lang="en-US" b="1" dirty="0">
                <a:sym typeface="Symbol" panose="05050102010706020507" pitchFamily="18" charset="2"/>
              </a:rPr>
              <a:t>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81E3-666C-4F14-9436-2E3CD116E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FD6F0F0-3388-4BB8-AF26-E7742FFED5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407701"/>
              </p:ext>
            </p:extLst>
          </p:nvPr>
        </p:nvGraphicFramePr>
        <p:xfrm>
          <a:off x="2205038" y="2278063"/>
          <a:ext cx="3898900" cy="356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3" imgW="2197080" imgH="2006280" progId="Equation.DSMT4">
                  <p:embed/>
                </p:oleObj>
              </mc:Choice>
              <mc:Fallback>
                <p:oleObj name="Equation" r:id="rId3" imgW="2197080" imgH="2006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5038" y="2278063"/>
                        <a:ext cx="3898900" cy="356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103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5446A-1633-46D9-BE72-6F0299243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Poynting theorem, steady state average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D3EAD-C6D6-4BD5-96F6-4628BD8B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FC6EC3D1-3715-4DDA-B4DE-DF9220860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42228"/>
              </p:ext>
            </p:extLst>
          </p:nvPr>
        </p:nvGraphicFramePr>
        <p:xfrm>
          <a:off x="1047465" y="2519717"/>
          <a:ext cx="6342798" cy="2959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3" imgW="3429000" imgH="1600200" progId="Equation.DSMT4">
                  <p:embed/>
                </p:oleObj>
              </mc:Choice>
              <mc:Fallback>
                <p:oleObj name="Equation" r:id="rId3" imgW="3429000" imgH="160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7465" y="2519717"/>
                        <a:ext cx="6342798" cy="2959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4247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277595"/>
              </p:ext>
            </p:extLst>
          </p:nvPr>
        </p:nvGraphicFramePr>
        <p:xfrm>
          <a:off x="636588" y="2266950"/>
          <a:ext cx="5884862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Equation" r:id="rId3" imgW="3644640" imgH="2234880" progId="Equation.DSMT4">
                  <p:embed/>
                </p:oleObj>
              </mc:Choice>
              <mc:Fallback>
                <p:oleObj name="Equation" r:id="rId3" imgW="36446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6588" y="2266950"/>
                        <a:ext cx="5884862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89FC-95F2-49F0-8569-B18401B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A-j correlation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0D28-613A-4579-8453-F62B904C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5964F5E-F5C6-45E7-B3FE-B44DE6941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594554"/>
              </p:ext>
            </p:extLst>
          </p:nvPr>
        </p:nvGraphicFramePr>
        <p:xfrm>
          <a:off x="1201843" y="1690689"/>
          <a:ext cx="6740313" cy="437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3" imgW="4012920" imgH="2603160" progId="Equation.DSMT4">
                  <p:embed/>
                </p:oleObj>
              </mc:Choice>
              <mc:Fallback>
                <p:oleObj name="Equation" r:id="rId3" imgW="4012920" imgH="260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1843" y="1690689"/>
                        <a:ext cx="6740313" cy="437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196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E5A1FB-64FD-4C8C-8B06-8EC803AE1FCC}"/>
              </a:ext>
            </a:extLst>
          </p:cNvPr>
          <p:cNvGrpSpPr/>
          <p:nvPr/>
        </p:nvGrpSpPr>
        <p:grpSpPr>
          <a:xfrm>
            <a:off x="5227320" y="2699174"/>
            <a:ext cx="480060" cy="859366"/>
            <a:chOff x="5227320" y="2699174"/>
            <a:chExt cx="480060" cy="85936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FEA5A1-F973-411A-9D7D-717CAFBA1D2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ED3FCD8-A649-442D-94FC-DBE193FFA012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F172FB-5A83-453A-A07B-3B321D11E2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A5193E-582C-4A65-A067-A0EBEFC3C824}"/>
              </a:ext>
            </a:extLst>
          </p:cNvPr>
          <p:cNvGrpSpPr/>
          <p:nvPr/>
        </p:nvGrpSpPr>
        <p:grpSpPr>
          <a:xfrm rot="10800000">
            <a:off x="6880860" y="2737274"/>
            <a:ext cx="480060" cy="859366"/>
            <a:chOff x="5227320" y="2699174"/>
            <a:chExt cx="480060" cy="85936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139B2E3-2ADD-42C3-A59A-AFD0BA8076B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6EAA084-52D4-4E02-9B9D-2DBAA0545B6B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26FFF6F-4167-4504-AC6B-73A8EC3D3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2DE6823-9ACF-4D30-ABF4-D1B8DEF45673}"/>
              </a:ext>
            </a:extLst>
          </p:cNvPr>
          <p:cNvCxnSpPr/>
          <p:nvPr/>
        </p:nvCxnSpPr>
        <p:spPr>
          <a:xfrm>
            <a:off x="5745480" y="276013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887914-C5F6-407D-9A7E-7BDEEABB10A0}"/>
              </a:ext>
            </a:extLst>
          </p:cNvPr>
          <p:cNvCxnSpPr/>
          <p:nvPr/>
        </p:nvCxnSpPr>
        <p:spPr>
          <a:xfrm>
            <a:off x="5745480" y="355261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F5C7A1-14D4-4013-BA02-C9922AE140AD}"/>
              </a:ext>
            </a:extLst>
          </p:cNvPr>
          <p:cNvSpPr txBox="1"/>
          <p:nvPr/>
        </p:nvSpPr>
        <p:spPr>
          <a:xfrm>
            <a:off x="5288280" y="1661160"/>
            <a:ext cx="2476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Aslamazov</a:t>
            </a:r>
            <a:r>
              <a:rPr lang="en-US" dirty="0"/>
              <a:t>-Larkin diagram</a:t>
            </a:r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0B02-7B66-470B-8CA7-2044193E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order: normal or symmetric order?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BF29B-5FE3-4DCE-9554-C6868D67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C5334A4-A568-4849-9718-242CBF734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508457"/>
              </p:ext>
            </p:extLst>
          </p:nvPr>
        </p:nvGraphicFramePr>
        <p:xfrm>
          <a:off x="1239838" y="2236788"/>
          <a:ext cx="6310312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3" imgW="3632040" imgH="2247840" progId="Equation.DSMT4">
                  <p:embed/>
                </p:oleObj>
              </mc:Choice>
              <mc:Fallback>
                <p:oleObj name="Equation" r:id="rId3" imgW="3632040" imgH="2247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838" y="2236788"/>
                        <a:ext cx="6310312" cy="390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281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867334"/>
              </p:ext>
            </p:extLst>
          </p:nvPr>
        </p:nvGraphicFramePr>
        <p:xfrm>
          <a:off x="1276350" y="2101850"/>
          <a:ext cx="7310438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Equation" r:id="rId4" imgW="3848040" imgH="1904760" progId="Equation.DSMT4">
                  <p:embed/>
                </p:oleObj>
              </mc:Choice>
              <mc:Fallback>
                <p:oleObj name="Equation" r:id="rId4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0438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7069-639E-44E5-A6E7-3EC4EC7F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1A55-A56E-418A-9E83-34550ECC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07E6D48-6AC5-45F7-BA60-2D262CC017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414620"/>
              </p:ext>
            </p:extLst>
          </p:nvPr>
        </p:nvGraphicFramePr>
        <p:xfrm>
          <a:off x="1484630" y="1963419"/>
          <a:ext cx="3750310" cy="3717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Equation" r:id="rId3" imgW="1434960" imgH="1422360" progId="Equation.DSMT4">
                  <p:embed/>
                </p:oleObj>
              </mc:Choice>
              <mc:Fallback>
                <p:oleObj name="Equation" r:id="rId3" imgW="1434960" imgH="1422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4630" y="1963419"/>
                        <a:ext cx="3750310" cy="3717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56909D-88E7-4B11-845B-D9181F93E752}"/>
              </a:ext>
            </a:extLst>
          </p:cNvPr>
          <p:cNvSpPr txBox="1"/>
          <p:nvPr/>
        </p:nvSpPr>
        <p:spPr>
          <a:xfrm>
            <a:off x="5379720" y="1424940"/>
            <a:ext cx="3135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Eckhardt, PRA 29, 1991 (1984)</a:t>
            </a:r>
          </a:p>
          <a:p>
            <a:endParaRPr lang="en-US" dirty="0"/>
          </a:p>
          <a:p>
            <a:r>
              <a:rPr lang="en-US" dirty="0" err="1"/>
              <a:t>Krüger</a:t>
            </a:r>
            <a:r>
              <a:rPr lang="en-US" dirty="0"/>
              <a:t>, et al, PRB 86, 115423 (2012)</a:t>
            </a:r>
          </a:p>
        </p:txBody>
      </p:sp>
    </p:spTree>
    <p:extLst>
      <p:ext uri="{BB962C8B-B14F-4D97-AF65-F5344CB8AC3E}">
        <p14:creationId xmlns:p14="http://schemas.microsoft.com/office/powerpoint/2010/main" val="1862843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C1-1F10-429F-A564-8E261A6C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 blackbody Planck result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74574-5CE6-40A3-8D80-A8D36817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30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048DB4-D780-4B19-976C-DDA2D251F68A}"/>
              </a:ext>
            </a:extLst>
          </p:cNvPr>
          <p:cNvSpPr/>
          <p:nvPr/>
        </p:nvSpPr>
        <p:spPr>
          <a:xfrm>
            <a:off x="900853" y="2028773"/>
            <a:ext cx="3989493" cy="398949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0CC957-E242-4941-96CF-CD73C60E248E}"/>
              </a:ext>
            </a:extLst>
          </p:cNvPr>
          <p:cNvCxnSpPr/>
          <p:nvPr/>
        </p:nvCxnSpPr>
        <p:spPr>
          <a:xfrm>
            <a:off x="568960" y="4030133"/>
            <a:ext cx="455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301EBF-AE7D-4F1E-AD4A-6FDABAE49928}"/>
              </a:ext>
            </a:extLst>
          </p:cNvPr>
          <p:cNvCxnSpPr/>
          <p:nvPr/>
        </p:nvCxnSpPr>
        <p:spPr>
          <a:xfrm>
            <a:off x="2895599" y="1828800"/>
            <a:ext cx="0" cy="4416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182A8-F1B9-4EB0-8105-73A38F39B2EE}"/>
              </a:ext>
            </a:extLst>
          </p:cNvPr>
          <p:cNvCxnSpPr/>
          <p:nvPr/>
        </p:nvCxnSpPr>
        <p:spPr>
          <a:xfrm flipV="1">
            <a:off x="2895599" y="2458720"/>
            <a:ext cx="1202268" cy="1571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F7E4B9-E127-4D41-A207-1E092FEB9C4B}"/>
              </a:ext>
            </a:extLst>
          </p:cNvPr>
          <p:cNvSpPr txBox="1"/>
          <p:nvPr/>
        </p:nvSpPr>
        <p:spPr>
          <a:xfrm>
            <a:off x="3224106" y="2810934"/>
            <a:ext cx="379307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C497153-05FF-4D32-B804-B67B0E8D18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357728"/>
              </p:ext>
            </p:extLst>
          </p:nvPr>
        </p:nvGraphicFramePr>
        <p:xfrm>
          <a:off x="4114799" y="1439601"/>
          <a:ext cx="2057400" cy="101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8" name="Equation" r:id="rId3" imgW="1434960" imgH="711000" progId="Equation.DSMT4">
                  <p:embed/>
                </p:oleObj>
              </mc:Choice>
              <mc:Fallback>
                <p:oleObj name="Equation" r:id="rId3" imgW="1434960" imgH="711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07E6D48-6AC5-45F7-BA60-2D262CC017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799" y="1439601"/>
                        <a:ext cx="2057400" cy="1019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96EA9F-D871-46BA-83B7-E3966D2631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904171"/>
              </p:ext>
            </p:extLst>
          </p:nvPr>
        </p:nvGraphicFramePr>
        <p:xfrm>
          <a:off x="5253038" y="2970106"/>
          <a:ext cx="3871912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Equation" r:id="rId5" imgW="3492360" imgH="2793960" progId="Equation.DSMT4">
                  <p:embed/>
                </p:oleObj>
              </mc:Choice>
              <mc:Fallback>
                <p:oleObj name="Equation" r:id="rId5" imgW="3492360" imgH="2793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3038" y="2970106"/>
                        <a:ext cx="3871912" cy="3097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E4FFC06-5581-4476-BD7B-95CBF42ECE43}"/>
              </a:ext>
            </a:extLst>
          </p:cNvPr>
          <p:cNvSpPr txBox="1"/>
          <p:nvPr/>
        </p:nvSpPr>
        <p:spPr>
          <a:xfrm>
            <a:off x="2628048" y="3989489"/>
            <a:ext cx="21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30429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2FD2-5E02-4408-BA57-1E5DD508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Landauer</a:t>
            </a:r>
            <a:r>
              <a:rPr lang="en-US" dirty="0"/>
              <a:t>: local equilibrium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AE71D-5D91-4DB8-89C6-DA3629BD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C1D82D-1E78-4211-9ACC-C736A9526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313384"/>
              </p:ext>
            </p:extLst>
          </p:nvPr>
        </p:nvGraphicFramePr>
        <p:xfrm>
          <a:off x="1699048" y="2012103"/>
          <a:ext cx="4932046" cy="406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3" imgW="2666880" imgH="2197080" progId="Equation.DSMT4">
                  <p:embed/>
                </p:oleObj>
              </mc:Choice>
              <mc:Fallback>
                <p:oleObj name="Equation" r:id="rId3" imgW="266688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9048" y="2012103"/>
                        <a:ext cx="4932046" cy="406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BE07C-46A1-4F7F-876D-BF9FF2B931E6}"/>
              </a:ext>
            </a:extLst>
          </p:cNvPr>
          <p:cNvSpPr txBox="1"/>
          <p:nvPr/>
        </p:nvSpPr>
        <p:spPr>
          <a:xfrm>
            <a:off x="6617545" y="3562774"/>
            <a:ext cx="1721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</a:t>
            </a:r>
            <a:r>
              <a:rPr lang="en-US" dirty="0" err="1"/>
              <a:t>Landauer</a:t>
            </a:r>
            <a:r>
              <a:rPr lang="en-US" dirty="0"/>
              <a:t> form for force and torque!</a:t>
            </a:r>
          </a:p>
        </p:txBody>
      </p:sp>
    </p:spTree>
    <p:extLst>
      <p:ext uri="{BB962C8B-B14F-4D97-AF65-F5344CB8AC3E}">
        <p14:creationId xmlns:p14="http://schemas.microsoft.com/office/powerpoint/2010/main" val="1802117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EEFC-DD72-4EC8-AE66-65A089F2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zero-point-motion contribution is cancelled?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8F535-63DD-4011-A375-3EAC83CA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BDEDE29-BC1F-4199-9BF8-E6E4EFFBDB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885773"/>
              </p:ext>
            </p:extLst>
          </p:nvPr>
        </p:nvGraphicFramePr>
        <p:xfrm>
          <a:off x="873125" y="2611121"/>
          <a:ext cx="7397750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Equation" r:id="rId3" imgW="3619440" imgH="1904760" progId="Equation.DSMT4">
                  <p:embed/>
                </p:oleObj>
              </mc:Choice>
              <mc:Fallback>
                <p:oleObj name="Equation" r:id="rId3" imgW="36194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125" y="2611121"/>
                        <a:ext cx="7397750" cy="389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0365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8281-914E-4E9C-A27A-157333E3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to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5B968-FF2A-490D-BD86-5A1634AA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E41AD0-69DB-4B8E-8BBA-5E72BCB0F3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086745"/>
              </p:ext>
            </p:extLst>
          </p:nvPr>
        </p:nvGraphicFramePr>
        <p:xfrm>
          <a:off x="1967576" y="2040578"/>
          <a:ext cx="4849812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Equation" r:id="rId3" imgW="2552400" imgH="1955520" progId="Equation.DSMT4">
                  <p:embed/>
                </p:oleObj>
              </mc:Choice>
              <mc:Fallback>
                <p:oleObj name="Equation" r:id="rId3" imgW="2552400" imgH="19555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F0DB330-0625-467F-9208-7582DC97D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7576" y="2040578"/>
                        <a:ext cx="4849812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1302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93C-6FF0-4EAC-816E-F3948FE6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field approximations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</p:spPr>
            <p:txBody>
              <a:bodyPr/>
              <a:lstStyle/>
              <a:p>
                <a:r>
                  <a:rPr lang="en-US" dirty="0"/>
                  <a:t>Ignore screening: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Multiple expansion: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Integrating over solid angle analytically, eigenmode representation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CFACD0-740F-4016-B51E-E84803DFCA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2377885"/>
              </a:xfrm>
              <a:blipFill>
                <a:blip r:embed="rId3"/>
                <a:stretch>
                  <a:fillRect l="-1391" t="-4348" r="-1468" b="-2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3155-07F4-4ED6-AF24-40A417364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21C0E8B-9920-42BA-94E6-652708B6DC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374998"/>
              </p:ext>
            </p:extLst>
          </p:nvPr>
        </p:nvGraphicFramePr>
        <p:xfrm>
          <a:off x="1521074" y="4467461"/>
          <a:ext cx="5766831" cy="1775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4" imgW="3670200" imgH="1130040" progId="Equation.DSMT4">
                  <p:embed/>
                </p:oleObj>
              </mc:Choice>
              <mc:Fallback>
                <p:oleObj name="Equation" r:id="rId4" imgW="3670200" imgH="1130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1074" y="4467461"/>
                        <a:ext cx="5766831" cy="17759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4071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F2B4A7-193E-4613-A026-662856308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r>
              <a:rPr lang="en-US" sz="6300"/>
              <a:t>Applications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6378-9605-4AA7-9D15-A5D31D9A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AE0A-81F1-4535-8DFE-99C4C87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two graphene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462A6-3AB6-4BB9-BCAB-1374150E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C4C3C2-8BAD-43C9-B948-104CF2112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03" y="3419022"/>
            <a:ext cx="4422987" cy="3220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D35ED-DF75-4087-8CB7-F1939FB63866}"/>
              </a:ext>
            </a:extLst>
          </p:cNvPr>
          <p:cNvSpPr txBox="1"/>
          <p:nvPr/>
        </p:nvSpPr>
        <p:spPr>
          <a:xfrm>
            <a:off x="4673599" y="1686561"/>
            <a:ext cx="4280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  </a:t>
            </a:r>
            <a:r>
              <a:rPr lang="en-US" sz="1600" dirty="0">
                <a:sym typeface="Symbol" panose="05050102010706020507" pitchFamily="18" charset="2"/>
              </a:rPr>
              <a:t>First principles QE/</a:t>
            </a:r>
            <a:r>
              <a:rPr lang="en-US" sz="1600" dirty="0" err="1">
                <a:sym typeface="Symbol" panose="05050102010706020507" pitchFamily="18" charset="2"/>
              </a:rPr>
              <a:t>BerkeleyGW</a:t>
            </a:r>
            <a:r>
              <a:rPr lang="en-US" sz="1600" dirty="0">
                <a:sym typeface="Symbol" panose="05050102010706020507" pitchFamily="18" charset="2"/>
              </a:rPr>
              <a:t> calculation for the ratio of energy transfer to blackbody value between two graphene sheets at temperatures 300 K and 1000 K,  = 0.05 eV, electron chemical potential at Dirac point.  Zhu &amp; Wang, PRB 104, L121409 (2021).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DB65D-1EE3-40D5-BD56-357C525F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821"/>
            <a:ext cx="4421691" cy="2697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809341-A0EC-40BE-820B-494C08C9B9FA}"/>
              </a:ext>
            </a:extLst>
          </p:cNvPr>
          <p:cNvSpPr txBox="1"/>
          <p:nvPr/>
        </p:nvSpPr>
        <p:spPr>
          <a:xfrm>
            <a:off x="510540" y="4754880"/>
            <a:ext cx="3566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Heat transfer ratio based on electron tight-binding model with nearest neighbor hopping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 = 2.8 eV, between 300 K and 1000 K sheets at chemical potential  = 0.1 eV.  Slope  2.2. Jiang &amp; Wang, PRB 96, 155437 (2017).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08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5486-ECFB-48F4-A4FA-44537F1F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zigzag nanotubes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9E6DB-E713-4E7D-B18B-64306AE4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D210A-E055-4E1C-88DA-A3543184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63" y="1935459"/>
            <a:ext cx="4572396" cy="4176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17671-3577-4102-9BBC-AE0A1BF3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313" y="1621482"/>
            <a:ext cx="2749534" cy="1237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20DF0-99A4-4D98-A7B4-01ED81057247}"/>
              </a:ext>
            </a:extLst>
          </p:cNvPr>
          <p:cNvSpPr txBox="1"/>
          <p:nvPr/>
        </p:nvSpPr>
        <p:spPr>
          <a:xfrm>
            <a:off x="5562600" y="3063240"/>
            <a:ext cx="312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Tang, Yap, Ren, and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3544000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C9C4-365B-4073-B421-D9565139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from a benzene molecule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7191E-99CD-4E4E-B15A-36E0AE85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1BAB0-CF11-4078-B00F-F7B097517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32" y="2339400"/>
            <a:ext cx="3736656" cy="277062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F5B0AD-9D57-479D-BB2C-D6FEF7966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83382"/>
              </p:ext>
            </p:extLst>
          </p:nvPr>
        </p:nvGraphicFramePr>
        <p:xfrm>
          <a:off x="4833938" y="2268538"/>
          <a:ext cx="38290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Equation" r:id="rId4" imgW="3225600" imgH="2501640" progId="Equation.DSMT4">
                  <p:embed/>
                </p:oleObj>
              </mc:Choice>
              <mc:Fallback>
                <p:oleObj name="Equation" r:id="rId4" imgW="322560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33938" y="2268538"/>
                        <a:ext cx="3829050" cy="297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D3860E-6178-411B-BA39-295F7A2262F7}"/>
              </a:ext>
            </a:extLst>
          </p:cNvPr>
          <p:cNvSpPr txBox="1"/>
          <p:nvPr/>
        </p:nvSpPr>
        <p:spPr>
          <a:xfrm>
            <a:off x="737023" y="5852160"/>
            <a:ext cx="6056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 field monopole approximation (all atoms are at the origin), ignore screening/multiple scatterings.</a:t>
            </a:r>
          </a:p>
        </p:txBody>
      </p:sp>
    </p:spTree>
    <p:extLst>
      <p:ext uri="{BB962C8B-B14F-4D97-AF65-F5344CB8AC3E}">
        <p14:creationId xmlns:p14="http://schemas.microsoft.com/office/powerpoint/2010/main" val="4631309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54A9-5D48-496F-AFD8-00AFECF3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resonance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28E9D-7BE4-4DE9-B445-E7E93BCA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50B03-71F0-46C2-8071-6602B871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5" y="1963154"/>
            <a:ext cx="4791871" cy="452972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5D6776E-8A3C-4FDF-9D2E-2807DD3BFEDF}"/>
              </a:ext>
            </a:extLst>
          </p:cNvPr>
          <p:cNvSpPr/>
          <p:nvPr/>
        </p:nvSpPr>
        <p:spPr>
          <a:xfrm>
            <a:off x="6176434" y="2094653"/>
            <a:ext cx="1706880" cy="17068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7B3BF7-C5DE-47E2-A3BE-DEDC05F44B48}"/>
              </a:ext>
            </a:extLst>
          </p:cNvPr>
          <p:cNvCxnSpPr/>
          <p:nvPr/>
        </p:nvCxnSpPr>
        <p:spPr>
          <a:xfrm flipV="1">
            <a:off x="7029874" y="1645918"/>
            <a:ext cx="0" cy="243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EC0CFE-D471-4EC7-BBAE-8D175CC912C9}"/>
              </a:ext>
            </a:extLst>
          </p:cNvPr>
          <p:cNvCxnSpPr/>
          <p:nvPr/>
        </p:nvCxnSpPr>
        <p:spPr>
          <a:xfrm>
            <a:off x="6303435" y="209550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728B6B-2F3A-41B1-B012-8BA5C801A8C7}"/>
              </a:ext>
            </a:extLst>
          </p:cNvPr>
          <p:cNvCxnSpPr/>
          <p:nvPr/>
        </p:nvCxnSpPr>
        <p:spPr>
          <a:xfrm>
            <a:off x="6356775" y="380238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3DA249-A5B1-4D9F-8402-B87A32E63CDB}"/>
              </a:ext>
            </a:extLst>
          </p:cNvPr>
          <p:cNvCxnSpPr/>
          <p:nvPr/>
        </p:nvCxnSpPr>
        <p:spPr>
          <a:xfrm>
            <a:off x="6341535" y="24917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5A19EB-7070-4D19-881C-A49D6A9735EB}"/>
              </a:ext>
            </a:extLst>
          </p:cNvPr>
          <p:cNvCxnSpPr/>
          <p:nvPr/>
        </p:nvCxnSpPr>
        <p:spPr>
          <a:xfrm>
            <a:off x="6341535" y="33680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5DCE519C-97E9-4B9B-9F40-039BCD314AAA}"/>
              </a:ext>
            </a:extLst>
          </p:cNvPr>
          <p:cNvSpPr/>
          <p:nvPr/>
        </p:nvSpPr>
        <p:spPr>
          <a:xfrm>
            <a:off x="6948492" y="2019300"/>
            <a:ext cx="183828" cy="183828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93CA82E1-701B-46D5-8D0A-C96DF431DFF0}"/>
              </a:ext>
            </a:extLst>
          </p:cNvPr>
          <p:cNvSpPr/>
          <p:nvPr/>
        </p:nvSpPr>
        <p:spPr>
          <a:xfrm>
            <a:off x="6179820" y="3246120"/>
            <a:ext cx="133177" cy="22140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D0DC83F-F930-44D9-B38C-7C36830DB807}"/>
              </a:ext>
            </a:extLst>
          </p:cNvPr>
          <p:cNvSpPr/>
          <p:nvPr/>
        </p:nvSpPr>
        <p:spPr>
          <a:xfrm>
            <a:off x="7693741" y="3261360"/>
            <a:ext cx="147239" cy="244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urved Up 21">
            <a:extLst>
              <a:ext uri="{FF2B5EF4-FFF2-40B4-BE49-F238E27FC236}">
                <a16:creationId xmlns:a16="http://schemas.microsoft.com/office/drawing/2014/main" id="{0AA0C555-99F1-441D-A32B-BA234A8C25C3}"/>
              </a:ext>
            </a:extLst>
          </p:cNvPr>
          <p:cNvSpPr/>
          <p:nvPr/>
        </p:nvSpPr>
        <p:spPr>
          <a:xfrm>
            <a:off x="6225540" y="2377440"/>
            <a:ext cx="260775" cy="2214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0C367E3-10E6-464B-92F8-84C3EBF11A20}"/>
              </a:ext>
            </a:extLst>
          </p:cNvPr>
          <p:cNvSpPr/>
          <p:nvPr/>
        </p:nvSpPr>
        <p:spPr>
          <a:xfrm>
            <a:off x="7604760" y="2362200"/>
            <a:ext cx="304795" cy="2214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BF72BAD-94FE-4CFD-983A-04B4481AB609}"/>
              </a:ext>
            </a:extLst>
          </p:cNvPr>
          <p:cNvSpPr/>
          <p:nvPr/>
        </p:nvSpPr>
        <p:spPr>
          <a:xfrm>
            <a:off x="6948492" y="3733800"/>
            <a:ext cx="162765" cy="1430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382278-98BB-4523-9EEF-5D6066996144}"/>
              </a:ext>
            </a:extLst>
          </p:cNvPr>
          <p:cNvSpPr txBox="1"/>
          <p:nvPr/>
        </p:nvSpPr>
        <p:spPr>
          <a:xfrm>
            <a:off x="7103637" y="1463040"/>
            <a:ext cx="36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/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/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Largest angular momentum emission when one of the chemical potential meets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energy level.  From Zhang, </a:t>
                </a:r>
                <a:r>
                  <a:rPr lang="en-US" dirty="0" err="1"/>
                  <a:t>Lü</a:t>
                </a:r>
                <a:r>
                  <a:rPr lang="en-US" dirty="0"/>
                  <a:t>, and Wang, PRB 101, 161406(R) (2020).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blipFill>
                <a:blip r:embed="rId4"/>
                <a:stretch>
                  <a:fillRect l="-1639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/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1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903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86AD-9DD6-4E30-9067-80C85AE6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and torque from the nonequilibrium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E5EED-D0A9-4393-BD65-AA68F97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D1F4-D2E1-41D0-B0E0-D47A72BC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6691">
            <a:off x="1012459" y="3290686"/>
            <a:ext cx="6271830" cy="288504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4BB50F2-A3F0-4F3A-A4FF-81344ACF733B}"/>
              </a:ext>
            </a:extLst>
          </p:cNvPr>
          <p:cNvSpPr/>
          <p:nvPr/>
        </p:nvSpPr>
        <p:spPr>
          <a:xfrm>
            <a:off x="3214655" y="4464208"/>
            <a:ext cx="1575712" cy="3193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/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/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blipFill>
                <a:blip r:embed="rId4"/>
                <a:stretch>
                  <a:fillRect r="-15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AA811F-946A-4C59-82C9-BEA116B4262A}"/>
              </a:ext>
            </a:extLst>
          </p:cNvPr>
          <p:cNvCxnSpPr/>
          <p:nvPr/>
        </p:nvCxnSpPr>
        <p:spPr>
          <a:xfrm>
            <a:off x="6141493" y="2586251"/>
            <a:ext cx="2388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/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blipFill>
                <a:blip r:embed="rId5"/>
                <a:stretch>
                  <a:fillRect l="-30303" r="-27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A42AE5-858C-4316-8BE5-C1038773A895}"/>
              </a:ext>
            </a:extLst>
          </p:cNvPr>
          <p:cNvCxnSpPr/>
          <p:nvPr/>
        </p:nvCxnSpPr>
        <p:spPr>
          <a:xfrm flipV="1">
            <a:off x="2047164" y="2033516"/>
            <a:ext cx="0" cy="1003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/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blipFill>
                <a:blip r:embed="rId6"/>
                <a:stretch>
                  <a:fillRect l="-52174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4D715-19C8-40A1-B194-D8AD394B00B6}"/>
              </a:ext>
            </a:extLst>
          </p:cNvPr>
          <p:cNvGrpSpPr/>
          <p:nvPr/>
        </p:nvGrpSpPr>
        <p:grpSpPr>
          <a:xfrm>
            <a:off x="1873924" y="2175082"/>
            <a:ext cx="495000" cy="747720"/>
            <a:chOff x="1873924" y="2175082"/>
            <a:chExt cx="49500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14:cNvPr>
                <p14:cNvContentPartPr/>
                <p14:nvPr/>
              </p14:nvContentPartPr>
              <p14:xfrm>
                <a:off x="1932604" y="2845042"/>
                <a:ext cx="1080" cy="2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3964" y="283604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14:cNvPr>
                <p14:cNvContentPartPr/>
                <p14:nvPr/>
              </p14:nvContentPartPr>
              <p14:xfrm>
                <a:off x="1932604" y="284684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3964" y="28382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14:cNvPr>
                <p14:cNvContentPartPr/>
                <p14:nvPr/>
              </p14:nvContentPartPr>
              <p14:xfrm>
                <a:off x="1873924" y="2179042"/>
                <a:ext cx="495000" cy="74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924" y="2170402"/>
                  <a:ext cx="512640" cy="76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14:cNvPr>
                <p14:cNvContentPartPr/>
                <p14:nvPr/>
              </p14:nvContentPartPr>
              <p14:xfrm>
                <a:off x="2147884" y="2175082"/>
                <a:ext cx="101160" cy="7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8884" y="2166442"/>
                  <a:ext cx="11880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952063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52E-FFAF-441C-8F0C-1D725418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from graphene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CA0B-F262-4597-ADF4-AC17DB13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955F1-0501-4738-B44F-E4FA4863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99" y="1690689"/>
            <a:ext cx="3946800" cy="2589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/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(a) Emission power as a function of temperature, (b) P,N,F as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fixing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=−0.8</m:t>
                    </m:r>
                  </m:oMath>
                </a14:m>
                <a:r>
                  <a:rPr lang="en-US" dirty="0"/>
                  <a:t>.  Y.-M. Zhang, etc.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blipFill>
                <a:blip r:embed="rId3"/>
                <a:stretch>
                  <a:fillRect l="-1569" t="-2358" r="-1961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A02608-F148-469F-BB4E-402D5ACA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6837"/>
            <a:ext cx="5313648" cy="413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90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5EFB2-5454-4B62-B025-85A44FD4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EC584-A81A-4E0E-AAE5-32EF91F0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200"/>
            <a:ext cx="9144000" cy="51065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/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scan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vs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.  System size width 700 unit cells, k-point 401.  From Zhang, et al, PRB (2022).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blipFill>
                <a:blip r:embed="rId3"/>
                <a:stretch>
                  <a:fillRect l="-597" t="-4673" b="-1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8494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43</a:t>
            </a:fld>
            <a:endParaRPr lang="en-US"/>
          </a:p>
        </p:txBody>
      </p:sp>
      <p:pic>
        <p:nvPicPr>
          <p:cNvPr id="9" name="Picture 8" descr="A group of men posing for a photo in a room&#10;&#10;Description automatically generated with medium confidence">
            <a:extLst>
              <a:ext uri="{FF2B5EF4-FFF2-40B4-BE49-F238E27FC236}">
                <a16:creationId xmlns:a16="http://schemas.microsoft.com/office/drawing/2014/main" id="{637299A5-05A7-4CFF-89F5-FF729A8B3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" y="1690689"/>
            <a:ext cx="6299656" cy="35565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618598-B467-4503-9449-02B4E85DD607}"/>
              </a:ext>
            </a:extLst>
          </p:cNvPr>
          <p:cNvSpPr txBox="1"/>
          <p:nvPr/>
        </p:nvSpPr>
        <p:spPr>
          <a:xfrm>
            <a:off x="1272540" y="5532120"/>
            <a:ext cx="6299656" cy="66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to right: Dr. Zhang Yong-Mei, Dr. Zhu Tao, Dr. Gao Zhibin, Prof. Wang Jian-Sheng, Mr. Sun Kangtai, and Dr. Zhang Zuquan.</a:t>
            </a:r>
          </a:p>
        </p:txBody>
      </p:sp>
    </p:spTree>
    <p:extLst>
      <p:ext uri="{BB962C8B-B14F-4D97-AF65-F5344CB8AC3E}">
        <p14:creationId xmlns:p14="http://schemas.microsoft.com/office/powerpoint/2010/main" val="166937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2354</TotalTime>
  <Words>1078</Words>
  <Application>Microsoft Office PowerPoint</Application>
  <PresentationFormat>On-screen Show (4:3)</PresentationFormat>
  <Paragraphs>175</Paragraphs>
  <Slides>43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Frutiger LT 55 Roman</vt:lpstr>
      <vt:lpstr>Arial</vt:lpstr>
      <vt:lpstr>Calibri</vt:lpstr>
      <vt:lpstr>Cambria Math</vt:lpstr>
      <vt:lpstr>Symbol</vt:lpstr>
      <vt:lpstr>Times New Roman</vt:lpstr>
      <vt:lpstr>Verdana</vt:lpstr>
      <vt:lpstr>Office Theme</vt:lpstr>
      <vt:lpstr>1_Office Theme</vt:lpstr>
      <vt:lpstr>Equation</vt:lpstr>
      <vt:lpstr>MathType 6.0 Equation</vt:lpstr>
      <vt:lpstr>Energy, momentum, and angular momentum transfers mediated by photons </vt:lpstr>
      <vt:lpstr>Outline</vt:lpstr>
      <vt:lpstr>Blackbody radiation</vt:lpstr>
      <vt:lpstr>Why a hole is the same as a blackbody for radiation?</vt:lpstr>
      <vt:lpstr>The ultraviolet catastrophe</vt:lpstr>
      <vt:lpstr>Photons</vt:lpstr>
      <vt:lpstr>Photon dispersion relation</vt:lpstr>
      <vt:lpstr>Summing over modes</vt:lpstr>
      <vt:lpstr>Planck spectrum</vt:lpstr>
      <vt:lpstr>Experimental background, blackbody radiation</vt:lpstr>
      <vt:lpstr>Heat transfer between (grey) bodies</vt:lpstr>
      <vt:lpstr>Near-field heat transfer</vt:lpstr>
      <vt:lpstr>(Casimir) force</vt:lpstr>
      <vt:lpstr>Angular momentum emission</vt:lpstr>
      <vt:lpstr>Nonequilibrium Green’s function (NEGF) theory</vt:lpstr>
      <vt:lpstr>System setup</vt:lpstr>
      <vt:lpstr>NEGF preliminaries</vt:lpstr>
      <vt:lpstr>NEGF preliminaries</vt:lpstr>
      <vt:lpstr>Fluctuation-dissipation theorem in thermal equilibrium</vt:lpstr>
      <vt:lpstr>Dyson equations</vt:lpstr>
      <vt:lpstr>Keldysh equation</vt:lpstr>
      <vt:lpstr> = 0 gauge, fundamental equation for vector potential A</vt:lpstr>
      <vt:lpstr>Poynting theorem, steady state average</vt:lpstr>
      <vt:lpstr>From surface integral to volume integral</vt:lpstr>
      <vt:lpstr>A-j correlation function</vt:lpstr>
      <vt:lpstr>Self energy Π</vt:lpstr>
      <vt:lpstr>Operator order: normal or symmetric order?</vt:lpstr>
      <vt:lpstr>Meir-Wingreen formula</vt:lpstr>
      <vt:lpstr>Bath at infinity</vt:lpstr>
      <vt:lpstr>Recover blackbody Planck result</vt:lpstr>
      <vt:lpstr>From Meir-Wingreen to Landauer: local equilibrium approximation</vt:lpstr>
      <vt:lpstr>When zero-point-motion contribution is cancelled?</vt:lpstr>
      <vt:lpstr>Emission to infinity</vt:lpstr>
      <vt:lpstr>Far field approximations</vt:lpstr>
      <vt:lpstr>Applications</vt:lpstr>
      <vt:lpstr>Heat transfer between two graphene sheets</vt:lpstr>
      <vt:lpstr>Heat transfer between zigzag nanotubes</vt:lpstr>
      <vt:lpstr>Angular momentum emission from a benzene molecule </vt:lpstr>
      <vt:lpstr>Angular momentum emission resonance effect</vt:lpstr>
      <vt:lpstr>Force and torque from the nonequilibrium edge</vt:lpstr>
      <vt:lpstr>Emission from graphene edge</vt:lpstr>
      <vt:lpstr>PowerPoint Presentation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258</cp:revision>
  <dcterms:created xsi:type="dcterms:W3CDTF">2020-11-29T06:14:44Z</dcterms:created>
  <dcterms:modified xsi:type="dcterms:W3CDTF">2022-04-23T08:34:03Z</dcterms:modified>
</cp:coreProperties>
</file>