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9" r:id="rId1"/>
    <p:sldMasterId id="2147483838" r:id="rId2"/>
    <p:sldMasterId id="2147483862" r:id="rId3"/>
  </p:sldMasterIdLst>
  <p:notesMasterIdLst>
    <p:notesMasterId r:id="rId50"/>
  </p:notesMasterIdLst>
  <p:handoutMasterIdLst>
    <p:handoutMasterId r:id="rId51"/>
  </p:handoutMasterIdLst>
  <p:sldIdLst>
    <p:sldId id="651" r:id="rId4"/>
    <p:sldId id="646" r:id="rId5"/>
    <p:sldId id="708" r:id="rId6"/>
    <p:sldId id="710" r:id="rId7"/>
    <p:sldId id="711" r:id="rId8"/>
    <p:sldId id="655" r:id="rId9"/>
    <p:sldId id="725" r:id="rId10"/>
    <p:sldId id="656" r:id="rId11"/>
    <p:sldId id="657" r:id="rId12"/>
    <p:sldId id="663" r:id="rId13"/>
    <p:sldId id="665" r:id="rId14"/>
    <p:sldId id="669" r:id="rId15"/>
    <p:sldId id="670" r:id="rId16"/>
    <p:sldId id="673" r:id="rId17"/>
    <p:sldId id="674" r:id="rId18"/>
    <p:sldId id="703" r:id="rId19"/>
    <p:sldId id="675" r:id="rId20"/>
    <p:sldId id="677" r:id="rId21"/>
    <p:sldId id="678" r:id="rId22"/>
    <p:sldId id="681" r:id="rId23"/>
    <p:sldId id="684" r:id="rId24"/>
    <p:sldId id="686" r:id="rId25"/>
    <p:sldId id="687" r:id="rId26"/>
    <p:sldId id="688" r:id="rId27"/>
    <p:sldId id="689" r:id="rId28"/>
    <p:sldId id="690" r:id="rId29"/>
    <p:sldId id="691" r:id="rId30"/>
    <p:sldId id="694" r:id="rId31"/>
    <p:sldId id="698" r:id="rId32"/>
    <p:sldId id="700" r:id="rId33"/>
    <p:sldId id="702" r:id="rId34"/>
    <p:sldId id="719" r:id="rId35"/>
    <p:sldId id="720" r:id="rId36"/>
    <p:sldId id="721" r:id="rId37"/>
    <p:sldId id="723" r:id="rId38"/>
    <p:sldId id="722" r:id="rId39"/>
    <p:sldId id="724" r:id="rId40"/>
    <p:sldId id="726" r:id="rId41"/>
    <p:sldId id="729" r:id="rId42"/>
    <p:sldId id="730" r:id="rId43"/>
    <p:sldId id="731" r:id="rId44"/>
    <p:sldId id="732" r:id="rId45"/>
    <p:sldId id="733" r:id="rId46"/>
    <p:sldId id="734" r:id="rId47"/>
    <p:sldId id="735" r:id="rId48"/>
    <p:sldId id="650" r:id="rId49"/>
  </p:sldIdLst>
  <p:sldSz cx="9144000" cy="6858000" type="screen4x3"/>
  <p:notesSz cx="6742113" cy="9872663"/>
  <p:defaultTextStyle>
    <a:defPPr>
      <a:defRPr lang="en-US"/>
    </a:defPPr>
    <a:lvl1pPr algn="l" rtl="0" fontAlgn="base">
      <a:spcBef>
        <a:spcPct val="0"/>
      </a:spcBef>
      <a:spcAft>
        <a:spcPct val="0"/>
      </a:spcAft>
      <a:defRPr sz="2400" kern="1200">
        <a:solidFill>
          <a:schemeClr val="tx1"/>
        </a:solidFill>
        <a:latin typeface="Century Gothic" pitchFamily="34" charset="0"/>
        <a:ea typeface="+mn-ea"/>
        <a:cs typeface="Arial" charset="0"/>
      </a:defRPr>
    </a:lvl1pPr>
    <a:lvl2pPr marL="457200" algn="l" rtl="0" fontAlgn="base">
      <a:spcBef>
        <a:spcPct val="0"/>
      </a:spcBef>
      <a:spcAft>
        <a:spcPct val="0"/>
      </a:spcAft>
      <a:defRPr sz="2400" kern="1200">
        <a:solidFill>
          <a:schemeClr val="tx1"/>
        </a:solidFill>
        <a:latin typeface="Century Gothic" pitchFamily="34" charset="0"/>
        <a:ea typeface="+mn-ea"/>
        <a:cs typeface="Arial" charset="0"/>
      </a:defRPr>
    </a:lvl2pPr>
    <a:lvl3pPr marL="914400" algn="l" rtl="0" fontAlgn="base">
      <a:spcBef>
        <a:spcPct val="0"/>
      </a:spcBef>
      <a:spcAft>
        <a:spcPct val="0"/>
      </a:spcAft>
      <a:defRPr sz="2400" kern="1200">
        <a:solidFill>
          <a:schemeClr val="tx1"/>
        </a:solidFill>
        <a:latin typeface="Century Gothic" pitchFamily="34" charset="0"/>
        <a:ea typeface="+mn-ea"/>
        <a:cs typeface="Arial" charset="0"/>
      </a:defRPr>
    </a:lvl3pPr>
    <a:lvl4pPr marL="1371600" algn="l" rtl="0" fontAlgn="base">
      <a:spcBef>
        <a:spcPct val="0"/>
      </a:spcBef>
      <a:spcAft>
        <a:spcPct val="0"/>
      </a:spcAft>
      <a:defRPr sz="2400" kern="1200">
        <a:solidFill>
          <a:schemeClr val="tx1"/>
        </a:solidFill>
        <a:latin typeface="Century Gothic" pitchFamily="34" charset="0"/>
        <a:ea typeface="+mn-ea"/>
        <a:cs typeface="Arial" charset="0"/>
      </a:defRPr>
    </a:lvl4pPr>
    <a:lvl5pPr marL="1828800" algn="l" rtl="0" fontAlgn="base">
      <a:spcBef>
        <a:spcPct val="0"/>
      </a:spcBef>
      <a:spcAft>
        <a:spcPct val="0"/>
      </a:spcAft>
      <a:defRPr sz="2400" kern="1200">
        <a:solidFill>
          <a:schemeClr val="tx1"/>
        </a:solidFill>
        <a:latin typeface="Century Gothic" pitchFamily="34" charset="0"/>
        <a:ea typeface="+mn-ea"/>
        <a:cs typeface="Arial" charset="0"/>
      </a:defRPr>
    </a:lvl5pPr>
    <a:lvl6pPr marL="2286000" algn="l" defTabSz="914400" rtl="0" eaLnBrk="1" latinLnBrk="0" hangingPunct="1">
      <a:defRPr sz="2400" kern="1200">
        <a:solidFill>
          <a:schemeClr val="tx1"/>
        </a:solidFill>
        <a:latin typeface="Century Gothic" pitchFamily="34" charset="0"/>
        <a:ea typeface="+mn-ea"/>
        <a:cs typeface="Arial" charset="0"/>
      </a:defRPr>
    </a:lvl6pPr>
    <a:lvl7pPr marL="2743200" algn="l" defTabSz="914400" rtl="0" eaLnBrk="1" latinLnBrk="0" hangingPunct="1">
      <a:defRPr sz="2400" kern="1200">
        <a:solidFill>
          <a:schemeClr val="tx1"/>
        </a:solidFill>
        <a:latin typeface="Century Gothic" pitchFamily="34" charset="0"/>
        <a:ea typeface="+mn-ea"/>
        <a:cs typeface="Arial" charset="0"/>
      </a:defRPr>
    </a:lvl7pPr>
    <a:lvl8pPr marL="3200400" algn="l" defTabSz="914400" rtl="0" eaLnBrk="1" latinLnBrk="0" hangingPunct="1">
      <a:defRPr sz="2400" kern="1200">
        <a:solidFill>
          <a:schemeClr val="tx1"/>
        </a:solidFill>
        <a:latin typeface="Century Gothic" pitchFamily="34" charset="0"/>
        <a:ea typeface="+mn-ea"/>
        <a:cs typeface="Arial" charset="0"/>
      </a:defRPr>
    </a:lvl8pPr>
    <a:lvl9pPr marL="3657600" algn="l" defTabSz="914400" rtl="0" eaLnBrk="1" latinLnBrk="0" hangingPunct="1">
      <a:defRPr sz="2400" kern="1200">
        <a:solidFill>
          <a:schemeClr val="tx1"/>
        </a:solidFill>
        <a:latin typeface="Century Gothic"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CCFFCC"/>
    <a:srgbClr val="FF9900"/>
    <a:srgbClr val="003399"/>
    <a:srgbClr val="FF6600"/>
    <a:srgbClr val="E65210"/>
    <a:srgbClr val="1C1C1C"/>
    <a:srgbClr val="001B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03" autoAdjust="0"/>
    <p:restoredTop sz="95699" autoAdjust="0"/>
  </p:normalViewPr>
  <p:slideViewPr>
    <p:cSldViewPr snapToGrid="0">
      <p:cViewPr>
        <p:scale>
          <a:sx n="90" d="100"/>
          <a:sy n="90" d="100"/>
        </p:scale>
        <p:origin x="-1546" y="-62"/>
      </p:cViewPr>
      <p:guideLst>
        <p:guide orient="horz" pos="1296"/>
        <p:guide pos="2928"/>
        <p:guide pos="336"/>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9" d="100"/>
          <a:sy n="49" d="100"/>
        </p:scale>
        <p:origin x="-1902" y="-114"/>
      </p:cViewPr>
      <p:guideLst>
        <p:guide orient="horz" pos="3110"/>
        <p:guide pos="212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22588" cy="493713"/>
          </a:xfrm>
          <a:prstGeom prst="rect">
            <a:avLst/>
          </a:prstGeom>
          <a:noFill/>
          <a:ln w="9525">
            <a:noFill/>
            <a:miter lim="800000"/>
            <a:headEnd/>
            <a:tailEnd/>
          </a:ln>
        </p:spPr>
        <p:txBody>
          <a:bodyPr vert="horz" wrap="square" lIns="90452" tIns="45227" rIns="90452" bIns="45227" numCol="1" anchor="t" anchorCtr="0" compatLnSpc="1">
            <a:prstTxWarp prst="textNoShape">
              <a:avLst/>
            </a:prstTxWarp>
          </a:bodyPr>
          <a:lstStyle>
            <a:lvl1pPr defTabSz="904875">
              <a:defRPr sz="1200">
                <a:latin typeface="Arial" charset="0"/>
              </a:defRPr>
            </a:lvl1pPr>
          </a:lstStyle>
          <a:p>
            <a:pPr>
              <a:defRPr/>
            </a:pPr>
            <a:endParaRPr lang="en-US"/>
          </a:p>
        </p:txBody>
      </p:sp>
      <p:sp>
        <p:nvSpPr>
          <p:cNvPr id="66563" name="Rectangle 3"/>
          <p:cNvSpPr>
            <a:spLocks noGrp="1" noChangeArrowheads="1"/>
          </p:cNvSpPr>
          <p:nvPr>
            <p:ph type="dt" sz="quarter" idx="1"/>
          </p:nvPr>
        </p:nvSpPr>
        <p:spPr bwMode="auto">
          <a:xfrm>
            <a:off x="3819525" y="0"/>
            <a:ext cx="2922588" cy="493713"/>
          </a:xfrm>
          <a:prstGeom prst="rect">
            <a:avLst/>
          </a:prstGeom>
          <a:noFill/>
          <a:ln w="9525">
            <a:noFill/>
            <a:miter lim="800000"/>
            <a:headEnd/>
            <a:tailEnd/>
          </a:ln>
        </p:spPr>
        <p:txBody>
          <a:bodyPr vert="horz" wrap="square" lIns="90452" tIns="45227" rIns="90452" bIns="45227" numCol="1" anchor="t" anchorCtr="0" compatLnSpc="1">
            <a:prstTxWarp prst="textNoShape">
              <a:avLst/>
            </a:prstTxWarp>
          </a:bodyPr>
          <a:lstStyle>
            <a:lvl1pPr algn="r" defTabSz="904875">
              <a:defRPr sz="1200">
                <a:latin typeface="Arial" charset="0"/>
              </a:defRPr>
            </a:lvl1pPr>
          </a:lstStyle>
          <a:p>
            <a:pPr>
              <a:defRPr/>
            </a:pPr>
            <a:endParaRPr lang="en-US"/>
          </a:p>
        </p:txBody>
      </p:sp>
      <p:sp>
        <p:nvSpPr>
          <p:cNvPr id="66564" name="Rectangle 4"/>
          <p:cNvSpPr>
            <a:spLocks noGrp="1" noChangeArrowheads="1"/>
          </p:cNvSpPr>
          <p:nvPr>
            <p:ph type="ftr" sz="quarter" idx="2"/>
          </p:nvPr>
        </p:nvSpPr>
        <p:spPr bwMode="auto">
          <a:xfrm>
            <a:off x="0" y="9378950"/>
            <a:ext cx="2922588" cy="493713"/>
          </a:xfrm>
          <a:prstGeom prst="rect">
            <a:avLst/>
          </a:prstGeom>
          <a:noFill/>
          <a:ln w="9525">
            <a:noFill/>
            <a:miter lim="800000"/>
            <a:headEnd/>
            <a:tailEnd/>
          </a:ln>
        </p:spPr>
        <p:txBody>
          <a:bodyPr vert="horz" wrap="square" lIns="90452" tIns="45227" rIns="90452" bIns="45227" numCol="1" anchor="b" anchorCtr="0" compatLnSpc="1">
            <a:prstTxWarp prst="textNoShape">
              <a:avLst/>
            </a:prstTxWarp>
          </a:bodyPr>
          <a:lstStyle>
            <a:lvl1pPr defTabSz="904875">
              <a:defRPr sz="1200">
                <a:latin typeface="Arial" charset="0"/>
              </a:defRPr>
            </a:lvl1pPr>
          </a:lstStyle>
          <a:p>
            <a:pPr>
              <a:defRPr/>
            </a:pPr>
            <a:endParaRPr lang="en-US"/>
          </a:p>
        </p:txBody>
      </p:sp>
      <p:sp>
        <p:nvSpPr>
          <p:cNvPr id="66565" name="Rectangle 5"/>
          <p:cNvSpPr>
            <a:spLocks noGrp="1" noChangeArrowheads="1"/>
          </p:cNvSpPr>
          <p:nvPr>
            <p:ph type="sldNum" sz="quarter" idx="3"/>
          </p:nvPr>
        </p:nvSpPr>
        <p:spPr bwMode="auto">
          <a:xfrm>
            <a:off x="3819525" y="9378950"/>
            <a:ext cx="2922588" cy="493713"/>
          </a:xfrm>
          <a:prstGeom prst="rect">
            <a:avLst/>
          </a:prstGeom>
          <a:noFill/>
          <a:ln w="9525">
            <a:noFill/>
            <a:miter lim="800000"/>
            <a:headEnd/>
            <a:tailEnd/>
          </a:ln>
        </p:spPr>
        <p:txBody>
          <a:bodyPr vert="horz" wrap="square" lIns="90452" tIns="45227" rIns="90452" bIns="45227" numCol="1" anchor="b" anchorCtr="0" compatLnSpc="1">
            <a:prstTxWarp prst="textNoShape">
              <a:avLst/>
            </a:prstTxWarp>
          </a:bodyPr>
          <a:lstStyle>
            <a:lvl1pPr algn="r" defTabSz="904875">
              <a:defRPr sz="1200">
                <a:latin typeface="Arial" charset="0"/>
              </a:defRPr>
            </a:lvl1pPr>
          </a:lstStyle>
          <a:p>
            <a:pPr>
              <a:defRPr/>
            </a:pPr>
            <a:fld id="{0F9EA6F2-FF3D-43F0-B6BB-9F6805A8916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22588" cy="493713"/>
          </a:xfrm>
          <a:prstGeom prst="rect">
            <a:avLst/>
          </a:prstGeom>
          <a:noFill/>
          <a:ln w="9525">
            <a:noFill/>
            <a:miter lim="800000"/>
            <a:headEnd/>
            <a:tailEnd/>
          </a:ln>
        </p:spPr>
        <p:txBody>
          <a:bodyPr vert="horz" wrap="square" lIns="90452" tIns="45227" rIns="90452" bIns="45227" numCol="1" anchor="t" anchorCtr="0" compatLnSpc="1">
            <a:prstTxWarp prst="textNoShape">
              <a:avLst/>
            </a:prstTxWarp>
          </a:bodyPr>
          <a:lstStyle>
            <a:lvl1pPr defTabSz="904875">
              <a:defRPr sz="1200">
                <a:latin typeface="Arial" charset="0"/>
              </a:defRPr>
            </a:lvl1pPr>
          </a:lstStyle>
          <a:p>
            <a:pPr>
              <a:defRPr/>
            </a:pPr>
            <a:endParaRPr lang="en-US"/>
          </a:p>
        </p:txBody>
      </p:sp>
      <p:sp>
        <p:nvSpPr>
          <p:cNvPr id="5123" name="Rectangle 3"/>
          <p:cNvSpPr>
            <a:spLocks noGrp="1" noChangeArrowheads="1"/>
          </p:cNvSpPr>
          <p:nvPr>
            <p:ph type="dt" idx="1"/>
          </p:nvPr>
        </p:nvSpPr>
        <p:spPr bwMode="auto">
          <a:xfrm>
            <a:off x="3819525" y="0"/>
            <a:ext cx="2922588" cy="493713"/>
          </a:xfrm>
          <a:prstGeom prst="rect">
            <a:avLst/>
          </a:prstGeom>
          <a:noFill/>
          <a:ln w="9525">
            <a:noFill/>
            <a:miter lim="800000"/>
            <a:headEnd/>
            <a:tailEnd/>
          </a:ln>
        </p:spPr>
        <p:txBody>
          <a:bodyPr vert="horz" wrap="square" lIns="90452" tIns="45227" rIns="90452" bIns="45227" numCol="1" anchor="t" anchorCtr="0" compatLnSpc="1">
            <a:prstTxWarp prst="textNoShape">
              <a:avLst/>
            </a:prstTxWarp>
          </a:bodyPr>
          <a:lstStyle>
            <a:lvl1pPr algn="r" defTabSz="904875">
              <a:defRPr sz="1200">
                <a:latin typeface="Arial" charset="0"/>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904875" y="739775"/>
            <a:ext cx="4935538" cy="3703638"/>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898525" y="4689475"/>
            <a:ext cx="4945063" cy="4443413"/>
          </a:xfrm>
          <a:prstGeom prst="rect">
            <a:avLst/>
          </a:prstGeom>
          <a:noFill/>
          <a:ln w="9525">
            <a:noFill/>
            <a:miter lim="800000"/>
            <a:headEnd/>
            <a:tailEnd/>
          </a:ln>
        </p:spPr>
        <p:txBody>
          <a:bodyPr vert="horz" wrap="square" lIns="90452" tIns="45227" rIns="90452" bIns="452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9378950"/>
            <a:ext cx="2922588" cy="493713"/>
          </a:xfrm>
          <a:prstGeom prst="rect">
            <a:avLst/>
          </a:prstGeom>
          <a:noFill/>
          <a:ln w="9525">
            <a:noFill/>
            <a:miter lim="800000"/>
            <a:headEnd/>
            <a:tailEnd/>
          </a:ln>
        </p:spPr>
        <p:txBody>
          <a:bodyPr vert="horz" wrap="square" lIns="90452" tIns="45227" rIns="90452" bIns="45227" numCol="1" anchor="b" anchorCtr="0" compatLnSpc="1">
            <a:prstTxWarp prst="textNoShape">
              <a:avLst/>
            </a:prstTxWarp>
          </a:bodyPr>
          <a:lstStyle>
            <a:lvl1pPr defTabSz="904875">
              <a:defRPr sz="120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819525" y="9378950"/>
            <a:ext cx="2922588" cy="493713"/>
          </a:xfrm>
          <a:prstGeom prst="rect">
            <a:avLst/>
          </a:prstGeom>
          <a:noFill/>
          <a:ln w="9525">
            <a:noFill/>
            <a:miter lim="800000"/>
            <a:headEnd/>
            <a:tailEnd/>
          </a:ln>
        </p:spPr>
        <p:txBody>
          <a:bodyPr vert="horz" wrap="square" lIns="90452" tIns="45227" rIns="90452" bIns="45227" numCol="1" anchor="b" anchorCtr="0" compatLnSpc="1">
            <a:prstTxWarp prst="textNoShape">
              <a:avLst/>
            </a:prstTxWarp>
          </a:bodyPr>
          <a:lstStyle>
            <a:lvl1pPr algn="r" defTabSz="904875">
              <a:defRPr sz="1200">
                <a:latin typeface="Arial" charset="0"/>
              </a:defRPr>
            </a:lvl1pPr>
          </a:lstStyle>
          <a:p>
            <a:pPr>
              <a:defRPr/>
            </a:pPr>
            <a:fld id="{E38E789E-27C5-49CE-8D42-A1A422CC9EC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dirty="0" smtClean="0"/>
              <a:t>Slides for IMS</a:t>
            </a:r>
            <a:r>
              <a:rPr lang="en-US" baseline="0" dirty="0" smtClean="0"/>
              <a:t> workshop</a:t>
            </a:r>
            <a:r>
              <a:rPr lang="en-US" dirty="0" smtClean="0"/>
              <a:t>, </a:t>
            </a:r>
            <a:r>
              <a:rPr lang="en-US" dirty="0" err="1" smtClean="0"/>
              <a:t>Jian-Sheng</a:t>
            </a:r>
            <a:r>
              <a:rPr lang="en-US" dirty="0" smtClean="0"/>
              <a:t> Wang, a soft </a:t>
            </a:r>
            <a:r>
              <a:rPr lang="en-US" dirty="0" err="1" smtClean="0"/>
              <a:t>ppt</a:t>
            </a:r>
            <a:r>
              <a:rPr lang="en-US" dirty="0" smtClean="0"/>
              <a:t> copy is available under the page http://staff.science.nus.edu.sg/~phywjs/Talks/talks.html</a:t>
            </a:r>
          </a:p>
          <a:p>
            <a:endParaRPr lang="en-SG" dirty="0" smtClean="0"/>
          </a:p>
        </p:txBody>
      </p:sp>
      <p:sp>
        <p:nvSpPr>
          <p:cNvPr id="48132" name="Slide Number Placeholder 3"/>
          <p:cNvSpPr>
            <a:spLocks noGrp="1"/>
          </p:cNvSpPr>
          <p:nvPr>
            <p:ph type="sldNum" sz="quarter" idx="5"/>
          </p:nvPr>
        </p:nvSpPr>
        <p:spPr>
          <a:noFill/>
        </p:spPr>
        <p:txBody>
          <a:bodyPr/>
          <a:lstStyle/>
          <a:p>
            <a:fld id="{2FC32F95-977D-4D75-B0D9-4E4FECB69080}"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2</a:t>
            </a:fld>
            <a:endParaRPr lang="en-US" sz="120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r>
              <a:rPr lang="en-GB" smtClean="0"/>
              <a:t>The model in this form is fairly general.  Note that x has the dimension of length. Superscript </a:t>
            </a:r>
            <a:r>
              <a:rPr lang="en-GB" i="1" smtClean="0"/>
              <a:t>T</a:t>
            </a:r>
            <a:r>
              <a:rPr lang="en-GB" smtClean="0"/>
              <a:t> is for matrix or column vector transpose.</a:t>
            </a:r>
          </a:p>
          <a:p>
            <a:pPr eaLnBrk="1" hangingPunct="1"/>
            <a:endParaRPr lang="en-US" smtClean="0">
              <a:solidFill>
                <a:srgbClr val="003399"/>
              </a:solidFill>
            </a:endParaRPr>
          </a:p>
          <a:p>
            <a:pPr eaLnBrk="1" hangingPunct="1"/>
            <a:endParaRPr lang="en-US" smtClean="0"/>
          </a:p>
        </p:txBody>
      </p:sp>
      <p:sp>
        <p:nvSpPr>
          <p:cNvPr id="5018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5DFC0CEF-18A5-4D03-82DA-66B4F72D01AC}" type="slidenum">
              <a:rPr lang="en-US" sz="1200">
                <a:latin typeface="Arial" charset="0"/>
              </a:rPr>
              <a:pPr algn="r" defTabSz="904875"/>
              <a:t>6</a:t>
            </a:fld>
            <a:endParaRPr lang="en-US"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r>
              <a:rPr lang="en-GB" smtClean="0"/>
              <a:t>The model in this form is fairly general.  Note that x has the dimension of length. Superscript </a:t>
            </a:r>
            <a:r>
              <a:rPr lang="en-GB" i="1" smtClean="0"/>
              <a:t>T</a:t>
            </a:r>
            <a:r>
              <a:rPr lang="en-GB" smtClean="0"/>
              <a:t> is for matrix or column vector transpose.</a:t>
            </a:r>
          </a:p>
          <a:p>
            <a:pPr eaLnBrk="1" hangingPunct="1"/>
            <a:endParaRPr lang="en-US" smtClean="0">
              <a:solidFill>
                <a:srgbClr val="003399"/>
              </a:solidFill>
            </a:endParaRPr>
          </a:p>
          <a:p>
            <a:pPr eaLnBrk="1" hangingPunct="1"/>
            <a:endParaRPr lang="en-US" smtClean="0"/>
          </a:p>
        </p:txBody>
      </p:sp>
      <p:sp>
        <p:nvSpPr>
          <p:cNvPr id="5018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5DFC0CEF-18A5-4D03-82DA-66B4F72D01AC}" type="slidenum">
              <a:rPr lang="en-US" sz="1200">
                <a:latin typeface="Arial" charset="0"/>
              </a:rPr>
              <a:pPr algn="r" defTabSz="904875"/>
              <a:t>7</a:t>
            </a:fld>
            <a:endParaRPr lang="en-US"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pPr eaLnBrk="1" hangingPunct="1"/>
            <a:r>
              <a:rPr lang="en-US" smtClean="0"/>
              <a:t>K is divided into three regions, left, center, right. The force constants K can be computed from a first principles package by taking the second derivatives of the total potential.</a:t>
            </a:r>
          </a:p>
          <a:p>
            <a:pPr eaLnBrk="1" hangingPunct="1"/>
            <a:endParaRPr lang="en-US" smtClean="0"/>
          </a:p>
        </p:txBody>
      </p:sp>
      <p:sp>
        <p:nvSpPr>
          <p:cNvPr id="5120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6F781C4C-E435-41B4-AFD3-CCB9E252A96A}" type="slidenum">
              <a:rPr lang="en-US" sz="1200">
                <a:latin typeface="Arial" charset="0"/>
              </a:rPr>
              <a:pPr algn="r" defTabSz="904875"/>
              <a:t>8</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pPr eaLnBrk="1" hangingPunct="1"/>
            <a:r>
              <a:rPr lang="en-US" smtClean="0"/>
              <a:t>Other types such as Matsubara Green’s function or canonical (Kubo) correlation are also used.  i = sqrt(-1).  The average &lt; … &gt; can be equilibrium or with respect to arbitrary density matrix.  For classical systems, G</a:t>
            </a:r>
            <a:r>
              <a:rPr lang="en-US" baseline="30000" smtClean="0"/>
              <a:t>&lt;</a:t>
            </a:r>
            <a:r>
              <a:rPr lang="en-US" smtClean="0"/>
              <a:t> = G</a:t>
            </a:r>
            <a:r>
              <a:rPr lang="en-US" baseline="30000" smtClean="0"/>
              <a:t>&gt;</a:t>
            </a:r>
            <a:r>
              <a:rPr lang="en-US" smtClean="0"/>
              <a:t>.</a:t>
            </a:r>
          </a:p>
          <a:p>
            <a:pPr eaLnBrk="1" hangingPunct="1"/>
            <a:endParaRPr lang="en-US" smtClean="0"/>
          </a:p>
          <a:p>
            <a:pPr eaLnBrk="1" hangingPunct="1"/>
            <a:endParaRPr lang="en-US" smtClean="0"/>
          </a:p>
        </p:txBody>
      </p:sp>
      <p:sp>
        <p:nvSpPr>
          <p:cNvPr id="52228"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F01A8523-B096-4C86-9DA2-1307A6E55AA1}" type="slidenum">
              <a:rPr lang="en-US" sz="1200">
                <a:latin typeface="Arial" charset="0"/>
              </a:rPr>
              <a:pPr algn="r" defTabSz="904875"/>
              <a:t>9</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pPr eaLnBrk="1" hangingPunct="1"/>
            <a:endParaRPr lang="en-US" smtClean="0"/>
          </a:p>
        </p:txBody>
      </p:sp>
      <p:sp>
        <p:nvSpPr>
          <p:cNvPr id="53252"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41619602-453C-41CA-A7BE-03D0C73A0D0C}" type="slidenum">
              <a:rPr lang="en-US" sz="1200">
                <a:latin typeface="Arial" charset="0"/>
              </a:rPr>
              <a:pPr algn="r" defTabSz="904875"/>
              <a:t>10</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pPr eaLnBrk="1" hangingPunct="1"/>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 + for the upper branch, and – for the returning lower branch.</a:t>
            </a:r>
          </a:p>
          <a:p>
            <a:pPr eaLnBrk="1" hangingPunct="1"/>
            <a:endParaRPr lang="el-GR" smtClean="0">
              <a:latin typeface="Times New Roman" pitchFamily="18" charset="0"/>
              <a:cs typeface="Times New Roman" pitchFamily="18" charset="0"/>
            </a:endParaRPr>
          </a:p>
        </p:txBody>
      </p:sp>
      <p:sp>
        <p:nvSpPr>
          <p:cNvPr id="5427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FC030247-2619-433A-9A31-EA604DA3A4CE}" type="slidenum">
              <a:rPr lang="en-US" sz="1200">
                <a:latin typeface="Arial" charset="0"/>
              </a:rPr>
              <a:pPr algn="r" defTabSz="904875"/>
              <a:t>11</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smtClean="0"/>
          </a:p>
        </p:txBody>
      </p:sp>
      <p:sp>
        <p:nvSpPr>
          <p:cNvPr id="5530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5FFBD3ED-5192-423B-B234-7EE708AE16C1}" type="slidenum">
              <a:rPr lang="en-US" sz="1200">
                <a:latin typeface="Arial" charset="0"/>
              </a:rPr>
              <a:pPr algn="r" defTabSz="904875"/>
              <a:t>12</a:t>
            </a:fld>
            <a:endParaRPr lang="en-US" sz="12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r>
              <a:rPr lang="en-US" smtClean="0"/>
              <a:t>Note that if ax = b, x = b/a, but not if a = 0,  in that case, x = infinity, thus,  the Dirac delta function.</a:t>
            </a:r>
          </a:p>
          <a:p>
            <a:pPr eaLnBrk="1" hangingPunct="1"/>
            <a:endParaRPr lang="en-US" smtClean="0"/>
          </a:p>
        </p:txBody>
      </p:sp>
      <p:sp>
        <p:nvSpPr>
          <p:cNvPr id="5632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390D1CD7-E0EB-4576-AC6E-74BFD725B633}" type="slidenum">
              <a:rPr lang="en-US" sz="1200">
                <a:latin typeface="Arial" charset="0"/>
              </a:rPr>
              <a:pPr algn="r" defTabSz="904875"/>
              <a:t>13</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r>
              <a:rPr lang="en-US" smtClean="0"/>
              <a:t>Another possible representation of the result is using Feynman path integral formulation.</a:t>
            </a:r>
          </a:p>
          <a:p>
            <a:pPr eaLnBrk="1" hangingPunct="1"/>
            <a:endParaRPr lang="en-US" smtClean="0"/>
          </a:p>
        </p:txBody>
      </p:sp>
      <p:sp>
        <p:nvSpPr>
          <p:cNvPr id="57348"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42660070-AB2E-4AA7-8D2D-A636E398BE40}" type="slidenum">
              <a:rPr lang="en-US" sz="1200">
                <a:latin typeface="Arial" charset="0"/>
              </a:rPr>
              <a:pPr algn="r" defTabSz="904875"/>
              <a:t>14</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pPr eaLnBrk="1" hangingPunct="1"/>
            <a:r>
              <a:rPr lang="en-US" smtClean="0"/>
              <a:t>Every operator is in interaction picture, dropped superscript I for simplicity. The Wick theorem is valid if the expectation &lt; … &gt; is with respect to a quadratic weight.  For a proof, see Rammer.</a:t>
            </a:r>
          </a:p>
          <a:p>
            <a:pPr eaLnBrk="1" hangingPunct="1"/>
            <a:endParaRPr lang="en-US" smtClean="0"/>
          </a:p>
          <a:p>
            <a:pPr eaLnBrk="1" hangingPunct="1"/>
            <a:endParaRPr lang="en-US" smtClean="0"/>
          </a:p>
        </p:txBody>
      </p:sp>
      <p:sp>
        <p:nvSpPr>
          <p:cNvPr id="58372"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CE1ED013-520E-419D-94AA-1524860B73A8}" type="slidenum">
              <a:rPr lang="en-US" sz="1200">
                <a:latin typeface="Arial" charset="0"/>
              </a:rPr>
              <a:pPr algn="r" defTabSz="904875"/>
              <a:t>15</a:t>
            </a:fld>
            <a:endParaRPr lang="en-US" sz="12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r>
              <a:rPr lang="en-US" smtClean="0"/>
              <a:t>See our review article or Rammer’s book.</a:t>
            </a:r>
          </a:p>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pPr eaLnBrk="1" hangingPunct="1"/>
            <a:endParaRPr lang="en-US" smtClean="0"/>
          </a:p>
        </p:txBody>
      </p:sp>
      <p:sp>
        <p:nvSpPr>
          <p:cNvPr id="6042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AC803C5F-0181-416B-80B5-BA18E9760C89}" type="slidenum">
              <a:rPr lang="en-US" sz="1200">
                <a:latin typeface="Arial" charset="0"/>
              </a:rPr>
              <a:pPr algn="r" defTabSz="904875"/>
              <a:t>17</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r>
              <a:rPr lang="en-US" smtClean="0"/>
              <a:t>See also figure 3 in J.-S. Wang, X. Ni, and J.-W. Jiang,  Phys. Rev. B </a:t>
            </a:r>
            <a:r>
              <a:rPr lang="en-US" b="1" smtClean="0"/>
              <a:t>80</a:t>
            </a:r>
            <a:r>
              <a:rPr lang="en-US" smtClean="0"/>
              <a:t>, 224302 (2009). </a:t>
            </a:r>
          </a:p>
          <a:p>
            <a:pPr eaLnBrk="1" hangingPunct="1"/>
            <a:endParaRPr lang="en-US" smtClean="0"/>
          </a:p>
        </p:txBody>
      </p:sp>
      <p:sp>
        <p:nvSpPr>
          <p:cNvPr id="6144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85C1A8B2-C831-4830-83E8-2112CF252EFE}" type="slidenum">
              <a:rPr lang="en-US" sz="1200">
                <a:latin typeface="Arial" charset="0"/>
              </a:rPr>
              <a:pPr algn="r" defTabSz="904875"/>
              <a:t>18</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62468"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AE0C8A46-57C5-4089-807B-5DB0D08A4F01}" type="slidenum">
              <a:rPr lang="en-US" sz="1200">
                <a:latin typeface="Arial" charset="0"/>
              </a:rPr>
              <a:pPr algn="r" defTabSz="904875"/>
              <a:t>19</a:t>
            </a:fld>
            <a:endParaRPr 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p>
        </p:txBody>
      </p:sp>
      <p:sp>
        <p:nvSpPr>
          <p:cNvPr id="63492"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6EB82F5F-4909-4F7A-8F4D-C3C4FFE10919}" type="slidenum">
              <a:rPr lang="en-US" sz="1200">
                <a:latin typeface="Arial" charset="0"/>
              </a:rPr>
              <a:pPr algn="r" defTabSz="904875"/>
              <a:t>20</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smtClean="0"/>
              <a:t>In deriving the last line, we use the fact (g</a:t>
            </a:r>
            <a:r>
              <a:rPr lang="en-US" baseline="30000" smtClean="0"/>
              <a:t>r</a:t>
            </a:r>
            <a:r>
              <a:rPr lang="en-US" smtClean="0"/>
              <a:t>)</a:t>
            </a:r>
            <a:r>
              <a:rPr lang="en-US" baseline="30000" smtClean="0"/>
              <a:t>-1</a:t>
            </a:r>
            <a:r>
              <a:rPr lang="en-US" smtClean="0"/>
              <a:t> g</a:t>
            </a:r>
            <a:r>
              <a:rPr lang="en-US" baseline="30000" smtClean="0"/>
              <a:t>&lt;</a:t>
            </a:r>
            <a:r>
              <a:rPr lang="en-US" smtClean="0"/>
              <a:t> = 0.</a:t>
            </a:r>
          </a:p>
        </p:txBody>
      </p:sp>
      <p:sp>
        <p:nvSpPr>
          <p:cNvPr id="6451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5BF190B5-9108-4592-A9B4-32C37C1634AC}" type="slidenum">
              <a:rPr lang="en-US" sz="1200">
                <a:latin typeface="Arial" charset="0"/>
              </a:rPr>
              <a:pPr algn="r" defTabSz="904875"/>
              <a:t>21</a:t>
            </a:fld>
            <a:endParaRPr lang="en-US"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r>
              <a:rPr lang="en-US" smtClean="0"/>
              <a:t>I</a:t>
            </a:r>
            <a:r>
              <a:rPr lang="en-US" baseline="-25000" smtClean="0"/>
              <a:t>L</a:t>
            </a:r>
            <a:r>
              <a:rPr lang="en-US" smtClean="0"/>
              <a:t> is energy flowing out of the left lead into the center.  This expression can be proving to be real, no need to take Re.  Above equation works for general nonlinear case.</a:t>
            </a:r>
          </a:p>
          <a:p>
            <a:pPr eaLnBrk="1" hangingPunct="1"/>
            <a:endParaRPr lang="en-US" smtClean="0"/>
          </a:p>
        </p:txBody>
      </p:sp>
      <p:sp>
        <p:nvSpPr>
          <p:cNvPr id="6554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E862EADB-786C-4ADF-AB5A-04AE94CF6F58}" type="slidenum">
              <a:rPr lang="en-US" sz="1200">
                <a:latin typeface="Arial" charset="0"/>
              </a:rPr>
              <a:pPr algn="r" defTabSz="904875"/>
              <a:t>22</a:t>
            </a:fld>
            <a:endParaRPr lang="en-US"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pPr eaLnBrk="1" hangingPunct="1"/>
            <a:r>
              <a:rPr lang="en-US" smtClean="0"/>
              <a:t>The symmetrization appears necessary to get the Caroli formula.  Caroli formula is valid only for ballistic case where H</a:t>
            </a:r>
            <a:r>
              <a:rPr lang="en-US" baseline="-25000" smtClean="0"/>
              <a:t>n</a:t>
            </a:r>
            <a:r>
              <a:rPr lang="en-US" smtClean="0"/>
              <a:t> = 0.</a:t>
            </a:r>
          </a:p>
          <a:p>
            <a:pPr eaLnBrk="1" hangingPunct="1"/>
            <a:endParaRPr lang="en-US" smtClean="0"/>
          </a:p>
        </p:txBody>
      </p:sp>
      <p:sp>
        <p:nvSpPr>
          <p:cNvPr id="6656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59500CEE-64AB-460C-B381-216A7AD0CDBC}" type="slidenum">
              <a:rPr lang="en-US" sz="1200">
                <a:latin typeface="Arial" charset="0"/>
              </a:rPr>
              <a:pPr algn="r" defTabSz="904875"/>
              <a:t>23</a:t>
            </a:fld>
            <a:endParaRPr lang="en-US" sz="12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smtClean="0"/>
              <a:t>The matrix K is infinite in both directions.</a:t>
            </a:r>
          </a:p>
          <a:p>
            <a:pPr eaLnBrk="1" hangingPunct="1"/>
            <a:endParaRPr lang="en-US" smtClean="0"/>
          </a:p>
        </p:txBody>
      </p:sp>
      <p:sp>
        <p:nvSpPr>
          <p:cNvPr id="67588"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8193A737-27F0-4300-89B3-F39C4E898A95}" type="slidenum">
              <a:rPr lang="en-US" sz="1200">
                <a:latin typeface="Arial" charset="0"/>
              </a:rPr>
              <a:pPr algn="r" defTabSz="904875"/>
              <a:t>24</a:t>
            </a:fld>
            <a:endParaRPr lang="en-US"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r>
              <a:rPr lang="en-US" smtClean="0"/>
              <a:t>K</a:t>
            </a:r>
            <a:r>
              <a:rPr lang="en-US" baseline="30000" smtClean="0"/>
              <a:t>R</a:t>
            </a:r>
            <a:r>
              <a:rPr lang="en-US" smtClean="0"/>
              <a:t> is semi-finite,  V is nonzero only at the corner.</a:t>
            </a:r>
          </a:p>
          <a:p>
            <a:pPr eaLnBrk="1" hangingPunct="1"/>
            <a:endParaRPr lang="en-US" smtClean="0"/>
          </a:p>
        </p:txBody>
      </p:sp>
      <p:sp>
        <p:nvSpPr>
          <p:cNvPr id="68612"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2BF5935-4E74-4647-AC96-B9E0CB8656EF}" type="slidenum">
              <a:rPr lang="en-US" sz="1200">
                <a:latin typeface="Arial" charset="0"/>
              </a:rPr>
              <a:pPr algn="r" defTabSz="904875"/>
              <a:t>25</a:t>
            </a:fld>
            <a:endParaRPr lang="en-US" sz="120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r>
              <a:rPr lang="en-US" smtClean="0">
                <a:latin typeface="Times New Roman" pitchFamily="18" charset="0"/>
                <a:cs typeface="Times New Roman" pitchFamily="18" charset="0"/>
              </a:rPr>
              <a:t>Σ</a:t>
            </a:r>
            <a:r>
              <a:rPr lang="en-US" baseline="-25000" smtClean="0">
                <a:latin typeface="Times New Roman" pitchFamily="18" charset="0"/>
                <a:cs typeface="Times New Roman" pitchFamily="18" charset="0"/>
              </a:rPr>
              <a:t>R</a:t>
            </a:r>
            <a:r>
              <a:rPr lang="en-US" smtClean="0">
                <a:latin typeface="Times New Roman" pitchFamily="18" charset="0"/>
                <a:cs typeface="Times New Roman" pitchFamily="18" charset="0"/>
              </a:rPr>
              <a:t> is nonzero only for the lower right corner.</a:t>
            </a:r>
            <a:endParaRPr lang="en-US" smtClean="0"/>
          </a:p>
        </p:txBody>
      </p:sp>
      <p:sp>
        <p:nvSpPr>
          <p:cNvPr id="6963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436ED428-0302-4559-97DE-962EC2C1A444}" type="slidenum">
              <a:rPr lang="en-US" sz="1200">
                <a:latin typeface="Arial" charset="0"/>
              </a:rPr>
              <a:pPr algn="r" defTabSz="904875"/>
              <a:t>26</a:t>
            </a:fld>
            <a:endParaRPr lang="en-US" sz="12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n-US" smtClean="0"/>
              <a:t>The last formula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called universal conductance.</a:t>
            </a:r>
          </a:p>
          <a:p>
            <a:pPr eaLnBrk="1" hangingPunct="1"/>
            <a:endParaRPr lang="el-GR" smtClean="0">
              <a:latin typeface="Times New Roman" pitchFamily="18" charset="0"/>
              <a:cs typeface="Times New Roman" pitchFamily="18" charset="0"/>
            </a:endParaRPr>
          </a:p>
        </p:txBody>
      </p:sp>
      <p:sp>
        <p:nvSpPr>
          <p:cNvPr id="70660"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707D2B7F-50CA-479C-8402-51DDD6DCF419}" type="slidenum">
              <a:rPr lang="en-US" sz="1200">
                <a:latin typeface="Arial" charset="0"/>
              </a:rPr>
              <a:pPr algn="r" defTabSz="904875"/>
              <a:t>27</a:t>
            </a:fld>
            <a:endParaRPr lang="en-US" sz="12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smtClean="0"/>
              <a:t>The nonlinear result may be not correct at the low frequency end.</a:t>
            </a:r>
          </a:p>
          <a:p>
            <a:pPr eaLnBrk="1" hangingPunct="1"/>
            <a:endParaRPr lang="en-US" smtClean="0"/>
          </a:p>
        </p:txBody>
      </p:sp>
      <p:sp>
        <p:nvSpPr>
          <p:cNvPr id="7168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110347F3-EFB6-4A08-8AEB-D3955A81CF9F}" type="slidenum">
              <a:rPr lang="en-US" sz="1200">
                <a:latin typeface="Arial" charset="0"/>
              </a:rPr>
              <a:pPr algn="r" defTabSz="904875"/>
              <a:t>28</a:t>
            </a:fld>
            <a:endParaRPr lang="en-US" sz="120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r>
              <a:rPr lang="en-US" smtClean="0"/>
              <a:t>The I</a:t>
            </a:r>
            <a:r>
              <a:rPr lang="en-US" baseline="-25000" smtClean="0"/>
              <a:t>L</a:t>
            </a:r>
            <a:r>
              <a:rPr lang="en-US" smtClean="0"/>
              <a:t> is valid for 1D chain with spring constant k.</a:t>
            </a:r>
          </a:p>
          <a:p>
            <a:pPr eaLnBrk="1" hangingPunct="1"/>
            <a:endParaRPr lang="en-US" smtClean="0"/>
          </a:p>
          <a:p>
            <a:pPr eaLnBrk="1" hangingPunct="1"/>
            <a:endParaRPr lang="en-US" smtClean="0"/>
          </a:p>
        </p:txBody>
      </p:sp>
      <p:sp>
        <p:nvSpPr>
          <p:cNvPr id="72708"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D5F6FF7D-187C-4837-96C5-738F79EBCA38}" type="slidenum">
              <a:rPr lang="en-US" sz="1200">
                <a:latin typeface="Arial" charset="0"/>
              </a:rPr>
              <a:pPr algn="r" defTabSz="904875"/>
              <a:t>29</a:t>
            </a:fld>
            <a:endParaRPr lang="en-US" sz="12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smtClean="0"/>
              <a:t>In steady state we use Keldysh contour which is from -</a:t>
            </a:r>
            <a:r>
              <a:rPr lang="en-US" smtClean="0">
                <a:sym typeface="SymbolPS" pitchFamily="18" charset="2"/>
              </a:rPr>
              <a:t> to +.  But here for transient study, the contour is a finite segment.</a:t>
            </a:r>
          </a:p>
        </p:txBody>
      </p:sp>
      <p:sp>
        <p:nvSpPr>
          <p:cNvPr id="73732"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C5AD5EB2-0783-4AD6-A827-30494ED7FDFC}" type="slidenum">
              <a:rPr lang="en-US" sz="1200">
                <a:latin typeface="Arial" charset="0"/>
              </a:rPr>
              <a:pPr algn="r" defTabSz="904875"/>
              <a:t>30</a:t>
            </a:fld>
            <a:endParaRPr lang="en-US" sz="120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C3147F3E-B83E-4BEC-A28B-F5AD9542623F}" type="slidenum">
              <a:rPr lang="en-US" sz="1200">
                <a:latin typeface="Arial" charset="0"/>
              </a:rPr>
              <a:pPr algn="r" defTabSz="904875"/>
              <a:t>31</a:t>
            </a:fld>
            <a:endParaRPr lang="en-US" sz="120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C3147F3E-B83E-4BEC-A28B-F5AD9542623F}" type="slidenum">
              <a:rPr lang="en-US" sz="1200">
                <a:latin typeface="Arial" charset="0"/>
              </a:rPr>
              <a:pPr algn="r" defTabSz="904875"/>
              <a:t>32</a:t>
            </a:fld>
            <a:endParaRPr lang="en-US" sz="120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33</a:t>
            </a:fld>
            <a:endParaRPr lang="en-US" sz="120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34</a:t>
            </a:fld>
            <a:endParaRPr lang="en-US" sz="120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35</a:t>
            </a:fld>
            <a:endParaRPr lang="en-US" sz="120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36</a:t>
            </a:fld>
            <a:endParaRPr lang="en-US" sz="120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37</a:t>
            </a:fld>
            <a:endParaRPr lang="en-US" sz="120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38</a:t>
            </a:fld>
            <a:endParaRPr lang="en-US" sz="120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39</a:t>
            </a:fld>
            <a:endParaRPr lang="en-US" sz="120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40</a:t>
            </a:fld>
            <a:endParaRPr lang="en-US" sz="120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41</a:t>
            </a:fld>
            <a:endParaRPr lang="en-US" sz="120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42</a:t>
            </a:fld>
            <a:endParaRPr lang="en-US" sz="120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43</a:t>
            </a:fld>
            <a:endParaRPr lang="en-US" sz="120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44</a:t>
            </a:fld>
            <a:endParaRPr lang="en-US" sz="120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GB" smtClean="0"/>
          </a:p>
        </p:txBody>
      </p:sp>
      <p:sp>
        <p:nvSpPr>
          <p:cNvPr id="49156"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2AC29A2B-3C64-451B-ACCF-11F851B6EE12}" type="slidenum">
              <a:rPr lang="en-US" sz="1200">
                <a:latin typeface="Arial" charset="0"/>
              </a:rPr>
              <a:pPr algn="r" defTabSz="904875"/>
              <a:t>45</a:t>
            </a:fld>
            <a:endParaRPr lang="en-US" sz="120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en-US" smtClean="0"/>
              <a:t>I acknowledge my students/collaborators/group members over the years involved in this field: Wang Jian, Zeng Nan, Lü Jingtao, Eduardo Cuansing, Jiang Jinwu, Jose L. Garcia, Zhang Lifa, Ni Xiaoxi, Leek Meng Lee, Xu Yong, Pawel Keblinski, Baowen Li, Lan Jinghua, Gan Chee Kwan.</a:t>
            </a:r>
          </a:p>
          <a:p>
            <a:pPr eaLnBrk="1" hangingPunct="1"/>
            <a:endParaRPr lang="en-US" smtClean="0"/>
          </a:p>
        </p:txBody>
      </p:sp>
      <p:sp>
        <p:nvSpPr>
          <p:cNvPr id="76804" name="Slide Number Placeholder 3"/>
          <p:cNvSpPr txBox="1">
            <a:spLocks noGrp="1"/>
          </p:cNvSpPr>
          <p:nvPr/>
        </p:nvSpPr>
        <p:spPr bwMode="auto">
          <a:xfrm>
            <a:off x="3819525" y="9378950"/>
            <a:ext cx="2922588" cy="493713"/>
          </a:xfrm>
          <a:prstGeom prst="rect">
            <a:avLst/>
          </a:prstGeom>
          <a:noFill/>
          <a:ln w="9525">
            <a:noFill/>
            <a:miter lim="800000"/>
            <a:headEnd/>
            <a:tailEnd/>
          </a:ln>
        </p:spPr>
        <p:txBody>
          <a:bodyPr lIns="90452" tIns="45227" rIns="90452" bIns="45227" anchor="b"/>
          <a:lstStyle/>
          <a:p>
            <a:pPr algn="r" defTabSz="904875"/>
            <a:fld id="{FD64FDEF-2E4F-4C81-B996-EC05F8164FC3}" type="slidenum">
              <a:rPr lang="en-US" sz="1200">
                <a:latin typeface="Arial" charset="0"/>
              </a:rPr>
              <a:pPr algn="r" defTabSz="904875"/>
              <a:t>46</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4"/>
          <p:cNvSpPr>
            <a:spLocks noGrp="1"/>
          </p:cNvSpPr>
          <p:nvPr>
            <p:ph type="sldNum" sz="quarter" idx="10"/>
          </p:nvPr>
        </p:nvSpPr>
        <p:spPr>
          <a:ln/>
        </p:spPr>
        <p:txBody>
          <a:bodyPr/>
          <a:lstStyle>
            <a:lvl1pPr>
              <a:defRPr/>
            </a:lvl1pPr>
          </a:lstStyle>
          <a:p>
            <a:pPr>
              <a:defRPr/>
            </a:pPr>
            <a:fld id="{677D723F-EFF5-41F4-8253-8C24198A85F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a:ln/>
        </p:spPr>
        <p:txBody>
          <a:bodyPr/>
          <a:lstStyle>
            <a:lvl1pPr>
              <a:defRPr/>
            </a:lvl1pPr>
          </a:lstStyle>
          <a:p>
            <a:pPr>
              <a:defRPr/>
            </a:pPr>
            <a:fld id="{C03320FD-3A27-44EB-9B5D-0C125BD762E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4"/>
          <p:cNvSpPr>
            <a:spLocks noGrp="1"/>
          </p:cNvSpPr>
          <p:nvPr>
            <p:ph type="sldNum" sz="quarter" idx="10"/>
          </p:nvPr>
        </p:nvSpPr>
        <p:spPr>
          <a:ln/>
        </p:spPr>
        <p:txBody>
          <a:bodyPr/>
          <a:lstStyle>
            <a:lvl1pPr>
              <a:defRPr/>
            </a:lvl1pPr>
          </a:lstStyle>
          <a:p>
            <a:pPr>
              <a:defRPr/>
            </a:pPr>
            <a:fld id="{E826149A-29B6-49E9-BEF8-E4A8FD6AA6B5}"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ln/>
        </p:spPr>
        <p:txBody>
          <a:bodyPr/>
          <a:lstStyle>
            <a:lvl1pPr>
              <a:defRPr/>
            </a:lvl1pPr>
          </a:lstStyle>
          <a:p>
            <a:pPr>
              <a:defRPr/>
            </a:pPr>
            <a:fld id="{6FD4CB1A-199A-4033-A17C-780A2A3D4C6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4"/>
          <p:cNvSpPr>
            <a:spLocks noGrp="1"/>
          </p:cNvSpPr>
          <p:nvPr>
            <p:ph type="sldNum" sz="quarter" idx="10"/>
          </p:nvPr>
        </p:nvSpPr>
        <p:spPr>
          <a:ln/>
        </p:spPr>
        <p:txBody>
          <a:bodyPr/>
          <a:lstStyle>
            <a:lvl1pPr>
              <a:defRPr/>
            </a:lvl1pPr>
          </a:lstStyle>
          <a:p>
            <a:pPr>
              <a:defRPr/>
            </a:pPr>
            <a:fld id="{65A83C22-9BC8-4044-B445-3EF7FD2CF4EC}"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Slide Number Placeholder 4"/>
          <p:cNvSpPr>
            <a:spLocks noGrp="1"/>
          </p:cNvSpPr>
          <p:nvPr>
            <p:ph type="sldNum" sz="quarter" idx="10"/>
          </p:nvPr>
        </p:nvSpPr>
        <p:spPr>
          <a:ln/>
        </p:spPr>
        <p:txBody>
          <a:bodyPr/>
          <a:lstStyle>
            <a:lvl1pPr>
              <a:defRPr/>
            </a:lvl1pPr>
          </a:lstStyle>
          <a:p>
            <a:pPr>
              <a:defRPr/>
            </a:pPr>
            <a:fld id="{3D3C9111-619A-4C3D-8ECB-7C0BAF336D12}"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10"/>
          </p:nvPr>
        </p:nvSpPr>
        <p:spPr>
          <a:ln/>
        </p:spPr>
        <p:txBody>
          <a:bodyPr/>
          <a:lstStyle>
            <a:lvl1pPr>
              <a:defRPr/>
            </a:lvl1pPr>
          </a:lstStyle>
          <a:p>
            <a:pPr>
              <a:defRPr/>
            </a:pPr>
            <a:fld id="{2417926C-A6F7-4122-9D7B-9943A6497BA8}"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ln/>
        </p:spPr>
        <p:txBody>
          <a:bodyPr/>
          <a:lstStyle>
            <a:lvl1pPr>
              <a:defRPr/>
            </a:lvl1pPr>
          </a:lstStyle>
          <a:p>
            <a:pPr>
              <a:defRPr/>
            </a:pPr>
            <a:fld id="{F8C1D0A5-7ABD-4A5C-8DCA-8B9DF4F2EEA3}"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ln/>
        </p:spPr>
        <p:txBody>
          <a:bodyPr/>
          <a:lstStyle>
            <a:lvl1pPr>
              <a:defRPr/>
            </a:lvl1pPr>
          </a:lstStyle>
          <a:p>
            <a:pPr>
              <a:defRPr/>
            </a:pPr>
            <a:fld id="{5831201B-3C75-4FF5-85DC-BC987A192B7F}"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a:ln/>
        </p:spPr>
        <p:txBody>
          <a:bodyPr/>
          <a:lstStyle>
            <a:lvl1pPr>
              <a:defRPr/>
            </a:lvl1pPr>
          </a:lstStyle>
          <a:p>
            <a:pPr>
              <a:defRPr/>
            </a:pPr>
            <a:fld id="{81517DAE-AB40-4AA9-90F2-D06C873B398E}"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4"/>
          <p:cNvSpPr>
            <a:spLocks noGrp="1"/>
          </p:cNvSpPr>
          <p:nvPr>
            <p:ph type="sldNum" sz="quarter" idx="10"/>
          </p:nvPr>
        </p:nvSpPr>
        <p:spPr>
          <a:ln/>
        </p:spPr>
        <p:txBody>
          <a:bodyPr/>
          <a:lstStyle>
            <a:lvl1pPr>
              <a:defRPr/>
            </a:lvl1pPr>
          </a:lstStyle>
          <a:p>
            <a:pPr>
              <a:defRPr/>
            </a:pPr>
            <a:fld id="{771EB985-4393-4A76-BDDC-A5EC71B17B8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bgB-cover"/>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5"/>
          <p:cNvPicPr>
            <a:picLocks noChangeAspect="1" noChangeArrowheads="1"/>
          </p:cNvPicPr>
          <p:nvPr userDrawn="1"/>
        </p:nvPicPr>
        <p:blipFill>
          <a:blip r:embed="rId3" cstate="print"/>
          <a:srcRect/>
          <a:stretch>
            <a:fillRect/>
          </a:stretch>
        </p:blipFill>
        <p:spPr bwMode="auto">
          <a:xfrm>
            <a:off x="3729038" y="663575"/>
            <a:ext cx="1684337" cy="823913"/>
          </a:xfrm>
          <a:prstGeom prst="rect">
            <a:avLst/>
          </a:prstGeom>
          <a:noFill/>
          <a:ln w="9525">
            <a:noFill/>
            <a:miter lim="800000"/>
            <a:headEnd/>
            <a:tailEnd/>
          </a:ln>
        </p:spPr>
      </p:pic>
      <p:sp>
        <p:nvSpPr>
          <p:cNvPr id="287747" name="Rectangle 2"/>
          <p:cNvSpPr>
            <a:spLocks noGrp="1" noChangeArrowheads="1"/>
          </p:cNvSpPr>
          <p:nvPr>
            <p:ph type="ctrTitle"/>
          </p:nvPr>
        </p:nvSpPr>
        <p:spPr>
          <a:xfrm>
            <a:off x="685800" y="2244725"/>
            <a:ext cx="7772400" cy="1470025"/>
          </a:xfrm>
          <a:effectLst>
            <a:outerShdw dist="35921" dir="2700000" algn="ctr" rotWithShape="0">
              <a:srgbClr val="808080"/>
            </a:outerShdw>
          </a:effectLst>
        </p:spPr>
        <p:txBody>
          <a:bodyPr/>
          <a:lstStyle>
            <a:lvl1pPr algn="ctr">
              <a:defRPr sz="2400" smtClean="0"/>
            </a:lvl1pPr>
          </a:lstStyle>
          <a:p>
            <a:r>
              <a:rPr lang="en-US" smtClean="0"/>
              <a:t>NATIONAL UNIVERSITY OF SINGAPORE</a:t>
            </a:r>
          </a:p>
        </p:txBody>
      </p:sp>
      <p:sp>
        <p:nvSpPr>
          <p:cNvPr id="287748" name="Rectangle 3"/>
          <p:cNvSpPr>
            <a:spLocks noGrp="1" noChangeArrowheads="1"/>
          </p:cNvSpPr>
          <p:nvPr>
            <p:ph type="subTitle" idx="1"/>
          </p:nvPr>
        </p:nvSpPr>
        <p:spPr>
          <a:xfrm>
            <a:off x="1371600" y="3514725"/>
            <a:ext cx="6400800" cy="1752600"/>
          </a:xfrm>
        </p:spPr>
        <p:txBody>
          <a:bodyPr/>
          <a:lstStyle>
            <a:lvl1pPr marL="0" indent="0" algn="ctr">
              <a:defRPr sz="3200" b="0" smtClean="0">
                <a:solidFill>
                  <a:srgbClr val="001B50"/>
                </a:solidFill>
              </a:defRPr>
            </a:lvl1pPr>
          </a:lstStyle>
          <a:p>
            <a:r>
              <a:rPr lang="en-US" smtClean="0"/>
              <a:t>An Overview</a:t>
            </a:r>
          </a:p>
          <a:p>
            <a:r>
              <a:rPr lang="en-US" smtClean="0"/>
              <a:t>9th August 2009</a:t>
            </a:r>
          </a:p>
        </p:txBody>
      </p:sp>
    </p:spTree>
  </p:cSld>
  <p:clrMapOvr>
    <a:masterClrMapping/>
  </p:clrMapOvr>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2" descr="bgB-inside"/>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5"/>
          <p:cNvPicPr>
            <a:picLocks noChangeAspect="1" noChangeArrowheads="1"/>
          </p:cNvPicPr>
          <p:nvPr userDrawn="1"/>
        </p:nvPicPr>
        <p:blipFill>
          <a:blip r:embed="rId3" cstate="print"/>
          <a:srcRect/>
          <a:stretch>
            <a:fillRect/>
          </a:stretch>
        </p:blipFill>
        <p:spPr bwMode="auto">
          <a:xfrm>
            <a:off x="7940675" y="319088"/>
            <a:ext cx="863600" cy="423862"/>
          </a:xfrm>
          <a:prstGeom prst="rect">
            <a:avLst/>
          </a:prstGeom>
          <a:noFill/>
          <a:ln w="9525">
            <a:noFill/>
            <a:miter lim="800000"/>
            <a:headEnd/>
            <a:tailEnd/>
          </a:ln>
        </p:spPr>
      </p:pic>
      <p:sp>
        <p:nvSpPr>
          <p:cNvPr id="6" name="Text Box 16"/>
          <p:cNvSpPr txBox="1">
            <a:spLocks noChangeArrowheads="1"/>
          </p:cNvSpPr>
          <p:nvPr userDrawn="1"/>
        </p:nvSpPr>
        <p:spPr bwMode="auto">
          <a:xfrm>
            <a:off x="279400" y="6627813"/>
            <a:ext cx="1096775" cy="215444"/>
          </a:xfrm>
          <a:prstGeom prst="rect">
            <a:avLst/>
          </a:prstGeom>
          <a:noFill/>
          <a:ln w="9525">
            <a:noFill/>
            <a:miter lim="800000"/>
            <a:headEnd/>
            <a:tailEnd/>
          </a:ln>
          <a:effectLst/>
        </p:spPr>
        <p:txBody>
          <a:bodyPr wrap="none">
            <a:spAutoFit/>
          </a:bodyPr>
          <a:lstStyle/>
          <a:p>
            <a:pPr>
              <a:defRPr/>
            </a:pPr>
            <a:r>
              <a:rPr lang="en-US" sz="800" dirty="0" smtClean="0">
                <a:latin typeface="Arial Unicode MS" pitchFamily="34" charset="-128"/>
                <a:cs typeface="Arial" pitchFamily="34" charset="0"/>
              </a:rPr>
              <a:t>IMS</a:t>
            </a:r>
            <a:r>
              <a:rPr lang="en-US" sz="800" baseline="0" dirty="0" smtClean="0">
                <a:latin typeface="Arial Unicode MS" pitchFamily="34" charset="-128"/>
                <a:cs typeface="Arial" pitchFamily="34" charset="0"/>
              </a:rPr>
              <a:t> workshop</a:t>
            </a:r>
            <a:r>
              <a:rPr lang="en-US" sz="800" dirty="0" smtClean="0">
                <a:latin typeface="Arial Unicode MS" pitchFamily="34" charset="-128"/>
                <a:cs typeface="Arial" pitchFamily="34" charset="0"/>
              </a:rPr>
              <a:t> 2011</a:t>
            </a:r>
            <a:endParaRPr lang="en-US" sz="800" dirty="0">
              <a:latin typeface="Arial Unicode MS" pitchFamily="34" charset="-128"/>
              <a:cs typeface="Arial" pitchFamily="34" charset="0"/>
            </a:endParaRP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Slide Number Placeholder 4"/>
          <p:cNvSpPr>
            <a:spLocks noGrp="1"/>
          </p:cNvSpPr>
          <p:nvPr>
            <p:ph type="sldNum" sz="quarter" idx="10"/>
          </p:nvPr>
        </p:nvSpPr>
        <p:spPr/>
        <p:txBody>
          <a:bodyPr/>
          <a:lstStyle>
            <a:lvl1pPr>
              <a:defRPr/>
            </a:lvl1pPr>
          </a:lstStyle>
          <a:p>
            <a:pPr>
              <a:defRPr/>
            </a:pPr>
            <a:fld id="{CABF5D2B-FE0A-4C6D-AF70-204CDBF12C58}"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8581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6200" y="6553200"/>
            <a:ext cx="2114550" cy="506413"/>
          </a:xfrm>
          <a:prstGeom prst="rect">
            <a:avLst/>
          </a:prstGeom>
        </p:spPr>
        <p:txBody>
          <a:bodyPr/>
          <a:lstStyle>
            <a:lvl1pPr>
              <a:defRPr/>
            </a:lvl1pPr>
          </a:lstStyle>
          <a:p>
            <a:pPr>
              <a:defRPr/>
            </a:pPr>
            <a:fld id="{1C383ED0-3F60-4E91-8EAF-B56B3210660D}" type="datetime1">
              <a:rPr lang="en-US"/>
              <a:pPr>
                <a:defRPr/>
              </a:pPr>
              <a:t>12/16/2011</a:t>
            </a:fld>
            <a:endParaRPr lang="en-GB"/>
          </a:p>
        </p:txBody>
      </p:sp>
      <p:sp>
        <p:nvSpPr>
          <p:cNvPr id="7" name="Slide Number Placeholder 6"/>
          <p:cNvSpPr>
            <a:spLocks noGrp="1"/>
          </p:cNvSpPr>
          <p:nvPr>
            <p:ph type="sldNum" sz="quarter" idx="11"/>
          </p:nvPr>
        </p:nvSpPr>
        <p:spPr>
          <a:xfrm>
            <a:off x="6934200" y="6553200"/>
            <a:ext cx="2114550" cy="506413"/>
          </a:xfrm>
        </p:spPr>
        <p:txBody>
          <a:bodyPr/>
          <a:lstStyle>
            <a:lvl1pPr>
              <a:defRPr/>
            </a:lvl1pPr>
          </a:lstStyle>
          <a:p>
            <a:pPr>
              <a:defRPr/>
            </a:pPr>
            <a:fld id="{0325D67C-FACE-4022-97C2-A7A060EEA9C0}" type="slidenum">
              <a:rPr lang="en-GB"/>
              <a:pPr>
                <a:defRPr/>
              </a:pPr>
              <a:t>‹#›</a:t>
            </a:fld>
            <a:endParaRPr lang="en-GB"/>
          </a:p>
        </p:txBody>
      </p:sp>
      <p:sp>
        <p:nvSpPr>
          <p:cNvPr id="8" name="Footer Placeholder 7"/>
          <p:cNvSpPr>
            <a:spLocks noGrp="1"/>
          </p:cNvSpPr>
          <p:nvPr>
            <p:ph type="ftr" sz="quarter" idx="12"/>
          </p:nvPr>
        </p:nvSpPr>
        <p:spPr>
          <a:xfrm>
            <a:off x="2914650" y="6553200"/>
            <a:ext cx="3214688" cy="506413"/>
          </a:xfrm>
          <a:prstGeom prst="rect">
            <a:avLst/>
          </a:prstGeom>
        </p:spPr>
        <p:txBody>
          <a:bodyPr/>
          <a:lstStyle>
            <a:lvl1pPr>
              <a:defRPr/>
            </a:lvl1pPr>
          </a:lstStyle>
          <a:p>
            <a:pPr>
              <a:defRPr/>
            </a:pPr>
            <a:endParaRPr lang="en-GB"/>
          </a:p>
          <a:p>
            <a:pPr>
              <a:defRPr/>
            </a:pPr>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
          <p:cNvSpPr>
            <a:spLocks noGrp="1"/>
          </p:cNvSpPr>
          <p:nvPr>
            <p:ph type="dt" sz="half" idx="10"/>
          </p:nvPr>
        </p:nvSpPr>
        <p:spPr>
          <a:xfrm>
            <a:off x="76200" y="6553200"/>
            <a:ext cx="2114550" cy="506413"/>
          </a:xfrm>
          <a:prstGeom prst="rect">
            <a:avLst/>
          </a:prstGeom>
        </p:spPr>
        <p:txBody>
          <a:bodyPr/>
          <a:lstStyle>
            <a:lvl1pPr>
              <a:defRPr/>
            </a:lvl1pPr>
          </a:lstStyle>
          <a:p>
            <a:pPr>
              <a:defRPr/>
            </a:pPr>
            <a:fld id="{4F3456A7-B0B6-4710-9D6E-DFEB1EDC5E8C}" type="datetime1">
              <a:rPr lang="en-US"/>
              <a:pPr>
                <a:defRPr/>
              </a:pPr>
              <a:t>12/16/2011</a:t>
            </a:fld>
            <a:endParaRPr lang="en-GB"/>
          </a:p>
        </p:txBody>
      </p:sp>
      <p:sp>
        <p:nvSpPr>
          <p:cNvPr id="6" name="Slide Number Placeholder 2"/>
          <p:cNvSpPr>
            <a:spLocks noGrp="1"/>
          </p:cNvSpPr>
          <p:nvPr>
            <p:ph type="sldNum" sz="quarter" idx="11"/>
          </p:nvPr>
        </p:nvSpPr>
        <p:spPr/>
        <p:txBody>
          <a:bodyPr/>
          <a:lstStyle>
            <a:lvl1pPr>
              <a:defRPr/>
            </a:lvl1pPr>
          </a:lstStyle>
          <a:p>
            <a:pPr>
              <a:defRPr/>
            </a:pPr>
            <a:fld id="{93145C70-26E1-48B6-AEEE-3F9F552E454D}" type="slidenum">
              <a:rPr lang="en-GB"/>
              <a:pPr>
                <a:defRPr/>
              </a:pPr>
              <a:t>‹#›</a:t>
            </a:fld>
            <a:endParaRPr lang="en-GB"/>
          </a:p>
        </p:txBody>
      </p:sp>
      <p:sp>
        <p:nvSpPr>
          <p:cNvPr id="7" name="Footer Placeholder 3"/>
          <p:cNvSpPr>
            <a:spLocks noGrp="1"/>
          </p:cNvSpPr>
          <p:nvPr>
            <p:ph type="ftr" sz="quarter" idx="12"/>
          </p:nvPr>
        </p:nvSpPr>
        <p:spPr>
          <a:xfrm>
            <a:off x="2914650" y="6553200"/>
            <a:ext cx="3214688" cy="506413"/>
          </a:xfrm>
          <a:prstGeom prst="rect">
            <a:avLst/>
          </a:prstGeom>
        </p:spPr>
        <p:txBody>
          <a:bodyPr/>
          <a:lstStyle>
            <a:lvl1pPr>
              <a:defRPr/>
            </a:lvl1pPr>
          </a:lstStyle>
          <a:p>
            <a:pPr>
              <a:defRPr/>
            </a:pPr>
            <a:endParaRPr lang="en-GB"/>
          </a:p>
          <a:p>
            <a:pPr>
              <a:defRPr/>
            </a:pPr>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
          <p:cNvSpPr>
            <a:spLocks noGrp="1"/>
          </p:cNvSpPr>
          <p:nvPr>
            <p:ph type="dt" sz="half" idx="10"/>
          </p:nvPr>
        </p:nvSpPr>
        <p:spPr>
          <a:xfrm>
            <a:off x="76200" y="6553200"/>
            <a:ext cx="2114550" cy="506413"/>
          </a:xfrm>
          <a:prstGeom prst="rect">
            <a:avLst/>
          </a:prstGeom>
        </p:spPr>
        <p:txBody>
          <a:bodyPr/>
          <a:lstStyle>
            <a:lvl1pPr>
              <a:defRPr/>
            </a:lvl1pPr>
          </a:lstStyle>
          <a:p>
            <a:pPr>
              <a:defRPr/>
            </a:pPr>
            <a:fld id="{F1DD61D8-B170-4954-8D3A-C4118F8A9B0B}" type="datetime1">
              <a:rPr lang="en-US"/>
              <a:pPr>
                <a:defRPr/>
              </a:pPr>
              <a:t>12/16/2011</a:t>
            </a:fld>
            <a:endParaRPr lang="en-GB"/>
          </a:p>
        </p:txBody>
      </p:sp>
      <p:sp>
        <p:nvSpPr>
          <p:cNvPr id="5" name="Slide Number Placeholder 2"/>
          <p:cNvSpPr>
            <a:spLocks noGrp="1"/>
          </p:cNvSpPr>
          <p:nvPr>
            <p:ph type="sldNum" sz="quarter" idx="11"/>
          </p:nvPr>
        </p:nvSpPr>
        <p:spPr/>
        <p:txBody>
          <a:bodyPr/>
          <a:lstStyle>
            <a:lvl1pPr>
              <a:defRPr/>
            </a:lvl1pPr>
          </a:lstStyle>
          <a:p>
            <a:pPr>
              <a:defRPr/>
            </a:pPr>
            <a:fld id="{1C7A3BCD-58F0-4380-ADF7-0B52FFA920E0}" type="slidenum">
              <a:rPr lang="en-GB"/>
              <a:pPr>
                <a:defRPr/>
              </a:pPr>
              <a:t>‹#›</a:t>
            </a:fld>
            <a:endParaRPr lang="en-GB"/>
          </a:p>
        </p:txBody>
      </p:sp>
      <p:sp>
        <p:nvSpPr>
          <p:cNvPr id="6" name="Footer Placeholder 3"/>
          <p:cNvSpPr>
            <a:spLocks noGrp="1"/>
          </p:cNvSpPr>
          <p:nvPr>
            <p:ph type="ftr" sz="quarter" idx="12"/>
          </p:nvPr>
        </p:nvSpPr>
        <p:spPr>
          <a:xfrm>
            <a:off x="2914650" y="6553200"/>
            <a:ext cx="3214688" cy="506413"/>
          </a:xfrm>
          <a:prstGeom prst="rect">
            <a:avLst/>
          </a:prstGeom>
        </p:spPr>
        <p:txBody>
          <a:bodyPr/>
          <a:lstStyle>
            <a:lvl1pPr>
              <a:defRPr/>
            </a:lvl1pPr>
          </a:lstStyle>
          <a:p>
            <a:pPr>
              <a:defRPr/>
            </a:pPr>
            <a:endParaRPr lang="en-GB"/>
          </a:p>
          <a:p>
            <a:pPr>
              <a:defRPr/>
            </a:pP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7650" name="Picture 9" descr="bgB-cover"/>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p:spPr>
      </p:pic>
      <p:pic>
        <p:nvPicPr>
          <p:cNvPr id="27651" name="Picture 3" descr="bgB-gradient"/>
          <p:cNvPicPr>
            <a:picLocks noChangeAspect="1" noChangeArrowheads="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675" r:id="rId1"/>
    <p:sldLayoutId id="2147484676" r:id="rId2"/>
    <p:sldLayoutId id="2147484677" r:id="rId3"/>
    <p:sldLayoutId id="2147484678" r:id="rId4"/>
    <p:sldLayoutId id="2147484679" r:id="rId5"/>
    <p:sldLayoutId id="2147484680" r:id="rId6"/>
    <p:sldLayoutId id="2147484681" r:id="rId7"/>
    <p:sldLayoutId id="2147484682" r:id="rId8"/>
    <p:sldLayoutId id="2147484683" r:id="rId9"/>
    <p:sldLayoutId id="2147484684" r:id="rId10"/>
    <p:sldLayoutId id="214748468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8674" name="Picture 11" descr="bgB-inside"/>
          <p:cNvPicPr>
            <a:picLocks noChangeAspect="1" noChangeArrowheads="1"/>
          </p:cNvPicPr>
          <p:nvPr userDrawn="1"/>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8" name="Slide Number Placeholder 4"/>
          <p:cNvSpPr>
            <a:spLocks noGrp="1"/>
          </p:cNvSpPr>
          <p:nvPr>
            <p:ph type="sldNum" sz="quarter" idx="4"/>
          </p:nvPr>
        </p:nvSpPr>
        <p:spPr bwMode="auto">
          <a:xfrm>
            <a:off x="6869113" y="6629400"/>
            <a:ext cx="1903412" cy="457200"/>
          </a:xfrm>
          <a:prstGeom prst="rect">
            <a:avLst/>
          </a:prstGeom>
          <a:ln>
            <a:miter lim="800000"/>
            <a:headEnd/>
            <a:tailEnd/>
          </a:ln>
        </p:spPr>
        <p:txBody>
          <a:bodyPr vert="horz" wrap="square" lIns="91405" tIns="45701" rIns="91405" bIns="45701" numCol="1" anchor="t" anchorCtr="0" compatLnSpc="1">
            <a:prstTxWarp prst="textNoShape">
              <a:avLst/>
            </a:prstTxWarp>
          </a:bodyPr>
          <a:lstStyle>
            <a:lvl1pPr algn="r" eaLnBrk="0" hangingPunct="0">
              <a:defRPr sz="900" b="1">
                <a:latin typeface="Arial" charset="0"/>
              </a:defRPr>
            </a:lvl1pPr>
          </a:lstStyle>
          <a:p>
            <a:pPr>
              <a:defRPr/>
            </a:pPr>
            <a:fld id="{31CD2191-909C-4986-BD05-CABC09059933}" type="slidenum">
              <a:rPr lang="en-US"/>
              <a:pPr>
                <a:defRPr/>
              </a:pPr>
              <a:t>‹#›</a:t>
            </a:fld>
            <a:endParaRPr lang="en-US"/>
          </a:p>
        </p:txBody>
      </p:sp>
      <p:sp>
        <p:nvSpPr>
          <p:cNvPr id="292880" name="Text Box 16"/>
          <p:cNvSpPr txBox="1">
            <a:spLocks noChangeArrowheads="1"/>
          </p:cNvSpPr>
          <p:nvPr userDrawn="1"/>
        </p:nvSpPr>
        <p:spPr bwMode="auto">
          <a:xfrm>
            <a:off x="279400" y="6627813"/>
            <a:ext cx="2365375" cy="214312"/>
          </a:xfrm>
          <a:prstGeom prst="rect">
            <a:avLst/>
          </a:prstGeom>
          <a:noFill/>
          <a:ln w="9525">
            <a:noFill/>
            <a:miter lim="800000"/>
            <a:headEnd/>
            <a:tailEnd/>
          </a:ln>
          <a:effectLst/>
        </p:spPr>
        <p:txBody>
          <a:bodyPr wrap="none">
            <a:spAutoFit/>
          </a:bodyPr>
          <a:lstStyle/>
          <a:p>
            <a:pPr>
              <a:defRPr/>
            </a:pPr>
            <a:r>
              <a:rPr lang="en-US" sz="800">
                <a:latin typeface="Arial Unicode MS" pitchFamily="34" charset="-128"/>
              </a:rPr>
              <a:t>Copyright National University of Singapore 2009</a:t>
            </a:r>
          </a:p>
        </p:txBody>
      </p:sp>
    </p:spTree>
  </p:cSld>
  <p:clrMap bg1="lt1" tx1="dk1" bg2="lt2" tx2="dk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 id="2147484694" r:id="rId9"/>
    <p:sldLayoutId id="2147484695" r:id="rId10"/>
    <p:sldLayoutId id="2147484696"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550863" y="0"/>
            <a:ext cx="6518275" cy="1143000"/>
          </a:xfrm>
          <a:prstGeom prst="rect">
            <a:avLst/>
          </a:prstGeom>
          <a:noFill/>
          <a:ln w="9525">
            <a:noFill/>
            <a:miter lim="800000"/>
            <a:headEnd/>
            <a:tailEnd/>
          </a:ln>
        </p:spPr>
        <p:txBody>
          <a:bodyPr vert="horz" wrap="square" lIns="91405" tIns="45701" rIns="91405" bIns="45701"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550863" y="1314450"/>
            <a:ext cx="7770812" cy="4946650"/>
          </a:xfrm>
          <a:prstGeom prst="rect">
            <a:avLst/>
          </a:prstGeom>
          <a:noFill/>
          <a:ln w="9525">
            <a:noFill/>
            <a:miter lim="800000"/>
            <a:headEnd/>
            <a:tailEnd/>
          </a:ln>
        </p:spPr>
        <p:txBody>
          <a:bodyPr vert="horz" wrap="square" lIns="91405" tIns="45701" rIns="91405" bIns="4570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Slide Number Placeholder 4"/>
          <p:cNvSpPr>
            <a:spLocks noGrp="1"/>
          </p:cNvSpPr>
          <p:nvPr>
            <p:ph type="sldNum" sz="quarter" idx="4"/>
          </p:nvPr>
        </p:nvSpPr>
        <p:spPr bwMode="auto">
          <a:xfrm>
            <a:off x="6869113" y="6629400"/>
            <a:ext cx="1903412" cy="457200"/>
          </a:xfrm>
          <a:prstGeom prst="rect">
            <a:avLst/>
          </a:prstGeom>
          <a:ln>
            <a:miter lim="800000"/>
            <a:headEnd/>
            <a:tailEnd/>
          </a:ln>
        </p:spPr>
        <p:txBody>
          <a:bodyPr vert="horz" wrap="square" lIns="91405" tIns="45701" rIns="91405" bIns="45701" numCol="1" anchor="t" anchorCtr="0" compatLnSpc="1">
            <a:prstTxWarp prst="textNoShape">
              <a:avLst/>
            </a:prstTxWarp>
          </a:bodyPr>
          <a:lstStyle>
            <a:lvl1pPr algn="r" eaLnBrk="0" hangingPunct="0">
              <a:defRPr sz="900" b="1">
                <a:latin typeface="Arial" charset="0"/>
              </a:defRPr>
            </a:lvl1pPr>
          </a:lstStyle>
          <a:p>
            <a:pPr>
              <a:defRPr/>
            </a:pPr>
            <a:fld id="{BBAF5930-7238-45AA-828E-7ED563BDF46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97" r:id="rId1"/>
    <p:sldLayoutId id="2147484698" r:id="rId2"/>
    <p:sldLayoutId id="2147484699" r:id="rId3"/>
    <p:sldLayoutId id="2147484700" r:id="rId4"/>
    <p:sldLayoutId id="2147484701" r:id="rId5"/>
  </p:sldLayoutIdLst>
  <p:hf hdr="0" ftr="0" dt="0"/>
  <p:txStyles>
    <p:titleStyle>
      <a:lvl1pPr algn="l" rtl="0" eaLnBrk="0" fontAlgn="base" hangingPunct="0">
        <a:spcBef>
          <a:spcPct val="0"/>
        </a:spcBef>
        <a:spcAft>
          <a:spcPct val="0"/>
        </a:spcAft>
        <a:defRPr sz="3200" b="1">
          <a:solidFill>
            <a:srgbClr val="FF6600"/>
          </a:solidFill>
          <a:latin typeface="+mj-lt"/>
          <a:ea typeface="+mj-ea"/>
          <a:cs typeface="+mj-cs"/>
        </a:defRPr>
      </a:lvl1pPr>
      <a:lvl2pPr algn="l" rtl="0" eaLnBrk="0" fontAlgn="base" hangingPunct="0">
        <a:spcBef>
          <a:spcPct val="0"/>
        </a:spcBef>
        <a:spcAft>
          <a:spcPct val="0"/>
        </a:spcAft>
        <a:defRPr sz="3200" b="1">
          <a:solidFill>
            <a:srgbClr val="FF6600"/>
          </a:solidFill>
          <a:latin typeface="Arial Unicode MS" pitchFamily="34" charset="-128"/>
        </a:defRPr>
      </a:lvl2pPr>
      <a:lvl3pPr algn="l" rtl="0" eaLnBrk="0" fontAlgn="base" hangingPunct="0">
        <a:spcBef>
          <a:spcPct val="0"/>
        </a:spcBef>
        <a:spcAft>
          <a:spcPct val="0"/>
        </a:spcAft>
        <a:defRPr sz="3200" b="1">
          <a:solidFill>
            <a:srgbClr val="FF6600"/>
          </a:solidFill>
          <a:latin typeface="Arial Unicode MS" pitchFamily="34" charset="-128"/>
        </a:defRPr>
      </a:lvl3pPr>
      <a:lvl4pPr algn="l" rtl="0" eaLnBrk="0" fontAlgn="base" hangingPunct="0">
        <a:spcBef>
          <a:spcPct val="0"/>
        </a:spcBef>
        <a:spcAft>
          <a:spcPct val="0"/>
        </a:spcAft>
        <a:defRPr sz="3200" b="1">
          <a:solidFill>
            <a:srgbClr val="FF6600"/>
          </a:solidFill>
          <a:latin typeface="Arial Unicode MS" pitchFamily="34" charset="-128"/>
        </a:defRPr>
      </a:lvl4pPr>
      <a:lvl5pPr algn="l" rtl="0" eaLnBrk="0" fontAlgn="base" hangingPunct="0">
        <a:spcBef>
          <a:spcPct val="0"/>
        </a:spcBef>
        <a:spcAft>
          <a:spcPct val="0"/>
        </a:spcAft>
        <a:defRPr sz="3200" b="1">
          <a:solidFill>
            <a:srgbClr val="FF6600"/>
          </a:solidFill>
          <a:latin typeface="Arial Unicode MS" pitchFamily="34" charset="-128"/>
        </a:defRPr>
      </a:lvl5pPr>
      <a:lvl6pPr marL="457200" algn="l" rtl="0" fontAlgn="base">
        <a:spcBef>
          <a:spcPct val="0"/>
        </a:spcBef>
        <a:spcAft>
          <a:spcPct val="0"/>
        </a:spcAft>
        <a:defRPr sz="3200" b="1">
          <a:solidFill>
            <a:srgbClr val="FF6600"/>
          </a:solidFill>
          <a:latin typeface="Arial" charset="0"/>
        </a:defRPr>
      </a:lvl6pPr>
      <a:lvl7pPr marL="914400" algn="l" rtl="0" fontAlgn="base">
        <a:spcBef>
          <a:spcPct val="0"/>
        </a:spcBef>
        <a:spcAft>
          <a:spcPct val="0"/>
        </a:spcAft>
        <a:defRPr sz="3200" b="1">
          <a:solidFill>
            <a:srgbClr val="FF6600"/>
          </a:solidFill>
          <a:latin typeface="Arial" charset="0"/>
        </a:defRPr>
      </a:lvl7pPr>
      <a:lvl8pPr marL="1371600" algn="l" rtl="0" fontAlgn="base">
        <a:spcBef>
          <a:spcPct val="0"/>
        </a:spcBef>
        <a:spcAft>
          <a:spcPct val="0"/>
        </a:spcAft>
        <a:defRPr sz="3200" b="1">
          <a:solidFill>
            <a:srgbClr val="FF6600"/>
          </a:solidFill>
          <a:latin typeface="Arial" charset="0"/>
        </a:defRPr>
      </a:lvl8pPr>
      <a:lvl9pPr marL="1828800" algn="l" rtl="0" fontAlgn="base">
        <a:spcBef>
          <a:spcPct val="0"/>
        </a:spcBef>
        <a:spcAft>
          <a:spcPct val="0"/>
        </a:spcAft>
        <a:defRPr sz="3200" b="1">
          <a:solidFill>
            <a:srgbClr val="FF6600"/>
          </a:solidFill>
          <a:latin typeface="Arial" charset="0"/>
        </a:defRPr>
      </a:lvl9pPr>
    </p:titleStyle>
    <p:bodyStyle>
      <a:lvl1pPr marL="438150" indent="-438150" algn="l" rtl="0" eaLnBrk="0" fontAlgn="base" hangingPunct="0">
        <a:spcBef>
          <a:spcPct val="20000"/>
        </a:spcBef>
        <a:spcAft>
          <a:spcPct val="0"/>
        </a:spcAft>
        <a:defRPr sz="2300" b="1">
          <a:solidFill>
            <a:srgbClr val="003399"/>
          </a:solidFill>
          <a:latin typeface="+mn-lt"/>
          <a:ea typeface="+mn-ea"/>
          <a:cs typeface="+mn-cs"/>
        </a:defRPr>
      </a:lvl1pPr>
      <a:lvl2pPr marL="338138" indent="4763" algn="l" rtl="0" eaLnBrk="0" fontAlgn="base" hangingPunct="0">
        <a:spcBef>
          <a:spcPct val="20000"/>
        </a:spcBef>
        <a:spcAft>
          <a:spcPct val="0"/>
        </a:spcAft>
        <a:defRPr sz="2300">
          <a:solidFill>
            <a:srgbClr val="003399"/>
          </a:solidFill>
          <a:latin typeface="+mn-lt"/>
        </a:defRPr>
      </a:lvl2pPr>
      <a:lvl3pPr marL="681038" indent="233363" algn="l" rtl="0" eaLnBrk="0" fontAlgn="base" hangingPunct="0">
        <a:spcBef>
          <a:spcPct val="20000"/>
        </a:spcBef>
        <a:spcAft>
          <a:spcPct val="0"/>
        </a:spcAft>
        <a:defRPr sz="2000" b="1">
          <a:solidFill>
            <a:srgbClr val="FF6600"/>
          </a:solidFill>
          <a:latin typeface="+mn-lt"/>
        </a:defRPr>
      </a:lvl3pPr>
      <a:lvl4pPr marL="1030288" indent="6350" algn="l" rtl="0" eaLnBrk="0" fontAlgn="base" hangingPunct="0">
        <a:spcBef>
          <a:spcPct val="20000"/>
        </a:spcBef>
        <a:spcAft>
          <a:spcPct val="0"/>
        </a:spcAft>
        <a:defRPr sz="2000" i="1">
          <a:solidFill>
            <a:srgbClr val="003399"/>
          </a:solidFill>
          <a:latin typeface="+mn-lt"/>
        </a:defRPr>
      </a:lvl4pPr>
      <a:lvl5pPr marL="1374775" indent="454025" algn="l" rtl="0" eaLnBrk="0" fontAlgn="base" hangingPunct="0">
        <a:spcBef>
          <a:spcPct val="20000"/>
        </a:spcBef>
        <a:spcAft>
          <a:spcPct val="0"/>
        </a:spcAft>
        <a:defRPr>
          <a:solidFill>
            <a:srgbClr val="003399"/>
          </a:solidFill>
          <a:latin typeface="+mn-lt"/>
        </a:defRPr>
      </a:lvl5pPr>
      <a:lvl6pPr marL="1831975" algn="l" rtl="0" fontAlgn="base">
        <a:spcBef>
          <a:spcPct val="20000"/>
        </a:spcBef>
        <a:spcAft>
          <a:spcPct val="0"/>
        </a:spcAft>
        <a:defRPr>
          <a:solidFill>
            <a:srgbClr val="003399"/>
          </a:solidFill>
          <a:latin typeface="+mn-lt"/>
        </a:defRPr>
      </a:lvl6pPr>
      <a:lvl7pPr marL="2289175" algn="l" rtl="0" fontAlgn="base">
        <a:spcBef>
          <a:spcPct val="20000"/>
        </a:spcBef>
        <a:spcAft>
          <a:spcPct val="0"/>
        </a:spcAft>
        <a:defRPr>
          <a:solidFill>
            <a:srgbClr val="003399"/>
          </a:solidFill>
          <a:latin typeface="+mn-lt"/>
        </a:defRPr>
      </a:lvl7pPr>
      <a:lvl8pPr marL="2746375" algn="l" rtl="0" fontAlgn="base">
        <a:spcBef>
          <a:spcPct val="20000"/>
        </a:spcBef>
        <a:spcAft>
          <a:spcPct val="0"/>
        </a:spcAft>
        <a:defRPr>
          <a:solidFill>
            <a:srgbClr val="003399"/>
          </a:solidFill>
          <a:latin typeface="+mn-lt"/>
        </a:defRPr>
      </a:lvl8pPr>
      <a:lvl9pPr marL="3203575" algn="l" rtl="0" fontAlgn="base">
        <a:spcBef>
          <a:spcPct val="20000"/>
        </a:spcBef>
        <a:spcAft>
          <a:spcPct val="0"/>
        </a:spcAft>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5.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6.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4.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4.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4.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4.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4.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4.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4.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4.xml"/><Relationship Id="rId1" Type="http://schemas.openxmlformats.org/officeDocument/2006/relationships/vmlDrawing" Target="../drawings/vmlDrawing11.vml"/><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4.xml"/><Relationship Id="rId1" Type="http://schemas.openxmlformats.org/officeDocument/2006/relationships/vmlDrawing" Target="../drawings/vmlDrawing12.vml"/><Relationship Id="rId5" Type="http://schemas.openxmlformats.org/officeDocument/2006/relationships/oleObject" Target="../embeddings/oleObject15.bin"/><Relationship Id="rId4" Type="http://schemas.openxmlformats.org/officeDocument/2006/relationships/image" Target="../media/image24.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4.xml"/><Relationship Id="rId1" Type="http://schemas.openxmlformats.org/officeDocument/2006/relationships/vmlDrawing" Target="../drawings/vmlDrawing13.vml"/><Relationship Id="rId4" Type="http://schemas.openxmlformats.org/officeDocument/2006/relationships/oleObject" Target="../embeddings/oleObject16.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4.xml"/><Relationship Id="rId1" Type="http://schemas.openxmlformats.org/officeDocument/2006/relationships/vmlDrawing" Target="../drawings/vmlDrawing14.vml"/><Relationship Id="rId4" Type="http://schemas.openxmlformats.org/officeDocument/2006/relationships/oleObject" Target="../embeddings/oleObject1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4.xml"/><Relationship Id="rId1" Type="http://schemas.openxmlformats.org/officeDocument/2006/relationships/vmlDrawing" Target="../drawings/vmlDrawing15.vml"/><Relationship Id="rId4" Type="http://schemas.openxmlformats.org/officeDocument/2006/relationships/oleObject" Target="../embeddings/oleObject18.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4.xml"/><Relationship Id="rId1" Type="http://schemas.openxmlformats.org/officeDocument/2006/relationships/vmlDrawing" Target="../drawings/vmlDrawing16.vml"/><Relationship Id="rId4" Type="http://schemas.openxmlformats.org/officeDocument/2006/relationships/oleObject" Target="../embeddings/oleObject19.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4.xml"/><Relationship Id="rId1" Type="http://schemas.openxmlformats.org/officeDocument/2006/relationships/vmlDrawing" Target="../drawings/vmlDrawing17.vml"/><Relationship Id="rId4" Type="http://schemas.openxmlformats.org/officeDocument/2006/relationships/oleObject" Target="../embeddings/oleObject20.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4.xml"/><Relationship Id="rId1" Type="http://schemas.openxmlformats.org/officeDocument/2006/relationships/vmlDrawing" Target="../drawings/vmlDrawing18.vml"/><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4.xml"/><Relationship Id="rId1" Type="http://schemas.openxmlformats.org/officeDocument/2006/relationships/vmlDrawing" Target="../drawings/vmlDrawing19.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4.xml"/><Relationship Id="rId1" Type="http://schemas.openxmlformats.org/officeDocument/2006/relationships/vmlDrawing" Target="../drawings/vmlDrawing20.vml"/><Relationship Id="rId4" Type="http://schemas.openxmlformats.org/officeDocument/2006/relationships/oleObject" Target="../embeddings/oleObject2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4.xml"/><Relationship Id="rId1" Type="http://schemas.openxmlformats.org/officeDocument/2006/relationships/vmlDrawing" Target="../drawings/vmlDrawing21.vml"/><Relationship Id="rId4" Type="http://schemas.openxmlformats.org/officeDocument/2006/relationships/oleObject" Target="../embeddings/oleObject25.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4.xml"/><Relationship Id="rId1" Type="http://schemas.openxmlformats.org/officeDocument/2006/relationships/vmlDrawing" Target="../drawings/vmlDrawing22.vml"/><Relationship Id="rId4" Type="http://schemas.openxmlformats.org/officeDocument/2006/relationships/oleObject" Target="../embeddings/oleObject26.bin"/></Relationships>
</file>

<file path=ppt/slides/_rels/slide28.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4.xml"/><Relationship Id="rId1" Type="http://schemas.openxmlformats.org/officeDocument/2006/relationships/vmlDrawing" Target="../drawings/vmlDrawing23.vml"/><Relationship Id="rId5" Type="http://schemas.openxmlformats.org/officeDocument/2006/relationships/oleObject" Target="../embeddings/oleObject27.bin"/><Relationship Id="rId4" Type="http://schemas.openxmlformats.org/officeDocument/2006/relationships/image" Target="../media/image38.w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4.xml"/><Relationship Id="rId1" Type="http://schemas.openxmlformats.org/officeDocument/2006/relationships/vmlDrawing" Target="../drawings/vmlDrawing24.vml"/><Relationship Id="rId6" Type="http://schemas.openxmlformats.org/officeDocument/2006/relationships/image" Target="../media/image41.wmf"/><Relationship Id="rId5" Type="http://schemas.openxmlformats.org/officeDocument/2006/relationships/oleObject" Target="../embeddings/oleObject28.bin"/><Relationship Id="rId4" Type="http://schemas.openxmlformats.org/officeDocument/2006/relationships/image" Target="../media/image40.wmf"/></Relationships>
</file>

<file path=ppt/slides/_rels/slide3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4.xml"/><Relationship Id="rId1" Type="http://schemas.openxmlformats.org/officeDocument/2006/relationships/vmlDrawing" Target="../drawings/vmlDrawing25.vml"/><Relationship Id="rId4" Type="http://schemas.openxmlformats.org/officeDocument/2006/relationships/oleObject" Target="../embeddings/oleObject29.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4.xml"/><Relationship Id="rId1" Type="http://schemas.openxmlformats.org/officeDocument/2006/relationships/vmlDrawing" Target="../drawings/vmlDrawing26.vml"/><Relationship Id="rId4" Type="http://schemas.openxmlformats.org/officeDocument/2006/relationships/oleObject" Target="../embeddings/oleObject30.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4.xml"/><Relationship Id="rId1" Type="http://schemas.openxmlformats.org/officeDocument/2006/relationships/vmlDrawing" Target="../drawings/vmlDrawing27.vml"/><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4.xml"/><Relationship Id="rId1" Type="http://schemas.openxmlformats.org/officeDocument/2006/relationships/vmlDrawing" Target="../drawings/vmlDrawing28.vml"/><Relationship Id="rId4" Type="http://schemas.openxmlformats.org/officeDocument/2006/relationships/oleObject" Target="../embeddings/oleObject3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4.xml"/><Relationship Id="rId1" Type="http://schemas.openxmlformats.org/officeDocument/2006/relationships/vmlDrawing" Target="../drawings/vmlDrawing29.vml"/><Relationship Id="rId4" Type="http://schemas.openxmlformats.org/officeDocument/2006/relationships/oleObject" Target="../embeddings/oleObject34.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4.xml"/><Relationship Id="rId1" Type="http://schemas.openxmlformats.org/officeDocument/2006/relationships/vmlDrawing" Target="../drawings/vmlDrawing30.vml"/><Relationship Id="rId5" Type="http://schemas.openxmlformats.org/officeDocument/2006/relationships/image" Target="../media/image41.wmf"/><Relationship Id="rId4" Type="http://schemas.openxmlformats.org/officeDocument/2006/relationships/oleObject" Target="../embeddings/oleObject35.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4.xml"/><Relationship Id="rId1" Type="http://schemas.openxmlformats.org/officeDocument/2006/relationships/vmlDrawing" Target="../drawings/vmlDrawing31.vml"/><Relationship Id="rId4" Type="http://schemas.openxmlformats.org/officeDocument/2006/relationships/oleObject" Target="../embeddings/oleObject36.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4.xml"/><Relationship Id="rId1" Type="http://schemas.openxmlformats.org/officeDocument/2006/relationships/vmlDrawing" Target="../drawings/vmlDrawing32.vml"/><Relationship Id="rId4" Type="http://schemas.openxmlformats.org/officeDocument/2006/relationships/oleObject" Target="../embeddings/oleObject37.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4.xml"/><Relationship Id="rId1" Type="http://schemas.openxmlformats.org/officeDocument/2006/relationships/vmlDrawing" Target="../drawings/vmlDrawing33.vml"/><Relationship Id="rId4" Type="http://schemas.openxmlformats.org/officeDocument/2006/relationships/oleObject" Target="../embeddings/oleObject38.bin"/></Relationships>
</file>

<file path=ppt/slides/_rels/slide43.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subTitle" idx="1"/>
          </p:nvPr>
        </p:nvSpPr>
        <p:spPr>
          <a:xfrm>
            <a:off x="1371600" y="2454275"/>
            <a:ext cx="6462713" cy="2554288"/>
          </a:xfrm>
          <a:noFill/>
        </p:spPr>
        <p:txBody>
          <a:bodyPr/>
          <a:lstStyle/>
          <a:p>
            <a:pPr>
              <a:lnSpc>
                <a:spcPct val="90000"/>
              </a:lnSpc>
            </a:pPr>
            <a:r>
              <a:rPr lang="en-US" sz="3600" b="1" dirty="0" smtClean="0"/>
              <a:t>Transient </a:t>
            </a:r>
            <a:r>
              <a:rPr lang="en-US" sz="3600" b="1" dirty="0"/>
              <a:t>behavior and </a:t>
            </a:r>
            <a:r>
              <a:rPr lang="en-US" sz="3600" b="1" dirty="0" smtClean="0"/>
              <a:t>full counting </a:t>
            </a:r>
            <a:r>
              <a:rPr lang="en-US" sz="3600" b="1" dirty="0"/>
              <a:t>statistics in thermal transport in </a:t>
            </a:r>
            <a:r>
              <a:rPr lang="en-US" sz="3600" b="1" dirty="0" err="1" smtClean="0"/>
              <a:t>nanojunctions</a:t>
            </a:r>
            <a:endParaRPr lang="en-US" sz="3600" b="1" dirty="0"/>
          </a:p>
          <a:p>
            <a:pPr>
              <a:lnSpc>
                <a:spcPct val="90000"/>
              </a:lnSpc>
            </a:pPr>
            <a:endParaRPr lang="en-US" dirty="0"/>
          </a:p>
          <a:p>
            <a:pPr>
              <a:lnSpc>
                <a:spcPct val="90000"/>
              </a:lnSpc>
            </a:pPr>
            <a:r>
              <a:rPr lang="en-US" dirty="0" err="1">
                <a:solidFill>
                  <a:schemeClr val="tx1"/>
                </a:solidFill>
              </a:rPr>
              <a:t>Jian-Sheng</a:t>
            </a:r>
            <a:r>
              <a:rPr lang="en-US" dirty="0">
                <a:solidFill>
                  <a:schemeClr val="tx1"/>
                </a:solidFill>
              </a:rPr>
              <a:t> </a:t>
            </a:r>
            <a:r>
              <a:rPr lang="en-US" dirty="0" smtClean="0">
                <a:solidFill>
                  <a:schemeClr val="tx1"/>
                </a:solidFill>
              </a:rPr>
              <a:t>Wang</a:t>
            </a:r>
          </a:p>
          <a:p>
            <a:pPr>
              <a:lnSpc>
                <a:spcPct val="90000"/>
              </a:lnSpc>
            </a:pPr>
            <a:r>
              <a:rPr lang="en-US" sz="2800" dirty="0" smtClean="0">
                <a:solidFill>
                  <a:schemeClr val="tx1"/>
                </a:solidFill>
              </a:rPr>
              <a:t>Dept </a:t>
            </a:r>
            <a:r>
              <a:rPr lang="en-US" sz="2800" dirty="0" err="1" smtClean="0">
                <a:solidFill>
                  <a:schemeClr val="tx1"/>
                </a:solidFill>
              </a:rPr>
              <a:t>Phys,NUS</a:t>
            </a:r>
            <a:endParaRPr lang="en-US" sz="28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2</a:t>
            </a:fld>
            <a:endParaRPr lang="en-US" smtClean="0"/>
          </a:p>
        </p:txBody>
      </p:sp>
      <p:sp>
        <p:nvSpPr>
          <p:cNvPr id="37891" name="Rectangle 41"/>
          <p:cNvSpPr>
            <a:spLocks noGrp="1" noChangeArrowheads="1"/>
          </p:cNvSpPr>
          <p:nvPr>
            <p:ph type="title" idx="4294967295"/>
          </p:nvPr>
        </p:nvSpPr>
        <p:spPr/>
        <p:txBody>
          <a:bodyPr/>
          <a:lstStyle/>
          <a:p>
            <a:r>
              <a:rPr lang="en-US" smtClean="0"/>
              <a:t>Outline of the talk</a:t>
            </a:r>
          </a:p>
        </p:txBody>
      </p:sp>
      <p:sp>
        <p:nvSpPr>
          <p:cNvPr id="37892" name="Rectangle 3"/>
          <p:cNvSpPr>
            <a:spLocks noGrp="1" noChangeArrowheads="1"/>
          </p:cNvSpPr>
          <p:nvPr>
            <p:ph type="body" idx="4294967295"/>
          </p:nvPr>
        </p:nvSpPr>
        <p:spPr>
          <a:xfrm>
            <a:off x="563563" y="984250"/>
            <a:ext cx="7770812" cy="4946650"/>
          </a:xfrm>
          <a:noFill/>
        </p:spPr>
        <p:txBody>
          <a:bodyPr/>
          <a:lstStyle/>
          <a:p>
            <a:pPr>
              <a:buFontTx/>
              <a:buChar char="•"/>
            </a:pPr>
            <a:endParaRPr lang="en-GB" dirty="0" smtClean="0"/>
          </a:p>
          <a:p>
            <a:pPr>
              <a:buFontTx/>
              <a:buChar char="•"/>
            </a:pPr>
            <a:r>
              <a:rPr lang="en-GB" dirty="0" smtClean="0"/>
              <a:t>Introduction</a:t>
            </a:r>
          </a:p>
          <a:p>
            <a:endParaRPr lang="en-GB" dirty="0" smtClean="0"/>
          </a:p>
          <a:p>
            <a:pPr>
              <a:buFontTx/>
              <a:buChar char="•"/>
            </a:pPr>
            <a:r>
              <a:rPr lang="en-GB" dirty="0" smtClean="0"/>
              <a:t>Method of </a:t>
            </a:r>
            <a:r>
              <a:rPr lang="en-GB" dirty="0" err="1" smtClean="0"/>
              <a:t>nonequilibrium</a:t>
            </a:r>
            <a:r>
              <a:rPr lang="en-GB" dirty="0" smtClean="0"/>
              <a:t> Green’s functions</a:t>
            </a:r>
          </a:p>
          <a:p>
            <a:endParaRPr lang="en-GB" dirty="0" smtClean="0"/>
          </a:p>
          <a:p>
            <a:pPr>
              <a:buFontTx/>
              <a:buChar char="•"/>
            </a:pPr>
            <a:r>
              <a:rPr lang="en-GB" dirty="0" smtClean="0"/>
              <a:t>Applications </a:t>
            </a:r>
          </a:p>
          <a:p>
            <a:pPr lvl="2">
              <a:lnSpc>
                <a:spcPct val="150000"/>
              </a:lnSpc>
              <a:buFontTx/>
              <a:buChar char="•"/>
            </a:pPr>
            <a:r>
              <a:rPr lang="en-GB" dirty="0" smtClean="0"/>
              <a:t>Thermal currents in</a:t>
            </a:r>
            <a:r>
              <a:rPr lang="en-GB" dirty="0" smtClean="0"/>
              <a:t>1D </a:t>
            </a:r>
            <a:r>
              <a:rPr lang="en-GB" dirty="0" smtClean="0"/>
              <a:t>chain and </a:t>
            </a:r>
            <a:r>
              <a:rPr lang="en-GB" dirty="0" err="1" smtClean="0"/>
              <a:t>nanotubes</a:t>
            </a:r>
            <a:endParaRPr lang="en-GB" dirty="0" smtClean="0"/>
          </a:p>
          <a:p>
            <a:pPr lvl="2">
              <a:lnSpc>
                <a:spcPct val="150000"/>
              </a:lnSpc>
              <a:buFontTx/>
              <a:buChar char="•"/>
            </a:pPr>
            <a:r>
              <a:rPr lang="en-GB" dirty="0" smtClean="0"/>
              <a:t>Transient problem</a:t>
            </a:r>
          </a:p>
          <a:p>
            <a:pPr lvl="2">
              <a:lnSpc>
                <a:spcPct val="150000"/>
              </a:lnSpc>
              <a:buFontTx/>
              <a:buChar char="•"/>
            </a:pPr>
            <a:r>
              <a:rPr lang="en-GB" dirty="0" smtClean="0"/>
              <a:t>Full counting statistics</a:t>
            </a:r>
          </a:p>
          <a:p>
            <a:pPr lvl="2"/>
            <a:endParaRPr lang="en-GB" dirty="0" smtClean="0"/>
          </a:p>
          <a:p>
            <a:pPr lvl="1">
              <a:buFontTx/>
              <a:buChar char="•"/>
            </a:pPr>
            <a:endParaRPr lang="en-GB" dirty="0" smtClean="0"/>
          </a:p>
          <a:p>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6"/>
          <p:cNvSpPr>
            <a:spLocks noGrp="1"/>
          </p:cNvSpPr>
          <p:nvPr>
            <p:ph type="sldNum" sz="quarter" idx="11"/>
          </p:nvPr>
        </p:nvSpPr>
        <p:spPr>
          <a:noFill/>
        </p:spPr>
        <p:txBody>
          <a:bodyPr/>
          <a:lstStyle/>
          <a:p>
            <a:fld id="{69FA004C-F143-4623-A0E7-933EFB92DD8A}" type="slidenum">
              <a:rPr lang="en-GB" smtClean="0"/>
              <a:pPr/>
              <a:t>3</a:t>
            </a:fld>
            <a:endParaRPr lang="en-GB" smtClean="0"/>
          </a:p>
        </p:txBody>
      </p:sp>
      <p:sp>
        <p:nvSpPr>
          <p:cNvPr id="1029" name="Rectangle 2"/>
          <p:cNvSpPr>
            <a:spLocks noGrp="1" noChangeArrowheads="1"/>
          </p:cNvSpPr>
          <p:nvPr>
            <p:ph type="title"/>
          </p:nvPr>
        </p:nvSpPr>
        <p:spPr>
          <a:xfrm>
            <a:off x="457200" y="285750"/>
            <a:ext cx="8229600" cy="785813"/>
          </a:xfrm>
        </p:spPr>
        <p:txBody>
          <a:bodyPr/>
          <a:lstStyle/>
          <a:p>
            <a:r>
              <a:rPr lang="en-US" smtClean="0"/>
              <a:t>Fourier’s law for heat conduction</a:t>
            </a:r>
          </a:p>
        </p:txBody>
      </p:sp>
      <p:pic>
        <p:nvPicPr>
          <p:cNvPr id="1030" name="Picture 3" descr="jjfourier"/>
          <p:cNvPicPr>
            <a:picLocks noGrp="1" noChangeAspect="1" noChangeArrowheads="1"/>
          </p:cNvPicPr>
          <p:nvPr>
            <p:ph sz="half" idx="1"/>
          </p:nvPr>
        </p:nvPicPr>
        <p:blipFill>
          <a:blip r:embed="rId3" cstate="print"/>
          <a:srcRect/>
          <a:stretch>
            <a:fillRect/>
          </a:stretch>
        </p:blipFill>
        <p:spPr>
          <a:xfrm>
            <a:off x="1093788" y="1281113"/>
            <a:ext cx="3144837" cy="4281487"/>
          </a:xfrm>
        </p:spPr>
      </p:pic>
      <p:graphicFrame>
        <p:nvGraphicFramePr>
          <p:cNvPr id="1026" name="Object 2"/>
          <p:cNvGraphicFramePr>
            <a:graphicFrameLocks noChangeAspect="1"/>
          </p:cNvGraphicFramePr>
          <p:nvPr>
            <p:ph sz="quarter" idx="2"/>
          </p:nvPr>
        </p:nvGraphicFramePr>
        <p:xfrm>
          <a:off x="5029200" y="2819400"/>
          <a:ext cx="2057400" cy="658813"/>
        </p:xfrm>
        <a:graphic>
          <a:graphicData uri="http://schemas.openxmlformats.org/presentationml/2006/ole">
            <p:oleObj spid="_x0000_s1026" name="Equation" r:id="rId4" imgW="685800" imgH="203040" progId="">
              <p:embed/>
            </p:oleObj>
          </a:graphicData>
        </a:graphic>
      </p:graphicFrame>
      <p:sp>
        <p:nvSpPr>
          <p:cNvPr id="1031" name="Text Box 5"/>
          <p:cNvSpPr txBox="1">
            <a:spLocks noChangeArrowheads="1"/>
          </p:cNvSpPr>
          <p:nvPr/>
        </p:nvSpPr>
        <p:spPr bwMode="auto">
          <a:xfrm>
            <a:off x="914400" y="5835650"/>
            <a:ext cx="6342063" cy="830263"/>
          </a:xfrm>
          <a:prstGeom prst="rect">
            <a:avLst/>
          </a:prstGeom>
          <a:noFill/>
          <a:ln w="9525">
            <a:noFill/>
            <a:miter lim="800000"/>
            <a:headEnd/>
            <a:tailEnd/>
          </a:ln>
        </p:spPr>
        <p:txBody>
          <a:bodyPr>
            <a:spAutoFit/>
          </a:bodyPr>
          <a:lstStyle/>
          <a:p>
            <a:pPr eaLnBrk="0" hangingPunct="0">
              <a:spcBef>
                <a:spcPct val="50000"/>
              </a:spcBef>
            </a:pPr>
            <a:r>
              <a:rPr lang="en-US">
                <a:latin typeface="Verdana" pitchFamily="34" charset="0"/>
              </a:rPr>
              <a:t>Fourier, Jean Baptiste Joseph, Baron (1768-1830)</a:t>
            </a:r>
          </a:p>
        </p:txBody>
      </p:sp>
      <p:graphicFrame>
        <p:nvGraphicFramePr>
          <p:cNvPr id="1027" name="Object 3"/>
          <p:cNvGraphicFramePr>
            <a:graphicFrameLocks noChangeAspect="1"/>
          </p:cNvGraphicFramePr>
          <p:nvPr>
            <p:ph sz="quarter" idx="3"/>
          </p:nvPr>
        </p:nvGraphicFramePr>
        <p:xfrm>
          <a:off x="4970463" y="3798888"/>
          <a:ext cx="3228975" cy="1252537"/>
        </p:xfrm>
        <a:graphic>
          <a:graphicData uri="http://schemas.openxmlformats.org/presentationml/2006/ole">
            <p:oleObj spid="_x0000_s1027" name="Equation" r:id="rId5" imgW="1244520" imgH="482400" progId="">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2"/>
          <p:cNvSpPr>
            <a:spLocks noGrp="1"/>
          </p:cNvSpPr>
          <p:nvPr>
            <p:ph type="sldNum" sz="quarter" idx="11"/>
          </p:nvPr>
        </p:nvSpPr>
        <p:spPr>
          <a:noFill/>
        </p:spPr>
        <p:txBody>
          <a:bodyPr/>
          <a:lstStyle/>
          <a:p>
            <a:fld id="{47E65CB1-5489-42A9-BCF8-7BF78A44EF1B}" type="slidenum">
              <a:rPr lang="en-GB" smtClean="0"/>
              <a:pPr/>
              <a:t>4</a:t>
            </a:fld>
            <a:endParaRPr lang="en-GB" smtClean="0"/>
          </a:p>
        </p:txBody>
      </p:sp>
      <p:sp>
        <p:nvSpPr>
          <p:cNvPr id="2052" name="Rectangle 2"/>
          <p:cNvSpPr>
            <a:spLocks noGrp="1" noChangeArrowheads="1"/>
          </p:cNvSpPr>
          <p:nvPr>
            <p:ph type="title"/>
          </p:nvPr>
        </p:nvSpPr>
        <p:spPr/>
        <p:txBody>
          <a:bodyPr/>
          <a:lstStyle/>
          <a:p>
            <a:r>
              <a:rPr lang="en-US" smtClean="0"/>
              <a:t>Thermal conductance</a:t>
            </a:r>
          </a:p>
        </p:txBody>
      </p:sp>
      <p:pic>
        <p:nvPicPr>
          <p:cNvPr id="2053" name="Picture 4" descr="junction"/>
          <p:cNvPicPr>
            <a:picLocks noGrp="1" noChangeAspect="1" noChangeArrowheads="1"/>
          </p:cNvPicPr>
          <p:nvPr>
            <p:ph sz="half" idx="2"/>
          </p:nvPr>
        </p:nvPicPr>
        <p:blipFill>
          <a:blip r:embed="rId3" cstate="print"/>
          <a:srcRect/>
          <a:stretch>
            <a:fillRect/>
          </a:stretch>
        </p:blipFill>
        <p:spPr>
          <a:xfrm>
            <a:off x="4682063" y="1371082"/>
            <a:ext cx="3048000" cy="1566862"/>
          </a:xfrm>
        </p:spPr>
      </p:pic>
      <p:graphicFrame>
        <p:nvGraphicFramePr>
          <p:cNvPr id="6" name="Object 5"/>
          <p:cNvGraphicFramePr>
            <a:graphicFrameLocks noChangeAspect="1"/>
          </p:cNvGraphicFramePr>
          <p:nvPr/>
        </p:nvGraphicFramePr>
        <p:xfrm>
          <a:off x="666750" y="1517650"/>
          <a:ext cx="7626350" cy="4837113"/>
        </p:xfrm>
        <a:graphic>
          <a:graphicData uri="http://schemas.openxmlformats.org/presentationml/2006/ole">
            <p:oleObj spid="_x0000_s2051" name="Equation" r:id="rId4" imgW="2743200" imgH="173988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p:cNvSpPr>
            <a:spLocks noGrp="1"/>
          </p:cNvSpPr>
          <p:nvPr>
            <p:ph type="sldNum" sz="quarter" idx="11"/>
          </p:nvPr>
        </p:nvSpPr>
        <p:spPr>
          <a:noFill/>
        </p:spPr>
        <p:txBody>
          <a:bodyPr/>
          <a:lstStyle/>
          <a:p>
            <a:fld id="{44BD3749-B8C6-4811-BEDF-A06492BD42D1}" type="slidenum">
              <a:rPr lang="en-GB" smtClean="0"/>
              <a:pPr/>
              <a:t>5</a:t>
            </a:fld>
            <a:endParaRPr lang="en-GB" smtClean="0"/>
          </a:p>
        </p:txBody>
      </p:sp>
      <p:sp>
        <p:nvSpPr>
          <p:cNvPr id="38915" name="Rectangle 2"/>
          <p:cNvSpPr>
            <a:spLocks noGrp="1" noChangeArrowheads="1"/>
          </p:cNvSpPr>
          <p:nvPr>
            <p:ph type="title"/>
          </p:nvPr>
        </p:nvSpPr>
        <p:spPr/>
        <p:txBody>
          <a:bodyPr/>
          <a:lstStyle/>
          <a:p>
            <a:r>
              <a:rPr lang="en-US" smtClean="0"/>
              <a:t>Experimental report of Z Wang et al (2007)</a:t>
            </a:r>
          </a:p>
        </p:txBody>
      </p:sp>
      <p:pic>
        <p:nvPicPr>
          <p:cNvPr id="38916" name="Picture 3"/>
          <p:cNvPicPr>
            <a:picLocks noGrp="1" noChangeAspect="1" noChangeArrowheads="1"/>
          </p:cNvPicPr>
          <p:nvPr>
            <p:ph idx="1"/>
          </p:nvPr>
        </p:nvPicPr>
        <p:blipFill>
          <a:blip r:embed="rId2" cstate="print"/>
          <a:srcRect/>
          <a:stretch>
            <a:fillRect/>
          </a:stretch>
        </p:blipFill>
        <p:spPr>
          <a:xfrm>
            <a:off x="609600" y="1847850"/>
            <a:ext cx="5486400" cy="4141788"/>
          </a:xfrm>
          <a:noFill/>
        </p:spPr>
      </p:pic>
      <p:sp>
        <p:nvSpPr>
          <p:cNvPr id="38917" name="Text Box 4"/>
          <p:cNvSpPr txBox="1">
            <a:spLocks noChangeArrowheads="1"/>
          </p:cNvSpPr>
          <p:nvPr/>
        </p:nvSpPr>
        <p:spPr bwMode="auto">
          <a:xfrm>
            <a:off x="6172200" y="1952625"/>
            <a:ext cx="2676525" cy="2554288"/>
          </a:xfrm>
          <a:prstGeom prst="rect">
            <a:avLst/>
          </a:prstGeom>
          <a:noFill/>
          <a:ln w="9525">
            <a:noFill/>
            <a:miter lim="800000"/>
            <a:headEnd/>
            <a:tailEnd/>
          </a:ln>
        </p:spPr>
        <p:txBody>
          <a:bodyPr>
            <a:spAutoFit/>
          </a:bodyPr>
          <a:lstStyle/>
          <a:p>
            <a:pPr eaLnBrk="0" hangingPunct="0">
              <a:spcBef>
                <a:spcPct val="50000"/>
              </a:spcBef>
            </a:pPr>
            <a:r>
              <a:rPr lang="en-US" sz="2000">
                <a:latin typeface="Verdana" pitchFamily="34" charset="0"/>
              </a:rPr>
              <a:t>The experimentally measured thermal conductance is 50pW/K for alkane chains at 1000K. From Z Wang et al, Science 317, 787 (2007).</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lide Number Placeholder 4"/>
          <p:cNvSpPr>
            <a:spLocks noGrp="1"/>
          </p:cNvSpPr>
          <p:nvPr>
            <p:ph type="sldNum" sz="quarter" idx="10"/>
          </p:nvPr>
        </p:nvSpPr>
        <p:spPr>
          <a:noFill/>
        </p:spPr>
        <p:txBody>
          <a:bodyPr/>
          <a:lstStyle/>
          <a:p>
            <a:fld id="{81D51AF7-253D-4B24-8B69-D0565DD37A4F}" type="slidenum">
              <a:rPr lang="en-US" smtClean="0"/>
              <a:pPr/>
              <a:t>6</a:t>
            </a:fld>
            <a:endParaRPr lang="en-US" smtClean="0"/>
          </a:p>
        </p:txBody>
      </p:sp>
      <p:sp>
        <p:nvSpPr>
          <p:cNvPr id="4100" name="Rectangle 41"/>
          <p:cNvSpPr>
            <a:spLocks noGrp="1" noChangeArrowheads="1"/>
          </p:cNvSpPr>
          <p:nvPr>
            <p:ph type="title" idx="4294967295"/>
          </p:nvPr>
        </p:nvSpPr>
        <p:spPr/>
        <p:txBody>
          <a:bodyPr/>
          <a:lstStyle/>
          <a:p>
            <a:r>
              <a:rPr lang="en-US" dirty="0" smtClean="0"/>
              <a:t>Thermal transport of a junction</a:t>
            </a:r>
          </a:p>
        </p:txBody>
      </p:sp>
      <p:sp>
        <p:nvSpPr>
          <p:cNvPr id="4101" name="Rectangle 6"/>
          <p:cNvSpPr>
            <a:spLocks noChangeArrowheads="1"/>
          </p:cNvSpPr>
          <p:nvPr/>
        </p:nvSpPr>
        <p:spPr bwMode="auto">
          <a:xfrm>
            <a:off x="0" y="2853146"/>
            <a:ext cx="3048000" cy="914400"/>
          </a:xfrm>
          <a:prstGeom prst="rect">
            <a:avLst/>
          </a:prstGeom>
          <a:solidFill>
            <a:schemeClr val="accent1"/>
          </a:solidFill>
          <a:ln w="9525">
            <a:solidFill>
              <a:schemeClr val="tx1"/>
            </a:solidFill>
            <a:miter lim="800000"/>
            <a:headEnd/>
            <a:tailEnd/>
          </a:ln>
        </p:spPr>
        <p:txBody>
          <a:bodyPr wrap="none" anchor="ctr"/>
          <a:lstStyle/>
          <a:p>
            <a:endParaRPr lang="en-SG"/>
          </a:p>
        </p:txBody>
      </p:sp>
      <p:sp>
        <p:nvSpPr>
          <p:cNvPr id="4102" name="Rectangle 7"/>
          <p:cNvSpPr>
            <a:spLocks noChangeArrowheads="1"/>
          </p:cNvSpPr>
          <p:nvPr/>
        </p:nvSpPr>
        <p:spPr bwMode="auto">
          <a:xfrm>
            <a:off x="6096000" y="2853146"/>
            <a:ext cx="3048000" cy="914400"/>
          </a:xfrm>
          <a:prstGeom prst="rect">
            <a:avLst/>
          </a:prstGeom>
          <a:solidFill>
            <a:schemeClr val="accent1"/>
          </a:solidFill>
          <a:ln w="9525">
            <a:solidFill>
              <a:schemeClr val="tx1"/>
            </a:solidFill>
            <a:miter lim="800000"/>
            <a:headEnd/>
            <a:tailEnd/>
          </a:ln>
        </p:spPr>
        <p:txBody>
          <a:bodyPr wrap="none" anchor="ctr"/>
          <a:lstStyle/>
          <a:p>
            <a:endParaRPr lang="en-SG"/>
          </a:p>
        </p:txBody>
      </p:sp>
      <p:sp>
        <p:nvSpPr>
          <p:cNvPr id="4103" name="Text Box 8"/>
          <p:cNvSpPr txBox="1">
            <a:spLocks noChangeArrowheads="1"/>
          </p:cNvSpPr>
          <p:nvPr/>
        </p:nvSpPr>
        <p:spPr bwMode="auto">
          <a:xfrm>
            <a:off x="914400" y="2827746"/>
            <a:ext cx="1600200" cy="366713"/>
          </a:xfrm>
          <a:prstGeom prst="rect">
            <a:avLst/>
          </a:prstGeom>
          <a:noFill/>
          <a:ln w="9525">
            <a:noFill/>
            <a:miter lim="800000"/>
            <a:headEnd/>
            <a:tailEnd/>
          </a:ln>
        </p:spPr>
        <p:txBody>
          <a:bodyPr>
            <a:spAutoFit/>
          </a:bodyPr>
          <a:lstStyle/>
          <a:p>
            <a:pPr>
              <a:spcBef>
                <a:spcPct val="50000"/>
              </a:spcBef>
            </a:pPr>
            <a:r>
              <a:rPr lang="en-US"/>
              <a:t>Left Lead, </a:t>
            </a:r>
            <a:r>
              <a:rPr lang="en-US" i="1"/>
              <a:t>T</a:t>
            </a:r>
            <a:r>
              <a:rPr lang="en-US" baseline="-25000"/>
              <a:t>L</a:t>
            </a:r>
            <a:endParaRPr lang="en-US"/>
          </a:p>
        </p:txBody>
      </p:sp>
      <p:sp>
        <p:nvSpPr>
          <p:cNvPr id="4104" name="Text Box 9"/>
          <p:cNvSpPr txBox="1">
            <a:spLocks noChangeArrowheads="1"/>
          </p:cNvSpPr>
          <p:nvPr/>
        </p:nvSpPr>
        <p:spPr bwMode="auto">
          <a:xfrm>
            <a:off x="6946900" y="2853146"/>
            <a:ext cx="1600200" cy="366713"/>
          </a:xfrm>
          <a:prstGeom prst="rect">
            <a:avLst/>
          </a:prstGeom>
          <a:noFill/>
          <a:ln w="9525">
            <a:noFill/>
            <a:miter lim="800000"/>
            <a:headEnd/>
            <a:tailEnd/>
          </a:ln>
        </p:spPr>
        <p:txBody>
          <a:bodyPr>
            <a:spAutoFit/>
          </a:bodyPr>
          <a:lstStyle/>
          <a:p>
            <a:pPr>
              <a:spcBef>
                <a:spcPct val="50000"/>
              </a:spcBef>
            </a:pPr>
            <a:r>
              <a:rPr lang="en-US"/>
              <a:t>Right Lead, </a:t>
            </a:r>
            <a:r>
              <a:rPr lang="en-US" i="1"/>
              <a:t>T</a:t>
            </a:r>
            <a:r>
              <a:rPr lang="en-US" baseline="-25000"/>
              <a:t>R</a:t>
            </a:r>
            <a:endParaRPr lang="en-US"/>
          </a:p>
        </p:txBody>
      </p:sp>
      <p:sp>
        <p:nvSpPr>
          <p:cNvPr id="4105" name="Oval 10"/>
          <p:cNvSpPr>
            <a:spLocks noChangeArrowheads="1"/>
          </p:cNvSpPr>
          <p:nvPr/>
        </p:nvSpPr>
        <p:spPr bwMode="auto">
          <a:xfrm>
            <a:off x="3962400" y="29928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6" name="Oval 11"/>
          <p:cNvSpPr>
            <a:spLocks noChangeArrowheads="1"/>
          </p:cNvSpPr>
          <p:nvPr/>
        </p:nvSpPr>
        <p:spPr bwMode="auto">
          <a:xfrm>
            <a:off x="3962400" y="32214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7" name="Oval 12"/>
          <p:cNvSpPr>
            <a:spLocks noChangeArrowheads="1"/>
          </p:cNvSpPr>
          <p:nvPr/>
        </p:nvSpPr>
        <p:spPr bwMode="auto">
          <a:xfrm>
            <a:off x="4267200" y="32976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8" name="Oval 13"/>
          <p:cNvSpPr>
            <a:spLocks noChangeArrowheads="1"/>
          </p:cNvSpPr>
          <p:nvPr/>
        </p:nvSpPr>
        <p:spPr bwMode="auto">
          <a:xfrm>
            <a:off x="4572000" y="32976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9" name="Oval 14"/>
          <p:cNvSpPr>
            <a:spLocks noChangeArrowheads="1"/>
          </p:cNvSpPr>
          <p:nvPr/>
        </p:nvSpPr>
        <p:spPr bwMode="auto">
          <a:xfrm>
            <a:off x="4419600" y="34500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0" name="Oval 15"/>
          <p:cNvSpPr>
            <a:spLocks noChangeArrowheads="1"/>
          </p:cNvSpPr>
          <p:nvPr/>
        </p:nvSpPr>
        <p:spPr bwMode="auto">
          <a:xfrm>
            <a:off x="4572000" y="36024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1" name="Oval 16"/>
          <p:cNvSpPr>
            <a:spLocks noChangeArrowheads="1"/>
          </p:cNvSpPr>
          <p:nvPr/>
        </p:nvSpPr>
        <p:spPr bwMode="auto">
          <a:xfrm>
            <a:off x="4724400" y="29928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2" name="Oval 17"/>
          <p:cNvSpPr>
            <a:spLocks noChangeArrowheads="1"/>
          </p:cNvSpPr>
          <p:nvPr/>
        </p:nvSpPr>
        <p:spPr bwMode="auto">
          <a:xfrm>
            <a:off x="4953000" y="33738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3" name="Oval 18"/>
          <p:cNvSpPr>
            <a:spLocks noChangeArrowheads="1"/>
          </p:cNvSpPr>
          <p:nvPr/>
        </p:nvSpPr>
        <p:spPr bwMode="auto">
          <a:xfrm>
            <a:off x="5334000" y="32214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4" name="Oval 19"/>
          <p:cNvSpPr>
            <a:spLocks noChangeArrowheads="1"/>
          </p:cNvSpPr>
          <p:nvPr/>
        </p:nvSpPr>
        <p:spPr bwMode="auto">
          <a:xfrm>
            <a:off x="5410200" y="35262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5" name="Oval 20"/>
          <p:cNvSpPr>
            <a:spLocks noChangeArrowheads="1"/>
          </p:cNvSpPr>
          <p:nvPr/>
        </p:nvSpPr>
        <p:spPr bwMode="auto">
          <a:xfrm>
            <a:off x="5791200" y="31452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6" name="Oval 21"/>
          <p:cNvSpPr>
            <a:spLocks noChangeArrowheads="1"/>
          </p:cNvSpPr>
          <p:nvPr/>
        </p:nvSpPr>
        <p:spPr bwMode="auto">
          <a:xfrm>
            <a:off x="5867400" y="34500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7" name="Oval 22"/>
          <p:cNvSpPr>
            <a:spLocks noChangeArrowheads="1"/>
          </p:cNvSpPr>
          <p:nvPr/>
        </p:nvSpPr>
        <p:spPr bwMode="auto">
          <a:xfrm>
            <a:off x="3200400" y="31452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8" name="Oval 23"/>
          <p:cNvSpPr>
            <a:spLocks noChangeArrowheads="1"/>
          </p:cNvSpPr>
          <p:nvPr/>
        </p:nvSpPr>
        <p:spPr bwMode="auto">
          <a:xfrm>
            <a:off x="3276600" y="34500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9" name="Oval 24"/>
          <p:cNvSpPr>
            <a:spLocks noChangeArrowheads="1"/>
          </p:cNvSpPr>
          <p:nvPr/>
        </p:nvSpPr>
        <p:spPr bwMode="auto">
          <a:xfrm>
            <a:off x="3886200" y="3450046"/>
            <a:ext cx="76200" cy="76200"/>
          </a:xfrm>
          <a:prstGeom prst="ellipse">
            <a:avLst/>
          </a:prstGeom>
          <a:solidFill>
            <a:schemeClr val="accent1"/>
          </a:solidFill>
          <a:ln w="9525">
            <a:solidFill>
              <a:schemeClr val="tx1"/>
            </a:solidFill>
            <a:round/>
            <a:headEnd/>
            <a:tailEnd/>
          </a:ln>
        </p:spPr>
        <p:txBody>
          <a:bodyPr wrap="none" anchor="ctr"/>
          <a:lstStyle/>
          <a:p>
            <a:pPr algn="ctr"/>
            <a:endParaRPr lang="en-US" b="1">
              <a:latin typeface="Comic Sans MS" pitchFamily="66" charset="0"/>
            </a:endParaRPr>
          </a:p>
        </p:txBody>
      </p:sp>
      <p:sp>
        <p:nvSpPr>
          <p:cNvPr id="4120" name="Oval 25"/>
          <p:cNvSpPr>
            <a:spLocks noChangeArrowheads="1"/>
          </p:cNvSpPr>
          <p:nvPr/>
        </p:nvSpPr>
        <p:spPr bwMode="auto">
          <a:xfrm>
            <a:off x="3505200" y="3221446"/>
            <a:ext cx="76200" cy="76200"/>
          </a:xfrm>
          <a:prstGeom prst="ellipse">
            <a:avLst/>
          </a:prstGeom>
          <a:solidFill>
            <a:schemeClr val="accent1"/>
          </a:solidFill>
          <a:ln w="9525">
            <a:solidFill>
              <a:schemeClr val="tx1"/>
            </a:solidFill>
            <a:round/>
            <a:headEnd/>
            <a:tailEnd/>
          </a:ln>
        </p:spPr>
        <p:txBody>
          <a:bodyPr wrap="none" anchor="ctr"/>
          <a:lstStyle/>
          <a:p>
            <a:pPr algn="ctr"/>
            <a:endParaRPr lang="en-US" b="1">
              <a:latin typeface="Comic Sans MS" pitchFamily="66" charset="0"/>
            </a:endParaRPr>
          </a:p>
        </p:txBody>
      </p:sp>
      <p:sp>
        <p:nvSpPr>
          <p:cNvPr id="4121" name="Oval 26"/>
          <p:cNvSpPr>
            <a:spLocks noChangeArrowheads="1"/>
          </p:cNvSpPr>
          <p:nvPr/>
        </p:nvSpPr>
        <p:spPr bwMode="auto">
          <a:xfrm>
            <a:off x="4343400" y="30690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22" name="Oval 27"/>
          <p:cNvSpPr>
            <a:spLocks noChangeArrowheads="1"/>
          </p:cNvSpPr>
          <p:nvPr/>
        </p:nvSpPr>
        <p:spPr bwMode="auto">
          <a:xfrm>
            <a:off x="3733800" y="3069046"/>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23" name="Text Box 28"/>
          <p:cNvSpPr txBox="1">
            <a:spLocks noChangeArrowheads="1"/>
          </p:cNvSpPr>
          <p:nvPr/>
        </p:nvSpPr>
        <p:spPr bwMode="auto">
          <a:xfrm>
            <a:off x="3771900" y="2192746"/>
            <a:ext cx="1828800" cy="461963"/>
          </a:xfrm>
          <a:prstGeom prst="rect">
            <a:avLst/>
          </a:prstGeom>
          <a:noFill/>
          <a:ln w="9525">
            <a:noFill/>
            <a:miter lim="800000"/>
            <a:headEnd/>
            <a:tailEnd/>
          </a:ln>
        </p:spPr>
        <p:txBody>
          <a:bodyPr>
            <a:spAutoFit/>
          </a:bodyPr>
          <a:lstStyle/>
          <a:p>
            <a:pPr>
              <a:spcBef>
                <a:spcPct val="50000"/>
              </a:spcBef>
            </a:pPr>
            <a:r>
              <a:rPr lang="en-US"/>
              <a:t>Junction </a:t>
            </a:r>
          </a:p>
        </p:txBody>
      </p:sp>
      <p:sp>
        <p:nvSpPr>
          <p:cNvPr id="28" name="Text Box 35"/>
          <p:cNvSpPr txBox="1">
            <a:spLocks noChangeArrowheads="1"/>
          </p:cNvSpPr>
          <p:nvPr/>
        </p:nvSpPr>
        <p:spPr bwMode="auto">
          <a:xfrm>
            <a:off x="101603" y="4216401"/>
            <a:ext cx="2085975" cy="461665"/>
          </a:xfrm>
          <a:prstGeom prst="rect">
            <a:avLst/>
          </a:prstGeom>
          <a:noFill/>
          <a:ln w="9525">
            <a:noFill/>
            <a:miter lim="800000"/>
            <a:headEnd/>
            <a:tailEnd/>
          </a:ln>
          <a:effectLst/>
        </p:spPr>
        <p:txBody>
          <a:bodyPr wrap="square">
            <a:spAutoFit/>
          </a:bodyPr>
          <a:lstStyle/>
          <a:p>
            <a:pPr>
              <a:spcBef>
                <a:spcPct val="50000"/>
              </a:spcBef>
            </a:pPr>
            <a:r>
              <a:rPr lang="en-US" dirty="0"/>
              <a:t>semi-infinite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lide Number Placeholder 4"/>
          <p:cNvSpPr>
            <a:spLocks noGrp="1"/>
          </p:cNvSpPr>
          <p:nvPr>
            <p:ph type="sldNum" sz="quarter" idx="10"/>
          </p:nvPr>
        </p:nvSpPr>
        <p:spPr>
          <a:noFill/>
        </p:spPr>
        <p:txBody>
          <a:bodyPr/>
          <a:lstStyle/>
          <a:p>
            <a:fld id="{81D51AF7-253D-4B24-8B69-D0565DD37A4F}" type="slidenum">
              <a:rPr lang="en-US" smtClean="0"/>
              <a:pPr/>
              <a:t>7</a:t>
            </a:fld>
            <a:endParaRPr lang="en-US" smtClean="0"/>
          </a:p>
        </p:txBody>
      </p:sp>
      <p:sp>
        <p:nvSpPr>
          <p:cNvPr id="4100" name="Rectangle 41"/>
          <p:cNvSpPr>
            <a:spLocks noGrp="1" noChangeArrowheads="1"/>
          </p:cNvSpPr>
          <p:nvPr>
            <p:ph type="title" idx="4294967295"/>
          </p:nvPr>
        </p:nvSpPr>
        <p:spPr/>
        <p:txBody>
          <a:bodyPr/>
          <a:lstStyle/>
          <a:p>
            <a:r>
              <a:rPr lang="en-US" smtClean="0"/>
              <a:t>Models</a:t>
            </a:r>
          </a:p>
        </p:txBody>
      </p:sp>
      <p:graphicFrame>
        <p:nvGraphicFramePr>
          <p:cNvPr id="4098" name="Object 2"/>
          <p:cNvGraphicFramePr>
            <a:graphicFrameLocks noChangeAspect="1"/>
          </p:cNvGraphicFramePr>
          <p:nvPr/>
        </p:nvGraphicFramePr>
        <p:xfrm>
          <a:off x="371475" y="1276350"/>
          <a:ext cx="8231188" cy="3570288"/>
        </p:xfrm>
        <a:graphic>
          <a:graphicData uri="http://schemas.openxmlformats.org/presentationml/2006/ole">
            <p:oleObj spid="_x0000_s113666" name="Equation" r:id="rId4" imgW="3162240" imgH="1371600" progId="Equation.3">
              <p:embed/>
            </p:oleObj>
          </a:graphicData>
        </a:graphic>
      </p:graphicFrame>
      <p:sp>
        <p:nvSpPr>
          <p:cNvPr id="4101" name="Rectangle 6"/>
          <p:cNvSpPr>
            <a:spLocks noChangeArrowheads="1"/>
          </p:cNvSpPr>
          <p:nvPr/>
        </p:nvSpPr>
        <p:spPr bwMode="auto">
          <a:xfrm>
            <a:off x="0" y="5918200"/>
            <a:ext cx="3048000" cy="914400"/>
          </a:xfrm>
          <a:prstGeom prst="rect">
            <a:avLst/>
          </a:prstGeom>
          <a:solidFill>
            <a:schemeClr val="accent1"/>
          </a:solidFill>
          <a:ln w="9525">
            <a:solidFill>
              <a:schemeClr val="tx1"/>
            </a:solidFill>
            <a:miter lim="800000"/>
            <a:headEnd/>
            <a:tailEnd/>
          </a:ln>
        </p:spPr>
        <p:txBody>
          <a:bodyPr wrap="none" anchor="ctr"/>
          <a:lstStyle/>
          <a:p>
            <a:endParaRPr lang="en-SG"/>
          </a:p>
        </p:txBody>
      </p:sp>
      <p:sp>
        <p:nvSpPr>
          <p:cNvPr id="4102" name="Rectangle 7"/>
          <p:cNvSpPr>
            <a:spLocks noChangeArrowheads="1"/>
          </p:cNvSpPr>
          <p:nvPr/>
        </p:nvSpPr>
        <p:spPr bwMode="auto">
          <a:xfrm>
            <a:off x="6096000" y="5918200"/>
            <a:ext cx="3048000" cy="914400"/>
          </a:xfrm>
          <a:prstGeom prst="rect">
            <a:avLst/>
          </a:prstGeom>
          <a:solidFill>
            <a:schemeClr val="accent1"/>
          </a:solidFill>
          <a:ln w="9525">
            <a:solidFill>
              <a:schemeClr val="tx1"/>
            </a:solidFill>
            <a:miter lim="800000"/>
            <a:headEnd/>
            <a:tailEnd/>
          </a:ln>
        </p:spPr>
        <p:txBody>
          <a:bodyPr wrap="none" anchor="ctr"/>
          <a:lstStyle/>
          <a:p>
            <a:endParaRPr lang="en-SG"/>
          </a:p>
        </p:txBody>
      </p:sp>
      <p:sp>
        <p:nvSpPr>
          <p:cNvPr id="4103" name="Text Box 8"/>
          <p:cNvSpPr txBox="1">
            <a:spLocks noChangeArrowheads="1"/>
          </p:cNvSpPr>
          <p:nvPr/>
        </p:nvSpPr>
        <p:spPr bwMode="auto">
          <a:xfrm>
            <a:off x="914400" y="5892800"/>
            <a:ext cx="1600200" cy="366713"/>
          </a:xfrm>
          <a:prstGeom prst="rect">
            <a:avLst/>
          </a:prstGeom>
          <a:noFill/>
          <a:ln w="9525">
            <a:noFill/>
            <a:miter lim="800000"/>
            <a:headEnd/>
            <a:tailEnd/>
          </a:ln>
        </p:spPr>
        <p:txBody>
          <a:bodyPr>
            <a:spAutoFit/>
          </a:bodyPr>
          <a:lstStyle/>
          <a:p>
            <a:pPr>
              <a:spcBef>
                <a:spcPct val="50000"/>
              </a:spcBef>
            </a:pPr>
            <a:r>
              <a:rPr lang="en-US"/>
              <a:t>Left Lead, </a:t>
            </a:r>
            <a:r>
              <a:rPr lang="en-US" i="1"/>
              <a:t>T</a:t>
            </a:r>
            <a:r>
              <a:rPr lang="en-US" baseline="-25000"/>
              <a:t>L</a:t>
            </a:r>
            <a:endParaRPr lang="en-US"/>
          </a:p>
        </p:txBody>
      </p:sp>
      <p:sp>
        <p:nvSpPr>
          <p:cNvPr id="4104" name="Text Box 9"/>
          <p:cNvSpPr txBox="1">
            <a:spLocks noChangeArrowheads="1"/>
          </p:cNvSpPr>
          <p:nvPr/>
        </p:nvSpPr>
        <p:spPr bwMode="auto">
          <a:xfrm>
            <a:off x="6946900" y="5918200"/>
            <a:ext cx="1600200" cy="366713"/>
          </a:xfrm>
          <a:prstGeom prst="rect">
            <a:avLst/>
          </a:prstGeom>
          <a:noFill/>
          <a:ln w="9525">
            <a:noFill/>
            <a:miter lim="800000"/>
            <a:headEnd/>
            <a:tailEnd/>
          </a:ln>
        </p:spPr>
        <p:txBody>
          <a:bodyPr>
            <a:spAutoFit/>
          </a:bodyPr>
          <a:lstStyle/>
          <a:p>
            <a:pPr>
              <a:spcBef>
                <a:spcPct val="50000"/>
              </a:spcBef>
            </a:pPr>
            <a:r>
              <a:rPr lang="en-US"/>
              <a:t>Right Lead, </a:t>
            </a:r>
            <a:r>
              <a:rPr lang="en-US" i="1"/>
              <a:t>T</a:t>
            </a:r>
            <a:r>
              <a:rPr lang="en-US" baseline="-25000"/>
              <a:t>R</a:t>
            </a:r>
            <a:endParaRPr lang="en-US"/>
          </a:p>
        </p:txBody>
      </p:sp>
      <p:sp>
        <p:nvSpPr>
          <p:cNvPr id="4105" name="Oval 10"/>
          <p:cNvSpPr>
            <a:spLocks noChangeArrowheads="1"/>
          </p:cNvSpPr>
          <p:nvPr/>
        </p:nvSpPr>
        <p:spPr bwMode="auto">
          <a:xfrm>
            <a:off x="3962400" y="60579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6" name="Oval 11"/>
          <p:cNvSpPr>
            <a:spLocks noChangeArrowheads="1"/>
          </p:cNvSpPr>
          <p:nvPr/>
        </p:nvSpPr>
        <p:spPr bwMode="auto">
          <a:xfrm>
            <a:off x="3962400" y="62865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7" name="Oval 12"/>
          <p:cNvSpPr>
            <a:spLocks noChangeArrowheads="1"/>
          </p:cNvSpPr>
          <p:nvPr/>
        </p:nvSpPr>
        <p:spPr bwMode="auto">
          <a:xfrm>
            <a:off x="4267200" y="63627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8" name="Oval 13"/>
          <p:cNvSpPr>
            <a:spLocks noChangeArrowheads="1"/>
          </p:cNvSpPr>
          <p:nvPr/>
        </p:nvSpPr>
        <p:spPr bwMode="auto">
          <a:xfrm>
            <a:off x="4572000" y="63627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09" name="Oval 14"/>
          <p:cNvSpPr>
            <a:spLocks noChangeArrowheads="1"/>
          </p:cNvSpPr>
          <p:nvPr/>
        </p:nvSpPr>
        <p:spPr bwMode="auto">
          <a:xfrm>
            <a:off x="4419600" y="65151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0" name="Oval 15"/>
          <p:cNvSpPr>
            <a:spLocks noChangeArrowheads="1"/>
          </p:cNvSpPr>
          <p:nvPr/>
        </p:nvSpPr>
        <p:spPr bwMode="auto">
          <a:xfrm>
            <a:off x="4572000" y="66675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1" name="Oval 16"/>
          <p:cNvSpPr>
            <a:spLocks noChangeArrowheads="1"/>
          </p:cNvSpPr>
          <p:nvPr/>
        </p:nvSpPr>
        <p:spPr bwMode="auto">
          <a:xfrm>
            <a:off x="4724400" y="60579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2" name="Oval 17"/>
          <p:cNvSpPr>
            <a:spLocks noChangeArrowheads="1"/>
          </p:cNvSpPr>
          <p:nvPr/>
        </p:nvSpPr>
        <p:spPr bwMode="auto">
          <a:xfrm>
            <a:off x="4953000" y="64389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3" name="Oval 18"/>
          <p:cNvSpPr>
            <a:spLocks noChangeArrowheads="1"/>
          </p:cNvSpPr>
          <p:nvPr/>
        </p:nvSpPr>
        <p:spPr bwMode="auto">
          <a:xfrm>
            <a:off x="5334000" y="62865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4" name="Oval 19"/>
          <p:cNvSpPr>
            <a:spLocks noChangeArrowheads="1"/>
          </p:cNvSpPr>
          <p:nvPr/>
        </p:nvSpPr>
        <p:spPr bwMode="auto">
          <a:xfrm>
            <a:off x="5410200" y="65913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5" name="Oval 20"/>
          <p:cNvSpPr>
            <a:spLocks noChangeArrowheads="1"/>
          </p:cNvSpPr>
          <p:nvPr/>
        </p:nvSpPr>
        <p:spPr bwMode="auto">
          <a:xfrm>
            <a:off x="5791200" y="62103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6" name="Oval 21"/>
          <p:cNvSpPr>
            <a:spLocks noChangeArrowheads="1"/>
          </p:cNvSpPr>
          <p:nvPr/>
        </p:nvSpPr>
        <p:spPr bwMode="auto">
          <a:xfrm>
            <a:off x="5867400" y="65151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7" name="Oval 22"/>
          <p:cNvSpPr>
            <a:spLocks noChangeArrowheads="1"/>
          </p:cNvSpPr>
          <p:nvPr/>
        </p:nvSpPr>
        <p:spPr bwMode="auto">
          <a:xfrm>
            <a:off x="3200400" y="62103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8" name="Oval 23"/>
          <p:cNvSpPr>
            <a:spLocks noChangeArrowheads="1"/>
          </p:cNvSpPr>
          <p:nvPr/>
        </p:nvSpPr>
        <p:spPr bwMode="auto">
          <a:xfrm>
            <a:off x="3276600" y="65151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19" name="Oval 24"/>
          <p:cNvSpPr>
            <a:spLocks noChangeArrowheads="1"/>
          </p:cNvSpPr>
          <p:nvPr/>
        </p:nvSpPr>
        <p:spPr bwMode="auto">
          <a:xfrm>
            <a:off x="3886200" y="6515100"/>
            <a:ext cx="76200" cy="76200"/>
          </a:xfrm>
          <a:prstGeom prst="ellipse">
            <a:avLst/>
          </a:prstGeom>
          <a:solidFill>
            <a:schemeClr val="accent1"/>
          </a:solidFill>
          <a:ln w="9525">
            <a:solidFill>
              <a:schemeClr val="tx1"/>
            </a:solidFill>
            <a:round/>
            <a:headEnd/>
            <a:tailEnd/>
          </a:ln>
        </p:spPr>
        <p:txBody>
          <a:bodyPr wrap="none" anchor="ctr"/>
          <a:lstStyle/>
          <a:p>
            <a:pPr algn="ctr"/>
            <a:endParaRPr lang="en-US" b="1">
              <a:latin typeface="Comic Sans MS" pitchFamily="66" charset="0"/>
            </a:endParaRPr>
          </a:p>
        </p:txBody>
      </p:sp>
      <p:sp>
        <p:nvSpPr>
          <p:cNvPr id="4120" name="Oval 25"/>
          <p:cNvSpPr>
            <a:spLocks noChangeArrowheads="1"/>
          </p:cNvSpPr>
          <p:nvPr/>
        </p:nvSpPr>
        <p:spPr bwMode="auto">
          <a:xfrm>
            <a:off x="3505200" y="6286500"/>
            <a:ext cx="76200" cy="76200"/>
          </a:xfrm>
          <a:prstGeom prst="ellipse">
            <a:avLst/>
          </a:prstGeom>
          <a:solidFill>
            <a:schemeClr val="accent1"/>
          </a:solidFill>
          <a:ln w="9525">
            <a:solidFill>
              <a:schemeClr val="tx1"/>
            </a:solidFill>
            <a:round/>
            <a:headEnd/>
            <a:tailEnd/>
          </a:ln>
        </p:spPr>
        <p:txBody>
          <a:bodyPr wrap="none" anchor="ctr"/>
          <a:lstStyle/>
          <a:p>
            <a:pPr algn="ctr"/>
            <a:endParaRPr lang="en-US" b="1">
              <a:latin typeface="Comic Sans MS" pitchFamily="66" charset="0"/>
            </a:endParaRPr>
          </a:p>
        </p:txBody>
      </p:sp>
      <p:sp>
        <p:nvSpPr>
          <p:cNvPr id="4121" name="Oval 26"/>
          <p:cNvSpPr>
            <a:spLocks noChangeArrowheads="1"/>
          </p:cNvSpPr>
          <p:nvPr/>
        </p:nvSpPr>
        <p:spPr bwMode="auto">
          <a:xfrm>
            <a:off x="4343400" y="61341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22" name="Oval 27"/>
          <p:cNvSpPr>
            <a:spLocks noChangeArrowheads="1"/>
          </p:cNvSpPr>
          <p:nvPr/>
        </p:nvSpPr>
        <p:spPr bwMode="auto">
          <a:xfrm>
            <a:off x="3733800" y="6134100"/>
            <a:ext cx="76200" cy="76200"/>
          </a:xfrm>
          <a:prstGeom prst="ellipse">
            <a:avLst/>
          </a:prstGeom>
          <a:solidFill>
            <a:schemeClr val="accent1"/>
          </a:solidFill>
          <a:ln w="9525">
            <a:solidFill>
              <a:schemeClr val="tx1"/>
            </a:solidFill>
            <a:round/>
            <a:headEnd/>
            <a:tailEnd/>
          </a:ln>
        </p:spPr>
        <p:txBody>
          <a:bodyPr wrap="none" anchor="ctr"/>
          <a:lstStyle/>
          <a:p>
            <a:endParaRPr lang="en-SG"/>
          </a:p>
        </p:txBody>
      </p:sp>
      <p:sp>
        <p:nvSpPr>
          <p:cNvPr id="4123" name="Text Box 28"/>
          <p:cNvSpPr txBox="1">
            <a:spLocks noChangeArrowheads="1"/>
          </p:cNvSpPr>
          <p:nvPr/>
        </p:nvSpPr>
        <p:spPr bwMode="auto">
          <a:xfrm>
            <a:off x="3771900" y="5257800"/>
            <a:ext cx="1828800" cy="461963"/>
          </a:xfrm>
          <a:prstGeom prst="rect">
            <a:avLst/>
          </a:prstGeom>
          <a:noFill/>
          <a:ln w="9525">
            <a:noFill/>
            <a:miter lim="800000"/>
            <a:headEnd/>
            <a:tailEnd/>
          </a:ln>
        </p:spPr>
        <p:txBody>
          <a:bodyPr>
            <a:spAutoFit/>
          </a:bodyPr>
          <a:lstStyle/>
          <a:p>
            <a:pPr>
              <a:spcBef>
                <a:spcPct val="50000"/>
              </a:spcBef>
            </a:pPr>
            <a:r>
              <a:rPr lang="en-US"/>
              <a:t>Junction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4"/>
          <p:cNvSpPr>
            <a:spLocks noGrp="1"/>
          </p:cNvSpPr>
          <p:nvPr>
            <p:ph type="sldNum" sz="quarter" idx="10"/>
          </p:nvPr>
        </p:nvSpPr>
        <p:spPr>
          <a:noFill/>
        </p:spPr>
        <p:txBody>
          <a:bodyPr/>
          <a:lstStyle/>
          <a:p>
            <a:fld id="{1286EFD2-AB4B-4E28-8AB9-FBF9AAEFCB32}" type="slidenum">
              <a:rPr lang="en-US" smtClean="0"/>
              <a:pPr/>
              <a:t>8</a:t>
            </a:fld>
            <a:endParaRPr lang="en-US" smtClean="0"/>
          </a:p>
        </p:txBody>
      </p:sp>
      <p:sp>
        <p:nvSpPr>
          <p:cNvPr id="5124" name="Rectangle 41"/>
          <p:cNvSpPr>
            <a:spLocks noGrp="1" noChangeArrowheads="1"/>
          </p:cNvSpPr>
          <p:nvPr>
            <p:ph type="title" idx="4294967295"/>
          </p:nvPr>
        </p:nvSpPr>
        <p:spPr/>
        <p:txBody>
          <a:bodyPr/>
          <a:lstStyle/>
          <a:p>
            <a:r>
              <a:rPr lang="en-US" smtClean="0"/>
              <a:t>Force constant matrix</a:t>
            </a:r>
          </a:p>
        </p:txBody>
      </p:sp>
      <p:graphicFrame>
        <p:nvGraphicFramePr>
          <p:cNvPr id="5122" name="Object 2"/>
          <p:cNvGraphicFramePr>
            <a:graphicFrameLocks noChangeAspect="1"/>
          </p:cNvGraphicFramePr>
          <p:nvPr/>
        </p:nvGraphicFramePr>
        <p:xfrm>
          <a:off x="825500" y="1117600"/>
          <a:ext cx="6640513" cy="4648200"/>
        </p:xfrm>
        <a:graphic>
          <a:graphicData uri="http://schemas.openxmlformats.org/presentationml/2006/ole">
            <p:oleObj spid="_x0000_s5122" name="方程式" r:id="rId4" imgW="2286000" imgH="1600200" progId="Equation.3">
              <p:embed/>
            </p:oleObj>
          </a:graphicData>
        </a:graphic>
      </p:graphicFrame>
      <p:cxnSp>
        <p:nvCxnSpPr>
          <p:cNvPr id="7" name="Straight Connector 6"/>
          <p:cNvCxnSpPr/>
          <p:nvPr/>
        </p:nvCxnSpPr>
        <p:spPr bwMode="auto">
          <a:xfrm flipV="1">
            <a:off x="1104900" y="3086100"/>
            <a:ext cx="6007100" cy="76200"/>
          </a:xfrm>
          <a:prstGeom prst="line">
            <a:avLst/>
          </a:prstGeom>
          <a:solidFill>
            <a:schemeClr val="accent1"/>
          </a:solidFill>
          <a:ln w="9525" cap="flat" cmpd="sng" algn="ctr">
            <a:solidFill>
              <a:schemeClr val="accent6">
                <a:lumMod val="60000"/>
                <a:lumOff val="40000"/>
              </a:schemeClr>
            </a:solidFill>
            <a:prstDash val="dash"/>
            <a:round/>
            <a:headEnd type="none" w="med" len="med"/>
            <a:tailEnd type="none" w="med" len="med"/>
          </a:ln>
          <a:effectLst/>
        </p:spPr>
      </p:cxnSp>
      <p:cxnSp>
        <p:nvCxnSpPr>
          <p:cNvPr id="13" name="Straight Connector 12"/>
          <p:cNvCxnSpPr/>
          <p:nvPr/>
        </p:nvCxnSpPr>
        <p:spPr bwMode="auto">
          <a:xfrm rot="16200000" flipH="1">
            <a:off x="1289050" y="3409950"/>
            <a:ext cx="4381500" cy="50800"/>
          </a:xfrm>
          <a:prstGeom prst="line">
            <a:avLst/>
          </a:prstGeom>
          <a:solidFill>
            <a:schemeClr val="accent1"/>
          </a:solidFill>
          <a:ln w="9525" cap="flat" cmpd="sng" algn="ctr">
            <a:solidFill>
              <a:schemeClr val="accent6">
                <a:lumMod val="60000"/>
                <a:lumOff val="40000"/>
              </a:schemeClr>
            </a:solidFill>
            <a:prstDash val="dash"/>
            <a:round/>
            <a:headEnd type="none" w="med" len="med"/>
            <a:tailEnd type="none" w="med" len="med"/>
          </a:ln>
          <a:effectLst/>
        </p:spPr>
      </p:cxnSp>
      <p:cxnSp>
        <p:nvCxnSpPr>
          <p:cNvPr id="18" name="Straight Connector 17"/>
          <p:cNvCxnSpPr/>
          <p:nvPr/>
        </p:nvCxnSpPr>
        <p:spPr bwMode="auto">
          <a:xfrm rot="16200000" flipH="1">
            <a:off x="2451100" y="3416300"/>
            <a:ext cx="4330700" cy="38100"/>
          </a:xfrm>
          <a:prstGeom prst="line">
            <a:avLst/>
          </a:prstGeom>
          <a:solidFill>
            <a:schemeClr val="accent1"/>
          </a:solidFill>
          <a:ln w="9525" cap="flat" cmpd="sng" algn="ctr">
            <a:solidFill>
              <a:schemeClr val="accent6">
                <a:lumMod val="60000"/>
                <a:lumOff val="40000"/>
              </a:schemeClr>
            </a:solidFill>
            <a:prstDash val="dash"/>
            <a:round/>
            <a:headEnd type="none" w="med" len="med"/>
            <a:tailEnd type="none" w="med" len="med"/>
          </a:ln>
          <a:effectLst/>
        </p:spPr>
      </p:cxnSp>
      <p:cxnSp>
        <p:nvCxnSpPr>
          <p:cNvPr id="21" name="Straight Connector 20"/>
          <p:cNvCxnSpPr/>
          <p:nvPr/>
        </p:nvCxnSpPr>
        <p:spPr bwMode="auto">
          <a:xfrm flipV="1">
            <a:off x="1066800" y="3594100"/>
            <a:ext cx="6007100" cy="76200"/>
          </a:xfrm>
          <a:prstGeom prst="line">
            <a:avLst/>
          </a:prstGeom>
          <a:solidFill>
            <a:schemeClr val="accent1"/>
          </a:solidFill>
          <a:ln w="9525" cap="flat" cmpd="sng" algn="ctr">
            <a:solidFill>
              <a:schemeClr val="accent6">
                <a:lumMod val="60000"/>
                <a:lumOff val="40000"/>
              </a:schemeClr>
            </a:solidFill>
            <a:prstDash val="dash"/>
            <a:round/>
            <a:headEnd type="none" w="med" len="med"/>
            <a:tailEnd type="none" w="med" len="med"/>
          </a:ln>
          <a:effectLst/>
        </p:spPr>
      </p:cxnSp>
      <p:sp>
        <p:nvSpPr>
          <p:cNvPr id="5129" name="Right Brace 26"/>
          <p:cNvSpPr>
            <a:spLocks/>
          </p:cNvSpPr>
          <p:nvPr/>
        </p:nvSpPr>
        <p:spPr bwMode="auto">
          <a:xfrm>
            <a:off x="7543800" y="3670300"/>
            <a:ext cx="596900" cy="1968500"/>
          </a:xfrm>
          <a:prstGeom prst="rightBrace">
            <a:avLst>
              <a:gd name="adj1" fmla="val 8336"/>
              <a:gd name="adj2" fmla="val 50000"/>
            </a:avLst>
          </a:prstGeom>
          <a:noFill/>
          <a:ln w="9525" algn="ctr">
            <a:solidFill>
              <a:schemeClr val="tx1"/>
            </a:solidFill>
            <a:round/>
            <a:headEnd/>
            <a:tailEnd/>
          </a:ln>
        </p:spPr>
        <p:txBody>
          <a:bodyPr/>
          <a:lstStyle/>
          <a:p>
            <a:pPr eaLnBrk="0" hangingPunct="0"/>
            <a:endParaRPr lang="en-SG" sz="3200">
              <a:latin typeface="Times" pitchFamily="18" charset="0"/>
            </a:endParaRPr>
          </a:p>
        </p:txBody>
      </p:sp>
      <p:sp>
        <p:nvSpPr>
          <p:cNvPr id="5130" name="Right Bracket 30"/>
          <p:cNvSpPr>
            <a:spLocks/>
          </p:cNvSpPr>
          <p:nvPr/>
        </p:nvSpPr>
        <p:spPr bwMode="auto">
          <a:xfrm rot="5400000">
            <a:off x="5822950" y="4718050"/>
            <a:ext cx="330200" cy="2476500"/>
          </a:xfrm>
          <a:prstGeom prst="rightBracket">
            <a:avLst>
              <a:gd name="adj" fmla="val 8333"/>
            </a:avLst>
          </a:prstGeom>
          <a:noFill/>
          <a:ln w="9525" algn="ctr">
            <a:solidFill>
              <a:schemeClr val="tx1"/>
            </a:solidFill>
            <a:round/>
            <a:headEnd/>
            <a:tailEnd/>
          </a:ln>
        </p:spPr>
        <p:txBody>
          <a:bodyPr/>
          <a:lstStyle/>
          <a:p>
            <a:pPr eaLnBrk="0" hangingPunct="0"/>
            <a:endParaRPr lang="en-SG" sz="3200">
              <a:latin typeface="Times" pitchFamily="18" charset="0"/>
            </a:endParaRPr>
          </a:p>
        </p:txBody>
      </p:sp>
      <p:sp>
        <p:nvSpPr>
          <p:cNvPr id="5131" name="TextBox 31"/>
          <p:cNvSpPr txBox="1">
            <a:spLocks noChangeArrowheads="1"/>
          </p:cNvSpPr>
          <p:nvPr/>
        </p:nvSpPr>
        <p:spPr bwMode="auto">
          <a:xfrm>
            <a:off x="8191500" y="4318000"/>
            <a:ext cx="838200" cy="584200"/>
          </a:xfrm>
          <a:prstGeom prst="rect">
            <a:avLst/>
          </a:prstGeom>
          <a:noFill/>
          <a:ln w="9525">
            <a:noFill/>
            <a:miter lim="800000"/>
            <a:headEnd/>
            <a:tailEnd/>
          </a:ln>
        </p:spPr>
        <p:txBody>
          <a:bodyPr>
            <a:spAutoFit/>
          </a:bodyPr>
          <a:lstStyle/>
          <a:p>
            <a:r>
              <a:rPr lang="en-US" sz="3200" i="1">
                <a:latin typeface="Times New Roman" pitchFamily="18" charset="0"/>
                <a:cs typeface="Times New Roman" pitchFamily="18" charset="0"/>
              </a:rPr>
              <a:t>K</a:t>
            </a:r>
            <a:r>
              <a:rPr lang="en-US" sz="3200" i="1" baseline="30000">
                <a:latin typeface="Times New Roman" pitchFamily="18" charset="0"/>
                <a:cs typeface="Times New Roman" pitchFamily="18" charset="0"/>
              </a:rPr>
              <a:t>R</a:t>
            </a:r>
            <a:endParaRPr lang="en-SG" sz="3200" i="1" baseline="30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Slide Number Placeholder 4"/>
          <p:cNvSpPr>
            <a:spLocks noGrp="1"/>
          </p:cNvSpPr>
          <p:nvPr>
            <p:ph type="sldNum" sz="quarter" idx="10"/>
          </p:nvPr>
        </p:nvSpPr>
        <p:spPr>
          <a:noFill/>
        </p:spPr>
        <p:txBody>
          <a:bodyPr/>
          <a:lstStyle/>
          <a:p>
            <a:fld id="{A3B33549-710A-4FF4-91DF-66D538593F67}" type="slidenum">
              <a:rPr lang="en-US" smtClean="0"/>
              <a:pPr/>
              <a:t>9</a:t>
            </a:fld>
            <a:endParaRPr lang="en-US" smtClean="0"/>
          </a:p>
        </p:txBody>
      </p:sp>
      <p:sp>
        <p:nvSpPr>
          <p:cNvPr id="6150" name="Rectangle 41"/>
          <p:cNvSpPr>
            <a:spLocks noGrp="1" noChangeArrowheads="1"/>
          </p:cNvSpPr>
          <p:nvPr>
            <p:ph type="title" idx="4294967295"/>
          </p:nvPr>
        </p:nvSpPr>
        <p:spPr/>
        <p:txBody>
          <a:bodyPr/>
          <a:lstStyle/>
          <a:p>
            <a:r>
              <a:rPr lang="en-US" smtClean="0"/>
              <a:t>Definitions of Green’s functions</a:t>
            </a:r>
          </a:p>
        </p:txBody>
      </p:sp>
      <p:sp>
        <p:nvSpPr>
          <p:cNvPr id="6151" name="Rectangle 3"/>
          <p:cNvSpPr>
            <a:spLocks noGrp="1" noChangeArrowheads="1"/>
          </p:cNvSpPr>
          <p:nvPr>
            <p:ph type="body" idx="4294967295"/>
          </p:nvPr>
        </p:nvSpPr>
        <p:spPr>
          <a:noFill/>
        </p:spPr>
        <p:txBody>
          <a:bodyPr/>
          <a:lstStyle/>
          <a:p>
            <a:pPr>
              <a:buFontTx/>
              <a:buChar char="•"/>
            </a:pPr>
            <a:r>
              <a:rPr lang="en-GB" dirty="0" smtClean="0"/>
              <a:t>Greater/lesser Green’s function</a:t>
            </a:r>
          </a:p>
          <a:p>
            <a:pPr>
              <a:buFontTx/>
              <a:buChar char="•"/>
            </a:pPr>
            <a:endParaRPr lang="en-GB" dirty="0" smtClean="0"/>
          </a:p>
          <a:p>
            <a:endParaRPr lang="en-GB" dirty="0" smtClean="0"/>
          </a:p>
          <a:p>
            <a:pPr>
              <a:buFontTx/>
              <a:buChar char="•"/>
            </a:pPr>
            <a:endParaRPr lang="en-GB" dirty="0" smtClean="0"/>
          </a:p>
          <a:p>
            <a:pPr>
              <a:buFontTx/>
              <a:buChar char="•"/>
            </a:pPr>
            <a:r>
              <a:rPr lang="en-GB" dirty="0" smtClean="0"/>
              <a:t>Time-ordered/anti-time ordered Green’s function</a:t>
            </a:r>
          </a:p>
          <a:p>
            <a:pPr>
              <a:buFontTx/>
              <a:buChar char="•"/>
            </a:pPr>
            <a:endParaRPr lang="en-GB" dirty="0" smtClean="0"/>
          </a:p>
          <a:p>
            <a:endParaRPr lang="en-GB" dirty="0" smtClean="0"/>
          </a:p>
          <a:p>
            <a:pPr>
              <a:buFontTx/>
              <a:buChar char="•"/>
            </a:pPr>
            <a:endParaRPr lang="en-GB" dirty="0" smtClean="0"/>
          </a:p>
          <a:p>
            <a:pPr>
              <a:buFontTx/>
              <a:buChar char="•"/>
            </a:pPr>
            <a:r>
              <a:rPr lang="en-GB" dirty="0" smtClean="0"/>
              <a:t>Retarded/advanced Green’s function</a:t>
            </a:r>
          </a:p>
          <a:p>
            <a:pPr>
              <a:buFontTx/>
              <a:buChar char="•"/>
            </a:pPr>
            <a:endParaRPr lang="en-GB" dirty="0" smtClean="0"/>
          </a:p>
          <a:p>
            <a:pPr>
              <a:buFontTx/>
              <a:buChar char="•"/>
            </a:pPr>
            <a:endParaRPr lang="en-GB" dirty="0" smtClean="0"/>
          </a:p>
          <a:p>
            <a:pPr>
              <a:buFontTx/>
              <a:buChar char="•"/>
            </a:pPr>
            <a:endParaRPr lang="en-GB" dirty="0" smtClean="0"/>
          </a:p>
          <a:p>
            <a:endParaRPr lang="en-GB" dirty="0" smtClean="0"/>
          </a:p>
          <a:p>
            <a:endParaRPr lang="en-GB" dirty="0" smtClean="0"/>
          </a:p>
        </p:txBody>
      </p:sp>
      <p:graphicFrame>
        <p:nvGraphicFramePr>
          <p:cNvPr id="6146" name="Object 2"/>
          <p:cNvGraphicFramePr>
            <a:graphicFrameLocks noChangeAspect="1"/>
          </p:cNvGraphicFramePr>
          <p:nvPr/>
        </p:nvGraphicFramePr>
        <p:xfrm>
          <a:off x="952500" y="1860550"/>
          <a:ext cx="7670800" cy="868363"/>
        </p:xfrm>
        <a:graphic>
          <a:graphicData uri="http://schemas.openxmlformats.org/presentationml/2006/ole">
            <p:oleObj spid="_x0000_s6146" name="方程式" r:id="rId4" imgW="3479760" imgH="393480" progId="Equation.3">
              <p:embed/>
            </p:oleObj>
          </a:graphicData>
        </a:graphic>
      </p:graphicFrame>
      <p:graphicFrame>
        <p:nvGraphicFramePr>
          <p:cNvPr id="6147" name="Object 3"/>
          <p:cNvGraphicFramePr>
            <a:graphicFrameLocks noChangeAspect="1"/>
          </p:cNvGraphicFramePr>
          <p:nvPr/>
        </p:nvGraphicFramePr>
        <p:xfrm>
          <a:off x="1100138" y="3514194"/>
          <a:ext cx="6226175" cy="1116012"/>
        </p:xfrm>
        <a:graphic>
          <a:graphicData uri="http://schemas.openxmlformats.org/presentationml/2006/ole">
            <p:oleObj spid="_x0000_s6147" name="方程式" r:id="rId5" imgW="2692080" imgH="482400" progId="Equation.3">
              <p:embed/>
            </p:oleObj>
          </a:graphicData>
        </a:graphic>
      </p:graphicFrame>
      <p:graphicFrame>
        <p:nvGraphicFramePr>
          <p:cNvPr id="6148" name="Object 4"/>
          <p:cNvGraphicFramePr>
            <a:graphicFrameLocks noChangeAspect="1"/>
          </p:cNvGraphicFramePr>
          <p:nvPr/>
        </p:nvGraphicFramePr>
        <p:xfrm>
          <a:off x="1814513" y="5181592"/>
          <a:ext cx="4202112" cy="1139825"/>
        </p:xfrm>
        <a:graphic>
          <a:graphicData uri="http://schemas.openxmlformats.org/presentationml/2006/ole">
            <p:oleObj spid="_x0000_s6148" name="方程式" r:id="rId6" imgW="1777680" imgH="4824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lide Number Placeholder 4"/>
          <p:cNvSpPr>
            <a:spLocks noGrp="1"/>
          </p:cNvSpPr>
          <p:nvPr>
            <p:ph type="sldNum" sz="quarter" idx="10"/>
          </p:nvPr>
        </p:nvSpPr>
        <p:spPr>
          <a:noFill/>
        </p:spPr>
        <p:txBody>
          <a:bodyPr/>
          <a:lstStyle/>
          <a:p>
            <a:fld id="{94AF29A4-CC05-4005-B002-204F9C269DF1}" type="slidenum">
              <a:rPr lang="en-US" smtClean="0"/>
              <a:pPr/>
              <a:t>10</a:t>
            </a:fld>
            <a:endParaRPr lang="en-US" smtClean="0"/>
          </a:p>
        </p:txBody>
      </p:sp>
      <p:sp>
        <p:nvSpPr>
          <p:cNvPr id="7172" name="Rectangle 41"/>
          <p:cNvSpPr>
            <a:spLocks noGrp="1" noChangeArrowheads="1"/>
          </p:cNvSpPr>
          <p:nvPr>
            <p:ph type="title" idx="4294967295"/>
          </p:nvPr>
        </p:nvSpPr>
        <p:spPr/>
        <p:txBody>
          <a:bodyPr/>
          <a:lstStyle/>
          <a:p>
            <a:r>
              <a:rPr lang="en-US" smtClean="0"/>
              <a:t>Contour-ordered Green’s function</a:t>
            </a:r>
          </a:p>
        </p:txBody>
      </p:sp>
      <p:graphicFrame>
        <p:nvGraphicFramePr>
          <p:cNvPr id="7170" name="Object 2"/>
          <p:cNvGraphicFramePr>
            <a:graphicFrameLocks noChangeAspect="1"/>
          </p:cNvGraphicFramePr>
          <p:nvPr/>
        </p:nvGraphicFramePr>
        <p:xfrm>
          <a:off x="1336675" y="1644650"/>
          <a:ext cx="6229350" cy="2157413"/>
        </p:xfrm>
        <a:graphic>
          <a:graphicData uri="http://schemas.openxmlformats.org/presentationml/2006/ole">
            <p:oleObj spid="_x0000_s7170" name="Equation" r:id="rId4" imgW="2565360" imgH="888840" progId="">
              <p:embed/>
            </p:oleObj>
          </a:graphicData>
        </a:graphic>
      </p:graphicFrame>
      <p:cxnSp>
        <p:nvCxnSpPr>
          <p:cNvPr id="7173"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7174" name="Freeform 14"/>
          <p:cNvSpPr>
            <a:spLocks/>
          </p:cNvSpPr>
          <p:nvPr/>
        </p:nvSpPr>
        <p:spPr bwMode="auto">
          <a:xfrm>
            <a:off x="5118100" y="5080000"/>
            <a:ext cx="3721100" cy="266700"/>
          </a:xfrm>
          <a:custGeom>
            <a:avLst/>
            <a:gdLst>
              <a:gd name="T0" fmla="*/ 0 w 2724150"/>
              <a:gd name="T1" fmla="*/ 1 h 469900"/>
              <a:gd name="T2" fmla="*/ 2147483647 w 2724150"/>
              <a:gd name="T3" fmla="*/ 1 h 469900"/>
              <a:gd name="T4" fmla="*/ 2147483647 w 2724150"/>
              <a:gd name="T5" fmla="*/ 1 h 469900"/>
              <a:gd name="T6" fmla="*/ 253163359 w 2724150"/>
              <a:gd name="T7" fmla="*/ 1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SG"/>
          </a:p>
        </p:txBody>
      </p:sp>
      <p:cxnSp>
        <p:nvCxnSpPr>
          <p:cNvPr id="7175"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7176"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7177"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7178"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7179"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7180"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7181" name="TextBox 27"/>
          <p:cNvSpPr txBox="1">
            <a:spLocks noChangeArrowheads="1"/>
          </p:cNvSpPr>
          <p:nvPr/>
        </p:nvSpPr>
        <p:spPr bwMode="auto">
          <a:xfrm>
            <a:off x="850900" y="4140200"/>
            <a:ext cx="3162300" cy="1552575"/>
          </a:xfrm>
          <a:prstGeom prst="rect">
            <a:avLst/>
          </a:prstGeom>
          <a:noFill/>
          <a:ln w="9525">
            <a:noFill/>
            <a:miter lim="800000"/>
            <a:headEnd/>
            <a:tailEnd/>
          </a:ln>
        </p:spPr>
        <p:txBody>
          <a:bodyPr>
            <a:spAutoFit/>
          </a:bodyPr>
          <a:lstStyle/>
          <a:p>
            <a:r>
              <a:rPr lang="en-US">
                <a:solidFill>
                  <a:srgbClr val="002060"/>
                </a:solidFill>
              </a:rPr>
              <a:t>Contour order: the operators earlier on the contour are to the right.</a:t>
            </a:r>
            <a:endParaRPr lang="en-SG">
              <a:solidFill>
                <a:srgbClr val="00206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4"/>
          <p:cNvSpPr>
            <a:spLocks noGrp="1"/>
          </p:cNvSpPr>
          <p:nvPr>
            <p:ph type="sldNum" sz="quarter" idx="10"/>
          </p:nvPr>
        </p:nvSpPr>
        <p:spPr>
          <a:noFill/>
        </p:spPr>
        <p:txBody>
          <a:bodyPr/>
          <a:lstStyle/>
          <a:p>
            <a:fld id="{2E5BB561-EF86-4061-9EA8-B659C10D9E6D}" type="slidenum">
              <a:rPr lang="en-US" smtClean="0"/>
              <a:pPr/>
              <a:t>11</a:t>
            </a:fld>
            <a:endParaRPr lang="en-US" smtClean="0"/>
          </a:p>
        </p:txBody>
      </p:sp>
      <p:sp>
        <p:nvSpPr>
          <p:cNvPr id="8196" name="Rectangle 41"/>
          <p:cNvSpPr>
            <a:spLocks noGrp="1" noChangeArrowheads="1"/>
          </p:cNvSpPr>
          <p:nvPr>
            <p:ph type="title" idx="4294967295"/>
          </p:nvPr>
        </p:nvSpPr>
        <p:spPr/>
        <p:txBody>
          <a:bodyPr/>
          <a:lstStyle/>
          <a:p>
            <a:r>
              <a:rPr lang="en-US" dirty="0" smtClean="0"/>
              <a:t>Relation to the real-time Green’s  </a:t>
            </a:r>
            <a:r>
              <a:rPr lang="en-US" dirty="0" smtClean="0"/>
              <a:t>functions</a:t>
            </a:r>
            <a:endParaRPr lang="en-US" dirty="0" smtClean="0"/>
          </a:p>
        </p:txBody>
      </p:sp>
      <p:graphicFrame>
        <p:nvGraphicFramePr>
          <p:cNvPr id="8194" name="Object 2"/>
          <p:cNvGraphicFramePr>
            <a:graphicFrameLocks noChangeAspect="1"/>
          </p:cNvGraphicFramePr>
          <p:nvPr/>
        </p:nvGraphicFramePr>
        <p:xfrm>
          <a:off x="1092200" y="1392238"/>
          <a:ext cx="6721475" cy="3021012"/>
        </p:xfrm>
        <a:graphic>
          <a:graphicData uri="http://schemas.openxmlformats.org/presentationml/2006/ole">
            <p:oleObj spid="_x0000_s8194" name="方程式" r:id="rId4" imgW="2768400" imgH="1244520" progId="Equation.3">
              <p:embed/>
            </p:oleObj>
          </a:graphicData>
        </a:graphic>
      </p:graphicFrame>
      <p:cxnSp>
        <p:nvCxnSpPr>
          <p:cNvPr id="8197"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8198" name="Freeform 14"/>
          <p:cNvSpPr>
            <a:spLocks/>
          </p:cNvSpPr>
          <p:nvPr/>
        </p:nvSpPr>
        <p:spPr bwMode="auto">
          <a:xfrm>
            <a:off x="5118100" y="5080000"/>
            <a:ext cx="3721100" cy="266700"/>
          </a:xfrm>
          <a:custGeom>
            <a:avLst/>
            <a:gdLst>
              <a:gd name="T0" fmla="*/ 0 w 2724150"/>
              <a:gd name="T1" fmla="*/ 1 h 469900"/>
              <a:gd name="T2" fmla="*/ 2147483647 w 2724150"/>
              <a:gd name="T3" fmla="*/ 1 h 469900"/>
              <a:gd name="T4" fmla="*/ 2147483647 w 2724150"/>
              <a:gd name="T5" fmla="*/ 1 h 469900"/>
              <a:gd name="T6" fmla="*/ 253163359 w 2724150"/>
              <a:gd name="T7" fmla="*/ 1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SG"/>
          </a:p>
        </p:txBody>
      </p:sp>
      <p:cxnSp>
        <p:nvCxnSpPr>
          <p:cNvPr id="8199"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8200"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8201"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8202"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8203"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8204"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4"/>
          <p:cNvSpPr>
            <a:spLocks noGrp="1"/>
          </p:cNvSpPr>
          <p:nvPr>
            <p:ph type="sldNum" sz="quarter" idx="10"/>
          </p:nvPr>
        </p:nvSpPr>
        <p:spPr>
          <a:noFill/>
        </p:spPr>
        <p:txBody>
          <a:bodyPr/>
          <a:lstStyle/>
          <a:p>
            <a:fld id="{14C88190-CF86-4E5B-8CC7-D79C8C2DE3B1}" type="slidenum">
              <a:rPr lang="en-US" smtClean="0"/>
              <a:pPr/>
              <a:t>12</a:t>
            </a:fld>
            <a:endParaRPr lang="en-US" smtClean="0"/>
          </a:p>
        </p:txBody>
      </p:sp>
      <p:sp>
        <p:nvSpPr>
          <p:cNvPr id="9220" name="Rectangle 2"/>
          <p:cNvSpPr>
            <a:spLocks noGrp="1" noChangeArrowheads="1"/>
          </p:cNvSpPr>
          <p:nvPr>
            <p:ph type="title" idx="4294967295"/>
          </p:nvPr>
        </p:nvSpPr>
        <p:spPr>
          <a:xfrm>
            <a:off x="550863" y="0"/>
            <a:ext cx="7085012" cy="1154113"/>
          </a:xfrm>
        </p:spPr>
        <p:txBody>
          <a:bodyPr/>
          <a:lstStyle/>
          <a:p>
            <a:r>
              <a:rPr lang="en-US" smtClean="0"/>
              <a:t>Equations for Green’s functions</a:t>
            </a:r>
          </a:p>
        </p:txBody>
      </p:sp>
      <p:graphicFrame>
        <p:nvGraphicFramePr>
          <p:cNvPr id="9218" name="Object 8"/>
          <p:cNvGraphicFramePr>
            <a:graphicFrameLocks noChangeAspect="1"/>
          </p:cNvGraphicFramePr>
          <p:nvPr/>
        </p:nvGraphicFramePr>
        <p:xfrm>
          <a:off x="1336675" y="885825"/>
          <a:ext cx="5943600" cy="5641975"/>
        </p:xfrm>
        <a:graphic>
          <a:graphicData uri="http://schemas.openxmlformats.org/presentationml/2006/ole">
            <p:oleObj spid="_x0000_s9218" name="方程式" r:id="rId4" imgW="2768400" imgH="262872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4"/>
          <p:cNvSpPr>
            <a:spLocks noGrp="1"/>
          </p:cNvSpPr>
          <p:nvPr>
            <p:ph type="sldNum" sz="quarter" idx="10"/>
          </p:nvPr>
        </p:nvSpPr>
        <p:spPr>
          <a:noFill/>
        </p:spPr>
        <p:txBody>
          <a:bodyPr/>
          <a:lstStyle/>
          <a:p>
            <a:fld id="{55A8A500-2B00-4140-81B8-F19F8BFB262D}" type="slidenum">
              <a:rPr lang="en-US" smtClean="0"/>
              <a:pPr/>
              <a:t>13</a:t>
            </a:fld>
            <a:endParaRPr lang="en-US" smtClean="0"/>
          </a:p>
        </p:txBody>
      </p:sp>
      <p:sp>
        <p:nvSpPr>
          <p:cNvPr id="10244" name="Rectangle 2"/>
          <p:cNvSpPr>
            <a:spLocks noGrp="1" noChangeArrowheads="1"/>
          </p:cNvSpPr>
          <p:nvPr>
            <p:ph type="title" idx="4294967295"/>
          </p:nvPr>
        </p:nvSpPr>
        <p:spPr/>
        <p:txBody>
          <a:bodyPr/>
          <a:lstStyle/>
          <a:p>
            <a:r>
              <a:rPr lang="en-US" smtClean="0"/>
              <a:t>Solution for Green’s functions</a:t>
            </a:r>
          </a:p>
        </p:txBody>
      </p:sp>
      <p:graphicFrame>
        <p:nvGraphicFramePr>
          <p:cNvPr id="10242" name="Object 8"/>
          <p:cNvGraphicFramePr>
            <a:graphicFrameLocks noChangeAspect="1"/>
          </p:cNvGraphicFramePr>
          <p:nvPr/>
        </p:nvGraphicFramePr>
        <p:xfrm>
          <a:off x="554038" y="1108075"/>
          <a:ext cx="7931150" cy="4894263"/>
        </p:xfrm>
        <a:graphic>
          <a:graphicData uri="http://schemas.openxmlformats.org/presentationml/2006/ole">
            <p:oleObj spid="_x0000_s10242" name="Equation" r:id="rId4" imgW="3251160" imgH="2006280" progId="">
              <p:embed/>
            </p:oleObj>
          </a:graphicData>
        </a:graphic>
      </p:graphicFrame>
      <p:sp>
        <p:nvSpPr>
          <p:cNvPr id="10245" name="TextBox 4"/>
          <p:cNvSpPr txBox="1">
            <a:spLocks noChangeArrowheads="1"/>
          </p:cNvSpPr>
          <p:nvPr/>
        </p:nvSpPr>
        <p:spPr bwMode="auto">
          <a:xfrm>
            <a:off x="5905500" y="5143510"/>
            <a:ext cx="3073400" cy="923925"/>
          </a:xfrm>
          <a:prstGeom prst="rect">
            <a:avLst/>
          </a:prstGeom>
          <a:noFill/>
          <a:ln w="9525">
            <a:noFill/>
            <a:miter lim="800000"/>
            <a:headEnd/>
            <a:tailEnd/>
          </a:ln>
        </p:spPr>
        <p:txBody>
          <a:bodyPr>
            <a:spAutoFit/>
          </a:bodyPr>
          <a:lstStyle/>
          <a:p>
            <a:r>
              <a:rPr lang="en-US" sz="1800" i="1" dirty="0">
                <a:solidFill>
                  <a:srgbClr val="00B050"/>
                </a:solidFill>
              </a:rPr>
              <a:t>c</a:t>
            </a:r>
            <a:r>
              <a:rPr lang="en-US" sz="1800" dirty="0">
                <a:solidFill>
                  <a:srgbClr val="00B050"/>
                </a:solidFill>
              </a:rPr>
              <a:t> and </a:t>
            </a:r>
            <a:r>
              <a:rPr lang="en-US" sz="1800" i="1" dirty="0">
                <a:solidFill>
                  <a:srgbClr val="00B050"/>
                </a:solidFill>
              </a:rPr>
              <a:t>d</a:t>
            </a:r>
            <a:r>
              <a:rPr lang="en-US" sz="1800" dirty="0">
                <a:solidFill>
                  <a:srgbClr val="00B050"/>
                </a:solidFill>
              </a:rPr>
              <a:t> can be fixed by initial/boundary condition.</a:t>
            </a:r>
            <a:endParaRPr lang="en-SG" sz="1800" dirty="0">
              <a:solidFill>
                <a:srgbClr val="00B05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4"/>
          <p:cNvSpPr>
            <a:spLocks noGrp="1"/>
          </p:cNvSpPr>
          <p:nvPr>
            <p:ph type="sldNum" sz="quarter" idx="10"/>
          </p:nvPr>
        </p:nvSpPr>
        <p:spPr>
          <a:noFill/>
        </p:spPr>
        <p:txBody>
          <a:bodyPr/>
          <a:lstStyle/>
          <a:p>
            <a:fld id="{9A616228-F6D3-4E01-98ED-DE23A38D4224}" type="slidenum">
              <a:rPr lang="en-US" smtClean="0"/>
              <a:pPr/>
              <a:t>14</a:t>
            </a:fld>
            <a:endParaRPr lang="en-US" smtClean="0"/>
          </a:p>
        </p:txBody>
      </p:sp>
      <p:sp>
        <p:nvSpPr>
          <p:cNvPr id="11268" name="Rectangle 41"/>
          <p:cNvSpPr>
            <a:spLocks noGrp="1" noChangeArrowheads="1"/>
          </p:cNvSpPr>
          <p:nvPr>
            <p:ph type="title" idx="4294967295"/>
          </p:nvPr>
        </p:nvSpPr>
        <p:spPr/>
        <p:txBody>
          <a:bodyPr/>
          <a:lstStyle/>
          <a:p>
            <a:r>
              <a:rPr lang="en-US" smtClean="0"/>
              <a:t>Contour-ordered Green’s function</a:t>
            </a:r>
          </a:p>
        </p:txBody>
      </p:sp>
      <p:graphicFrame>
        <p:nvGraphicFramePr>
          <p:cNvPr id="11266" name="Object 2"/>
          <p:cNvGraphicFramePr>
            <a:graphicFrameLocks noChangeAspect="1"/>
          </p:cNvGraphicFramePr>
          <p:nvPr/>
        </p:nvGraphicFramePr>
        <p:xfrm>
          <a:off x="774700" y="771525"/>
          <a:ext cx="7000875" cy="3421063"/>
        </p:xfrm>
        <a:graphic>
          <a:graphicData uri="http://schemas.openxmlformats.org/presentationml/2006/ole">
            <p:oleObj spid="_x0000_s11266" name="方程式" r:id="rId4" imgW="2882880" imgH="1409400" progId="Equation.3">
              <p:embed/>
            </p:oleObj>
          </a:graphicData>
        </a:graphic>
      </p:graphicFrame>
      <p:cxnSp>
        <p:nvCxnSpPr>
          <p:cNvPr id="11269"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1270" name="Freeform 14"/>
          <p:cNvSpPr>
            <a:spLocks/>
          </p:cNvSpPr>
          <p:nvPr/>
        </p:nvSpPr>
        <p:spPr bwMode="auto">
          <a:xfrm>
            <a:off x="5118100" y="5080000"/>
            <a:ext cx="3721100" cy="266700"/>
          </a:xfrm>
          <a:custGeom>
            <a:avLst/>
            <a:gdLst>
              <a:gd name="T0" fmla="*/ 0 w 2724150"/>
              <a:gd name="T1" fmla="*/ 1 h 469900"/>
              <a:gd name="T2" fmla="*/ 2147483647 w 2724150"/>
              <a:gd name="T3" fmla="*/ 1 h 469900"/>
              <a:gd name="T4" fmla="*/ 2147483647 w 2724150"/>
              <a:gd name="T5" fmla="*/ 1 h 469900"/>
              <a:gd name="T6" fmla="*/ 253163359 w 2724150"/>
              <a:gd name="T7" fmla="*/ 1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SG"/>
          </a:p>
        </p:txBody>
      </p:sp>
      <p:cxnSp>
        <p:nvCxnSpPr>
          <p:cNvPr id="11271"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1272"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1273"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4"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5"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1276"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4"/>
          <p:cNvSpPr>
            <a:spLocks noGrp="1"/>
          </p:cNvSpPr>
          <p:nvPr>
            <p:ph type="sldNum" sz="quarter" idx="10"/>
          </p:nvPr>
        </p:nvSpPr>
        <p:spPr>
          <a:noFill/>
        </p:spPr>
        <p:txBody>
          <a:bodyPr/>
          <a:lstStyle/>
          <a:p>
            <a:fld id="{41C81904-969E-416D-9A92-25A046611382}" type="slidenum">
              <a:rPr lang="en-US" smtClean="0"/>
              <a:pPr/>
              <a:t>15</a:t>
            </a:fld>
            <a:endParaRPr lang="en-US" smtClean="0"/>
          </a:p>
        </p:txBody>
      </p:sp>
      <p:sp>
        <p:nvSpPr>
          <p:cNvPr id="12292" name="Rectangle 2"/>
          <p:cNvSpPr>
            <a:spLocks noGrp="1" noChangeArrowheads="1"/>
          </p:cNvSpPr>
          <p:nvPr>
            <p:ph type="title" idx="4294967295"/>
          </p:nvPr>
        </p:nvSpPr>
        <p:spPr>
          <a:xfrm>
            <a:off x="550863" y="0"/>
            <a:ext cx="7350125" cy="1143000"/>
          </a:xfrm>
        </p:spPr>
        <p:txBody>
          <a:bodyPr/>
          <a:lstStyle/>
          <a:p>
            <a:r>
              <a:rPr lang="en-US" smtClean="0"/>
              <a:t>Perturbative expansion of contour ordered Green’s function</a:t>
            </a:r>
          </a:p>
        </p:txBody>
      </p:sp>
      <p:graphicFrame>
        <p:nvGraphicFramePr>
          <p:cNvPr id="12290" name="Object 4"/>
          <p:cNvGraphicFramePr>
            <a:graphicFrameLocks noChangeAspect="1"/>
          </p:cNvGraphicFramePr>
          <p:nvPr/>
        </p:nvGraphicFramePr>
        <p:xfrm>
          <a:off x="150813" y="1546225"/>
          <a:ext cx="8993187" cy="4476750"/>
        </p:xfrm>
        <a:graphic>
          <a:graphicData uri="http://schemas.openxmlformats.org/presentationml/2006/ole">
            <p:oleObj spid="_x0000_s12290" name="方程式" r:id="rId4" imgW="5790960" imgH="288288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p:txBody>
          <a:bodyPr/>
          <a:lstStyle/>
          <a:p>
            <a:r>
              <a:rPr lang="en-US" smtClean="0"/>
              <a:t>General expansion rule</a:t>
            </a:r>
          </a:p>
        </p:txBody>
      </p:sp>
      <p:pic>
        <p:nvPicPr>
          <p:cNvPr id="13316" name="Picture 4" descr="exprule"/>
          <p:cNvPicPr>
            <a:picLocks noGrp="1" noChangeAspect="1" noChangeArrowheads="1"/>
          </p:cNvPicPr>
          <p:nvPr>
            <p:ph sz="half" idx="4294967295"/>
          </p:nvPr>
        </p:nvPicPr>
        <p:blipFill>
          <a:blip r:embed="rId4" cstate="print"/>
          <a:srcRect/>
          <a:stretch>
            <a:fillRect/>
          </a:stretch>
        </p:blipFill>
        <p:spPr>
          <a:xfrm>
            <a:off x="1395413" y="1090613"/>
            <a:ext cx="5835650" cy="2733675"/>
          </a:xfrm>
        </p:spPr>
      </p:pic>
      <p:graphicFrame>
        <p:nvGraphicFramePr>
          <p:cNvPr id="13314" name="Object 6"/>
          <p:cNvGraphicFramePr>
            <a:graphicFrameLocks noChangeAspect="1"/>
          </p:cNvGraphicFramePr>
          <p:nvPr>
            <p:ph sz="half" idx="4294967295"/>
          </p:nvPr>
        </p:nvGraphicFramePr>
        <p:xfrm>
          <a:off x="2716213" y="4292600"/>
          <a:ext cx="6015037" cy="1622425"/>
        </p:xfrm>
        <a:graphic>
          <a:graphicData uri="http://schemas.openxmlformats.org/presentationml/2006/ole">
            <p:oleObj spid="_x0000_s13314" name="Equation" r:id="rId5" imgW="3251160" imgH="876240" progId="">
              <p:embed/>
            </p:oleObj>
          </a:graphicData>
        </a:graphic>
      </p:graphicFrame>
      <p:sp>
        <p:nvSpPr>
          <p:cNvPr id="13317" name="Text Box 8"/>
          <p:cNvSpPr txBox="1">
            <a:spLocks noChangeArrowheads="1"/>
          </p:cNvSpPr>
          <p:nvPr/>
        </p:nvSpPr>
        <p:spPr bwMode="auto">
          <a:xfrm>
            <a:off x="476250" y="4222750"/>
            <a:ext cx="2060575" cy="1616075"/>
          </a:xfrm>
          <a:prstGeom prst="rect">
            <a:avLst/>
          </a:prstGeom>
          <a:noFill/>
          <a:ln w="9525">
            <a:noFill/>
            <a:miter lim="800000"/>
            <a:headEnd/>
            <a:tailEnd/>
          </a:ln>
        </p:spPr>
        <p:txBody>
          <a:bodyPr>
            <a:spAutoFit/>
          </a:bodyPr>
          <a:lstStyle/>
          <a:p>
            <a:pPr>
              <a:spcBef>
                <a:spcPct val="50000"/>
              </a:spcBef>
            </a:pPr>
            <a:r>
              <a:rPr lang="en-US" sz="2000"/>
              <a:t>Single line</a:t>
            </a:r>
          </a:p>
          <a:p>
            <a:pPr>
              <a:spcBef>
                <a:spcPct val="50000"/>
              </a:spcBef>
            </a:pPr>
            <a:r>
              <a:rPr lang="en-US" sz="2000"/>
              <a:t>3-line vertex</a:t>
            </a:r>
          </a:p>
          <a:p>
            <a:pPr>
              <a:spcBef>
                <a:spcPct val="50000"/>
              </a:spcBef>
            </a:pPr>
            <a:r>
              <a:rPr lang="en-US" sz="2000" i="1"/>
              <a:t>n</a:t>
            </a:r>
            <a:r>
              <a:rPr lang="en-US" sz="2000"/>
              <a:t>-double line vertex</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4"/>
          <p:cNvSpPr>
            <a:spLocks noGrp="1"/>
          </p:cNvSpPr>
          <p:nvPr>
            <p:ph type="sldNum" sz="quarter" idx="10"/>
          </p:nvPr>
        </p:nvSpPr>
        <p:spPr>
          <a:noFill/>
        </p:spPr>
        <p:txBody>
          <a:bodyPr/>
          <a:lstStyle/>
          <a:p>
            <a:fld id="{82C960C5-A46D-4070-970F-9BF09A3036C6}" type="slidenum">
              <a:rPr lang="en-US" smtClean="0"/>
              <a:pPr/>
              <a:t>17</a:t>
            </a:fld>
            <a:endParaRPr lang="en-US" smtClean="0"/>
          </a:p>
        </p:txBody>
      </p:sp>
      <p:sp>
        <p:nvSpPr>
          <p:cNvPr id="14340" name="Rectangle 2"/>
          <p:cNvSpPr>
            <a:spLocks noGrp="1" noChangeArrowheads="1"/>
          </p:cNvSpPr>
          <p:nvPr>
            <p:ph type="title" idx="4294967295"/>
          </p:nvPr>
        </p:nvSpPr>
        <p:spPr>
          <a:xfrm>
            <a:off x="538163" y="0"/>
            <a:ext cx="6518275" cy="1143000"/>
          </a:xfrm>
        </p:spPr>
        <p:txBody>
          <a:bodyPr/>
          <a:lstStyle/>
          <a:p>
            <a:r>
              <a:rPr lang="en-US" smtClean="0"/>
              <a:t>Diagrammatic representation of the expansion</a:t>
            </a:r>
          </a:p>
        </p:txBody>
      </p:sp>
      <p:graphicFrame>
        <p:nvGraphicFramePr>
          <p:cNvPr id="14338" name="Object 4"/>
          <p:cNvGraphicFramePr>
            <a:graphicFrameLocks noChangeAspect="1"/>
          </p:cNvGraphicFramePr>
          <p:nvPr/>
        </p:nvGraphicFramePr>
        <p:xfrm>
          <a:off x="819150" y="5270500"/>
          <a:ext cx="6959600" cy="558800"/>
        </p:xfrm>
        <a:graphic>
          <a:graphicData uri="http://schemas.openxmlformats.org/presentationml/2006/ole">
            <p:oleObj spid="_x0000_s14338" name="方程式" r:id="rId4" imgW="3479760" imgH="279360" progId="Equation.3">
              <p:embed/>
            </p:oleObj>
          </a:graphicData>
        </a:graphic>
      </p:graphicFrame>
      <p:cxnSp>
        <p:nvCxnSpPr>
          <p:cNvPr id="14341" name="Straight Connector 7"/>
          <p:cNvCxnSpPr>
            <a:cxnSpLocks noChangeAspect="1"/>
          </p:cNvCxnSpPr>
          <p:nvPr/>
        </p:nvCxnSpPr>
        <p:spPr bwMode="auto">
          <a:xfrm flipV="1">
            <a:off x="901700" y="1816100"/>
            <a:ext cx="355600" cy="6350"/>
          </a:xfrm>
          <a:prstGeom prst="line">
            <a:avLst/>
          </a:prstGeom>
          <a:noFill/>
          <a:ln w="63500" cap="sq" cmpd="dbl" algn="ctr">
            <a:solidFill>
              <a:schemeClr val="tx1"/>
            </a:solidFill>
            <a:round/>
            <a:headEnd type="oval" w="med" len="med"/>
            <a:tailEnd type="oval" w="med" len="med"/>
          </a:ln>
        </p:spPr>
      </p:cxnSp>
      <p:cxnSp>
        <p:nvCxnSpPr>
          <p:cNvPr id="14342" name="Straight Connector 9"/>
          <p:cNvCxnSpPr>
            <a:cxnSpLocks noChangeAspect="1"/>
          </p:cNvCxnSpPr>
          <p:nvPr/>
        </p:nvCxnSpPr>
        <p:spPr bwMode="auto">
          <a:xfrm>
            <a:off x="2362200" y="1828800"/>
            <a:ext cx="425450" cy="0"/>
          </a:xfrm>
          <a:prstGeom prst="line">
            <a:avLst/>
          </a:prstGeom>
          <a:noFill/>
          <a:ln w="25400" algn="ctr">
            <a:solidFill>
              <a:schemeClr val="tx1"/>
            </a:solidFill>
            <a:round/>
            <a:headEnd/>
            <a:tailEnd/>
          </a:ln>
        </p:spPr>
      </p:cxnSp>
      <p:sp>
        <p:nvSpPr>
          <p:cNvPr id="14343" name="Oval 10"/>
          <p:cNvSpPr>
            <a:spLocks noChangeAspect="1"/>
          </p:cNvSpPr>
          <p:nvPr/>
        </p:nvSpPr>
        <p:spPr bwMode="auto">
          <a:xfrm>
            <a:off x="4597400" y="1612900"/>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14344" name="Straight Connector 14"/>
          <p:cNvCxnSpPr>
            <a:cxnSpLocks noChangeAspect="1"/>
          </p:cNvCxnSpPr>
          <p:nvPr/>
        </p:nvCxnSpPr>
        <p:spPr bwMode="auto">
          <a:xfrm>
            <a:off x="4127500" y="1816100"/>
            <a:ext cx="425450" cy="0"/>
          </a:xfrm>
          <a:prstGeom prst="line">
            <a:avLst/>
          </a:prstGeom>
          <a:noFill/>
          <a:ln w="25400" algn="ctr">
            <a:solidFill>
              <a:schemeClr val="tx1"/>
            </a:solidFill>
            <a:round/>
            <a:headEnd/>
            <a:tailEnd/>
          </a:ln>
        </p:spPr>
      </p:cxnSp>
      <p:cxnSp>
        <p:nvCxnSpPr>
          <p:cNvPr id="14345" name="Straight Connector 15"/>
          <p:cNvCxnSpPr>
            <a:cxnSpLocks noChangeAspect="1"/>
          </p:cNvCxnSpPr>
          <p:nvPr/>
        </p:nvCxnSpPr>
        <p:spPr bwMode="auto">
          <a:xfrm>
            <a:off x="5054600" y="1816100"/>
            <a:ext cx="425450" cy="0"/>
          </a:xfrm>
          <a:prstGeom prst="line">
            <a:avLst/>
          </a:prstGeom>
          <a:noFill/>
          <a:ln w="25400" algn="ctr">
            <a:solidFill>
              <a:schemeClr val="tx1"/>
            </a:solidFill>
            <a:round/>
            <a:headEnd/>
            <a:tailEnd/>
          </a:ln>
        </p:spPr>
      </p:cxnSp>
      <p:cxnSp>
        <p:nvCxnSpPr>
          <p:cNvPr id="14346" name="Straight Connector 16"/>
          <p:cNvCxnSpPr>
            <a:cxnSpLocks noChangeAspect="1"/>
          </p:cNvCxnSpPr>
          <p:nvPr/>
        </p:nvCxnSpPr>
        <p:spPr bwMode="auto">
          <a:xfrm>
            <a:off x="6413500" y="2070100"/>
            <a:ext cx="425450" cy="0"/>
          </a:xfrm>
          <a:prstGeom prst="line">
            <a:avLst/>
          </a:prstGeom>
          <a:noFill/>
          <a:ln w="25400" algn="ctr">
            <a:solidFill>
              <a:schemeClr val="tx1"/>
            </a:solidFill>
            <a:round/>
            <a:headEnd/>
            <a:tailEnd/>
          </a:ln>
        </p:spPr>
      </p:cxnSp>
      <p:cxnSp>
        <p:nvCxnSpPr>
          <p:cNvPr id="14347" name="Straight Connector 17"/>
          <p:cNvCxnSpPr>
            <a:cxnSpLocks noChangeAspect="1"/>
          </p:cNvCxnSpPr>
          <p:nvPr/>
        </p:nvCxnSpPr>
        <p:spPr bwMode="auto">
          <a:xfrm>
            <a:off x="6883400" y="2070100"/>
            <a:ext cx="425450" cy="0"/>
          </a:xfrm>
          <a:prstGeom prst="line">
            <a:avLst/>
          </a:prstGeom>
          <a:noFill/>
          <a:ln w="25400" algn="ctr">
            <a:solidFill>
              <a:schemeClr val="tx1"/>
            </a:solidFill>
            <a:round/>
            <a:headEnd/>
            <a:tailEnd/>
          </a:ln>
        </p:spPr>
      </p:cxnSp>
      <p:cxnSp>
        <p:nvCxnSpPr>
          <p:cNvPr id="14348" name="Straight Connector 18"/>
          <p:cNvCxnSpPr>
            <a:cxnSpLocks noChangeAspect="1"/>
          </p:cNvCxnSpPr>
          <p:nvPr/>
        </p:nvCxnSpPr>
        <p:spPr bwMode="auto">
          <a:xfrm rot="5400000">
            <a:off x="6651625" y="1870075"/>
            <a:ext cx="425450" cy="0"/>
          </a:xfrm>
          <a:prstGeom prst="line">
            <a:avLst/>
          </a:prstGeom>
          <a:noFill/>
          <a:ln w="25400" algn="ctr">
            <a:solidFill>
              <a:schemeClr val="tx1"/>
            </a:solidFill>
            <a:round/>
            <a:headEnd/>
            <a:tailEnd/>
          </a:ln>
        </p:spPr>
      </p:cxnSp>
      <p:sp>
        <p:nvSpPr>
          <p:cNvPr id="14349" name="Oval 19"/>
          <p:cNvSpPr>
            <a:spLocks noChangeAspect="1"/>
          </p:cNvSpPr>
          <p:nvPr/>
        </p:nvSpPr>
        <p:spPr bwMode="auto">
          <a:xfrm>
            <a:off x="6654800" y="1206500"/>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14350" name="Oval 20"/>
          <p:cNvSpPr>
            <a:spLocks noChangeAspect="1"/>
          </p:cNvSpPr>
          <p:nvPr/>
        </p:nvSpPr>
        <p:spPr bwMode="auto">
          <a:xfrm>
            <a:off x="4483100" y="2705100"/>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14351" name="Oval 21"/>
          <p:cNvSpPr>
            <a:spLocks noChangeAspect="1"/>
          </p:cNvSpPr>
          <p:nvPr/>
        </p:nvSpPr>
        <p:spPr bwMode="auto">
          <a:xfrm>
            <a:off x="5207000" y="2717800"/>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14352" name="Straight Connector 22"/>
          <p:cNvCxnSpPr>
            <a:cxnSpLocks noChangeAspect="1"/>
          </p:cNvCxnSpPr>
          <p:nvPr/>
        </p:nvCxnSpPr>
        <p:spPr bwMode="auto">
          <a:xfrm>
            <a:off x="4064000" y="2921000"/>
            <a:ext cx="425450" cy="0"/>
          </a:xfrm>
          <a:prstGeom prst="line">
            <a:avLst/>
          </a:prstGeom>
          <a:noFill/>
          <a:ln w="25400" algn="ctr">
            <a:solidFill>
              <a:schemeClr val="tx1"/>
            </a:solidFill>
            <a:round/>
            <a:headEnd/>
            <a:tailEnd/>
          </a:ln>
        </p:spPr>
      </p:cxnSp>
      <p:cxnSp>
        <p:nvCxnSpPr>
          <p:cNvPr id="14353" name="Straight Connector 23"/>
          <p:cNvCxnSpPr>
            <a:cxnSpLocks noChangeAspect="1"/>
          </p:cNvCxnSpPr>
          <p:nvPr/>
        </p:nvCxnSpPr>
        <p:spPr bwMode="auto">
          <a:xfrm>
            <a:off x="5651500" y="2946400"/>
            <a:ext cx="425450" cy="0"/>
          </a:xfrm>
          <a:prstGeom prst="line">
            <a:avLst/>
          </a:prstGeom>
          <a:noFill/>
          <a:ln w="25400" algn="ctr">
            <a:solidFill>
              <a:schemeClr val="tx1"/>
            </a:solidFill>
            <a:round/>
            <a:headEnd/>
            <a:tailEnd/>
          </a:ln>
        </p:spPr>
      </p:cxnSp>
      <p:sp>
        <p:nvSpPr>
          <p:cNvPr id="14354" name="TextBox 24"/>
          <p:cNvSpPr txBox="1">
            <a:spLocks noChangeAspect="1"/>
          </p:cNvSpPr>
          <p:nvPr/>
        </p:nvSpPr>
        <p:spPr bwMode="auto">
          <a:xfrm>
            <a:off x="1714500" y="1612900"/>
            <a:ext cx="196850" cy="230188"/>
          </a:xfrm>
          <a:prstGeom prst="rect">
            <a:avLst/>
          </a:prstGeom>
          <a:noFill/>
          <a:ln w="9525">
            <a:noFill/>
            <a:miter lim="800000"/>
            <a:headEnd/>
            <a:tailEnd/>
          </a:ln>
        </p:spPr>
        <p:txBody>
          <a:bodyPr>
            <a:spAutoFit/>
          </a:bodyPr>
          <a:lstStyle/>
          <a:p>
            <a:r>
              <a:rPr lang="en-US"/>
              <a:t>=</a:t>
            </a:r>
            <a:endParaRPr lang="en-SG"/>
          </a:p>
        </p:txBody>
      </p:sp>
      <p:sp>
        <p:nvSpPr>
          <p:cNvPr id="14355" name="TextBox 25"/>
          <p:cNvSpPr txBox="1">
            <a:spLocks noChangeAspect="1"/>
          </p:cNvSpPr>
          <p:nvPr/>
        </p:nvSpPr>
        <p:spPr bwMode="auto">
          <a:xfrm>
            <a:off x="3086100" y="1587500"/>
            <a:ext cx="1147763" cy="461963"/>
          </a:xfrm>
          <a:prstGeom prst="rect">
            <a:avLst/>
          </a:prstGeom>
          <a:noFill/>
          <a:ln w="9525">
            <a:noFill/>
            <a:miter lim="800000"/>
            <a:headEnd/>
            <a:tailEnd/>
          </a:ln>
        </p:spPr>
        <p:txBody>
          <a:bodyPr>
            <a:spAutoFit/>
          </a:bodyPr>
          <a:lstStyle/>
          <a:p>
            <a:r>
              <a:rPr lang="en-US"/>
              <a:t>+  2</a:t>
            </a:r>
            <a:r>
              <a:rPr lang="en-US" i="1"/>
              <a:t>i</a:t>
            </a:r>
            <a:endParaRPr lang="en-SG" i="1"/>
          </a:p>
        </p:txBody>
      </p:sp>
      <p:sp>
        <p:nvSpPr>
          <p:cNvPr id="14356" name="TextBox 26"/>
          <p:cNvSpPr txBox="1">
            <a:spLocks noChangeAspect="1"/>
          </p:cNvSpPr>
          <p:nvPr/>
        </p:nvSpPr>
        <p:spPr bwMode="auto">
          <a:xfrm>
            <a:off x="5765800" y="1651000"/>
            <a:ext cx="747713" cy="461963"/>
          </a:xfrm>
          <a:prstGeom prst="rect">
            <a:avLst/>
          </a:prstGeom>
          <a:noFill/>
          <a:ln w="9525">
            <a:noFill/>
            <a:miter lim="800000"/>
            <a:headEnd/>
            <a:tailEnd/>
          </a:ln>
        </p:spPr>
        <p:txBody>
          <a:bodyPr>
            <a:spAutoFit/>
          </a:bodyPr>
          <a:lstStyle/>
          <a:p>
            <a:r>
              <a:rPr lang="en-US"/>
              <a:t>+ 2</a:t>
            </a:r>
            <a:r>
              <a:rPr lang="en-US" i="1"/>
              <a:t>i</a:t>
            </a:r>
            <a:endParaRPr lang="en-SG"/>
          </a:p>
        </p:txBody>
      </p:sp>
      <p:sp>
        <p:nvSpPr>
          <p:cNvPr id="14357" name="TextBox 27"/>
          <p:cNvSpPr txBox="1">
            <a:spLocks noChangeAspect="1"/>
          </p:cNvSpPr>
          <p:nvPr/>
        </p:nvSpPr>
        <p:spPr bwMode="auto">
          <a:xfrm>
            <a:off x="3124200" y="2692400"/>
            <a:ext cx="858838" cy="461963"/>
          </a:xfrm>
          <a:prstGeom prst="rect">
            <a:avLst/>
          </a:prstGeom>
          <a:noFill/>
          <a:ln w="9525">
            <a:noFill/>
            <a:miter lim="800000"/>
            <a:headEnd/>
            <a:tailEnd/>
          </a:ln>
        </p:spPr>
        <p:txBody>
          <a:bodyPr>
            <a:spAutoFit/>
          </a:bodyPr>
          <a:lstStyle/>
          <a:p>
            <a:r>
              <a:rPr lang="en-US"/>
              <a:t>+ 2</a:t>
            </a:r>
            <a:r>
              <a:rPr lang="en-US" i="1"/>
              <a:t>i</a:t>
            </a:r>
            <a:endParaRPr lang="en-SG" i="1"/>
          </a:p>
        </p:txBody>
      </p:sp>
      <p:cxnSp>
        <p:nvCxnSpPr>
          <p:cNvPr id="14358" name="Straight Connector 28"/>
          <p:cNvCxnSpPr>
            <a:cxnSpLocks noChangeAspect="1"/>
          </p:cNvCxnSpPr>
          <p:nvPr/>
        </p:nvCxnSpPr>
        <p:spPr bwMode="auto">
          <a:xfrm>
            <a:off x="2514600" y="4038600"/>
            <a:ext cx="425450" cy="0"/>
          </a:xfrm>
          <a:prstGeom prst="line">
            <a:avLst/>
          </a:prstGeom>
          <a:noFill/>
          <a:ln w="25400" algn="ctr">
            <a:solidFill>
              <a:schemeClr val="tx1"/>
            </a:solidFill>
            <a:round/>
            <a:headEnd/>
            <a:tailEnd/>
          </a:ln>
        </p:spPr>
      </p:cxnSp>
      <p:sp>
        <p:nvSpPr>
          <p:cNvPr id="14359" name="TextBox 29"/>
          <p:cNvSpPr txBox="1">
            <a:spLocks noChangeAspect="1"/>
          </p:cNvSpPr>
          <p:nvPr/>
        </p:nvSpPr>
        <p:spPr bwMode="auto">
          <a:xfrm>
            <a:off x="1866900" y="3822700"/>
            <a:ext cx="196850" cy="230188"/>
          </a:xfrm>
          <a:prstGeom prst="rect">
            <a:avLst/>
          </a:prstGeom>
          <a:noFill/>
          <a:ln w="9525">
            <a:noFill/>
            <a:miter lim="800000"/>
            <a:headEnd/>
            <a:tailEnd/>
          </a:ln>
        </p:spPr>
        <p:txBody>
          <a:bodyPr>
            <a:spAutoFit/>
          </a:bodyPr>
          <a:lstStyle/>
          <a:p>
            <a:r>
              <a:rPr lang="en-US"/>
              <a:t>=</a:t>
            </a:r>
            <a:endParaRPr lang="en-SG"/>
          </a:p>
        </p:txBody>
      </p:sp>
      <p:sp>
        <p:nvSpPr>
          <p:cNvPr id="14360" name="TextBox 30"/>
          <p:cNvSpPr txBox="1">
            <a:spLocks noChangeAspect="1"/>
          </p:cNvSpPr>
          <p:nvPr/>
        </p:nvSpPr>
        <p:spPr bwMode="auto">
          <a:xfrm>
            <a:off x="3238500" y="3797300"/>
            <a:ext cx="431800" cy="461963"/>
          </a:xfrm>
          <a:prstGeom prst="rect">
            <a:avLst/>
          </a:prstGeom>
          <a:noFill/>
          <a:ln w="9525">
            <a:noFill/>
            <a:miter lim="800000"/>
            <a:headEnd/>
            <a:tailEnd/>
          </a:ln>
        </p:spPr>
        <p:txBody>
          <a:bodyPr>
            <a:spAutoFit/>
          </a:bodyPr>
          <a:lstStyle/>
          <a:p>
            <a:r>
              <a:rPr lang="en-US"/>
              <a:t>+ </a:t>
            </a:r>
            <a:endParaRPr lang="en-SG" i="1"/>
          </a:p>
        </p:txBody>
      </p:sp>
      <p:cxnSp>
        <p:nvCxnSpPr>
          <p:cNvPr id="14361" name="Straight Connector 31"/>
          <p:cNvCxnSpPr>
            <a:cxnSpLocks noChangeAspect="1"/>
          </p:cNvCxnSpPr>
          <p:nvPr/>
        </p:nvCxnSpPr>
        <p:spPr bwMode="auto">
          <a:xfrm>
            <a:off x="3822700" y="4038600"/>
            <a:ext cx="425450" cy="0"/>
          </a:xfrm>
          <a:prstGeom prst="line">
            <a:avLst/>
          </a:prstGeom>
          <a:noFill/>
          <a:ln w="25400" algn="ctr">
            <a:solidFill>
              <a:schemeClr val="tx1"/>
            </a:solidFill>
            <a:round/>
            <a:headEnd/>
            <a:tailEnd/>
          </a:ln>
        </p:spPr>
      </p:cxnSp>
      <p:sp>
        <p:nvSpPr>
          <p:cNvPr id="14362" name="Oval 32"/>
          <p:cNvSpPr>
            <a:spLocks noChangeAspect="1"/>
          </p:cNvSpPr>
          <p:nvPr/>
        </p:nvSpPr>
        <p:spPr bwMode="auto">
          <a:xfrm>
            <a:off x="4229100" y="3822700"/>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14363" name="Straight Connector 33"/>
          <p:cNvCxnSpPr>
            <a:cxnSpLocks noChangeAspect="1"/>
          </p:cNvCxnSpPr>
          <p:nvPr/>
        </p:nvCxnSpPr>
        <p:spPr bwMode="auto">
          <a:xfrm flipV="1">
            <a:off x="4737100" y="4025900"/>
            <a:ext cx="355600" cy="6350"/>
          </a:xfrm>
          <a:prstGeom prst="line">
            <a:avLst/>
          </a:prstGeom>
          <a:noFill/>
          <a:ln w="63500" cap="sq" cmpd="dbl" algn="ctr">
            <a:solidFill>
              <a:schemeClr val="tx1"/>
            </a:solidFill>
            <a:round/>
            <a:headEnd type="oval" w="med" len="med"/>
            <a:tailEnd type="oval" w="med" len="med"/>
          </a:ln>
        </p:spPr>
      </p:cxnSp>
      <p:cxnSp>
        <p:nvCxnSpPr>
          <p:cNvPr id="14364" name="Straight Connector 35"/>
          <p:cNvCxnSpPr>
            <a:cxnSpLocks noChangeShapeType="1"/>
            <a:stCxn id="14362" idx="1"/>
            <a:endCxn id="14362" idx="5"/>
          </p:cNvCxnSpPr>
          <p:nvPr/>
        </p:nvCxnSpPr>
        <p:spPr bwMode="auto">
          <a:xfrm rot="16200000" flipH="1">
            <a:off x="4294187" y="3883026"/>
            <a:ext cx="301625" cy="304800"/>
          </a:xfrm>
          <a:prstGeom prst="line">
            <a:avLst/>
          </a:prstGeom>
          <a:noFill/>
          <a:ln w="9525" algn="ctr">
            <a:solidFill>
              <a:schemeClr val="tx1"/>
            </a:solidFill>
            <a:round/>
            <a:headEnd/>
            <a:tailEnd/>
          </a:ln>
        </p:spPr>
      </p:cxnSp>
      <p:cxnSp>
        <p:nvCxnSpPr>
          <p:cNvPr id="14365" name="Straight Connector 37"/>
          <p:cNvCxnSpPr>
            <a:cxnSpLocks noChangeShapeType="1"/>
            <a:stCxn id="14362" idx="0"/>
            <a:endCxn id="14362" idx="6"/>
          </p:cNvCxnSpPr>
          <p:nvPr/>
        </p:nvCxnSpPr>
        <p:spPr bwMode="auto">
          <a:xfrm rot="16200000" flipH="1">
            <a:off x="4446587" y="3821113"/>
            <a:ext cx="212725" cy="215900"/>
          </a:xfrm>
          <a:prstGeom prst="line">
            <a:avLst/>
          </a:prstGeom>
          <a:noFill/>
          <a:ln w="9525" algn="ctr">
            <a:solidFill>
              <a:schemeClr val="tx1"/>
            </a:solidFill>
            <a:round/>
            <a:headEnd/>
            <a:tailEnd/>
          </a:ln>
        </p:spPr>
      </p:cxnSp>
      <p:cxnSp>
        <p:nvCxnSpPr>
          <p:cNvPr id="14366" name="Straight Connector 39"/>
          <p:cNvCxnSpPr>
            <a:cxnSpLocks noChangeShapeType="1"/>
            <a:stCxn id="14362" idx="2"/>
            <a:endCxn id="14362" idx="4"/>
          </p:cNvCxnSpPr>
          <p:nvPr/>
        </p:nvCxnSpPr>
        <p:spPr bwMode="auto">
          <a:xfrm rot="10800000" flipH="1" flipV="1">
            <a:off x="4229100" y="4035425"/>
            <a:ext cx="215900" cy="212725"/>
          </a:xfrm>
          <a:prstGeom prst="line">
            <a:avLst/>
          </a:prstGeom>
          <a:noFill/>
          <a:ln w="9525" algn="ctr">
            <a:solidFill>
              <a:schemeClr val="tx1"/>
            </a:solidFill>
            <a:round/>
            <a:headEnd/>
            <a:tailEnd/>
          </a:ln>
        </p:spPr>
      </p:cxnSp>
      <p:cxnSp>
        <p:nvCxnSpPr>
          <p:cNvPr id="14367" name="Straight Connector 41"/>
          <p:cNvCxnSpPr>
            <a:cxnSpLocks noChangeShapeType="1"/>
            <a:stCxn id="14362" idx="7"/>
            <a:endCxn id="14362" idx="3"/>
          </p:cNvCxnSpPr>
          <p:nvPr/>
        </p:nvCxnSpPr>
        <p:spPr bwMode="auto">
          <a:xfrm rot="-5400000" flipH="1" flipV="1">
            <a:off x="4294187" y="3883026"/>
            <a:ext cx="301625" cy="304800"/>
          </a:xfrm>
          <a:prstGeom prst="line">
            <a:avLst/>
          </a:prstGeom>
          <a:noFill/>
          <a:ln w="9525" algn="ctr">
            <a:solidFill>
              <a:schemeClr val="tx1"/>
            </a:solidFill>
            <a:round/>
            <a:headEnd/>
            <a:tailEnd/>
          </a:ln>
        </p:spPr>
      </p:cxnSp>
      <p:cxnSp>
        <p:nvCxnSpPr>
          <p:cNvPr id="14368" name="Straight Connector 43"/>
          <p:cNvCxnSpPr>
            <a:cxnSpLocks noChangeShapeType="1"/>
            <a:stCxn id="14362" idx="0"/>
            <a:endCxn id="14362" idx="2"/>
          </p:cNvCxnSpPr>
          <p:nvPr/>
        </p:nvCxnSpPr>
        <p:spPr bwMode="auto">
          <a:xfrm rot="-5400000" flipH="1" flipV="1">
            <a:off x="4230687" y="3821113"/>
            <a:ext cx="212725" cy="215900"/>
          </a:xfrm>
          <a:prstGeom prst="line">
            <a:avLst/>
          </a:prstGeom>
          <a:noFill/>
          <a:ln w="9525" algn="ctr">
            <a:solidFill>
              <a:schemeClr val="tx1"/>
            </a:solidFill>
            <a:round/>
            <a:headEnd/>
            <a:tailEnd/>
          </a:ln>
        </p:spPr>
      </p:cxnSp>
      <p:cxnSp>
        <p:nvCxnSpPr>
          <p:cNvPr id="14369" name="Straight Connector 45"/>
          <p:cNvCxnSpPr>
            <a:cxnSpLocks noChangeShapeType="1"/>
            <a:stCxn id="14362" idx="6"/>
            <a:endCxn id="14362" idx="4"/>
          </p:cNvCxnSpPr>
          <p:nvPr/>
        </p:nvCxnSpPr>
        <p:spPr bwMode="auto">
          <a:xfrm flipH="1">
            <a:off x="4445000" y="4035425"/>
            <a:ext cx="215900" cy="212725"/>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Slide Number Placeholder 4"/>
          <p:cNvSpPr>
            <a:spLocks noGrp="1"/>
          </p:cNvSpPr>
          <p:nvPr>
            <p:ph type="sldNum" sz="quarter" idx="10"/>
          </p:nvPr>
        </p:nvSpPr>
        <p:spPr>
          <a:noFill/>
        </p:spPr>
        <p:txBody>
          <a:bodyPr/>
          <a:lstStyle/>
          <a:p>
            <a:fld id="{E6A7B7CF-1679-41E9-AA1B-2BEED42C7805}" type="slidenum">
              <a:rPr lang="en-US" smtClean="0"/>
              <a:pPr/>
              <a:t>18</a:t>
            </a:fld>
            <a:endParaRPr lang="en-US" smtClean="0"/>
          </a:p>
        </p:txBody>
      </p:sp>
      <p:sp>
        <p:nvSpPr>
          <p:cNvPr id="15364" name="Rectangle 2"/>
          <p:cNvSpPr>
            <a:spLocks noGrp="1" noChangeArrowheads="1"/>
          </p:cNvSpPr>
          <p:nvPr>
            <p:ph type="title" idx="4294967295"/>
          </p:nvPr>
        </p:nvSpPr>
        <p:spPr>
          <a:xfrm>
            <a:off x="538163" y="0"/>
            <a:ext cx="6518275" cy="1143000"/>
          </a:xfrm>
        </p:spPr>
        <p:txBody>
          <a:bodyPr/>
          <a:lstStyle/>
          <a:p>
            <a:r>
              <a:rPr lang="en-US" smtClean="0"/>
              <a:t>Explicit expression for self-energy</a:t>
            </a:r>
          </a:p>
        </p:txBody>
      </p:sp>
      <p:graphicFrame>
        <p:nvGraphicFramePr>
          <p:cNvPr id="15362" name="Object 2"/>
          <p:cNvGraphicFramePr>
            <a:graphicFrameLocks noChangeAspect="1"/>
          </p:cNvGraphicFramePr>
          <p:nvPr/>
        </p:nvGraphicFramePr>
        <p:xfrm>
          <a:off x="228600" y="2154238"/>
          <a:ext cx="7543800" cy="2551112"/>
        </p:xfrm>
        <a:graphic>
          <a:graphicData uri="http://schemas.openxmlformats.org/presentationml/2006/ole">
            <p:oleObj spid="_x0000_s15362" name="Equation" r:id="rId4" imgW="3606480" imgH="1218960" progId="">
              <p:embed/>
            </p:oleObj>
          </a:graphicData>
        </a:graphic>
      </p:graphicFrame>
      <p:sp>
        <p:nvSpPr>
          <p:cNvPr id="15365" name="Oval 6"/>
          <p:cNvSpPr>
            <a:spLocks noChangeArrowheads="1"/>
          </p:cNvSpPr>
          <p:nvPr/>
        </p:nvSpPr>
        <p:spPr bwMode="auto">
          <a:xfrm>
            <a:off x="7924800" y="2438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15366" name="Line 7"/>
          <p:cNvSpPr>
            <a:spLocks noChangeShapeType="1"/>
          </p:cNvSpPr>
          <p:nvPr/>
        </p:nvSpPr>
        <p:spPr bwMode="auto">
          <a:xfrm>
            <a:off x="8305800" y="2622550"/>
            <a:ext cx="152400" cy="0"/>
          </a:xfrm>
          <a:prstGeom prst="line">
            <a:avLst/>
          </a:prstGeom>
          <a:noFill/>
          <a:ln w="9525">
            <a:solidFill>
              <a:schemeClr val="tx1"/>
            </a:solidFill>
            <a:round/>
            <a:headEnd/>
            <a:tailEnd/>
          </a:ln>
        </p:spPr>
        <p:txBody>
          <a:bodyPr/>
          <a:lstStyle/>
          <a:p>
            <a:endParaRPr lang="en-SG"/>
          </a:p>
        </p:txBody>
      </p:sp>
      <p:sp>
        <p:nvSpPr>
          <p:cNvPr id="15367" name="Line 8"/>
          <p:cNvSpPr>
            <a:spLocks noChangeShapeType="1"/>
          </p:cNvSpPr>
          <p:nvPr/>
        </p:nvSpPr>
        <p:spPr bwMode="auto">
          <a:xfrm flipH="1">
            <a:off x="7772400" y="2622550"/>
            <a:ext cx="152400" cy="0"/>
          </a:xfrm>
          <a:prstGeom prst="line">
            <a:avLst/>
          </a:prstGeom>
          <a:noFill/>
          <a:ln w="9525">
            <a:solidFill>
              <a:schemeClr val="tx1"/>
            </a:solidFill>
            <a:round/>
            <a:headEnd/>
            <a:tailEnd/>
          </a:ln>
        </p:spPr>
        <p:txBody>
          <a:bodyPr/>
          <a:lstStyle/>
          <a:p>
            <a:endParaRPr lang="en-SG"/>
          </a:p>
        </p:txBody>
      </p:sp>
      <p:sp>
        <p:nvSpPr>
          <p:cNvPr id="15368" name="Oval 9"/>
          <p:cNvSpPr>
            <a:spLocks noChangeArrowheads="1"/>
          </p:cNvSpPr>
          <p:nvPr/>
        </p:nvSpPr>
        <p:spPr bwMode="auto">
          <a:xfrm>
            <a:off x="7924800" y="3200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15369" name="Line 10"/>
          <p:cNvSpPr>
            <a:spLocks noChangeShapeType="1"/>
          </p:cNvSpPr>
          <p:nvPr/>
        </p:nvSpPr>
        <p:spPr bwMode="auto">
          <a:xfrm>
            <a:off x="8134350" y="3581400"/>
            <a:ext cx="0" cy="320675"/>
          </a:xfrm>
          <a:prstGeom prst="line">
            <a:avLst/>
          </a:prstGeom>
          <a:noFill/>
          <a:ln w="9525">
            <a:solidFill>
              <a:schemeClr val="tx1"/>
            </a:solidFill>
            <a:round/>
            <a:headEnd/>
            <a:tailEnd/>
          </a:ln>
        </p:spPr>
        <p:txBody>
          <a:bodyPr/>
          <a:lstStyle/>
          <a:p>
            <a:endParaRPr lang="en-SG"/>
          </a:p>
        </p:txBody>
      </p:sp>
      <p:sp>
        <p:nvSpPr>
          <p:cNvPr id="15370" name="Line 12"/>
          <p:cNvSpPr>
            <a:spLocks noChangeShapeType="1"/>
          </p:cNvSpPr>
          <p:nvPr/>
        </p:nvSpPr>
        <p:spPr bwMode="auto">
          <a:xfrm>
            <a:off x="7988300" y="3902075"/>
            <a:ext cx="304800" cy="0"/>
          </a:xfrm>
          <a:prstGeom prst="line">
            <a:avLst/>
          </a:prstGeom>
          <a:noFill/>
          <a:ln w="9525">
            <a:solidFill>
              <a:schemeClr val="tx1"/>
            </a:solidFill>
            <a:round/>
            <a:headEnd/>
            <a:tailEnd/>
          </a:ln>
        </p:spPr>
        <p:txBody>
          <a:bodyPr/>
          <a:lstStyle/>
          <a:p>
            <a:endParaRPr lang="en-SG"/>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0"/>
          </p:nvPr>
        </p:nvSpPr>
        <p:spPr>
          <a:xfrm>
            <a:off x="7046913" y="7216775"/>
            <a:ext cx="1903412" cy="457200"/>
          </a:xfrm>
          <a:noFill/>
        </p:spPr>
        <p:txBody>
          <a:bodyPr/>
          <a:lstStyle/>
          <a:p>
            <a:fld id="{3D75446F-C8D7-4DBD-95CE-7FE441009E89}" type="slidenum">
              <a:rPr lang="en-US" smtClean="0"/>
              <a:pPr/>
              <a:t>19</a:t>
            </a:fld>
            <a:endParaRPr lang="en-US" smtClean="0"/>
          </a:p>
        </p:txBody>
      </p:sp>
      <p:sp>
        <p:nvSpPr>
          <p:cNvPr id="40963" name="Rectangle 2"/>
          <p:cNvSpPr>
            <a:spLocks noGrp="1" noChangeArrowheads="1"/>
          </p:cNvSpPr>
          <p:nvPr>
            <p:ph type="title" idx="4294967295"/>
          </p:nvPr>
        </p:nvSpPr>
        <p:spPr>
          <a:xfrm>
            <a:off x="552450" y="0"/>
            <a:ext cx="6518275" cy="1143000"/>
          </a:xfrm>
        </p:spPr>
        <p:txBody>
          <a:bodyPr/>
          <a:lstStyle/>
          <a:p>
            <a:r>
              <a:rPr lang="en-US" smtClean="0"/>
              <a:t>Junction system</a:t>
            </a:r>
          </a:p>
        </p:txBody>
      </p:sp>
      <p:sp>
        <p:nvSpPr>
          <p:cNvPr id="40964" name="Rectangle 3"/>
          <p:cNvSpPr>
            <a:spLocks noGrp="1" noChangeArrowheads="1"/>
          </p:cNvSpPr>
          <p:nvPr>
            <p:ph type="body" idx="4294967295"/>
          </p:nvPr>
        </p:nvSpPr>
        <p:spPr>
          <a:xfrm>
            <a:off x="563563" y="984250"/>
            <a:ext cx="7770812" cy="4946650"/>
          </a:xfrm>
          <a:noFill/>
        </p:spPr>
        <p:txBody>
          <a:bodyPr/>
          <a:lstStyle/>
          <a:p>
            <a:pPr>
              <a:buFontTx/>
              <a:buChar char="•"/>
            </a:pPr>
            <a:r>
              <a:rPr lang="en-GB" dirty="0" smtClean="0"/>
              <a:t>Three types of Green’s functions:</a:t>
            </a:r>
          </a:p>
          <a:p>
            <a:pPr lvl="1">
              <a:buFontTx/>
              <a:buChar char="•"/>
            </a:pPr>
            <a:r>
              <a:rPr lang="en-GB" dirty="0" smtClean="0"/>
              <a:t> </a:t>
            </a:r>
            <a:r>
              <a:rPr lang="en-GB" i="1" dirty="0" smtClean="0"/>
              <a:t>g</a:t>
            </a:r>
            <a:r>
              <a:rPr lang="en-GB" dirty="0" smtClean="0"/>
              <a:t> for isolated systems when leads and centre are decoupled</a:t>
            </a:r>
          </a:p>
          <a:p>
            <a:pPr lvl="1">
              <a:buFontTx/>
              <a:buChar char="•"/>
            </a:pPr>
            <a:r>
              <a:rPr lang="en-GB" dirty="0" smtClean="0"/>
              <a:t> </a:t>
            </a:r>
            <a:r>
              <a:rPr lang="en-GB" i="1" dirty="0" smtClean="0"/>
              <a:t>G</a:t>
            </a:r>
            <a:r>
              <a:rPr lang="en-GB" sz="1000" i="1" dirty="0" smtClean="0"/>
              <a:t> </a:t>
            </a:r>
            <a:r>
              <a:rPr lang="en-GB" sz="1000" dirty="0" smtClean="0"/>
              <a:t>0</a:t>
            </a:r>
            <a:r>
              <a:rPr lang="en-GB" dirty="0" smtClean="0"/>
              <a:t> for ballistic system</a:t>
            </a:r>
          </a:p>
          <a:p>
            <a:pPr lvl="1">
              <a:buFontTx/>
              <a:buChar char="•"/>
            </a:pPr>
            <a:r>
              <a:rPr lang="en-GB" dirty="0" smtClean="0"/>
              <a:t> </a:t>
            </a:r>
            <a:r>
              <a:rPr lang="en-GB" i="1" dirty="0" smtClean="0"/>
              <a:t>G</a:t>
            </a:r>
            <a:r>
              <a:rPr lang="en-GB" dirty="0" smtClean="0"/>
              <a:t> for full nonlinear system</a:t>
            </a:r>
          </a:p>
          <a:p>
            <a:endParaRPr lang="en-GB" dirty="0" smtClean="0"/>
          </a:p>
        </p:txBody>
      </p:sp>
      <p:sp>
        <p:nvSpPr>
          <p:cNvPr id="4096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E86286B4-810E-468C-86D1-85E1E08E3886}" type="slidenum">
              <a:rPr lang="en-US"/>
              <a:pPr/>
              <a:t>19</a:t>
            </a:fld>
            <a:endParaRPr lang="en-US"/>
          </a:p>
        </p:txBody>
      </p:sp>
      <p:sp>
        <p:nvSpPr>
          <p:cNvPr id="4096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SG"/>
          </a:p>
        </p:txBody>
      </p:sp>
      <p:sp>
        <p:nvSpPr>
          <p:cNvPr id="40967" name="Freeform 5"/>
          <p:cNvSpPr>
            <a:spLocks/>
          </p:cNvSpPr>
          <p:nvPr/>
        </p:nvSpPr>
        <p:spPr bwMode="auto">
          <a:xfrm>
            <a:off x="406400" y="3851275"/>
            <a:ext cx="7467600" cy="1143000"/>
          </a:xfrm>
          <a:custGeom>
            <a:avLst/>
            <a:gdLst>
              <a:gd name="T0" fmla="*/ 0 w 4704"/>
              <a:gd name="T1" fmla="*/ 2147483647 h 720"/>
              <a:gd name="T2" fmla="*/ 2147483647 w 4704"/>
              <a:gd name="T3" fmla="*/ 2147483647 h 720"/>
              <a:gd name="T4" fmla="*/ 2147483647 w 4704"/>
              <a:gd name="T5" fmla="*/ 2147483647 h 720"/>
              <a:gd name="T6" fmla="*/ 2147483647 w 4704"/>
              <a:gd name="T7" fmla="*/ 2147483647 h 720"/>
              <a:gd name="T8" fmla="*/ 2147483647 w 4704"/>
              <a:gd name="T9" fmla="*/ 2147483647 h 720"/>
              <a:gd name="T10" fmla="*/ 2147483647 w 4704"/>
              <a:gd name="T11" fmla="*/ 2147483647 h 720"/>
              <a:gd name="T12" fmla="*/ 0 60000 65536"/>
              <a:gd name="T13" fmla="*/ 0 60000 65536"/>
              <a:gd name="T14" fmla="*/ 0 60000 65536"/>
              <a:gd name="T15" fmla="*/ 0 60000 65536"/>
              <a:gd name="T16" fmla="*/ 0 60000 65536"/>
              <a:gd name="T17" fmla="*/ 0 60000 65536"/>
              <a:gd name="T18" fmla="*/ 0 w 4704"/>
              <a:gd name="T19" fmla="*/ 0 h 720"/>
              <a:gd name="T20" fmla="*/ 4704 w 470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4704" h="720">
                <a:moveTo>
                  <a:pt x="0" y="680"/>
                </a:moveTo>
                <a:cubicBezTo>
                  <a:pt x="232" y="700"/>
                  <a:pt x="464" y="720"/>
                  <a:pt x="672" y="680"/>
                </a:cubicBezTo>
                <a:cubicBezTo>
                  <a:pt x="880" y="640"/>
                  <a:pt x="1000" y="488"/>
                  <a:pt x="1248" y="440"/>
                </a:cubicBezTo>
                <a:cubicBezTo>
                  <a:pt x="1496" y="392"/>
                  <a:pt x="1824" y="456"/>
                  <a:pt x="2160" y="392"/>
                </a:cubicBezTo>
                <a:cubicBezTo>
                  <a:pt x="2496" y="328"/>
                  <a:pt x="2840" y="112"/>
                  <a:pt x="3264" y="56"/>
                </a:cubicBezTo>
                <a:cubicBezTo>
                  <a:pt x="3688" y="0"/>
                  <a:pt x="4196" y="28"/>
                  <a:pt x="4704" y="56"/>
                </a:cubicBezTo>
              </a:path>
            </a:pathLst>
          </a:custGeom>
          <a:noFill/>
          <a:ln w="9525">
            <a:solidFill>
              <a:schemeClr val="tx2"/>
            </a:solidFill>
            <a:round/>
            <a:headEnd/>
            <a:tailEnd type="arrow" w="med" len="med"/>
          </a:ln>
        </p:spPr>
        <p:txBody>
          <a:bodyPr/>
          <a:lstStyle/>
          <a:p>
            <a:endParaRPr lang="en-SG"/>
          </a:p>
        </p:txBody>
      </p:sp>
      <p:sp>
        <p:nvSpPr>
          <p:cNvPr id="40968" name="Line 6"/>
          <p:cNvSpPr>
            <a:spLocks noChangeShapeType="1"/>
          </p:cNvSpPr>
          <p:nvPr/>
        </p:nvSpPr>
        <p:spPr bwMode="auto">
          <a:xfrm>
            <a:off x="7874000" y="4930775"/>
            <a:ext cx="0" cy="685800"/>
          </a:xfrm>
          <a:prstGeom prst="line">
            <a:avLst/>
          </a:prstGeom>
          <a:noFill/>
          <a:ln w="9525">
            <a:solidFill>
              <a:schemeClr val="tx1"/>
            </a:solidFill>
            <a:round/>
            <a:headEnd/>
            <a:tailEnd/>
          </a:ln>
        </p:spPr>
        <p:txBody>
          <a:bodyPr/>
          <a:lstStyle/>
          <a:p>
            <a:endParaRPr lang="en-SG"/>
          </a:p>
        </p:txBody>
      </p:sp>
      <p:sp>
        <p:nvSpPr>
          <p:cNvPr id="4096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a:t>t</a:t>
            </a:r>
            <a:r>
              <a:rPr lang="en-US"/>
              <a:t> = 0</a:t>
            </a:r>
          </a:p>
        </p:txBody>
      </p:sp>
      <p:sp>
        <p:nvSpPr>
          <p:cNvPr id="4097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a:t>t </a:t>
            </a:r>
            <a:r>
              <a:rPr lang="en-US"/>
              <a:t>= </a:t>
            </a:r>
            <a:r>
              <a:rPr lang="en-US">
                <a:cs typeface="Times New Roman" pitchFamily="18" charset="0"/>
                <a:sym typeface="Symbol" pitchFamily="18" charset="2"/>
              </a:rPr>
              <a:t>− </a:t>
            </a:r>
            <a:r>
              <a:rPr lang="en-US">
                <a:latin typeface="Comic Sans MS" pitchFamily="66" charset="0"/>
                <a:sym typeface="Symbol" pitchFamily="18" charset="2"/>
              </a:rPr>
              <a:t></a:t>
            </a:r>
          </a:p>
        </p:txBody>
      </p:sp>
      <p:sp>
        <p:nvSpPr>
          <p:cNvPr id="4097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a:t>
            </a:r>
            <a:endParaRPr lang="en-US" sz="1600"/>
          </a:p>
        </p:txBody>
      </p:sp>
      <p:sp>
        <p:nvSpPr>
          <p:cNvPr id="40972" name="Text Box 10"/>
          <p:cNvSpPr txBox="1">
            <a:spLocks noChangeArrowheads="1"/>
          </p:cNvSpPr>
          <p:nvPr/>
        </p:nvSpPr>
        <p:spPr bwMode="auto">
          <a:xfrm>
            <a:off x="2235200" y="3940175"/>
            <a:ext cx="1676400" cy="338138"/>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 </a:t>
            </a:r>
            <a:r>
              <a:rPr lang="en-US" sz="1600"/>
              <a:t>+</a:t>
            </a:r>
            <a:r>
              <a:rPr lang="en-US" sz="1600" i="1"/>
              <a:t>V</a:t>
            </a:r>
          </a:p>
        </p:txBody>
      </p:sp>
      <p:sp>
        <p:nvSpPr>
          <p:cNvPr id="40973" name="Text Box 11"/>
          <p:cNvSpPr txBox="1">
            <a:spLocks noChangeArrowheads="1"/>
          </p:cNvSpPr>
          <p:nvPr/>
        </p:nvSpPr>
        <p:spPr bwMode="auto">
          <a:xfrm>
            <a:off x="5816600" y="3330575"/>
            <a:ext cx="2133600" cy="338138"/>
          </a:xfrm>
          <a:prstGeom prst="rect">
            <a:avLst/>
          </a:prstGeom>
          <a:noFill/>
          <a:ln w="9525">
            <a:noFill/>
            <a:miter lim="800000"/>
            <a:headEnd/>
            <a:tailEnd/>
          </a:ln>
        </p:spPr>
        <p:txBody>
          <a:bodyPr>
            <a:spAutoFit/>
          </a:bodyPr>
          <a:lstStyle/>
          <a:p>
            <a:pPr>
              <a:spcBef>
                <a:spcPct val="50000"/>
              </a:spcBef>
            </a:pPr>
            <a:r>
              <a:rPr lang="en-US" sz="1600" i="1"/>
              <a:t>H</a:t>
            </a:r>
            <a:r>
              <a:rPr lang="en-US" sz="1600" baseline="-25000"/>
              <a:t>L</a:t>
            </a:r>
            <a:r>
              <a:rPr lang="en-US" sz="1600"/>
              <a:t>+</a:t>
            </a:r>
            <a:r>
              <a:rPr lang="en-US" sz="1600" i="1"/>
              <a:t>H</a:t>
            </a:r>
            <a:r>
              <a:rPr lang="en-US" sz="1600" baseline="-25000"/>
              <a:t>C</a:t>
            </a:r>
            <a:r>
              <a:rPr lang="en-US" sz="1600"/>
              <a:t>+</a:t>
            </a:r>
            <a:r>
              <a:rPr lang="en-US" sz="1600" i="1"/>
              <a:t>H</a:t>
            </a:r>
            <a:r>
              <a:rPr lang="en-US" sz="1600" baseline="-25000"/>
              <a:t>R </a:t>
            </a:r>
            <a:r>
              <a:rPr lang="en-US" sz="1600"/>
              <a:t>+</a:t>
            </a:r>
            <a:r>
              <a:rPr lang="en-US" sz="1600" i="1"/>
              <a:t>V</a:t>
            </a:r>
            <a:r>
              <a:rPr lang="en-US" sz="1600"/>
              <a:t> +</a:t>
            </a:r>
            <a:r>
              <a:rPr lang="en-US" sz="1600" i="1"/>
              <a:t>H</a:t>
            </a:r>
            <a:r>
              <a:rPr lang="en-US" sz="1600" baseline="-25000"/>
              <a:t>n</a:t>
            </a:r>
            <a:endParaRPr lang="en-US" sz="1600"/>
          </a:p>
        </p:txBody>
      </p:sp>
      <p:sp>
        <p:nvSpPr>
          <p:cNvPr id="4097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a:t>g</a:t>
            </a:r>
            <a:r>
              <a:rPr lang="el-GR" sz="2000" i="1" baseline="-25000">
                <a:sym typeface="Symbol" pitchFamily="18" charset="2"/>
              </a:rPr>
              <a:t></a:t>
            </a:r>
            <a:endParaRPr lang="el-GR" sz="2000" i="1">
              <a:sym typeface="Symbol" pitchFamily="18" charset="2"/>
            </a:endParaRPr>
          </a:p>
        </p:txBody>
      </p:sp>
      <p:sp>
        <p:nvSpPr>
          <p:cNvPr id="40975" name="Text Box 13"/>
          <p:cNvSpPr txBox="1">
            <a:spLocks noChangeArrowheads="1"/>
          </p:cNvSpPr>
          <p:nvPr/>
        </p:nvSpPr>
        <p:spPr bwMode="auto">
          <a:xfrm>
            <a:off x="2852738" y="4597400"/>
            <a:ext cx="614362" cy="465138"/>
          </a:xfrm>
          <a:prstGeom prst="rect">
            <a:avLst/>
          </a:prstGeom>
          <a:noFill/>
          <a:ln w="9525">
            <a:noFill/>
            <a:miter lim="800000"/>
            <a:headEnd/>
            <a:tailEnd/>
          </a:ln>
        </p:spPr>
        <p:txBody>
          <a:bodyPr>
            <a:spAutoFit/>
          </a:bodyPr>
          <a:lstStyle/>
          <a:p>
            <a:pPr>
              <a:spcBef>
                <a:spcPct val="50000"/>
              </a:spcBef>
            </a:pPr>
            <a:r>
              <a:rPr lang="en-US" i="1"/>
              <a:t>G</a:t>
            </a:r>
            <a:r>
              <a:rPr lang="en-US" baseline="-25000"/>
              <a:t>0</a:t>
            </a:r>
            <a:endParaRPr lang="en-US"/>
          </a:p>
        </p:txBody>
      </p:sp>
      <p:sp>
        <p:nvSpPr>
          <p:cNvPr id="40976" name="Text Box 14"/>
          <p:cNvSpPr txBox="1">
            <a:spLocks noChangeArrowheads="1"/>
          </p:cNvSpPr>
          <p:nvPr/>
        </p:nvSpPr>
        <p:spPr bwMode="auto">
          <a:xfrm>
            <a:off x="6654800" y="4030663"/>
            <a:ext cx="457200" cy="366712"/>
          </a:xfrm>
          <a:prstGeom prst="rect">
            <a:avLst/>
          </a:prstGeom>
          <a:noFill/>
          <a:ln w="9525">
            <a:noFill/>
            <a:miter lim="800000"/>
            <a:headEnd/>
            <a:tailEnd/>
          </a:ln>
        </p:spPr>
        <p:txBody>
          <a:bodyPr>
            <a:spAutoFit/>
          </a:bodyPr>
          <a:lstStyle/>
          <a:p>
            <a:pPr>
              <a:spcBef>
                <a:spcPct val="50000"/>
              </a:spcBef>
            </a:pPr>
            <a:r>
              <a:rPr lang="en-US" i="1"/>
              <a:t>G</a:t>
            </a:r>
          </a:p>
        </p:txBody>
      </p:sp>
      <p:sp>
        <p:nvSpPr>
          <p:cNvPr id="40977" name="Text Box 15"/>
          <p:cNvSpPr txBox="1">
            <a:spLocks noChangeArrowheads="1"/>
          </p:cNvSpPr>
          <p:nvPr/>
        </p:nvSpPr>
        <p:spPr bwMode="auto">
          <a:xfrm>
            <a:off x="406400" y="3101975"/>
            <a:ext cx="1447800" cy="584200"/>
          </a:xfrm>
          <a:prstGeom prst="rect">
            <a:avLst/>
          </a:prstGeom>
          <a:noFill/>
          <a:ln w="9525">
            <a:noFill/>
            <a:miter lim="800000"/>
            <a:headEnd/>
            <a:tailEnd/>
          </a:ln>
        </p:spPr>
        <p:txBody>
          <a:bodyPr>
            <a:spAutoFit/>
          </a:bodyPr>
          <a:lstStyle/>
          <a:p>
            <a:pPr>
              <a:spcBef>
                <a:spcPct val="50000"/>
              </a:spcBef>
            </a:pPr>
            <a:r>
              <a:rPr lang="en-US" sz="1600"/>
              <a:t>Governing Hamiltonians</a:t>
            </a:r>
          </a:p>
        </p:txBody>
      </p:sp>
      <p:sp>
        <p:nvSpPr>
          <p:cNvPr id="40978" name="Text Box 16"/>
          <p:cNvSpPr txBox="1">
            <a:spLocks noChangeArrowheads="1"/>
          </p:cNvSpPr>
          <p:nvPr/>
        </p:nvSpPr>
        <p:spPr bwMode="auto">
          <a:xfrm>
            <a:off x="5816600" y="4549775"/>
            <a:ext cx="2209800" cy="338138"/>
          </a:xfrm>
          <a:prstGeom prst="rect">
            <a:avLst/>
          </a:prstGeom>
          <a:noFill/>
          <a:ln w="9525">
            <a:noFill/>
            <a:miter lim="800000"/>
            <a:headEnd/>
            <a:tailEnd/>
          </a:ln>
        </p:spPr>
        <p:txBody>
          <a:bodyPr>
            <a:spAutoFit/>
          </a:bodyPr>
          <a:lstStyle/>
          <a:p>
            <a:pPr>
              <a:spcBef>
                <a:spcPct val="50000"/>
              </a:spcBef>
            </a:pPr>
            <a:r>
              <a:rPr lang="en-US" sz="1600"/>
              <a:t>Green’s function</a:t>
            </a:r>
          </a:p>
        </p:txBody>
      </p:sp>
      <p:sp>
        <p:nvSpPr>
          <p:cNvPr id="4097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a:t>Equilibrium at </a:t>
            </a:r>
            <a:r>
              <a:rPr lang="en-US" sz="1600" i="1"/>
              <a:t>T</a:t>
            </a:r>
            <a:r>
              <a:rPr lang="el-GR" sz="1600" baseline="-25000">
                <a:cs typeface="Times New Roman" pitchFamily="18" charset="0"/>
              </a:rPr>
              <a:t>α</a:t>
            </a:r>
            <a:endParaRPr lang="el-GR" sz="1600">
              <a:cs typeface="Times New Roman" pitchFamily="18" charset="0"/>
            </a:endParaRPr>
          </a:p>
        </p:txBody>
      </p:sp>
      <p:sp>
        <p:nvSpPr>
          <p:cNvPr id="4098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a:t>Nonequilibrium steady state established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4"/>
          <p:cNvSpPr>
            <a:spLocks noGrp="1"/>
          </p:cNvSpPr>
          <p:nvPr>
            <p:ph type="sldNum" sz="quarter" idx="10"/>
          </p:nvPr>
        </p:nvSpPr>
        <p:spPr>
          <a:xfrm>
            <a:off x="7046913" y="7216775"/>
            <a:ext cx="1903412" cy="457200"/>
          </a:xfrm>
          <a:noFill/>
        </p:spPr>
        <p:txBody>
          <a:bodyPr/>
          <a:lstStyle/>
          <a:p>
            <a:fld id="{6FE99CE1-8B94-4269-BF0E-41DA6BD3506D}" type="slidenum">
              <a:rPr lang="en-US" smtClean="0"/>
              <a:pPr/>
              <a:t>20</a:t>
            </a:fld>
            <a:endParaRPr lang="en-US" smtClean="0"/>
          </a:p>
        </p:txBody>
      </p:sp>
      <p:sp>
        <p:nvSpPr>
          <p:cNvPr id="16388" name="Rectangle 2"/>
          <p:cNvSpPr>
            <a:spLocks noGrp="1" noChangeArrowheads="1"/>
          </p:cNvSpPr>
          <p:nvPr>
            <p:ph type="title" idx="4294967295"/>
          </p:nvPr>
        </p:nvSpPr>
        <p:spPr>
          <a:xfrm>
            <a:off x="552450" y="0"/>
            <a:ext cx="6518275" cy="1143000"/>
          </a:xfrm>
        </p:spPr>
        <p:txBody>
          <a:bodyPr/>
          <a:lstStyle/>
          <a:p>
            <a:r>
              <a:rPr lang="en-US" smtClean="0"/>
              <a:t>Three regions</a:t>
            </a:r>
          </a:p>
        </p:txBody>
      </p:sp>
      <p:sp>
        <p:nvSpPr>
          <p:cNvPr id="16389"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F5804A78-7D4D-44D6-9105-DA5F8FDA5CC6}" type="slidenum">
              <a:rPr lang="en-US"/>
              <a:pPr/>
              <a:t>20</a:t>
            </a:fld>
            <a:endParaRPr lang="en-US"/>
          </a:p>
        </p:txBody>
      </p:sp>
      <p:graphicFrame>
        <p:nvGraphicFramePr>
          <p:cNvPr id="16386" name="Object 2"/>
          <p:cNvGraphicFramePr>
            <a:graphicFrameLocks noChangeAspect="1"/>
          </p:cNvGraphicFramePr>
          <p:nvPr/>
        </p:nvGraphicFramePr>
        <p:xfrm>
          <a:off x="741363" y="1814513"/>
          <a:ext cx="7693025" cy="3284537"/>
        </p:xfrm>
        <a:graphic>
          <a:graphicData uri="http://schemas.openxmlformats.org/presentationml/2006/ole">
            <p:oleObj spid="_x0000_s16386" name="方程式" r:id="rId4" imgW="3213000" imgH="1371600" progId="Equation.3">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Slide Number Placeholder 4"/>
          <p:cNvSpPr>
            <a:spLocks noGrp="1"/>
          </p:cNvSpPr>
          <p:nvPr>
            <p:ph type="sldNum" sz="quarter" idx="10"/>
          </p:nvPr>
        </p:nvSpPr>
        <p:spPr>
          <a:noFill/>
        </p:spPr>
        <p:txBody>
          <a:bodyPr/>
          <a:lstStyle/>
          <a:p>
            <a:fld id="{DA72D5FF-C304-4A38-A96D-B48C5CD8100A}" type="slidenum">
              <a:rPr lang="en-US" smtClean="0"/>
              <a:pPr/>
              <a:t>21</a:t>
            </a:fld>
            <a:endParaRPr lang="en-US" smtClean="0"/>
          </a:p>
        </p:txBody>
      </p:sp>
      <p:sp>
        <p:nvSpPr>
          <p:cNvPr id="17412" name="Rectangle 5"/>
          <p:cNvSpPr>
            <a:spLocks noGrp="1" noChangeArrowheads="1"/>
          </p:cNvSpPr>
          <p:nvPr>
            <p:ph type="title" idx="4294967295"/>
          </p:nvPr>
        </p:nvSpPr>
        <p:spPr>
          <a:noFill/>
        </p:spPr>
        <p:txBody>
          <a:bodyPr/>
          <a:lstStyle/>
          <a:p>
            <a:r>
              <a:rPr lang="en-US" dirty="0" smtClean="0"/>
              <a:t>Dyson equations and solutions</a:t>
            </a:r>
            <a:endParaRPr lang="en-US" sz="1600" i="1" dirty="0" smtClean="0"/>
          </a:p>
        </p:txBody>
      </p:sp>
      <p:graphicFrame>
        <p:nvGraphicFramePr>
          <p:cNvPr id="17410" name="Object 4"/>
          <p:cNvGraphicFramePr>
            <a:graphicFrameLocks noChangeAspect="1"/>
          </p:cNvGraphicFramePr>
          <p:nvPr/>
        </p:nvGraphicFramePr>
        <p:xfrm>
          <a:off x="688975" y="976313"/>
          <a:ext cx="7515225" cy="5589587"/>
        </p:xfrm>
        <a:graphic>
          <a:graphicData uri="http://schemas.openxmlformats.org/presentationml/2006/ole">
            <p:oleObj spid="_x0000_s17410" name="Equation" r:id="rId4" imgW="3022560" imgH="2247840"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lide Number Placeholder 4"/>
          <p:cNvSpPr>
            <a:spLocks noGrp="1"/>
          </p:cNvSpPr>
          <p:nvPr>
            <p:ph type="sldNum" sz="quarter" idx="10"/>
          </p:nvPr>
        </p:nvSpPr>
        <p:spPr>
          <a:noFill/>
        </p:spPr>
        <p:txBody>
          <a:bodyPr/>
          <a:lstStyle/>
          <a:p>
            <a:fld id="{40D79DF1-9352-4A42-A601-EBAD0058F890}" type="slidenum">
              <a:rPr lang="en-US" smtClean="0"/>
              <a:pPr/>
              <a:t>22</a:t>
            </a:fld>
            <a:endParaRPr lang="en-US" smtClean="0"/>
          </a:p>
        </p:txBody>
      </p:sp>
      <p:sp>
        <p:nvSpPr>
          <p:cNvPr id="18436" name="Rectangle 5"/>
          <p:cNvSpPr>
            <a:spLocks noGrp="1" noChangeArrowheads="1"/>
          </p:cNvSpPr>
          <p:nvPr>
            <p:ph type="title" idx="4294967295"/>
          </p:nvPr>
        </p:nvSpPr>
        <p:spPr>
          <a:noFill/>
        </p:spPr>
        <p:txBody>
          <a:bodyPr/>
          <a:lstStyle/>
          <a:p>
            <a:r>
              <a:rPr lang="en-US" smtClean="0"/>
              <a:t>Energy current</a:t>
            </a:r>
            <a:endParaRPr lang="en-US" sz="1600" i="1" smtClean="0"/>
          </a:p>
        </p:txBody>
      </p:sp>
      <p:graphicFrame>
        <p:nvGraphicFramePr>
          <p:cNvPr id="18434" name="Object 3"/>
          <p:cNvGraphicFramePr>
            <a:graphicFrameLocks noChangeAspect="1"/>
          </p:cNvGraphicFramePr>
          <p:nvPr/>
        </p:nvGraphicFramePr>
        <p:xfrm>
          <a:off x="501650" y="1439863"/>
          <a:ext cx="8151813" cy="3562350"/>
        </p:xfrm>
        <a:graphic>
          <a:graphicData uri="http://schemas.openxmlformats.org/presentationml/2006/ole">
            <p:oleObj spid="_x0000_s18434" name="Equation" r:id="rId4" imgW="3225600" imgH="1409400" progId="">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4"/>
          <p:cNvSpPr>
            <a:spLocks noGrp="1"/>
          </p:cNvSpPr>
          <p:nvPr>
            <p:ph type="sldNum" sz="quarter" idx="10"/>
          </p:nvPr>
        </p:nvSpPr>
        <p:spPr>
          <a:noFill/>
        </p:spPr>
        <p:txBody>
          <a:bodyPr/>
          <a:lstStyle/>
          <a:p>
            <a:fld id="{2432B441-B05E-4F2D-B972-E10EB2E70A93}" type="slidenum">
              <a:rPr lang="en-US" smtClean="0"/>
              <a:pPr/>
              <a:t>23</a:t>
            </a:fld>
            <a:endParaRPr lang="en-US" smtClean="0"/>
          </a:p>
        </p:txBody>
      </p:sp>
      <p:sp>
        <p:nvSpPr>
          <p:cNvPr id="19460" name="Rectangle 5"/>
          <p:cNvSpPr>
            <a:spLocks noGrp="1" noChangeArrowheads="1"/>
          </p:cNvSpPr>
          <p:nvPr>
            <p:ph type="title" idx="4294967295"/>
          </p:nvPr>
        </p:nvSpPr>
        <p:spPr>
          <a:noFill/>
        </p:spPr>
        <p:txBody>
          <a:bodyPr/>
          <a:lstStyle/>
          <a:p>
            <a:r>
              <a:rPr lang="en-US" smtClean="0"/>
              <a:t>Caroli formula</a:t>
            </a:r>
            <a:endParaRPr lang="en-US" sz="1600" i="1" smtClean="0"/>
          </a:p>
        </p:txBody>
      </p:sp>
      <p:graphicFrame>
        <p:nvGraphicFramePr>
          <p:cNvPr id="19458" name="Object 3"/>
          <p:cNvGraphicFramePr>
            <a:graphicFrameLocks noChangeAspect="1"/>
          </p:cNvGraphicFramePr>
          <p:nvPr/>
        </p:nvGraphicFramePr>
        <p:xfrm>
          <a:off x="550863" y="1131888"/>
          <a:ext cx="8123237" cy="4481512"/>
        </p:xfrm>
        <a:graphic>
          <a:graphicData uri="http://schemas.openxmlformats.org/presentationml/2006/ole">
            <p:oleObj spid="_x0000_s19458" name="Equation" r:id="rId4" imgW="3454200" imgH="1904760" progId="">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4"/>
          <p:cNvSpPr>
            <a:spLocks noGrp="1"/>
          </p:cNvSpPr>
          <p:nvPr>
            <p:ph type="sldNum" sz="quarter" idx="10"/>
          </p:nvPr>
        </p:nvSpPr>
        <p:spPr>
          <a:noFill/>
        </p:spPr>
        <p:txBody>
          <a:bodyPr/>
          <a:lstStyle/>
          <a:p>
            <a:fld id="{C1BF1BB3-45DC-47B1-8BC2-4A94F4920A4D}" type="slidenum">
              <a:rPr lang="en-US" smtClean="0"/>
              <a:pPr/>
              <a:t>24</a:t>
            </a:fld>
            <a:endParaRPr lang="en-US" smtClean="0"/>
          </a:p>
        </p:txBody>
      </p:sp>
      <p:sp>
        <p:nvSpPr>
          <p:cNvPr id="20485" name="Rectangle 41"/>
          <p:cNvSpPr>
            <a:spLocks noGrp="1" noChangeArrowheads="1"/>
          </p:cNvSpPr>
          <p:nvPr>
            <p:ph type="title" idx="4294967295"/>
          </p:nvPr>
        </p:nvSpPr>
        <p:spPr>
          <a:xfrm>
            <a:off x="550863" y="0"/>
            <a:ext cx="7027862" cy="1108075"/>
          </a:xfrm>
        </p:spPr>
        <p:txBody>
          <a:bodyPr/>
          <a:lstStyle/>
          <a:p>
            <a:r>
              <a:rPr lang="en-US" smtClean="0"/>
              <a:t>Ballistic transport in a 1D chain</a:t>
            </a:r>
          </a:p>
        </p:txBody>
      </p:sp>
      <p:sp>
        <p:nvSpPr>
          <p:cNvPr id="20486" name="Rectangle 3"/>
          <p:cNvSpPr>
            <a:spLocks noGrp="1" noChangeArrowheads="1"/>
          </p:cNvSpPr>
          <p:nvPr>
            <p:ph type="body" idx="4294967295"/>
          </p:nvPr>
        </p:nvSpPr>
        <p:spPr>
          <a:xfrm>
            <a:off x="563563" y="984250"/>
            <a:ext cx="7770812" cy="4946650"/>
          </a:xfrm>
          <a:noFill/>
        </p:spPr>
        <p:txBody>
          <a:bodyPr/>
          <a:lstStyle/>
          <a:p>
            <a:pPr>
              <a:buFontTx/>
              <a:buChar char="•"/>
            </a:pPr>
            <a:r>
              <a:rPr lang="en-GB" smtClean="0"/>
              <a:t>Force constants</a:t>
            </a:r>
          </a:p>
          <a:p>
            <a:pPr>
              <a:buFontTx/>
              <a:buChar char="•"/>
            </a:pPr>
            <a:endParaRPr lang="en-GB" smtClean="0"/>
          </a:p>
          <a:p>
            <a:endParaRPr lang="en-GB" smtClean="0"/>
          </a:p>
          <a:p>
            <a:endParaRPr lang="en-GB" smtClean="0"/>
          </a:p>
          <a:p>
            <a:endParaRPr lang="en-GB" smtClean="0"/>
          </a:p>
          <a:p>
            <a:pPr>
              <a:buFontTx/>
              <a:buChar char="•"/>
            </a:pPr>
            <a:endParaRPr lang="en-GB" smtClean="0"/>
          </a:p>
          <a:p>
            <a:pPr>
              <a:buFontTx/>
              <a:buChar char="•"/>
            </a:pPr>
            <a:endParaRPr lang="en-GB" smtClean="0"/>
          </a:p>
          <a:p>
            <a:pPr>
              <a:buFontTx/>
              <a:buChar char="•"/>
            </a:pPr>
            <a:endParaRPr lang="en-GB" smtClean="0"/>
          </a:p>
          <a:p>
            <a:pPr>
              <a:buFontTx/>
              <a:buChar char="•"/>
            </a:pPr>
            <a:r>
              <a:rPr lang="en-GB" smtClean="0"/>
              <a:t>Equation of motion</a:t>
            </a:r>
          </a:p>
          <a:p>
            <a:endParaRPr lang="en-GB" smtClean="0"/>
          </a:p>
        </p:txBody>
      </p:sp>
      <p:graphicFrame>
        <p:nvGraphicFramePr>
          <p:cNvPr id="20482" name="Object 2"/>
          <p:cNvGraphicFramePr>
            <a:graphicFrameLocks noChangeAspect="1"/>
          </p:cNvGraphicFramePr>
          <p:nvPr/>
        </p:nvGraphicFramePr>
        <p:xfrm>
          <a:off x="2889250" y="1397000"/>
          <a:ext cx="5668963" cy="2465388"/>
        </p:xfrm>
        <a:graphic>
          <a:graphicData uri="http://schemas.openxmlformats.org/presentationml/2006/ole">
            <p:oleObj spid="_x0000_s20482" name="方程式" r:id="rId4" imgW="2628720" imgH="1143000" progId="Equation.3">
              <p:embed/>
            </p:oleObj>
          </a:graphicData>
        </a:graphic>
      </p:graphicFrame>
      <p:graphicFrame>
        <p:nvGraphicFramePr>
          <p:cNvPr id="20483" name="Object 4"/>
          <p:cNvGraphicFramePr>
            <a:graphicFrameLocks noChangeAspect="1"/>
          </p:cNvGraphicFramePr>
          <p:nvPr/>
        </p:nvGraphicFramePr>
        <p:xfrm>
          <a:off x="846138" y="4891088"/>
          <a:ext cx="7578725" cy="595312"/>
        </p:xfrm>
        <a:graphic>
          <a:graphicData uri="http://schemas.openxmlformats.org/presentationml/2006/ole">
            <p:oleObj spid="_x0000_s20483" name="Equation" r:id="rId5" imgW="3174840" imgH="241200" progId="">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4"/>
          <p:cNvSpPr>
            <a:spLocks noGrp="1"/>
          </p:cNvSpPr>
          <p:nvPr>
            <p:ph type="sldNum" sz="quarter" idx="10"/>
          </p:nvPr>
        </p:nvSpPr>
        <p:spPr>
          <a:noFill/>
        </p:spPr>
        <p:txBody>
          <a:bodyPr/>
          <a:lstStyle/>
          <a:p>
            <a:fld id="{98A3D443-2F95-4902-954A-0E4AF058C076}" type="slidenum">
              <a:rPr lang="en-US" smtClean="0"/>
              <a:pPr/>
              <a:t>25</a:t>
            </a:fld>
            <a:endParaRPr lang="en-US" smtClean="0"/>
          </a:p>
        </p:txBody>
      </p:sp>
      <p:sp>
        <p:nvSpPr>
          <p:cNvPr id="21508" name="Rectangle 41"/>
          <p:cNvSpPr>
            <a:spLocks noGrp="1" noChangeArrowheads="1"/>
          </p:cNvSpPr>
          <p:nvPr>
            <p:ph type="title" idx="4294967295"/>
          </p:nvPr>
        </p:nvSpPr>
        <p:spPr/>
        <p:txBody>
          <a:bodyPr/>
          <a:lstStyle/>
          <a:p>
            <a:r>
              <a:rPr lang="en-US" dirty="0" smtClean="0"/>
              <a:t>Solution of </a:t>
            </a:r>
            <a:r>
              <a:rPr lang="en-US" i="1" dirty="0" smtClean="0"/>
              <a:t>g</a:t>
            </a:r>
          </a:p>
        </p:txBody>
      </p:sp>
      <p:sp>
        <p:nvSpPr>
          <p:cNvPr id="21509" name="Rectangle 3"/>
          <p:cNvSpPr>
            <a:spLocks noGrp="1" noChangeArrowheads="1"/>
          </p:cNvSpPr>
          <p:nvPr>
            <p:ph type="body" idx="4294967295"/>
          </p:nvPr>
        </p:nvSpPr>
        <p:spPr>
          <a:xfrm>
            <a:off x="563563" y="984250"/>
            <a:ext cx="7770812" cy="4946650"/>
          </a:xfrm>
          <a:noFill/>
        </p:spPr>
        <p:txBody>
          <a:bodyPr/>
          <a:lstStyle/>
          <a:p>
            <a:pPr>
              <a:buFontTx/>
              <a:buChar char="•"/>
            </a:pPr>
            <a:r>
              <a:rPr lang="en-GB" smtClean="0"/>
              <a:t>Surface Green’s function</a:t>
            </a:r>
          </a:p>
          <a:p>
            <a:endParaRPr lang="en-GB" smtClean="0"/>
          </a:p>
        </p:txBody>
      </p:sp>
      <p:graphicFrame>
        <p:nvGraphicFramePr>
          <p:cNvPr id="21506" name="Object 3"/>
          <p:cNvGraphicFramePr>
            <a:graphicFrameLocks noChangeAspect="1"/>
          </p:cNvGraphicFramePr>
          <p:nvPr/>
        </p:nvGraphicFramePr>
        <p:xfrm>
          <a:off x="1066800" y="1465263"/>
          <a:ext cx="6072188" cy="4683125"/>
        </p:xfrm>
        <a:graphic>
          <a:graphicData uri="http://schemas.openxmlformats.org/presentationml/2006/ole">
            <p:oleObj spid="_x0000_s21506" name="Equation" r:id="rId4" imgW="2768400" imgH="2133360" progId="">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4"/>
          <p:cNvSpPr>
            <a:spLocks noGrp="1"/>
          </p:cNvSpPr>
          <p:nvPr>
            <p:ph type="sldNum" sz="quarter" idx="10"/>
          </p:nvPr>
        </p:nvSpPr>
        <p:spPr>
          <a:noFill/>
        </p:spPr>
        <p:txBody>
          <a:bodyPr/>
          <a:lstStyle/>
          <a:p>
            <a:fld id="{86D4B33C-4B70-4EE7-8FE8-C025CF6EE248}" type="slidenum">
              <a:rPr lang="en-US" smtClean="0"/>
              <a:pPr/>
              <a:t>26</a:t>
            </a:fld>
            <a:endParaRPr lang="en-US" smtClean="0"/>
          </a:p>
        </p:txBody>
      </p:sp>
      <p:sp>
        <p:nvSpPr>
          <p:cNvPr id="22532" name="Rectangle 41"/>
          <p:cNvSpPr>
            <a:spLocks noGrp="1" noChangeArrowheads="1"/>
          </p:cNvSpPr>
          <p:nvPr>
            <p:ph type="title" idx="4294967295"/>
          </p:nvPr>
        </p:nvSpPr>
        <p:spPr/>
        <p:txBody>
          <a:bodyPr/>
          <a:lstStyle/>
          <a:p>
            <a:r>
              <a:rPr lang="en-US" smtClean="0"/>
              <a:t>Lead self energy and transmission</a:t>
            </a:r>
          </a:p>
        </p:txBody>
      </p:sp>
      <p:sp>
        <p:nvSpPr>
          <p:cNvPr id="22533" name="Rectangle 3"/>
          <p:cNvSpPr>
            <a:spLocks noGrp="1" noChangeArrowheads="1"/>
          </p:cNvSpPr>
          <p:nvPr>
            <p:ph type="body" idx="4294967295"/>
          </p:nvPr>
        </p:nvSpPr>
        <p:spPr>
          <a:xfrm>
            <a:off x="563563" y="984250"/>
            <a:ext cx="7770812" cy="4946650"/>
          </a:xfrm>
          <a:noFill/>
        </p:spPr>
        <p:txBody>
          <a:bodyPr/>
          <a:lstStyle/>
          <a:p>
            <a:endParaRPr lang="en-GB" smtClean="0"/>
          </a:p>
          <a:p>
            <a:endParaRPr lang="en-GB" smtClean="0"/>
          </a:p>
        </p:txBody>
      </p:sp>
      <p:graphicFrame>
        <p:nvGraphicFramePr>
          <p:cNvPr id="22530" name="Object 3"/>
          <p:cNvGraphicFramePr>
            <a:graphicFrameLocks noChangeAspect="1"/>
          </p:cNvGraphicFramePr>
          <p:nvPr/>
        </p:nvGraphicFramePr>
        <p:xfrm>
          <a:off x="1146175" y="971550"/>
          <a:ext cx="6102350" cy="5443538"/>
        </p:xfrm>
        <a:graphic>
          <a:graphicData uri="http://schemas.openxmlformats.org/presentationml/2006/ole">
            <p:oleObj spid="_x0000_s22530" name="Equation" r:id="rId4" imgW="2946240" imgH="2641320" progId="">
              <p:embed/>
            </p:oleObj>
          </a:graphicData>
        </a:graphic>
      </p:graphicFrame>
      <p:cxnSp>
        <p:nvCxnSpPr>
          <p:cNvPr id="22534" name="Straight Arrow Connector 10"/>
          <p:cNvCxnSpPr>
            <a:cxnSpLocks noChangeShapeType="1"/>
          </p:cNvCxnSpPr>
          <p:nvPr/>
        </p:nvCxnSpPr>
        <p:spPr bwMode="auto">
          <a:xfrm>
            <a:off x="5445125" y="3125788"/>
            <a:ext cx="3235325" cy="41275"/>
          </a:xfrm>
          <a:prstGeom prst="straightConnector1">
            <a:avLst/>
          </a:prstGeom>
          <a:noFill/>
          <a:ln w="19050" algn="ctr">
            <a:solidFill>
              <a:schemeClr val="tx1"/>
            </a:solidFill>
            <a:round/>
            <a:headEnd/>
            <a:tailEnd type="arrow" w="med" len="med"/>
          </a:ln>
        </p:spPr>
      </p:cxnSp>
      <p:cxnSp>
        <p:nvCxnSpPr>
          <p:cNvPr id="22535" name="Straight Arrow Connector 14"/>
          <p:cNvCxnSpPr>
            <a:cxnSpLocks noChangeShapeType="1"/>
          </p:cNvCxnSpPr>
          <p:nvPr/>
        </p:nvCxnSpPr>
        <p:spPr bwMode="auto">
          <a:xfrm rot="5400000" flipH="1" flipV="1">
            <a:off x="4435475" y="2101850"/>
            <a:ext cx="2046288" cy="1588"/>
          </a:xfrm>
          <a:prstGeom prst="straightConnector1">
            <a:avLst/>
          </a:prstGeom>
          <a:noFill/>
          <a:ln w="19050" algn="ctr">
            <a:solidFill>
              <a:schemeClr val="tx1"/>
            </a:solidFill>
            <a:round/>
            <a:headEnd/>
            <a:tailEnd type="arrow" w="med" len="med"/>
          </a:ln>
        </p:spPr>
      </p:cxnSp>
      <p:cxnSp>
        <p:nvCxnSpPr>
          <p:cNvPr id="22536" name="Straight Connector 20"/>
          <p:cNvCxnSpPr>
            <a:cxnSpLocks noChangeShapeType="1"/>
          </p:cNvCxnSpPr>
          <p:nvPr/>
        </p:nvCxnSpPr>
        <p:spPr bwMode="auto">
          <a:xfrm rot="16200000" flipV="1">
            <a:off x="5138737" y="2409826"/>
            <a:ext cx="1419225" cy="12700"/>
          </a:xfrm>
          <a:prstGeom prst="line">
            <a:avLst/>
          </a:prstGeom>
          <a:noFill/>
          <a:ln w="25400" algn="ctr">
            <a:solidFill>
              <a:srgbClr val="FF0000"/>
            </a:solidFill>
            <a:round/>
            <a:headEnd/>
            <a:tailEnd/>
          </a:ln>
        </p:spPr>
      </p:cxnSp>
      <p:cxnSp>
        <p:nvCxnSpPr>
          <p:cNvPr id="22537" name="Straight Connector 24"/>
          <p:cNvCxnSpPr>
            <a:cxnSpLocks noChangeShapeType="1"/>
          </p:cNvCxnSpPr>
          <p:nvPr/>
        </p:nvCxnSpPr>
        <p:spPr bwMode="auto">
          <a:xfrm>
            <a:off x="5827713" y="1719263"/>
            <a:ext cx="1855787" cy="26987"/>
          </a:xfrm>
          <a:prstGeom prst="line">
            <a:avLst/>
          </a:prstGeom>
          <a:noFill/>
          <a:ln w="25400" algn="ctr">
            <a:solidFill>
              <a:srgbClr val="FF0000"/>
            </a:solidFill>
            <a:round/>
            <a:headEnd/>
            <a:tailEnd/>
          </a:ln>
        </p:spPr>
      </p:cxnSp>
      <p:cxnSp>
        <p:nvCxnSpPr>
          <p:cNvPr id="22538" name="Straight Connector 28"/>
          <p:cNvCxnSpPr>
            <a:cxnSpLocks noChangeShapeType="1"/>
          </p:cNvCxnSpPr>
          <p:nvPr/>
        </p:nvCxnSpPr>
        <p:spPr bwMode="auto">
          <a:xfrm rot="5400000">
            <a:off x="7000875" y="2443163"/>
            <a:ext cx="1365250" cy="0"/>
          </a:xfrm>
          <a:prstGeom prst="line">
            <a:avLst/>
          </a:prstGeom>
          <a:noFill/>
          <a:ln w="25400" algn="ctr">
            <a:solidFill>
              <a:srgbClr val="FF0000"/>
            </a:solidFill>
            <a:round/>
            <a:headEnd/>
            <a:tailEnd/>
          </a:ln>
        </p:spPr>
      </p:cxnSp>
      <p:sp>
        <p:nvSpPr>
          <p:cNvPr id="22539" name="TextBox 31"/>
          <p:cNvSpPr txBox="1">
            <a:spLocks noChangeArrowheads="1"/>
          </p:cNvSpPr>
          <p:nvPr/>
        </p:nvSpPr>
        <p:spPr bwMode="auto">
          <a:xfrm>
            <a:off x="5581650" y="819150"/>
            <a:ext cx="941388" cy="461963"/>
          </a:xfrm>
          <a:prstGeom prst="rect">
            <a:avLst/>
          </a:prstGeom>
          <a:noFill/>
          <a:ln w="9525">
            <a:noFill/>
            <a:miter lim="800000"/>
            <a:headEnd/>
            <a:tailEnd/>
          </a:ln>
        </p:spPr>
        <p:txBody>
          <a:bodyPr>
            <a:spAutoFit/>
          </a:bodyPr>
          <a:lstStyle/>
          <a:p>
            <a:r>
              <a:rPr lang="en-US" i="1"/>
              <a:t>T</a:t>
            </a:r>
            <a:r>
              <a:rPr lang="en-US"/>
              <a:t>[</a:t>
            </a:r>
            <a:r>
              <a:rPr lang="el-GR" i="1">
                <a:latin typeface="Times New Roman" pitchFamily="18" charset="0"/>
                <a:cs typeface="Times New Roman" pitchFamily="18" charset="0"/>
              </a:rPr>
              <a:t>ω</a:t>
            </a:r>
            <a:r>
              <a:rPr lang="en-US"/>
              <a:t>]</a:t>
            </a:r>
            <a:endParaRPr lang="en-SG"/>
          </a:p>
        </p:txBody>
      </p:sp>
      <p:sp>
        <p:nvSpPr>
          <p:cNvPr id="22540" name="TextBox 32"/>
          <p:cNvSpPr txBox="1">
            <a:spLocks noChangeArrowheads="1"/>
          </p:cNvSpPr>
          <p:nvPr/>
        </p:nvSpPr>
        <p:spPr bwMode="auto">
          <a:xfrm>
            <a:off x="8556625" y="3221038"/>
            <a:ext cx="423863" cy="461962"/>
          </a:xfrm>
          <a:prstGeom prst="rect">
            <a:avLst/>
          </a:prstGeom>
          <a:noFill/>
          <a:ln w="9525">
            <a:noFill/>
            <a:miter lim="800000"/>
            <a:headEnd/>
            <a:tailEnd/>
          </a:ln>
        </p:spPr>
        <p:txBody>
          <a:bodyPr>
            <a:spAutoFit/>
          </a:bodyPr>
          <a:lstStyle/>
          <a:p>
            <a:r>
              <a:rPr lang="el-GR" i="1">
                <a:latin typeface="Times New Roman" pitchFamily="18" charset="0"/>
                <a:cs typeface="Times New Roman" pitchFamily="18" charset="0"/>
              </a:rPr>
              <a:t>ω</a:t>
            </a:r>
            <a:endParaRPr lang="en-SG" i="1"/>
          </a:p>
        </p:txBody>
      </p:sp>
      <p:sp>
        <p:nvSpPr>
          <p:cNvPr id="22541" name="TextBox 12"/>
          <p:cNvSpPr txBox="1">
            <a:spLocks noChangeArrowheads="1"/>
          </p:cNvSpPr>
          <p:nvPr/>
        </p:nvSpPr>
        <p:spPr bwMode="auto">
          <a:xfrm>
            <a:off x="5108575" y="1481138"/>
            <a:ext cx="363538" cy="460375"/>
          </a:xfrm>
          <a:prstGeom prst="rect">
            <a:avLst/>
          </a:prstGeom>
          <a:noFill/>
          <a:ln w="9525">
            <a:noFill/>
            <a:miter lim="800000"/>
            <a:headEnd/>
            <a:tailEnd/>
          </a:ln>
        </p:spPr>
        <p:txBody>
          <a:bodyPr>
            <a:spAutoFit/>
          </a:bodyPr>
          <a:lstStyle/>
          <a:p>
            <a:r>
              <a:rPr lang="en-US"/>
              <a:t>1</a:t>
            </a:r>
            <a:endParaRPr lang="en-SG"/>
          </a:p>
        </p:txBody>
      </p:sp>
      <p:cxnSp>
        <p:nvCxnSpPr>
          <p:cNvPr id="22542" name="Straight Connector 30"/>
          <p:cNvCxnSpPr>
            <a:cxnSpLocks noChangeShapeType="1"/>
          </p:cNvCxnSpPr>
          <p:nvPr/>
        </p:nvCxnSpPr>
        <p:spPr bwMode="auto">
          <a:xfrm>
            <a:off x="5443538" y="1712913"/>
            <a:ext cx="158750" cy="0"/>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Slide Number Placeholder 4"/>
          <p:cNvSpPr>
            <a:spLocks noGrp="1"/>
          </p:cNvSpPr>
          <p:nvPr>
            <p:ph type="sldNum" sz="quarter" idx="10"/>
          </p:nvPr>
        </p:nvSpPr>
        <p:spPr>
          <a:noFill/>
        </p:spPr>
        <p:txBody>
          <a:bodyPr/>
          <a:lstStyle/>
          <a:p>
            <a:fld id="{918A3B37-3CF2-4BF1-9905-756715D32155}" type="slidenum">
              <a:rPr lang="en-US" smtClean="0"/>
              <a:pPr/>
              <a:t>27</a:t>
            </a:fld>
            <a:endParaRPr lang="en-US" smtClean="0"/>
          </a:p>
        </p:txBody>
      </p:sp>
      <p:sp>
        <p:nvSpPr>
          <p:cNvPr id="23556" name="Rectangle 41"/>
          <p:cNvSpPr>
            <a:spLocks noGrp="1" noChangeArrowheads="1"/>
          </p:cNvSpPr>
          <p:nvPr>
            <p:ph type="title" idx="4294967295"/>
          </p:nvPr>
        </p:nvSpPr>
        <p:spPr/>
        <p:txBody>
          <a:bodyPr/>
          <a:lstStyle/>
          <a:p>
            <a:r>
              <a:rPr lang="en-US" smtClean="0"/>
              <a:t>Heat current and conductance, Landauer formula</a:t>
            </a:r>
          </a:p>
        </p:txBody>
      </p:sp>
      <p:sp>
        <p:nvSpPr>
          <p:cNvPr id="23557" name="Rectangle 3"/>
          <p:cNvSpPr>
            <a:spLocks noGrp="1" noChangeArrowheads="1"/>
          </p:cNvSpPr>
          <p:nvPr>
            <p:ph type="body" idx="4294967295"/>
          </p:nvPr>
        </p:nvSpPr>
        <p:spPr>
          <a:xfrm>
            <a:off x="563563" y="984250"/>
            <a:ext cx="7770812" cy="4946650"/>
          </a:xfrm>
          <a:noFill/>
        </p:spPr>
        <p:txBody>
          <a:bodyPr/>
          <a:lstStyle/>
          <a:p>
            <a:endParaRPr lang="en-GB" smtClean="0"/>
          </a:p>
          <a:p>
            <a:endParaRPr lang="en-GB" smtClean="0"/>
          </a:p>
        </p:txBody>
      </p:sp>
      <p:graphicFrame>
        <p:nvGraphicFramePr>
          <p:cNvPr id="23554" name="Object 3"/>
          <p:cNvGraphicFramePr>
            <a:graphicFrameLocks noChangeAspect="1"/>
          </p:cNvGraphicFramePr>
          <p:nvPr/>
        </p:nvGraphicFramePr>
        <p:xfrm>
          <a:off x="711200" y="1466850"/>
          <a:ext cx="7916863" cy="4265613"/>
        </p:xfrm>
        <a:graphic>
          <a:graphicData uri="http://schemas.openxmlformats.org/presentationml/2006/ole">
            <p:oleObj spid="_x0000_s23554" name="Equation" r:id="rId4" imgW="2971800" imgH="1600200" progId="">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4"/>
          <p:cNvSpPr>
            <a:spLocks noGrp="1"/>
          </p:cNvSpPr>
          <p:nvPr>
            <p:ph type="sldNum" sz="quarter" idx="10"/>
          </p:nvPr>
        </p:nvSpPr>
        <p:spPr>
          <a:noFill/>
        </p:spPr>
        <p:txBody>
          <a:bodyPr/>
          <a:lstStyle/>
          <a:p>
            <a:fld id="{A3289980-8F8C-4DA0-A155-10AEE1A73AF6}" type="slidenum">
              <a:rPr lang="en-US" smtClean="0"/>
              <a:pPr/>
              <a:t>28</a:t>
            </a:fld>
            <a:endParaRPr lang="en-US" smtClean="0"/>
          </a:p>
        </p:txBody>
      </p:sp>
      <p:sp>
        <p:nvSpPr>
          <p:cNvPr id="41987" name="Rectangle 41"/>
          <p:cNvSpPr>
            <a:spLocks noGrp="1" noChangeArrowheads="1"/>
          </p:cNvSpPr>
          <p:nvPr>
            <p:ph type="title" idx="4294967295"/>
          </p:nvPr>
        </p:nvSpPr>
        <p:spPr/>
        <p:txBody>
          <a:bodyPr/>
          <a:lstStyle/>
          <a:p>
            <a:r>
              <a:rPr lang="en-US" smtClean="0"/>
              <a:t>Carbon nanotube, nonlinear effect</a:t>
            </a:r>
          </a:p>
        </p:txBody>
      </p:sp>
      <p:sp>
        <p:nvSpPr>
          <p:cNvPr id="41988" name="Rectangle 3"/>
          <p:cNvSpPr>
            <a:spLocks noGrp="1" noChangeArrowheads="1"/>
          </p:cNvSpPr>
          <p:nvPr>
            <p:ph type="body" idx="4294967295"/>
          </p:nvPr>
        </p:nvSpPr>
        <p:spPr>
          <a:xfrm>
            <a:off x="563563" y="984250"/>
            <a:ext cx="7770812" cy="4946650"/>
          </a:xfrm>
          <a:noFill/>
        </p:spPr>
        <p:txBody>
          <a:bodyPr/>
          <a:lstStyle/>
          <a:p>
            <a:endParaRPr lang="en-GB" dirty="0" smtClean="0"/>
          </a:p>
          <a:p>
            <a:endParaRPr lang="en-GB" dirty="0" smtClean="0"/>
          </a:p>
        </p:txBody>
      </p:sp>
      <p:pic>
        <p:nvPicPr>
          <p:cNvPr id="41989" name="Picture 3" descr="trans"/>
          <p:cNvPicPr>
            <a:picLocks noChangeAspect="1" noChangeArrowheads="1"/>
          </p:cNvPicPr>
          <p:nvPr/>
        </p:nvPicPr>
        <p:blipFill>
          <a:blip r:embed="rId3" cstate="print"/>
          <a:srcRect/>
          <a:stretch>
            <a:fillRect/>
          </a:stretch>
        </p:blipFill>
        <p:spPr bwMode="auto">
          <a:xfrm>
            <a:off x="384175" y="1714500"/>
            <a:ext cx="5621338" cy="4456113"/>
          </a:xfrm>
          <a:prstGeom prst="rect">
            <a:avLst/>
          </a:prstGeom>
          <a:noFill/>
          <a:ln w="9525">
            <a:noFill/>
            <a:miter lim="800000"/>
            <a:headEnd/>
            <a:tailEnd/>
          </a:ln>
        </p:spPr>
      </p:pic>
      <p:sp>
        <p:nvSpPr>
          <p:cNvPr id="41990" name="Text Box 4"/>
          <p:cNvSpPr txBox="1">
            <a:spLocks noChangeArrowheads="1"/>
          </p:cNvSpPr>
          <p:nvPr/>
        </p:nvSpPr>
        <p:spPr bwMode="auto">
          <a:xfrm>
            <a:off x="6226175" y="1743075"/>
            <a:ext cx="2535238" cy="2835275"/>
          </a:xfrm>
          <a:prstGeom prst="rect">
            <a:avLst/>
          </a:prstGeom>
          <a:noFill/>
          <a:ln w="9525">
            <a:noFill/>
            <a:miter lim="800000"/>
            <a:headEnd/>
            <a:tailEnd/>
          </a:ln>
        </p:spPr>
        <p:txBody>
          <a:bodyPr>
            <a:spAutoFit/>
          </a:bodyPr>
          <a:lstStyle/>
          <a:p>
            <a:pPr eaLnBrk="0" hangingPunct="0">
              <a:spcBef>
                <a:spcPct val="50000"/>
              </a:spcBef>
            </a:pPr>
            <a:r>
              <a:rPr lang="en-US" sz="2000" dirty="0">
                <a:latin typeface="Arial Unicode MS" pitchFamily="34" charset="-128"/>
              </a:rPr>
              <a:t>The transmissions in a one-unit-cell carbon </a:t>
            </a:r>
            <a:r>
              <a:rPr lang="en-US" sz="2000" dirty="0" err="1">
                <a:latin typeface="Arial Unicode MS" pitchFamily="34" charset="-128"/>
              </a:rPr>
              <a:t>nanotube</a:t>
            </a:r>
            <a:r>
              <a:rPr lang="en-US" sz="2000" dirty="0">
                <a:latin typeface="Arial Unicode MS" pitchFamily="34" charset="-128"/>
              </a:rPr>
              <a:t> junction of (8,0) at 300K. From J-S Wang, J Wang, N </a:t>
            </a:r>
            <a:r>
              <a:rPr lang="en-US" sz="2000" dirty="0" err="1">
                <a:latin typeface="Arial Unicode MS" pitchFamily="34" charset="-128"/>
              </a:rPr>
              <a:t>Zeng</a:t>
            </a:r>
            <a:r>
              <a:rPr lang="en-US" sz="2000" dirty="0">
                <a:latin typeface="Arial Unicode MS" pitchFamily="34" charset="-128"/>
              </a:rPr>
              <a:t>, Phys. Rev. B 74, 033408 (2006).</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Slide Number Placeholder 4"/>
          <p:cNvSpPr>
            <a:spLocks noGrp="1"/>
          </p:cNvSpPr>
          <p:nvPr>
            <p:ph type="sldNum" sz="quarter" idx="10"/>
          </p:nvPr>
        </p:nvSpPr>
        <p:spPr>
          <a:noFill/>
        </p:spPr>
        <p:txBody>
          <a:bodyPr/>
          <a:lstStyle/>
          <a:p>
            <a:fld id="{BE5EB441-F6BC-44BE-B548-C3EC6CBEC683}" type="slidenum">
              <a:rPr lang="en-US" smtClean="0"/>
              <a:pPr/>
              <a:t>29</a:t>
            </a:fld>
            <a:endParaRPr lang="en-US" smtClean="0"/>
          </a:p>
        </p:txBody>
      </p:sp>
      <p:sp>
        <p:nvSpPr>
          <p:cNvPr id="24580" name="Rectangle 5"/>
          <p:cNvSpPr>
            <a:spLocks noGrp="1" noChangeArrowheads="1"/>
          </p:cNvSpPr>
          <p:nvPr>
            <p:ph type="title" idx="4294967295"/>
          </p:nvPr>
        </p:nvSpPr>
        <p:spPr>
          <a:noFill/>
        </p:spPr>
        <p:txBody>
          <a:bodyPr/>
          <a:lstStyle/>
          <a:p>
            <a:r>
              <a:rPr lang="en-US" smtClean="0"/>
              <a:t>Transient problems</a:t>
            </a:r>
          </a:p>
        </p:txBody>
      </p:sp>
      <p:pic>
        <p:nvPicPr>
          <p:cNvPr id="24581" name="Picture 6" descr="fig01"/>
          <p:cNvPicPr>
            <a:picLocks noChangeAspect="1" noChangeArrowheads="1"/>
          </p:cNvPicPr>
          <p:nvPr/>
        </p:nvPicPr>
        <p:blipFill>
          <a:blip r:embed="rId4" cstate="print"/>
          <a:srcRect/>
          <a:stretch>
            <a:fillRect/>
          </a:stretch>
        </p:blipFill>
        <p:spPr bwMode="auto">
          <a:xfrm>
            <a:off x="1196975" y="1093788"/>
            <a:ext cx="6557963" cy="1714500"/>
          </a:xfrm>
          <a:prstGeom prst="rect">
            <a:avLst/>
          </a:prstGeom>
          <a:noFill/>
          <a:ln w="9525">
            <a:noFill/>
            <a:miter lim="800000"/>
            <a:headEnd/>
            <a:tailEnd/>
          </a:ln>
        </p:spPr>
      </p:pic>
      <p:graphicFrame>
        <p:nvGraphicFramePr>
          <p:cNvPr id="24578" name="Object 7"/>
          <p:cNvGraphicFramePr>
            <a:graphicFrameLocks noChangeAspect="1"/>
          </p:cNvGraphicFramePr>
          <p:nvPr/>
        </p:nvGraphicFramePr>
        <p:xfrm>
          <a:off x="2139950" y="3030538"/>
          <a:ext cx="4913313" cy="3522662"/>
        </p:xfrm>
        <a:graphic>
          <a:graphicData uri="http://schemas.openxmlformats.org/presentationml/2006/ole">
            <p:oleObj spid="_x0000_s24578" name="Equation" r:id="rId5" imgW="2019240" imgH="1447560" progId="">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lide Number Placeholder 4"/>
          <p:cNvSpPr>
            <a:spLocks noGrp="1"/>
          </p:cNvSpPr>
          <p:nvPr>
            <p:ph type="sldNum" sz="quarter" idx="10"/>
          </p:nvPr>
        </p:nvSpPr>
        <p:spPr>
          <a:noFill/>
        </p:spPr>
        <p:txBody>
          <a:bodyPr/>
          <a:lstStyle/>
          <a:p>
            <a:fld id="{A4A8DDEA-465B-4AF2-B0DA-972900A1B4AA}" type="slidenum">
              <a:rPr lang="en-US" smtClean="0"/>
              <a:pPr/>
              <a:t>30</a:t>
            </a:fld>
            <a:endParaRPr lang="en-US" smtClean="0"/>
          </a:p>
        </p:txBody>
      </p:sp>
      <p:sp>
        <p:nvSpPr>
          <p:cNvPr id="25604" name="Rectangle 5"/>
          <p:cNvSpPr>
            <a:spLocks noGrp="1" noChangeArrowheads="1"/>
          </p:cNvSpPr>
          <p:nvPr>
            <p:ph type="title" idx="4294967295"/>
          </p:nvPr>
        </p:nvSpPr>
        <p:spPr>
          <a:noFill/>
        </p:spPr>
        <p:txBody>
          <a:bodyPr/>
          <a:lstStyle/>
          <a:p>
            <a:r>
              <a:rPr lang="en-US" smtClean="0"/>
              <a:t>Dyson equation on contour from 0 to </a:t>
            </a:r>
            <a:r>
              <a:rPr lang="en-US" i="1" smtClean="0"/>
              <a:t>t</a:t>
            </a:r>
          </a:p>
        </p:txBody>
      </p:sp>
      <p:pic>
        <p:nvPicPr>
          <p:cNvPr id="25605" name="Picture 6" descr="fig02"/>
          <p:cNvPicPr>
            <a:picLocks noChangeAspect="1" noChangeArrowheads="1"/>
          </p:cNvPicPr>
          <p:nvPr/>
        </p:nvPicPr>
        <p:blipFill>
          <a:blip r:embed="rId4" cstate="print"/>
          <a:srcRect/>
          <a:stretch>
            <a:fillRect/>
          </a:stretch>
        </p:blipFill>
        <p:spPr bwMode="auto">
          <a:xfrm>
            <a:off x="522288" y="1352550"/>
            <a:ext cx="5281612" cy="2024063"/>
          </a:xfrm>
          <a:prstGeom prst="rect">
            <a:avLst/>
          </a:prstGeom>
          <a:noFill/>
          <a:ln w="9525">
            <a:noFill/>
            <a:miter lim="800000"/>
            <a:headEnd/>
            <a:tailEnd/>
          </a:ln>
        </p:spPr>
      </p:pic>
      <p:graphicFrame>
        <p:nvGraphicFramePr>
          <p:cNvPr id="25602" name="Object 7"/>
          <p:cNvGraphicFramePr>
            <a:graphicFrameLocks noChangeAspect="1"/>
          </p:cNvGraphicFramePr>
          <p:nvPr/>
        </p:nvGraphicFramePr>
        <p:xfrm>
          <a:off x="412750" y="3692525"/>
          <a:ext cx="8123238" cy="1908175"/>
        </p:xfrm>
        <a:graphic>
          <a:graphicData uri="http://schemas.openxmlformats.org/presentationml/2006/ole">
            <p:oleObj spid="_x0000_s25602" name="Equation" r:id="rId5" imgW="3352680" imgH="787320" progId="">
              <p:embed/>
            </p:oleObj>
          </a:graphicData>
        </a:graphic>
      </p:graphicFrame>
      <p:pic>
        <p:nvPicPr>
          <p:cNvPr id="25606" name="Picture 8" descr="fig-contour"/>
          <p:cNvPicPr>
            <a:picLocks noChangeAspect="1" noChangeArrowheads="1"/>
          </p:cNvPicPr>
          <p:nvPr/>
        </p:nvPicPr>
        <p:blipFill>
          <a:blip r:embed="rId6" cstate="print"/>
          <a:srcRect/>
          <a:stretch>
            <a:fillRect/>
          </a:stretch>
        </p:blipFill>
        <p:spPr bwMode="auto">
          <a:xfrm>
            <a:off x="6521450" y="1266825"/>
            <a:ext cx="2270125" cy="1252538"/>
          </a:xfrm>
          <a:prstGeom prst="rect">
            <a:avLst/>
          </a:prstGeom>
          <a:noFill/>
          <a:ln w="9525">
            <a:noFill/>
            <a:miter lim="800000"/>
            <a:headEnd/>
            <a:tailEnd/>
          </a:ln>
        </p:spPr>
      </p:pic>
      <p:sp>
        <p:nvSpPr>
          <p:cNvPr id="25607" name="Text Box 9"/>
          <p:cNvSpPr txBox="1">
            <a:spLocks noChangeArrowheads="1"/>
          </p:cNvSpPr>
          <p:nvPr/>
        </p:nvSpPr>
        <p:spPr bwMode="auto">
          <a:xfrm>
            <a:off x="6910388" y="2708275"/>
            <a:ext cx="1573212" cy="396875"/>
          </a:xfrm>
          <a:prstGeom prst="rect">
            <a:avLst/>
          </a:prstGeom>
          <a:noFill/>
          <a:ln w="9525">
            <a:noFill/>
            <a:miter lim="800000"/>
            <a:headEnd/>
            <a:tailEnd/>
          </a:ln>
        </p:spPr>
        <p:txBody>
          <a:bodyPr>
            <a:spAutoFit/>
          </a:bodyPr>
          <a:lstStyle/>
          <a:p>
            <a:pPr>
              <a:spcBef>
                <a:spcPct val="50000"/>
              </a:spcBef>
            </a:pPr>
            <a:r>
              <a:rPr lang="en-US" sz="2000" dirty="0">
                <a:solidFill>
                  <a:srgbClr val="003366"/>
                </a:solidFill>
              </a:rPr>
              <a:t>Contour C</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txBox="1">
            <a:spLocks noGrp="1"/>
          </p:cNvSpPr>
          <p:nvPr/>
        </p:nvSpPr>
        <p:spPr bwMode="auto">
          <a:xfrm>
            <a:off x="6869113" y="6629400"/>
            <a:ext cx="1903412" cy="457200"/>
          </a:xfrm>
          <a:prstGeom prst="rect">
            <a:avLst/>
          </a:prstGeom>
          <a:noFill/>
          <a:ln w="9525">
            <a:noFill/>
            <a:miter lim="800000"/>
            <a:headEnd/>
            <a:tailEnd/>
          </a:ln>
        </p:spPr>
        <p:txBody>
          <a:bodyPr lIns="91405" tIns="45701" rIns="91405" bIns="45701"/>
          <a:lstStyle/>
          <a:p>
            <a:pPr algn="r" eaLnBrk="0" hangingPunct="0"/>
            <a:fld id="{83A586C7-53E2-4979-A2A7-B75CEA1E10AB}" type="slidenum">
              <a:rPr lang="en-US" sz="900" b="1">
                <a:latin typeface="Arial" charset="0"/>
              </a:rPr>
              <a:pPr algn="r" eaLnBrk="0" hangingPunct="0"/>
              <a:t>31</a:t>
            </a:fld>
            <a:endParaRPr lang="en-US" sz="900" b="1">
              <a:latin typeface="Arial" charset="0"/>
            </a:endParaRPr>
          </a:p>
        </p:txBody>
      </p:sp>
      <p:sp>
        <p:nvSpPr>
          <p:cNvPr id="43011" name="Rectangle 5"/>
          <p:cNvSpPr>
            <a:spLocks noGrp="1" noChangeArrowheads="1"/>
          </p:cNvSpPr>
          <p:nvPr>
            <p:ph type="title" idx="4294967295"/>
          </p:nvPr>
        </p:nvSpPr>
        <p:spPr>
          <a:noFill/>
        </p:spPr>
        <p:txBody>
          <a:bodyPr/>
          <a:lstStyle/>
          <a:p>
            <a:r>
              <a:rPr lang="en-US" smtClean="0"/>
              <a:t>Transient thermal current</a:t>
            </a:r>
          </a:p>
        </p:txBody>
      </p:sp>
      <p:pic>
        <p:nvPicPr>
          <p:cNvPr id="43012" name="Picture 6" descr="fig03"/>
          <p:cNvPicPr>
            <a:picLocks noChangeAspect="1" noChangeArrowheads="1"/>
          </p:cNvPicPr>
          <p:nvPr/>
        </p:nvPicPr>
        <p:blipFill>
          <a:blip r:embed="rId3" cstate="print"/>
          <a:srcRect/>
          <a:stretch>
            <a:fillRect/>
          </a:stretch>
        </p:blipFill>
        <p:spPr bwMode="auto">
          <a:xfrm>
            <a:off x="0" y="1203325"/>
            <a:ext cx="6619875" cy="4633913"/>
          </a:xfrm>
          <a:prstGeom prst="rect">
            <a:avLst/>
          </a:prstGeom>
          <a:noFill/>
          <a:ln w="9525">
            <a:noFill/>
            <a:miter lim="800000"/>
            <a:headEnd/>
            <a:tailEnd/>
          </a:ln>
        </p:spPr>
      </p:pic>
      <p:sp>
        <p:nvSpPr>
          <p:cNvPr id="43013" name="Text Box 7"/>
          <p:cNvSpPr txBox="1">
            <a:spLocks noChangeArrowheads="1"/>
          </p:cNvSpPr>
          <p:nvPr/>
        </p:nvSpPr>
        <p:spPr bwMode="auto">
          <a:xfrm>
            <a:off x="6337300" y="1357313"/>
            <a:ext cx="2730500" cy="4246562"/>
          </a:xfrm>
          <a:prstGeom prst="rect">
            <a:avLst/>
          </a:prstGeom>
          <a:noFill/>
          <a:ln w="9525">
            <a:noFill/>
            <a:miter lim="800000"/>
            <a:headEnd/>
            <a:tailEnd/>
          </a:ln>
        </p:spPr>
        <p:txBody>
          <a:bodyPr>
            <a:spAutoFit/>
          </a:bodyPr>
          <a:lstStyle/>
          <a:p>
            <a:pPr>
              <a:spcBef>
                <a:spcPct val="50000"/>
              </a:spcBef>
              <a:defRPr/>
            </a:pPr>
            <a:r>
              <a:rPr lang="en-US" sz="1800" dirty="0">
                <a:latin typeface="Arial Unicode MS" pitchFamily="34" charset="-128"/>
                <a:ea typeface="Arial Unicode MS" pitchFamily="34" charset="-128"/>
                <a:cs typeface="Arial Unicode MS" pitchFamily="34" charset="-128"/>
              </a:rPr>
              <a:t>The time-dependent current when the missing spring is suddenly connected.  (a) </a:t>
            </a:r>
            <a:r>
              <a:rPr lang="en-US" sz="1800" dirty="0" smtClean="0">
                <a:latin typeface="Arial Unicode MS" pitchFamily="34" charset="-128"/>
                <a:ea typeface="Arial Unicode MS" pitchFamily="34" charset="-128"/>
                <a:cs typeface="Arial Unicode MS" pitchFamily="34" charset="-128"/>
              </a:rPr>
              <a:t>Current </a:t>
            </a:r>
            <a:r>
              <a:rPr lang="en-US" sz="1800" dirty="0">
                <a:latin typeface="Arial Unicode MS" pitchFamily="34" charset="-128"/>
                <a:ea typeface="Arial Unicode MS" pitchFamily="34" charset="-128"/>
                <a:cs typeface="Arial Unicode MS" pitchFamily="34" charset="-128"/>
              </a:rPr>
              <a:t>flow out of left lead, (b) out of right lead.  Dots are what predicted from </a:t>
            </a:r>
            <a:r>
              <a:rPr lang="en-US" sz="1800" dirty="0" err="1">
                <a:latin typeface="Arial Unicode MS" pitchFamily="34" charset="-128"/>
                <a:ea typeface="Arial Unicode MS" pitchFamily="34" charset="-128"/>
                <a:cs typeface="Arial Unicode MS" pitchFamily="34" charset="-128"/>
              </a:rPr>
              <a:t>Landauer</a:t>
            </a:r>
            <a:r>
              <a:rPr lang="en-US" sz="1800" dirty="0">
                <a:latin typeface="Arial Unicode MS" pitchFamily="34" charset="-128"/>
                <a:ea typeface="Arial Unicode MS" pitchFamily="34" charset="-128"/>
                <a:cs typeface="Arial Unicode MS" pitchFamily="34" charset="-128"/>
              </a:rPr>
              <a:t> formula.  </a:t>
            </a:r>
            <a:r>
              <a:rPr lang="en-US" sz="1800" i="1" dirty="0">
                <a:latin typeface="Arial Unicode MS" pitchFamily="34" charset="-128"/>
                <a:ea typeface="Arial Unicode MS" pitchFamily="34" charset="-128"/>
                <a:cs typeface="Arial Unicode MS" pitchFamily="34" charset="-128"/>
              </a:rPr>
              <a:t>T</a:t>
            </a:r>
            <a:r>
              <a:rPr lang="en-US" sz="1800" dirty="0">
                <a:latin typeface="Arial Unicode MS" pitchFamily="34" charset="-128"/>
                <a:ea typeface="Arial Unicode MS" pitchFamily="34" charset="-128"/>
                <a:cs typeface="Arial Unicode MS" pitchFamily="34" charset="-128"/>
              </a:rPr>
              <a:t>=300K, </a:t>
            </a:r>
            <a:r>
              <a:rPr lang="en-US" sz="1800" i="1" dirty="0">
                <a:latin typeface="Arial Unicode MS" pitchFamily="34" charset="-128"/>
                <a:ea typeface="Arial Unicode MS" pitchFamily="34" charset="-128"/>
                <a:cs typeface="Arial Unicode MS" pitchFamily="34" charset="-128"/>
              </a:rPr>
              <a:t>k</a:t>
            </a:r>
            <a:r>
              <a:rPr lang="en-US" sz="1800" dirty="0">
                <a:latin typeface="Arial Unicode MS" pitchFamily="34" charset="-128"/>
                <a:ea typeface="Arial Unicode MS" pitchFamily="34" charset="-128"/>
                <a:cs typeface="Arial Unicode MS" pitchFamily="34" charset="-128"/>
              </a:rPr>
              <a:t> =0.625 </a:t>
            </a:r>
            <a:r>
              <a:rPr lang="en-US" sz="1800" dirty="0" err="1">
                <a:latin typeface="Arial Unicode MS" pitchFamily="34" charset="-128"/>
                <a:ea typeface="Arial Unicode MS" pitchFamily="34" charset="-128"/>
                <a:cs typeface="Arial Unicode MS" pitchFamily="34" charset="-128"/>
              </a:rPr>
              <a:t>eV</a:t>
            </a:r>
            <a:r>
              <a:rPr lang="en-US" sz="1800" dirty="0">
                <a:latin typeface="Arial Unicode MS" pitchFamily="34" charset="-128"/>
                <a:ea typeface="Arial Unicode MS" pitchFamily="34" charset="-128"/>
                <a:cs typeface="Arial Unicode MS" pitchFamily="34" charset="-128"/>
              </a:rPr>
              <a:t>/(</a:t>
            </a:r>
            <a:r>
              <a:rPr lang="en-US" sz="1800" dirty="0">
                <a:ea typeface="Arial Unicode MS" pitchFamily="34" charset="-128"/>
                <a:cs typeface="Arial Unicode MS" pitchFamily="34" charset="-128"/>
              </a:rPr>
              <a:t>Å</a:t>
            </a:r>
            <a:r>
              <a:rPr lang="en-US" sz="1800" baseline="30000" dirty="0">
                <a:latin typeface="Arial Unicode MS" pitchFamily="34" charset="-128"/>
                <a:ea typeface="Arial Unicode MS" pitchFamily="34" charset="-128"/>
                <a:cs typeface="Arial Unicode MS" pitchFamily="34" charset="-128"/>
              </a:rPr>
              <a:t>2</a:t>
            </a:r>
            <a:r>
              <a:rPr lang="en-US" sz="1800" dirty="0">
                <a:latin typeface="Arial Unicode MS" pitchFamily="34" charset="-128"/>
                <a:ea typeface="Arial Unicode MS" pitchFamily="34" charset="-128"/>
                <a:cs typeface="Arial Unicode MS" pitchFamily="34" charset="-128"/>
              </a:rPr>
              <a:t>u) with a small onsite </a:t>
            </a:r>
            <a:r>
              <a:rPr lang="en-US" sz="1800" i="1" dirty="0">
                <a:latin typeface="Arial Unicode MS" pitchFamily="34" charset="-128"/>
                <a:ea typeface="Arial Unicode MS" pitchFamily="34" charset="-128"/>
                <a:cs typeface="Arial Unicode MS" pitchFamily="34" charset="-128"/>
              </a:rPr>
              <a:t>k</a:t>
            </a:r>
            <a:r>
              <a:rPr lang="en-US" sz="1800" baseline="-25000" dirty="0">
                <a:latin typeface="Arial Unicode MS" pitchFamily="34" charset="-128"/>
                <a:ea typeface="Arial Unicode MS" pitchFamily="34" charset="-128"/>
                <a:cs typeface="Arial Unicode MS" pitchFamily="34" charset="-128"/>
              </a:rPr>
              <a:t>0</a:t>
            </a:r>
            <a:r>
              <a:rPr lang="en-US" sz="1800" dirty="0">
                <a:latin typeface="Arial Unicode MS" pitchFamily="34" charset="-128"/>
                <a:ea typeface="Arial Unicode MS" pitchFamily="34" charset="-128"/>
                <a:cs typeface="Arial Unicode MS" pitchFamily="34" charset="-128"/>
              </a:rPr>
              <a:t>=0.1</a:t>
            </a:r>
            <a:r>
              <a:rPr lang="en-US" sz="1800" i="1" dirty="0">
                <a:latin typeface="Arial Unicode MS" pitchFamily="34" charset="-128"/>
                <a:ea typeface="Arial Unicode MS" pitchFamily="34" charset="-128"/>
                <a:cs typeface="Arial Unicode MS" pitchFamily="34" charset="-128"/>
              </a:rPr>
              <a:t>k</a:t>
            </a:r>
            <a:r>
              <a:rPr lang="en-US" sz="1800" dirty="0">
                <a:latin typeface="Arial Unicode MS" pitchFamily="34" charset="-128"/>
                <a:ea typeface="Arial Unicode MS" pitchFamily="34" charset="-128"/>
                <a:cs typeface="Arial Unicode MS" pitchFamily="34" charset="-128"/>
              </a:rPr>
              <a:t>. From E. C. </a:t>
            </a:r>
            <a:r>
              <a:rPr lang="en-US" sz="1800" dirty="0" err="1">
                <a:latin typeface="Arial Unicode MS" pitchFamily="34" charset="-128"/>
                <a:ea typeface="Arial Unicode MS" pitchFamily="34" charset="-128"/>
                <a:cs typeface="Arial Unicode MS" pitchFamily="34" charset="-128"/>
              </a:rPr>
              <a:t>Cuansing</a:t>
            </a:r>
            <a:r>
              <a:rPr lang="en-US" sz="1800" dirty="0">
                <a:latin typeface="Arial Unicode MS" pitchFamily="34" charset="-128"/>
                <a:ea typeface="Arial Unicode MS" pitchFamily="34" charset="-128"/>
                <a:cs typeface="Arial Unicode MS" pitchFamily="34" charset="-128"/>
              </a:rPr>
              <a:t> and J.-S. Wang, Phys. Rev. B 81, 052302 (2010</a:t>
            </a:r>
            <a:r>
              <a:rPr lang="en-US" sz="1800" dirty="0">
                <a:latin typeface="+mn-lt"/>
                <a:ea typeface="Arial Unicode MS" pitchFamily="34" charset="-128"/>
                <a:cs typeface="Arial Unicode MS" pitchFamily="34" charset="-128"/>
              </a:rPr>
              <a:t>). See also PRE </a:t>
            </a:r>
            <a:r>
              <a:rPr lang="en-US" sz="1800" dirty="0">
                <a:latin typeface="+mn-lt"/>
              </a:rPr>
              <a:t>82, 021116 (2010). </a:t>
            </a:r>
            <a:endParaRPr lang="en-US" sz="1800" baseline="30000" dirty="0">
              <a:latin typeface="+mn-lt"/>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txBox="1">
            <a:spLocks noGrp="1"/>
          </p:cNvSpPr>
          <p:nvPr/>
        </p:nvSpPr>
        <p:spPr bwMode="auto">
          <a:xfrm>
            <a:off x="6869113" y="6629400"/>
            <a:ext cx="1903412" cy="457200"/>
          </a:xfrm>
          <a:prstGeom prst="rect">
            <a:avLst/>
          </a:prstGeom>
          <a:noFill/>
          <a:ln w="9525">
            <a:noFill/>
            <a:miter lim="800000"/>
            <a:headEnd/>
            <a:tailEnd/>
          </a:ln>
        </p:spPr>
        <p:txBody>
          <a:bodyPr lIns="91405" tIns="45701" rIns="91405" bIns="45701"/>
          <a:lstStyle/>
          <a:p>
            <a:pPr algn="r" eaLnBrk="0" hangingPunct="0"/>
            <a:fld id="{83A586C7-53E2-4979-A2A7-B75CEA1E10AB}" type="slidenum">
              <a:rPr lang="en-US" sz="900" b="1">
                <a:latin typeface="Arial" charset="0"/>
              </a:rPr>
              <a:pPr algn="r" eaLnBrk="0" hangingPunct="0"/>
              <a:t>32</a:t>
            </a:fld>
            <a:endParaRPr lang="en-US" sz="900" b="1">
              <a:latin typeface="Arial" charset="0"/>
            </a:endParaRPr>
          </a:p>
        </p:txBody>
      </p:sp>
      <p:sp>
        <p:nvSpPr>
          <p:cNvPr id="43011" name="Rectangle 5"/>
          <p:cNvSpPr>
            <a:spLocks noGrp="1" noChangeArrowheads="1"/>
          </p:cNvSpPr>
          <p:nvPr>
            <p:ph type="title" idx="4294967295"/>
          </p:nvPr>
        </p:nvSpPr>
        <p:spPr>
          <a:noFill/>
        </p:spPr>
        <p:txBody>
          <a:bodyPr/>
          <a:lstStyle/>
          <a:p>
            <a:r>
              <a:rPr lang="en-US" dirty="0" smtClean="0"/>
              <a:t>Full counting statistics</a:t>
            </a:r>
          </a:p>
        </p:txBody>
      </p:sp>
      <p:sp>
        <p:nvSpPr>
          <p:cNvPr id="6" name="Content Placeholder 5"/>
          <p:cNvSpPr txBox="1">
            <a:spLocks/>
          </p:cNvSpPr>
          <p:nvPr/>
        </p:nvSpPr>
        <p:spPr bwMode="auto">
          <a:xfrm>
            <a:off x="542396" y="1295385"/>
            <a:ext cx="7770812" cy="4576232"/>
          </a:xfrm>
          <a:prstGeom prst="rect">
            <a:avLst/>
          </a:prstGeom>
          <a:noFill/>
          <a:ln w="9525">
            <a:noFill/>
            <a:miter lim="800000"/>
            <a:headEnd/>
            <a:tailEnd/>
          </a:ln>
        </p:spPr>
        <p:txBody>
          <a:bodyPr vert="horz" wrap="square" lIns="182880" tIns="45701" rIns="91405" bIns="45701" numCol="1" anchor="b" anchorCtr="0" compatLnSpc="1">
            <a:prstTxWarp prst="textNoShape">
              <a:avLst/>
            </a:prstTxWarp>
            <a:noAutofit/>
          </a:bodyPr>
          <a:lstStyle/>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b="1" i="0" u="none" strike="noStrike" kern="0" cap="none" spc="0" normalizeH="0" baseline="0" noProof="0" dirty="0" smtClean="0">
                <a:ln>
                  <a:noFill/>
                </a:ln>
                <a:solidFill>
                  <a:srgbClr val="003399"/>
                </a:solidFill>
                <a:effectLst/>
                <a:uLnTx/>
                <a:uFillTx/>
                <a:latin typeface="+mn-lt"/>
                <a:ea typeface="+mn-ea"/>
                <a:cs typeface="+mn-cs"/>
              </a:rPr>
              <a:t>What is the amount of energy (heat) </a:t>
            </a:r>
            <a:r>
              <a:rPr kumimoji="0" lang="en-US" b="1" i="1" u="none" strike="noStrike" kern="0" cap="none" spc="0" normalizeH="0" baseline="0" noProof="0" dirty="0" smtClean="0">
                <a:ln>
                  <a:noFill/>
                </a:ln>
                <a:solidFill>
                  <a:srgbClr val="003399"/>
                </a:solidFill>
                <a:effectLst/>
                <a:uLnTx/>
                <a:uFillTx/>
                <a:latin typeface="+mn-lt"/>
                <a:ea typeface="+mn-ea"/>
                <a:cs typeface="+mn-cs"/>
              </a:rPr>
              <a:t>Q</a:t>
            </a:r>
            <a:r>
              <a:rPr kumimoji="0" lang="en-US" b="1" i="0" u="none" strike="noStrike" kern="0" cap="none" spc="0" normalizeH="0" baseline="0" noProof="0" dirty="0" smtClean="0">
                <a:ln>
                  <a:noFill/>
                </a:ln>
                <a:solidFill>
                  <a:srgbClr val="003399"/>
                </a:solidFill>
                <a:effectLst/>
                <a:uLnTx/>
                <a:uFillTx/>
                <a:latin typeface="+mn-lt"/>
                <a:ea typeface="+mn-ea"/>
                <a:cs typeface="+mn-cs"/>
              </a:rPr>
              <a:t> transferred in</a:t>
            </a:r>
            <a:r>
              <a:rPr kumimoji="0" lang="en-US" b="1" i="0" u="none" strike="noStrike" kern="0" cap="none" spc="0" normalizeH="0" noProof="0" dirty="0" smtClean="0">
                <a:ln>
                  <a:noFill/>
                </a:ln>
                <a:solidFill>
                  <a:srgbClr val="003399"/>
                </a:solidFill>
                <a:effectLst/>
                <a:uLnTx/>
                <a:uFillTx/>
                <a:latin typeface="+mn-lt"/>
                <a:ea typeface="+mn-ea"/>
                <a:cs typeface="+mn-cs"/>
              </a:rPr>
              <a:t> </a:t>
            </a:r>
            <a:r>
              <a:rPr kumimoji="0" lang="en-US" b="1" i="0" u="none" strike="noStrike" kern="0" cap="none" spc="0" normalizeH="0" baseline="0" noProof="0" dirty="0" smtClean="0">
                <a:ln>
                  <a:noFill/>
                </a:ln>
                <a:solidFill>
                  <a:srgbClr val="003399"/>
                </a:solidFill>
                <a:effectLst/>
                <a:uLnTx/>
                <a:uFillTx/>
                <a:latin typeface="+mn-lt"/>
                <a:ea typeface="+mn-ea"/>
                <a:cs typeface="+mn-cs"/>
              </a:rPr>
              <a:t>a given time </a:t>
            </a:r>
            <a:r>
              <a:rPr kumimoji="0" lang="en-US" b="1" i="1" u="none" strike="noStrike" kern="0" cap="none" spc="0" normalizeH="0" baseline="0" noProof="0" dirty="0" smtClean="0">
                <a:ln>
                  <a:noFill/>
                </a:ln>
                <a:solidFill>
                  <a:srgbClr val="003399"/>
                </a:solidFill>
                <a:effectLst/>
                <a:uLnTx/>
                <a:uFillTx/>
                <a:latin typeface="+mn-lt"/>
                <a:ea typeface="+mn-ea"/>
                <a:cs typeface="+mn-cs"/>
              </a:rPr>
              <a:t>t </a:t>
            </a:r>
            <a:r>
              <a:rPr kumimoji="0" lang="en-US" b="1" i="0" u="none" strike="noStrike" kern="0" cap="none" spc="0" normalizeH="0" baseline="0" noProof="0" dirty="0" smtClean="0">
                <a:ln>
                  <a:noFill/>
                </a:ln>
                <a:solidFill>
                  <a:srgbClr val="003399"/>
                </a:solidFill>
                <a:effectLst/>
                <a:uLnTx/>
                <a:uFillTx/>
                <a:latin typeface="+mn-lt"/>
                <a:ea typeface="+mn-ea"/>
                <a:cs typeface="+mn-cs"/>
              </a:rPr>
              <a:t>?</a:t>
            </a: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b="1" i="0" u="none" strike="noStrike" kern="0" cap="none" spc="0" normalizeH="0" baseline="0" noProof="0" dirty="0" smtClean="0">
                <a:ln>
                  <a:noFill/>
                </a:ln>
                <a:solidFill>
                  <a:srgbClr val="003399"/>
                </a:solidFill>
                <a:effectLst/>
                <a:uLnTx/>
                <a:uFillTx/>
                <a:latin typeface="+mn-lt"/>
                <a:ea typeface="+mn-ea"/>
                <a:cs typeface="+mn-cs"/>
              </a:rPr>
              <a:t>This is not a fixed number but given by a probability distribution </a:t>
            </a:r>
            <a:r>
              <a:rPr kumimoji="0" lang="en-US" b="1" i="1" u="none" strike="noStrike" kern="0" cap="none" spc="0" normalizeH="0" baseline="0" noProof="0" dirty="0" smtClean="0">
                <a:ln>
                  <a:noFill/>
                </a:ln>
                <a:solidFill>
                  <a:srgbClr val="003399"/>
                </a:solidFill>
                <a:effectLst/>
                <a:uLnTx/>
                <a:uFillTx/>
                <a:latin typeface="+mn-lt"/>
                <a:ea typeface="+mn-ea"/>
                <a:cs typeface="+mn-cs"/>
              </a:rPr>
              <a:t>P</a:t>
            </a:r>
            <a:r>
              <a:rPr kumimoji="0" lang="en-US" b="1" i="0" u="none" strike="noStrike" kern="0" cap="none" spc="0" normalizeH="0" baseline="0" noProof="0" dirty="0" smtClean="0">
                <a:ln>
                  <a:noFill/>
                </a:ln>
                <a:solidFill>
                  <a:srgbClr val="003399"/>
                </a:solidFill>
                <a:effectLst/>
                <a:uLnTx/>
                <a:uFillTx/>
                <a:latin typeface="+mn-lt"/>
                <a:ea typeface="+mn-ea"/>
                <a:cs typeface="+mn-cs"/>
              </a:rPr>
              <a:t>(</a:t>
            </a:r>
            <a:r>
              <a:rPr kumimoji="0" lang="en-US" b="1" i="1" u="none" strike="noStrike" kern="0" cap="none" spc="0" normalizeH="0" baseline="0" noProof="0" dirty="0" smtClean="0">
                <a:ln>
                  <a:noFill/>
                </a:ln>
                <a:solidFill>
                  <a:srgbClr val="003399"/>
                </a:solidFill>
                <a:effectLst/>
                <a:uLnTx/>
                <a:uFillTx/>
                <a:latin typeface="+mn-lt"/>
                <a:ea typeface="+mn-ea"/>
                <a:cs typeface="+mn-cs"/>
              </a:rPr>
              <a:t>Q </a:t>
            </a:r>
            <a:r>
              <a:rPr kumimoji="0" lang="en-US" b="1" i="0" u="none" strike="noStrike" kern="0" cap="none" spc="0" normalizeH="0" baseline="0" noProof="0" dirty="0" smtClean="0">
                <a:ln>
                  <a:noFill/>
                </a:ln>
                <a:solidFill>
                  <a:srgbClr val="003399"/>
                </a:solidFill>
                <a:effectLst/>
                <a:uLnTx/>
                <a:uFillTx/>
                <a:latin typeface="+mn-lt"/>
                <a:ea typeface="+mn-ea"/>
                <a:cs typeface="+mn-cs"/>
              </a:rPr>
              <a:t>)</a:t>
            </a: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b="1" i="0" u="none" strike="noStrike" kern="0" cap="none" spc="0" normalizeH="0" baseline="0" noProof="0" dirty="0" smtClean="0">
                <a:ln>
                  <a:noFill/>
                </a:ln>
                <a:solidFill>
                  <a:srgbClr val="003399"/>
                </a:solidFill>
                <a:effectLst/>
                <a:uLnTx/>
                <a:uFillTx/>
                <a:latin typeface="+mn-lt"/>
                <a:ea typeface="+mn-ea"/>
                <a:cs typeface="+mn-cs"/>
              </a:rPr>
              <a:t>Generating function </a:t>
            </a: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en-US" b="1" i="0" u="none" strike="noStrike" kern="0" cap="none" spc="0" normalizeH="0" baseline="0" noProof="0" dirty="0" smtClean="0">
              <a:ln>
                <a:noFill/>
              </a:ln>
              <a:solidFill>
                <a:srgbClr val="003399"/>
              </a:solidFill>
              <a:effectLst/>
              <a:uLnTx/>
              <a:uFillTx/>
              <a:latin typeface="+mn-lt"/>
              <a:ea typeface="+mn-ea"/>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b="1" i="0" u="none" strike="noStrike" kern="0" cap="none" spc="0" normalizeH="0" baseline="0" noProof="0" dirty="0" smtClean="0">
                <a:ln>
                  <a:noFill/>
                </a:ln>
                <a:solidFill>
                  <a:srgbClr val="003399"/>
                </a:solidFill>
                <a:effectLst/>
                <a:uLnTx/>
                <a:uFillTx/>
                <a:latin typeface="+mn-lt"/>
                <a:ea typeface="+mn-ea"/>
                <a:cs typeface="+mn-cs"/>
              </a:rPr>
              <a:t>All moments of </a:t>
            </a:r>
            <a:r>
              <a:rPr kumimoji="0" lang="en-US" b="1" i="1" u="none" strike="noStrike" kern="0" cap="none" spc="0" normalizeH="0" baseline="0" noProof="0" dirty="0" smtClean="0">
                <a:ln>
                  <a:noFill/>
                </a:ln>
                <a:solidFill>
                  <a:srgbClr val="003399"/>
                </a:solidFill>
                <a:effectLst/>
                <a:uLnTx/>
                <a:uFillTx/>
                <a:latin typeface="+mn-lt"/>
                <a:ea typeface="+mn-ea"/>
                <a:cs typeface="+mn-cs"/>
              </a:rPr>
              <a:t>Q</a:t>
            </a:r>
            <a:r>
              <a:rPr kumimoji="0" lang="en-US" b="1" i="0" u="none" strike="noStrike" kern="0" cap="none" spc="0" normalizeH="0" baseline="0" noProof="0" dirty="0" smtClean="0">
                <a:ln>
                  <a:noFill/>
                </a:ln>
                <a:solidFill>
                  <a:srgbClr val="003399"/>
                </a:solidFill>
                <a:effectLst/>
                <a:uLnTx/>
                <a:uFillTx/>
                <a:latin typeface="+mn-lt"/>
                <a:ea typeface="+mn-ea"/>
                <a:cs typeface="+mn-cs"/>
              </a:rPr>
              <a:t> can be computed from </a:t>
            </a:r>
            <a:r>
              <a:rPr kumimoji="0" lang="en-US" b="1" i="0" u="none" strike="noStrike" kern="0" cap="none" spc="0" normalizeH="0" baseline="0" noProof="0" dirty="0" smtClean="0">
                <a:ln>
                  <a:noFill/>
                </a:ln>
                <a:solidFill>
                  <a:srgbClr val="003399"/>
                </a:solidFill>
                <a:effectLst/>
                <a:uLnTx/>
                <a:uFillTx/>
                <a:latin typeface="+mn-lt"/>
                <a:ea typeface="+mn-ea"/>
                <a:cs typeface="+mn-cs"/>
              </a:rPr>
              <a:t>the derivatives of </a:t>
            </a:r>
            <a:r>
              <a:rPr kumimoji="0" lang="en-US" b="1" i="1" u="none" strike="noStrike" kern="0" cap="none" spc="0" normalizeH="0" baseline="0" noProof="0" dirty="0" smtClean="0">
                <a:ln>
                  <a:noFill/>
                </a:ln>
                <a:solidFill>
                  <a:srgbClr val="003399"/>
                </a:solidFill>
                <a:effectLst/>
                <a:uLnTx/>
                <a:uFillTx/>
                <a:latin typeface="+mn-lt"/>
                <a:ea typeface="+mn-ea"/>
                <a:cs typeface="+mn-cs"/>
              </a:rPr>
              <a:t>Z</a:t>
            </a:r>
            <a:r>
              <a:rPr kumimoji="0" lang="en-US" b="1" i="0" u="none" strike="noStrike" kern="0" cap="none" spc="0" normalizeH="0" baseline="0" noProof="0" dirty="0" smtClean="0">
                <a:ln>
                  <a:noFill/>
                </a:ln>
                <a:solidFill>
                  <a:srgbClr val="003399"/>
                </a:solidFill>
                <a:effectLst/>
                <a:uLnTx/>
                <a:uFillTx/>
                <a:latin typeface="+mn-lt"/>
                <a:ea typeface="+mn-ea"/>
                <a:cs typeface="+mn-cs"/>
              </a:rPr>
              <a:t>. </a:t>
            </a:r>
          </a:p>
          <a:p>
            <a:pPr marL="457200" marR="0" lvl="0" indent="-457200" algn="l"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b="1" i="0" u="none" strike="noStrike" kern="0" cap="none" spc="0" normalizeH="0" baseline="0" noProof="0" dirty="0" smtClean="0">
                <a:ln>
                  <a:noFill/>
                </a:ln>
                <a:solidFill>
                  <a:srgbClr val="003399"/>
                </a:solidFill>
                <a:effectLst/>
                <a:uLnTx/>
                <a:uFillTx/>
                <a:latin typeface="+mn-lt"/>
                <a:ea typeface="+mn-ea"/>
                <a:cs typeface="+mn-cs"/>
              </a:rPr>
              <a:t>The objective of full counting statistics is to compute </a:t>
            </a:r>
            <a:r>
              <a:rPr kumimoji="0" lang="en-US" b="1" i="1" u="none" strike="noStrike" kern="0" cap="none" spc="0" normalizeH="0" baseline="0" noProof="0" dirty="0" smtClean="0">
                <a:ln>
                  <a:noFill/>
                </a:ln>
                <a:solidFill>
                  <a:srgbClr val="003399"/>
                </a:solidFill>
                <a:effectLst/>
                <a:uLnTx/>
                <a:uFillTx/>
                <a:latin typeface="+mn-lt"/>
                <a:ea typeface="+mn-ea"/>
                <a:cs typeface="+mn-cs"/>
              </a:rPr>
              <a:t>Z</a:t>
            </a:r>
            <a:r>
              <a:rPr kumimoji="0" lang="en-US" b="1" i="0" u="none" strike="noStrike" kern="0" cap="none" spc="0" normalizeH="0" baseline="0" noProof="0" dirty="0" smtClean="0">
                <a:ln>
                  <a:noFill/>
                </a:ln>
                <a:solidFill>
                  <a:srgbClr val="003399"/>
                </a:solidFill>
                <a:effectLst/>
                <a:uLnTx/>
                <a:uFillTx/>
                <a:latin typeface="+mn-lt"/>
                <a:ea typeface="+mn-ea"/>
                <a:cs typeface="+mn-cs"/>
              </a:rPr>
              <a:t>(</a:t>
            </a:r>
            <a:r>
              <a:rPr kumimoji="0" lang="el-GR" b="1" i="1" u="none" strike="noStrike" kern="0" cap="none" spc="0" normalizeH="0" baseline="0" noProof="0" dirty="0" smtClean="0">
                <a:ln>
                  <a:noFill/>
                </a:ln>
                <a:solidFill>
                  <a:srgbClr val="003399"/>
                </a:solidFill>
                <a:effectLst/>
                <a:uLnTx/>
                <a:uFillTx/>
                <a:latin typeface="+mn-lt"/>
                <a:ea typeface="+mn-ea"/>
                <a:cs typeface="+mn-cs"/>
              </a:rPr>
              <a:t>ξ</a:t>
            </a:r>
            <a:r>
              <a:rPr kumimoji="0" lang="en-US" b="1" i="0" u="none" strike="noStrike" kern="0" cap="none" spc="0" normalizeH="0" baseline="0" noProof="0" dirty="0" smtClean="0">
                <a:ln>
                  <a:noFill/>
                </a:ln>
                <a:solidFill>
                  <a:srgbClr val="003399"/>
                </a:solidFill>
                <a:effectLst/>
                <a:uLnTx/>
                <a:uFillTx/>
                <a:latin typeface="+mn-lt"/>
                <a:ea typeface="+mn-ea"/>
                <a:cs typeface="+mn-cs"/>
              </a:rPr>
              <a:t>).</a:t>
            </a:r>
          </a:p>
          <a:p>
            <a:pPr marL="0" marR="0" lvl="0" indent="0" algn="l" defTabSz="914400" rtl="0" eaLnBrk="0" fontAlgn="base" latinLnBrk="0" hangingPunct="0">
              <a:lnSpc>
                <a:spcPct val="100000"/>
              </a:lnSpc>
              <a:spcBef>
                <a:spcPct val="20000"/>
              </a:spcBef>
              <a:spcAft>
                <a:spcPct val="0"/>
              </a:spcAft>
              <a:buClrTx/>
              <a:buSzTx/>
              <a:buFont typeface="Arial" pitchFamily="34" charset="0"/>
              <a:buChar char="•"/>
              <a:tabLst/>
              <a:defRPr/>
            </a:pPr>
            <a:endParaRPr kumimoji="0" lang="en-SG" b="1" i="0" u="none" strike="noStrike" kern="0" cap="none" spc="0" normalizeH="0" baseline="0" noProof="0" dirty="0">
              <a:ln>
                <a:noFill/>
              </a:ln>
              <a:solidFill>
                <a:srgbClr val="003399"/>
              </a:solidFill>
              <a:effectLst/>
              <a:uLnTx/>
              <a:uFillTx/>
              <a:latin typeface="+mn-lt"/>
              <a:ea typeface="+mn-ea"/>
              <a:cs typeface="+mn-cs"/>
            </a:endParaRPr>
          </a:p>
        </p:txBody>
      </p:sp>
      <p:graphicFrame>
        <p:nvGraphicFramePr>
          <p:cNvPr id="96258" name="Object 2"/>
          <p:cNvGraphicFramePr>
            <a:graphicFrameLocks noChangeAspect="1"/>
          </p:cNvGraphicFramePr>
          <p:nvPr/>
        </p:nvGraphicFramePr>
        <p:xfrm>
          <a:off x="3788833" y="3233208"/>
          <a:ext cx="2635250" cy="566738"/>
        </p:xfrm>
        <a:graphic>
          <a:graphicData uri="http://schemas.openxmlformats.org/presentationml/2006/ole">
            <p:oleObj spid="_x0000_s96258" name="Equation" r:id="rId4" imgW="1307880" imgH="279360" progId="Equation.3">
              <p:embed/>
            </p:oleObj>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33</a:t>
            </a:fld>
            <a:endParaRPr lang="en-US" smtClean="0"/>
          </a:p>
        </p:txBody>
      </p:sp>
      <p:sp>
        <p:nvSpPr>
          <p:cNvPr id="37891" name="Rectangle 41"/>
          <p:cNvSpPr>
            <a:spLocks noGrp="1" noChangeArrowheads="1"/>
          </p:cNvSpPr>
          <p:nvPr>
            <p:ph type="title" idx="4294967295"/>
          </p:nvPr>
        </p:nvSpPr>
        <p:spPr/>
        <p:txBody>
          <a:bodyPr/>
          <a:lstStyle/>
          <a:p>
            <a:r>
              <a:rPr lang="en-US" dirty="0" smtClean="0"/>
              <a:t>A brief history on full counting statistics</a:t>
            </a:r>
          </a:p>
        </p:txBody>
      </p:sp>
      <p:sp>
        <p:nvSpPr>
          <p:cNvPr id="37892" name="Rectangle 3"/>
          <p:cNvSpPr>
            <a:spLocks noGrp="1" noChangeArrowheads="1"/>
          </p:cNvSpPr>
          <p:nvPr>
            <p:ph type="body" idx="4294967295"/>
          </p:nvPr>
        </p:nvSpPr>
        <p:spPr>
          <a:xfrm>
            <a:off x="563563" y="1222375"/>
            <a:ext cx="7770812" cy="4946650"/>
          </a:xfrm>
          <a:noFill/>
        </p:spPr>
        <p:txBody>
          <a:bodyPr/>
          <a:lstStyle/>
          <a:p>
            <a:pPr>
              <a:buFontTx/>
              <a:buChar char="•"/>
            </a:pPr>
            <a:r>
              <a:rPr lang="en-GB" dirty="0" smtClean="0"/>
              <a:t>L. S. </a:t>
            </a:r>
            <a:r>
              <a:rPr lang="en-GB" dirty="0" err="1" smtClean="0"/>
              <a:t>Levitov</a:t>
            </a:r>
            <a:r>
              <a:rPr lang="en-GB" dirty="0" smtClean="0"/>
              <a:t> and G. B. </a:t>
            </a:r>
            <a:r>
              <a:rPr lang="en-GB" dirty="0" err="1" smtClean="0"/>
              <a:t>Lesovik</a:t>
            </a:r>
            <a:r>
              <a:rPr lang="en-GB" dirty="0" smtClean="0"/>
              <a:t> proposed the concept for electrons in 1993; </a:t>
            </a:r>
            <a:r>
              <a:rPr lang="en-GB" dirty="0" err="1" smtClean="0"/>
              <a:t>rederived</a:t>
            </a:r>
            <a:r>
              <a:rPr lang="en-GB" dirty="0" smtClean="0"/>
              <a:t> for </a:t>
            </a:r>
            <a:r>
              <a:rPr lang="en-GB" dirty="0" err="1" smtClean="0"/>
              <a:t>noninteracting</a:t>
            </a:r>
            <a:r>
              <a:rPr lang="en-GB" dirty="0" smtClean="0"/>
              <a:t> electron problems by I. </a:t>
            </a:r>
            <a:r>
              <a:rPr lang="en-GB" dirty="0" err="1" smtClean="0"/>
              <a:t>Klich</a:t>
            </a:r>
            <a:r>
              <a:rPr lang="en-GB" dirty="0" smtClean="0"/>
              <a:t>, K. </a:t>
            </a:r>
            <a:r>
              <a:rPr lang="en-GB" dirty="0" err="1" smtClean="0"/>
              <a:t>Schönhammer</a:t>
            </a:r>
            <a:r>
              <a:rPr lang="en-GB" dirty="0" smtClean="0"/>
              <a:t>, and others</a:t>
            </a:r>
          </a:p>
          <a:p>
            <a:pPr>
              <a:buFontTx/>
              <a:buChar char="•"/>
            </a:pPr>
            <a:endParaRPr lang="en-GB" dirty="0" smtClean="0"/>
          </a:p>
          <a:p>
            <a:pPr>
              <a:buFontTx/>
              <a:buChar char="•"/>
            </a:pPr>
            <a:r>
              <a:rPr lang="en-GB" dirty="0" smtClean="0"/>
              <a:t>K. Saito and A. </a:t>
            </a:r>
            <a:r>
              <a:rPr lang="en-GB" dirty="0" err="1" smtClean="0"/>
              <a:t>Dhar</a:t>
            </a:r>
            <a:r>
              <a:rPr lang="en-GB" dirty="0" smtClean="0"/>
              <a:t> obtained the first result for phonon transport in 2007</a:t>
            </a:r>
          </a:p>
          <a:p>
            <a:pPr>
              <a:buFontTx/>
              <a:buChar char="•"/>
            </a:pPr>
            <a:endParaRPr lang="en-GB" dirty="0" smtClean="0"/>
          </a:p>
          <a:p>
            <a:pPr>
              <a:buFontTx/>
              <a:buChar char="•"/>
            </a:pPr>
            <a:r>
              <a:rPr lang="en-GB" dirty="0" smtClean="0"/>
              <a:t>J.-S. Wang, B. K. Agarwalla, and H. Li, PRB 2011; B. K. Agarwalla, B. Li, and J.-S. Wang, </a:t>
            </a:r>
            <a:r>
              <a:rPr lang="en-GB" dirty="0" smtClean="0"/>
              <a:t>arXiv:1111.6182</a:t>
            </a:r>
            <a:endParaRPr lang="en-GB" dirty="0" smtClean="0"/>
          </a:p>
          <a:p>
            <a:endParaRPr lang="en-GB"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34</a:t>
            </a:fld>
            <a:endParaRPr lang="en-US" smtClean="0"/>
          </a:p>
        </p:txBody>
      </p:sp>
      <p:sp>
        <p:nvSpPr>
          <p:cNvPr id="37891" name="Rectangle 41"/>
          <p:cNvSpPr>
            <a:spLocks noGrp="1" noChangeArrowheads="1"/>
          </p:cNvSpPr>
          <p:nvPr>
            <p:ph type="title" idx="4294967295"/>
          </p:nvPr>
        </p:nvSpPr>
        <p:spPr/>
        <p:txBody>
          <a:bodyPr/>
          <a:lstStyle/>
          <a:p>
            <a:r>
              <a:rPr lang="en-US" dirty="0" smtClean="0"/>
              <a:t>Definition of </a:t>
            </a:r>
            <a:r>
              <a:rPr lang="en-US" dirty="0" smtClean="0"/>
              <a:t>generating </a:t>
            </a:r>
            <a:r>
              <a:rPr lang="en-US" dirty="0" smtClean="0"/>
              <a:t>f</a:t>
            </a:r>
            <a:r>
              <a:rPr lang="en-US" dirty="0" smtClean="0"/>
              <a:t>unction </a:t>
            </a:r>
            <a:r>
              <a:rPr lang="en-US" dirty="0" smtClean="0"/>
              <a:t>based on two-time measurement</a:t>
            </a:r>
          </a:p>
        </p:txBody>
      </p:sp>
      <p:graphicFrame>
        <p:nvGraphicFramePr>
          <p:cNvPr id="5" name="Object 4"/>
          <p:cNvGraphicFramePr>
            <a:graphicFrameLocks noChangeAspect="1"/>
          </p:cNvGraphicFramePr>
          <p:nvPr/>
        </p:nvGraphicFramePr>
        <p:xfrm>
          <a:off x="2012954" y="1351503"/>
          <a:ext cx="4572001" cy="4800601"/>
        </p:xfrm>
        <a:graphic>
          <a:graphicData uri="http://schemas.openxmlformats.org/presentationml/2006/ole">
            <p:oleObj spid="_x0000_s97282" name="Equation" r:id="rId4" imgW="1523880" imgH="1600200" progId="Equation.3">
              <p:embed/>
            </p:oleObj>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35</a:t>
            </a:fld>
            <a:endParaRPr lang="en-US" smtClean="0"/>
          </a:p>
        </p:txBody>
      </p:sp>
      <p:sp>
        <p:nvSpPr>
          <p:cNvPr id="37891" name="Rectangle 41"/>
          <p:cNvSpPr>
            <a:spLocks noGrp="1" noChangeArrowheads="1"/>
          </p:cNvSpPr>
          <p:nvPr>
            <p:ph type="title" idx="4294967295"/>
          </p:nvPr>
        </p:nvSpPr>
        <p:spPr/>
        <p:txBody>
          <a:bodyPr/>
          <a:lstStyle/>
          <a:p>
            <a:r>
              <a:rPr lang="en-US" dirty="0" smtClean="0"/>
              <a:t>Approaches to compute </a:t>
            </a:r>
            <a:r>
              <a:rPr lang="en-US" i="1" dirty="0" smtClean="0"/>
              <a:t>Z</a:t>
            </a:r>
          </a:p>
        </p:txBody>
      </p:sp>
      <p:sp>
        <p:nvSpPr>
          <p:cNvPr id="37892" name="Rectangle 3"/>
          <p:cNvSpPr>
            <a:spLocks noGrp="1" noChangeArrowheads="1"/>
          </p:cNvSpPr>
          <p:nvPr>
            <p:ph type="body" idx="4294967295"/>
          </p:nvPr>
        </p:nvSpPr>
        <p:spPr>
          <a:xfrm>
            <a:off x="563563" y="984250"/>
            <a:ext cx="7770812" cy="4946650"/>
          </a:xfrm>
          <a:noFill/>
        </p:spPr>
        <p:txBody>
          <a:bodyPr/>
          <a:lstStyle/>
          <a:p>
            <a:pPr>
              <a:buFontTx/>
              <a:buChar char="•"/>
            </a:pPr>
            <a:r>
              <a:rPr lang="en-GB" dirty="0" smtClean="0"/>
              <a:t>Express </a:t>
            </a:r>
            <a:r>
              <a:rPr lang="en-GB" i="1" dirty="0" smtClean="0"/>
              <a:t>Z</a:t>
            </a:r>
            <a:r>
              <a:rPr lang="en-GB" dirty="0" smtClean="0"/>
              <a:t> as expectation value of some effective evolution operator over a contour</a:t>
            </a:r>
          </a:p>
          <a:p>
            <a:endParaRPr lang="en-GB" dirty="0" smtClean="0"/>
          </a:p>
          <a:p>
            <a:pPr>
              <a:buFontTx/>
              <a:buChar char="•"/>
            </a:pPr>
            <a:r>
              <a:rPr lang="en-GB" dirty="0" smtClean="0"/>
              <a:t>Evaluate the expression using </a:t>
            </a:r>
          </a:p>
          <a:p>
            <a:pPr lvl="2">
              <a:lnSpc>
                <a:spcPct val="150000"/>
              </a:lnSpc>
              <a:buFontTx/>
              <a:buChar char="•"/>
            </a:pPr>
            <a:r>
              <a:rPr lang="en-GB" dirty="0" smtClean="0"/>
              <a:t>Feynman path integral/influence functional</a:t>
            </a:r>
          </a:p>
          <a:p>
            <a:pPr lvl="2">
              <a:lnSpc>
                <a:spcPct val="150000"/>
              </a:lnSpc>
              <a:buFontTx/>
              <a:buChar char="•"/>
            </a:pPr>
            <a:r>
              <a:rPr lang="en-GB" dirty="0" smtClean="0"/>
              <a:t>Feynman diagrammatic expansion</a:t>
            </a:r>
          </a:p>
          <a:p>
            <a:pPr lvl="2"/>
            <a:endParaRPr lang="en-GB" dirty="0" smtClean="0"/>
          </a:p>
          <a:p>
            <a:pPr lvl="1">
              <a:buFontTx/>
              <a:buChar char="•"/>
            </a:pPr>
            <a:endParaRPr lang="en-GB" dirty="0" smtClean="0"/>
          </a:p>
          <a:p>
            <a:endParaRPr lang="en-GB"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36</a:t>
            </a:fld>
            <a:endParaRPr lang="en-US" smtClean="0"/>
          </a:p>
        </p:txBody>
      </p:sp>
      <p:sp>
        <p:nvSpPr>
          <p:cNvPr id="37891" name="Rectangle 41"/>
          <p:cNvSpPr>
            <a:spLocks noGrp="1" noChangeArrowheads="1"/>
          </p:cNvSpPr>
          <p:nvPr>
            <p:ph type="title" idx="4294967295"/>
          </p:nvPr>
        </p:nvSpPr>
        <p:spPr/>
        <p:txBody>
          <a:bodyPr/>
          <a:lstStyle/>
          <a:p>
            <a:r>
              <a:rPr lang="en-US" dirty="0" smtClean="0"/>
              <a:t>Product initial state</a:t>
            </a:r>
            <a:endParaRPr lang="en-US" i="1" dirty="0" smtClean="0"/>
          </a:p>
        </p:txBody>
      </p:sp>
      <p:graphicFrame>
        <p:nvGraphicFramePr>
          <p:cNvPr id="5" name="Object 4"/>
          <p:cNvGraphicFramePr>
            <a:graphicFrameLocks noChangeAspect="1"/>
          </p:cNvGraphicFramePr>
          <p:nvPr/>
        </p:nvGraphicFramePr>
        <p:xfrm>
          <a:off x="4514850" y="3321050"/>
          <a:ext cx="114300" cy="215900"/>
        </p:xfrm>
        <a:graphic>
          <a:graphicData uri="http://schemas.openxmlformats.org/presentationml/2006/ole">
            <p:oleObj spid="_x0000_s105476" name="Equation" r:id="rId4" imgW="114120" imgH="215640" progId="Equation.3">
              <p:embed/>
            </p:oleObj>
          </a:graphicData>
        </a:graphic>
      </p:graphicFrame>
      <p:graphicFrame>
        <p:nvGraphicFramePr>
          <p:cNvPr id="6" name="Object 5"/>
          <p:cNvGraphicFramePr>
            <a:graphicFrameLocks noChangeAspect="1"/>
          </p:cNvGraphicFramePr>
          <p:nvPr/>
        </p:nvGraphicFramePr>
        <p:xfrm>
          <a:off x="989013" y="1233488"/>
          <a:ext cx="6380162" cy="4843462"/>
        </p:xfrm>
        <a:graphic>
          <a:graphicData uri="http://schemas.openxmlformats.org/presentationml/2006/ole">
            <p:oleObj spid="_x0000_s105477" name="Equation" r:id="rId5" imgW="2425680" imgH="1841400" progId="Equation.3">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37</a:t>
            </a:fld>
            <a:endParaRPr lang="en-US" smtClean="0"/>
          </a:p>
        </p:txBody>
      </p:sp>
      <p:sp>
        <p:nvSpPr>
          <p:cNvPr id="37891" name="Rectangle 41"/>
          <p:cNvSpPr>
            <a:spLocks noGrp="1" noChangeArrowheads="1"/>
          </p:cNvSpPr>
          <p:nvPr>
            <p:ph type="title" idx="4294967295"/>
          </p:nvPr>
        </p:nvSpPr>
        <p:spPr/>
        <p:txBody>
          <a:bodyPr/>
          <a:lstStyle/>
          <a:p>
            <a:r>
              <a:rPr lang="en-US" i="1" dirty="0" err="1" smtClean="0"/>
              <a:t>U</a:t>
            </a:r>
            <a:r>
              <a:rPr lang="en-US" sz="1800" dirty="0" err="1" smtClean="0"/>
              <a:t>x</a:t>
            </a:r>
            <a:endParaRPr lang="en-US" i="1" dirty="0" smtClean="0"/>
          </a:p>
        </p:txBody>
      </p:sp>
      <p:graphicFrame>
        <p:nvGraphicFramePr>
          <p:cNvPr id="5" name="Object 4"/>
          <p:cNvGraphicFramePr>
            <a:graphicFrameLocks noChangeAspect="1"/>
          </p:cNvGraphicFramePr>
          <p:nvPr/>
        </p:nvGraphicFramePr>
        <p:xfrm>
          <a:off x="1663700" y="717550"/>
          <a:ext cx="6137275" cy="5397500"/>
        </p:xfrm>
        <a:graphic>
          <a:graphicData uri="http://schemas.openxmlformats.org/presentationml/2006/ole">
            <p:oleObj spid="_x0000_s110595" name="Equation" r:id="rId4" imgW="2730240" imgH="2400120" progId="Equation.3">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38</a:t>
            </a:fld>
            <a:endParaRPr lang="en-US" smtClean="0"/>
          </a:p>
        </p:txBody>
      </p:sp>
      <p:sp>
        <p:nvSpPr>
          <p:cNvPr id="37891" name="Rectangle 41"/>
          <p:cNvSpPr>
            <a:spLocks noGrp="1" noChangeArrowheads="1"/>
          </p:cNvSpPr>
          <p:nvPr>
            <p:ph type="title" idx="4294967295"/>
          </p:nvPr>
        </p:nvSpPr>
        <p:spPr/>
        <p:txBody>
          <a:bodyPr/>
          <a:lstStyle/>
          <a:p>
            <a:r>
              <a:rPr lang="en-US" dirty="0" smtClean="0"/>
              <a:t>Schrödinger, Heisenberg, and interaction pictures</a:t>
            </a:r>
            <a:endParaRPr lang="en-US" i="1" dirty="0" smtClean="0"/>
          </a:p>
        </p:txBody>
      </p:sp>
      <p:graphicFrame>
        <p:nvGraphicFramePr>
          <p:cNvPr id="6" name="Object 5"/>
          <p:cNvGraphicFramePr>
            <a:graphicFrameLocks noChangeAspect="1"/>
          </p:cNvGraphicFramePr>
          <p:nvPr/>
        </p:nvGraphicFramePr>
        <p:xfrm>
          <a:off x="2355850" y="1042988"/>
          <a:ext cx="5948363" cy="5502275"/>
        </p:xfrm>
        <a:graphic>
          <a:graphicData uri="http://schemas.openxmlformats.org/presentationml/2006/ole">
            <p:oleObj spid="_x0000_s114691" name="Equation" r:id="rId4" imgW="3377880" imgH="3124080" progId="Equation.3">
              <p:embed/>
            </p:oleObj>
          </a:graphicData>
        </a:graphic>
      </p:graphicFrame>
      <p:sp>
        <p:nvSpPr>
          <p:cNvPr id="8" name="TextBox 7"/>
          <p:cNvSpPr txBox="1"/>
          <p:nvPr/>
        </p:nvSpPr>
        <p:spPr>
          <a:xfrm>
            <a:off x="609600" y="1168400"/>
            <a:ext cx="1913467" cy="3693319"/>
          </a:xfrm>
          <a:prstGeom prst="rect">
            <a:avLst/>
          </a:prstGeom>
          <a:noFill/>
        </p:spPr>
        <p:txBody>
          <a:bodyPr wrap="square" rtlCol="0">
            <a:spAutoFit/>
          </a:bodyPr>
          <a:lstStyle/>
          <a:p>
            <a:r>
              <a:rPr lang="en-US" sz="1800" dirty="0" smtClean="0">
                <a:solidFill>
                  <a:srgbClr val="0070C0"/>
                </a:solidFill>
                <a:latin typeface="+mn-lt"/>
              </a:rPr>
              <a:t>Schrödinger picture</a:t>
            </a:r>
          </a:p>
          <a:p>
            <a:endParaRPr lang="en-US" sz="1800" dirty="0" smtClean="0">
              <a:solidFill>
                <a:srgbClr val="0070C0"/>
              </a:solidFill>
              <a:latin typeface="+mn-lt"/>
            </a:endParaRPr>
          </a:p>
          <a:p>
            <a:endParaRPr lang="en-US" sz="1800" dirty="0" smtClean="0">
              <a:solidFill>
                <a:srgbClr val="0070C0"/>
              </a:solidFill>
              <a:latin typeface="+mn-lt"/>
            </a:endParaRPr>
          </a:p>
          <a:p>
            <a:endParaRPr lang="en-US" sz="1800" dirty="0" smtClean="0">
              <a:solidFill>
                <a:srgbClr val="0070C0"/>
              </a:solidFill>
              <a:latin typeface="+mn-lt"/>
            </a:endParaRPr>
          </a:p>
          <a:p>
            <a:endParaRPr lang="en-US" sz="1800" dirty="0" smtClean="0">
              <a:solidFill>
                <a:srgbClr val="0070C0"/>
              </a:solidFill>
              <a:latin typeface="+mn-lt"/>
            </a:endParaRPr>
          </a:p>
          <a:p>
            <a:r>
              <a:rPr lang="en-US" sz="1800" dirty="0" smtClean="0">
                <a:solidFill>
                  <a:srgbClr val="0070C0"/>
                </a:solidFill>
                <a:latin typeface="+mn-lt"/>
              </a:rPr>
              <a:t>Heisenberg picture</a:t>
            </a:r>
          </a:p>
          <a:p>
            <a:endParaRPr lang="en-US" sz="1800" dirty="0" smtClean="0">
              <a:solidFill>
                <a:srgbClr val="0070C0"/>
              </a:solidFill>
              <a:latin typeface="+mn-lt"/>
            </a:endParaRPr>
          </a:p>
          <a:p>
            <a:endParaRPr lang="en-US" sz="1800" dirty="0" smtClean="0">
              <a:solidFill>
                <a:srgbClr val="0070C0"/>
              </a:solidFill>
              <a:latin typeface="+mn-lt"/>
            </a:endParaRPr>
          </a:p>
          <a:p>
            <a:endParaRPr lang="en-US" sz="1800" dirty="0" smtClean="0">
              <a:solidFill>
                <a:srgbClr val="0070C0"/>
              </a:solidFill>
              <a:latin typeface="+mn-lt"/>
            </a:endParaRPr>
          </a:p>
          <a:p>
            <a:r>
              <a:rPr lang="en-US" sz="1800" dirty="0" smtClean="0">
                <a:solidFill>
                  <a:srgbClr val="0070C0"/>
                </a:solidFill>
                <a:latin typeface="+mn-lt"/>
              </a:rPr>
              <a:t>Interaction picture</a:t>
            </a:r>
            <a:endParaRPr lang="en-SG" sz="1800" dirty="0">
              <a:solidFill>
                <a:srgbClr val="0070C0"/>
              </a:solidFill>
              <a:latin typeface="+mn-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39</a:t>
            </a:fld>
            <a:endParaRPr lang="en-US" smtClean="0"/>
          </a:p>
        </p:txBody>
      </p:sp>
      <p:sp>
        <p:nvSpPr>
          <p:cNvPr id="37891" name="Rectangle 41"/>
          <p:cNvSpPr>
            <a:spLocks noGrp="1" noChangeArrowheads="1"/>
          </p:cNvSpPr>
          <p:nvPr>
            <p:ph type="title" idx="4294967295"/>
          </p:nvPr>
        </p:nvSpPr>
        <p:spPr/>
        <p:txBody>
          <a:bodyPr/>
          <a:lstStyle/>
          <a:p>
            <a:r>
              <a:rPr lang="en-US" dirty="0" smtClean="0"/>
              <a:t>Compute </a:t>
            </a:r>
            <a:r>
              <a:rPr lang="en-US" i="1" dirty="0" smtClean="0"/>
              <a:t>Z</a:t>
            </a:r>
            <a:r>
              <a:rPr lang="en-US" dirty="0" smtClean="0"/>
              <a:t> in interaction picture</a:t>
            </a:r>
            <a:endParaRPr lang="en-US" i="1" dirty="0" smtClean="0"/>
          </a:p>
        </p:txBody>
      </p:sp>
      <p:graphicFrame>
        <p:nvGraphicFramePr>
          <p:cNvPr id="7" name="Object 6"/>
          <p:cNvGraphicFramePr>
            <a:graphicFrameLocks noChangeAspect="1"/>
          </p:cNvGraphicFramePr>
          <p:nvPr/>
        </p:nvGraphicFramePr>
        <p:xfrm>
          <a:off x="590553" y="960990"/>
          <a:ext cx="8020050" cy="5362575"/>
        </p:xfrm>
        <a:graphic>
          <a:graphicData uri="http://schemas.openxmlformats.org/presentationml/2006/ole">
            <p:oleObj spid="_x0000_s116738" name="Equation" r:id="rId4" imgW="4254480" imgH="2844720" progId="Equation.3">
              <p:embed/>
            </p:oleObj>
          </a:graphicData>
        </a:graphic>
      </p:graphicFrame>
      <p:pic>
        <p:nvPicPr>
          <p:cNvPr id="5" name="Picture 8" descr="fig-contour"/>
          <p:cNvPicPr>
            <a:picLocks noChangeAspect="1" noChangeArrowheads="1"/>
          </p:cNvPicPr>
          <p:nvPr/>
        </p:nvPicPr>
        <p:blipFill>
          <a:blip r:embed="rId5" cstate="print"/>
          <a:srcRect/>
          <a:stretch>
            <a:fillRect/>
          </a:stretch>
        </p:blipFill>
        <p:spPr bwMode="auto">
          <a:xfrm>
            <a:off x="6021897" y="801140"/>
            <a:ext cx="2270125" cy="1252538"/>
          </a:xfrm>
          <a:prstGeom prst="rect">
            <a:avLst/>
          </a:prstGeom>
          <a:noFill/>
          <a:ln w="9525">
            <a:noFill/>
            <a:miter lim="800000"/>
            <a:headEnd/>
            <a:tailEnd/>
          </a:ln>
        </p:spPr>
      </p:pic>
      <p:sp>
        <p:nvSpPr>
          <p:cNvPr id="6" name="TextBox 5"/>
          <p:cNvSpPr txBox="1"/>
          <p:nvPr/>
        </p:nvSpPr>
        <p:spPr>
          <a:xfrm>
            <a:off x="7188199" y="888997"/>
            <a:ext cx="516467" cy="307777"/>
          </a:xfrm>
          <a:prstGeom prst="rect">
            <a:avLst/>
          </a:prstGeom>
          <a:noFill/>
        </p:spPr>
        <p:txBody>
          <a:bodyPr wrap="square" rtlCol="0">
            <a:spAutoFit/>
          </a:bodyPr>
          <a:lstStyle/>
          <a:p>
            <a:r>
              <a:rPr lang="en-US" sz="1400" dirty="0" smtClean="0">
                <a:solidFill>
                  <a:srgbClr val="003366"/>
                </a:solidFill>
              </a:rPr>
              <a:t>-</a:t>
            </a:r>
            <a:r>
              <a:rPr lang="el-GR" sz="1400" dirty="0" smtClean="0">
                <a:solidFill>
                  <a:srgbClr val="003366"/>
                </a:solidFill>
              </a:rPr>
              <a:t>ξ</a:t>
            </a:r>
            <a:r>
              <a:rPr lang="en-US" sz="1400" dirty="0" smtClean="0">
                <a:solidFill>
                  <a:srgbClr val="003366"/>
                </a:solidFill>
              </a:rPr>
              <a:t>/2</a:t>
            </a:r>
            <a:endParaRPr lang="en-SG" sz="1400" dirty="0">
              <a:solidFill>
                <a:srgbClr val="003366"/>
              </a:solidFill>
            </a:endParaRPr>
          </a:p>
        </p:txBody>
      </p:sp>
      <p:sp>
        <p:nvSpPr>
          <p:cNvPr id="8" name="TextBox 7"/>
          <p:cNvSpPr txBox="1"/>
          <p:nvPr/>
        </p:nvSpPr>
        <p:spPr>
          <a:xfrm>
            <a:off x="6671706" y="1735691"/>
            <a:ext cx="677361" cy="307777"/>
          </a:xfrm>
          <a:prstGeom prst="rect">
            <a:avLst/>
          </a:prstGeom>
          <a:noFill/>
        </p:spPr>
        <p:txBody>
          <a:bodyPr wrap="square" rtlCol="0">
            <a:spAutoFit/>
          </a:bodyPr>
          <a:lstStyle/>
          <a:p>
            <a:r>
              <a:rPr lang="en-US" sz="1400" dirty="0" smtClean="0">
                <a:solidFill>
                  <a:srgbClr val="003366"/>
                </a:solidFill>
              </a:rPr>
              <a:t>+</a:t>
            </a:r>
            <a:r>
              <a:rPr lang="el-GR" sz="1400" dirty="0" smtClean="0">
                <a:solidFill>
                  <a:srgbClr val="003366"/>
                </a:solidFill>
              </a:rPr>
              <a:t>ξ</a:t>
            </a:r>
            <a:r>
              <a:rPr lang="en-US" sz="1400" dirty="0" smtClean="0">
                <a:solidFill>
                  <a:srgbClr val="003366"/>
                </a:solidFill>
              </a:rPr>
              <a:t>/2</a:t>
            </a:r>
            <a:endParaRPr lang="en-SG" sz="1400" dirty="0">
              <a:solidFill>
                <a:srgbClr val="003366"/>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40</a:t>
            </a:fld>
            <a:endParaRPr lang="en-US" smtClean="0"/>
          </a:p>
        </p:txBody>
      </p:sp>
      <p:sp>
        <p:nvSpPr>
          <p:cNvPr id="37891" name="Rectangle 41"/>
          <p:cNvSpPr>
            <a:spLocks noGrp="1" noChangeArrowheads="1"/>
          </p:cNvSpPr>
          <p:nvPr>
            <p:ph type="title" idx="4294967295"/>
          </p:nvPr>
        </p:nvSpPr>
        <p:spPr/>
        <p:txBody>
          <a:bodyPr/>
          <a:lstStyle/>
          <a:p>
            <a:r>
              <a:rPr lang="en-US" dirty="0" smtClean="0"/>
              <a:t>Important result</a:t>
            </a:r>
            <a:endParaRPr lang="en-US" i="1" dirty="0" smtClean="0"/>
          </a:p>
        </p:txBody>
      </p:sp>
      <p:graphicFrame>
        <p:nvGraphicFramePr>
          <p:cNvPr id="7" name="Object 6"/>
          <p:cNvGraphicFramePr>
            <a:graphicFrameLocks noChangeAspect="1"/>
          </p:cNvGraphicFramePr>
          <p:nvPr/>
        </p:nvGraphicFramePr>
        <p:xfrm>
          <a:off x="875770" y="1203854"/>
          <a:ext cx="7243173" cy="5120745"/>
        </p:xfrm>
        <a:graphic>
          <a:graphicData uri="http://schemas.openxmlformats.org/presentationml/2006/ole">
            <p:oleObj spid="_x0000_s117762" name="Equation" r:id="rId4" imgW="2946240" imgH="2082600" progId="Equation.3">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41</a:t>
            </a:fld>
            <a:endParaRPr lang="en-US" smtClean="0"/>
          </a:p>
        </p:txBody>
      </p:sp>
      <p:sp>
        <p:nvSpPr>
          <p:cNvPr id="37891" name="Rectangle 41"/>
          <p:cNvSpPr>
            <a:spLocks noGrp="1" noChangeArrowheads="1"/>
          </p:cNvSpPr>
          <p:nvPr>
            <p:ph type="title" idx="4294967295"/>
          </p:nvPr>
        </p:nvSpPr>
        <p:spPr/>
        <p:txBody>
          <a:bodyPr/>
          <a:lstStyle/>
          <a:p>
            <a:r>
              <a:rPr lang="en-US" dirty="0" smtClean="0"/>
              <a:t>Long-time result, </a:t>
            </a:r>
            <a:r>
              <a:rPr lang="en-US" dirty="0" err="1" smtClean="0"/>
              <a:t>Levitov-Lesovik</a:t>
            </a:r>
            <a:r>
              <a:rPr lang="en-US" dirty="0" smtClean="0"/>
              <a:t> formula</a:t>
            </a:r>
            <a:endParaRPr lang="en-US" i="1" dirty="0" smtClean="0"/>
          </a:p>
        </p:txBody>
      </p:sp>
      <p:graphicFrame>
        <p:nvGraphicFramePr>
          <p:cNvPr id="7" name="Object 6"/>
          <p:cNvGraphicFramePr>
            <a:graphicFrameLocks noChangeAspect="1"/>
          </p:cNvGraphicFramePr>
          <p:nvPr/>
        </p:nvGraphicFramePr>
        <p:xfrm>
          <a:off x="90488" y="1492250"/>
          <a:ext cx="9004300" cy="4513263"/>
        </p:xfrm>
        <a:graphic>
          <a:graphicData uri="http://schemas.openxmlformats.org/presentationml/2006/ole">
            <p:oleObj spid="_x0000_s184322" name="Equation" r:id="rId4" imgW="5422680" imgH="2717640" progId="Equation.3">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42</a:t>
            </a:fld>
            <a:endParaRPr lang="en-US" smtClean="0"/>
          </a:p>
        </p:txBody>
      </p:sp>
      <p:sp>
        <p:nvSpPr>
          <p:cNvPr id="37891" name="Rectangle 41"/>
          <p:cNvSpPr>
            <a:spLocks noGrp="1" noChangeArrowheads="1"/>
          </p:cNvSpPr>
          <p:nvPr>
            <p:ph type="title" idx="4294967295"/>
          </p:nvPr>
        </p:nvSpPr>
        <p:spPr/>
        <p:txBody>
          <a:bodyPr/>
          <a:lstStyle/>
          <a:p>
            <a:r>
              <a:rPr lang="en-US" dirty="0" err="1" smtClean="0"/>
              <a:t>Arbitray</a:t>
            </a:r>
            <a:r>
              <a:rPr lang="en-US" dirty="0" smtClean="0"/>
              <a:t> time, transient result</a:t>
            </a:r>
            <a:endParaRPr lang="en-US" i="1" dirty="0" smtClean="0"/>
          </a:p>
        </p:txBody>
      </p:sp>
      <p:graphicFrame>
        <p:nvGraphicFramePr>
          <p:cNvPr id="5" name="Object 4"/>
          <p:cNvGraphicFramePr>
            <a:graphicFrameLocks noChangeAspect="1"/>
          </p:cNvGraphicFramePr>
          <p:nvPr/>
        </p:nvGraphicFramePr>
        <p:xfrm>
          <a:off x="1769019" y="895378"/>
          <a:ext cx="5342995" cy="5476422"/>
        </p:xfrm>
        <a:graphic>
          <a:graphicData uri="http://schemas.openxmlformats.org/presentationml/2006/ole">
            <p:oleObj spid="_x0000_s185347" name="Equation" r:id="rId4" imgW="2527200" imgH="2590560" progId="Equation.3">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43</a:t>
            </a:fld>
            <a:endParaRPr lang="en-US" smtClean="0"/>
          </a:p>
        </p:txBody>
      </p:sp>
      <p:sp>
        <p:nvSpPr>
          <p:cNvPr id="37891" name="Rectangle 41"/>
          <p:cNvSpPr>
            <a:spLocks noGrp="1" noChangeArrowheads="1"/>
          </p:cNvSpPr>
          <p:nvPr>
            <p:ph type="title" idx="4294967295"/>
          </p:nvPr>
        </p:nvSpPr>
        <p:spPr/>
        <p:txBody>
          <a:bodyPr/>
          <a:lstStyle/>
          <a:p>
            <a:r>
              <a:rPr lang="en-US" dirty="0" smtClean="0"/>
              <a:t>Numerical results, 1D chain</a:t>
            </a:r>
            <a:endParaRPr lang="en-US" i="1" dirty="0" smtClean="0"/>
          </a:p>
        </p:txBody>
      </p:sp>
      <p:pic>
        <p:nvPicPr>
          <p:cNvPr id="7" name="Picture 6" descr="fig2.eps"/>
          <p:cNvPicPr>
            <a:picLocks noChangeAspect="1"/>
          </p:cNvPicPr>
          <p:nvPr/>
        </p:nvPicPr>
        <p:blipFill>
          <a:blip r:embed="rId3" cstate="print"/>
          <a:stretch>
            <a:fillRect/>
          </a:stretch>
        </p:blipFill>
        <p:spPr>
          <a:xfrm>
            <a:off x="101606" y="1202318"/>
            <a:ext cx="7114931" cy="4571951"/>
          </a:xfrm>
          <a:prstGeom prst="rect">
            <a:avLst/>
          </a:prstGeom>
        </p:spPr>
      </p:pic>
      <p:sp>
        <p:nvSpPr>
          <p:cNvPr id="8" name="TextBox 7"/>
          <p:cNvSpPr txBox="1"/>
          <p:nvPr/>
        </p:nvSpPr>
        <p:spPr>
          <a:xfrm>
            <a:off x="7255934" y="1303867"/>
            <a:ext cx="1905000" cy="4247317"/>
          </a:xfrm>
          <a:prstGeom prst="rect">
            <a:avLst/>
          </a:prstGeom>
          <a:noFill/>
        </p:spPr>
        <p:txBody>
          <a:bodyPr wrap="square" rtlCol="0">
            <a:spAutoFit/>
          </a:bodyPr>
          <a:lstStyle/>
          <a:p>
            <a:r>
              <a:rPr lang="en-US" sz="1800" dirty="0" smtClean="0">
                <a:latin typeface="+mn-lt"/>
              </a:rPr>
              <a:t>1D chain with a single site as the center.  </a:t>
            </a:r>
          </a:p>
          <a:p>
            <a:r>
              <a:rPr lang="en-US" sz="1800" i="1" dirty="0" smtClean="0">
                <a:latin typeface="+mn-lt"/>
              </a:rPr>
              <a:t>k</a:t>
            </a:r>
            <a:r>
              <a:rPr lang="en-US" sz="1800" dirty="0" smtClean="0">
                <a:latin typeface="+mn-lt"/>
              </a:rPr>
              <a:t>= 1eV/(uÅ</a:t>
            </a:r>
            <a:r>
              <a:rPr lang="en-US" sz="1800" baseline="30000" dirty="0" smtClean="0">
                <a:latin typeface="+mn-lt"/>
              </a:rPr>
              <a:t>2</a:t>
            </a:r>
            <a:r>
              <a:rPr lang="en-US" sz="1800" dirty="0" smtClean="0">
                <a:latin typeface="+mn-lt"/>
              </a:rPr>
              <a:t>), </a:t>
            </a:r>
            <a:r>
              <a:rPr lang="en-US" sz="1800" i="1" dirty="0" smtClean="0">
                <a:latin typeface="+mn-lt"/>
              </a:rPr>
              <a:t>k</a:t>
            </a:r>
            <a:r>
              <a:rPr lang="en-US" sz="1800" baseline="-25000" dirty="0" smtClean="0">
                <a:latin typeface="+mn-lt"/>
              </a:rPr>
              <a:t>0</a:t>
            </a:r>
            <a:r>
              <a:rPr lang="en-US" sz="1800" dirty="0" smtClean="0">
                <a:latin typeface="+mn-lt"/>
              </a:rPr>
              <a:t>=0.1</a:t>
            </a:r>
            <a:r>
              <a:rPr lang="en-US" sz="1800" i="1" dirty="0" smtClean="0">
                <a:latin typeface="+mn-lt"/>
              </a:rPr>
              <a:t>k</a:t>
            </a:r>
            <a:r>
              <a:rPr lang="en-US" sz="1800" dirty="0" smtClean="0">
                <a:latin typeface="+mn-lt"/>
              </a:rPr>
              <a:t>,</a:t>
            </a:r>
          </a:p>
          <a:p>
            <a:r>
              <a:rPr lang="en-US" sz="1800" i="1" dirty="0" smtClean="0">
                <a:latin typeface="+mn-lt"/>
              </a:rPr>
              <a:t>T</a:t>
            </a:r>
            <a:r>
              <a:rPr lang="en-US" sz="1800" baseline="-25000" dirty="0" smtClean="0">
                <a:latin typeface="+mn-lt"/>
              </a:rPr>
              <a:t>L</a:t>
            </a:r>
            <a:r>
              <a:rPr lang="en-US" sz="1800" dirty="0" smtClean="0">
                <a:latin typeface="+mn-lt"/>
              </a:rPr>
              <a:t>=310K, </a:t>
            </a:r>
            <a:r>
              <a:rPr lang="en-US" sz="1800" i="1" dirty="0" smtClean="0">
                <a:latin typeface="+mn-lt"/>
              </a:rPr>
              <a:t>T</a:t>
            </a:r>
            <a:r>
              <a:rPr lang="en-US" sz="1800" baseline="-25000" dirty="0" smtClean="0">
                <a:latin typeface="+mn-lt"/>
              </a:rPr>
              <a:t>C</a:t>
            </a:r>
            <a:r>
              <a:rPr lang="en-US" sz="1800" dirty="0" smtClean="0">
                <a:latin typeface="+mn-lt"/>
              </a:rPr>
              <a:t>=300K, </a:t>
            </a:r>
            <a:r>
              <a:rPr lang="en-US" sz="1800" i="1" dirty="0" smtClean="0">
                <a:latin typeface="+mn-lt"/>
              </a:rPr>
              <a:t>T</a:t>
            </a:r>
            <a:r>
              <a:rPr lang="en-US" sz="1800" baseline="-25000" dirty="0" smtClean="0">
                <a:latin typeface="+mn-lt"/>
              </a:rPr>
              <a:t>R</a:t>
            </a:r>
            <a:r>
              <a:rPr lang="en-US" sz="1800" dirty="0" smtClean="0">
                <a:latin typeface="+mn-lt"/>
              </a:rPr>
              <a:t>=290K.  Red line right lead; black, left lead. B. K. </a:t>
            </a:r>
            <a:r>
              <a:rPr lang="en-US" sz="1800" dirty="0" err="1" smtClean="0">
                <a:latin typeface="+mn-lt"/>
              </a:rPr>
              <a:t>Agarwalla</a:t>
            </a:r>
            <a:r>
              <a:rPr lang="en-US" sz="1800" dirty="0" smtClean="0">
                <a:latin typeface="+mn-lt"/>
              </a:rPr>
              <a:t>, B. Li, and J.-S. Wang, arXiv:1111.6182</a:t>
            </a:r>
            <a:r>
              <a:rPr lang="en-US" sz="1800" dirty="0" smtClean="0"/>
              <a:t>.</a:t>
            </a:r>
            <a:endParaRPr lang="en-SG" sz="1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44</a:t>
            </a:fld>
            <a:endParaRPr lang="en-US" smtClean="0"/>
          </a:p>
        </p:txBody>
      </p:sp>
      <p:sp>
        <p:nvSpPr>
          <p:cNvPr id="37891" name="Rectangle 41"/>
          <p:cNvSpPr>
            <a:spLocks noGrp="1" noChangeArrowheads="1"/>
          </p:cNvSpPr>
          <p:nvPr>
            <p:ph type="title" idx="4294967295"/>
          </p:nvPr>
        </p:nvSpPr>
        <p:spPr/>
        <p:txBody>
          <a:bodyPr/>
          <a:lstStyle/>
          <a:p>
            <a:r>
              <a:rPr lang="en-US" dirty="0" smtClean="0"/>
              <a:t>Other results</a:t>
            </a:r>
          </a:p>
        </p:txBody>
      </p:sp>
      <p:sp>
        <p:nvSpPr>
          <p:cNvPr id="37892" name="Rectangle 3"/>
          <p:cNvSpPr>
            <a:spLocks noGrp="1" noChangeArrowheads="1"/>
          </p:cNvSpPr>
          <p:nvPr>
            <p:ph type="body" idx="4294967295"/>
          </p:nvPr>
        </p:nvSpPr>
        <p:spPr>
          <a:xfrm>
            <a:off x="563563" y="984250"/>
            <a:ext cx="7770812" cy="4946650"/>
          </a:xfrm>
          <a:noFill/>
        </p:spPr>
        <p:txBody>
          <a:bodyPr/>
          <a:lstStyle/>
          <a:p>
            <a:pPr>
              <a:buFontTx/>
              <a:buChar char="•"/>
            </a:pPr>
            <a:endParaRPr lang="en-GB" dirty="0" smtClean="0"/>
          </a:p>
          <a:p>
            <a:pPr>
              <a:buFontTx/>
              <a:buChar char="•"/>
            </a:pPr>
            <a:r>
              <a:rPr lang="en-GB" dirty="0" smtClean="0"/>
              <a:t>We can also compute the </a:t>
            </a:r>
            <a:r>
              <a:rPr lang="en-GB" dirty="0" err="1" smtClean="0"/>
              <a:t>cumulants</a:t>
            </a:r>
            <a:r>
              <a:rPr lang="en-GB" dirty="0" smtClean="0"/>
              <a:t> for the projected steady state </a:t>
            </a:r>
            <a:r>
              <a:rPr lang="el-GR" i="1" dirty="0" smtClean="0"/>
              <a:t>ρ</a:t>
            </a:r>
            <a:r>
              <a:rPr lang="en-US" dirty="0" smtClean="0"/>
              <a:t>’</a:t>
            </a:r>
            <a:endParaRPr lang="en-GB" dirty="0" smtClean="0"/>
          </a:p>
          <a:p>
            <a:endParaRPr lang="en-GB" dirty="0" smtClean="0"/>
          </a:p>
          <a:p>
            <a:pPr>
              <a:buFontTx/>
              <a:buChar char="•"/>
            </a:pPr>
            <a:r>
              <a:rPr lang="en-GB" dirty="0" smtClean="0"/>
              <a:t>Entropy production</a:t>
            </a:r>
          </a:p>
          <a:p>
            <a:endParaRPr lang="en-GB" dirty="0" smtClean="0"/>
          </a:p>
          <a:p>
            <a:pPr>
              <a:buFontTx/>
              <a:buChar char="•"/>
            </a:pPr>
            <a:r>
              <a:rPr lang="en-GB" dirty="0" smtClean="0"/>
              <a:t>Fluctuation theorem, </a:t>
            </a:r>
            <a:r>
              <a:rPr lang="en-GB" i="1" dirty="0" smtClean="0"/>
              <a:t>Z</a:t>
            </a:r>
            <a:r>
              <a:rPr lang="en-GB" dirty="0" smtClean="0"/>
              <a:t>(</a:t>
            </a:r>
            <a:r>
              <a:rPr lang="el-GR" i="1" dirty="0" smtClean="0"/>
              <a:t>ξ</a:t>
            </a:r>
            <a:r>
              <a:rPr lang="en-GB" dirty="0" smtClean="0"/>
              <a:t>) = </a:t>
            </a:r>
            <a:r>
              <a:rPr lang="en-GB" i="1" dirty="0" smtClean="0"/>
              <a:t>Z</a:t>
            </a:r>
            <a:r>
              <a:rPr lang="en-GB" dirty="0" smtClean="0"/>
              <a:t>(-</a:t>
            </a:r>
            <a:r>
              <a:rPr lang="el-GR" i="1" dirty="0" smtClean="0"/>
              <a:t>ξ</a:t>
            </a:r>
            <a:r>
              <a:rPr lang="en-GB" i="1" dirty="0" smtClean="0"/>
              <a:t> </a:t>
            </a:r>
            <a:r>
              <a:rPr lang="en-GB" dirty="0" smtClean="0"/>
              <a:t>+</a:t>
            </a:r>
            <a:r>
              <a:rPr lang="en-GB" dirty="0" err="1" smtClean="0"/>
              <a:t>i</a:t>
            </a:r>
            <a:r>
              <a:rPr lang="en-GB" dirty="0" smtClean="0"/>
              <a:t>(</a:t>
            </a:r>
            <a:r>
              <a:rPr lang="el-GR" i="1" dirty="0" smtClean="0"/>
              <a:t>β</a:t>
            </a:r>
            <a:r>
              <a:rPr lang="en-US" baseline="-25000" dirty="0" smtClean="0"/>
              <a:t>R</a:t>
            </a:r>
            <a:r>
              <a:rPr lang="en-US" dirty="0" smtClean="0"/>
              <a:t>-</a:t>
            </a:r>
            <a:r>
              <a:rPr lang="el-GR" i="1" dirty="0" smtClean="0"/>
              <a:t>β</a:t>
            </a:r>
            <a:r>
              <a:rPr lang="en-US" baseline="-25000" dirty="0" smtClean="0"/>
              <a:t>L</a:t>
            </a:r>
            <a:r>
              <a:rPr lang="en-US" dirty="0" smtClean="0"/>
              <a:t>)</a:t>
            </a:r>
            <a:r>
              <a:rPr lang="en-GB" dirty="0" smtClean="0"/>
              <a:t>)</a:t>
            </a:r>
          </a:p>
          <a:p>
            <a:pPr>
              <a:buFontTx/>
              <a:buChar char="•"/>
            </a:pPr>
            <a:endParaRPr lang="en-GB" dirty="0" smtClean="0"/>
          </a:p>
          <a:p>
            <a:pPr>
              <a:buFontTx/>
              <a:buChar char="•"/>
            </a:pPr>
            <a:r>
              <a:rPr lang="en-GB" dirty="0" smtClean="0"/>
              <a:t>The theory is applied equally well to electron number of electron energy transport</a:t>
            </a:r>
          </a:p>
          <a:p>
            <a:pPr lvl="2"/>
            <a:endParaRPr lang="en-GB" dirty="0" smtClean="0"/>
          </a:p>
          <a:p>
            <a:pPr lvl="1"/>
            <a:endParaRPr lang="en-GB" dirty="0" smtClean="0"/>
          </a:p>
          <a:p>
            <a:endParaRPr lang="en-GB"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0"/>
          </p:nvPr>
        </p:nvSpPr>
        <p:spPr>
          <a:noFill/>
        </p:spPr>
        <p:txBody>
          <a:bodyPr/>
          <a:lstStyle/>
          <a:p>
            <a:fld id="{ECDD1652-C321-4AB0-99F3-8D588F0A55D4}" type="slidenum">
              <a:rPr lang="en-US" smtClean="0"/>
              <a:pPr/>
              <a:t>45</a:t>
            </a:fld>
            <a:endParaRPr lang="en-US" smtClean="0"/>
          </a:p>
        </p:txBody>
      </p:sp>
      <p:sp>
        <p:nvSpPr>
          <p:cNvPr id="37891" name="Rectangle 41"/>
          <p:cNvSpPr>
            <a:spLocks noGrp="1" noChangeArrowheads="1"/>
          </p:cNvSpPr>
          <p:nvPr>
            <p:ph type="title" idx="4294967295"/>
          </p:nvPr>
        </p:nvSpPr>
        <p:spPr/>
        <p:txBody>
          <a:bodyPr/>
          <a:lstStyle/>
          <a:p>
            <a:r>
              <a:rPr lang="en-US" dirty="0" smtClean="0"/>
              <a:t>Summary remarks</a:t>
            </a:r>
          </a:p>
        </p:txBody>
      </p:sp>
      <p:sp>
        <p:nvSpPr>
          <p:cNvPr id="37892" name="Rectangle 3"/>
          <p:cNvSpPr>
            <a:spLocks noGrp="1" noChangeArrowheads="1"/>
          </p:cNvSpPr>
          <p:nvPr>
            <p:ph type="body" idx="4294967295"/>
          </p:nvPr>
        </p:nvSpPr>
        <p:spPr>
          <a:xfrm>
            <a:off x="563563" y="984250"/>
            <a:ext cx="7770812" cy="4946650"/>
          </a:xfrm>
          <a:noFill/>
        </p:spPr>
        <p:txBody>
          <a:bodyPr/>
          <a:lstStyle/>
          <a:p>
            <a:pPr>
              <a:buFontTx/>
              <a:buChar char="•"/>
            </a:pPr>
            <a:endParaRPr lang="en-GB" dirty="0" smtClean="0"/>
          </a:p>
          <a:p>
            <a:pPr>
              <a:buFontTx/>
              <a:buChar char="•"/>
            </a:pPr>
            <a:r>
              <a:rPr lang="en-GB" dirty="0" smtClean="0"/>
              <a:t>NEGF is a powerful tool to handle thermal transport problems in nanostructures</a:t>
            </a:r>
          </a:p>
          <a:p>
            <a:endParaRPr lang="en-GB" dirty="0" smtClean="0"/>
          </a:p>
          <a:p>
            <a:pPr>
              <a:buFontTx/>
              <a:buChar char="•"/>
            </a:pPr>
            <a:r>
              <a:rPr lang="en-GB" dirty="0" smtClean="0"/>
              <a:t>Steady state current is obtained from </a:t>
            </a:r>
            <a:r>
              <a:rPr lang="en-GB" dirty="0" err="1" smtClean="0"/>
              <a:t>Landauer</a:t>
            </a:r>
            <a:r>
              <a:rPr lang="en-GB" dirty="0" smtClean="0"/>
              <a:t> and </a:t>
            </a:r>
            <a:r>
              <a:rPr lang="en-GB" dirty="0" err="1" smtClean="0"/>
              <a:t>Caroli</a:t>
            </a:r>
            <a:r>
              <a:rPr lang="en-GB" dirty="0" smtClean="0"/>
              <a:t> formula</a:t>
            </a:r>
          </a:p>
          <a:p>
            <a:endParaRPr lang="en-GB" dirty="0" smtClean="0"/>
          </a:p>
          <a:p>
            <a:pPr>
              <a:buFontTx/>
              <a:buChar char="•"/>
            </a:pPr>
            <a:r>
              <a:rPr lang="en-GB" dirty="0" smtClean="0"/>
              <a:t>New results for transient  and full counting statistics.  A key quantity is the self-energy </a:t>
            </a:r>
            <a:r>
              <a:rPr lang="el-GR" dirty="0" smtClean="0"/>
              <a:t>Σ</a:t>
            </a:r>
            <a:r>
              <a:rPr lang="en-US" baseline="-25000" dirty="0" smtClean="0"/>
              <a:t>L</a:t>
            </a:r>
            <a:r>
              <a:rPr lang="en-US" baseline="30000" dirty="0" smtClean="0"/>
              <a:t>A</a:t>
            </a:r>
            <a:endParaRPr lang="en-GB" dirty="0" smtClean="0"/>
          </a:p>
          <a:p>
            <a:pPr lvl="2"/>
            <a:endParaRPr lang="en-GB" dirty="0" smtClean="0"/>
          </a:p>
          <a:p>
            <a:pPr lvl="1"/>
            <a:endParaRPr lang="en-GB" dirty="0" smtClean="0"/>
          </a:p>
          <a:p>
            <a:endParaRPr lang="en-GB"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ctrTitle"/>
          </p:nvPr>
        </p:nvSpPr>
        <p:spPr bwMode="auto">
          <a:xfrm>
            <a:off x="685800" y="2693988"/>
            <a:ext cx="7772400" cy="147002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3600" smtClean="0">
                <a:solidFill>
                  <a:srgbClr val="001B50"/>
                </a:solidFill>
                <a:latin typeface="Arial Unicode MS" pitchFamily="34" charset="-128"/>
                <a:ea typeface="Arial Unicode MS" pitchFamily="34" charset="-128"/>
                <a:cs typeface="Arial Unicode MS" pitchFamily="34" charset="-128"/>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Blank">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17512</TotalTime>
  <Words>1479</Words>
  <Application>Microsoft Office PowerPoint</Application>
  <PresentationFormat>On-screen Show (4:3)</PresentationFormat>
  <Paragraphs>291</Paragraphs>
  <Slides>46</Slides>
  <Notes>43</Notes>
  <HiddenSlides>0</HiddenSlides>
  <MMClips>0</MMClips>
  <ScaleCrop>false</ScaleCrop>
  <HeadingPairs>
    <vt:vector size="6" baseType="variant">
      <vt:variant>
        <vt:lpstr>Theme</vt:lpstr>
      </vt:variant>
      <vt:variant>
        <vt:i4>3</vt:i4>
      </vt:variant>
      <vt:variant>
        <vt:lpstr>Embedded OLE Servers</vt:lpstr>
      </vt:variant>
      <vt:variant>
        <vt:i4>3</vt:i4>
      </vt:variant>
      <vt:variant>
        <vt:lpstr>Slide Titles</vt:lpstr>
      </vt:variant>
      <vt:variant>
        <vt:i4>46</vt:i4>
      </vt:variant>
    </vt:vector>
  </HeadingPairs>
  <TitlesOfParts>
    <vt:vector size="52" baseType="lpstr">
      <vt:lpstr>1_Custom Design</vt:lpstr>
      <vt:lpstr>Custom Design</vt:lpstr>
      <vt:lpstr>3_Blank</vt:lpstr>
      <vt:lpstr>Equation</vt:lpstr>
      <vt:lpstr>方程式</vt:lpstr>
      <vt:lpstr>Microsoft Equation 3.0</vt:lpstr>
      <vt:lpstr>Slide 1</vt:lpstr>
      <vt:lpstr>Outline of the talk</vt:lpstr>
      <vt:lpstr>Fourier’s law for heat conduction</vt:lpstr>
      <vt:lpstr>Thermal conductance</vt:lpstr>
      <vt:lpstr>Experimental report of Z Wang et al (2007)</vt:lpstr>
      <vt:lpstr>Thermal transport of a junction</vt:lpstr>
      <vt:lpstr>Models</vt:lpstr>
      <vt:lpstr>Force constant matrix</vt:lpstr>
      <vt:lpstr>Definitions of Green’s functions</vt:lpstr>
      <vt:lpstr>Contour-ordered Green’s function</vt:lpstr>
      <vt:lpstr>Relation to the real-time Green’s  functions</vt:lpstr>
      <vt:lpstr>Equations for Green’s functions</vt:lpstr>
      <vt:lpstr>Solution for Green’s functions</vt:lpstr>
      <vt:lpstr>Contour-ordered Green’s function</vt:lpstr>
      <vt:lpstr>Perturbative expansion of contour ordered Green’s function</vt:lpstr>
      <vt:lpstr>General expansion rule</vt:lpstr>
      <vt:lpstr>Diagrammatic representation of the expansion</vt:lpstr>
      <vt:lpstr>Explicit expression for self-energy</vt:lpstr>
      <vt:lpstr>Junction system</vt:lpstr>
      <vt:lpstr>Three regions</vt:lpstr>
      <vt:lpstr>Dyson equations and solutions</vt:lpstr>
      <vt:lpstr>Energy current</vt:lpstr>
      <vt:lpstr>Caroli formula</vt:lpstr>
      <vt:lpstr>Ballistic transport in a 1D chain</vt:lpstr>
      <vt:lpstr>Solution of g</vt:lpstr>
      <vt:lpstr>Lead self energy and transmission</vt:lpstr>
      <vt:lpstr>Heat current and conductance, Landauer formula</vt:lpstr>
      <vt:lpstr>Carbon nanotube, nonlinear effect</vt:lpstr>
      <vt:lpstr>Transient problems</vt:lpstr>
      <vt:lpstr>Dyson equation on contour from 0 to t</vt:lpstr>
      <vt:lpstr>Transient thermal current</vt:lpstr>
      <vt:lpstr>Full counting statistics</vt:lpstr>
      <vt:lpstr>A brief history on full counting statistics</vt:lpstr>
      <vt:lpstr>Definition of generating function based on two-time measurement</vt:lpstr>
      <vt:lpstr>Approaches to compute Z</vt:lpstr>
      <vt:lpstr>Product initial state</vt:lpstr>
      <vt:lpstr>Ux</vt:lpstr>
      <vt:lpstr>Schrödinger, Heisenberg, and interaction pictures</vt:lpstr>
      <vt:lpstr>Compute Z in interaction picture</vt:lpstr>
      <vt:lpstr>Important result</vt:lpstr>
      <vt:lpstr>Long-time result, Levitov-Lesovik formula</vt:lpstr>
      <vt:lpstr>Arbitray time, transient result</vt:lpstr>
      <vt:lpstr>Numerical results, 1D chain</vt:lpstr>
      <vt:lpstr>Other results</vt:lpstr>
      <vt:lpstr>Summary remarks</vt:lpstr>
      <vt:lpstr>Thank you</vt:lpstr>
    </vt:vector>
  </TitlesOfParts>
  <Company>National University of Singapore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TIENCS 2010 talk</dc:title>
  <dc:subject>thermal transport</dc:subject>
  <dc:creator>Wang Jian-Sheng</dc:creator>
  <cp:lastModifiedBy>wangjs</cp:lastModifiedBy>
  <cp:revision>1893</cp:revision>
  <dcterms:created xsi:type="dcterms:W3CDTF">2009-07-20T02:01:12Z</dcterms:created>
  <dcterms:modified xsi:type="dcterms:W3CDTF">2011-12-16T12:10:49Z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ategory0">
    <vt:lpwstr>Admin</vt:lpwstr>
  </property>
  <property fmtid="{D5CDD505-2E9C-101B-9397-08002B2CF9AE}" pid="3" name="Originator">
    <vt:lpwstr>1520</vt:lpwstr>
  </property>
  <property fmtid="{D5CDD505-2E9C-101B-9397-08002B2CF9AE}" pid="4" name="Date">
    <vt:lpwstr>2005-07-14T00:00:00Z</vt:lpwstr>
  </property>
  <property fmtid="{D5CDD505-2E9C-101B-9397-08002B2CF9AE}" pid="5" name="Sub-Category">
    <vt:lpwstr>Presentations</vt:lpwstr>
  </property>
  <property fmtid="{D5CDD505-2E9C-101B-9397-08002B2CF9AE}" pid="6" name="Remarks">
    <vt:lpwstr/>
  </property>
  <property fmtid="{D5CDD505-2E9C-101B-9397-08002B2CF9AE}" pid="7" name="Originator1">
    <vt:lpwstr>Kwek Puay Swan</vt:lpwstr>
  </property>
</Properties>
</file>