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70" r:id="rId3"/>
    <p:sldId id="400" r:id="rId4"/>
    <p:sldId id="401" r:id="rId5"/>
    <p:sldId id="402" r:id="rId6"/>
    <p:sldId id="403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369" r:id="rId15"/>
    <p:sldId id="368" r:id="rId16"/>
    <p:sldId id="389" r:id="rId17"/>
    <p:sldId id="412" r:id="rId18"/>
    <p:sldId id="413" r:id="rId19"/>
    <p:sldId id="414" r:id="rId20"/>
    <p:sldId id="416" r:id="rId21"/>
    <p:sldId id="432" r:id="rId22"/>
    <p:sldId id="417" r:id="rId23"/>
    <p:sldId id="392" r:id="rId24"/>
    <p:sldId id="394" r:id="rId25"/>
    <p:sldId id="418" r:id="rId26"/>
    <p:sldId id="419" r:id="rId27"/>
    <p:sldId id="420" r:id="rId28"/>
    <p:sldId id="421" r:id="rId29"/>
    <p:sldId id="422" r:id="rId30"/>
    <p:sldId id="423" r:id="rId31"/>
    <p:sldId id="424" r:id="rId32"/>
    <p:sldId id="425" r:id="rId33"/>
    <p:sldId id="426" r:id="rId34"/>
    <p:sldId id="427" r:id="rId35"/>
    <p:sldId id="431" r:id="rId36"/>
    <p:sldId id="428" r:id="rId37"/>
    <p:sldId id="435" r:id="rId38"/>
    <p:sldId id="433" r:id="rId39"/>
    <p:sldId id="434" r:id="rId40"/>
    <p:sldId id="436" r:id="rId41"/>
    <p:sldId id="437" r:id="rId42"/>
    <p:sldId id="438" r:id="rId43"/>
    <p:sldId id="429" r:id="rId44"/>
    <p:sldId id="430" r:id="rId45"/>
  </p:sldIdLst>
  <p:sldSz cx="9144000" cy="6858000" type="screen4x3"/>
  <p:notesSz cx="6858000" cy="9144000"/>
  <p:custDataLst>
    <p:tags r:id="rId4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2/6/2015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DE52AC8-FADE-401C-BCCA-3896A07FE7F3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white noise because it is delta correlated.</a:t>
            </a:r>
          </a:p>
          <a:p>
            <a:pPr eaLnBrk="1" hangingPunct="1"/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20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40DBC351-5302-4814-AF63-5964D2FACBED}" type="slidenum">
              <a:rPr lang="en-US" sz="1200">
                <a:latin typeface="Arial" charset="0"/>
              </a:rPr>
              <a:pPr algn="r" defTabSz="904875"/>
              <a:t>15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41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60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67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10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91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17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78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93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91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68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2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83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32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00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3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45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site: rare earth or alkaline, B site:</a:t>
            </a:r>
            <a:r>
              <a:rPr lang="en-US" baseline="0" dirty="0" smtClean="0"/>
              <a:t> transition metal.   Read the review by </a:t>
            </a:r>
            <a:r>
              <a:rPr lang="en-US" baseline="0" dirty="0" err="1" smtClean="0"/>
              <a:t>Salamon</a:t>
            </a:r>
            <a:r>
              <a:rPr lang="en-US" baseline="0" dirty="0" smtClean="0"/>
              <a:t> &amp; Jaime, RMP 73, 583 (2001).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01F1F-4FCC-4E3C-850F-D73A5C6DE33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50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can try this on computer, the only concern</a:t>
            </a:r>
            <a:r>
              <a:rPr lang="en-US" baseline="0" dirty="0" smtClean="0"/>
              <a:t> is the large time-scale difference (4 to 5 orders of magnitude) between the electrons and spins.   Of course, this is a semi-classical approach, not full quantum mechanics.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01F1F-4FCC-4E3C-850F-D73A5C6DE33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89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08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1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09E9-D240-4879-979B-4FA58C0CAB3E}" type="datetime1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C070-3D3C-4663-BCE7-E2C5AAC0150C}" type="datetime1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B6A6-3A3A-44A1-AFA4-91A0AFFC7BB1}" type="datetime1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CB5EC-853C-440B-94A3-0943598EDBB1}" type="datetime1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1CB2B-D51E-45A5-9F75-1F17EE932A2A}" type="datetime1">
              <a:rPr lang="en-US" smtClean="0"/>
              <a:t>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7090-7651-406A-991A-FD40200E3FFF}" type="datetime1">
              <a:rPr lang="en-US" smtClean="0"/>
              <a:t>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DF2D9-ABE6-4794-BE61-FE4C02C59FFE}" type="datetime1">
              <a:rPr lang="en-US" smtClean="0"/>
              <a:t>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01A8-8D24-4FF8-A5CF-ECB3F33D842E}" type="datetime1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B8B6-893F-4201-8BB4-2ECC16774659}" type="datetime1">
              <a:rPr lang="en-US" smtClean="0"/>
              <a:t>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97E5D-2FE7-4CE0-AB28-EEC53CA85A1F}" type="datetime1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A12-55C1-4C3B-9219-CE386EF83423}" type="datetime1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CA29D8-6046-4E09-8905-E1D9111D3599}" type="datetime1">
              <a:rPr lang="en-US" smtClean="0"/>
              <a:t>2/6/2015</a:t>
            </a:fld>
            <a:endParaRPr lang="en-GB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651E67-EB56-40AD-BB9D-8B0E641E4659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71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B5FE-CD6E-4438-854F-7B7287DD2AB1}" type="datetime1">
              <a:rPr lang="en-US" smtClean="0"/>
              <a:t>2/6/2015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A6FC0-9E32-4F1B-9EDA-4882385F1A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30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17E86-78A3-4030-A4C7-96FC14E27FD7}" type="datetime1">
              <a:rPr lang="en-US" smtClean="0"/>
              <a:t>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9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40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3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215265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Phonon </a:t>
            </a:r>
            <a:r>
              <a:rPr lang="en-US" sz="5400" dirty="0"/>
              <a:t>and electron transport in nanostructures and crystal </a:t>
            </a:r>
            <a:r>
              <a:rPr lang="en-US" sz="5400" dirty="0" smtClean="0"/>
              <a:t>solids: </a:t>
            </a:r>
            <a:br>
              <a:rPr lang="en-US" sz="5400" dirty="0" smtClean="0"/>
            </a:br>
            <a:r>
              <a:rPr lang="en-US" sz="3600" dirty="0" smtClean="0"/>
              <a:t>molecular dynamics approaches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1752600"/>
          </a:xfrm>
        </p:spPr>
        <p:txBody>
          <a:bodyPr/>
          <a:lstStyle/>
          <a:p>
            <a:r>
              <a:rPr lang="en-US" dirty="0" smtClean="0"/>
              <a:t>Wang Jian-Sheng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839177"/>
            <a:ext cx="3581400" cy="217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quick introduction to molecular dynamics</a:t>
            </a:r>
          </a:p>
          <a:p>
            <a:endParaRPr lang="en-US" dirty="0" smtClean="0"/>
          </a:p>
          <a:p>
            <a:r>
              <a:rPr lang="en-US" dirty="0" smtClean="0"/>
              <a:t>Generalized </a:t>
            </a:r>
            <a:r>
              <a:rPr lang="en-US" dirty="0" err="1" smtClean="0"/>
              <a:t>Langevin</a:t>
            </a:r>
            <a:r>
              <a:rPr lang="en-US" dirty="0" smtClean="0"/>
              <a:t> equation with quantum heat baths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Application examples</a:t>
            </a:r>
          </a:p>
          <a:p>
            <a:pPr lvl="1"/>
            <a:r>
              <a:rPr lang="en-US" dirty="0" smtClean="0"/>
              <a:t>Quantum heat transport in nanostructure</a:t>
            </a:r>
          </a:p>
          <a:p>
            <a:pPr lvl="1"/>
            <a:r>
              <a:rPr lang="en-US" dirty="0" smtClean="0"/>
              <a:t>Electron transport</a:t>
            </a:r>
            <a:endParaRPr lang="en-US" dirty="0"/>
          </a:p>
          <a:p>
            <a:pPr lvl="1"/>
            <a:r>
              <a:rPr lang="en-US" dirty="0" smtClean="0"/>
              <a:t>Electron-magnet coupled system</a:t>
            </a:r>
          </a:p>
          <a:p>
            <a:endParaRPr lang="en-US" dirty="0" smtClean="0"/>
          </a:p>
          <a:p>
            <a:endParaRPr lang="en-US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 Molecular 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Basic Idea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2000" y="1600200"/>
            <a:ext cx="8382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Solve Newton’s equations of motion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Choose a force field (specified by a potential </a:t>
            </a:r>
            <a:r>
              <a:rPr lang="en-US" altLang="en-US" sz="2800" i="1" smtClean="0"/>
              <a:t>V</a:t>
            </a:r>
            <a:r>
              <a:rPr lang="en-US" altLang="en-US" sz="2800" smtClean="0"/>
              <a:t>) appropriate for the given system under study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Decide a statistical ensemble to use, choice of boundary conditions; collect statistics of observables</a:t>
            </a:r>
            <a:endParaRPr lang="en-US" altLang="en-US" sz="2800" dirty="0" smtClean="0"/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588002048"/>
              </p:ext>
            </p:extLst>
          </p:nvPr>
        </p:nvGraphicFramePr>
        <p:xfrm>
          <a:off x="1524000" y="2292350"/>
          <a:ext cx="5105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195" name="Equation" r:id="rId3" imgW="2374560" imgH="419040" progId="Equation.DSMT4">
                  <p:embed/>
                </p:oleObj>
              </mc:Choice>
              <mc:Fallback>
                <p:oleObj name="Equation" r:id="rId3" imgW="23745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92350"/>
                        <a:ext cx="510540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Commonly Use Force Fields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Lennard-Jones Potential</a:t>
            </a:r>
          </a:p>
          <a:p>
            <a:pPr lvl="1"/>
            <a:r>
              <a:rPr lang="en-US" altLang="en-US" smtClean="0"/>
              <a:t>For noble gas and generic fluids</a:t>
            </a:r>
          </a:p>
          <a:p>
            <a:r>
              <a:rPr lang="en-US" altLang="en-US" smtClean="0"/>
              <a:t>Tersoff, Brenner, Stillinger-Weber, 3-, 4-body potentials</a:t>
            </a:r>
          </a:p>
          <a:p>
            <a:pPr lvl="1"/>
            <a:r>
              <a:rPr lang="en-US" altLang="en-US" smtClean="0"/>
              <a:t>For C, Si, Ge, …</a:t>
            </a:r>
          </a:p>
          <a:p>
            <a:r>
              <a:rPr lang="en-US" altLang="en-US" smtClean="0"/>
              <a:t>AMBER, CHARMM, GROMOS, MM4, etc</a:t>
            </a:r>
          </a:p>
          <a:p>
            <a:pPr lvl="1"/>
            <a:r>
              <a:rPr lang="en-US" altLang="en-US" smtClean="0"/>
              <a:t>For biomolecules</a:t>
            </a:r>
          </a:p>
          <a:p>
            <a:r>
              <a:rPr lang="en-US" altLang="en-US" smtClean="0"/>
              <a:t>GULP, DFT codes, etc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smtClean="0"/>
              <a:t>Example of potential used in biomolecular modeling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748367"/>
              </p:ext>
            </p:extLst>
          </p:nvPr>
        </p:nvGraphicFramePr>
        <p:xfrm>
          <a:off x="1412875" y="2209800"/>
          <a:ext cx="6011863" cy="286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19" name="Equation" r:id="rId3" imgW="2717640" imgH="1295280" progId="Equation.DSMT4">
                  <p:embed/>
                </p:oleObj>
              </mc:Choice>
              <mc:Fallback>
                <p:oleObj name="Equation" r:id="rId3" imgW="2717640" imgH="1295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75" y="2209800"/>
                        <a:ext cx="6011863" cy="286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Ensembles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Micro-canonical Ensemble</a:t>
            </a:r>
          </a:p>
          <a:p>
            <a:pPr lvl="1" eaLnBrk="1" hangingPunct="1"/>
            <a:r>
              <a:rPr lang="en-US" altLang="en-US" smtClean="0"/>
              <a:t>Energy is fixed</a:t>
            </a:r>
          </a:p>
          <a:p>
            <a:pPr lvl="1" eaLnBrk="1" hangingPunct="1">
              <a:buFontTx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Canonical ensemble</a:t>
            </a:r>
          </a:p>
          <a:p>
            <a:pPr lvl="1" eaLnBrk="1" hangingPunct="1"/>
            <a:r>
              <a:rPr lang="en-US" altLang="en-US" smtClean="0"/>
              <a:t>Need to use “thermostat” to fix temperature</a:t>
            </a:r>
          </a:p>
          <a:p>
            <a:pPr lvl="2" eaLnBrk="1" hangingPunct="1"/>
            <a:r>
              <a:rPr lang="en-US" altLang="en-US" smtClean="0"/>
              <a:t>Langevin dynamics</a:t>
            </a:r>
          </a:p>
          <a:p>
            <a:pPr lvl="2" eaLnBrk="1" hangingPunct="1"/>
            <a:r>
              <a:rPr lang="en-US" altLang="en-US" smtClean="0"/>
              <a:t>Nos</a:t>
            </a:r>
            <a:r>
              <a:rPr lang="en-US" altLang="en-US" smtClean="0">
                <a:cs typeface="Arial" panose="020B0604020202020204" pitchFamily="34" charset="0"/>
              </a:rPr>
              <a:t>é-Hoover</a:t>
            </a:r>
          </a:p>
          <a:p>
            <a:pPr lvl="2" eaLnBrk="1" hangingPunct="1"/>
            <a:r>
              <a:rPr lang="en-US" altLang="en-US" smtClean="0">
                <a:cs typeface="Arial" panose="020B0604020202020204" pitchFamily="34" charset="0"/>
              </a:rPr>
              <a:t>Generalized Langevin</a:t>
            </a:r>
          </a:p>
          <a:p>
            <a:pPr lvl="2" eaLnBrk="1" hangingPunct="1">
              <a:buFontTx/>
              <a:buNone/>
            </a:pPr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34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Langevin Dynamics</a:t>
            </a:r>
          </a:p>
        </p:txBody>
      </p:sp>
      <p:graphicFrame>
        <p:nvGraphicFramePr>
          <p:cNvPr id="3074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617985"/>
              </p:ext>
            </p:extLst>
          </p:nvPr>
        </p:nvGraphicFramePr>
        <p:xfrm>
          <a:off x="1981200" y="1995488"/>
          <a:ext cx="5105400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44" name="Equation" r:id="rId4" imgW="1993680" imgH="939600" progId="Equation.DSMT4">
                  <p:embed/>
                </p:oleObj>
              </mc:Choice>
              <mc:Fallback>
                <p:oleObj name="Equation" r:id="rId4" imgW="199368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995488"/>
                        <a:ext cx="5105400" cy="240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Nos</a:t>
            </a:r>
            <a:r>
              <a:rPr lang="en-US" altLang="en-US" smtClean="0">
                <a:cs typeface="Arial" panose="020B0604020202020204" pitchFamily="34" charset="0"/>
              </a:rPr>
              <a:t>é-Hoover Dynamics</a:t>
            </a: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6085940"/>
              </p:ext>
            </p:extLst>
          </p:nvPr>
        </p:nvGraphicFramePr>
        <p:xfrm>
          <a:off x="1687513" y="1676400"/>
          <a:ext cx="5921375" cy="342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68" name="Equation" r:id="rId3" imgW="1714320" imgH="990360" progId="Equation.DSMT4">
                  <p:embed/>
                </p:oleObj>
              </mc:Choice>
              <mc:Fallback>
                <p:oleObj name="Equation" r:id="rId3" imgW="1714320" imgH="990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513" y="1676400"/>
                        <a:ext cx="5921375" cy="342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73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Generalized Langevin</a:t>
            </a:r>
          </a:p>
        </p:txBody>
      </p:sp>
      <p:graphicFrame>
        <p:nvGraphicFramePr>
          <p:cNvPr id="5122" name="Object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6794115"/>
              </p:ext>
            </p:extLst>
          </p:nvPr>
        </p:nvGraphicFramePr>
        <p:xfrm>
          <a:off x="1600200" y="1787525"/>
          <a:ext cx="51054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10" name="Equation" r:id="rId3" imgW="1828800" imgH="457200" progId="Equation.DSMT4">
                  <p:embed/>
                </p:oleObj>
              </mc:Choice>
              <mc:Fallback>
                <p:oleObj name="Equation" r:id="rId3" imgW="1828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87525"/>
                        <a:ext cx="51054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6262275"/>
              </p:ext>
            </p:extLst>
          </p:nvPr>
        </p:nvGraphicFramePr>
        <p:xfrm>
          <a:off x="1616075" y="3521075"/>
          <a:ext cx="43878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11" name="Equation" r:id="rId5" imgW="1498320" imgH="533160" progId="Equation.DSMT4">
                  <p:embed/>
                </p:oleObj>
              </mc:Choice>
              <mc:Fallback>
                <p:oleObj name="Equation" r:id="rId5" imgW="149832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3521075"/>
                        <a:ext cx="4387850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1600200" y="5562600"/>
            <a:ext cx="312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>
                <a:cs typeface="Arial" panose="020B0604020202020204" pitchFamily="34" charset="0"/>
              </a:rPr>
              <a:t> is known as self-energy</a:t>
            </a:r>
            <a:endParaRPr lang="el-GR" altLang="en-US"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5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Observables, Statistics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Equilibrium temperature (in micro-canonical ensemble) by equipartition theorem.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Pressure of a fluid (for pair potential)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 </a:t>
            </a:r>
          </a:p>
        </p:txBody>
      </p:sp>
      <p:graphicFrame>
        <p:nvGraphicFramePr>
          <p:cNvPr id="614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90080747"/>
              </p:ext>
            </p:extLst>
          </p:nvPr>
        </p:nvGraphicFramePr>
        <p:xfrm>
          <a:off x="1874838" y="2438400"/>
          <a:ext cx="39465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34" name="Equation" r:id="rId3" imgW="1688760" imgH="368280" progId="Equation.DSMT4">
                  <p:embed/>
                </p:oleObj>
              </mc:Choice>
              <mc:Fallback>
                <p:oleObj name="Equation" r:id="rId3" imgW="168876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838" y="2438400"/>
                        <a:ext cx="394652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568230573"/>
              </p:ext>
            </p:extLst>
          </p:nvPr>
        </p:nvGraphicFramePr>
        <p:xfrm>
          <a:off x="1841500" y="3889375"/>
          <a:ext cx="3935413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35" name="Equation" r:id="rId5" imgW="1726920" imgH="419040" progId="Equation.DSMT4">
                  <p:embed/>
                </p:oleObj>
              </mc:Choice>
              <mc:Fallback>
                <p:oleObj name="Equation" r:id="rId5" imgW="17269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3889375"/>
                        <a:ext cx="3935413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914400" y="5029200"/>
            <a:ext cx="6096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Where </a:t>
            </a:r>
            <a:r>
              <a:rPr lang="en-US" altLang="en-US" i="1"/>
              <a:t>d </a:t>
            </a:r>
            <a:r>
              <a:rPr lang="en-US" altLang="en-US"/>
              <a:t>is dimension, </a:t>
            </a:r>
            <a:r>
              <a:rPr lang="en-US" altLang="en-US" b="1"/>
              <a:t>F</a:t>
            </a:r>
            <a:r>
              <a:rPr lang="en-US" altLang="en-US" baseline="-25000"/>
              <a:t>ij</a:t>
            </a:r>
            <a:r>
              <a:rPr lang="en-US" altLang="en-US"/>
              <a:t> is the force acting on particle i from particle j.</a:t>
            </a:r>
            <a:endParaRPr lang="en-US" altLang="en-US" i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651E67-EB56-40AD-BB9D-8B0E641E4659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53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Transport Coefficients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7244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The diffusion constant can be computed through velocity correlation function</a:t>
            </a:r>
          </a:p>
          <a:p>
            <a:pPr eaLnBrk="1" hangingPunct="1"/>
            <a:endParaRPr lang="en-US" altLang="en-US" sz="2800" smtClean="0"/>
          </a:p>
          <a:p>
            <a:pPr eaLnBrk="1" hangingPunct="1"/>
            <a:endParaRPr lang="en-US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  <p:graphicFrame>
        <p:nvGraphicFramePr>
          <p:cNvPr id="717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914400" y="3200400"/>
          <a:ext cx="6934200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39" name="Equation" r:id="rId3" imgW="2552400" imgH="558720" progId="Equation.DSMT4">
                  <p:embed/>
                </p:oleObj>
              </mc:Choice>
              <mc:Fallback>
                <p:oleObj name="Equation" r:id="rId3" imgW="255240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00400"/>
                        <a:ext cx="6934200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6FC0-9E32-4F1B-9EDA-4882385F1A61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6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Transport Coefficients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/>
            <a:r>
              <a:rPr lang="en-US" altLang="en-US" smtClean="0"/>
              <a:t>Thermal conductivity can be computed through energy-current correlation using Green-Kubo formula; or nonequilibrium simulation by directly computing the energy current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663296"/>
              </p:ext>
            </p:extLst>
          </p:nvPr>
        </p:nvGraphicFramePr>
        <p:xfrm>
          <a:off x="855662" y="5291138"/>
          <a:ext cx="4325938" cy="59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67" name="Equation" r:id="rId3" imgW="1574640" imgH="203040" progId="Equation.DSMT4">
                  <p:embed/>
                </p:oleObj>
              </mc:Choice>
              <mc:Fallback>
                <p:oleObj name="Equation" r:id="rId3" imgW="15746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662" y="5291138"/>
                        <a:ext cx="4325938" cy="5921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001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086600" y="6356350"/>
            <a:ext cx="2895600" cy="365125"/>
          </a:xfrm>
        </p:spPr>
        <p:txBody>
          <a:bodyPr/>
          <a:lstStyle/>
          <a:p>
            <a:fld id="{1417C1C8-5D0F-4585-BB27-49518B7C205D}" type="slidenum">
              <a:rPr lang="en-GB"/>
              <a:pPr/>
              <a:t>14</a:t>
            </a:fld>
            <a:endParaRPr lang="en-GB" dirty="0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conduction at a junction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2971800"/>
            <a:ext cx="30480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096000" y="2971800"/>
            <a:ext cx="3048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9144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Left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L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7056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Right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962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39624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Oval 9"/>
          <p:cNvSpPr>
            <a:spLocks noChangeArrowheads="1"/>
          </p:cNvSpPr>
          <p:nvPr/>
        </p:nvSpPr>
        <p:spPr bwMode="auto">
          <a:xfrm>
            <a:off x="42672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Oval 10"/>
          <p:cNvSpPr>
            <a:spLocks noChangeArrowheads="1"/>
          </p:cNvSpPr>
          <p:nvPr/>
        </p:nvSpPr>
        <p:spPr bwMode="auto">
          <a:xfrm>
            <a:off x="45720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Oval 11"/>
          <p:cNvSpPr>
            <a:spLocks noChangeArrowheads="1"/>
          </p:cNvSpPr>
          <p:nvPr/>
        </p:nvSpPr>
        <p:spPr bwMode="auto">
          <a:xfrm>
            <a:off x="4419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Oval 12"/>
          <p:cNvSpPr>
            <a:spLocks noChangeArrowheads="1"/>
          </p:cNvSpPr>
          <p:nvPr/>
        </p:nvSpPr>
        <p:spPr bwMode="auto">
          <a:xfrm>
            <a:off x="45720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Oval 13"/>
          <p:cNvSpPr>
            <a:spLocks noChangeArrowheads="1"/>
          </p:cNvSpPr>
          <p:nvPr/>
        </p:nvSpPr>
        <p:spPr bwMode="auto">
          <a:xfrm>
            <a:off x="4724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6" name="Oval 14"/>
          <p:cNvSpPr>
            <a:spLocks noChangeArrowheads="1"/>
          </p:cNvSpPr>
          <p:nvPr/>
        </p:nvSpPr>
        <p:spPr bwMode="auto">
          <a:xfrm>
            <a:off x="4953000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7" name="Oval 15"/>
          <p:cNvSpPr>
            <a:spLocks noChangeArrowheads="1"/>
          </p:cNvSpPr>
          <p:nvPr/>
        </p:nvSpPr>
        <p:spPr bwMode="auto">
          <a:xfrm>
            <a:off x="53340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Oval 16"/>
          <p:cNvSpPr>
            <a:spLocks noChangeArrowheads="1"/>
          </p:cNvSpPr>
          <p:nvPr/>
        </p:nvSpPr>
        <p:spPr bwMode="auto">
          <a:xfrm>
            <a:off x="54102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9" name="Oval 17"/>
          <p:cNvSpPr>
            <a:spLocks noChangeArrowheads="1"/>
          </p:cNvSpPr>
          <p:nvPr/>
        </p:nvSpPr>
        <p:spPr bwMode="auto">
          <a:xfrm>
            <a:off x="57912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Oval 18"/>
          <p:cNvSpPr>
            <a:spLocks noChangeArrowheads="1"/>
          </p:cNvSpPr>
          <p:nvPr/>
        </p:nvSpPr>
        <p:spPr bwMode="auto">
          <a:xfrm>
            <a:off x="58674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Oval 19"/>
          <p:cNvSpPr>
            <a:spLocks noChangeArrowheads="1"/>
          </p:cNvSpPr>
          <p:nvPr/>
        </p:nvSpPr>
        <p:spPr bwMode="auto">
          <a:xfrm>
            <a:off x="32004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3276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3" name="Oval 21"/>
          <p:cNvSpPr>
            <a:spLocks noChangeArrowheads="1"/>
          </p:cNvSpPr>
          <p:nvPr/>
        </p:nvSpPr>
        <p:spPr bwMode="auto">
          <a:xfrm>
            <a:off x="38862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4" name="Oval 22"/>
          <p:cNvSpPr>
            <a:spLocks noChangeArrowheads="1"/>
          </p:cNvSpPr>
          <p:nvPr/>
        </p:nvSpPr>
        <p:spPr bwMode="auto">
          <a:xfrm>
            <a:off x="35052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5" name="Oval 23"/>
          <p:cNvSpPr>
            <a:spLocks noChangeArrowheads="1"/>
          </p:cNvSpPr>
          <p:nvPr/>
        </p:nvSpPr>
        <p:spPr bwMode="auto">
          <a:xfrm>
            <a:off x="43434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Oval 24"/>
          <p:cNvSpPr>
            <a:spLocks noChangeArrowheads="1"/>
          </p:cNvSpPr>
          <p:nvPr/>
        </p:nvSpPr>
        <p:spPr bwMode="auto">
          <a:xfrm>
            <a:off x="37338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3657600" y="42672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Junction  Part</a:t>
            </a:r>
          </a:p>
        </p:txBody>
      </p:sp>
      <p:sp>
        <p:nvSpPr>
          <p:cNvPr id="69658" name="Text Box 26"/>
          <p:cNvSpPr txBox="1">
            <a:spLocks noChangeArrowheads="1"/>
          </p:cNvSpPr>
          <p:nvPr/>
        </p:nvSpPr>
        <p:spPr bwMode="auto">
          <a:xfrm>
            <a:off x="0" y="41910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semi-infinite</a:t>
            </a:r>
          </a:p>
        </p:txBody>
      </p:sp>
    </p:spTree>
    <p:extLst>
      <p:ext uri="{BB962C8B-B14F-4D97-AF65-F5344CB8AC3E}">
        <p14:creationId xmlns:p14="http://schemas.microsoft.com/office/powerpoint/2010/main" val="25623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Three regions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1F4AE9-6375-4907-AC8B-EAA839AA61BD}" type="slidenum">
              <a:rPr lang="en-US" smtClean="0">
                <a:latin typeface="Arial" charset="0"/>
                <a:cs typeface="Arial" charset="0"/>
              </a:rPr>
              <a:pPr/>
              <a:t>15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4581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DD7E7EDE-53CA-4B6F-97E4-44364C4B4FB5}" type="slidenum">
              <a:rPr lang="en-US"/>
              <a:pPr/>
              <a:t>15</a:t>
            </a:fld>
            <a:endParaRPr lang="en-US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41363" y="1814513"/>
          <a:ext cx="7693025" cy="328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13" name="方程式" r:id="rId4" imgW="3213000" imgH="1371600" progId="Equation.3">
                  <p:embed/>
                </p:oleObj>
              </mc:Choice>
              <mc:Fallback>
                <p:oleObj name="方程式" r:id="rId4" imgW="321300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1814513"/>
                        <a:ext cx="7693025" cy="328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06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11AD5B-FA19-4016-A59C-BCD41827C372}" type="slidenum">
              <a:rPr lang="en-GB">
                <a:solidFill>
                  <a:schemeClr val="tx1"/>
                </a:solidFill>
              </a:rPr>
              <a:pPr eaLnBrk="1" hangingPunct="1"/>
              <a:t>16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Quantum heat-bath &amp; MD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724400"/>
          </a:xfrm>
        </p:spPr>
        <p:txBody>
          <a:bodyPr/>
          <a:lstStyle/>
          <a:p>
            <a:r>
              <a:rPr lang="en-US" sz="2000" dirty="0" smtClean="0"/>
              <a:t>Consider a junction system with left and right harmonic leads at equilibrium temperatures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L</a:t>
            </a:r>
            <a:r>
              <a:rPr lang="en-US" sz="2000" dirty="0" smtClean="0"/>
              <a:t> &amp;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, the Heisenberg equations of motion are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The equations for leads can be solved, given</a:t>
            </a:r>
          </a:p>
          <a:p>
            <a:endParaRPr lang="en-US" sz="2000" dirty="0" smtClean="0"/>
          </a:p>
          <a:p>
            <a:pPr>
              <a:buFontTx/>
              <a:buNone/>
            </a:pPr>
            <a:r>
              <a:rPr lang="en-US" sz="2000" dirty="0" smtClean="0"/>
              <a:t>	 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sz="quarter" idx="2"/>
            <p:extLst/>
          </p:nvPr>
        </p:nvGraphicFramePr>
        <p:xfrm>
          <a:off x="952500" y="2438400"/>
          <a:ext cx="3124200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91" name="Equation" r:id="rId3" imgW="1587240" imgH="749160" progId="Equation.DSMT4">
                  <p:embed/>
                </p:oleObj>
              </mc:Choice>
              <mc:Fallback>
                <p:oleObj name="Equation" r:id="rId3" imgW="158724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2438400"/>
                        <a:ext cx="3124200" cy="147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6"/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914400" y="4668838"/>
          <a:ext cx="51054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92" name="Equation" r:id="rId5" imgW="3060360" imgH="1193760" progId="Equation.DSMT4">
                  <p:embed/>
                </p:oleObj>
              </mc:Choice>
              <mc:Fallback>
                <p:oleObj name="Equation" r:id="rId5" imgW="3060360" imgH="1193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68838"/>
                        <a:ext cx="5105400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0"/>
          <p:cNvGraphicFramePr>
            <a:graphicFrameLocks noChangeAspect="1"/>
          </p:cNvGraphicFramePr>
          <p:nvPr>
            <p:extLst/>
          </p:nvPr>
        </p:nvGraphicFramePr>
        <p:xfrm>
          <a:off x="6615113" y="2590800"/>
          <a:ext cx="1057275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93" name="Equation" r:id="rId7" imgW="558720" imgH="1168200" progId="Equation.DSMT4">
                  <p:embed/>
                </p:oleObj>
              </mc:Choice>
              <mc:Fallback>
                <p:oleObj name="Equation" r:id="rId7" imgW="55872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5113" y="2590800"/>
                        <a:ext cx="1057275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34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D7DACC1-8987-498A-AC2E-0D2B23164FDD}" type="slidenum">
              <a:rPr lang="en-GB" altLang="en-US">
                <a:solidFill>
                  <a:schemeClr val="tx1"/>
                </a:solidFill>
              </a:rPr>
              <a:pPr eaLnBrk="1" hangingPunct="1"/>
              <a:t>17</a:t>
            </a:fld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Quantum Langevin equation for center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800600"/>
          </a:xfrm>
        </p:spPr>
        <p:txBody>
          <a:bodyPr/>
          <a:lstStyle/>
          <a:p>
            <a:r>
              <a:rPr lang="en-US" altLang="en-US" sz="2000" smtClean="0"/>
              <a:t>Eliminating the lead variables, we get</a:t>
            </a:r>
          </a:p>
          <a:p>
            <a:endParaRPr lang="en-US" altLang="en-US" sz="2000" smtClean="0"/>
          </a:p>
          <a:p>
            <a:endParaRPr lang="en-US" altLang="en-US" sz="2000" smtClean="0"/>
          </a:p>
          <a:p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2000" smtClean="0"/>
              <a:t>	</a:t>
            </a:r>
          </a:p>
          <a:p>
            <a:pPr>
              <a:buFontTx/>
              <a:buNone/>
            </a:pPr>
            <a:r>
              <a:rPr lang="en-US" altLang="en-US" sz="2000" smtClean="0"/>
              <a:t>	where retarded self-energy and “random noise” terms are given as</a:t>
            </a:r>
          </a:p>
          <a:p>
            <a:endParaRPr lang="en-US" altLang="en-US" sz="2000" smtClean="0"/>
          </a:p>
          <a:p>
            <a:endParaRPr lang="en-US" altLang="en-US" sz="2000" smtClean="0"/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9676012"/>
              </p:ext>
            </p:extLst>
          </p:nvPr>
        </p:nvGraphicFramePr>
        <p:xfrm>
          <a:off x="914400" y="1984375"/>
          <a:ext cx="54102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02" name="Equation" r:id="rId3" imgW="2323800" imgH="457200" progId="Equation.DSMT4">
                  <p:embed/>
                </p:oleObj>
              </mc:Choice>
              <mc:Fallback>
                <p:oleObj name="Equation" r:id="rId3" imgW="2323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4375"/>
                        <a:ext cx="541020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106970645"/>
              </p:ext>
            </p:extLst>
          </p:nvPr>
        </p:nvGraphicFramePr>
        <p:xfrm>
          <a:off x="914400" y="4076700"/>
          <a:ext cx="43434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03" name="Equation" r:id="rId5" imgW="1942920" imgH="482400" progId="Equation.DSMT4">
                  <p:embed/>
                </p:oleObj>
              </mc:Choice>
              <mc:Fallback>
                <p:oleObj name="Equation" r:id="rId5" imgW="19429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076700"/>
                        <a:ext cx="4343400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TextBox 8"/>
          <p:cNvSpPr txBox="1">
            <a:spLocks noChangeArrowheads="1"/>
          </p:cNvSpPr>
          <p:nvPr/>
        </p:nvSpPr>
        <p:spPr bwMode="auto">
          <a:xfrm>
            <a:off x="4724400" y="5486400"/>
            <a:ext cx="3810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(such idea for classical ensemble appears as early as in 1976, Adelman &amp; Doll, JCP.)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547747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See J.-S. Wang, et al, Phys. Rev.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99, 160601 (2007);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Phys. Rev. B 80, 224302 (2009).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2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Properties of the quantum noise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800600"/>
          </a:xfrm>
        </p:spPr>
        <p:txBody>
          <a:bodyPr/>
          <a:lstStyle/>
          <a:p>
            <a:endParaRPr lang="en-US" altLang="en-US" sz="2000" smtClean="0"/>
          </a:p>
          <a:p>
            <a:pPr>
              <a:buFontTx/>
              <a:buNone/>
            </a:pPr>
            <a:endParaRPr lang="en-US" altLang="en-US" sz="2000" smtClean="0"/>
          </a:p>
          <a:p>
            <a:pPr>
              <a:buFontTx/>
              <a:buNone/>
            </a:pPr>
            <a:endParaRPr lang="en-US" altLang="en-US" sz="2000" smtClean="0"/>
          </a:p>
          <a:p>
            <a:endParaRPr lang="en-US" altLang="en-US" sz="2000" smtClean="0"/>
          </a:p>
          <a:p>
            <a:endParaRPr lang="en-US" altLang="en-US" sz="2000" smtClean="0"/>
          </a:p>
          <a:p>
            <a:pPr>
              <a:buFontTx/>
              <a:buNone/>
            </a:pPr>
            <a:endParaRPr lang="en-US" altLang="en-US" sz="2000" smtClean="0"/>
          </a:p>
        </p:txBody>
      </p:sp>
      <p:graphicFrame>
        <p:nvGraphicFramePr>
          <p:cNvPr id="1024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62097859"/>
              </p:ext>
            </p:extLst>
          </p:nvPr>
        </p:nvGraphicFramePr>
        <p:xfrm>
          <a:off x="838200" y="1657350"/>
          <a:ext cx="7315200" cy="361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10" name="Equation" r:id="rId4" imgW="3238200" imgH="1600200" progId="Equation.DSMT4">
                  <p:embed/>
                </p:oleObj>
              </mc:Choice>
              <mc:Fallback>
                <p:oleObj name="Equation" r:id="rId4" imgW="3238200" imgH="160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57350"/>
                        <a:ext cx="7315200" cy="361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533400" y="5562600"/>
            <a:ext cx="6705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For nonequilibrium Green’s function (NEGF) notations, see JSW, Wang, &amp; L</a:t>
            </a:r>
            <a:r>
              <a:rPr lang="en-US" altLang="en-US">
                <a:cs typeface="Times New Roman" panose="02020603050405020304" pitchFamily="18" charset="0"/>
              </a:rPr>
              <a:t>ü, </a:t>
            </a:r>
            <a:r>
              <a:rPr lang="en-US" altLang="en-US"/>
              <a:t>Eur. Phys. J. B, 62, 381 (2008).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6FC0-9E32-4F1B-9EDA-4882385F1A61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Quasi-classical approximation</a:t>
            </a:r>
            <a:r>
              <a:rPr lang="en-US" altLang="en-US" dirty="0"/>
              <a:t> </a:t>
            </a:r>
            <a:r>
              <a:rPr lang="en-US" altLang="en-US" dirty="0" smtClean="0"/>
              <a:t>(</a:t>
            </a:r>
            <a:r>
              <a:rPr lang="en-US" altLang="en-US" dirty="0" err="1"/>
              <a:t>S</a:t>
            </a:r>
            <a:r>
              <a:rPr lang="en-US" altLang="en-US" dirty="0" err="1" smtClean="0"/>
              <a:t>chmid</a:t>
            </a:r>
            <a:r>
              <a:rPr lang="en-US" altLang="en-US" dirty="0" smtClean="0"/>
              <a:t> 1982)</a:t>
            </a:r>
            <a:endParaRPr lang="en-US" altLang="en-US" sz="2000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Replace operators </a:t>
            </a:r>
            <a:r>
              <a:rPr lang="en-US" altLang="en-US" i="1" smtClean="0"/>
              <a:t>u</a:t>
            </a:r>
            <a:r>
              <a:rPr lang="en-US" altLang="en-US" i="1" baseline="-25000" smtClean="0"/>
              <a:t>C</a:t>
            </a:r>
            <a:r>
              <a:rPr lang="en-US" altLang="en-US" i="1" smtClean="0"/>
              <a:t> &amp; </a:t>
            </a:r>
            <a:r>
              <a:rPr lang="en-US" altLang="en-US" i="1" smtClean="0">
                <a:sym typeface="Symbol" panose="05050102010706020507" pitchFamily="18" charset="2"/>
              </a:rPr>
              <a:t> </a:t>
            </a:r>
            <a:r>
              <a:rPr lang="en-US" altLang="en-US" smtClean="0">
                <a:sym typeface="Symbol" panose="05050102010706020507" pitchFamily="18" charset="2"/>
              </a:rPr>
              <a:t>by ordinary numbers</a:t>
            </a:r>
          </a:p>
          <a:p>
            <a:endParaRPr lang="en-US" altLang="en-US" smtClean="0">
              <a:sym typeface="Symbol" panose="05050102010706020507" pitchFamily="18" charset="2"/>
            </a:endParaRPr>
          </a:p>
          <a:p>
            <a:r>
              <a:rPr lang="en-US" altLang="en-US" smtClean="0">
                <a:sym typeface="Symbol" panose="05050102010706020507" pitchFamily="18" charset="2"/>
              </a:rPr>
              <a:t>Using the symmetrized quantum correlation,       </a:t>
            </a:r>
            <a:r>
              <a:rPr lang="en-US" altLang="en-US" i="1" smtClean="0">
                <a:sym typeface="Symbol" panose="05050102010706020507" pitchFamily="18" charset="2"/>
              </a:rPr>
              <a:t>i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ħ</a:t>
            </a:r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∑</a:t>
            </a:r>
            <a:r>
              <a:rPr lang="en-US" altLang="en-US" i="1" baseline="30000" smtClean="0">
                <a:cs typeface="Arial" panose="020B0604020202020204" pitchFamily="34" charset="0"/>
                <a:sym typeface="Symbol" panose="05050102010706020507" pitchFamily="18" charset="2"/>
              </a:rPr>
              <a:t>&gt;</a:t>
            </a:r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 +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∑</a:t>
            </a:r>
            <a:r>
              <a:rPr lang="en-US" altLang="en-US" i="1" baseline="30000" smtClean="0">
                <a:cs typeface="Arial" panose="020B0604020202020204" pitchFamily="34" charset="0"/>
                <a:sym typeface="Symbol" panose="05050102010706020507" pitchFamily="18" charset="2"/>
              </a:rPr>
              <a:t>&lt;</a:t>
            </a:r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)/2 for the correlation matrix of </a:t>
            </a:r>
            <a:r>
              <a:rPr lang="en-US" altLang="en-US" i="1" smtClean="0">
                <a:cs typeface="Arial" panose="020B0604020202020204" pitchFamily="34" charset="0"/>
                <a:sym typeface="Symbol" panose="05050102010706020507" pitchFamily="18" charset="2"/>
              </a:rPr>
              <a:t>.</a:t>
            </a:r>
            <a:endParaRPr lang="en-US" altLang="en-US" smtClean="0"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buFontTx/>
              <a:buNone/>
            </a:pPr>
            <a:endParaRPr lang="en-US" altLang="en-US" smtClean="0">
              <a:cs typeface="Arial" panose="020B0604020202020204" pitchFamily="34" charset="0"/>
              <a:sym typeface="Symbol" panose="05050102010706020507" pitchFamily="18" charset="2"/>
            </a:endParaRPr>
          </a:p>
          <a:p>
            <a:r>
              <a:rPr lang="en-US" altLang="en-US" smtClean="0">
                <a:cs typeface="Arial" panose="020B0604020202020204" pitchFamily="34" charset="0"/>
                <a:sym typeface="Symbol" panose="05050102010706020507" pitchFamily="18" charset="2"/>
              </a:rPr>
              <a:t>For linear systems, quasi-classical approximation turns out exact!  See, e.g., Dhar &amp; Roy, J. Stat. Phys. 125, 805 (2006).</a:t>
            </a:r>
            <a:endParaRPr lang="en-US" altLang="en-US" b="0" smtClean="0"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8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FF5941-23B9-4102-A768-01BCEFE0E2AD}" type="slidenum">
              <a:rPr lang="en-GB" altLang="en-US">
                <a:solidFill>
                  <a:schemeClr val="tx1"/>
                </a:solidFill>
              </a:rPr>
              <a:pPr eaLnBrk="1" hangingPunct="1"/>
              <a:t>20</a:t>
            </a:fld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Implementation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r>
              <a:rPr lang="en-US" altLang="en-US" sz="2400" dirty="0" smtClean="0"/>
              <a:t>Generate noise using fast Fourier transform</a:t>
            </a:r>
          </a:p>
          <a:p>
            <a:endParaRPr lang="en-US" altLang="en-US" sz="2400" dirty="0" smtClean="0"/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Solve the differential equation using velocity </a:t>
            </a:r>
            <a:r>
              <a:rPr lang="en-US" altLang="en-US" sz="2400" dirty="0" err="1" smtClean="0"/>
              <a:t>Verlet</a:t>
            </a:r>
            <a:endParaRPr lang="en-US" altLang="en-US" sz="2400" dirty="0" smtClean="0"/>
          </a:p>
          <a:p>
            <a:r>
              <a:rPr lang="en-US" altLang="en-US" sz="2400" dirty="0" smtClean="0"/>
              <a:t>Perform the kernel integration using a simple rectangular rule</a:t>
            </a:r>
          </a:p>
          <a:p>
            <a:r>
              <a:rPr lang="en-US" altLang="en-US" sz="2400" dirty="0" smtClean="0"/>
              <a:t>Compute energy current by</a:t>
            </a:r>
          </a:p>
          <a:p>
            <a:pPr>
              <a:buFontTx/>
              <a:buNone/>
            </a:pPr>
            <a:endParaRPr lang="en-US" altLang="en-US" dirty="0" smtClean="0"/>
          </a:p>
          <a:p>
            <a:endParaRPr lang="en-US" altLang="en-US" dirty="0" smtClean="0"/>
          </a:p>
        </p:txBody>
      </p:sp>
      <p:graphicFrame>
        <p:nvGraphicFramePr>
          <p:cNvPr id="1126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820177721"/>
              </p:ext>
            </p:extLst>
          </p:nvPr>
        </p:nvGraphicFramePr>
        <p:xfrm>
          <a:off x="939800" y="1981200"/>
          <a:ext cx="3529013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52" name="Equation" r:id="rId3" imgW="1777680" imgH="419040" progId="Equation.DSMT4">
                  <p:embed/>
                </p:oleObj>
              </mc:Choice>
              <mc:Fallback>
                <p:oleObj name="Equation" r:id="rId3" imgW="17776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1981200"/>
                        <a:ext cx="3529013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517389458"/>
              </p:ext>
            </p:extLst>
          </p:nvPr>
        </p:nvGraphicFramePr>
        <p:xfrm>
          <a:off x="914400" y="4611688"/>
          <a:ext cx="55626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53" name="Equation" r:id="rId5" imgW="3060360" imgH="507960" progId="Equation.DSMT4">
                  <p:embed/>
                </p:oleObj>
              </mc:Choice>
              <mc:Fallback>
                <p:oleObj name="Equation" r:id="rId5" imgW="306036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11688"/>
                        <a:ext cx="55626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0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8"/>
          <p:cNvSpPr>
            <a:spLocks noChangeArrowheads="1"/>
          </p:cNvSpPr>
          <p:nvPr/>
        </p:nvSpPr>
        <p:spPr bwMode="auto">
          <a:xfrm>
            <a:off x="3856038" y="1600200"/>
            <a:ext cx="2833687" cy="419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720725" y="1608138"/>
            <a:ext cx="2833688" cy="41767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37893" name="Picture 4" descr="eng_cap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524000"/>
            <a:ext cx="7023100" cy="4724400"/>
          </a:xfrm>
        </p:spPr>
      </p:pic>
      <p:sp>
        <p:nvSpPr>
          <p:cNvPr id="378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Equilibrium simulation</a:t>
            </a:r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7239000" y="1447800"/>
            <a:ext cx="17526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linear chain (red lines exact, open circles QMD) and nonlinear quartic onsite (crosses, QMD) of 128 atoms.  From Eur. Phys. J. B, 62, 381 (2008).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1"/>
          <p:cNvSpPr>
            <a:spLocks noChangeArrowheads="1"/>
          </p:cNvSpPr>
          <p:nvPr/>
        </p:nvSpPr>
        <p:spPr bwMode="auto">
          <a:xfrm>
            <a:off x="914400" y="1752600"/>
            <a:ext cx="5694363" cy="39862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6868" name="Picture 4" descr="kappa1D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676400"/>
            <a:ext cx="6477000" cy="4502150"/>
          </a:xfrm>
        </p:spPr>
      </p:pic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Comparison of QMD with NEGF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981200" y="274320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chemeClr val="hlink"/>
                </a:solidFill>
              </a:rPr>
              <a:t>QMD ballistic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2819400" y="32766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2057400" y="464820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chemeClr val="folHlink"/>
                </a:solidFill>
              </a:rPr>
              <a:t>QMD nonlinear</a:t>
            </a:r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H="1" flipV="1">
            <a:off x="1981200" y="4724400"/>
            <a:ext cx="76200" cy="152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6858000" y="1676400"/>
            <a:ext cx="21336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Three-atom junction with cubic nonlinearity (FPU-</a:t>
            </a:r>
            <a:r>
              <a:rPr lang="en-US" altLang="en-US">
                <a:sym typeface="Symbol" panose="05050102010706020507" pitchFamily="18" charset="2"/>
              </a:rPr>
              <a:t>)</a:t>
            </a:r>
            <a:r>
              <a:rPr lang="en-US" altLang="en-US"/>
              <a:t>.  From JSW, Wang, Zeng, PRB 74, 033408 (2006) &amp; JSW, Wang, L</a:t>
            </a:r>
            <a:r>
              <a:rPr lang="en-US" altLang="en-US">
                <a:cs typeface="Times New Roman" panose="02020603050405020304" pitchFamily="18" charset="0"/>
              </a:rPr>
              <a:t>ü, Eur. </a:t>
            </a:r>
            <a:r>
              <a:rPr lang="en-US" altLang="en-US"/>
              <a:t>Phys. J. B, 62, 381 (2008).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875" name="Line 12"/>
          <p:cNvSpPr>
            <a:spLocks noChangeShapeType="1"/>
          </p:cNvSpPr>
          <p:nvPr/>
        </p:nvSpPr>
        <p:spPr bwMode="auto">
          <a:xfrm>
            <a:off x="2971800" y="48006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Oval 13"/>
          <p:cNvSpPr>
            <a:spLocks noChangeArrowheads="1"/>
          </p:cNvSpPr>
          <p:nvPr/>
        </p:nvSpPr>
        <p:spPr bwMode="auto">
          <a:xfrm>
            <a:off x="50292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7" name="Oval 14"/>
          <p:cNvSpPr>
            <a:spLocks noChangeArrowheads="1"/>
          </p:cNvSpPr>
          <p:nvPr/>
        </p:nvSpPr>
        <p:spPr bwMode="auto">
          <a:xfrm>
            <a:off x="54864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8" name="Oval 15"/>
          <p:cNvSpPr>
            <a:spLocks noChangeArrowheads="1"/>
          </p:cNvSpPr>
          <p:nvPr/>
        </p:nvSpPr>
        <p:spPr bwMode="auto">
          <a:xfrm>
            <a:off x="5943600" y="4724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79" name="Oval 16"/>
          <p:cNvSpPr>
            <a:spLocks noChangeArrowheads="1"/>
          </p:cNvSpPr>
          <p:nvPr/>
        </p:nvSpPr>
        <p:spPr bwMode="auto">
          <a:xfrm>
            <a:off x="4648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0" name="Oval 17"/>
          <p:cNvSpPr>
            <a:spLocks noChangeArrowheads="1"/>
          </p:cNvSpPr>
          <p:nvPr/>
        </p:nvSpPr>
        <p:spPr bwMode="auto">
          <a:xfrm>
            <a:off x="4267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1" name="Oval 18"/>
          <p:cNvSpPr>
            <a:spLocks noChangeArrowheads="1"/>
          </p:cNvSpPr>
          <p:nvPr/>
        </p:nvSpPr>
        <p:spPr bwMode="auto">
          <a:xfrm>
            <a:off x="3886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2" name="Oval 19"/>
          <p:cNvSpPr>
            <a:spLocks noChangeArrowheads="1"/>
          </p:cNvSpPr>
          <p:nvPr/>
        </p:nvSpPr>
        <p:spPr bwMode="auto">
          <a:xfrm>
            <a:off x="3505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3" name="Oval 20"/>
          <p:cNvSpPr>
            <a:spLocks noChangeArrowheads="1"/>
          </p:cNvSpPr>
          <p:nvPr/>
        </p:nvSpPr>
        <p:spPr bwMode="auto">
          <a:xfrm>
            <a:off x="3124200" y="4724400"/>
            <a:ext cx="152400" cy="152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4" name="Oval 21"/>
          <p:cNvSpPr>
            <a:spLocks noChangeArrowheads="1"/>
          </p:cNvSpPr>
          <p:nvPr/>
        </p:nvSpPr>
        <p:spPr bwMode="auto">
          <a:xfrm>
            <a:off x="6400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5" name="Oval 22"/>
          <p:cNvSpPr>
            <a:spLocks noChangeArrowheads="1"/>
          </p:cNvSpPr>
          <p:nvPr/>
        </p:nvSpPr>
        <p:spPr bwMode="auto">
          <a:xfrm>
            <a:off x="6781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6" name="Oval 23"/>
          <p:cNvSpPr>
            <a:spLocks noChangeArrowheads="1"/>
          </p:cNvSpPr>
          <p:nvPr/>
        </p:nvSpPr>
        <p:spPr bwMode="auto">
          <a:xfrm>
            <a:off x="7162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7" name="Oval 24"/>
          <p:cNvSpPr>
            <a:spLocks noChangeArrowheads="1"/>
          </p:cNvSpPr>
          <p:nvPr/>
        </p:nvSpPr>
        <p:spPr bwMode="auto">
          <a:xfrm>
            <a:off x="7543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8" name="Oval 25"/>
          <p:cNvSpPr>
            <a:spLocks noChangeArrowheads="1"/>
          </p:cNvSpPr>
          <p:nvPr/>
        </p:nvSpPr>
        <p:spPr bwMode="auto">
          <a:xfrm>
            <a:off x="7924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9" name="Oval 26"/>
          <p:cNvSpPr>
            <a:spLocks noChangeArrowheads="1"/>
          </p:cNvSpPr>
          <p:nvPr/>
        </p:nvSpPr>
        <p:spPr bwMode="auto">
          <a:xfrm>
            <a:off x="8305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90" name="Oval 27"/>
          <p:cNvSpPr>
            <a:spLocks noChangeArrowheads="1"/>
          </p:cNvSpPr>
          <p:nvPr/>
        </p:nvSpPr>
        <p:spPr bwMode="auto">
          <a:xfrm>
            <a:off x="8686800" y="4724400"/>
            <a:ext cx="152400" cy="152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91" name="Text Box 28"/>
          <p:cNvSpPr txBox="1">
            <a:spLocks noChangeArrowheads="1"/>
          </p:cNvSpPr>
          <p:nvPr/>
        </p:nvSpPr>
        <p:spPr bwMode="auto">
          <a:xfrm>
            <a:off x="3352800" y="5043488"/>
            <a:ext cx="548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L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=1.56             k</a:t>
            </a:r>
            <a:r>
              <a:rPr lang="en-US" alt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=1.38, t=1.8             k</a:t>
            </a:r>
            <a:r>
              <a:rPr lang="en-US" alt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r>
              <a:rPr lang="en-US" altLang="en-US">
                <a:solidFill>
                  <a:schemeClr val="tx1"/>
                </a:solidFill>
                <a:latin typeface="Times New Roman" panose="02020603050405020304" pitchFamily="18" charset="0"/>
              </a:rPr>
              <a:t>=1.44</a:t>
            </a:r>
          </a:p>
        </p:txBody>
      </p:sp>
      <p:sp>
        <p:nvSpPr>
          <p:cNvPr id="36892" name="Line 29"/>
          <p:cNvSpPr>
            <a:spLocks noChangeShapeType="1"/>
          </p:cNvSpPr>
          <p:nvPr/>
        </p:nvSpPr>
        <p:spPr bwMode="auto">
          <a:xfrm>
            <a:off x="5257800" y="4800600"/>
            <a:ext cx="2286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93" name="Line 30"/>
          <p:cNvSpPr>
            <a:spLocks noChangeShapeType="1"/>
          </p:cNvSpPr>
          <p:nvPr/>
        </p:nvSpPr>
        <p:spPr bwMode="auto">
          <a:xfrm>
            <a:off x="5715000" y="4800600"/>
            <a:ext cx="2286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7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838200" y="1763713"/>
            <a:ext cx="5465763" cy="3857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22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From ballistic to diffusive transport</a:t>
            </a:r>
          </a:p>
        </p:txBody>
      </p:sp>
      <p:pic>
        <p:nvPicPr>
          <p:cNvPr id="12294" name="Picture 16" descr="nonlin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752600"/>
            <a:ext cx="6324600" cy="4287838"/>
          </a:xfrm>
        </p:spPr>
      </p:pic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6705600" y="1752600"/>
            <a:ext cx="20574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chain with quartic onsite nonlinearity (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model). The numbers indicate the length of the chains. From JSW, PRL 99, 160601 (2007). </a:t>
            </a:r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2667000" y="344328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NEGF, N=4 &amp; 32</a:t>
            </a:r>
          </a:p>
        </p:txBody>
      </p:sp>
      <p:sp>
        <p:nvSpPr>
          <p:cNvPr id="12297" name="Line 7"/>
          <p:cNvSpPr>
            <a:spLocks noChangeShapeType="1"/>
          </p:cNvSpPr>
          <p:nvPr/>
        </p:nvSpPr>
        <p:spPr bwMode="auto">
          <a:xfrm flipV="1">
            <a:off x="3886200" y="2743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8"/>
          <p:cNvSpPr>
            <a:spLocks noChangeShapeType="1"/>
          </p:cNvSpPr>
          <p:nvPr/>
        </p:nvSpPr>
        <p:spPr bwMode="auto">
          <a:xfrm flipH="1">
            <a:off x="4267200" y="38100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Text Box 9"/>
          <p:cNvSpPr txBox="1">
            <a:spLocks noChangeArrowheads="1"/>
          </p:cNvSpPr>
          <p:nvPr/>
        </p:nvSpPr>
        <p:spPr bwMode="auto">
          <a:xfrm>
            <a:off x="5715000" y="2482850"/>
            <a:ext cx="304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4</a:t>
            </a:r>
          </a:p>
        </p:txBody>
      </p:sp>
      <p:sp>
        <p:nvSpPr>
          <p:cNvPr id="12300" name="Text Box 10"/>
          <p:cNvSpPr txBox="1">
            <a:spLocks noChangeArrowheads="1"/>
          </p:cNvSpPr>
          <p:nvPr/>
        </p:nvSpPr>
        <p:spPr bwMode="auto">
          <a:xfrm>
            <a:off x="5638800" y="309245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16</a:t>
            </a:r>
          </a:p>
        </p:txBody>
      </p:sp>
      <p:sp>
        <p:nvSpPr>
          <p:cNvPr id="12301" name="Text Box 11"/>
          <p:cNvSpPr txBox="1">
            <a:spLocks noChangeArrowheads="1"/>
          </p:cNvSpPr>
          <p:nvPr/>
        </p:nvSpPr>
        <p:spPr bwMode="auto">
          <a:xfrm>
            <a:off x="5638800" y="354965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64</a:t>
            </a:r>
          </a:p>
        </p:txBody>
      </p:sp>
      <p:sp>
        <p:nvSpPr>
          <p:cNvPr id="12302" name="Text Box 12"/>
          <p:cNvSpPr txBox="1">
            <a:spLocks noChangeArrowheads="1"/>
          </p:cNvSpPr>
          <p:nvPr/>
        </p:nvSpPr>
        <p:spPr bwMode="auto">
          <a:xfrm>
            <a:off x="5562600" y="419100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256</a:t>
            </a:r>
          </a:p>
        </p:txBody>
      </p:sp>
      <p:sp>
        <p:nvSpPr>
          <p:cNvPr id="12303" name="Text Box 13"/>
          <p:cNvSpPr txBox="1">
            <a:spLocks noChangeArrowheads="1"/>
          </p:cNvSpPr>
          <p:nvPr/>
        </p:nvSpPr>
        <p:spPr bwMode="auto">
          <a:xfrm>
            <a:off x="5486400" y="484505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1024</a:t>
            </a:r>
          </a:p>
        </p:txBody>
      </p:sp>
      <p:sp>
        <p:nvSpPr>
          <p:cNvPr id="12304" name="Text Box 14"/>
          <p:cNvSpPr txBox="1">
            <a:spLocks noChangeArrowheads="1"/>
          </p:cNvSpPr>
          <p:nvPr/>
        </p:nvSpPr>
        <p:spPr bwMode="auto">
          <a:xfrm>
            <a:off x="5486400" y="522605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4096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990600" y="202565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Classical, </a:t>
            </a:r>
            <a:r>
              <a:rPr lang="en-US">
                <a:solidFill>
                  <a:schemeClr val="bg2"/>
                </a:solidFill>
                <a:cs typeface="Arial" panose="020B0604020202020204" pitchFamily="34" charset="0"/>
              </a:rPr>
              <a:t>ħ </a:t>
            </a:r>
            <a:r>
              <a:rPr lang="en-US">
                <a:solidFill>
                  <a:schemeClr val="bg2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0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6858000" y="510540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graphicFrame>
        <p:nvGraphicFramePr>
          <p:cNvPr id="12290" name="Object 19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6734175" y="5162550"/>
          <a:ext cx="19240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6" name="Equation" r:id="rId5" imgW="1371600" imgH="393480" progId="Equation.DSMT4">
                  <p:embed/>
                </p:oleObj>
              </mc:Choice>
              <mc:Fallback>
                <p:oleObj name="Equation" r:id="rId5" imgW="1371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175" y="5162550"/>
                        <a:ext cx="192405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4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Conductance of graphene strips</a:t>
            </a:r>
          </a:p>
        </p:txBody>
      </p:sp>
      <p:pic>
        <p:nvPicPr>
          <p:cNvPr id="39940" name="Picture 4" descr="cf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1242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leng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5105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57200" y="4495800"/>
            <a:ext cx="32004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Sites 0 to 7 are fixed left lead and sites 28 to 35 are fixed right lead.  Heat bath is applied to sites 8 to 15 at temperature 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site 20 to 27 at 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JSW, Ni, &amp; Jiang, PRB 2009.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1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9"/>
          <p:cNvSpPr>
            <a:spLocks noChangeArrowheads="1"/>
          </p:cNvSpPr>
          <p:nvPr/>
        </p:nvSpPr>
        <p:spPr bwMode="auto">
          <a:xfrm>
            <a:off x="1223963" y="1717675"/>
            <a:ext cx="5181600" cy="37941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8916" name="Picture 4" descr="conductance_FPU_bet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524000"/>
            <a:ext cx="6207125" cy="4648200"/>
          </a:xfrm>
        </p:spPr>
      </p:pic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FPU-</a:t>
            </a:r>
            <a:r>
              <a:rPr lang="en-US" altLang="en-US" smtClean="0">
                <a:sym typeface="Symbol" panose="05050102010706020507" pitchFamily="18" charset="2"/>
              </a:rPr>
              <a:t> model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2438400" y="2101850"/>
            <a:ext cx="1524000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cs typeface="Arial" panose="020B0604020202020204" pitchFamily="34" charset="0"/>
              </a:rPr>
              <a:t>}</a:t>
            </a:r>
            <a:r>
              <a:rPr lang="en-US" altLang="en-US" sz="2800">
                <a:cs typeface="Arial" panose="020B0604020202020204" pitchFamily="34" charset="0"/>
              </a:rPr>
              <a:t> </a:t>
            </a:r>
            <a:r>
              <a:rPr lang="en-US" altLang="en-US" sz="1600">
                <a:cs typeface="Arial" panose="020B0604020202020204" pitchFamily="34" charset="0"/>
              </a:rPr>
              <a:t>relaxing  rate NEGF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934200" y="1600200"/>
            <a:ext cx="19812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It is not clear whether QMD over or under estimates the nonlinear effect.   From Xu, JSW, Duan, Gu, &amp; Li, PRB 78, 224303 (2008).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Conductance of graphene strips</a:t>
            </a:r>
          </a:p>
        </p:txBody>
      </p:sp>
      <p:pic>
        <p:nvPicPr>
          <p:cNvPr id="39940" name="Picture 4" descr="cf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1242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leng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5105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57200" y="4495800"/>
            <a:ext cx="3200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Sites 0 to 7 are fixed left lead and sites 28 to 35 are fixed right lead.  Heat bath is applied to sites 8 to 15 at temperature </a:t>
            </a:r>
            <a:r>
              <a:rPr lang="en-US" altLang="en-US" i="1"/>
              <a:t>T</a:t>
            </a:r>
            <a:r>
              <a:rPr lang="en-US" altLang="en-US" baseline="-25000"/>
              <a:t>L</a:t>
            </a:r>
            <a:r>
              <a:rPr lang="en-US" altLang="en-US"/>
              <a:t> and site 20 to 27 at </a:t>
            </a:r>
            <a:r>
              <a:rPr lang="en-US" altLang="en-US" i="1"/>
              <a:t>T</a:t>
            </a:r>
            <a:r>
              <a:rPr lang="en-US" altLang="en-US" baseline="-25000"/>
              <a:t>R</a:t>
            </a:r>
            <a:r>
              <a:rPr lang="en-US" altLang="en-US"/>
              <a:t>. JSW, Ni, &amp; Jiang, PRB 2009.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4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Zigzag (5,0) carbon nanotubes</a:t>
            </a:r>
          </a:p>
        </p:txBody>
      </p:sp>
      <p:pic>
        <p:nvPicPr>
          <p:cNvPr id="40964" name="Picture 4" descr="zcn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6938" y="1600200"/>
            <a:ext cx="5427662" cy="4724400"/>
          </a:xfrm>
        </p:spPr>
      </p:pic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6705600" y="1600200"/>
            <a:ext cx="2133600" cy="352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Temperature dependence of the thermal conductance (and conductivity) for lengths 4.26 (green), 12.8 (red) and 25.6 (blue) nm, respectively. JSW, Ni and Jiang, PRB 2009. </a:t>
            </a:r>
          </a:p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5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4BAE86D-D2CD-45FB-84A4-4B1EF23DD0D0}" type="slidenum">
              <a:rPr lang="en-GB" altLang="en-US">
                <a:solidFill>
                  <a:schemeClr val="tx1"/>
                </a:solidFill>
              </a:rPr>
              <a:pPr eaLnBrk="1" hangingPunct="1"/>
              <a:t>28</a:t>
            </a:fld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Electron transport &amp; phonons</a:t>
            </a: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876800"/>
          </a:xfrm>
        </p:spPr>
        <p:txBody>
          <a:bodyPr/>
          <a:lstStyle/>
          <a:p>
            <a:r>
              <a:rPr lang="en-US" altLang="en-US" sz="2000" smtClean="0"/>
              <a:t>For electrons in the tight-binding form interacting with phonons, the quantum Langevin equations are (set </a:t>
            </a:r>
            <a:r>
              <a:rPr lang="en-US" altLang="en-US" sz="2000" i="1" smtClean="0">
                <a:cs typeface="Arial" panose="020B0604020202020204" pitchFamily="34" charset="0"/>
              </a:rPr>
              <a:t>ħ</a:t>
            </a:r>
            <a:r>
              <a:rPr lang="en-US" altLang="en-US" sz="2000" smtClean="0">
                <a:cs typeface="Arial" panose="020B0604020202020204" pitchFamily="34" charset="0"/>
              </a:rPr>
              <a:t> = 1)</a:t>
            </a:r>
          </a:p>
          <a:p>
            <a:endParaRPr lang="en-US" altLang="en-US" sz="2000" smtClean="0"/>
          </a:p>
        </p:txBody>
      </p:sp>
      <p:graphicFrame>
        <p:nvGraphicFramePr>
          <p:cNvPr id="1331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054818066"/>
              </p:ext>
            </p:extLst>
          </p:nvPr>
        </p:nvGraphicFramePr>
        <p:xfrm>
          <a:off x="939800" y="2209800"/>
          <a:ext cx="5664200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4" name="Equation" r:id="rId3" imgW="2463480" imgH="939600" progId="Equation.DSMT4">
                  <p:embed/>
                </p:oleObj>
              </mc:Choice>
              <mc:Fallback>
                <p:oleObj name="Equation" r:id="rId3" imgW="246348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2209800"/>
                        <a:ext cx="5664200" cy="216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037704220"/>
              </p:ext>
            </p:extLst>
          </p:nvPr>
        </p:nvGraphicFramePr>
        <p:xfrm>
          <a:off x="762000" y="4430713"/>
          <a:ext cx="7162800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5" name="Equation" r:id="rId5" imgW="3276360" imgH="634680" progId="Equation.DSMT4">
                  <p:embed/>
                </p:oleObj>
              </mc:Choice>
              <mc:Fallback>
                <p:oleObj name="Equation" r:id="rId5" imgW="327636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30713"/>
                        <a:ext cx="7162800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02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Quasi-classical approximation &amp; NEGF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609600" y="1981200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∑</a:t>
            </a:r>
            <a:r>
              <a:rPr lang="en-US" altLang="en-US" sz="2000" baseline="30000"/>
              <a:t>&lt;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</a:t>
            </a:r>
            <a:r>
              <a:rPr lang="en-US" altLang="en-US" sz="2000" i="1"/>
              <a:t>i</a:t>
            </a:r>
            <a:endParaRPr lang="en-US" altLang="en-US" sz="2000" b="1" i="1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1676400" y="2209800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Freeform 14"/>
          <p:cNvSpPr>
            <a:spLocks/>
          </p:cNvSpPr>
          <p:nvPr/>
        </p:nvSpPr>
        <p:spPr bwMode="auto">
          <a:xfrm>
            <a:off x="1870075" y="1552575"/>
            <a:ext cx="1166813" cy="647700"/>
          </a:xfrm>
          <a:custGeom>
            <a:avLst/>
            <a:gdLst>
              <a:gd name="T0" fmla="*/ 0 w 735"/>
              <a:gd name="T1" fmla="*/ 2147483647 h 408"/>
              <a:gd name="T2" fmla="*/ 2147483647 w 735"/>
              <a:gd name="T3" fmla="*/ 2147483647 h 408"/>
              <a:gd name="T4" fmla="*/ 2147483647 w 735"/>
              <a:gd name="T5" fmla="*/ 2147483647 h 408"/>
              <a:gd name="T6" fmla="*/ 2147483647 w 735"/>
              <a:gd name="T7" fmla="*/ 2147483647 h 408"/>
              <a:gd name="T8" fmla="*/ 2147483647 w 735"/>
              <a:gd name="T9" fmla="*/ 2147483647 h 408"/>
              <a:gd name="T10" fmla="*/ 2147483647 w 735"/>
              <a:gd name="T11" fmla="*/ 2147483647 h 408"/>
              <a:gd name="T12" fmla="*/ 2147483647 w 735"/>
              <a:gd name="T13" fmla="*/ 2147483647 h 408"/>
              <a:gd name="T14" fmla="*/ 2147483647 w 735"/>
              <a:gd name="T15" fmla="*/ 2147483647 h 408"/>
              <a:gd name="T16" fmla="*/ 2147483647 w 735"/>
              <a:gd name="T17" fmla="*/ 2147483647 h 408"/>
              <a:gd name="T18" fmla="*/ 2147483647 w 735"/>
              <a:gd name="T19" fmla="*/ 2147483647 h 408"/>
              <a:gd name="T20" fmla="*/ 2147483647 w 735"/>
              <a:gd name="T21" fmla="*/ 2147483647 h 408"/>
              <a:gd name="T22" fmla="*/ 2147483647 w 735"/>
              <a:gd name="T23" fmla="*/ 2147483647 h 408"/>
              <a:gd name="T24" fmla="*/ 2147483647 w 735"/>
              <a:gd name="T25" fmla="*/ 2147483647 h 408"/>
              <a:gd name="T26" fmla="*/ 2147483647 w 735"/>
              <a:gd name="T27" fmla="*/ 2147483647 h 408"/>
              <a:gd name="T28" fmla="*/ 2147483647 w 735"/>
              <a:gd name="T29" fmla="*/ 2147483647 h 408"/>
              <a:gd name="T30" fmla="*/ 2147483647 w 735"/>
              <a:gd name="T31" fmla="*/ 2147483647 h 408"/>
              <a:gd name="T32" fmla="*/ 2147483647 w 735"/>
              <a:gd name="T33" fmla="*/ 2147483647 h 408"/>
              <a:gd name="T34" fmla="*/ 2147483647 w 735"/>
              <a:gd name="T35" fmla="*/ 2147483647 h 408"/>
              <a:gd name="T36" fmla="*/ 2147483647 w 735"/>
              <a:gd name="T37" fmla="*/ 2147483647 h 408"/>
              <a:gd name="T38" fmla="*/ 2147483647 w 735"/>
              <a:gd name="T39" fmla="*/ 2147483647 h 408"/>
              <a:gd name="T40" fmla="*/ 2147483647 w 735"/>
              <a:gd name="T41" fmla="*/ 2147483647 h 408"/>
              <a:gd name="T42" fmla="*/ 2147483647 w 735"/>
              <a:gd name="T43" fmla="*/ 2147483647 h 408"/>
              <a:gd name="T44" fmla="*/ 2147483647 w 735"/>
              <a:gd name="T45" fmla="*/ 2147483647 h 408"/>
              <a:gd name="T46" fmla="*/ 2147483647 w 735"/>
              <a:gd name="T47" fmla="*/ 2147483647 h 408"/>
              <a:gd name="T48" fmla="*/ 2147483647 w 735"/>
              <a:gd name="T49" fmla="*/ 2147483647 h 408"/>
              <a:gd name="T50" fmla="*/ 2147483647 w 735"/>
              <a:gd name="T51" fmla="*/ 2147483647 h 408"/>
              <a:gd name="T52" fmla="*/ 2147483647 w 735"/>
              <a:gd name="T53" fmla="*/ 2147483647 h 408"/>
              <a:gd name="T54" fmla="*/ 2147483647 w 735"/>
              <a:gd name="T55" fmla="*/ 2147483647 h 408"/>
              <a:gd name="T56" fmla="*/ 2147483647 w 735"/>
              <a:gd name="T57" fmla="*/ 2147483647 h 408"/>
              <a:gd name="T58" fmla="*/ 2147483647 w 735"/>
              <a:gd name="T59" fmla="*/ 2147483647 h 408"/>
              <a:gd name="T60" fmla="*/ 2147483647 w 735"/>
              <a:gd name="T61" fmla="*/ 2147483647 h 40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35"/>
              <a:gd name="T94" fmla="*/ 0 h 408"/>
              <a:gd name="T95" fmla="*/ 735 w 735"/>
              <a:gd name="T96" fmla="*/ 408 h 40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35" h="408">
                <a:moveTo>
                  <a:pt x="0" y="395"/>
                </a:moveTo>
                <a:cubicBezTo>
                  <a:pt x="2" y="354"/>
                  <a:pt x="3" y="313"/>
                  <a:pt x="6" y="272"/>
                </a:cubicBezTo>
                <a:cubicBezTo>
                  <a:pt x="7" y="264"/>
                  <a:pt x="5" y="252"/>
                  <a:pt x="12" y="248"/>
                </a:cubicBezTo>
                <a:cubicBezTo>
                  <a:pt x="21" y="243"/>
                  <a:pt x="32" y="252"/>
                  <a:pt x="42" y="254"/>
                </a:cubicBezTo>
                <a:cubicBezTo>
                  <a:pt x="40" y="264"/>
                  <a:pt x="43" y="277"/>
                  <a:pt x="36" y="284"/>
                </a:cubicBezTo>
                <a:cubicBezTo>
                  <a:pt x="32" y="288"/>
                  <a:pt x="30" y="272"/>
                  <a:pt x="30" y="266"/>
                </a:cubicBezTo>
                <a:cubicBezTo>
                  <a:pt x="30" y="246"/>
                  <a:pt x="31" y="225"/>
                  <a:pt x="36" y="205"/>
                </a:cubicBezTo>
                <a:cubicBezTo>
                  <a:pt x="41" y="184"/>
                  <a:pt x="79" y="162"/>
                  <a:pt x="98" y="156"/>
                </a:cubicBezTo>
                <a:cubicBezTo>
                  <a:pt x="121" y="139"/>
                  <a:pt x="129" y="122"/>
                  <a:pt x="140" y="156"/>
                </a:cubicBezTo>
                <a:cubicBezTo>
                  <a:pt x="130" y="195"/>
                  <a:pt x="120" y="187"/>
                  <a:pt x="110" y="156"/>
                </a:cubicBezTo>
                <a:cubicBezTo>
                  <a:pt x="117" y="96"/>
                  <a:pt x="112" y="115"/>
                  <a:pt x="147" y="88"/>
                </a:cubicBezTo>
                <a:cubicBezTo>
                  <a:pt x="163" y="76"/>
                  <a:pt x="202" y="64"/>
                  <a:pt x="202" y="64"/>
                </a:cubicBezTo>
                <a:cubicBezTo>
                  <a:pt x="232" y="32"/>
                  <a:pt x="234" y="31"/>
                  <a:pt x="226" y="82"/>
                </a:cubicBezTo>
                <a:cubicBezTo>
                  <a:pt x="206" y="23"/>
                  <a:pt x="279" y="17"/>
                  <a:pt x="318" y="2"/>
                </a:cubicBezTo>
                <a:cubicBezTo>
                  <a:pt x="352" y="7"/>
                  <a:pt x="381" y="0"/>
                  <a:pt x="392" y="33"/>
                </a:cubicBezTo>
                <a:cubicBezTo>
                  <a:pt x="390" y="39"/>
                  <a:pt x="392" y="48"/>
                  <a:pt x="386" y="51"/>
                </a:cubicBezTo>
                <a:cubicBezTo>
                  <a:pt x="380" y="54"/>
                  <a:pt x="367" y="52"/>
                  <a:pt x="367" y="45"/>
                </a:cubicBezTo>
                <a:cubicBezTo>
                  <a:pt x="367" y="38"/>
                  <a:pt x="380" y="41"/>
                  <a:pt x="386" y="39"/>
                </a:cubicBezTo>
                <a:cubicBezTo>
                  <a:pt x="433" y="43"/>
                  <a:pt x="462" y="32"/>
                  <a:pt x="477" y="76"/>
                </a:cubicBezTo>
                <a:cubicBezTo>
                  <a:pt x="475" y="90"/>
                  <a:pt x="477" y="106"/>
                  <a:pt x="471" y="119"/>
                </a:cubicBezTo>
                <a:cubicBezTo>
                  <a:pt x="468" y="126"/>
                  <a:pt x="460" y="132"/>
                  <a:pt x="453" y="131"/>
                </a:cubicBezTo>
                <a:cubicBezTo>
                  <a:pt x="446" y="130"/>
                  <a:pt x="434" y="116"/>
                  <a:pt x="441" y="113"/>
                </a:cubicBezTo>
                <a:cubicBezTo>
                  <a:pt x="454" y="108"/>
                  <a:pt x="470" y="117"/>
                  <a:pt x="484" y="119"/>
                </a:cubicBezTo>
                <a:cubicBezTo>
                  <a:pt x="514" y="134"/>
                  <a:pt x="532" y="146"/>
                  <a:pt x="551" y="174"/>
                </a:cubicBezTo>
                <a:cubicBezTo>
                  <a:pt x="549" y="192"/>
                  <a:pt x="552" y="212"/>
                  <a:pt x="545" y="229"/>
                </a:cubicBezTo>
                <a:cubicBezTo>
                  <a:pt x="542" y="237"/>
                  <a:pt x="536" y="213"/>
                  <a:pt x="539" y="205"/>
                </a:cubicBezTo>
                <a:cubicBezTo>
                  <a:pt x="541" y="198"/>
                  <a:pt x="551" y="196"/>
                  <a:pt x="557" y="192"/>
                </a:cubicBezTo>
                <a:cubicBezTo>
                  <a:pt x="664" y="201"/>
                  <a:pt x="651" y="190"/>
                  <a:pt x="643" y="297"/>
                </a:cubicBezTo>
                <a:cubicBezTo>
                  <a:pt x="622" y="264"/>
                  <a:pt x="594" y="263"/>
                  <a:pt x="661" y="272"/>
                </a:cubicBezTo>
                <a:cubicBezTo>
                  <a:pt x="735" y="295"/>
                  <a:pt x="614" y="408"/>
                  <a:pt x="710" y="370"/>
                </a:cubicBezTo>
                <a:cubicBezTo>
                  <a:pt x="729" y="388"/>
                  <a:pt x="723" y="376"/>
                  <a:pt x="723" y="40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Text Box 15"/>
          <p:cNvSpPr txBox="1">
            <a:spLocks noChangeArrowheads="1"/>
          </p:cNvSpPr>
          <p:nvPr/>
        </p:nvSpPr>
        <p:spPr bwMode="auto">
          <a:xfrm>
            <a:off x="2209800" y="2209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1992" name="Text Box 16"/>
          <p:cNvSpPr txBox="1">
            <a:spLocks noChangeArrowheads="1"/>
          </p:cNvSpPr>
          <p:nvPr/>
        </p:nvSpPr>
        <p:spPr bwMode="auto">
          <a:xfrm>
            <a:off x="2133600" y="16002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1993" name="Text Box 17"/>
          <p:cNvSpPr txBox="1">
            <a:spLocks noChangeArrowheads="1"/>
          </p:cNvSpPr>
          <p:nvPr/>
        </p:nvSpPr>
        <p:spPr bwMode="auto">
          <a:xfrm>
            <a:off x="609600" y="2895600"/>
            <a:ext cx="114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∑</a:t>
            </a:r>
            <a:r>
              <a:rPr lang="en-US" altLang="en-US" sz="2000" baseline="30000"/>
              <a:t>r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</a:t>
            </a:r>
            <a:r>
              <a:rPr lang="en-US" altLang="en-US" sz="2000" i="1"/>
              <a:t>i </a:t>
            </a:r>
            <a:r>
              <a:rPr lang="en-US" altLang="en-US" sz="4000"/>
              <a:t>{</a:t>
            </a:r>
            <a:endParaRPr lang="en-US" altLang="en-US" sz="4000" b="1" i="1"/>
          </a:p>
        </p:txBody>
      </p:sp>
      <p:sp>
        <p:nvSpPr>
          <p:cNvPr id="41994" name="Line 18"/>
          <p:cNvSpPr>
            <a:spLocks noChangeShapeType="1"/>
          </p:cNvSpPr>
          <p:nvPr/>
        </p:nvSpPr>
        <p:spPr bwMode="auto">
          <a:xfrm>
            <a:off x="1752600" y="3443288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1946275" y="2786063"/>
            <a:ext cx="1166813" cy="647700"/>
          </a:xfrm>
          <a:custGeom>
            <a:avLst/>
            <a:gdLst>
              <a:gd name="T0" fmla="*/ 0 w 735"/>
              <a:gd name="T1" fmla="*/ 2147483647 h 408"/>
              <a:gd name="T2" fmla="*/ 2147483647 w 735"/>
              <a:gd name="T3" fmla="*/ 2147483647 h 408"/>
              <a:gd name="T4" fmla="*/ 2147483647 w 735"/>
              <a:gd name="T5" fmla="*/ 2147483647 h 408"/>
              <a:gd name="T6" fmla="*/ 2147483647 w 735"/>
              <a:gd name="T7" fmla="*/ 2147483647 h 408"/>
              <a:gd name="T8" fmla="*/ 2147483647 w 735"/>
              <a:gd name="T9" fmla="*/ 2147483647 h 408"/>
              <a:gd name="T10" fmla="*/ 2147483647 w 735"/>
              <a:gd name="T11" fmla="*/ 2147483647 h 408"/>
              <a:gd name="T12" fmla="*/ 2147483647 w 735"/>
              <a:gd name="T13" fmla="*/ 2147483647 h 408"/>
              <a:gd name="T14" fmla="*/ 2147483647 w 735"/>
              <a:gd name="T15" fmla="*/ 2147483647 h 408"/>
              <a:gd name="T16" fmla="*/ 2147483647 w 735"/>
              <a:gd name="T17" fmla="*/ 2147483647 h 408"/>
              <a:gd name="T18" fmla="*/ 2147483647 w 735"/>
              <a:gd name="T19" fmla="*/ 2147483647 h 408"/>
              <a:gd name="T20" fmla="*/ 2147483647 w 735"/>
              <a:gd name="T21" fmla="*/ 2147483647 h 408"/>
              <a:gd name="T22" fmla="*/ 2147483647 w 735"/>
              <a:gd name="T23" fmla="*/ 2147483647 h 408"/>
              <a:gd name="T24" fmla="*/ 2147483647 w 735"/>
              <a:gd name="T25" fmla="*/ 2147483647 h 408"/>
              <a:gd name="T26" fmla="*/ 2147483647 w 735"/>
              <a:gd name="T27" fmla="*/ 2147483647 h 408"/>
              <a:gd name="T28" fmla="*/ 2147483647 w 735"/>
              <a:gd name="T29" fmla="*/ 2147483647 h 408"/>
              <a:gd name="T30" fmla="*/ 2147483647 w 735"/>
              <a:gd name="T31" fmla="*/ 2147483647 h 408"/>
              <a:gd name="T32" fmla="*/ 2147483647 w 735"/>
              <a:gd name="T33" fmla="*/ 2147483647 h 408"/>
              <a:gd name="T34" fmla="*/ 2147483647 w 735"/>
              <a:gd name="T35" fmla="*/ 2147483647 h 408"/>
              <a:gd name="T36" fmla="*/ 2147483647 w 735"/>
              <a:gd name="T37" fmla="*/ 2147483647 h 408"/>
              <a:gd name="T38" fmla="*/ 2147483647 w 735"/>
              <a:gd name="T39" fmla="*/ 2147483647 h 408"/>
              <a:gd name="T40" fmla="*/ 2147483647 w 735"/>
              <a:gd name="T41" fmla="*/ 2147483647 h 408"/>
              <a:gd name="T42" fmla="*/ 2147483647 w 735"/>
              <a:gd name="T43" fmla="*/ 2147483647 h 408"/>
              <a:gd name="T44" fmla="*/ 2147483647 w 735"/>
              <a:gd name="T45" fmla="*/ 2147483647 h 408"/>
              <a:gd name="T46" fmla="*/ 2147483647 w 735"/>
              <a:gd name="T47" fmla="*/ 2147483647 h 408"/>
              <a:gd name="T48" fmla="*/ 2147483647 w 735"/>
              <a:gd name="T49" fmla="*/ 2147483647 h 408"/>
              <a:gd name="T50" fmla="*/ 2147483647 w 735"/>
              <a:gd name="T51" fmla="*/ 2147483647 h 408"/>
              <a:gd name="T52" fmla="*/ 2147483647 w 735"/>
              <a:gd name="T53" fmla="*/ 2147483647 h 408"/>
              <a:gd name="T54" fmla="*/ 2147483647 w 735"/>
              <a:gd name="T55" fmla="*/ 2147483647 h 408"/>
              <a:gd name="T56" fmla="*/ 2147483647 w 735"/>
              <a:gd name="T57" fmla="*/ 2147483647 h 408"/>
              <a:gd name="T58" fmla="*/ 2147483647 w 735"/>
              <a:gd name="T59" fmla="*/ 2147483647 h 408"/>
              <a:gd name="T60" fmla="*/ 2147483647 w 735"/>
              <a:gd name="T61" fmla="*/ 2147483647 h 40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35"/>
              <a:gd name="T94" fmla="*/ 0 h 408"/>
              <a:gd name="T95" fmla="*/ 735 w 735"/>
              <a:gd name="T96" fmla="*/ 408 h 40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35" h="408">
                <a:moveTo>
                  <a:pt x="0" y="395"/>
                </a:moveTo>
                <a:cubicBezTo>
                  <a:pt x="2" y="354"/>
                  <a:pt x="3" y="313"/>
                  <a:pt x="6" y="272"/>
                </a:cubicBezTo>
                <a:cubicBezTo>
                  <a:pt x="7" y="264"/>
                  <a:pt x="5" y="252"/>
                  <a:pt x="12" y="248"/>
                </a:cubicBezTo>
                <a:cubicBezTo>
                  <a:pt x="21" y="243"/>
                  <a:pt x="32" y="252"/>
                  <a:pt x="42" y="254"/>
                </a:cubicBezTo>
                <a:cubicBezTo>
                  <a:pt x="40" y="264"/>
                  <a:pt x="43" y="277"/>
                  <a:pt x="36" y="284"/>
                </a:cubicBezTo>
                <a:cubicBezTo>
                  <a:pt x="32" y="288"/>
                  <a:pt x="30" y="272"/>
                  <a:pt x="30" y="266"/>
                </a:cubicBezTo>
                <a:cubicBezTo>
                  <a:pt x="30" y="246"/>
                  <a:pt x="31" y="225"/>
                  <a:pt x="36" y="205"/>
                </a:cubicBezTo>
                <a:cubicBezTo>
                  <a:pt x="41" y="184"/>
                  <a:pt x="79" y="162"/>
                  <a:pt x="98" y="156"/>
                </a:cubicBezTo>
                <a:cubicBezTo>
                  <a:pt x="121" y="139"/>
                  <a:pt x="129" y="122"/>
                  <a:pt x="140" y="156"/>
                </a:cubicBezTo>
                <a:cubicBezTo>
                  <a:pt x="130" y="195"/>
                  <a:pt x="120" y="187"/>
                  <a:pt x="110" y="156"/>
                </a:cubicBezTo>
                <a:cubicBezTo>
                  <a:pt x="117" y="96"/>
                  <a:pt x="112" y="115"/>
                  <a:pt x="147" y="88"/>
                </a:cubicBezTo>
                <a:cubicBezTo>
                  <a:pt x="163" y="76"/>
                  <a:pt x="202" y="64"/>
                  <a:pt x="202" y="64"/>
                </a:cubicBezTo>
                <a:cubicBezTo>
                  <a:pt x="232" y="32"/>
                  <a:pt x="234" y="31"/>
                  <a:pt x="226" y="82"/>
                </a:cubicBezTo>
                <a:cubicBezTo>
                  <a:pt x="206" y="23"/>
                  <a:pt x="279" y="17"/>
                  <a:pt x="318" y="2"/>
                </a:cubicBezTo>
                <a:cubicBezTo>
                  <a:pt x="352" y="7"/>
                  <a:pt x="381" y="0"/>
                  <a:pt x="392" y="33"/>
                </a:cubicBezTo>
                <a:cubicBezTo>
                  <a:pt x="390" y="39"/>
                  <a:pt x="392" y="48"/>
                  <a:pt x="386" y="51"/>
                </a:cubicBezTo>
                <a:cubicBezTo>
                  <a:pt x="380" y="54"/>
                  <a:pt x="367" y="52"/>
                  <a:pt x="367" y="45"/>
                </a:cubicBezTo>
                <a:cubicBezTo>
                  <a:pt x="367" y="38"/>
                  <a:pt x="380" y="41"/>
                  <a:pt x="386" y="39"/>
                </a:cubicBezTo>
                <a:cubicBezTo>
                  <a:pt x="433" y="43"/>
                  <a:pt x="462" y="32"/>
                  <a:pt x="477" y="76"/>
                </a:cubicBezTo>
                <a:cubicBezTo>
                  <a:pt x="475" y="90"/>
                  <a:pt x="477" y="106"/>
                  <a:pt x="471" y="119"/>
                </a:cubicBezTo>
                <a:cubicBezTo>
                  <a:pt x="468" y="126"/>
                  <a:pt x="460" y="132"/>
                  <a:pt x="453" y="131"/>
                </a:cubicBezTo>
                <a:cubicBezTo>
                  <a:pt x="446" y="130"/>
                  <a:pt x="434" y="116"/>
                  <a:pt x="441" y="113"/>
                </a:cubicBezTo>
                <a:cubicBezTo>
                  <a:pt x="454" y="108"/>
                  <a:pt x="470" y="117"/>
                  <a:pt x="484" y="119"/>
                </a:cubicBezTo>
                <a:cubicBezTo>
                  <a:pt x="514" y="134"/>
                  <a:pt x="532" y="146"/>
                  <a:pt x="551" y="174"/>
                </a:cubicBezTo>
                <a:cubicBezTo>
                  <a:pt x="549" y="192"/>
                  <a:pt x="552" y="212"/>
                  <a:pt x="545" y="229"/>
                </a:cubicBezTo>
                <a:cubicBezTo>
                  <a:pt x="542" y="237"/>
                  <a:pt x="536" y="213"/>
                  <a:pt x="539" y="205"/>
                </a:cubicBezTo>
                <a:cubicBezTo>
                  <a:pt x="541" y="198"/>
                  <a:pt x="551" y="196"/>
                  <a:pt x="557" y="192"/>
                </a:cubicBezTo>
                <a:cubicBezTo>
                  <a:pt x="664" y="201"/>
                  <a:pt x="651" y="190"/>
                  <a:pt x="643" y="297"/>
                </a:cubicBezTo>
                <a:cubicBezTo>
                  <a:pt x="622" y="264"/>
                  <a:pt x="594" y="263"/>
                  <a:pt x="661" y="272"/>
                </a:cubicBezTo>
                <a:cubicBezTo>
                  <a:pt x="735" y="295"/>
                  <a:pt x="614" y="408"/>
                  <a:pt x="710" y="370"/>
                </a:cubicBezTo>
                <a:cubicBezTo>
                  <a:pt x="729" y="388"/>
                  <a:pt x="723" y="376"/>
                  <a:pt x="723" y="40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Text Box 20"/>
          <p:cNvSpPr txBox="1">
            <a:spLocks noChangeArrowheads="1"/>
          </p:cNvSpPr>
          <p:nvPr/>
        </p:nvSpPr>
        <p:spPr bwMode="auto">
          <a:xfrm>
            <a:off x="2286000" y="34290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1997" name="Text Box 21"/>
          <p:cNvSpPr txBox="1">
            <a:spLocks noChangeArrowheads="1"/>
          </p:cNvSpPr>
          <p:nvPr/>
        </p:nvSpPr>
        <p:spPr bwMode="auto">
          <a:xfrm>
            <a:off x="2209800" y="28336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1998" name="Line 22"/>
          <p:cNvSpPr>
            <a:spLocks noChangeShapeType="1"/>
          </p:cNvSpPr>
          <p:nvPr/>
        </p:nvSpPr>
        <p:spPr bwMode="auto">
          <a:xfrm>
            <a:off x="3886200" y="3443288"/>
            <a:ext cx="1524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Freeform 23"/>
          <p:cNvSpPr>
            <a:spLocks/>
          </p:cNvSpPr>
          <p:nvPr/>
        </p:nvSpPr>
        <p:spPr bwMode="auto">
          <a:xfrm>
            <a:off x="4079875" y="2786063"/>
            <a:ext cx="1166813" cy="647700"/>
          </a:xfrm>
          <a:custGeom>
            <a:avLst/>
            <a:gdLst>
              <a:gd name="T0" fmla="*/ 0 w 735"/>
              <a:gd name="T1" fmla="*/ 2147483647 h 408"/>
              <a:gd name="T2" fmla="*/ 2147483647 w 735"/>
              <a:gd name="T3" fmla="*/ 2147483647 h 408"/>
              <a:gd name="T4" fmla="*/ 2147483647 w 735"/>
              <a:gd name="T5" fmla="*/ 2147483647 h 408"/>
              <a:gd name="T6" fmla="*/ 2147483647 w 735"/>
              <a:gd name="T7" fmla="*/ 2147483647 h 408"/>
              <a:gd name="T8" fmla="*/ 2147483647 w 735"/>
              <a:gd name="T9" fmla="*/ 2147483647 h 408"/>
              <a:gd name="T10" fmla="*/ 2147483647 w 735"/>
              <a:gd name="T11" fmla="*/ 2147483647 h 408"/>
              <a:gd name="T12" fmla="*/ 2147483647 w 735"/>
              <a:gd name="T13" fmla="*/ 2147483647 h 408"/>
              <a:gd name="T14" fmla="*/ 2147483647 w 735"/>
              <a:gd name="T15" fmla="*/ 2147483647 h 408"/>
              <a:gd name="T16" fmla="*/ 2147483647 w 735"/>
              <a:gd name="T17" fmla="*/ 2147483647 h 408"/>
              <a:gd name="T18" fmla="*/ 2147483647 w 735"/>
              <a:gd name="T19" fmla="*/ 2147483647 h 408"/>
              <a:gd name="T20" fmla="*/ 2147483647 w 735"/>
              <a:gd name="T21" fmla="*/ 2147483647 h 408"/>
              <a:gd name="T22" fmla="*/ 2147483647 w 735"/>
              <a:gd name="T23" fmla="*/ 2147483647 h 408"/>
              <a:gd name="T24" fmla="*/ 2147483647 w 735"/>
              <a:gd name="T25" fmla="*/ 2147483647 h 408"/>
              <a:gd name="T26" fmla="*/ 2147483647 w 735"/>
              <a:gd name="T27" fmla="*/ 2147483647 h 408"/>
              <a:gd name="T28" fmla="*/ 2147483647 w 735"/>
              <a:gd name="T29" fmla="*/ 2147483647 h 408"/>
              <a:gd name="T30" fmla="*/ 2147483647 w 735"/>
              <a:gd name="T31" fmla="*/ 2147483647 h 408"/>
              <a:gd name="T32" fmla="*/ 2147483647 w 735"/>
              <a:gd name="T33" fmla="*/ 2147483647 h 408"/>
              <a:gd name="T34" fmla="*/ 2147483647 w 735"/>
              <a:gd name="T35" fmla="*/ 2147483647 h 408"/>
              <a:gd name="T36" fmla="*/ 2147483647 w 735"/>
              <a:gd name="T37" fmla="*/ 2147483647 h 408"/>
              <a:gd name="T38" fmla="*/ 2147483647 w 735"/>
              <a:gd name="T39" fmla="*/ 2147483647 h 408"/>
              <a:gd name="T40" fmla="*/ 2147483647 w 735"/>
              <a:gd name="T41" fmla="*/ 2147483647 h 408"/>
              <a:gd name="T42" fmla="*/ 2147483647 w 735"/>
              <a:gd name="T43" fmla="*/ 2147483647 h 408"/>
              <a:gd name="T44" fmla="*/ 2147483647 w 735"/>
              <a:gd name="T45" fmla="*/ 2147483647 h 408"/>
              <a:gd name="T46" fmla="*/ 2147483647 w 735"/>
              <a:gd name="T47" fmla="*/ 2147483647 h 408"/>
              <a:gd name="T48" fmla="*/ 2147483647 w 735"/>
              <a:gd name="T49" fmla="*/ 2147483647 h 408"/>
              <a:gd name="T50" fmla="*/ 2147483647 w 735"/>
              <a:gd name="T51" fmla="*/ 2147483647 h 408"/>
              <a:gd name="T52" fmla="*/ 2147483647 w 735"/>
              <a:gd name="T53" fmla="*/ 2147483647 h 408"/>
              <a:gd name="T54" fmla="*/ 2147483647 w 735"/>
              <a:gd name="T55" fmla="*/ 2147483647 h 408"/>
              <a:gd name="T56" fmla="*/ 2147483647 w 735"/>
              <a:gd name="T57" fmla="*/ 2147483647 h 408"/>
              <a:gd name="T58" fmla="*/ 2147483647 w 735"/>
              <a:gd name="T59" fmla="*/ 2147483647 h 408"/>
              <a:gd name="T60" fmla="*/ 2147483647 w 735"/>
              <a:gd name="T61" fmla="*/ 2147483647 h 40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35"/>
              <a:gd name="T94" fmla="*/ 0 h 408"/>
              <a:gd name="T95" fmla="*/ 735 w 735"/>
              <a:gd name="T96" fmla="*/ 408 h 40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35" h="408">
                <a:moveTo>
                  <a:pt x="0" y="395"/>
                </a:moveTo>
                <a:cubicBezTo>
                  <a:pt x="2" y="354"/>
                  <a:pt x="3" y="313"/>
                  <a:pt x="6" y="272"/>
                </a:cubicBezTo>
                <a:cubicBezTo>
                  <a:pt x="7" y="264"/>
                  <a:pt x="5" y="252"/>
                  <a:pt x="12" y="248"/>
                </a:cubicBezTo>
                <a:cubicBezTo>
                  <a:pt x="21" y="243"/>
                  <a:pt x="32" y="252"/>
                  <a:pt x="42" y="254"/>
                </a:cubicBezTo>
                <a:cubicBezTo>
                  <a:pt x="40" y="264"/>
                  <a:pt x="43" y="277"/>
                  <a:pt x="36" y="284"/>
                </a:cubicBezTo>
                <a:cubicBezTo>
                  <a:pt x="32" y="288"/>
                  <a:pt x="30" y="272"/>
                  <a:pt x="30" y="266"/>
                </a:cubicBezTo>
                <a:cubicBezTo>
                  <a:pt x="30" y="246"/>
                  <a:pt x="31" y="225"/>
                  <a:pt x="36" y="205"/>
                </a:cubicBezTo>
                <a:cubicBezTo>
                  <a:pt x="41" y="184"/>
                  <a:pt x="79" y="162"/>
                  <a:pt x="98" y="156"/>
                </a:cubicBezTo>
                <a:cubicBezTo>
                  <a:pt x="121" y="139"/>
                  <a:pt x="129" y="122"/>
                  <a:pt x="140" y="156"/>
                </a:cubicBezTo>
                <a:cubicBezTo>
                  <a:pt x="130" y="195"/>
                  <a:pt x="120" y="187"/>
                  <a:pt x="110" y="156"/>
                </a:cubicBezTo>
                <a:cubicBezTo>
                  <a:pt x="117" y="96"/>
                  <a:pt x="112" y="115"/>
                  <a:pt x="147" y="88"/>
                </a:cubicBezTo>
                <a:cubicBezTo>
                  <a:pt x="163" y="76"/>
                  <a:pt x="202" y="64"/>
                  <a:pt x="202" y="64"/>
                </a:cubicBezTo>
                <a:cubicBezTo>
                  <a:pt x="232" y="32"/>
                  <a:pt x="234" y="31"/>
                  <a:pt x="226" y="82"/>
                </a:cubicBezTo>
                <a:cubicBezTo>
                  <a:pt x="206" y="23"/>
                  <a:pt x="279" y="17"/>
                  <a:pt x="318" y="2"/>
                </a:cubicBezTo>
                <a:cubicBezTo>
                  <a:pt x="352" y="7"/>
                  <a:pt x="381" y="0"/>
                  <a:pt x="392" y="33"/>
                </a:cubicBezTo>
                <a:cubicBezTo>
                  <a:pt x="390" y="39"/>
                  <a:pt x="392" y="48"/>
                  <a:pt x="386" y="51"/>
                </a:cubicBezTo>
                <a:cubicBezTo>
                  <a:pt x="380" y="54"/>
                  <a:pt x="367" y="52"/>
                  <a:pt x="367" y="45"/>
                </a:cubicBezTo>
                <a:cubicBezTo>
                  <a:pt x="367" y="38"/>
                  <a:pt x="380" y="41"/>
                  <a:pt x="386" y="39"/>
                </a:cubicBezTo>
                <a:cubicBezTo>
                  <a:pt x="433" y="43"/>
                  <a:pt x="462" y="32"/>
                  <a:pt x="477" y="76"/>
                </a:cubicBezTo>
                <a:cubicBezTo>
                  <a:pt x="475" y="90"/>
                  <a:pt x="477" y="106"/>
                  <a:pt x="471" y="119"/>
                </a:cubicBezTo>
                <a:cubicBezTo>
                  <a:pt x="468" y="126"/>
                  <a:pt x="460" y="132"/>
                  <a:pt x="453" y="131"/>
                </a:cubicBezTo>
                <a:cubicBezTo>
                  <a:pt x="446" y="130"/>
                  <a:pt x="434" y="116"/>
                  <a:pt x="441" y="113"/>
                </a:cubicBezTo>
                <a:cubicBezTo>
                  <a:pt x="454" y="108"/>
                  <a:pt x="470" y="117"/>
                  <a:pt x="484" y="119"/>
                </a:cubicBezTo>
                <a:cubicBezTo>
                  <a:pt x="514" y="134"/>
                  <a:pt x="532" y="146"/>
                  <a:pt x="551" y="174"/>
                </a:cubicBezTo>
                <a:cubicBezTo>
                  <a:pt x="549" y="192"/>
                  <a:pt x="552" y="212"/>
                  <a:pt x="545" y="229"/>
                </a:cubicBezTo>
                <a:cubicBezTo>
                  <a:pt x="542" y="237"/>
                  <a:pt x="536" y="213"/>
                  <a:pt x="539" y="205"/>
                </a:cubicBezTo>
                <a:cubicBezTo>
                  <a:pt x="541" y="198"/>
                  <a:pt x="551" y="196"/>
                  <a:pt x="557" y="192"/>
                </a:cubicBezTo>
                <a:cubicBezTo>
                  <a:pt x="664" y="201"/>
                  <a:pt x="651" y="190"/>
                  <a:pt x="643" y="297"/>
                </a:cubicBezTo>
                <a:cubicBezTo>
                  <a:pt x="622" y="264"/>
                  <a:pt x="594" y="263"/>
                  <a:pt x="661" y="272"/>
                </a:cubicBezTo>
                <a:cubicBezTo>
                  <a:pt x="735" y="295"/>
                  <a:pt x="614" y="408"/>
                  <a:pt x="710" y="370"/>
                </a:cubicBezTo>
                <a:cubicBezTo>
                  <a:pt x="729" y="388"/>
                  <a:pt x="723" y="376"/>
                  <a:pt x="723" y="407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Text Box 24"/>
          <p:cNvSpPr txBox="1">
            <a:spLocks noChangeArrowheads="1"/>
          </p:cNvSpPr>
          <p:nvPr/>
        </p:nvSpPr>
        <p:spPr bwMode="auto">
          <a:xfrm>
            <a:off x="4419600" y="34290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&gt;</a:t>
            </a:r>
            <a:endParaRPr lang="en-US" altLang="en-US"/>
          </a:p>
        </p:txBody>
      </p:sp>
      <p:sp>
        <p:nvSpPr>
          <p:cNvPr id="42001" name="Text Box 25"/>
          <p:cNvSpPr txBox="1">
            <a:spLocks noChangeArrowheads="1"/>
          </p:cNvSpPr>
          <p:nvPr/>
        </p:nvSpPr>
        <p:spPr bwMode="auto">
          <a:xfrm>
            <a:off x="4343400" y="28336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2002" name="Text Box 26"/>
          <p:cNvSpPr txBox="1">
            <a:spLocks noChangeArrowheads="1"/>
          </p:cNvSpPr>
          <p:nvPr/>
        </p:nvSpPr>
        <p:spPr bwMode="auto">
          <a:xfrm>
            <a:off x="3429000" y="32004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+</a:t>
            </a:r>
          </a:p>
        </p:txBody>
      </p:sp>
      <p:sp>
        <p:nvSpPr>
          <p:cNvPr id="42003" name="Text Box 27"/>
          <p:cNvSpPr txBox="1">
            <a:spLocks noChangeArrowheads="1"/>
          </p:cNvSpPr>
          <p:nvPr/>
        </p:nvSpPr>
        <p:spPr bwMode="auto">
          <a:xfrm>
            <a:off x="7239000" y="2819400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/>
              <a:t>}</a:t>
            </a:r>
          </a:p>
        </p:txBody>
      </p:sp>
      <p:sp>
        <p:nvSpPr>
          <p:cNvPr id="42004" name="Text Box 28"/>
          <p:cNvSpPr txBox="1">
            <a:spLocks noChangeArrowheads="1"/>
          </p:cNvSpPr>
          <p:nvPr/>
        </p:nvSpPr>
        <p:spPr bwMode="auto">
          <a:xfrm>
            <a:off x="5715000" y="32004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cs typeface="Arial" panose="020B0604020202020204" pitchFamily="34" charset="0"/>
                <a:sym typeface="Symbol" panose="05050102010706020507" pitchFamily="18" charset="2"/>
              </a:rPr>
              <a:t>−</a:t>
            </a:r>
          </a:p>
        </p:txBody>
      </p:sp>
      <p:sp>
        <p:nvSpPr>
          <p:cNvPr id="42005" name="Oval 29"/>
          <p:cNvSpPr>
            <a:spLocks noChangeArrowheads="1"/>
          </p:cNvSpPr>
          <p:nvPr/>
        </p:nvSpPr>
        <p:spPr bwMode="auto">
          <a:xfrm>
            <a:off x="6400800" y="2341563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06" name="Line 30"/>
          <p:cNvSpPr>
            <a:spLocks noChangeShapeType="1"/>
          </p:cNvSpPr>
          <p:nvPr/>
        </p:nvSpPr>
        <p:spPr bwMode="auto">
          <a:xfrm>
            <a:off x="6324600" y="3408363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Freeform 31"/>
          <p:cNvSpPr>
            <a:spLocks/>
          </p:cNvSpPr>
          <p:nvPr/>
        </p:nvSpPr>
        <p:spPr bwMode="auto">
          <a:xfrm>
            <a:off x="6602413" y="2841625"/>
            <a:ext cx="101600" cy="573088"/>
          </a:xfrm>
          <a:custGeom>
            <a:avLst/>
            <a:gdLst>
              <a:gd name="T0" fmla="*/ 2147483647 w 64"/>
              <a:gd name="T1" fmla="*/ 0 h 361"/>
              <a:gd name="T2" fmla="*/ 2147483647 w 64"/>
              <a:gd name="T3" fmla="*/ 2147483647 h 361"/>
              <a:gd name="T4" fmla="*/ 2147483647 w 64"/>
              <a:gd name="T5" fmla="*/ 2147483647 h 361"/>
              <a:gd name="T6" fmla="*/ 2147483647 w 64"/>
              <a:gd name="T7" fmla="*/ 2147483647 h 361"/>
              <a:gd name="T8" fmla="*/ 2147483647 w 64"/>
              <a:gd name="T9" fmla="*/ 2147483647 h 361"/>
              <a:gd name="T10" fmla="*/ 2147483647 w 64"/>
              <a:gd name="T11" fmla="*/ 2147483647 h 361"/>
              <a:gd name="T12" fmla="*/ 2147483647 w 64"/>
              <a:gd name="T13" fmla="*/ 2147483647 h 361"/>
              <a:gd name="T14" fmla="*/ 2147483647 w 64"/>
              <a:gd name="T15" fmla="*/ 2147483647 h 361"/>
              <a:gd name="T16" fmla="*/ 2147483647 w 64"/>
              <a:gd name="T17" fmla="*/ 2147483647 h 361"/>
              <a:gd name="T18" fmla="*/ 2147483647 w 64"/>
              <a:gd name="T19" fmla="*/ 2147483647 h 361"/>
              <a:gd name="T20" fmla="*/ 2147483647 w 64"/>
              <a:gd name="T21" fmla="*/ 2147483647 h 361"/>
              <a:gd name="T22" fmla="*/ 2147483647 w 64"/>
              <a:gd name="T23" fmla="*/ 2147483647 h 361"/>
              <a:gd name="T24" fmla="*/ 2147483647 w 64"/>
              <a:gd name="T25" fmla="*/ 2147483647 h 361"/>
              <a:gd name="T26" fmla="*/ 2147483647 w 64"/>
              <a:gd name="T27" fmla="*/ 2147483647 h 36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4"/>
              <a:gd name="T43" fmla="*/ 0 h 361"/>
              <a:gd name="T44" fmla="*/ 64 w 64"/>
              <a:gd name="T45" fmla="*/ 361 h 36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4" h="361">
                <a:moveTo>
                  <a:pt x="14" y="0"/>
                </a:moveTo>
                <a:cubicBezTo>
                  <a:pt x="26" y="2"/>
                  <a:pt x="40" y="0"/>
                  <a:pt x="51" y="6"/>
                </a:cubicBezTo>
                <a:cubicBezTo>
                  <a:pt x="57" y="9"/>
                  <a:pt x="57" y="18"/>
                  <a:pt x="57" y="24"/>
                </a:cubicBezTo>
                <a:cubicBezTo>
                  <a:pt x="57" y="74"/>
                  <a:pt x="61" y="90"/>
                  <a:pt x="20" y="104"/>
                </a:cubicBezTo>
                <a:cubicBezTo>
                  <a:pt x="14" y="102"/>
                  <a:pt x="4" y="104"/>
                  <a:pt x="2" y="98"/>
                </a:cubicBezTo>
                <a:cubicBezTo>
                  <a:pt x="0" y="92"/>
                  <a:pt x="8" y="86"/>
                  <a:pt x="14" y="85"/>
                </a:cubicBezTo>
                <a:cubicBezTo>
                  <a:pt x="26" y="83"/>
                  <a:pt x="39" y="89"/>
                  <a:pt x="51" y="91"/>
                </a:cubicBezTo>
                <a:cubicBezTo>
                  <a:pt x="49" y="123"/>
                  <a:pt x="64" y="213"/>
                  <a:pt x="14" y="177"/>
                </a:cubicBezTo>
                <a:cubicBezTo>
                  <a:pt x="40" y="168"/>
                  <a:pt x="43" y="177"/>
                  <a:pt x="51" y="202"/>
                </a:cubicBezTo>
                <a:cubicBezTo>
                  <a:pt x="45" y="263"/>
                  <a:pt x="55" y="276"/>
                  <a:pt x="2" y="294"/>
                </a:cubicBezTo>
                <a:cubicBezTo>
                  <a:pt x="10" y="261"/>
                  <a:pt x="16" y="257"/>
                  <a:pt x="45" y="275"/>
                </a:cubicBezTo>
                <a:cubicBezTo>
                  <a:pt x="43" y="296"/>
                  <a:pt x="34" y="317"/>
                  <a:pt x="38" y="337"/>
                </a:cubicBezTo>
                <a:cubicBezTo>
                  <a:pt x="39" y="344"/>
                  <a:pt x="53" y="325"/>
                  <a:pt x="57" y="330"/>
                </a:cubicBezTo>
                <a:cubicBezTo>
                  <a:pt x="63" y="338"/>
                  <a:pt x="57" y="351"/>
                  <a:pt x="57" y="361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Text Box 33"/>
          <p:cNvSpPr txBox="1">
            <a:spLocks noChangeArrowheads="1"/>
          </p:cNvSpPr>
          <p:nvPr/>
        </p:nvSpPr>
        <p:spPr bwMode="auto">
          <a:xfrm>
            <a:off x="6629400" y="2895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D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2009" name="Text Box 34"/>
          <p:cNvSpPr txBox="1">
            <a:spLocks noChangeArrowheads="1"/>
          </p:cNvSpPr>
          <p:nvPr/>
        </p:nvSpPr>
        <p:spPr bwMode="auto">
          <a:xfrm>
            <a:off x="6400800" y="19954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10" name="Text Box 35"/>
          <p:cNvSpPr txBox="1">
            <a:spLocks noChangeArrowheads="1"/>
          </p:cNvSpPr>
          <p:nvPr/>
        </p:nvSpPr>
        <p:spPr bwMode="auto">
          <a:xfrm>
            <a:off x="609600" y="4357688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 sz="2000"/>
              <a:t>Π</a:t>
            </a:r>
            <a:r>
              <a:rPr lang="en-US" altLang="en-US" sz="2000" baseline="30000"/>
              <a:t>&lt;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−</a:t>
            </a:r>
            <a:r>
              <a:rPr lang="en-US" altLang="en-US" sz="2000" i="1"/>
              <a:t>i</a:t>
            </a:r>
            <a:endParaRPr lang="en-US" altLang="en-US" sz="2000" b="1" i="1"/>
          </a:p>
        </p:txBody>
      </p:sp>
      <p:sp>
        <p:nvSpPr>
          <p:cNvPr id="42011" name="Oval 40"/>
          <p:cNvSpPr>
            <a:spLocks noChangeArrowheads="1"/>
          </p:cNvSpPr>
          <p:nvPr/>
        </p:nvSpPr>
        <p:spPr bwMode="auto">
          <a:xfrm>
            <a:off x="2133600" y="4343400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12" name="Freeform 45"/>
          <p:cNvSpPr>
            <a:spLocks/>
          </p:cNvSpPr>
          <p:nvPr/>
        </p:nvSpPr>
        <p:spPr bwMode="auto">
          <a:xfrm>
            <a:off x="2597150" y="4524375"/>
            <a:ext cx="425450" cy="106363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3" name="Freeform 46"/>
          <p:cNvSpPr>
            <a:spLocks/>
          </p:cNvSpPr>
          <p:nvPr/>
        </p:nvSpPr>
        <p:spPr bwMode="auto">
          <a:xfrm>
            <a:off x="1676400" y="4541838"/>
            <a:ext cx="425450" cy="106362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4" name="Text Box 47"/>
          <p:cNvSpPr txBox="1">
            <a:spLocks noChangeArrowheads="1"/>
          </p:cNvSpPr>
          <p:nvPr/>
        </p:nvSpPr>
        <p:spPr bwMode="auto">
          <a:xfrm>
            <a:off x="2133600" y="4038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15" name="Text Box 48"/>
          <p:cNvSpPr txBox="1">
            <a:spLocks noChangeArrowheads="1"/>
          </p:cNvSpPr>
          <p:nvPr/>
        </p:nvSpPr>
        <p:spPr bwMode="auto">
          <a:xfrm>
            <a:off x="2133600" y="4800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&gt;</a:t>
            </a:r>
            <a:endParaRPr lang="en-US" altLang="en-US"/>
          </a:p>
        </p:txBody>
      </p:sp>
      <p:sp>
        <p:nvSpPr>
          <p:cNvPr id="42016" name="Text Box 49"/>
          <p:cNvSpPr txBox="1">
            <a:spLocks noChangeArrowheads="1"/>
          </p:cNvSpPr>
          <p:nvPr/>
        </p:nvSpPr>
        <p:spPr bwMode="auto">
          <a:xfrm>
            <a:off x="609600" y="5394325"/>
            <a:ext cx="1447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n-US" sz="2000"/>
              <a:t>Π</a:t>
            </a:r>
            <a:r>
              <a:rPr lang="en-US" altLang="en-US" sz="2000" baseline="30000"/>
              <a:t>r</a:t>
            </a:r>
            <a:r>
              <a:rPr lang="en-US" altLang="en-US" sz="2000" b="1" baseline="-25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 −</a:t>
            </a:r>
            <a:r>
              <a:rPr lang="en-US" altLang="en-US" sz="2000" i="1"/>
              <a:t>i </a:t>
            </a:r>
            <a:r>
              <a:rPr lang="en-US" altLang="en-US" sz="4000"/>
              <a:t>{</a:t>
            </a:r>
            <a:endParaRPr lang="en-US" altLang="en-US" sz="4000" b="1" i="1"/>
          </a:p>
        </p:txBody>
      </p:sp>
      <p:sp>
        <p:nvSpPr>
          <p:cNvPr id="42017" name="Oval 50"/>
          <p:cNvSpPr>
            <a:spLocks noChangeArrowheads="1"/>
          </p:cNvSpPr>
          <p:nvPr/>
        </p:nvSpPr>
        <p:spPr bwMode="auto">
          <a:xfrm>
            <a:off x="2311400" y="5562600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18" name="Freeform 51"/>
          <p:cNvSpPr>
            <a:spLocks/>
          </p:cNvSpPr>
          <p:nvPr/>
        </p:nvSpPr>
        <p:spPr bwMode="auto">
          <a:xfrm>
            <a:off x="2774950" y="5743575"/>
            <a:ext cx="425450" cy="106363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9" name="Freeform 52"/>
          <p:cNvSpPr>
            <a:spLocks/>
          </p:cNvSpPr>
          <p:nvPr/>
        </p:nvSpPr>
        <p:spPr bwMode="auto">
          <a:xfrm>
            <a:off x="1854200" y="5761038"/>
            <a:ext cx="425450" cy="106362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0" name="Text Box 53"/>
          <p:cNvSpPr txBox="1">
            <a:spLocks noChangeArrowheads="1"/>
          </p:cNvSpPr>
          <p:nvPr/>
        </p:nvSpPr>
        <p:spPr bwMode="auto">
          <a:xfrm>
            <a:off x="2311400" y="5257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r</a:t>
            </a:r>
            <a:endParaRPr lang="en-US" altLang="en-US"/>
          </a:p>
        </p:txBody>
      </p:sp>
      <p:sp>
        <p:nvSpPr>
          <p:cNvPr id="42021" name="Text Box 54"/>
          <p:cNvSpPr txBox="1">
            <a:spLocks noChangeArrowheads="1"/>
          </p:cNvSpPr>
          <p:nvPr/>
        </p:nvSpPr>
        <p:spPr bwMode="auto">
          <a:xfrm>
            <a:off x="2311400" y="60198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22" name="Oval 55"/>
          <p:cNvSpPr>
            <a:spLocks noChangeArrowheads="1"/>
          </p:cNvSpPr>
          <p:nvPr/>
        </p:nvSpPr>
        <p:spPr bwMode="auto">
          <a:xfrm>
            <a:off x="4419600" y="5576888"/>
            <a:ext cx="457200" cy="457200"/>
          </a:xfrm>
          <a:prstGeom prst="ellipse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023" name="Freeform 56"/>
          <p:cNvSpPr>
            <a:spLocks/>
          </p:cNvSpPr>
          <p:nvPr/>
        </p:nvSpPr>
        <p:spPr bwMode="auto">
          <a:xfrm>
            <a:off x="4883150" y="5757863"/>
            <a:ext cx="425450" cy="106362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4" name="Freeform 57"/>
          <p:cNvSpPr>
            <a:spLocks/>
          </p:cNvSpPr>
          <p:nvPr/>
        </p:nvSpPr>
        <p:spPr bwMode="auto">
          <a:xfrm>
            <a:off x="3962400" y="5775325"/>
            <a:ext cx="425450" cy="106363"/>
          </a:xfrm>
          <a:custGeom>
            <a:avLst/>
            <a:gdLst>
              <a:gd name="T0" fmla="*/ 0 w 268"/>
              <a:gd name="T1" fmla="*/ 2147483647 h 67"/>
              <a:gd name="T2" fmla="*/ 2147483647 w 268"/>
              <a:gd name="T3" fmla="*/ 2147483647 h 67"/>
              <a:gd name="T4" fmla="*/ 2147483647 w 268"/>
              <a:gd name="T5" fmla="*/ 2147483647 h 67"/>
              <a:gd name="T6" fmla="*/ 2147483647 w 268"/>
              <a:gd name="T7" fmla="*/ 2147483647 h 67"/>
              <a:gd name="T8" fmla="*/ 2147483647 w 268"/>
              <a:gd name="T9" fmla="*/ 2147483647 h 67"/>
              <a:gd name="T10" fmla="*/ 2147483647 w 268"/>
              <a:gd name="T11" fmla="*/ 2147483647 h 67"/>
              <a:gd name="T12" fmla="*/ 2147483647 w 268"/>
              <a:gd name="T13" fmla="*/ 2147483647 h 67"/>
              <a:gd name="T14" fmla="*/ 2147483647 w 268"/>
              <a:gd name="T15" fmla="*/ 2147483647 h 67"/>
              <a:gd name="T16" fmla="*/ 2147483647 w 268"/>
              <a:gd name="T17" fmla="*/ 2147483647 h 67"/>
              <a:gd name="T18" fmla="*/ 2147483647 w 268"/>
              <a:gd name="T19" fmla="*/ 2147483647 h 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68"/>
              <a:gd name="T31" fmla="*/ 0 h 67"/>
              <a:gd name="T32" fmla="*/ 268 w 268"/>
              <a:gd name="T33" fmla="*/ 67 h 6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68" h="67">
                <a:moveTo>
                  <a:pt x="0" y="61"/>
                </a:moveTo>
                <a:cubicBezTo>
                  <a:pt x="19" y="41"/>
                  <a:pt x="31" y="14"/>
                  <a:pt x="55" y="5"/>
                </a:cubicBezTo>
                <a:cubicBezTo>
                  <a:pt x="65" y="7"/>
                  <a:pt x="81" y="3"/>
                  <a:pt x="86" y="12"/>
                </a:cubicBezTo>
                <a:cubicBezTo>
                  <a:pt x="101" y="41"/>
                  <a:pt x="82" y="53"/>
                  <a:pt x="67" y="67"/>
                </a:cubicBezTo>
                <a:cubicBezTo>
                  <a:pt x="59" y="41"/>
                  <a:pt x="60" y="25"/>
                  <a:pt x="80" y="5"/>
                </a:cubicBezTo>
                <a:cubicBezTo>
                  <a:pt x="148" y="12"/>
                  <a:pt x="142" y="14"/>
                  <a:pt x="190" y="30"/>
                </a:cubicBezTo>
                <a:cubicBezTo>
                  <a:pt x="199" y="56"/>
                  <a:pt x="190" y="59"/>
                  <a:pt x="166" y="67"/>
                </a:cubicBezTo>
                <a:cubicBezTo>
                  <a:pt x="156" y="40"/>
                  <a:pt x="163" y="16"/>
                  <a:pt x="190" y="5"/>
                </a:cubicBezTo>
                <a:cubicBezTo>
                  <a:pt x="255" y="12"/>
                  <a:pt x="268" y="0"/>
                  <a:pt x="257" y="61"/>
                </a:cubicBezTo>
                <a:cubicBezTo>
                  <a:pt x="238" y="41"/>
                  <a:pt x="233" y="33"/>
                  <a:pt x="233" y="5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5" name="Text Box 58"/>
          <p:cNvSpPr txBox="1">
            <a:spLocks noChangeArrowheads="1"/>
          </p:cNvSpPr>
          <p:nvPr/>
        </p:nvSpPr>
        <p:spPr bwMode="auto">
          <a:xfrm>
            <a:off x="4419600" y="52720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&lt;</a:t>
            </a:r>
            <a:endParaRPr lang="en-US" altLang="en-US"/>
          </a:p>
        </p:txBody>
      </p:sp>
      <p:sp>
        <p:nvSpPr>
          <p:cNvPr id="42026" name="Text Box 59"/>
          <p:cNvSpPr txBox="1">
            <a:spLocks noChangeArrowheads="1"/>
          </p:cNvSpPr>
          <p:nvPr/>
        </p:nvSpPr>
        <p:spPr bwMode="auto">
          <a:xfrm>
            <a:off x="4419600" y="60340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/>
              <a:t>G</a:t>
            </a:r>
            <a:r>
              <a:rPr lang="en-US" altLang="en-US" baseline="30000"/>
              <a:t>a</a:t>
            </a:r>
            <a:endParaRPr lang="en-US" altLang="en-US"/>
          </a:p>
        </p:txBody>
      </p:sp>
      <p:sp>
        <p:nvSpPr>
          <p:cNvPr id="42027" name="Text Box 60"/>
          <p:cNvSpPr txBox="1">
            <a:spLocks noChangeArrowheads="1"/>
          </p:cNvSpPr>
          <p:nvPr/>
        </p:nvSpPr>
        <p:spPr bwMode="auto">
          <a:xfrm>
            <a:off x="3429000" y="5653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+</a:t>
            </a:r>
          </a:p>
        </p:txBody>
      </p:sp>
      <p:sp>
        <p:nvSpPr>
          <p:cNvPr id="42028" name="Text Box 61"/>
          <p:cNvSpPr txBox="1">
            <a:spLocks noChangeArrowheads="1"/>
          </p:cNvSpPr>
          <p:nvPr/>
        </p:nvSpPr>
        <p:spPr bwMode="auto">
          <a:xfrm>
            <a:off x="5410200" y="5394325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/>
              <a:t>}</a:t>
            </a:r>
          </a:p>
        </p:txBody>
      </p:sp>
      <p:sp>
        <p:nvSpPr>
          <p:cNvPr id="42029" name="Rectangle 63"/>
          <p:cNvSpPr>
            <a:spLocks noChangeArrowheads="1"/>
          </p:cNvSpPr>
          <p:nvPr/>
        </p:nvSpPr>
        <p:spPr bwMode="auto">
          <a:xfrm>
            <a:off x="2667000" y="4648200"/>
            <a:ext cx="420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800">
                <a:solidFill>
                  <a:srgbClr val="FF0000"/>
                </a:solidFill>
              </a:rPr>
              <a:t>Χ</a:t>
            </a:r>
            <a:endParaRPr lang="en-US" altLang="en-US" sz="2800">
              <a:solidFill>
                <a:srgbClr val="FF0000"/>
              </a:solidFill>
            </a:endParaRPr>
          </a:p>
        </p:txBody>
      </p:sp>
      <p:sp>
        <p:nvSpPr>
          <p:cNvPr id="42030" name="Rectangle 64"/>
          <p:cNvSpPr>
            <a:spLocks noChangeArrowheads="1"/>
          </p:cNvSpPr>
          <p:nvPr/>
        </p:nvSpPr>
        <p:spPr bwMode="auto">
          <a:xfrm>
            <a:off x="4837113" y="3443288"/>
            <a:ext cx="4206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800">
                <a:solidFill>
                  <a:srgbClr val="FF0000"/>
                </a:solidFill>
              </a:rPr>
              <a:t>Χ</a:t>
            </a:r>
            <a:endParaRPr lang="en-US" altLang="en-US" sz="2800">
              <a:solidFill>
                <a:srgbClr val="FF0000"/>
              </a:solidFill>
            </a:endParaRPr>
          </a:p>
        </p:txBody>
      </p:sp>
      <p:sp>
        <p:nvSpPr>
          <p:cNvPr id="42031" name="Text Box 65"/>
          <p:cNvSpPr txBox="1">
            <a:spLocks noChangeArrowheads="1"/>
          </p:cNvSpPr>
          <p:nvPr/>
        </p:nvSpPr>
        <p:spPr bwMode="auto">
          <a:xfrm>
            <a:off x="6172200" y="3962400"/>
            <a:ext cx="23622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To lowest order in coupling </a:t>
            </a:r>
            <a:r>
              <a:rPr lang="en-US" altLang="en-US" i="1"/>
              <a:t>M</a:t>
            </a:r>
            <a:r>
              <a:rPr lang="en-US" altLang="en-US"/>
              <a:t>, quasi-classical approximation is to replace all </a:t>
            </a:r>
            <a:r>
              <a:rPr lang="en-US" altLang="en-US" i="1"/>
              <a:t>G</a:t>
            </a:r>
            <a:r>
              <a:rPr lang="en-US" altLang="en-US" i="1" baseline="30000"/>
              <a:t>&gt; </a:t>
            </a:r>
            <a:r>
              <a:rPr lang="en-US" altLang="en-US"/>
              <a:t>by </a:t>
            </a:r>
            <a:r>
              <a:rPr lang="en-US" altLang="en-US">
                <a:cs typeface="Arial" panose="020B0604020202020204" pitchFamily="34" charset="0"/>
              </a:rPr>
              <a:t>−</a:t>
            </a:r>
            <a:r>
              <a:rPr lang="en-US" altLang="en-US" i="1"/>
              <a:t>G</a:t>
            </a:r>
            <a:r>
              <a:rPr lang="en-US" altLang="en-US" i="1" baseline="30000"/>
              <a:t>&lt;</a:t>
            </a:r>
            <a:r>
              <a:rPr lang="en-US" altLang="en-US" i="1"/>
              <a:t>.</a:t>
            </a:r>
            <a:endParaRPr lang="en-US" altLang="en-US" i="1" baseline="30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2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8"/>
          <p:cNvSpPr>
            <a:spLocks noChangeArrowheads="1"/>
          </p:cNvSpPr>
          <p:nvPr/>
        </p:nvSpPr>
        <p:spPr bwMode="auto">
          <a:xfrm>
            <a:off x="1243013" y="1854200"/>
            <a:ext cx="5164137" cy="35099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Ballistic electron transport, NEGF vs QMD</a:t>
            </a:r>
          </a:p>
        </p:txBody>
      </p:sp>
      <p:pic>
        <p:nvPicPr>
          <p:cNvPr id="43013" name="Picture 4" descr="fig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600200"/>
            <a:ext cx="6629400" cy="4633913"/>
          </a:xfrm>
        </p:spPr>
      </p:pic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781800" y="1731963"/>
            <a:ext cx="21336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Nearest neighbor hopping model with two sites in the center, lead hopping -</a:t>
            </a:r>
            <a:r>
              <a:rPr lang="en-US" altLang="en-US" i="1" dirty="0"/>
              <a:t>h</a:t>
            </a:r>
            <a:r>
              <a:rPr lang="en-US" altLang="en-US" baseline="-25000" dirty="0"/>
              <a:t>l</a:t>
            </a:r>
            <a:r>
              <a:rPr lang="en-US" altLang="en-US" dirty="0"/>
              <a:t> = 0.1 eV, varying the center part hopping term.  From </a:t>
            </a:r>
            <a:r>
              <a:rPr lang="en-US" altLang="en-US" dirty="0" err="1"/>
              <a:t>L</a:t>
            </a:r>
            <a:r>
              <a:rPr lang="en-US" altLang="en-US" dirty="0" err="1">
                <a:cs typeface="Arial" panose="020B0604020202020204" pitchFamily="34" charset="0"/>
              </a:rPr>
              <a:t>ü</a:t>
            </a:r>
            <a:r>
              <a:rPr lang="en-US" altLang="en-US" dirty="0">
                <a:cs typeface="Arial" panose="020B0604020202020204" pitchFamily="34" charset="0"/>
              </a:rPr>
              <a:t> &amp; JSW, </a:t>
            </a:r>
            <a:r>
              <a:rPr lang="en-US" altLang="en-US" dirty="0" smtClean="0">
                <a:cs typeface="Arial" panose="020B0604020202020204" pitchFamily="34" charset="0"/>
              </a:rPr>
              <a:t>J. </a:t>
            </a:r>
            <a:r>
              <a:rPr lang="en-US" altLang="en-US" dirty="0" err="1" smtClean="0">
                <a:cs typeface="Arial" panose="020B0604020202020204" pitchFamily="34" charset="0"/>
              </a:rPr>
              <a:t>Phys</a:t>
            </a:r>
            <a:r>
              <a:rPr lang="en-US" altLang="en-US" dirty="0" smtClean="0">
                <a:cs typeface="Arial" panose="020B0604020202020204" pitchFamily="34" charset="0"/>
              </a:rPr>
              <a:t>.:</a:t>
            </a:r>
            <a:r>
              <a:rPr lang="en-US" altLang="en-US" dirty="0" err="1" smtClean="0">
                <a:cs typeface="Arial" panose="020B0604020202020204" pitchFamily="34" charset="0"/>
              </a:rPr>
              <a:t>Condens</a:t>
            </a:r>
            <a:r>
              <a:rPr lang="en-US" altLang="en-US" dirty="0" smtClean="0">
                <a:cs typeface="Arial" panose="020B0604020202020204" pitchFamily="34" charset="0"/>
              </a:rPr>
              <a:t>. Matter 21, 025503 (2009).  </a:t>
            </a:r>
            <a:r>
              <a:rPr lang="en-US" altLang="en-US" dirty="0">
                <a:cs typeface="Arial" panose="020B0604020202020204" pitchFamily="34" charset="0"/>
              </a:rPr>
              <a:t>For NEGF method of electron-phonon interaction, see </a:t>
            </a:r>
            <a:r>
              <a:rPr lang="en-US" altLang="en-US" dirty="0" err="1">
                <a:cs typeface="Arial" panose="020B0604020202020204" pitchFamily="34" charset="0"/>
              </a:rPr>
              <a:t>Lü</a:t>
            </a:r>
            <a:r>
              <a:rPr lang="en-US" altLang="en-US" dirty="0">
                <a:cs typeface="Arial" panose="020B0604020202020204" pitchFamily="34" charset="0"/>
              </a:rPr>
              <a:t> &amp; JSW, </a:t>
            </a:r>
            <a:r>
              <a:rPr lang="en-US" altLang="en-US" dirty="0"/>
              <a:t>PRB 76, 165418 (2007).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0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8"/>
          <p:cNvSpPr>
            <a:spLocks noChangeArrowheads="1"/>
          </p:cNvSpPr>
          <p:nvPr/>
        </p:nvSpPr>
        <p:spPr bwMode="auto">
          <a:xfrm>
            <a:off x="914400" y="1690688"/>
            <a:ext cx="5292725" cy="35655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Strong electron-phonon interactions</a:t>
            </a:r>
          </a:p>
        </p:txBody>
      </p:sp>
      <p:pic>
        <p:nvPicPr>
          <p:cNvPr id="44037" name="Picture 4" descr="fig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447800"/>
            <a:ext cx="6324600" cy="4421188"/>
          </a:xfrm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6553200" y="16764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6477000" y="1600200"/>
            <a:ext cx="2362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Two-center-atom model with Su, Schrieffer &amp; </a:t>
            </a:r>
            <a:r>
              <a:rPr lang="en-US" altLang="en-US" dirty="0" err="1"/>
              <a:t>Heeger</a:t>
            </a:r>
            <a:r>
              <a:rPr lang="en-US" altLang="en-US" dirty="0"/>
              <a:t> electron-phonon interaction.  Lines are NEGF, dots are QMD.  From </a:t>
            </a:r>
            <a:r>
              <a:rPr lang="en-US" altLang="en-US" dirty="0" err="1"/>
              <a:t>Lü</a:t>
            </a:r>
            <a:r>
              <a:rPr lang="en-US" altLang="en-US" dirty="0"/>
              <a:t> &amp; JSW, J. Phys.: </a:t>
            </a:r>
            <a:r>
              <a:rPr lang="en-US" altLang="en-US" dirty="0" err="1"/>
              <a:t>Condens</a:t>
            </a:r>
            <a:r>
              <a:rPr lang="en-US" altLang="en-US" dirty="0"/>
              <a:t>. Matter, 21, 025503 (2009).</a:t>
            </a:r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4040" name="Text Box 9"/>
          <p:cNvSpPr txBox="1">
            <a:spLocks noChangeArrowheads="1"/>
          </p:cNvSpPr>
          <p:nvPr/>
        </p:nvSpPr>
        <p:spPr bwMode="auto">
          <a:xfrm>
            <a:off x="4114800" y="19050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ballistic</a:t>
            </a:r>
          </a:p>
        </p:txBody>
      </p:sp>
      <p:sp>
        <p:nvSpPr>
          <p:cNvPr id="44041" name="Line 10"/>
          <p:cNvSpPr>
            <a:spLocks noChangeShapeType="1"/>
          </p:cNvSpPr>
          <p:nvPr/>
        </p:nvSpPr>
        <p:spPr bwMode="auto">
          <a:xfrm>
            <a:off x="4953000" y="22098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9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14"/>
          <p:cNvSpPr>
            <a:spLocks noChangeArrowheads="1"/>
          </p:cNvSpPr>
          <p:nvPr/>
        </p:nvSpPr>
        <p:spPr bwMode="auto">
          <a:xfrm>
            <a:off x="1600200" y="1946275"/>
            <a:ext cx="4972050" cy="34004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5060" name="Picture 4" descr="fig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98625"/>
            <a:ext cx="6400800" cy="4473575"/>
          </a:xfrm>
        </p:spPr>
      </p:pic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QMD is exact in low electron density limit</a:t>
            </a:r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5105400" y="41910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Low electron density</a:t>
            </a:r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5257800" y="4114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4" name="Text Box 9"/>
          <p:cNvSpPr txBox="1">
            <a:spLocks noChangeArrowheads="1"/>
          </p:cNvSpPr>
          <p:nvPr/>
        </p:nvSpPr>
        <p:spPr bwMode="auto">
          <a:xfrm>
            <a:off x="2438400" y="2057400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Self-consistent Born approximation NEGF</a:t>
            </a:r>
          </a:p>
        </p:txBody>
      </p:sp>
      <p:sp>
        <p:nvSpPr>
          <p:cNvPr id="45065" name="Line 10"/>
          <p:cNvSpPr>
            <a:spLocks noChangeShapeType="1"/>
          </p:cNvSpPr>
          <p:nvPr/>
        </p:nvSpPr>
        <p:spPr bwMode="auto">
          <a:xfrm>
            <a:off x="3200400" y="23622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6" name="Text Box 11"/>
          <p:cNvSpPr txBox="1">
            <a:spLocks noChangeArrowheads="1"/>
          </p:cNvSpPr>
          <p:nvPr/>
        </p:nvSpPr>
        <p:spPr bwMode="auto">
          <a:xfrm>
            <a:off x="2133600" y="38100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FF6600"/>
                </a:solidFill>
              </a:rPr>
              <a:t>QMD</a:t>
            </a:r>
          </a:p>
        </p:txBody>
      </p:sp>
      <p:sp>
        <p:nvSpPr>
          <p:cNvPr id="45067" name="Line 13"/>
          <p:cNvSpPr>
            <a:spLocks noChangeShapeType="1"/>
          </p:cNvSpPr>
          <p:nvPr/>
        </p:nvSpPr>
        <p:spPr bwMode="auto">
          <a:xfrm>
            <a:off x="2590800" y="4114800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5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7"/>
          <p:cNvSpPr>
            <a:spLocks noChangeArrowheads="1"/>
          </p:cNvSpPr>
          <p:nvPr/>
        </p:nvSpPr>
        <p:spPr bwMode="auto">
          <a:xfrm>
            <a:off x="1143000" y="1882775"/>
            <a:ext cx="5073650" cy="3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46084" name="Picture 4" descr="fig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1628775"/>
            <a:ext cx="6477000" cy="4527550"/>
          </a:xfrm>
        </p:spPr>
      </p:pic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Ballistic to diffusive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6477000" y="1828800"/>
            <a:ext cx="2362200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Electronic conductance vs center junction size </a:t>
            </a:r>
            <a:r>
              <a:rPr lang="en-US" altLang="en-US" i="1" dirty="0"/>
              <a:t>L</a:t>
            </a:r>
            <a:r>
              <a:rPr lang="en-US" altLang="en-US" dirty="0"/>
              <a:t>. Electron-phonon interaction strength is </a:t>
            </a:r>
            <a:r>
              <a:rPr lang="en-US" altLang="en-US" i="1" dirty="0"/>
              <a:t>m</a:t>
            </a:r>
            <a:r>
              <a:rPr lang="en-US" altLang="en-US" dirty="0"/>
              <a:t>=0.1 eV. From </a:t>
            </a:r>
            <a:r>
              <a:rPr lang="en-US" altLang="en-US" dirty="0" err="1"/>
              <a:t>Lü</a:t>
            </a:r>
            <a:r>
              <a:rPr lang="en-US" altLang="en-US" dirty="0"/>
              <a:t> &amp; JSW, </a:t>
            </a:r>
            <a:r>
              <a:rPr lang="fr-FR" altLang="en-US" dirty="0"/>
              <a:t>J. Phys.: </a:t>
            </a:r>
            <a:r>
              <a:rPr lang="fr-FR" altLang="en-US" dirty="0" err="1"/>
              <a:t>Condens</a:t>
            </a:r>
            <a:r>
              <a:rPr lang="fr-FR" altLang="en-US" dirty="0"/>
              <a:t>. </a:t>
            </a:r>
            <a:r>
              <a:rPr lang="fr-FR" altLang="en-US" dirty="0" err="1"/>
              <a:t>Matter</a:t>
            </a:r>
            <a:r>
              <a:rPr lang="fr-FR" altLang="en-US" dirty="0"/>
              <a:t>, 21, 025503 (2009</a:t>
            </a:r>
            <a:r>
              <a:rPr lang="fr-FR" altLang="en-US" dirty="0" smtClean="0"/>
              <a:t>).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pPr eaLnBrk="1" hangingPunct="1"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7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smtClean="0"/>
              <a:t>Electrons as a heat bath (L</a:t>
            </a:r>
            <a:r>
              <a:rPr lang="en-US" altLang="en-US" sz="2800" smtClean="0">
                <a:cs typeface="Arial" panose="020B0604020202020204" pitchFamily="34" charset="0"/>
              </a:rPr>
              <a:t>ü</a:t>
            </a:r>
            <a:r>
              <a:rPr lang="en-US" altLang="en-US" sz="2800" smtClean="0"/>
              <a:t>, Brandbyge, et al, based on path-integral formulism)</a:t>
            </a:r>
          </a:p>
        </p:txBody>
      </p:sp>
      <p:graphicFrame>
        <p:nvGraphicFramePr>
          <p:cNvPr id="1433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85800" y="2057400"/>
          <a:ext cx="7543800" cy="284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82" name="Equation" r:id="rId4" imgW="2489040" imgH="939600" progId="Equation.DSMT4">
                  <p:embed/>
                </p:oleObj>
              </mc:Choice>
              <mc:Fallback>
                <p:oleObj name="Equation" r:id="rId4" imgW="2489040" imgH="93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057400"/>
                        <a:ext cx="7543800" cy="284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5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Joule heating from QMD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48139"/>
            <a:ext cx="4592173" cy="3262061"/>
          </a:xfrm>
          <a:prstGeom prst="rect">
            <a:avLst/>
          </a:prstGeom>
        </p:spPr>
      </p:pic>
      <p:pic>
        <p:nvPicPr>
          <p:cNvPr id="7" name="Picture 4" descr="cf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10729"/>
            <a:ext cx="2590800" cy="213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638800" y="4495800"/>
            <a:ext cx="2667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eat per unit time generated due to electric current for a 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2 graphene armchair configuration.  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From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Lü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, et al,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arXiv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::1501.06343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45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 simplified QMD?  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5029200"/>
          </a:xfrm>
        </p:spPr>
        <p:txBody>
          <a:bodyPr/>
          <a:lstStyle/>
          <a:p>
            <a:r>
              <a:rPr lang="en-US" altLang="en-US" sz="2000" dirty="0" smtClean="0"/>
              <a:t>Consider the following </a:t>
            </a:r>
            <a:r>
              <a:rPr lang="en-US" altLang="en-US" sz="2000" dirty="0" err="1" smtClean="0"/>
              <a:t>Langevin</a:t>
            </a:r>
            <a:r>
              <a:rPr lang="en-US" altLang="en-US" sz="2000" dirty="0" smtClean="0"/>
              <a:t> equation for lattice vibration [</a:t>
            </a:r>
            <a:r>
              <a:rPr lang="en-US" altLang="en-US" sz="2000" dirty="0" err="1" smtClean="0"/>
              <a:t>Keblinski</a:t>
            </a:r>
            <a:r>
              <a:rPr lang="en-US" altLang="en-US" sz="2000" dirty="0" smtClean="0"/>
              <a:t> &amp; JSW, unpublished; see also </a:t>
            </a:r>
            <a:r>
              <a:rPr lang="en-US" altLang="en-US" sz="2000" dirty="0" err="1" smtClean="0"/>
              <a:t>Buyukdagli</a:t>
            </a:r>
            <a:r>
              <a:rPr lang="en-US" altLang="en-US" sz="2000" dirty="0" smtClean="0"/>
              <a:t>, et al, PRE 78, 066702 (2008); </a:t>
            </a:r>
            <a:r>
              <a:rPr lang="en-US" altLang="en-US" sz="2000" dirty="0" err="1" smtClean="0"/>
              <a:t>Ceriotti</a:t>
            </a:r>
            <a:r>
              <a:rPr lang="en-US" altLang="en-US" sz="2000" dirty="0" smtClean="0"/>
              <a:t>, et al, JCTC (2010) ]:</a:t>
            </a:r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sz="2000" dirty="0" smtClean="0"/>
          </a:p>
          <a:p>
            <a:r>
              <a:rPr lang="en-US" altLang="en-US" sz="2000" dirty="0" smtClean="0"/>
              <a:t>then in the limit of small damping (</a:t>
            </a:r>
            <a:r>
              <a:rPr lang="el-GR" altLang="en-US" sz="2000" i="1" dirty="0" smtClean="0">
                <a:cs typeface="Arial" panose="020B0604020202020204" pitchFamily="34" charset="0"/>
                <a:sym typeface="Symbol" panose="05050102010706020507" pitchFamily="18" charset="2"/>
              </a:rPr>
              <a:t></a:t>
            </a:r>
            <a:r>
              <a:rPr lang="en-US" altLang="en-US" sz="2000" i="1" dirty="0" smtClean="0"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l-GR" altLang="en-US" sz="2000" dirty="0" smtClean="0"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US" altLang="en-US" sz="2000" dirty="0" smtClean="0">
                <a:cs typeface="Arial" panose="020B0604020202020204" pitchFamily="34" charset="0"/>
                <a:sym typeface="Symbol" panose="05050102010706020507" pitchFamily="18" charset="2"/>
              </a:rPr>
              <a:t> 0),  the energy of the vibrational modes is given exactly as that of the corresponding quantum system.</a:t>
            </a:r>
          </a:p>
          <a:p>
            <a:endParaRPr lang="el-GR" altLang="en-US" sz="2000" dirty="0" smtClean="0"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graphicFrame>
        <p:nvGraphicFramePr>
          <p:cNvPr id="1536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32496493"/>
              </p:ext>
            </p:extLst>
          </p:nvPr>
        </p:nvGraphicFramePr>
        <p:xfrm>
          <a:off x="1828800" y="2687638"/>
          <a:ext cx="4953000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7" name="Equation" r:id="rId4" imgW="2361960" imgH="977760" progId="Equation.DSMT4">
                  <p:embed/>
                </p:oleObj>
              </mc:Choice>
              <mc:Fallback>
                <p:oleObj name="Equation" r:id="rId4" imgW="2361960" imgH="977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687638"/>
                        <a:ext cx="4953000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6FC0-9E32-4F1B-9EDA-4882385F1A61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106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Perovskite Oxides</a:t>
            </a:r>
          </a:p>
        </p:txBody>
      </p:sp>
      <p:pic>
        <p:nvPicPr>
          <p:cNvPr id="4" name="Picture 3" descr="perovskit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095375"/>
            <a:ext cx="2971800" cy="180022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762000"/>
            <a:ext cx="3200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00" y="3048000"/>
            <a:ext cx="40896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Resistivity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thermopower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Na-doped NdMnO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different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fields, from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Mahendiran’s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</a:t>
            </a:r>
            <a:endParaRPr lang="en-SG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9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df</a:t>
            </a:r>
            <a:r>
              <a:rPr lang="en-US" dirty="0" smtClean="0"/>
              <a:t> coupling model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844306"/>
              </p:ext>
            </p:extLst>
          </p:nvPr>
        </p:nvGraphicFramePr>
        <p:xfrm>
          <a:off x="1219200" y="1514475"/>
          <a:ext cx="6172200" cy="126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53" name="Equation" r:id="rId3" imgW="3644640" imgH="749160" progId="Equation.DSMT4">
                  <p:embed/>
                </p:oleObj>
              </mc:Choice>
              <mc:Fallback>
                <p:oleObj name="Equation" r:id="rId3" imgW="364464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14475"/>
                        <a:ext cx="6172200" cy="1268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0" y="3124200"/>
            <a:ext cx="5410200" cy="266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Spins sit on the corners of a cubic lattice, electron at the center of the lattice.  Parameters: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≈ 0.2 eV,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≈ 0.1 eV or less, lattice constant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3.9 Å,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- 0.037 K,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0.069 K,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-2.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Approaches:</a:t>
            </a:r>
          </a:p>
          <a:p>
            <a:pPr marL="342900" indent="-34290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Boltzmann + RPA</a:t>
            </a:r>
          </a:p>
          <a:p>
            <a:pPr marL="342900" indent="-34290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mean-field</a:t>
            </a:r>
          </a:p>
          <a:p>
            <a:pPr marL="342900" indent="-342900"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Exact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diagonalisation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863600" y="3352800"/>
            <a:ext cx="457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20800" y="33528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63600" y="38100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778000" y="3352800"/>
            <a:ext cx="457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63600" y="38100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778000" y="38100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35200" y="3352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63600" y="4724400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778000" y="4267200"/>
            <a:ext cx="4572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87400" y="3733800"/>
            <a:ext cx="152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1701800" y="4572000"/>
            <a:ext cx="152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159000" y="3276600"/>
            <a:ext cx="152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320800" y="32766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863600" y="46482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159000" y="41910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778000" y="3733800"/>
            <a:ext cx="76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473200" y="40386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457200" y="3505199"/>
          <a:ext cx="336885" cy="457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54" name="Equation" r:id="rId5" imgW="177480" imgH="241200" progId="Equation.DSMT4">
                  <p:embed/>
                </p:oleObj>
              </mc:Choice>
              <mc:Fallback>
                <p:oleObj name="Equation" r:id="rId5" imgW="1774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05199"/>
                        <a:ext cx="336885" cy="4572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/>
        </p:nvGraphicFramePr>
        <p:xfrm>
          <a:off x="1244600" y="3990975"/>
          <a:ext cx="381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55" name="Equation" r:id="rId7" imgW="203040" imgH="228600" progId="Equation.DSMT4">
                  <p:embed/>
                </p:oleObj>
              </mc:Choice>
              <mc:Fallback>
                <p:oleObj name="Equation" r:id="rId7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3990975"/>
                        <a:ext cx="3810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Magnetic </a:t>
            </a:r>
            <a:r>
              <a:rPr lang="en-US" dirty="0" err="1" smtClean="0"/>
              <a:t>polaron</a:t>
            </a:r>
            <a:r>
              <a:rPr lang="en-US" dirty="0" smtClean="0"/>
              <a:t> physics?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single electron within the background sea of Heisenberg spins.</a:t>
            </a:r>
          </a:p>
          <a:p>
            <a:endParaRPr lang="en-US" dirty="0" smtClean="0"/>
          </a:p>
          <a:p>
            <a:r>
              <a:rPr lang="en-US" dirty="0" smtClean="0"/>
              <a:t>Can only talk about the mobility, </a:t>
            </a:r>
            <a:r>
              <a:rPr lang="en-US" i="1" dirty="0" smtClean="0"/>
              <a:t>v</a:t>
            </a:r>
            <a:r>
              <a:rPr lang="en-US" dirty="0" smtClean="0"/>
              <a:t>=</a:t>
            </a:r>
            <a:r>
              <a:rPr lang="el-GR" dirty="0" smtClean="0"/>
              <a:t>μ</a:t>
            </a:r>
            <a:r>
              <a:rPr lang="en-US" i="1" dirty="0" smtClean="0"/>
              <a:t>E</a:t>
            </a:r>
            <a:r>
              <a:rPr lang="en-US" dirty="0" smtClean="0"/>
              <a:t>; then </a:t>
            </a:r>
            <a:r>
              <a:rPr lang="el-GR" dirty="0" smtClean="0"/>
              <a:t>σ</a:t>
            </a:r>
            <a:r>
              <a:rPr lang="en-US" dirty="0" smtClean="0"/>
              <a:t> = e</a:t>
            </a:r>
            <a:r>
              <a:rPr lang="en-US" i="1" dirty="0" smtClean="0"/>
              <a:t>n</a:t>
            </a:r>
            <a:r>
              <a:rPr lang="el-GR" dirty="0" smtClean="0"/>
              <a:t>μ</a:t>
            </a:r>
            <a:r>
              <a:rPr lang="en-US" dirty="0" smtClean="0"/>
              <a:t> is correct at low carrier density, say </a:t>
            </a:r>
            <a:r>
              <a:rPr lang="en-US" i="1" dirty="0" smtClean="0"/>
              <a:t>n</a:t>
            </a:r>
            <a:r>
              <a:rPr lang="en-US" dirty="0" smtClean="0"/>
              <a:t>≈10</a:t>
            </a:r>
            <a:r>
              <a:rPr lang="en-US" baseline="30000" dirty="0" smtClean="0"/>
              <a:t>-4</a:t>
            </a:r>
            <a:r>
              <a:rPr lang="en-US" dirty="0" smtClean="0"/>
              <a:t> per unit cell.</a:t>
            </a:r>
          </a:p>
          <a:p>
            <a:endParaRPr lang="en-US" dirty="0" smtClean="0"/>
          </a:p>
          <a:p>
            <a:r>
              <a:rPr lang="en-US" dirty="0" smtClean="0"/>
              <a:t>Our approach: 1) Derive Heisenberg equations of motion for c</a:t>
            </a:r>
            <a:r>
              <a:rPr lang="en-US" i="1" baseline="-25000" dirty="0" smtClean="0"/>
              <a:t>l</a:t>
            </a:r>
            <a:r>
              <a:rPr lang="el-GR" baseline="-25000" dirty="0" smtClean="0"/>
              <a:t>σ</a:t>
            </a:r>
            <a:r>
              <a:rPr lang="en-US" dirty="0" smtClean="0"/>
              <a:t>, and </a:t>
            </a:r>
            <a:r>
              <a:rPr lang="en-US" b="1" dirty="0" err="1" smtClean="0"/>
              <a:t>S</a:t>
            </a:r>
            <a:r>
              <a:rPr lang="en-US" baseline="-25000" dirty="0" err="1" smtClean="0"/>
              <a:t>j</a:t>
            </a:r>
            <a:r>
              <a:rPr lang="en-US" dirty="0" smtClean="0"/>
              <a:t> from the </a:t>
            </a:r>
            <a:r>
              <a:rPr lang="en-US" dirty="0" err="1" smtClean="0"/>
              <a:t>df</a:t>
            </a:r>
            <a:r>
              <a:rPr lang="en-US" dirty="0" smtClean="0"/>
              <a:t> coupling model. 2) replace </a:t>
            </a:r>
            <a:r>
              <a:rPr lang="en-US" b="1" dirty="0" err="1" smtClean="0"/>
              <a:t>S</a:t>
            </a:r>
            <a:r>
              <a:rPr lang="en-US" baseline="-25000" dirty="0" err="1" smtClean="0"/>
              <a:t>j</a:t>
            </a:r>
            <a:r>
              <a:rPr lang="en-US" dirty="0" smtClean="0"/>
              <a:t> by a classical vector, replace </a:t>
            </a:r>
            <a:r>
              <a:rPr lang="en-US" dirty="0" err="1" smtClean="0"/>
              <a:t>c</a:t>
            </a:r>
            <a:r>
              <a:rPr lang="en-US" i="1" baseline="-25000" dirty="0" err="1" smtClean="0"/>
              <a:t>l</a:t>
            </a:r>
            <a:r>
              <a:rPr lang="el-GR" baseline="-25000" dirty="0" smtClean="0"/>
              <a:t>σ</a:t>
            </a:r>
            <a:r>
              <a:rPr lang="en-US" dirty="0" smtClean="0"/>
              <a:t> by complex number (i.e., single particle </a:t>
            </a:r>
            <a:r>
              <a:rPr lang="en-US" dirty="0" err="1" smtClean="0"/>
              <a:t>wavefunction</a:t>
            </a:r>
            <a:r>
              <a:rPr lang="en-US" dirty="0" smtClean="0"/>
              <a:t>). 3) Simulating a single electron diffuses on lattice under the influence of fluctuating magnetic moments. 4) Determine the diffusion constant </a:t>
            </a:r>
            <a:r>
              <a:rPr lang="en-US" i="1" dirty="0" smtClean="0"/>
              <a:t>D</a:t>
            </a:r>
            <a:r>
              <a:rPr lang="en-US" dirty="0" smtClean="0"/>
              <a:t>, and use Einstein relation to get </a:t>
            </a:r>
            <a:r>
              <a:rPr lang="el-GR" dirty="0" smtClean="0"/>
              <a:t>μ</a:t>
            </a:r>
            <a:r>
              <a:rPr lang="en-US" dirty="0" smtClean="0"/>
              <a:t> = </a:t>
            </a:r>
            <a:r>
              <a:rPr lang="en-US" i="1" dirty="0" smtClean="0"/>
              <a:t>D</a:t>
            </a:r>
            <a:r>
              <a:rPr lang="en-US" dirty="0" smtClean="0"/>
              <a:t>/(</a:t>
            </a:r>
            <a:r>
              <a:rPr lang="en-US" i="1" dirty="0" err="1" smtClean="0"/>
              <a:t>k</a:t>
            </a:r>
            <a:r>
              <a:rPr lang="en-US" baseline="-25000" dirty="0" err="1" smtClean="0"/>
              <a:t>B</a:t>
            </a:r>
            <a:r>
              <a:rPr lang="en-US" i="1" dirty="0" err="1" smtClean="0"/>
              <a:t>T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4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Operator-splitting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689047"/>
              </p:ext>
            </p:extLst>
          </p:nvPr>
        </p:nvGraphicFramePr>
        <p:xfrm>
          <a:off x="685800" y="1219200"/>
          <a:ext cx="4595813" cy="515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62" name="Equation" r:id="rId3" imgW="2425680" imgH="2717640" progId="Equation.DSMT4">
                  <p:embed/>
                </p:oleObj>
              </mc:Choice>
              <mc:Fallback>
                <p:oleObj name="Equation" r:id="rId3" imgW="2425680" imgH="2717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219200"/>
                        <a:ext cx="4595813" cy="5151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272869"/>
              </p:ext>
            </p:extLst>
          </p:nvPr>
        </p:nvGraphicFramePr>
        <p:xfrm>
          <a:off x="4800599" y="1475873"/>
          <a:ext cx="4359499" cy="2715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63" name="Equation" r:id="rId5" imgW="2895480" imgH="1803240" progId="Equation.DSMT4">
                  <p:embed/>
                </p:oleObj>
              </mc:Choice>
              <mc:Fallback>
                <p:oleObj name="Equation" r:id="rId5" imgW="2895480" imgH="1803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00599" y="1475873"/>
                        <a:ext cx="4359499" cy="2715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737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errors in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70660"/>
            <a:ext cx="6934200" cy="48539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4495800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MD codes implemented by R. Chen.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0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 diffusion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0" y="1417638"/>
            <a:ext cx="5945015" cy="49308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600200"/>
            <a:ext cx="2362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typical MD run result of the mean-square displacement for a 2D version of the model.  Temperature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=2K,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=0.005 eV,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=0.05 eV.  Unpublished, from Ruofan Chen.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2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Conclusion &amp; Outlook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QMD for phonon is correct in the ballistic limit and high-temperature classical limit</a:t>
            </a:r>
          </a:p>
          <a:p>
            <a:r>
              <a:rPr lang="en-US" altLang="en-US" dirty="0" smtClean="0"/>
              <a:t>Produce correct physics for single electron</a:t>
            </a:r>
          </a:p>
          <a:p>
            <a:r>
              <a:rPr lang="en-US" altLang="en-US" dirty="0" smtClean="0"/>
              <a:t>Much large systems can be simulated (comparing to NEGF)</a:t>
            </a:r>
          </a:p>
          <a:p>
            <a:r>
              <a:rPr lang="en-US" altLang="en-US" dirty="0" smtClean="0"/>
              <a:t>Quantum corrections in dynamics?</a:t>
            </a:r>
          </a:p>
          <a:p>
            <a:pPr lvl="1"/>
            <a:r>
              <a:rPr lang="en-US" altLang="en-US" dirty="0" smtClean="0"/>
              <a:t>Solve a hierarchical set of Heisenberg equations (</a:t>
            </a:r>
            <a:r>
              <a:rPr lang="en-US" altLang="en-US" dirty="0" err="1" smtClean="0"/>
              <a:t>Prezhdo</a:t>
            </a:r>
            <a:r>
              <a:rPr lang="en-US" altLang="en-US" dirty="0" smtClean="0"/>
              <a:t> et al, JCP)</a:t>
            </a:r>
          </a:p>
          <a:p>
            <a:pPr lvl="1"/>
            <a:r>
              <a:rPr lang="en-US" altLang="en-US" dirty="0" smtClean="0"/>
              <a:t>Can we treat the noises </a:t>
            </a:r>
            <a:r>
              <a:rPr lang="en-US" altLang="en-US" dirty="0" smtClean="0">
                <a:sym typeface="Symbol" panose="05050102010706020507" pitchFamily="18" charset="2"/>
              </a:rPr>
              <a:t> &amp;  as operators (i.e. matrices) thus restore ∑</a:t>
            </a:r>
            <a:r>
              <a:rPr lang="en-US" altLang="en-US" baseline="30000" dirty="0" smtClean="0">
                <a:sym typeface="Symbol" panose="05050102010706020507" pitchFamily="18" charset="2"/>
              </a:rPr>
              <a:t>&gt;</a:t>
            </a:r>
            <a:r>
              <a:rPr lang="en-US" altLang="en-US" dirty="0" smtClean="0">
                <a:sym typeface="Symbol" panose="05050102010706020507" pitchFamily="18" charset="2"/>
              </a:rPr>
              <a:t> ≠∑</a:t>
            </a:r>
            <a:r>
              <a:rPr lang="en-US" altLang="en-US" baseline="30000" dirty="0" smtClean="0">
                <a:sym typeface="Symbol" panose="05050102010706020507" pitchFamily="18" charset="2"/>
              </a:rPr>
              <a:t>&lt;</a:t>
            </a:r>
            <a:r>
              <a:rPr lang="en-US" altLang="en-US" dirty="0" smtClean="0">
                <a:sym typeface="Symbol" panose="05050102010706020507" pitchFamily="18" charset="2"/>
              </a:rPr>
              <a:t>?</a:t>
            </a:r>
            <a:r>
              <a:rPr lang="en-US" altLang="en-US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3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Collaborators/students </a:t>
            </a:r>
          </a:p>
        </p:txBody>
      </p:sp>
      <p:sp>
        <p:nvSpPr>
          <p:cNvPr id="48132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 err="1" smtClean="0"/>
              <a:t>Baowen</a:t>
            </a:r>
            <a:r>
              <a:rPr lang="en-US" altLang="en-US" dirty="0" smtClean="0"/>
              <a:t> Li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/>
              <a:t>Pawel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Keblinski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Jian Wang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/>
              <a:t>Jingtao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</a:t>
            </a:r>
            <a:r>
              <a:rPr lang="en-US" altLang="en-US" dirty="0" err="1" smtClean="0">
                <a:cs typeface="Times New Roman" panose="02020603050405020304" pitchFamily="18" charset="0"/>
              </a:rPr>
              <a:t>ü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 err="1" smtClean="0">
                <a:cs typeface="Times New Roman" panose="02020603050405020304" pitchFamily="18" charset="0"/>
              </a:rPr>
              <a:t>Jin</a:t>
            </a:r>
            <a:r>
              <a:rPr lang="en-US" altLang="en-US" dirty="0" smtClean="0">
                <a:cs typeface="Times New Roman" panose="02020603050405020304" pitchFamily="18" charset="0"/>
              </a:rPr>
              <a:t>-Wu Jiang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Eduardo </a:t>
            </a:r>
            <a:r>
              <a:rPr lang="en-US" altLang="en-US" dirty="0" err="1" smtClean="0">
                <a:cs typeface="Times New Roman" panose="02020603050405020304" pitchFamily="18" charset="0"/>
              </a:rPr>
              <a:t>Cuansing</a:t>
            </a:r>
            <a:endParaRPr lang="en-US" altLang="en-US" dirty="0" smtClean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Nan Zeng</a:t>
            </a:r>
          </a:p>
          <a:p>
            <a:pPr>
              <a:lnSpc>
                <a:spcPct val="90000"/>
              </a:lnSpc>
            </a:pPr>
            <a:endParaRPr lang="en-US" altLang="en-US" dirty="0" smtClean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 smtClean="0">
                <a:cs typeface="Times New Roman" panose="02020603050405020304" pitchFamily="18" charset="0"/>
              </a:rPr>
              <a:t>Lifa Zhang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>
                <a:cs typeface="Times New Roman" panose="02020603050405020304" pitchFamily="18" charset="0"/>
              </a:rPr>
              <a:t>Xiaoxi</a:t>
            </a:r>
            <a:r>
              <a:rPr lang="en-US" altLang="en-US" dirty="0" smtClean="0">
                <a:cs typeface="Times New Roman" panose="02020603050405020304" pitchFamily="18" charset="0"/>
              </a:rPr>
              <a:t> Ni</a:t>
            </a:r>
          </a:p>
        </p:txBody>
      </p:sp>
      <p:sp>
        <p:nvSpPr>
          <p:cNvPr id="48133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24000"/>
            <a:ext cx="4495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err="1" smtClean="0"/>
              <a:t>Saikong</a:t>
            </a:r>
            <a:r>
              <a:rPr lang="en-US" altLang="en-US" dirty="0" smtClean="0"/>
              <a:t> Chin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Chee Kwan Gan</a:t>
            </a:r>
          </a:p>
          <a:p>
            <a:pPr>
              <a:lnSpc>
                <a:spcPct val="90000"/>
              </a:lnSpc>
            </a:pPr>
            <a:r>
              <a:rPr lang="en-US" altLang="en-US" dirty="0" err="1" smtClean="0"/>
              <a:t>Jinghua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Lan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Yong Xu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 marL="0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Bijay Kumar Agarwalla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Thingna Juzar </a:t>
            </a:r>
            <a:r>
              <a:rPr lang="en-US" altLang="en-US" dirty="0" err="1" smtClean="0"/>
              <a:t>Yahya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Ruofan Chen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9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Method in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5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7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6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8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9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10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11&quot;/&gt;&lt;property id=&quot;20307&quot; value=&quot;265&quot;/&gt;&lt;/object&gt;&lt;object type=&quot;3&quot; unique_id=&quot;10190&quot;&gt;&lt;property id=&quot;20148&quot; value=&quot;5&quot;/&gt;&lt;property id=&quot;20300&quot; value=&quot;Slide 12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13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14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15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16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17 - &amp;quot;Definitions of General Green’s functions&amp;quot;&quot;/&gt;&lt;property id=&quot;20307&quot; value=&quot;270&quot;/&gt;&lt;/object&gt;&lt;object type=&quot;3&quot; unique_id=&quot;10454&quot;&gt;&lt;property id=&quot;20148&quot; value=&quot;5&quot;/&gt;&lt;property id=&quot;20300&quot; value=&quot;Slide 18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19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23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24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26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27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25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29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30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36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37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38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39 - &amp;quot;Solution for Green’s functions&amp;quot;&quot;/&gt;&lt;property id=&quot;20307&quot; value=&quot;287&quot;/&gt;&lt;/object&gt;&lt;object type=&quot;3&quot; unique_id=&quot;11513&quot;&gt;&lt;property id=&quot;20148&quot; value=&quot;5&quot;/&gt;&lt;property id=&quot;20300&quot; value=&quot;Slide 41 - &amp;quot;Handling interaction&amp;quot;&quot;/&gt;&lt;property id=&quot;20307&quot; value=&quot;288&quot;/&gt;&lt;/object&gt;&lt;object type=&quot;3&quot; unique_id=&quot;11514&quot;&gt;&lt;property id=&quot;20148&quot; value=&quot;5&quot;/&gt;&lt;property id=&quot;20300&quot; value=&quot;Slide 42 - &amp;quot;Scattering operator S&amp;quot;&quot;/&gt;&lt;property id=&quot;20307&quot; value=&quot;289&quot;/&gt;&lt;/object&gt;&lt;object type=&quot;3&quot; unique_id=&quot;11515&quot;&gt;&lt;property id=&quot;20148&quot; value=&quot;5&quot;/&gt;&lt;property id=&quot;20300&quot; value=&quot;Slide 43 - &amp;quot;Contour-ordered Green’s function&amp;quot;&quot;/&gt;&lt;property id=&quot;20307&quot; value=&quot;290&quot;/&gt;&lt;/object&gt;&lt;object type=&quot;3&quot; unique_id=&quot;11516&quot;&gt;&lt;property id=&quot;20148&quot; value=&quot;5&quot;/&gt;&lt;property id=&quot;20300&quot; value=&quot;Slide 44 - &amp;quot;Perturbative expansion of contour ordered Green’s function&amp;quot;&quot;/&gt;&lt;property id=&quot;20307&quot; value=&quot;291&quot;/&gt;&lt;/object&gt;&lt;object type=&quot;3&quot; unique_id=&quot;11517&quot;&gt;&lt;property id=&quot;20148&quot; value=&quot;5&quot;/&gt;&lt;property id=&quot;20300&quot; value=&quot;Slide 45 - &amp;quot;General expansion rule&amp;quot;&quot;/&gt;&lt;property id=&quot;20307&quot; value=&quot;292&quot;/&gt;&lt;/object&gt;&lt;object type=&quot;3&quot; unique_id=&quot;11518&quot;&gt;&lt;property id=&quot;20148&quot; value=&quot;5&quot;/&gt;&lt;property id=&quot;20300&quot; value=&quot;Slide 46 - &amp;quot;Diagrammatic representation of the expansion&amp;quot;&quot;/&gt;&lt;property id=&quot;20307&quot; value=&quot;293&quot;/&gt;&lt;/object&gt;&lt;object type=&quot;3&quot; unique_id=&quot;11519&quot;&gt;&lt;property id=&quot;20148&quot; value=&quot;5&quot;/&gt;&lt;property id=&quot;20300&quot; value=&quot;Slide 47 - &amp;quot;Self -energy expansion&amp;quot;&quot;/&gt;&lt;property id=&quot;20307&quot; value=&quot;294&quot;/&gt;&lt;/object&gt;&lt;object type=&quot;3&quot; unique_id=&quot;11520&quot;&gt;&lt;property id=&quot;20148&quot; value=&quot;5&quot;/&gt;&lt;property id=&quot;20300&quot; value=&quot;Slide 48 - &amp;quot;Explicit expression for self-energy&amp;quot;&quot;/&gt;&lt;property id=&quot;20307&quot; value=&quot;295&quot;/&gt;&lt;/object&gt;&lt;object type=&quot;3&quot; unique_id=&quot;11521&quot;&gt;&lt;property id=&quot;20148&quot; value=&quot;5&quot;/&gt;&lt;property id=&quot;20300&quot; value=&quot;Slide 49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51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52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54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55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59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60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61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62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64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65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66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67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68 - &amp;quot;General recursive algorithm for g&amp;quot;&quot;/&gt;&lt;property id=&quot;20307&quot; value=&quot;309&quot;/&gt;&lt;/object&gt;&lt;object type=&quot;3&quot; unique_id=&quot;11535&quot;&gt;&lt;property id=&quot;20148&quot; value=&quot;5&quot;/&gt;&lt;property id=&quot;20300&quot; value=&quot;Slide 70 - &amp;quot;Carbon nanotube (6,0), force field from Gaussian&amp;quot;&quot;/&gt;&lt;property id=&quot;20307&quot; value=&quot;310&quot;/&gt;&lt;/object&gt;&lt;object type=&quot;3&quot; unique_id=&quot;11536&quot;&gt;&lt;property id=&quot;20148&quot; value=&quot;5&quot;/&gt;&lt;property id=&quot;20300&quot; value=&quot;Slide 71 - &amp;quot;Carbon nanotube, nonlinear effect&amp;quot;&quot;/&gt;&lt;property id=&quot;20307&quot; value=&quot;311&quot;/&gt;&lt;/object&gt;&lt;object type=&quot;3&quot; unique_id=&quot;11537&quot;&gt;&lt;property id=&quot;20148&quot; value=&quot;5&quot;/&gt;&lt;property id=&quot;20300&quot; value=&quot;Slide 73 - &amp;quot;Molecular dynamics with quantum bath&amp;quot;&quot;/&gt;&lt;property id=&quot;20307&quot; value=&quot;313&quot;/&gt;&lt;/object&gt;&lt;object type=&quot;3&quot; unique_id=&quot;11538&quot;&gt;&lt;property id=&quot;20148&quot; value=&quot;5&quot;/&gt;&lt;property id=&quot;20300&quot; value=&quot;Slide 74 - &amp;quot;Average displacement, thermal expansion&amp;quot;&quot;/&gt;&lt;property id=&quot;20307&quot; value=&quot;314&quot;/&gt;&lt;/object&gt;&lt;object type=&quot;3&quot; unique_id=&quot;11539&quot;&gt;&lt;property id=&quot;20148&quot; value=&quot;5&quot;/&gt;&lt;property id=&quot;20300&quot; value=&quot;Slide 75 - &amp;quot;Thermal expansion&amp;quot;&quot;/&gt;&lt;property id=&quot;20307&quot; value=&quot;315&quot;/&gt;&lt;/object&gt;&lt;object type=&quot;3&quot; unique_id=&quot;11540&quot;&gt;&lt;property id=&quot;20148&quot; value=&quot;5&quot;/&gt;&lt;property id=&quot;20300&quot; value=&quot;Slide 76 - &amp;quot;Graphene Thermal expansion coefficient&amp;quot;&quot;/&gt;&lt;property id=&quot;20307&quot; value=&quot;316&quot;/&gt;&lt;/object&gt;&lt;object type=&quot;3&quot; unique_id=&quot;11541&quot;&gt;&lt;property id=&quot;20148&quot; value=&quot;5&quot;/&gt;&lt;property id=&quot;20300&quot; value=&quot;Slide 78 - &amp;quot;Transient problems&amp;quot;&quot;/&gt;&lt;property id=&quot;20307&quot; value=&quot;317&quot;/&gt;&lt;/object&gt;&lt;object type=&quot;3&quot; unique_id=&quot;11542&quot;&gt;&lt;property id=&quot;20148&quot; value=&quot;5&quot;/&gt;&lt;property id=&quot;20300&quot; value=&quot;Slide 79 - &amp;quot;Dyson equation on contour from 0 to t&amp;quot;&quot;/&gt;&lt;property id=&quot;20307&quot; value=&quot;318&quot;/&gt;&lt;/object&gt;&lt;object type=&quot;3&quot; unique_id=&quot;11543&quot;&gt;&lt;property id=&quot;20148&quot; value=&quot;5&quot;/&gt;&lt;property id=&quot;20300&quot; value=&quot;Slide 80 - &amp;quot;Transient thermal current&amp;quot;&quot;/&gt;&lt;property id=&quot;20307&quot; value=&quot;319&quot;/&gt;&lt;/object&gt;&lt;object type=&quot;3&quot; unique_id=&quot;11916&quot;&gt;&lt;property id=&quot;20148&quot; value=&quot;5&quot;/&gt;&lt;property id=&quot;20300&quot; value=&quot;Slide 4 - &amp;quot;Lecture One&amp;quot;&quot;/&gt;&lt;property id=&quot;20307&quot; value=&quot;322&quot;/&gt;&lt;/object&gt;&lt;object type=&quot;3&quot; unique_id=&quot;11917&quot;&gt;&lt;property id=&quot;20148&quot; value=&quot;5&quot;/&gt;&lt;property id=&quot;20300&quot; value=&quot;Slide 33 - &amp;quot;Lecture two&amp;quot;&quot;/&gt;&lt;property id=&quot;20307&quot; value=&quot;321&quot;/&gt;&lt;/object&gt;&lt;object type=&quot;3&quot; unique_id=&quot;11918&quot;&gt;&lt;property id=&quot;20148&quot; value=&quot;5&quot;/&gt;&lt;property id=&quot;20300&quot; value=&quot;Slide 34 - &amp;quot;Equation of Motion Method&amp;quot;&quot;/&gt;&lt;property id=&quot;20307&quot; value=&quot;320&quot;/&gt;&lt;/object&gt;&lt;object type=&quot;3&quot; unique_id=&quot;12179&quot;&gt;&lt;property id=&quot;20148&quot; value=&quot;5&quot;/&gt;&lt;property id=&quot;20300&quot; value=&quot;Slide 40 - &amp;quot;Feynman diagrammatic method&amp;quot;&quot;/&gt;&lt;property id=&quot;20307&quot; value=&quot;323&quot;/&gt;&lt;/object&gt;&lt;object type=&quot;3&quot; unique_id=&quot;12180&quot;&gt;&lt;property id=&quot;20148&quot; value=&quot;5&quot;/&gt;&lt;property id=&quot;20300&quot; value=&quot;Slide 69 - &amp;quot;Lecture Three&amp;quot;&quot;/&gt;&lt;property id=&quot;20307&quot; value=&quot;324&quot;/&gt;&lt;/object&gt;&lt;object type=&quot;3&quot; unique_id=&quot;13320&quot;&gt;&lt;property id=&quot;20148&quot; value=&quot;5&quot;/&gt;&lt;property id=&quot;20300&quot; value=&quot;Slide 81 - &amp;quot;Finite lead problem&amp;quot;&quot;/&gt;&lt;property id=&quot;20307&quot; value=&quot;325&quot;/&gt;&lt;/object&gt;&lt;object type=&quot;3&quot; unique_id=&quot;13321&quot;&gt;&lt;property id=&quot;20148&quot; value=&quot;5&quot;/&gt;&lt;property id=&quot;20300&quot; value=&quot;Slide 82 - &amp;quot;Full counting statistics (FCS)&amp;quot;&quot;/&gt;&lt;property id=&quot;20307&quot; value=&quot;326&quot;/&gt;&lt;/object&gt;&lt;object type=&quot;3&quot; unique_id=&quot;13322&quot;&gt;&lt;property id=&quot;20148&quot; value=&quot;5&quot;/&gt;&lt;property id=&quot;20300&quot; value=&quot;Slide 83 - &amp;quot;A brief history on full counting statistics&amp;quot;&quot;/&gt;&lt;property id=&quot;20307&quot; value=&quot;327&quot;/&gt;&lt;/object&gt;&lt;object type=&quot;3&quot; unique_id=&quot;13323&quot;&gt;&lt;property id=&quot;20148&quot; value=&quot;5&quot;/&gt;&lt;property id=&quot;20300&quot; value=&quot;Slide 84 - &amp;quot;Definition of generating function based on two-time measurement&amp;quot;&quot;/&gt;&lt;property id=&quot;20307&quot; value=&quot;328&quot;/&gt;&lt;/object&gt;&lt;object type=&quot;3&quot; unique_id=&quot;13324&quot;&gt;&lt;property id=&quot;20148&quot; value=&quot;5&quot;/&gt;&lt;property id=&quot;20300&quot; value=&quot;Slide 85 - &amp;quot;Product initial state&amp;quot;&quot;/&gt;&lt;property id=&quot;20307&quot; value=&quot;330&quot;/&gt;&lt;/object&gt;&lt;object type=&quot;3&quot; unique_id=&quot;13325&quot;&gt;&lt;property id=&quot;20148&quot; value=&quot;5&quot;/&gt;&lt;property id=&quot;20300&quot; value=&quot;Slide 86&quot;/&gt;&lt;property id=&quot;20307&quot; value=&quot;331&quot;/&gt;&lt;/object&gt;&lt;object type=&quot;3&quot; unique_id=&quot;13326&quot;&gt;&lt;property id=&quot;20148&quot; value=&quot;5&quot;/&gt;&lt;property id=&quot;20300&quot; value=&quot;Slide 87 - &amp;quot;Schrödinger/Heisenberg/interaction pictures&amp;quot;&quot;/&gt;&lt;property id=&quot;20307&quot; value=&quot;332&quot;/&gt;&lt;/object&gt;&lt;object type=&quot;3&quot; unique_id=&quot;13327&quot;&gt;&lt;property id=&quot;20148&quot; value=&quot;5&quot;/&gt;&lt;property id=&quot;20300&quot; value=&quot;Slide 88 - &amp;quot;Compute Z in interaction picture&amp;quot;&quot;/&gt;&lt;property id=&quot;20307&quot; value=&quot;333&quot;/&gt;&lt;/object&gt;&lt;object type=&quot;3&quot; unique_id=&quot;13328&quot;&gt;&lt;property id=&quot;20148&quot; value=&quot;5&quot;/&gt;&lt;property id=&quot;20300&quot; value=&quot;Slide 89 - &amp;quot;Important result&amp;quot;&quot;/&gt;&lt;property id=&quot;20307&quot; value=&quot;334&quot;/&gt;&lt;/object&gt;&lt;object type=&quot;3&quot; unique_id=&quot;13329&quot;&gt;&lt;property id=&quot;20148&quot; value=&quot;5&quot;/&gt;&lt;property id=&quot;20300&quot; value=&quot;Slide 90 - &amp;quot;Long-time result, Levitov-Lesovik formula&amp;quot;&quot;/&gt;&lt;property id=&quot;20307&quot; value=&quot;335&quot;/&gt;&lt;/object&gt;&lt;object type=&quot;3&quot; unique_id=&quot;13330&quot;&gt;&lt;property id=&quot;20148&quot; value=&quot;5&quot;/&gt;&lt;property id=&quot;20300&quot; value=&quot;Slide 91 - &amp;quot;Arbitrary time, transient result&amp;quot;&quot;/&gt;&lt;property id=&quot;20307&quot; value=&quot;336&quot;/&gt;&lt;/object&gt;&lt;object type=&quot;3&quot; unique_id=&quot;13331&quot;&gt;&lt;property id=&quot;20148&quot; value=&quot;5&quot;/&gt;&lt;property id=&quot;20300&quot; value=&quot;Slide 92 - &amp;quot;Numerical results, 1D chain&amp;quot;&quot;/&gt;&lt;property id=&quot;20307&quot; value=&quot;337&quot;/&gt;&lt;/object&gt;&lt;object type=&quot;3&quot; unique_id=&quot;13332&quot;&gt;&lt;property id=&quot;20148&quot; value=&quot;5&quot;/&gt;&lt;property id=&quot;20300&quot; value=&quot;Slide 94 - &amp;quot;FCS for coupled leads&amp;quot;&quot;/&gt;&lt;property id=&quot;20307&quot; value=&quot;338&quot;/&gt;&lt;/object&gt;&lt;object type=&quot;3&quot; unique_id=&quot;13333&quot;&gt;&lt;property id=&quot;20148&quot; value=&quot;5&quot;/&gt;&lt;property id=&quot;20300&quot; value=&quot;Slide 95 - &amp;quot;FCS in nonlinear systems&amp;quot;&quot;/&gt;&lt;property id=&quot;20307&quot; value=&quot;339&quot;/&gt;&lt;/object&gt;&lt;object type=&quot;3&quot; unique_id=&quot;13334&quot;&gt;&lt;property id=&quot;20148&quot; value=&quot;5&quot;/&gt;&lt;property id=&quot;20300&quot; value=&quot;Slide 96 - &amp;quot;Vacuum diagrams, Dyson equation, interaction picture transformation on contour&amp;quot;&quot;/&gt;&lt;property id=&quot;20307&quot; value=&quot;340&quot;/&gt;&lt;/object&gt;&lt;object type=&quot;3&quot; unique_id=&quot;13335&quot;&gt;&lt;property id=&quot;20148&quot; value=&quot;5&quot;/&gt;&lt;property id=&quot;20300&quot; value=&quot;Slide 97 - &amp;quot;Nonlinear system self-consistent results&amp;quot;&quot;/&gt;&lt;property id=&quot;20307&quot; value=&quot;341&quot;/&gt;&lt;/object&gt;&lt;object type=&quot;3&quot; unique_id=&quot;13419&quot;&gt;&lt;property id=&quot;20148&quot; value=&quot;5&quot;/&gt;&lt;property id=&quot;20300&quot; value=&quot;Slide 93 - &amp;quot;Cumulants in Finite System&amp;quot;&quot;/&gt;&lt;property id=&quot;20307&quot; value=&quot;342&quot;/&gt;&lt;/object&gt;&lt;object type=&quot;3&quot; unique_id=&quot;13588&quot;&gt;&lt;property id=&quot;20148&quot; value=&quot;5&quot;/&gt;&lt;property id=&quot;20300&quot; value=&quot;Slide 58 - &amp;quot;Diagrammatic Way&amp;quot;&quot;/&gt;&lt;property id=&quot;20307&quot; value=&quot;344&quot;/&gt;&lt;/object&gt;&lt;object type=&quot;3&quot; unique_id=&quot;13589&quot;&gt;&lt;property id=&quot;20148&quot; value=&quot;5&quot;/&gt;&lt;property id=&quot;20300&quot; value=&quot;Slide 72 - &amp;quot;u4 Nonlinear model&amp;quot;&quot;/&gt;&lt;property id=&quot;20307&quot; value=&quot;343&quot;/&gt;&lt;/object&gt;&lt;object type=&quot;3&quot; unique_id=&quot;13934&quot;&gt;&lt;property id=&quot;20148&quot; value=&quot;5&quot;/&gt;&lt;property id=&quot;20300&quot; value=&quot;Slide 50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28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31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32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35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53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56 - &amp;quot;Equation of Motion Way (ballistic system)&amp;quot;&quot;/&gt;&lt;property id=&quot;20307&quot; value=&quot;350&quot;/&gt;&lt;/object&gt;&lt;object type=&quot;3&quot; unique_id=&quot;14832&quot;&gt;&lt;property id=&quot;20148&quot; value=&quot;5&quot;/&gt;&lt;property id=&quot;20300&quot; value=&quot;Slide 57 - &amp;quot;“Partition Function”&amp;quot;&quot;/&gt;&lt;property id=&quot;20307&quot; value=&quot;352&quot;/&gt;&lt;/object&gt;&lt;object type=&quot;3&quot; unique_id=&quot;15115&quot;&gt;&lt;property id=&quot;20148&quot; value=&quot;5&quot;/&gt;&lt;property id=&quot;20300&quot; value=&quot;Slide 77 - &amp;quot;Phonon Life-Time&amp;quot;&quot;/&gt;&lt;property id=&quot;20307&quot; value=&quot;353&quot;/&gt;&lt;/object&gt;&lt;object type=&quot;3&quot; unique_id=&quot;15116&quot;&gt;&lt;property id=&quot;20148&quot; value=&quot;5&quot;/&gt;&lt;property id=&quot;20300&quot; value=&quot;Slide 99 - &amp;quot;Quantum Master Equations&amp;quot;&quot;/&gt;&lt;property id=&quot;20307&quot; value=&quot;354&quot;/&gt;&lt;/object&gt;&lt;object type=&quot;3&quot; unique_id=&quot;15117&quot;&gt;&lt;property id=&quot;20148&quot; value=&quot;5&quot;/&gt;&lt;property id=&quot;20300&quot; value=&quot;Slide 100 - &amp;quot;Unique one-to-one map ρ ↔ ρ0&amp;quot;&quot;/&gt;&lt;property id=&quot;20307&quot; value=&quot;355&quot;/&gt;&lt;/object&gt;&lt;object type=&quot;3&quot; unique_id=&quot;15409&quot;&gt;&lt;property id=&quot;20148&quot; value=&quot;5&quot;/&gt;&lt;property id=&quot;20300&quot; value=&quot;Slide 20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21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22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63 - &amp;quot;1D calculation&amp;quot;&quot;/&gt;&lt;property id=&quot;20307&quot; value=&quot;359&quot;/&gt;&lt;/object&gt;&lt;object type=&quot;3&quot; unique_id=&quot;15613&quot;&gt;&lt;property id=&quot;20148&quot; value=&quot;5&quot;/&gt;&lt;property id=&quot;20300&quot; value=&quot;Slide 98 - &amp;quot;Quantum Master Equations&amp;quot;&quot;/&gt;&lt;property id=&quot;20307&quot; value=&quot;360&quot;/&gt;&lt;/object&gt;&lt;object type=&quot;3&quot; unique_id=&quot;15716&quot;&gt;&lt;property id=&quot;20148&quot; value=&quot;5&quot;/&gt;&lt;property id=&quot;20300&quot; value=&quot;Slide 101 - &amp;quot;Group &amp;amp; Acknowledgements&amp;quot;&quot;/&gt;&lt;property id=&quot;20307&quot; value=&quot;3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1734</Words>
  <Application>Microsoft Office PowerPoint</Application>
  <PresentationFormat>On-screen Show (4:3)</PresentationFormat>
  <Paragraphs>304</Paragraphs>
  <Slides>44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Calibri</vt:lpstr>
      <vt:lpstr>Comic Sans MS</vt:lpstr>
      <vt:lpstr>Symbol</vt:lpstr>
      <vt:lpstr>Times New Roman</vt:lpstr>
      <vt:lpstr>Office Theme</vt:lpstr>
      <vt:lpstr>MathType 5.0 Equation</vt:lpstr>
      <vt:lpstr>Equation</vt:lpstr>
      <vt:lpstr>方程式</vt:lpstr>
      <vt:lpstr>Phonon and electron transport in nanostructures and crystal solids:  molecular dynamics approaches</vt:lpstr>
      <vt:lpstr>Outline</vt:lpstr>
      <vt:lpstr> Molecular Dynamics</vt:lpstr>
      <vt:lpstr>Basic Idea</vt:lpstr>
      <vt:lpstr>Commonly Use Force Fields</vt:lpstr>
      <vt:lpstr>Example of potential used in biomolecular modeling</vt:lpstr>
      <vt:lpstr>Ensembles</vt:lpstr>
      <vt:lpstr>Langevin Dynamics</vt:lpstr>
      <vt:lpstr>Nosé-Hoover Dynamics</vt:lpstr>
      <vt:lpstr>Generalized Langevin</vt:lpstr>
      <vt:lpstr>Observables, Statistics</vt:lpstr>
      <vt:lpstr>Transport Coefficients</vt:lpstr>
      <vt:lpstr>Transport Coefficients</vt:lpstr>
      <vt:lpstr>Thermal conduction at a junction</vt:lpstr>
      <vt:lpstr>Three regions</vt:lpstr>
      <vt:lpstr>Quantum heat-bath &amp; MD</vt:lpstr>
      <vt:lpstr>Quantum Langevin equation for center</vt:lpstr>
      <vt:lpstr>Properties of the quantum noise</vt:lpstr>
      <vt:lpstr>Quasi-classical approximation (Schmid 1982)</vt:lpstr>
      <vt:lpstr>Implementation</vt:lpstr>
      <vt:lpstr>Equilibrium simulation</vt:lpstr>
      <vt:lpstr>Comparison of QMD with NEGF</vt:lpstr>
      <vt:lpstr>From ballistic to diffusive transport</vt:lpstr>
      <vt:lpstr>Conductance of graphene strips</vt:lpstr>
      <vt:lpstr>FPU- model</vt:lpstr>
      <vt:lpstr>Conductance of graphene strips</vt:lpstr>
      <vt:lpstr>Zigzag (5,0) carbon nanotubes</vt:lpstr>
      <vt:lpstr>Electron transport &amp; phonons</vt:lpstr>
      <vt:lpstr>Quasi-classical approximation &amp; NEGF</vt:lpstr>
      <vt:lpstr>Ballistic electron transport, NEGF vs QMD</vt:lpstr>
      <vt:lpstr>Strong electron-phonon interactions</vt:lpstr>
      <vt:lpstr>QMD is exact in low electron density limit</vt:lpstr>
      <vt:lpstr>Ballistic to diffusive</vt:lpstr>
      <vt:lpstr>Electrons as a heat bath (Lü, Brandbyge, et al, based on path-integral formulism)</vt:lpstr>
      <vt:lpstr>Joule heating from QMD</vt:lpstr>
      <vt:lpstr>A simplified QMD?  </vt:lpstr>
      <vt:lpstr>Perovskite Oxides</vt:lpstr>
      <vt:lpstr>df coupling model</vt:lpstr>
      <vt:lpstr>Magnetic polaron physics?</vt:lpstr>
      <vt:lpstr>Operator-splitting method</vt:lpstr>
      <vt:lpstr>Global errors in energy</vt:lpstr>
      <vt:lpstr>Electron diffusion</vt:lpstr>
      <vt:lpstr>Conclusion &amp; Outlook</vt:lpstr>
      <vt:lpstr>Collaborators/students </vt:lpstr>
    </vt:vector>
  </TitlesOfParts>
  <Company>National University of Singapore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228</cp:revision>
  <dcterms:created xsi:type="dcterms:W3CDTF">2013-07-19T03:14:12Z</dcterms:created>
  <dcterms:modified xsi:type="dcterms:W3CDTF">2015-02-06T08:09:47Z</dcterms:modified>
</cp:coreProperties>
</file>