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257" r:id="rId3"/>
    <p:sldId id="478" r:id="rId4"/>
    <p:sldId id="470" r:id="rId5"/>
    <p:sldId id="471" r:id="rId6"/>
    <p:sldId id="472" r:id="rId7"/>
    <p:sldId id="473" r:id="rId8"/>
    <p:sldId id="474" r:id="rId9"/>
    <p:sldId id="479" r:id="rId10"/>
    <p:sldId id="437" r:id="rId11"/>
    <p:sldId id="439" r:id="rId12"/>
    <p:sldId id="468" r:id="rId13"/>
    <p:sldId id="440" r:id="rId14"/>
    <p:sldId id="480" r:id="rId15"/>
    <p:sldId id="453" r:id="rId16"/>
    <p:sldId id="459" r:id="rId17"/>
    <p:sldId id="460" r:id="rId18"/>
    <p:sldId id="466" r:id="rId19"/>
    <p:sldId id="461" r:id="rId20"/>
    <p:sldId id="462" r:id="rId21"/>
    <p:sldId id="455" r:id="rId22"/>
    <p:sldId id="481" r:id="rId23"/>
    <p:sldId id="258" r:id="rId24"/>
    <p:sldId id="281" r:id="rId25"/>
    <p:sldId id="277" r:id="rId26"/>
    <p:sldId id="278" r:id="rId27"/>
    <p:sldId id="487" r:id="rId28"/>
    <p:sldId id="347" r:id="rId29"/>
    <p:sldId id="469" r:id="rId30"/>
    <p:sldId id="454" r:id="rId31"/>
    <p:sldId id="456" r:id="rId32"/>
    <p:sldId id="457" r:id="rId33"/>
    <p:sldId id="490" r:id="rId34"/>
    <p:sldId id="444" r:id="rId35"/>
    <p:sldId id="445" r:id="rId36"/>
    <p:sldId id="482" r:id="rId37"/>
    <p:sldId id="463" r:id="rId38"/>
    <p:sldId id="464" r:id="rId39"/>
    <p:sldId id="446" r:id="rId40"/>
    <p:sldId id="448" r:id="rId41"/>
    <p:sldId id="449" r:id="rId42"/>
    <p:sldId id="458" r:id="rId43"/>
    <p:sldId id="488" r:id="rId44"/>
    <p:sldId id="489" r:id="rId45"/>
    <p:sldId id="492" r:id="rId46"/>
    <p:sldId id="491" r:id="rId47"/>
    <p:sldId id="475" r:id="rId48"/>
    <p:sldId id="476" r:id="rId49"/>
  </p:sldIdLst>
  <p:sldSz cx="9144000" cy="6858000" type="screen4x3"/>
  <p:notesSz cx="6858000" cy="9144000"/>
  <p:custDataLst>
    <p:tags r:id="rId5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26" autoAdjust="0"/>
  </p:normalViewPr>
  <p:slideViewPr>
    <p:cSldViewPr>
      <p:cViewPr varScale="1">
        <p:scale>
          <a:sx n="108" d="100"/>
          <a:sy n="108" d="100"/>
        </p:scale>
        <p:origin x="8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ags" Target="tags/tag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CF97E-58F4-4630-9DBB-DE5D654374D5}" type="datetimeFigureOut">
              <a:rPr lang="en-US" smtClean="0"/>
              <a:pPr/>
              <a:t>9/30/2019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2B503-FE58-479B-945E-92EE283C6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904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IMS talk 15:30-16:15, Thursday, 3 Oct 2019</a:t>
            </a:r>
          </a:p>
          <a:p>
            <a:endParaRPr lang="en-US" baseline="0" dirty="0"/>
          </a:p>
          <a:p>
            <a:endParaRPr lang="en-US" baseline="0" dirty="0"/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https://commons.wikimedia.org/wiki/File:Planck_law_radiation.PNG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07618-96FA-4F30-995E-D0DAF871AD85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5675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 particular representation,</a:t>
            </a:r>
            <a:r>
              <a:rPr lang="en-US" baseline="0" dirty="0"/>
              <a:t> s</a:t>
            </a:r>
            <a:r>
              <a:rPr lang="en-US" dirty="0"/>
              <a:t>ince H is 2x2 matrix, Psi</a:t>
            </a:r>
            <a:r>
              <a:rPr lang="en-US" baseline="0" dirty="0"/>
              <a:t> a column vector, so the Green’s function G is also 2x2 matrix. </a:t>
            </a:r>
          </a:p>
          <a:p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Various other Green’s functions</a:t>
            </a:r>
            <a:r>
              <a:rPr lang="en-US" baseline="0" dirty="0"/>
              <a:t> (G&lt;, G&gt;, </a:t>
            </a:r>
            <a:r>
              <a:rPr lang="en-US" baseline="0" dirty="0" err="1"/>
              <a:t>G^r</a:t>
            </a:r>
            <a:r>
              <a:rPr lang="en-US" baseline="0" dirty="0"/>
              <a:t>, </a:t>
            </a:r>
            <a:r>
              <a:rPr lang="en-US" baseline="0" dirty="0" err="1"/>
              <a:t>G^a</a:t>
            </a:r>
            <a:r>
              <a:rPr lang="en-US" baseline="0" dirty="0"/>
              <a:t>, </a:t>
            </a:r>
            <a:r>
              <a:rPr lang="en-US" baseline="0" dirty="0" err="1"/>
              <a:t>G^t</a:t>
            </a:r>
            <a:r>
              <a:rPr lang="en-US" baseline="0" dirty="0"/>
              <a:t>, </a:t>
            </a:r>
            <a:r>
              <a:rPr lang="en-US" baseline="0" dirty="0" err="1"/>
              <a:t>G^tbar</a:t>
            </a:r>
            <a:r>
              <a:rPr lang="en-US" baseline="0" dirty="0"/>
              <a:t>) will be defined later for phonon.  The form and relation among Greens are such so that phonon and electrons are the same.  See slide 54, 55.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872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 and Pi here are all 4x4 matrix</a:t>
            </a:r>
            <a:r>
              <a:rPr lang="en-US" baseline="0" dirty="0"/>
              <a:t> in scalar/vector (relativistic) space.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4410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 and Pi here are all 4x4 matrix</a:t>
            </a:r>
            <a:r>
              <a:rPr lang="en-US" baseline="0" dirty="0"/>
              <a:t> in scalar/vector (relativistic) space.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658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scalar field, note the minus sign.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082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Poynting</a:t>
            </a:r>
            <a:r>
              <a:rPr lang="en-US" dirty="0"/>
              <a:t> scalar concept first appear in arxiv:1703.07113 by Peng</a:t>
            </a:r>
            <a:r>
              <a:rPr lang="en-US" baseline="0" dirty="0"/>
              <a:t> et al.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1386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is identity</a:t>
            </a:r>
            <a:r>
              <a:rPr lang="en-US" baseline="0" dirty="0"/>
              <a:t> and \hat R is unit vector, dyadic   [We can obtain d0 by equation of motion method without going over to second quantization, since it is the same as in classical EM theory]</a:t>
            </a:r>
          </a:p>
          <a:p>
            <a:endParaRPr lang="en-US" baseline="0" dirty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949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Schwinger introduced earliest g&lt;, g&gt;, </a:t>
            </a:r>
            <a:r>
              <a:rPr lang="en-US" dirty="0" err="1"/>
              <a:t>g^t</a:t>
            </a:r>
            <a:r>
              <a:rPr lang="en-US" dirty="0"/>
              <a:t>,</a:t>
            </a:r>
            <a:r>
              <a:rPr lang="en-US" baseline="0" dirty="0"/>
              <a:t> </a:t>
            </a:r>
            <a:r>
              <a:rPr lang="en-US" baseline="0" dirty="0" err="1"/>
              <a:t>g^t_bar</a:t>
            </a:r>
            <a:r>
              <a:rPr lang="en-US" baseline="0" dirty="0"/>
              <a:t>.  </a:t>
            </a:r>
            <a:r>
              <a:rPr lang="en-US" baseline="0" dirty="0" err="1"/>
              <a:t>Kadanoff</a:t>
            </a:r>
            <a:r>
              <a:rPr lang="en-US" baseline="0" dirty="0"/>
              <a:t> and </a:t>
            </a:r>
            <a:r>
              <a:rPr lang="en-US" baseline="0" dirty="0" err="1"/>
              <a:t>Baym</a:t>
            </a:r>
            <a:r>
              <a:rPr lang="en-US" baseline="0" dirty="0"/>
              <a:t> had their famous book “quantum statistical mechanics”, </a:t>
            </a:r>
            <a:r>
              <a:rPr lang="en-US" baseline="0" dirty="0" err="1"/>
              <a:t>Keldysh</a:t>
            </a:r>
            <a:r>
              <a:rPr lang="en-US" baseline="0" dirty="0"/>
              <a:t> emphasized the contour order and its usefulness for diagrammatic expansion, </a:t>
            </a:r>
            <a:r>
              <a:rPr lang="en-US" baseline="0" dirty="0" err="1"/>
              <a:t>Caroli</a:t>
            </a:r>
            <a:r>
              <a:rPr lang="en-US" baseline="0" dirty="0"/>
              <a:t> perhaps first apply to transport, and we now have the Meir-</a:t>
            </a:r>
            <a:r>
              <a:rPr lang="en-US" baseline="0" dirty="0" err="1"/>
              <a:t>Wingreen</a:t>
            </a:r>
            <a:r>
              <a:rPr lang="en-US" baseline="0" dirty="0"/>
              <a:t> formula for current when the center is interactive.</a:t>
            </a:r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A B in the</a:t>
            </a:r>
            <a:r>
              <a:rPr lang="en-US" baseline="0" dirty="0"/>
              <a:t> second line is in Schrodinger picture.</a:t>
            </a:r>
          </a:p>
          <a:p>
            <a:pPr eaLnBrk="1" hangingPunct="1"/>
            <a:endParaRPr lang="en-US" dirty="0"/>
          </a:p>
        </p:txBody>
      </p:sp>
      <p:sp>
        <p:nvSpPr>
          <p:cNvPr id="69636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8A185762-330F-40E0-9A3E-1E58CD101B29}" type="slidenum">
              <a:rPr lang="en-US" sz="1200">
                <a:latin typeface="Arial" charset="0"/>
              </a:rPr>
              <a:pPr algn="r" defTabSz="904875"/>
              <a:t>25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7266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l-GR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= + for the upper branch, and – for the returning lower branch.</a:t>
            </a:r>
          </a:p>
          <a:p>
            <a:pPr eaLnBrk="1" hangingPunct="1"/>
            <a:endParaRPr lang="el-GR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660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57266F62-C83D-4D7E-AA14-4E0D0F110092}" type="slidenum">
              <a:rPr lang="en-US" sz="1200">
                <a:latin typeface="Arial" charset="0"/>
              </a:rPr>
              <a:pPr algn="r" defTabSz="904875"/>
              <a:t>26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06997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Also properly known as Larkin-</a:t>
            </a:r>
            <a:r>
              <a:rPr lang="en-US" dirty="0" err="1"/>
              <a:t>Ovchinikov</a:t>
            </a:r>
            <a:r>
              <a:rPr lang="en-US" dirty="0"/>
              <a:t> transform,</a:t>
            </a:r>
            <a:r>
              <a:rPr lang="en-US" baseline="0" dirty="0"/>
              <a:t> JETP 41, 960 (1975).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5633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last two equations are known as Keldysh equations.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4878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5437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 and Pi here are all 4x4 matrix</a:t>
            </a:r>
            <a:r>
              <a:rPr lang="en-US" baseline="0" dirty="0"/>
              <a:t> in scalar/vector (relativistic) space.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7847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we changed notation, f is fermion</a:t>
            </a:r>
            <a:r>
              <a:rPr lang="en-US" baseline="0" dirty="0"/>
              <a:t> function, N is </a:t>
            </a:r>
            <a:r>
              <a:rPr lang="en-US" baseline="0" dirty="0" err="1"/>
              <a:t>bose</a:t>
            </a:r>
            <a:r>
              <a:rPr lang="en-US" baseline="0" dirty="0"/>
              <a:t> function.  G for electron Green’s function, D for photon Green’s function.  v here is bare Coulomb interaction.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769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D85D-DE14-4CAD-BC57-5EE165EEE307}" type="datetime1">
              <a:rPr lang="en-US" smtClean="0"/>
              <a:pPr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D9CA-04DD-4F5B-9C89-365B06E4DDDC}" type="datetime1">
              <a:rPr lang="en-US" smtClean="0"/>
              <a:pPr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F020-966B-43A1-AC75-C8494831C8AD}" type="datetime1">
              <a:rPr lang="en-US" smtClean="0"/>
              <a:pPr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2E5FC-5D75-4C79-919A-BC37A2E501A1}" type="datetime1">
              <a:rPr lang="en-US" smtClean="0"/>
              <a:pPr/>
              <a:t>9/30/2019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54699-C35D-4D62-9C52-86C855392195}" type="datetime1">
              <a:rPr lang="en-US" smtClean="0"/>
              <a:pPr/>
              <a:t>9/30/2019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41C6-0B57-4D8B-B9BD-9B46BDEA5FA2}" type="datetime1">
              <a:rPr lang="en-US" smtClean="0"/>
              <a:pPr/>
              <a:t>9/30/2019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05E74-9820-45A8-8051-C25E4AF6B0C4}" type="datetime1">
              <a:rPr lang="en-US" smtClean="0"/>
              <a:pPr/>
              <a:t>9/30/2019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6694D-A92A-4F37-BB4C-A10B24B30C48}" type="datetime1">
              <a:rPr lang="en-US" smtClean="0"/>
              <a:pPr/>
              <a:t>9/30/2019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C18F3-D81B-44E8-9B78-F4A68E5ADFE9}" type="datetime1">
              <a:rPr lang="en-US" smtClean="0"/>
              <a:pPr/>
              <a:t>9/30/2019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F598B-4F90-42CD-8372-9646D3707BD2}" type="datetime1">
              <a:rPr lang="en-US" smtClean="0"/>
              <a:pPr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A8AE-F1AD-4D67-B0D3-79693C3986E4}" type="datetime1">
              <a:rPr lang="en-US" smtClean="0"/>
              <a:pPr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858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524000"/>
            <a:ext cx="40386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62400"/>
            <a:ext cx="40386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76200" y="6553200"/>
            <a:ext cx="2114550" cy="506413"/>
          </a:xfrm>
        </p:spPr>
        <p:txBody>
          <a:bodyPr/>
          <a:lstStyle>
            <a:lvl1pPr>
              <a:defRPr/>
            </a:lvl1pPr>
          </a:lstStyle>
          <a:p>
            <a:fld id="{5C23348B-841A-4347-869C-481453B929D8}" type="datetime1">
              <a:rPr lang="en-US" altLang="en-US"/>
              <a:pPr/>
              <a:t>9/30/2019</a:t>
            </a:fld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934200" y="6553200"/>
            <a:ext cx="2114550" cy="506413"/>
          </a:xfrm>
        </p:spPr>
        <p:txBody>
          <a:bodyPr/>
          <a:lstStyle>
            <a:lvl1pPr>
              <a:defRPr/>
            </a:lvl1pPr>
          </a:lstStyle>
          <a:p>
            <a:fld id="{AA98436C-F810-48A5-A2B9-CE7A076349BE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>
          <a:xfrm>
            <a:off x="2914650" y="6553200"/>
            <a:ext cx="3214688" cy="506413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102611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685800"/>
            <a:ext cx="8229600" cy="7858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40386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524000"/>
            <a:ext cx="40386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62400"/>
            <a:ext cx="40386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62400"/>
            <a:ext cx="40386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6200" y="6553200"/>
            <a:ext cx="2114550" cy="506413"/>
          </a:xfrm>
        </p:spPr>
        <p:txBody>
          <a:bodyPr/>
          <a:lstStyle>
            <a:lvl1pPr>
              <a:defRPr/>
            </a:lvl1pPr>
          </a:lstStyle>
          <a:p>
            <a:fld id="{DB09EF80-1A23-47F2-B58B-8E1CA8840A72}" type="datetime1">
              <a:rPr lang="en-US" altLang="en-US"/>
              <a:pPr/>
              <a:t>9/30/2019</a:t>
            </a:fld>
            <a:endParaRPr lang="en-GB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934200" y="6553200"/>
            <a:ext cx="2114550" cy="506413"/>
          </a:xfrm>
        </p:spPr>
        <p:txBody>
          <a:bodyPr/>
          <a:lstStyle>
            <a:lvl1pPr>
              <a:defRPr/>
            </a:lvl1pPr>
          </a:lstStyle>
          <a:p>
            <a:fld id="{3ADE4CB4-AD5B-4050-B7EC-81CB8C141946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2914650" y="6553200"/>
            <a:ext cx="3214688" cy="506413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135975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369069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C64F3-FB24-4D90-A730-A6EC9DC285FE}" type="datetime1">
              <a:rPr lang="en-US" smtClean="0"/>
              <a:pPr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9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4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5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9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0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4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5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6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9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0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21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30.wmf"/><Relationship Id="rId4" Type="http://schemas.openxmlformats.org/officeDocument/2006/relationships/oleObject" Target="../embeddings/oleObject22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31.wmf"/><Relationship Id="rId4" Type="http://schemas.openxmlformats.org/officeDocument/2006/relationships/oleObject" Target="../embeddings/oleObject23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24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35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36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37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38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4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39.wmf"/><Relationship Id="rId4" Type="http://schemas.openxmlformats.org/officeDocument/2006/relationships/oleObject" Target="../embeddings/oleObject30.bin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42.emf"/><Relationship Id="rId4" Type="http://schemas.openxmlformats.org/officeDocument/2006/relationships/image" Target="../media/image41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43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9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image" Target="../media/image68.png"/><Relationship Id="rId5" Type="http://schemas.openxmlformats.org/officeDocument/2006/relationships/image" Target="../media/image60.pn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4" Type="http://schemas.openxmlformats.org/officeDocument/2006/relationships/image" Target="../media/image59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.png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1470025"/>
          </a:xfrm>
        </p:spPr>
        <p:txBody>
          <a:bodyPr>
            <a:noAutofit/>
          </a:bodyPr>
          <a:lstStyle/>
          <a:p>
            <a:r>
              <a:rPr lang="en-SG" dirty="0" smtClean="0"/>
              <a:t>Angular Momentum </a:t>
            </a:r>
            <a:r>
              <a:rPr lang="en-SG" dirty="0"/>
              <a:t>R</a:t>
            </a:r>
            <a:r>
              <a:rPr lang="en-SG" dirty="0" smtClean="0"/>
              <a:t>adiation by a Benzene </a:t>
            </a:r>
            <a:r>
              <a:rPr lang="en-SG" dirty="0"/>
              <a:t>M</a:t>
            </a:r>
            <a:r>
              <a:rPr lang="en-SG" dirty="0" smtClean="0"/>
              <a:t>olecule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114800"/>
            <a:ext cx="6400800" cy="1752600"/>
          </a:xfrm>
        </p:spPr>
        <p:txBody>
          <a:bodyPr/>
          <a:lstStyle/>
          <a:p>
            <a:r>
              <a:rPr lang="en-US" dirty="0"/>
              <a:t>Jian-Sheng Wang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5" name="Picture 4" descr="nus_logo_full_colou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56560" y="5047107"/>
            <a:ext cx="2987040" cy="18108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908549"/>
          </a:xfrm>
        </p:spPr>
        <p:txBody>
          <a:bodyPr>
            <a:noAutofit/>
          </a:bodyPr>
          <a:lstStyle/>
          <a:p>
            <a:pPr marL="514350" indent="-514350">
              <a:lnSpc>
                <a:spcPct val="150000"/>
              </a:lnSpc>
              <a:spcAft>
                <a:spcPts val="700"/>
              </a:spcAft>
            </a:pPr>
            <a:r>
              <a:rPr lang="en-US" sz="3000" dirty="0"/>
              <a:t>Experimental </a:t>
            </a:r>
            <a:r>
              <a:rPr lang="en-US" sz="3000" dirty="0" smtClean="0"/>
              <a:t>motivation</a:t>
            </a:r>
            <a:endParaRPr lang="en-US" sz="3000" dirty="0"/>
          </a:p>
          <a:p>
            <a:pPr marL="514350" indent="-514350">
              <a:lnSpc>
                <a:spcPct val="150000"/>
              </a:lnSpc>
              <a:spcAft>
                <a:spcPts val="700"/>
              </a:spcAft>
            </a:pPr>
            <a:r>
              <a:rPr lang="en-US" sz="3000" dirty="0"/>
              <a:t>Electron Green’s functions </a:t>
            </a:r>
            <a:r>
              <a:rPr lang="en-US" sz="3000" i="1" dirty="0"/>
              <a:t>G</a:t>
            </a:r>
            <a:endParaRPr lang="en-US" sz="3000" i="1" strike="sngStrike" dirty="0"/>
          </a:p>
          <a:p>
            <a:pPr marL="514350" indent="-514350">
              <a:lnSpc>
                <a:spcPct val="150000"/>
              </a:lnSpc>
              <a:spcAft>
                <a:spcPts val="700"/>
              </a:spcAft>
            </a:pPr>
            <a:r>
              <a:rPr lang="en-US" sz="3000" dirty="0"/>
              <a:t>Electron-photon interaction and photon Green’s functions </a:t>
            </a:r>
            <a:r>
              <a:rPr lang="en-US" sz="3000" i="1" dirty="0"/>
              <a:t>D</a:t>
            </a:r>
          </a:p>
          <a:p>
            <a:pPr marL="514350" indent="-514350">
              <a:lnSpc>
                <a:spcPct val="150000"/>
              </a:lnSpc>
              <a:spcAft>
                <a:spcPts val="700"/>
              </a:spcAft>
            </a:pPr>
            <a:r>
              <a:rPr lang="en-US" sz="3000" dirty="0"/>
              <a:t>NEGF “technologies” </a:t>
            </a:r>
          </a:p>
          <a:p>
            <a:pPr marL="514350" indent="-514350">
              <a:lnSpc>
                <a:spcPct val="150000"/>
              </a:lnSpc>
              <a:spcAft>
                <a:spcPts val="700"/>
              </a:spcAft>
            </a:pPr>
            <a:r>
              <a:rPr lang="en-US" sz="3000" dirty="0"/>
              <a:t>Application examples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900" dirty="0"/>
              <a:t>Experimental</a:t>
            </a:r>
            <a:r>
              <a:rPr lang="en-US" dirty="0"/>
              <a:t> </a:t>
            </a:r>
            <a:r>
              <a:rPr lang="en-US" dirty="0" smtClean="0"/>
              <a:t>motivation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52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Radiation from thermal objects, </a:t>
            </a:r>
            <a:br>
              <a:rPr lang="en-US" dirty="0"/>
            </a:br>
            <a:r>
              <a:rPr lang="en-US" dirty="0"/>
              <a:t>far-field effect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FE619-26F0-4836-B2D3-67EC607CAE7F}" type="slidenum">
              <a:rPr lang="en-US" altLang="en-US" smtClean="0"/>
              <a:pPr/>
              <a:t>4</a:t>
            </a:fld>
            <a:endParaRPr lang="en-US" alt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7318"/>
            <a:ext cx="4970352" cy="383771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71176" y="2000816"/>
            <a:ext cx="3512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Stefan-Boltzmann law: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666327"/>
              </p:ext>
            </p:extLst>
          </p:nvPr>
        </p:nvGraphicFramePr>
        <p:xfrm>
          <a:off x="4879812" y="2634504"/>
          <a:ext cx="1413338" cy="55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340" name="Equation" r:id="rId5" imgW="647640" imgH="253800" progId="Equation.DSMT4">
                  <p:embed/>
                </p:oleObj>
              </mc:Choice>
              <mc:Fallback>
                <p:oleObj name="Equation" r:id="rId5" imgW="647640" imgH="253800" progId="Equation.DSMT4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79812" y="2634504"/>
                        <a:ext cx="1413338" cy="554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5010009" y="3581134"/>
            <a:ext cx="543701" cy="1367073"/>
          </a:xfrm>
          <a:prstGeom prst="rect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085699" y="3581134"/>
            <a:ext cx="543701" cy="1367073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897918" y="5333042"/>
            <a:ext cx="340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if closer than wavelength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?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5678016" y="3996596"/>
            <a:ext cx="283376" cy="18107"/>
          </a:xfrm>
          <a:prstGeom prst="straightConnector1">
            <a:avLst/>
          </a:prstGeom>
          <a:ln>
            <a:solidFill>
              <a:srgbClr val="F17D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5685562" y="4230475"/>
            <a:ext cx="283376" cy="18107"/>
          </a:xfrm>
          <a:prstGeom prst="straightConnector1">
            <a:avLst/>
          </a:prstGeom>
          <a:ln>
            <a:solidFill>
              <a:srgbClr val="F17D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5694615" y="4447757"/>
            <a:ext cx="283376" cy="18107"/>
          </a:xfrm>
          <a:prstGeom prst="straightConnector1">
            <a:avLst/>
          </a:prstGeom>
          <a:ln>
            <a:solidFill>
              <a:srgbClr val="F17D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369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Near-field effect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Rytov</a:t>
            </a:r>
            <a:r>
              <a:rPr lang="en-US" dirty="0"/>
              <a:t> </a:t>
            </a:r>
            <a:r>
              <a:rPr lang="en-US" dirty="0" err="1"/>
              <a:t>fluctuational</a:t>
            </a:r>
            <a:r>
              <a:rPr lang="en-US" dirty="0"/>
              <a:t> electrodynamics (1953)</a:t>
            </a:r>
          </a:p>
          <a:p>
            <a:endParaRPr lang="en-US" dirty="0"/>
          </a:p>
          <a:p>
            <a:r>
              <a:rPr lang="en-US" dirty="0"/>
              <a:t>Polder &amp; van Hove (</a:t>
            </a:r>
            <a:r>
              <a:rPr lang="en-US" dirty="0" err="1"/>
              <a:t>PvH</a:t>
            </a:r>
            <a:r>
              <a:rPr lang="en-US" dirty="0"/>
              <a:t>) theory (1971)</a:t>
            </a:r>
          </a:p>
          <a:p>
            <a:endParaRPr lang="en-US" dirty="0"/>
          </a:p>
          <a:p>
            <a:r>
              <a:rPr lang="en-US" dirty="0"/>
              <a:t>Phonon tunneling/phonon </a:t>
            </a:r>
            <a:r>
              <a:rPr lang="en-US" dirty="0" err="1"/>
              <a:t>polaritons</a:t>
            </a:r>
            <a:r>
              <a:rPr lang="en-US" dirty="0"/>
              <a:t> (Mahan 2011, </a:t>
            </a:r>
            <a:r>
              <a:rPr lang="en-US" dirty="0" err="1"/>
              <a:t>Xiong</a:t>
            </a:r>
            <a:r>
              <a:rPr lang="en-US" dirty="0"/>
              <a:t> at al 2014, </a:t>
            </a:r>
            <a:r>
              <a:rPr lang="en-US" dirty="0" err="1"/>
              <a:t>Chiloyan</a:t>
            </a:r>
            <a:r>
              <a:rPr lang="en-US" dirty="0"/>
              <a:t> et al 2015, …)</a:t>
            </a:r>
          </a:p>
          <a:p>
            <a:endParaRPr lang="en-US" dirty="0"/>
          </a:p>
          <a:p>
            <a:r>
              <a:rPr lang="en-US" dirty="0"/>
              <a:t>Other mechanism?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241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6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699" y="1141665"/>
            <a:ext cx="3729367" cy="4145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2" y="5323431"/>
            <a:ext cx="2725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Ottens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 al, PRL 107, 014301 (2011).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0203" y="1124310"/>
            <a:ext cx="2844928" cy="21135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8383" y="2334176"/>
            <a:ext cx="3582578" cy="276287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00414" y="5285159"/>
            <a:ext cx="4399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Kim, et al, Nature 528, 387 (2015). </a:t>
            </a:r>
          </a:p>
        </p:txBody>
      </p:sp>
    </p:spTree>
    <p:extLst>
      <p:ext uri="{BB962C8B-B14F-4D97-AF65-F5344CB8AC3E}">
        <p14:creationId xmlns:p14="http://schemas.microsoft.com/office/powerpoint/2010/main" val="3498927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recent experiment that does not agree with any theory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7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825" y="1917625"/>
            <a:ext cx="2861775" cy="28067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872" y="1828800"/>
            <a:ext cx="4088728" cy="2895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0" y="5029200"/>
            <a:ext cx="693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Heat transport between a Au tip and surface is measured, obtain much larger values than conventional theory predicts. Nature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Comm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2017,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Kloppstech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et al.</a:t>
            </a:r>
          </a:p>
        </p:txBody>
      </p:sp>
    </p:spTree>
    <p:extLst>
      <p:ext uri="{BB962C8B-B14F-4D97-AF65-F5344CB8AC3E}">
        <p14:creationId xmlns:p14="http://schemas.microsoft.com/office/powerpoint/2010/main" val="335872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5340350" y="2222500"/>
          <a:ext cx="2882900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06" name="Equation" r:id="rId3" imgW="1562040" imgH="1981080" progId="Equation.DSMT4">
                  <p:embed/>
                </p:oleObj>
              </mc:Choice>
              <mc:Fallback>
                <p:oleObj name="Equation" r:id="rId3" imgW="1562040" imgH="198108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40350" y="2222500"/>
                        <a:ext cx="2882900" cy="365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Fluctuational</a:t>
            </a:r>
            <a:r>
              <a:rPr lang="en-US" dirty="0"/>
              <a:t> electrodynamics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3161631"/>
              </p:ext>
            </p:extLst>
          </p:nvPr>
        </p:nvGraphicFramePr>
        <p:xfrm>
          <a:off x="1219200" y="2209800"/>
          <a:ext cx="2133600" cy="438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07" name="Equation" r:id="rId5" imgW="1155600" imgH="2374560" progId="Equation.DSMT4">
                  <p:embed/>
                </p:oleObj>
              </mc:Choice>
              <mc:Fallback>
                <p:oleObj name="Equation" r:id="rId5" imgW="1155600" imgH="237456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19200" y="2209800"/>
                        <a:ext cx="2133600" cy="438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14400" y="1417638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Rytov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1953:                              Polder &amp; van Hove 1971:</a:t>
            </a:r>
          </a:p>
        </p:txBody>
      </p:sp>
      <p:sp>
        <p:nvSpPr>
          <p:cNvPr id="9" name="Freeform 8"/>
          <p:cNvSpPr/>
          <p:nvPr/>
        </p:nvSpPr>
        <p:spPr>
          <a:xfrm>
            <a:off x="2057400" y="5334000"/>
            <a:ext cx="896112" cy="649224"/>
          </a:xfrm>
          <a:custGeom>
            <a:avLst/>
            <a:gdLst>
              <a:gd name="connsiteX0" fmla="*/ 64008 w 896112"/>
              <a:gd name="connsiteY0" fmla="*/ 18288 h 649224"/>
              <a:gd name="connsiteX1" fmla="*/ 18288 w 896112"/>
              <a:gd name="connsiteY1" fmla="*/ 100584 h 649224"/>
              <a:gd name="connsiteX2" fmla="*/ 0 w 896112"/>
              <a:gd name="connsiteY2" fmla="*/ 246888 h 649224"/>
              <a:gd name="connsiteX3" fmla="*/ 9144 w 896112"/>
              <a:gd name="connsiteY3" fmla="*/ 374904 h 649224"/>
              <a:gd name="connsiteX4" fmla="*/ 18288 w 896112"/>
              <a:gd name="connsiteY4" fmla="*/ 457200 h 649224"/>
              <a:gd name="connsiteX5" fmla="*/ 82296 w 896112"/>
              <a:gd name="connsiteY5" fmla="*/ 530352 h 649224"/>
              <a:gd name="connsiteX6" fmla="*/ 109728 w 896112"/>
              <a:gd name="connsiteY6" fmla="*/ 557784 h 649224"/>
              <a:gd name="connsiteX7" fmla="*/ 237744 w 896112"/>
              <a:gd name="connsiteY7" fmla="*/ 612648 h 649224"/>
              <a:gd name="connsiteX8" fmla="*/ 274320 w 896112"/>
              <a:gd name="connsiteY8" fmla="*/ 621792 h 649224"/>
              <a:gd name="connsiteX9" fmla="*/ 365760 w 896112"/>
              <a:gd name="connsiteY9" fmla="*/ 649224 h 649224"/>
              <a:gd name="connsiteX10" fmla="*/ 576072 w 896112"/>
              <a:gd name="connsiteY10" fmla="*/ 640080 h 649224"/>
              <a:gd name="connsiteX11" fmla="*/ 621792 w 896112"/>
              <a:gd name="connsiteY11" fmla="*/ 630936 h 649224"/>
              <a:gd name="connsiteX12" fmla="*/ 713232 w 896112"/>
              <a:gd name="connsiteY12" fmla="*/ 585216 h 649224"/>
              <a:gd name="connsiteX13" fmla="*/ 786384 w 896112"/>
              <a:gd name="connsiteY13" fmla="*/ 548640 h 649224"/>
              <a:gd name="connsiteX14" fmla="*/ 850392 w 896112"/>
              <a:gd name="connsiteY14" fmla="*/ 512064 h 649224"/>
              <a:gd name="connsiteX15" fmla="*/ 896112 w 896112"/>
              <a:gd name="connsiteY15" fmla="*/ 393192 h 649224"/>
              <a:gd name="connsiteX16" fmla="*/ 886968 w 896112"/>
              <a:gd name="connsiteY16" fmla="*/ 219456 h 649224"/>
              <a:gd name="connsiteX17" fmla="*/ 850392 w 896112"/>
              <a:gd name="connsiteY17" fmla="*/ 118872 h 649224"/>
              <a:gd name="connsiteX18" fmla="*/ 841248 w 896112"/>
              <a:gd name="connsiteY18" fmla="*/ 91440 h 649224"/>
              <a:gd name="connsiteX19" fmla="*/ 786384 w 896112"/>
              <a:gd name="connsiteY19" fmla="*/ 64008 h 649224"/>
              <a:gd name="connsiteX20" fmla="*/ 758952 w 896112"/>
              <a:gd name="connsiteY20" fmla="*/ 45720 h 649224"/>
              <a:gd name="connsiteX21" fmla="*/ 676656 w 896112"/>
              <a:gd name="connsiteY21" fmla="*/ 27432 h 649224"/>
              <a:gd name="connsiteX22" fmla="*/ 576072 w 896112"/>
              <a:gd name="connsiteY22" fmla="*/ 0 h 649224"/>
              <a:gd name="connsiteX23" fmla="*/ 420624 w 896112"/>
              <a:gd name="connsiteY23" fmla="*/ 9144 h 649224"/>
              <a:gd name="connsiteX24" fmla="*/ 356616 w 896112"/>
              <a:gd name="connsiteY24" fmla="*/ 27432 h 649224"/>
              <a:gd name="connsiteX25" fmla="*/ 310896 w 896112"/>
              <a:gd name="connsiteY25" fmla="*/ 73152 h 649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96112" h="649224">
                <a:moveTo>
                  <a:pt x="64008" y="18288"/>
                </a:moveTo>
                <a:cubicBezTo>
                  <a:pt x="50317" y="38824"/>
                  <a:pt x="22002" y="70871"/>
                  <a:pt x="18288" y="100584"/>
                </a:cubicBezTo>
                <a:cubicBezTo>
                  <a:pt x="-1478" y="258716"/>
                  <a:pt x="24108" y="174563"/>
                  <a:pt x="0" y="246888"/>
                </a:cubicBezTo>
                <a:cubicBezTo>
                  <a:pt x="3048" y="289560"/>
                  <a:pt x="5438" y="332284"/>
                  <a:pt x="9144" y="374904"/>
                </a:cubicBezTo>
                <a:cubicBezTo>
                  <a:pt x="11535" y="402401"/>
                  <a:pt x="9560" y="431016"/>
                  <a:pt x="18288" y="457200"/>
                </a:cubicBezTo>
                <a:cubicBezTo>
                  <a:pt x="38452" y="517691"/>
                  <a:pt x="47830" y="501630"/>
                  <a:pt x="82296" y="530352"/>
                </a:cubicBezTo>
                <a:cubicBezTo>
                  <a:pt x="92230" y="538631"/>
                  <a:pt x="98818" y="550841"/>
                  <a:pt x="109728" y="557784"/>
                </a:cubicBezTo>
                <a:cubicBezTo>
                  <a:pt x="143594" y="579335"/>
                  <a:pt x="196988" y="602459"/>
                  <a:pt x="237744" y="612648"/>
                </a:cubicBezTo>
                <a:cubicBezTo>
                  <a:pt x="249936" y="615696"/>
                  <a:pt x="262398" y="617818"/>
                  <a:pt x="274320" y="621792"/>
                </a:cubicBezTo>
                <a:cubicBezTo>
                  <a:pt x="364545" y="651867"/>
                  <a:pt x="275468" y="631166"/>
                  <a:pt x="365760" y="649224"/>
                </a:cubicBezTo>
                <a:cubicBezTo>
                  <a:pt x="435864" y="646176"/>
                  <a:pt x="506080" y="645079"/>
                  <a:pt x="576072" y="640080"/>
                </a:cubicBezTo>
                <a:cubicBezTo>
                  <a:pt x="591574" y="638973"/>
                  <a:pt x="607643" y="637367"/>
                  <a:pt x="621792" y="630936"/>
                </a:cubicBezTo>
                <a:cubicBezTo>
                  <a:pt x="754852" y="570454"/>
                  <a:pt x="616601" y="609374"/>
                  <a:pt x="713232" y="585216"/>
                </a:cubicBezTo>
                <a:cubicBezTo>
                  <a:pt x="761810" y="552831"/>
                  <a:pt x="719276" y="578466"/>
                  <a:pt x="786384" y="548640"/>
                </a:cubicBezTo>
                <a:cubicBezTo>
                  <a:pt x="821188" y="533171"/>
                  <a:pt x="820972" y="531678"/>
                  <a:pt x="850392" y="512064"/>
                </a:cubicBezTo>
                <a:cubicBezTo>
                  <a:pt x="893919" y="425011"/>
                  <a:pt x="881621" y="465645"/>
                  <a:pt x="896112" y="393192"/>
                </a:cubicBezTo>
                <a:cubicBezTo>
                  <a:pt x="893064" y="335280"/>
                  <a:pt x="893372" y="277093"/>
                  <a:pt x="886968" y="219456"/>
                </a:cubicBezTo>
                <a:cubicBezTo>
                  <a:pt x="875716" y="118189"/>
                  <a:pt x="878380" y="174848"/>
                  <a:pt x="850392" y="118872"/>
                </a:cubicBezTo>
                <a:cubicBezTo>
                  <a:pt x="846081" y="110251"/>
                  <a:pt x="847269" y="98966"/>
                  <a:pt x="841248" y="91440"/>
                </a:cubicBezTo>
                <a:cubicBezTo>
                  <a:pt x="823778" y="69602"/>
                  <a:pt x="808471" y="75051"/>
                  <a:pt x="786384" y="64008"/>
                </a:cubicBezTo>
                <a:cubicBezTo>
                  <a:pt x="776554" y="59093"/>
                  <a:pt x="769053" y="50049"/>
                  <a:pt x="758952" y="45720"/>
                </a:cubicBezTo>
                <a:cubicBezTo>
                  <a:pt x="744582" y="39562"/>
                  <a:pt x="688590" y="30687"/>
                  <a:pt x="676656" y="27432"/>
                </a:cubicBezTo>
                <a:cubicBezTo>
                  <a:pt x="549041" y="-7372"/>
                  <a:pt x="687462" y="22278"/>
                  <a:pt x="576072" y="0"/>
                </a:cubicBezTo>
                <a:cubicBezTo>
                  <a:pt x="524256" y="3048"/>
                  <a:pt x="472296" y="4223"/>
                  <a:pt x="420624" y="9144"/>
                </a:cubicBezTo>
                <a:cubicBezTo>
                  <a:pt x="404550" y="10675"/>
                  <a:pt x="373075" y="21946"/>
                  <a:pt x="356616" y="27432"/>
                </a:cubicBezTo>
                <a:lnTo>
                  <a:pt x="310896" y="73152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6400800" y="3913632"/>
            <a:ext cx="448056" cy="649224"/>
          </a:xfrm>
          <a:custGeom>
            <a:avLst/>
            <a:gdLst>
              <a:gd name="connsiteX0" fmla="*/ 45720 w 448056"/>
              <a:gd name="connsiteY0" fmla="*/ 64008 h 649224"/>
              <a:gd name="connsiteX1" fmla="*/ 36576 w 448056"/>
              <a:gd name="connsiteY1" fmla="*/ 109728 h 649224"/>
              <a:gd name="connsiteX2" fmla="*/ 18288 w 448056"/>
              <a:gd name="connsiteY2" fmla="*/ 137160 h 649224"/>
              <a:gd name="connsiteX3" fmla="*/ 0 w 448056"/>
              <a:gd name="connsiteY3" fmla="*/ 265176 h 649224"/>
              <a:gd name="connsiteX4" fmla="*/ 9144 w 448056"/>
              <a:gd name="connsiteY4" fmla="*/ 493776 h 649224"/>
              <a:gd name="connsiteX5" fmla="*/ 18288 w 448056"/>
              <a:gd name="connsiteY5" fmla="*/ 530352 h 649224"/>
              <a:gd name="connsiteX6" fmla="*/ 36576 w 448056"/>
              <a:gd name="connsiteY6" fmla="*/ 557784 h 649224"/>
              <a:gd name="connsiteX7" fmla="*/ 73152 w 448056"/>
              <a:gd name="connsiteY7" fmla="*/ 630936 h 649224"/>
              <a:gd name="connsiteX8" fmla="*/ 128016 w 448056"/>
              <a:gd name="connsiteY8" fmla="*/ 649224 h 649224"/>
              <a:gd name="connsiteX9" fmla="*/ 329184 w 448056"/>
              <a:gd name="connsiteY9" fmla="*/ 640080 h 649224"/>
              <a:gd name="connsiteX10" fmla="*/ 384048 w 448056"/>
              <a:gd name="connsiteY10" fmla="*/ 612648 h 649224"/>
              <a:gd name="connsiteX11" fmla="*/ 411480 w 448056"/>
              <a:gd name="connsiteY11" fmla="*/ 603504 h 649224"/>
              <a:gd name="connsiteX12" fmla="*/ 429768 w 448056"/>
              <a:gd name="connsiteY12" fmla="*/ 576072 h 649224"/>
              <a:gd name="connsiteX13" fmla="*/ 448056 w 448056"/>
              <a:gd name="connsiteY13" fmla="*/ 521208 h 649224"/>
              <a:gd name="connsiteX14" fmla="*/ 438912 w 448056"/>
              <a:gd name="connsiteY14" fmla="*/ 237744 h 649224"/>
              <a:gd name="connsiteX15" fmla="*/ 411480 w 448056"/>
              <a:gd name="connsiteY15" fmla="*/ 128016 h 649224"/>
              <a:gd name="connsiteX16" fmla="*/ 402336 w 448056"/>
              <a:gd name="connsiteY16" fmla="*/ 91440 h 649224"/>
              <a:gd name="connsiteX17" fmla="*/ 393192 w 448056"/>
              <a:gd name="connsiteY17" fmla="*/ 45720 h 649224"/>
              <a:gd name="connsiteX18" fmla="*/ 365760 w 448056"/>
              <a:gd name="connsiteY18" fmla="*/ 36576 h 649224"/>
              <a:gd name="connsiteX19" fmla="*/ 338328 w 448056"/>
              <a:gd name="connsiteY19" fmla="*/ 18288 h 649224"/>
              <a:gd name="connsiteX20" fmla="*/ 283464 w 448056"/>
              <a:gd name="connsiteY20" fmla="*/ 0 h 649224"/>
              <a:gd name="connsiteX21" fmla="*/ 164592 w 448056"/>
              <a:gd name="connsiteY21" fmla="*/ 36576 h 649224"/>
              <a:gd name="connsiteX22" fmla="*/ 137160 w 448056"/>
              <a:gd name="connsiteY22" fmla="*/ 73152 h 649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48056" h="649224">
                <a:moveTo>
                  <a:pt x="45720" y="64008"/>
                </a:moveTo>
                <a:cubicBezTo>
                  <a:pt x="42672" y="79248"/>
                  <a:pt x="42033" y="95176"/>
                  <a:pt x="36576" y="109728"/>
                </a:cubicBezTo>
                <a:cubicBezTo>
                  <a:pt x="32717" y="120018"/>
                  <a:pt x="20805" y="126462"/>
                  <a:pt x="18288" y="137160"/>
                </a:cubicBezTo>
                <a:cubicBezTo>
                  <a:pt x="8415" y="179119"/>
                  <a:pt x="0" y="265176"/>
                  <a:pt x="0" y="265176"/>
                </a:cubicBezTo>
                <a:cubicBezTo>
                  <a:pt x="3048" y="341376"/>
                  <a:pt x="3897" y="417696"/>
                  <a:pt x="9144" y="493776"/>
                </a:cubicBezTo>
                <a:cubicBezTo>
                  <a:pt x="10009" y="506313"/>
                  <a:pt x="13338" y="518801"/>
                  <a:pt x="18288" y="530352"/>
                </a:cubicBezTo>
                <a:cubicBezTo>
                  <a:pt x="22617" y="540453"/>
                  <a:pt x="30480" y="548640"/>
                  <a:pt x="36576" y="557784"/>
                </a:cubicBezTo>
                <a:cubicBezTo>
                  <a:pt x="43648" y="586074"/>
                  <a:pt x="45174" y="612284"/>
                  <a:pt x="73152" y="630936"/>
                </a:cubicBezTo>
                <a:cubicBezTo>
                  <a:pt x="89192" y="641629"/>
                  <a:pt x="128016" y="649224"/>
                  <a:pt x="128016" y="649224"/>
                </a:cubicBezTo>
                <a:cubicBezTo>
                  <a:pt x="195072" y="646176"/>
                  <a:pt x="262273" y="645433"/>
                  <a:pt x="329184" y="640080"/>
                </a:cubicBezTo>
                <a:cubicBezTo>
                  <a:pt x="356546" y="637891"/>
                  <a:pt x="360564" y="624390"/>
                  <a:pt x="384048" y="612648"/>
                </a:cubicBezTo>
                <a:cubicBezTo>
                  <a:pt x="392669" y="608337"/>
                  <a:pt x="402336" y="606552"/>
                  <a:pt x="411480" y="603504"/>
                </a:cubicBezTo>
                <a:cubicBezTo>
                  <a:pt x="417576" y="594360"/>
                  <a:pt x="425305" y="586115"/>
                  <a:pt x="429768" y="576072"/>
                </a:cubicBezTo>
                <a:cubicBezTo>
                  <a:pt x="437597" y="558456"/>
                  <a:pt x="448056" y="521208"/>
                  <a:pt x="448056" y="521208"/>
                </a:cubicBezTo>
                <a:cubicBezTo>
                  <a:pt x="445008" y="426720"/>
                  <a:pt x="444156" y="332136"/>
                  <a:pt x="438912" y="237744"/>
                </a:cubicBezTo>
                <a:cubicBezTo>
                  <a:pt x="437473" y="211840"/>
                  <a:pt x="416824" y="147610"/>
                  <a:pt x="411480" y="128016"/>
                </a:cubicBezTo>
                <a:cubicBezTo>
                  <a:pt x="408173" y="115892"/>
                  <a:pt x="405062" y="103708"/>
                  <a:pt x="402336" y="91440"/>
                </a:cubicBezTo>
                <a:cubicBezTo>
                  <a:pt x="398965" y="76268"/>
                  <a:pt x="401813" y="58652"/>
                  <a:pt x="393192" y="45720"/>
                </a:cubicBezTo>
                <a:cubicBezTo>
                  <a:pt x="387845" y="37700"/>
                  <a:pt x="374381" y="40887"/>
                  <a:pt x="365760" y="36576"/>
                </a:cubicBezTo>
                <a:cubicBezTo>
                  <a:pt x="355930" y="31661"/>
                  <a:pt x="348371" y="22751"/>
                  <a:pt x="338328" y="18288"/>
                </a:cubicBezTo>
                <a:cubicBezTo>
                  <a:pt x="320712" y="10459"/>
                  <a:pt x="283464" y="0"/>
                  <a:pt x="283464" y="0"/>
                </a:cubicBezTo>
                <a:cubicBezTo>
                  <a:pt x="141307" y="12923"/>
                  <a:pt x="211553" y="-19777"/>
                  <a:pt x="164592" y="36576"/>
                </a:cubicBezTo>
                <a:cubicBezTo>
                  <a:pt x="135005" y="72081"/>
                  <a:pt x="137160" y="49682"/>
                  <a:pt x="137160" y="73152"/>
                </a:cubicBezTo>
              </a:path>
            </a:pathLst>
          </a:cu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733800" y="4648200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random variables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048000" y="5105400"/>
            <a:ext cx="60960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105400" y="4495800"/>
            <a:ext cx="1295400" cy="53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050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Electron Green’s functions </a:t>
            </a:r>
            <a:r>
              <a:rPr lang="en-US" i="1" dirty="0"/>
              <a:t>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81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electron quantum mechanics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6058420"/>
              </p:ext>
            </p:extLst>
          </p:nvPr>
        </p:nvGraphicFramePr>
        <p:xfrm>
          <a:off x="1824038" y="1500188"/>
          <a:ext cx="5345112" cy="490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009" name="Equation" r:id="rId4" imgW="2755800" imgH="2527200" progId="Equation.DSMT4">
                  <p:embed/>
                </p:oleObj>
              </mc:Choice>
              <mc:Fallback>
                <p:oleObj name="Equation" r:id="rId4" imgW="2755800" imgH="252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24038" y="1500188"/>
                        <a:ext cx="5345112" cy="4900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4608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Many-electron Hamiltonian and Green’s functions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1169645"/>
              </p:ext>
            </p:extLst>
          </p:nvPr>
        </p:nvGraphicFramePr>
        <p:xfrm>
          <a:off x="438150" y="1662113"/>
          <a:ext cx="8324850" cy="490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138" name="Equation" r:id="rId4" imgW="4140000" imgH="2438280" progId="Equation.DSMT4">
                  <p:embed/>
                </p:oleObj>
              </mc:Choice>
              <mc:Fallback>
                <p:oleObj name="Equation" r:id="rId4" imgW="4140000" imgH="2438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38150" y="1662113"/>
                        <a:ext cx="8324850" cy="4903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77000" y="1794808"/>
            <a:ext cx="2438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Annihilation operator </a:t>
            </a:r>
            <a:r>
              <a:rPr lang="en-US" sz="24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is a column vector, </a:t>
            </a:r>
            <a:r>
              <a:rPr lang="en-US" sz="24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en-US" sz="24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by </a:t>
            </a:r>
            <a:r>
              <a:rPr lang="en-US" sz="24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matrix.   {</a:t>
            </a:r>
            <a:r>
              <a:rPr lang="en-US" sz="24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} =</a:t>
            </a:r>
            <a:r>
              <a:rPr lang="en-US" sz="24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en-US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4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BA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8425439"/>
              </p:ext>
            </p:extLst>
          </p:nvPr>
        </p:nvGraphicFramePr>
        <p:xfrm>
          <a:off x="4014787" y="1676400"/>
          <a:ext cx="2081213" cy="224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139" name="Equation" r:id="rId6" imgW="990360" imgH="1066680" progId="Equation.DSMT4">
                  <p:embed/>
                </p:oleObj>
              </mc:Choice>
              <mc:Fallback>
                <p:oleObj name="Equation" r:id="rId6" imgW="990360" imgH="106668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014787" y="1676400"/>
                        <a:ext cx="2081213" cy="2241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418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Equilibrium fluctuation-dissipation theorems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5537664"/>
              </p:ext>
            </p:extLst>
          </p:nvPr>
        </p:nvGraphicFramePr>
        <p:xfrm>
          <a:off x="1136650" y="1709738"/>
          <a:ext cx="7169150" cy="4640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416" name="Equation" r:id="rId3" imgW="3238200" imgH="2095200" progId="Equation.DSMT4">
                  <p:embed/>
                </p:oleObj>
              </mc:Choice>
              <mc:Fallback>
                <p:oleObj name="Equation" r:id="rId3" imgW="3238200" imgH="2095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36650" y="1709738"/>
                        <a:ext cx="7169150" cy="4640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832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Perturbation theory, single electron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6854768"/>
              </p:ext>
            </p:extLst>
          </p:nvPr>
        </p:nvGraphicFramePr>
        <p:xfrm>
          <a:off x="842963" y="1616075"/>
          <a:ext cx="7462837" cy="463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085" name="Equation" r:id="rId3" imgW="3848040" imgH="2387520" progId="Equation.DSMT4">
                  <p:embed/>
                </p:oleObj>
              </mc:Choice>
              <mc:Fallback>
                <p:oleObj name="Equation" r:id="rId3" imgW="3848040" imgH="2387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2963" y="1616075"/>
                        <a:ext cx="7462837" cy="4630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670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SG" dirty="0"/>
              <a:t>Electron-photon interaction and photon Green’s functions </a:t>
            </a:r>
            <a:r>
              <a:rPr lang="en-SG" i="1" dirty="0"/>
              <a:t>D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871153-6649-4551-B5D2-CF9E4672F1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577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Electrons &amp; electrodynamics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6126803"/>
              </p:ext>
            </p:extLst>
          </p:nvPr>
        </p:nvGraphicFramePr>
        <p:xfrm>
          <a:off x="1066800" y="1379537"/>
          <a:ext cx="5159375" cy="456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296" name="Equation" r:id="rId4" imgW="3187440" imgH="2819160" progId="Equation.DSMT4">
                  <p:embed/>
                </p:oleObj>
              </mc:Choice>
              <mc:Fallback>
                <p:oleObj name="Equation" r:id="rId4" imgW="3187440" imgH="281916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66800" y="1379537"/>
                        <a:ext cx="5159375" cy="4564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5066789"/>
              </p:ext>
            </p:extLst>
          </p:nvPr>
        </p:nvGraphicFramePr>
        <p:xfrm>
          <a:off x="5544457" y="3733800"/>
          <a:ext cx="3218543" cy="2399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297" name="Equation" r:id="rId6" imgW="2145960" imgH="1600200" progId="Equation.DSMT4">
                  <p:embed/>
                </p:oleObj>
              </mc:Choice>
              <mc:Fallback>
                <p:oleObj name="Equation" r:id="rId6" imgW="2145960" imgH="160020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544457" y="3733800"/>
                        <a:ext cx="3218543" cy="2399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493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Gauge invariance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6170348"/>
              </p:ext>
            </p:extLst>
          </p:nvPr>
        </p:nvGraphicFramePr>
        <p:xfrm>
          <a:off x="1560513" y="1398588"/>
          <a:ext cx="5843587" cy="5002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308" name="Equation" r:id="rId4" imgW="3263760" imgH="2793960" progId="Equation.DSMT4">
                  <p:embed/>
                </p:oleObj>
              </mc:Choice>
              <mc:Fallback>
                <p:oleObj name="Equation" r:id="rId4" imgW="3263760" imgH="279396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60513" y="1398588"/>
                        <a:ext cx="5843587" cy="5002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1860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Commutation relation of the fields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7989128"/>
              </p:ext>
            </p:extLst>
          </p:nvPr>
        </p:nvGraphicFramePr>
        <p:xfrm>
          <a:off x="1092200" y="2130425"/>
          <a:ext cx="7062788" cy="320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326" name="Equation" r:id="rId4" imgW="3530520" imgH="1600200" progId="Equation.DSMT4">
                  <p:embed/>
                </p:oleObj>
              </mc:Choice>
              <mc:Fallback>
                <p:oleObj name="Equation" r:id="rId4" imgW="3530520" imgH="1600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92200" y="2130425"/>
                        <a:ext cx="7062788" cy="3203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91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Transverse delta function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234360"/>
              </p:ext>
            </p:extLst>
          </p:nvPr>
        </p:nvGraphicFramePr>
        <p:xfrm>
          <a:off x="1655763" y="2133600"/>
          <a:ext cx="7253287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38" name="Equation" r:id="rId3" imgW="4279680" imgH="1663560" progId="Equation.DSMT4">
                  <p:embed/>
                </p:oleObj>
              </mc:Choice>
              <mc:Fallback>
                <p:oleObj name="Equation" r:id="rId3" imgW="4279680" imgH="1663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55763" y="2133600"/>
                        <a:ext cx="7253287" cy="281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091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Heisenberg equations of motion,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ℏ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e>
                        </m:ac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r>
                  <a:rPr lang="en-US" dirty="0"/>
                  <a:t>, for electron and fields</a:t>
                </a: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t="-31383" r="-593" b="-32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19</a:t>
            </a:fld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0150214"/>
              </p:ext>
            </p:extLst>
          </p:nvPr>
        </p:nvGraphicFramePr>
        <p:xfrm>
          <a:off x="1079500" y="1828800"/>
          <a:ext cx="7140575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458" name="Equation" r:id="rId4" imgW="3543120" imgH="2158920" progId="Equation.DSMT4">
                  <p:embed/>
                </p:oleObj>
              </mc:Choice>
              <mc:Fallback>
                <p:oleObj name="Equation" r:id="rId4" imgW="3543120" imgH="2158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9500" y="1828800"/>
                        <a:ext cx="7140575" cy="4351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728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Poynting</a:t>
            </a:r>
            <a:r>
              <a:rPr lang="en-US" dirty="0"/>
              <a:t> scalar/vector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20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6898389"/>
              </p:ext>
            </p:extLst>
          </p:nvPr>
        </p:nvGraphicFramePr>
        <p:xfrm>
          <a:off x="2514600" y="1676400"/>
          <a:ext cx="4572000" cy="4153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480" name="Equation" r:id="rId4" imgW="2082600" imgH="1892160" progId="Equation.DSMT4">
                  <p:embed/>
                </p:oleObj>
              </mc:Choice>
              <mc:Fallback>
                <p:oleObj name="Equation" r:id="rId4" imgW="2082600" imgH="1892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14600" y="1676400"/>
                        <a:ext cx="4572000" cy="41538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063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Photon Green’s function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21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6538497"/>
              </p:ext>
            </p:extLst>
          </p:nvPr>
        </p:nvGraphicFramePr>
        <p:xfrm>
          <a:off x="1276350" y="1619250"/>
          <a:ext cx="6326188" cy="450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340" name="Equation" r:id="rId4" imgW="4063680" imgH="2895480" progId="Equation.DSMT4">
                  <p:embed/>
                </p:oleObj>
              </mc:Choice>
              <mc:Fallback>
                <p:oleObj name="Equation" r:id="rId4" imgW="4063680" imgH="2895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76350" y="1619250"/>
                        <a:ext cx="6326188" cy="4508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4751243"/>
              </p:ext>
            </p:extLst>
          </p:nvPr>
        </p:nvGraphicFramePr>
        <p:xfrm>
          <a:off x="5029200" y="4267200"/>
          <a:ext cx="3378200" cy="177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341" name="Equation" r:id="rId6" imgW="2654280" imgH="1396800" progId="Equation.DSMT4">
                  <p:embed/>
                </p:oleObj>
              </mc:Choice>
              <mc:Fallback>
                <p:oleObj name="Equation" r:id="rId6" imgW="2654280" imgH="1396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029200" y="4267200"/>
                        <a:ext cx="3378200" cy="177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162800" y="2343090"/>
            <a:ext cx="205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]=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BA</a:t>
            </a:r>
          </a:p>
        </p:txBody>
      </p:sp>
    </p:spTree>
    <p:extLst>
      <p:ext uri="{BB962C8B-B14F-4D97-AF65-F5344CB8AC3E}">
        <p14:creationId xmlns:p14="http://schemas.microsoft.com/office/powerpoint/2010/main" val="336321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900" dirty="0"/>
              <a:t>NEGF “technologies”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871153-6649-4551-B5D2-CF9E4672F1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077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brief history of NEGF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581400"/>
          </a:xfrm>
        </p:spPr>
        <p:txBody>
          <a:bodyPr/>
          <a:lstStyle/>
          <a:p>
            <a:r>
              <a:rPr lang="en-US" dirty="0"/>
              <a:t>Schwinger 1961</a:t>
            </a:r>
          </a:p>
          <a:p>
            <a:r>
              <a:rPr lang="en-US" dirty="0" err="1"/>
              <a:t>Kadanoff</a:t>
            </a:r>
            <a:r>
              <a:rPr lang="en-US" dirty="0"/>
              <a:t> and </a:t>
            </a:r>
            <a:r>
              <a:rPr lang="en-US" dirty="0" err="1"/>
              <a:t>Baym</a:t>
            </a:r>
            <a:r>
              <a:rPr lang="en-US" dirty="0"/>
              <a:t> 1962</a:t>
            </a:r>
          </a:p>
          <a:p>
            <a:r>
              <a:rPr lang="en-US" dirty="0"/>
              <a:t>Keldysh 1965</a:t>
            </a:r>
          </a:p>
          <a:p>
            <a:r>
              <a:rPr lang="en-US" dirty="0"/>
              <a:t>Caroli, </a:t>
            </a:r>
            <a:r>
              <a:rPr lang="en-US" dirty="0" err="1"/>
              <a:t>Combescot</a:t>
            </a:r>
            <a:r>
              <a:rPr lang="en-US" dirty="0"/>
              <a:t>, </a:t>
            </a:r>
            <a:r>
              <a:rPr lang="en-US" dirty="0" err="1"/>
              <a:t>Nozieres</a:t>
            </a:r>
            <a:r>
              <a:rPr lang="en-US" dirty="0"/>
              <a:t>, and Saint-James 1971</a:t>
            </a:r>
          </a:p>
          <a:p>
            <a:r>
              <a:rPr lang="en-US" dirty="0"/>
              <a:t>Meir and Wingreen 1992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Evolution operator on contour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24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8617924"/>
              </p:ext>
            </p:extLst>
          </p:nvPr>
        </p:nvGraphicFramePr>
        <p:xfrm>
          <a:off x="1371600" y="1493838"/>
          <a:ext cx="6249879" cy="338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49" name="Equation" r:id="rId3" imgW="2768400" imgH="1498320" progId="Equation.DSMT4">
                  <p:embed/>
                </p:oleObj>
              </mc:Choice>
              <mc:Fallback>
                <p:oleObj name="Equation" r:id="rId3" imgW="2768400" imgH="1498320" progId="Equation.DSMT4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493838"/>
                        <a:ext cx="6249879" cy="33829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descr="contour.eps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05400" y="4476750"/>
            <a:ext cx="3657600" cy="1543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Contour-ordered Green’s function</a:t>
            </a:r>
          </a:p>
        </p:txBody>
      </p:sp>
      <p:sp>
        <p:nvSpPr>
          <p:cNvPr id="1024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658FA07-8E45-472D-9947-8ACC890CDA52}" type="slidenum">
              <a:rPr lang="en-US" smtClean="0">
                <a:latin typeface="Arial" charset="0"/>
                <a:cs typeface="Arial" charset="0"/>
              </a:rPr>
              <a:pPr/>
              <a:t>25</a:t>
            </a:fld>
            <a:endParaRPr lang="en-US">
              <a:latin typeface="Arial" charset="0"/>
              <a:cs typeface="Arial" charset="0"/>
            </a:endParaRP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8420103"/>
              </p:ext>
            </p:extLst>
          </p:nvPr>
        </p:nvGraphicFramePr>
        <p:xfrm>
          <a:off x="1511300" y="1724025"/>
          <a:ext cx="6122988" cy="210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84" name="Equation" r:id="rId4" imgW="2577960" imgH="888840" progId="Equation.DSMT4">
                  <p:embed/>
                </p:oleObj>
              </mc:Choice>
              <mc:Fallback>
                <p:oleObj name="Equation" r:id="rId4" imgW="2577960" imgH="888840" progId="Equation.DSMT4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1300" y="1724025"/>
                        <a:ext cx="6122988" cy="21097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245" name="Straight Arrow Connector 6"/>
          <p:cNvCxnSpPr>
            <a:cxnSpLocks noChangeShapeType="1"/>
          </p:cNvCxnSpPr>
          <p:nvPr/>
        </p:nvCxnSpPr>
        <p:spPr bwMode="auto">
          <a:xfrm flipV="1">
            <a:off x="4559300" y="5156200"/>
            <a:ext cx="4292600" cy="114300"/>
          </a:xfrm>
          <a:prstGeom prst="straightConnector1">
            <a:avLst/>
          </a:prstGeom>
          <a:noFill/>
          <a:ln w="9525" algn="ctr">
            <a:solidFill>
              <a:srgbClr val="C00000"/>
            </a:solidFill>
            <a:round/>
            <a:headEnd/>
            <a:tailEnd type="arrow" w="med" len="med"/>
          </a:ln>
        </p:spPr>
      </p:cxnSp>
      <p:sp>
        <p:nvSpPr>
          <p:cNvPr id="10246" name="Freeform 14"/>
          <p:cNvSpPr>
            <a:spLocks/>
          </p:cNvSpPr>
          <p:nvPr/>
        </p:nvSpPr>
        <p:spPr bwMode="auto">
          <a:xfrm>
            <a:off x="5118100" y="5080000"/>
            <a:ext cx="3721100" cy="266700"/>
          </a:xfrm>
          <a:custGeom>
            <a:avLst/>
            <a:gdLst>
              <a:gd name="T0" fmla="*/ 0 w 2724150"/>
              <a:gd name="T1" fmla="*/ 1 h 469900"/>
              <a:gd name="T2" fmla="*/ 841668131 w 2724150"/>
              <a:gd name="T3" fmla="*/ 1 h 469900"/>
              <a:gd name="T4" fmla="*/ 884462889 w 2724150"/>
              <a:gd name="T5" fmla="*/ 7 h 469900"/>
              <a:gd name="T6" fmla="*/ 28531190 w 2724150"/>
              <a:gd name="T7" fmla="*/ 10 h 469900"/>
              <a:gd name="T8" fmla="*/ 0 60000 65536"/>
              <a:gd name="T9" fmla="*/ 0 60000 65536"/>
              <a:gd name="T10" fmla="*/ 0 60000 65536"/>
              <a:gd name="T11" fmla="*/ 0 60000 65536"/>
              <a:gd name="T12" fmla="*/ 0 w 2724150"/>
              <a:gd name="T13" fmla="*/ 0 h 469900"/>
              <a:gd name="T14" fmla="*/ 2724150 w 2724150"/>
              <a:gd name="T15" fmla="*/ 469900 h 4699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24150" h="469900">
                <a:moveTo>
                  <a:pt x="0" y="50800"/>
                </a:moveTo>
                <a:cubicBezTo>
                  <a:pt x="927100" y="25400"/>
                  <a:pt x="1854200" y="0"/>
                  <a:pt x="2247900" y="50800"/>
                </a:cubicBezTo>
                <a:cubicBezTo>
                  <a:pt x="2641600" y="101600"/>
                  <a:pt x="2724150" y="285750"/>
                  <a:pt x="2362200" y="355600"/>
                </a:cubicBezTo>
                <a:cubicBezTo>
                  <a:pt x="2000250" y="425450"/>
                  <a:pt x="1038225" y="447675"/>
                  <a:pt x="76200" y="46990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10247" name="Straight Connector 16"/>
          <p:cNvCxnSpPr>
            <a:cxnSpLocks noChangeShapeType="1"/>
          </p:cNvCxnSpPr>
          <p:nvPr/>
        </p:nvCxnSpPr>
        <p:spPr bwMode="auto">
          <a:xfrm rot="16200000" flipH="1">
            <a:off x="4629150" y="5213350"/>
            <a:ext cx="965200" cy="1270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</p:spPr>
      </p:cxnSp>
      <p:sp>
        <p:nvSpPr>
          <p:cNvPr id="10248" name="TextBox 20"/>
          <p:cNvSpPr txBox="1">
            <a:spLocks noChangeArrowheads="1"/>
          </p:cNvSpPr>
          <p:nvPr/>
        </p:nvSpPr>
        <p:spPr bwMode="auto">
          <a:xfrm>
            <a:off x="4978400" y="5626100"/>
            <a:ext cx="419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latin typeface="Times New Roman" pitchFamily="18" charset="0"/>
              </a:rPr>
              <a:t>t</a:t>
            </a:r>
            <a:r>
              <a:rPr lang="en-US" baseline="-25000">
                <a:latin typeface="Times New Roman" pitchFamily="18" charset="0"/>
              </a:rPr>
              <a:t>0</a:t>
            </a:r>
            <a:endParaRPr lang="en-SG" baseline="-25000">
              <a:latin typeface="Times New Roman" pitchFamily="18" charset="0"/>
            </a:endParaRPr>
          </a:p>
        </p:txBody>
      </p:sp>
      <p:sp>
        <p:nvSpPr>
          <p:cNvPr id="10249" name="Oval 15"/>
          <p:cNvSpPr>
            <a:spLocks noChangeArrowheads="1"/>
          </p:cNvSpPr>
          <p:nvPr/>
        </p:nvSpPr>
        <p:spPr bwMode="auto">
          <a:xfrm>
            <a:off x="6388100" y="5016500"/>
            <a:ext cx="144463" cy="144463"/>
          </a:xfrm>
          <a:prstGeom prst="ellipse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SG" sz="3200">
              <a:latin typeface="Times" pitchFamily="18" charset="0"/>
            </a:endParaRPr>
          </a:p>
        </p:txBody>
      </p:sp>
      <p:sp>
        <p:nvSpPr>
          <p:cNvPr id="10250" name="Oval 17"/>
          <p:cNvSpPr>
            <a:spLocks noChangeArrowheads="1"/>
          </p:cNvSpPr>
          <p:nvPr/>
        </p:nvSpPr>
        <p:spPr bwMode="auto">
          <a:xfrm>
            <a:off x="7505700" y="5245100"/>
            <a:ext cx="144463" cy="144463"/>
          </a:xfrm>
          <a:prstGeom prst="ellipse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SG" sz="3200">
              <a:latin typeface="Times" pitchFamily="18" charset="0"/>
            </a:endParaRPr>
          </a:p>
        </p:txBody>
      </p:sp>
      <p:sp>
        <p:nvSpPr>
          <p:cNvPr id="10251" name="TextBox 25"/>
          <p:cNvSpPr txBox="1">
            <a:spLocks noChangeArrowheads="1"/>
          </p:cNvSpPr>
          <p:nvPr/>
        </p:nvSpPr>
        <p:spPr bwMode="auto">
          <a:xfrm>
            <a:off x="6248400" y="4533900"/>
            <a:ext cx="58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’</a:t>
            </a:r>
            <a:endParaRPr lang="en-SG"/>
          </a:p>
        </p:txBody>
      </p:sp>
      <p:sp>
        <p:nvSpPr>
          <p:cNvPr id="10252" name="TextBox 26"/>
          <p:cNvSpPr txBox="1">
            <a:spLocks noChangeArrowheads="1"/>
          </p:cNvSpPr>
          <p:nvPr/>
        </p:nvSpPr>
        <p:spPr bwMode="auto">
          <a:xfrm>
            <a:off x="7442200" y="5346700"/>
            <a:ext cx="58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Times New Roman" pitchFamily="18" charset="0"/>
                <a:cs typeface="Times New Roman" pitchFamily="18" charset="0"/>
              </a:rPr>
              <a:t>τ</a:t>
            </a:r>
            <a:endParaRPr lang="en-SG"/>
          </a:p>
        </p:txBody>
      </p:sp>
      <p:sp>
        <p:nvSpPr>
          <p:cNvPr id="10253" name="TextBox 27"/>
          <p:cNvSpPr txBox="1">
            <a:spLocks noChangeArrowheads="1"/>
          </p:cNvSpPr>
          <p:nvPr/>
        </p:nvSpPr>
        <p:spPr bwMode="auto">
          <a:xfrm>
            <a:off x="850900" y="4140200"/>
            <a:ext cx="31623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Contour order: the operators earlier on the contour are to the right.   See, e.g., H.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Haug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&amp; A.-P.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Jauho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S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 to other Green’s  functions</a:t>
            </a:r>
          </a:p>
        </p:txBody>
      </p:sp>
      <p:sp>
        <p:nvSpPr>
          <p:cNvPr id="1126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EC00B3F-C395-4AB0-89C9-C86B5F30F5F1}" type="slidenum">
              <a:rPr lang="en-US" smtClean="0">
                <a:latin typeface="Arial" charset="0"/>
                <a:cs typeface="Arial" charset="0"/>
              </a:rPr>
              <a:pPr/>
              <a:t>26</a:t>
            </a:fld>
            <a:endParaRPr lang="en-US">
              <a:latin typeface="Arial" charset="0"/>
              <a:cs typeface="Arial" charset="0"/>
            </a:endParaRP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6051278"/>
              </p:ext>
            </p:extLst>
          </p:nvPr>
        </p:nvGraphicFramePr>
        <p:xfrm>
          <a:off x="990600" y="1531938"/>
          <a:ext cx="6165850" cy="403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06" name="Equation" r:id="rId4" imgW="2717640" imgH="1777680" progId="Equation.DSMT4">
                  <p:embed/>
                </p:oleObj>
              </mc:Choice>
              <mc:Fallback>
                <p:oleObj name="Equation" r:id="rId4" imgW="2717640" imgH="1777680" progId="Equation.DSMT4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531938"/>
                        <a:ext cx="6165850" cy="40306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269" name="Straight Arrow Connector 6"/>
          <p:cNvCxnSpPr>
            <a:cxnSpLocks noChangeShapeType="1"/>
          </p:cNvCxnSpPr>
          <p:nvPr/>
        </p:nvCxnSpPr>
        <p:spPr bwMode="auto">
          <a:xfrm flipV="1">
            <a:off x="4559300" y="5156200"/>
            <a:ext cx="4292600" cy="114300"/>
          </a:xfrm>
          <a:prstGeom prst="straightConnector1">
            <a:avLst/>
          </a:prstGeom>
          <a:noFill/>
          <a:ln w="9525" algn="ctr">
            <a:solidFill>
              <a:srgbClr val="C00000"/>
            </a:solidFill>
            <a:round/>
            <a:headEnd/>
            <a:tailEnd type="arrow" w="med" len="med"/>
          </a:ln>
        </p:spPr>
      </p:cxnSp>
      <p:sp>
        <p:nvSpPr>
          <p:cNvPr id="11270" name="Freeform 14"/>
          <p:cNvSpPr>
            <a:spLocks/>
          </p:cNvSpPr>
          <p:nvPr/>
        </p:nvSpPr>
        <p:spPr bwMode="auto">
          <a:xfrm>
            <a:off x="5118100" y="5080000"/>
            <a:ext cx="3721100" cy="266700"/>
          </a:xfrm>
          <a:custGeom>
            <a:avLst/>
            <a:gdLst>
              <a:gd name="T0" fmla="*/ 0 w 2724150"/>
              <a:gd name="T1" fmla="*/ 1 h 469900"/>
              <a:gd name="T2" fmla="*/ 841668131 w 2724150"/>
              <a:gd name="T3" fmla="*/ 1 h 469900"/>
              <a:gd name="T4" fmla="*/ 884462889 w 2724150"/>
              <a:gd name="T5" fmla="*/ 7 h 469900"/>
              <a:gd name="T6" fmla="*/ 28531190 w 2724150"/>
              <a:gd name="T7" fmla="*/ 10 h 469900"/>
              <a:gd name="T8" fmla="*/ 0 60000 65536"/>
              <a:gd name="T9" fmla="*/ 0 60000 65536"/>
              <a:gd name="T10" fmla="*/ 0 60000 65536"/>
              <a:gd name="T11" fmla="*/ 0 60000 65536"/>
              <a:gd name="T12" fmla="*/ 0 w 2724150"/>
              <a:gd name="T13" fmla="*/ 0 h 469900"/>
              <a:gd name="T14" fmla="*/ 2724150 w 2724150"/>
              <a:gd name="T15" fmla="*/ 469900 h 4699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24150" h="469900">
                <a:moveTo>
                  <a:pt x="0" y="50800"/>
                </a:moveTo>
                <a:cubicBezTo>
                  <a:pt x="927100" y="25400"/>
                  <a:pt x="1854200" y="0"/>
                  <a:pt x="2247900" y="50800"/>
                </a:cubicBezTo>
                <a:cubicBezTo>
                  <a:pt x="2641600" y="101600"/>
                  <a:pt x="2724150" y="285750"/>
                  <a:pt x="2362200" y="355600"/>
                </a:cubicBezTo>
                <a:cubicBezTo>
                  <a:pt x="2000250" y="425450"/>
                  <a:pt x="1038225" y="447675"/>
                  <a:pt x="76200" y="46990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11271" name="Straight Connector 16"/>
          <p:cNvCxnSpPr>
            <a:cxnSpLocks noChangeShapeType="1"/>
          </p:cNvCxnSpPr>
          <p:nvPr/>
        </p:nvCxnSpPr>
        <p:spPr bwMode="auto">
          <a:xfrm rot="16200000" flipH="1">
            <a:off x="4629150" y="5213350"/>
            <a:ext cx="965200" cy="1270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</p:spPr>
      </p:cxnSp>
      <p:sp>
        <p:nvSpPr>
          <p:cNvPr id="11272" name="TextBox 20"/>
          <p:cNvSpPr txBox="1">
            <a:spLocks noChangeArrowheads="1"/>
          </p:cNvSpPr>
          <p:nvPr/>
        </p:nvSpPr>
        <p:spPr bwMode="auto">
          <a:xfrm>
            <a:off x="4978400" y="5626100"/>
            <a:ext cx="419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latin typeface="Times New Roman" pitchFamily="18" charset="0"/>
              </a:rPr>
              <a:t>t</a:t>
            </a:r>
            <a:r>
              <a:rPr lang="en-US" baseline="-25000">
                <a:latin typeface="Times New Roman" pitchFamily="18" charset="0"/>
              </a:rPr>
              <a:t>0</a:t>
            </a:r>
            <a:endParaRPr lang="en-SG" baseline="-25000">
              <a:latin typeface="Times New Roman" pitchFamily="18" charset="0"/>
            </a:endParaRPr>
          </a:p>
        </p:txBody>
      </p:sp>
      <p:sp>
        <p:nvSpPr>
          <p:cNvPr id="11273" name="Oval 15"/>
          <p:cNvSpPr>
            <a:spLocks noChangeArrowheads="1"/>
          </p:cNvSpPr>
          <p:nvPr/>
        </p:nvSpPr>
        <p:spPr bwMode="auto">
          <a:xfrm>
            <a:off x="6388100" y="5016500"/>
            <a:ext cx="144463" cy="144463"/>
          </a:xfrm>
          <a:prstGeom prst="ellipse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SG" sz="3200">
              <a:latin typeface="Times" pitchFamily="18" charset="0"/>
            </a:endParaRPr>
          </a:p>
        </p:txBody>
      </p:sp>
      <p:sp>
        <p:nvSpPr>
          <p:cNvPr id="11274" name="Oval 17"/>
          <p:cNvSpPr>
            <a:spLocks noChangeArrowheads="1"/>
          </p:cNvSpPr>
          <p:nvPr/>
        </p:nvSpPr>
        <p:spPr bwMode="auto">
          <a:xfrm>
            <a:off x="7505700" y="5245100"/>
            <a:ext cx="144463" cy="144463"/>
          </a:xfrm>
          <a:prstGeom prst="ellipse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SG" sz="3200">
              <a:latin typeface="Times" pitchFamily="18" charset="0"/>
            </a:endParaRPr>
          </a:p>
        </p:txBody>
      </p:sp>
      <p:sp>
        <p:nvSpPr>
          <p:cNvPr id="11275" name="TextBox 25"/>
          <p:cNvSpPr txBox="1">
            <a:spLocks noChangeArrowheads="1"/>
          </p:cNvSpPr>
          <p:nvPr/>
        </p:nvSpPr>
        <p:spPr bwMode="auto">
          <a:xfrm>
            <a:off x="6248400" y="4533900"/>
            <a:ext cx="58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’</a:t>
            </a:r>
            <a:endParaRPr lang="en-SG"/>
          </a:p>
        </p:txBody>
      </p:sp>
      <p:sp>
        <p:nvSpPr>
          <p:cNvPr id="11276" name="TextBox 26"/>
          <p:cNvSpPr txBox="1">
            <a:spLocks noChangeArrowheads="1"/>
          </p:cNvSpPr>
          <p:nvPr/>
        </p:nvSpPr>
        <p:spPr bwMode="auto">
          <a:xfrm>
            <a:off x="7442200" y="5346700"/>
            <a:ext cx="58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Times New Roman" pitchFamily="18" charset="0"/>
                <a:cs typeface="Times New Roman" pitchFamily="18" charset="0"/>
              </a:rPr>
              <a:t>τ</a:t>
            </a:r>
            <a:endParaRPr lang="en-S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Transformation/</a:t>
            </a:r>
            <a:r>
              <a:rPr lang="en-US" dirty="0" err="1"/>
              <a:t>Keldysh</a:t>
            </a:r>
            <a:r>
              <a:rPr lang="en-US" dirty="0"/>
              <a:t> rotation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27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600200" y="1320104"/>
          <a:ext cx="5956300" cy="5461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500" name="Equation" r:id="rId4" imgW="7188200" imgH="6591300" progId="Equation.DSMT4">
                  <p:embed/>
                </p:oleObj>
              </mc:Choice>
              <mc:Fallback>
                <p:oleObj name="Equation" r:id="rId4" imgW="7188200" imgH="6591300" progId="Equation.DSMT4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320104"/>
                        <a:ext cx="5956300" cy="54616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450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Convolution, </a:t>
            </a:r>
            <a:r>
              <a:rPr lang="en-US" dirty="0" err="1"/>
              <a:t>Langreth</a:t>
            </a:r>
            <a:r>
              <a:rPr lang="en-US" dirty="0"/>
              <a:t> rule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28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9408793"/>
              </p:ext>
            </p:extLst>
          </p:nvPr>
        </p:nvGraphicFramePr>
        <p:xfrm>
          <a:off x="914400" y="1295400"/>
          <a:ext cx="7802972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005" name="Equation" r:id="rId4" imgW="3987720" imgH="2336760" progId="Equation.DSMT4">
                  <p:embed/>
                </p:oleObj>
              </mc:Choice>
              <mc:Fallback>
                <p:oleObj name="Equation" r:id="rId4" imgW="3987720" imgH="2336760" progId="Equation.DSMT4">
                  <p:embed/>
                  <p:pic>
                    <p:nvPicPr>
                      <p:cNvPr id="0" name="Picture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295400"/>
                        <a:ext cx="7802972" cy="4572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Keldysh</a:t>
            </a:r>
            <a:r>
              <a:rPr lang="en-US" dirty="0"/>
              <a:t> equation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29</a:t>
            </a:fld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5998959"/>
              </p:ext>
            </p:extLst>
          </p:nvPr>
        </p:nvGraphicFramePr>
        <p:xfrm>
          <a:off x="930275" y="2057400"/>
          <a:ext cx="7624763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524" name="Equation" r:id="rId4" imgW="3136680" imgH="1473120" progId="Equation.DSMT4">
                  <p:embed/>
                </p:oleObj>
              </mc:Choice>
              <mc:Fallback>
                <p:oleObj name="Equation" r:id="rId4" imgW="3136680" imgH="1473120" progId="Equation.DSMT4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275" y="2057400"/>
                        <a:ext cx="7624763" cy="3581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329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phase approximation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30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0109612"/>
              </p:ext>
            </p:extLst>
          </p:nvPr>
        </p:nvGraphicFramePr>
        <p:xfrm>
          <a:off x="771525" y="1751013"/>
          <a:ext cx="4745038" cy="3659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328" name="Equation" r:id="rId4" imgW="2933640" imgH="2260440" progId="Equation.DSMT4">
                  <p:embed/>
                </p:oleObj>
              </mc:Choice>
              <mc:Fallback>
                <p:oleObj name="Equation" r:id="rId4" imgW="2933640" imgH="226044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71525" y="1751013"/>
                        <a:ext cx="4745038" cy="3659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6769683"/>
              </p:ext>
            </p:extLst>
          </p:nvPr>
        </p:nvGraphicFramePr>
        <p:xfrm>
          <a:off x="5638800" y="3581400"/>
          <a:ext cx="3218543" cy="2399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3329" name="Equation" r:id="rId6" imgW="2145960" imgH="1600200" progId="Equation.DSMT4">
                  <p:embed/>
                </p:oleObj>
              </mc:Choice>
              <mc:Fallback>
                <p:oleObj name="Equation" r:id="rId6" imgW="2145960" imgH="160020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638800" y="3581400"/>
                        <a:ext cx="3218543" cy="2399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69803" y="1979458"/>
            <a:ext cx="2107397" cy="83994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172200" y="2286000"/>
            <a:ext cx="304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467600" y="2286000"/>
            <a:ext cx="304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76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Poynting</a:t>
            </a:r>
            <a:r>
              <a:rPr lang="en-US" dirty="0"/>
              <a:t> vector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31</a:t>
            </a:fld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932675"/>
              </p:ext>
            </p:extLst>
          </p:nvPr>
        </p:nvGraphicFramePr>
        <p:xfrm>
          <a:off x="1208088" y="1330325"/>
          <a:ext cx="6435725" cy="427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297" name="Equation" r:id="rId3" imgW="3479760" imgH="2311200" progId="Equation.DSMT4">
                  <p:embed/>
                </p:oleObj>
              </mc:Choice>
              <mc:Fallback>
                <p:oleObj name="Equation" r:id="rId3" imgW="3479760" imgH="231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08088" y="1330325"/>
                        <a:ext cx="6435725" cy="427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071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Meir-</a:t>
            </a:r>
            <a:r>
              <a:rPr lang="en-US" dirty="0" err="1"/>
              <a:t>Wingreen</a:t>
            </a:r>
            <a:r>
              <a:rPr lang="en-US" dirty="0"/>
              <a:t> formula, photon bath at infinity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32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4240709"/>
              </p:ext>
            </p:extLst>
          </p:nvPr>
        </p:nvGraphicFramePr>
        <p:xfrm>
          <a:off x="890588" y="1676400"/>
          <a:ext cx="5613400" cy="458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275" name="Equation" r:id="rId3" imgW="3466800" imgH="2831760" progId="Equation.DSMT4">
                  <p:embed/>
                </p:oleObj>
              </mc:Choice>
              <mc:Fallback>
                <p:oleObj name="Equation" r:id="rId3" imgW="3466800" imgH="283176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90588" y="1676400"/>
                        <a:ext cx="5613400" cy="4586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reeform 5"/>
          <p:cNvSpPr/>
          <p:nvPr/>
        </p:nvSpPr>
        <p:spPr>
          <a:xfrm>
            <a:off x="6518464" y="3622964"/>
            <a:ext cx="319234" cy="350079"/>
          </a:xfrm>
          <a:custGeom>
            <a:avLst/>
            <a:gdLst>
              <a:gd name="connsiteX0" fmla="*/ 83227 w 319234"/>
              <a:gd name="connsiteY0" fmla="*/ 6927 h 350079"/>
              <a:gd name="connsiteX1" fmla="*/ 214845 w 319234"/>
              <a:gd name="connsiteY1" fmla="*/ 13854 h 350079"/>
              <a:gd name="connsiteX2" fmla="*/ 263336 w 319234"/>
              <a:gd name="connsiteY2" fmla="*/ 20781 h 350079"/>
              <a:gd name="connsiteX3" fmla="*/ 284118 w 319234"/>
              <a:gd name="connsiteY3" fmla="*/ 34636 h 350079"/>
              <a:gd name="connsiteX4" fmla="*/ 297972 w 319234"/>
              <a:gd name="connsiteY4" fmla="*/ 55418 h 350079"/>
              <a:gd name="connsiteX5" fmla="*/ 311827 w 319234"/>
              <a:gd name="connsiteY5" fmla="*/ 124691 h 350079"/>
              <a:gd name="connsiteX6" fmla="*/ 318754 w 319234"/>
              <a:gd name="connsiteY6" fmla="*/ 180109 h 350079"/>
              <a:gd name="connsiteX7" fmla="*/ 311827 w 319234"/>
              <a:gd name="connsiteY7" fmla="*/ 311727 h 350079"/>
              <a:gd name="connsiteX8" fmla="*/ 235627 w 319234"/>
              <a:gd name="connsiteY8" fmla="*/ 346363 h 350079"/>
              <a:gd name="connsiteX9" fmla="*/ 110936 w 319234"/>
              <a:gd name="connsiteY9" fmla="*/ 318654 h 350079"/>
              <a:gd name="connsiteX10" fmla="*/ 104009 w 319234"/>
              <a:gd name="connsiteY10" fmla="*/ 290945 h 350079"/>
              <a:gd name="connsiteX11" fmla="*/ 83227 w 319234"/>
              <a:gd name="connsiteY11" fmla="*/ 187036 h 350079"/>
              <a:gd name="connsiteX12" fmla="*/ 62445 w 319234"/>
              <a:gd name="connsiteY12" fmla="*/ 193963 h 350079"/>
              <a:gd name="connsiteX13" fmla="*/ 20881 w 319234"/>
              <a:gd name="connsiteY13" fmla="*/ 41563 h 350079"/>
              <a:gd name="connsiteX14" fmla="*/ 34736 w 319234"/>
              <a:gd name="connsiteY14" fmla="*/ 0 h 350079"/>
              <a:gd name="connsiteX15" fmla="*/ 83227 w 319234"/>
              <a:gd name="connsiteY15" fmla="*/ 6927 h 350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19234" h="350079">
                <a:moveTo>
                  <a:pt x="83227" y="6927"/>
                </a:moveTo>
                <a:cubicBezTo>
                  <a:pt x="127100" y="9236"/>
                  <a:pt x="171041" y="10485"/>
                  <a:pt x="214845" y="13854"/>
                </a:cubicBezTo>
                <a:cubicBezTo>
                  <a:pt x="231125" y="15106"/>
                  <a:pt x="247697" y="16089"/>
                  <a:pt x="263336" y="20781"/>
                </a:cubicBezTo>
                <a:cubicBezTo>
                  <a:pt x="271311" y="23173"/>
                  <a:pt x="277191" y="30018"/>
                  <a:pt x="284118" y="34636"/>
                </a:cubicBezTo>
                <a:cubicBezTo>
                  <a:pt x="288736" y="41563"/>
                  <a:pt x="294249" y="47971"/>
                  <a:pt x="297972" y="55418"/>
                </a:cubicBezTo>
                <a:cubicBezTo>
                  <a:pt x="307542" y="74559"/>
                  <a:pt x="309505" y="107277"/>
                  <a:pt x="311827" y="124691"/>
                </a:cubicBezTo>
                <a:cubicBezTo>
                  <a:pt x="314287" y="143144"/>
                  <a:pt x="316445" y="161636"/>
                  <a:pt x="318754" y="180109"/>
                </a:cubicBezTo>
                <a:cubicBezTo>
                  <a:pt x="316445" y="223982"/>
                  <a:pt x="324619" y="269697"/>
                  <a:pt x="311827" y="311727"/>
                </a:cubicBezTo>
                <a:cubicBezTo>
                  <a:pt x="304060" y="337249"/>
                  <a:pt x="255766" y="342335"/>
                  <a:pt x="235627" y="346363"/>
                </a:cubicBezTo>
                <a:cubicBezTo>
                  <a:pt x="172593" y="342424"/>
                  <a:pt x="132705" y="369447"/>
                  <a:pt x="110936" y="318654"/>
                </a:cubicBezTo>
                <a:cubicBezTo>
                  <a:pt x="107186" y="309903"/>
                  <a:pt x="106318" y="300181"/>
                  <a:pt x="104009" y="290945"/>
                </a:cubicBezTo>
                <a:cubicBezTo>
                  <a:pt x="110968" y="179601"/>
                  <a:pt x="146993" y="168818"/>
                  <a:pt x="83227" y="187036"/>
                </a:cubicBezTo>
                <a:cubicBezTo>
                  <a:pt x="76206" y="189042"/>
                  <a:pt x="69372" y="191654"/>
                  <a:pt x="62445" y="193963"/>
                </a:cubicBezTo>
                <a:cubicBezTo>
                  <a:pt x="-30703" y="180657"/>
                  <a:pt x="3066" y="201901"/>
                  <a:pt x="20881" y="41563"/>
                </a:cubicBezTo>
                <a:cubicBezTo>
                  <a:pt x="22494" y="27049"/>
                  <a:pt x="20132" y="0"/>
                  <a:pt x="34736" y="0"/>
                </a:cubicBezTo>
                <a:lnTo>
                  <a:pt x="83227" y="6927"/>
                </a:lnTo>
                <a:close/>
              </a:path>
            </a:pathLst>
          </a:cu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>
            <a:stCxn id="6" idx="11"/>
          </p:cNvCxnSpPr>
          <p:nvPr/>
        </p:nvCxnSpPr>
        <p:spPr>
          <a:xfrm>
            <a:off x="6601691" y="3810000"/>
            <a:ext cx="16279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6199909" y="3810000"/>
            <a:ext cx="429491" cy="609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6" idx="11"/>
          </p:cNvCxnSpPr>
          <p:nvPr/>
        </p:nvCxnSpPr>
        <p:spPr>
          <a:xfrm flipH="1" flipV="1">
            <a:off x="6553200" y="2362200"/>
            <a:ext cx="48491" cy="1447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019800" y="4419600"/>
            <a:ext cx="22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53400" y="3973043"/>
            <a:ext cx="22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1807017"/>
            <a:ext cx="30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z</a:t>
            </a:r>
          </a:p>
        </p:txBody>
      </p:sp>
      <p:cxnSp>
        <p:nvCxnSpPr>
          <p:cNvPr id="17" name="Straight Arrow Connector 16"/>
          <p:cNvCxnSpPr>
            <a:stCxn id="6" idx="11"/>
          </p:cNvCxnSpPr>
          <p:nvPr/>
        </p:nvCxnSpPr>
        <p:spPr>
          <a:xfrm flipV="1">
            <a:off x="6601691" y="2819400"/>
            <a:ext cx="1018309" cy="990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543800" y="2514600"/>
            <a:ext cx="22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404578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Maxwell stress tensor and angular momentum transfer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33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9239580"/>
              </p:ext>
            </p:extLst>
          </p:nvPr>
        </p:nvGraphicFramePr>
        <p:xfrm>
          <a:off x="2133600" y="2030413"/>
          <a:ext cx="4565650" cy="333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572" name="Equation" r:id="rId3" imgW="2158920" imgH="1574640" progId="Equation.DSMT4">
                  <p:embed/>
                </p:oleObj>
              </mc:Choice>
              <mc:Fallback>
                <p:oleObj name="Equation" r:id="rId3" imgW="2158920" imgH="1574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33600" y="2030413"/>
                        <a:ext cx="4565650" cy="3330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870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Pure scalar photon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34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6927147"/>
              </p:ext>
            </p:extLst>
          </p:nvPr>
        </p:nvGraphicFramePr>
        <p:xfrm>
          <a:off x="1447800" y="1143000"/>
          <a:ext cx="6250681" cy="542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113" name="Equation" r:id="rId3" imgW="3657600" imgH="3174840" progId="Equation.DSMT4">
                  <p:embed/>
                </p:oleObj>
              </mc:Choice>
              <mc:Fallback>
                <p:oleObj name="Equation" r:id="rId3" imgW="3657600" imgH="3174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7800" y="1143000"/>
                        <a:ext cx="6250681" cy="5426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768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Meir-</a:t>
            </a:r>
            <a:r>
              <a:rPr lang="en-US" dirty="0" err="1"/>
              <a:t>Wingreen</a:t>
            </a:r>
            <a:r>
              <a:rPr lang="en-US" dirty="0"/>
              <a:t> to </a:t>
            </a:r>
            <a:r>
              <a:rPr lang="en-US" dirty="0" err="1"/>
              <a:t>Caroli</a:t>
            </a:r>
            <a:r>
              <a:rPr lang="en-US" dirty="0"/>
              <a:t> formula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35</a:t>
            </a:fld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0795970"/>
              </p:ext>
            </p:extLst>
          </p:nvPr>
        </p:nvGraphicFramePr>
        <p:xfrm>
          <a:off x="655638" y="1506538"/>
          <a:ext cx="5410200" cy="489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240" name="Equation" r:id="rId4" imgW="3340080" imgH="3022560" progId="Equation.DSMT4">
                  <p:embed/>
                </p:oleObj>
              </mc:Choice>
              <mc:Fallback>
                <p:oleObj name="Equation" r:id="rId4" imgW="3340080" imgH="302256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5638" y="1506538"/>
                        <a:ext cx="5410200" cy="4895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732019" y="2971800"/>
          <a:ext cx="3954781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241" name="Equation" r:id="rId6" imgW="2197080" imgH="253800" progId="Equation.DSMT4">
                  <p:embed/>
                </p:oleObj>
              </mc:Choice>
              <mc:Fallback>
                <p:oleObj name="Equation" r:id="rId6" imgW="2197080" imgH="253800" progId="Equation.DSMT4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732019" y="2971800"/>
                        <a:ext cx="3954781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09600" y="3638490"/>
            <a:ext cx="373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Assuming local equilibrium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00600" y="1828800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Random phase approximation (RPA)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7000" y="3838545"/>
            <a:ext cx="2107397" cy="83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57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9718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Application 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871153-6649-4551-B5D2-CF9E4672F1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93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Analytic Result: heat transfer between ends of 1D chains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37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0064226"/>
              </p:ext>
            </p:extLst>
          </p:nvPr>
        </p:nvGraphicFramePr>
        <p:xfrm>
          <a:off x="1038225" y="3267075"/>
          <a:ext cx="7021513" cy="306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545" name="Equation" r:id="rId3" imgW="3835080" imgH="1676160" progId="Equation.DSMT4">
                  <p:embed/>
                </p:oleObj>
              </mc:Choice>
              <mc:Fallback>
                <p:oleObj name="Equation" r:id="rId3" imgW="3835080" imgH="1676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38225" y="3267075"/>
                        <a:ext cx="7021513" cy="3068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9991" y="1633588"/>
            <a:ext cx="4364558" cy="157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18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Analytic Result: far field total radiative power of a two-site model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38</a:t>
            </a:fld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7241269"/>
              </p:ext>
            </p:extLst>
          </p:nvPr>
        </p:nvGraphicFramePr>
        <p:xfrm>
          <a:off x="1676400" y="3733800"/>
          <a:ext cx="61722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9602" name="Equation" r:id="rId3" imgW="3314520" imgH="1104840" progId="Equation.DSMT4">
                  <p:embed/>
                </p:oleObj>
              </mc:Choice>
              <mc:Fallback>
                <p:oleObj name="Equation" r:id="rId3" imgW="3314520" imgH="1104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76400" y="3733800"/>
                        <a:ext cx="6172200" cy="205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Oval 5"/>
          <p:cNvSpPr/>
          <p:nvPr/>
        </p:nvSpPr>
        <p:spPr>
          <a:xfrm>
            <a:off x="3581400" y="2362200"/>
            <a:ext cx="228600" cy="228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572000" y="2362200"/>
            <a:ext cx="228600" cy="2286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>
            <a:stCxn id="6" idx="6"/>
            <a:endCxn id="7" idx="2"/>
          </p:cNvCxnSpPr>
          <p:nvPr/>
        </p:nvCxnSpPr>
        <p:spPr>
          <a:xfrm>
            <a:off x="3810000" y="2476500"/>
            <a:ext cx="762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038600" y="1981200"/>
            <a:ext cx="22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14" name="Freeform 13"/>
          <p:cNvSpPr/>
          <p:nvPr/>
        </p:nvSpPr>
        <p:spPr>
          <a:xfrm>
            <a:off x="2743200" y="2016000"/>
            <a:ext cx="451117" cy="845127"/>
          </a:xfrm>
          <a:custGeom>
            <a:avLst/>
            <a:gdLst>
              <a:gd name="connsiteX0" fmla="*/ 90055 w 451117"/>
              <a:gd name="connsiteY0" fmla="*/ 0 h 845127"/>
              <a:gd name="connsiteX1" fmla="*/ 450273 w 451117"/>
              <a:gd name="connsiteY1" fmla="*/ 457200 h 845127"/>
              <a:gd name="connsiteX2" fmla="*/ 0 w 451117"/>
              <a:gd name="connsiteY2" fmla="*/ 845127 h 845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1117" h="845127">
                <a:moveTo>
                  <a:pt x="90055" y="0"/>
                </a:moveTo>
                <a:cubicBezTo>
                  <a:pt x="277668" y="158173"/>
                  <a:pt x="465282" y="316346"/>
                  <a:pt x="450273" y="457200"/>
                </a:cubicBezTo>
                <a:cubicBezTo>
                  <a:pt x="435264" y="598054"/>
                  <a:pt x="217632" y="721590"/>
                  <a:pt x="0" y="84512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5236828" y="2016000"/>
            <a:ext cx="401972" cy="935181"/>
          </a:xfrm>
          <a:custGeom>
            <a:avLst/>
            <a:gdLst>
              <a:gd name="connsiteX0" fmla="*/ 360408 w 401972"/>
              <a:gd name="connsiteY0" fmla="*/ 0 h 935181"/>
              <a:gd name="connsiteX1" fmla="*/ 190 w 401972"/>
              <a:gd name="connsiteY1" fmla="*/ 471054 h 935181"/>
              <a:gd name="connsiteX2" fmla="*/ 401972 w 401972"/>
              <a:gd name="connsiteY2" fmla="*/ 935181 h 935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1972" h="935181">
                <a:moveTo>
                  <a:pt x="360408" y="0"/>
                </a:moveTo>
                <a:cubicBezTo>
                  <a:pt x="176835" y="157595"/>
                  <a:pt x="-6737" y="315191"/>
                  <a:pt x="190" y="471054"/>
                </a:cubicBezTo>
                <a:cubicBezTo>
                  <a:pt x="7117" y="626917"/>
                  <a:pt x="204544" y="781049"/>
                  <a:pt x="401972" y="93518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/>
          <p:cNvCxnSpPr>
            <a:stCxn id="7" idx="6"/>
            <a:endCxn id="15" idx="1"/>
          </p:cNvCxnSpPr>
          <p:nvPr/>
        </p:nvCxnSpPr>
        <p:spPr>
          <a:xfrm>
            <a:off x="4800600" y="2476500"/>
            <a:ext cx="436418" cy="105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4" idx="1"/>
            <a:endCxn id="6" idx="2"/>
          </p:cNvCxnSpPr>
          <p:nvPr/>
        </p:nvCxnSpPr>
        <p:spPr>
          <a:xfrm>
            <a:off x="3193473" y="2473200"/>
            <a:ext cx="387927" cy="3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905000" y="21336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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1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86400" y="2205335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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2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1647270"/>
              </p:ext>
            </p:extLst>
          </p:nvPr>
        </p:nvGraphicFramePr>
        <p:xfrm>
          <a:off x="6650298" y="3048000"/>
          <a:ext cx="1939403" cy="686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9603" name="Equation" r:id="rId5" imgW="1218960" imgH="431640" progId="Equation.DSMT4">
                  <p:embed/>
                </p:oleObj>
              </mc:Choice>
              <mc:Fallback>
                <p:oleObj name="Equation" r:id="rId5" imgW="121896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650298" y="3048000"/>
                        <a:ext cx="1939403" cy="6868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ED242879-68B1-4A21-94C2-398EDB2A2B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0552790"/>
              </p:ext>
            </p:extLst>
          </p:nvPr>
        </p:nvGraphicFramePr>
        <p:xfrm>
          <a:off x="3287993" y="2574442"/>
          <a:ext cx="228600" cy="249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9604" name="Equation" r:id="rId7" imgW="139680" imgH="152280" progId="Equation.DSMT4">
                  <p:embed/>
                </p:oleObj>
              </mc:Choice>
              <mc:Fallback>
                <p:oleObj name="Equation" r:id="rId7" imgW="139680" imgH="152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87993" y="2574442"/>
                        <a:ext cx="228600" cy="249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203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graphene sheets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39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54873"/>
            <a:ext cx="2743199" cy="22859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198" y="4336651"/>
            <a:ext cx="2829615" cy="2358013"/>
          </a:xfrm>
          <a:prstGeom prst="rect">
            <a:avLst/>
          </a:prstGeom>
        </p:spPr>
      </p:pic>
      <p:sp>
        <p:nvSpPr>
          <p:cNvPr id="8" name="Freeform 7"/>
          <p:cNvSpPr/>
          <p:nvPr/>
        </p:nvSpPr>
        <p:spPr>
          <a:xfrm>
            <a:off x="1168398" y="3888123"/>
            <a:ext cx="768350" cy="388478"/>
          </a:xfrm>
          <a:custGeom>
            <a:avLst/>
            <a:gdLst>
              <a:gd name="connsiteX0" fmla="*/ 0 w 768350"/>
              <a:gd name="connsiteY0" fmla="*/ 6350 h 388478"/>
              <a:gd name="connsiteX1" fmla="*/ 44450 w 768350"/>
              <a:gd name="connsiteY1" fmla="*/ 0 h 388478"/>
              <a:gd name="connsiteX2" fmla="*/ 222250 w 768350"/>
              <a:gd name="connsiteY2" fmla="*/ 12700 h 388478"/>
              <a:gd name="connsiteX3" fmla="*/ 279400 w 768350"/>
              <a:gd name="connsiteY3" fmla="*/ 44450 h 388478"/>
              <a:gd name="connsiteX4" fmla="*/ 298450 w 768350"/>
              <a:gd name="connsiteY4" fmla="*/ 82550 h 388478"/>
              <a:gd name="connsiteX5" fmla="*/ 311150 w 768350"/>
              <a:gd name="connsiteY5" fmla="*/ 127000 h 388478"/>
              <a:gd name="connsiteX6" fmla="*/ 317500 w 768350"/>
              <a:gd name="connsiteY6" fmla="*/ 146050 h 388478"/>
              <a:gd name="connsiteX7" fmla="*/ 330200 w 768350"/>
              <a:gd name="connsiteY7" fmla="*/ 190500 h 388478"/>
              <a:gd name="connsiteX8" fmla="*/ 349250 w 768350"/>
              <a:gd name="connsiteY8" fmla="*/ 196850 h 388478"/>
              <a:gd name="connsiteX9" fmla="*/ 527050 w 768350"/>
              <a:gd name="connsiteY9" fmla="*/ 190500 h 388478"/>
              <a:gd name="connsiteX10" fmla="*/ 552450 w 768350"/>
              <a:gd name="connsiteY10" fmla="*/ 184150 h 388478"/>
              <a:gd name="connsiteX11" fmla="*/ 577850 w 768350"/>
              <a:gd name="connsiteY11" fmla="*/ 209550 h 388478"/>
              <a:gd name="connsiteX12" fmla="*/ 596900 w 768350"/>
              <a:gd name="connsiteY12" fmla="*/ 273050 h 388478"/>
              <a:gd name="connsiteX13" fmla="*/ 603250 w 768350"/>
              <a:gd name="connsiteY13" fmla="*/ 374650 h 388478"/>
              <a:gd name="connsiteX14" fmla="*/ 749300 w 768350"/>
              <a:gd name="connsiteY14" fmla="*/ 381000 h 388478"/>
              <a:gd name="connsiteX15" fmla="*/ 768350 w 768350"/>
              <a:gd name="connsiteY15" fmla="*/ 387350 h 38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68350" h="388478">
                <a:moveTo>
                  <a:pt x="0" y="6350"/>
                </a:moveTo>
                <a:cubicBezTo>
                  <a:pt x="14817" y="4233"/>
                  <a:pt x="29483" y="0"/>
                  <a:pt x="44450" y="0"/>
                </a:cubicBezTo>
                <a:cubicBezTo>
                  <a:pt x="143317" y="0"/>
                  <a:pt x="150373" y="2432"/>
                  <a:pt x="222250" y="12700"/>
                </a:cubicBezTo>
                <a:cubicBezTo>
                  <a:pt x="268869" y="28240"/>
                  <a:pt x="250884" y="15934"/>
                  <a:pt x="279400" y="44450"/>
                </a:cubicBezTo>
                <a:cubicBezTo>
                  <a:pt x="295361" y="92333"/>
                  <a:pt x="273831" y="33311"/>
                  <a:pt x="298450" y="82550"/>
                </a:cubicBezTo>
                <a:cubicBezTo>
                  <a:pt x="303525" y="92700"/>
                  <a:pt x="308437" y="117505"/>
                  <a:pt x="311150" y="127000"/>
                </a:cubicBezTo>
                <a:cubicBezTo>
                  <a:pt x="312989" y="133436"/>
                  <a:pt x="315661" y="139614"/>
                  <a:pt x="317500" y="146050"/>
                </a:cubicBezTo>
                <a:cubicBezTo>
                  <a:pt x="317566" y="146281"/>
                  <a:pt x="327155" y="187455"/>
                  <a:pt x="330200" y="190500"/>
                </a:cubicBezTo>
                <a:cubicBezTo>
                  <a:pt x="334933" y="195233"/>
                  <a:pt x="342900" y="194733"/>
                  <a:pt x="349250" y="196850"/>
                </a:cubicBezTo>
                <a:cubicBezTo>
                  <a:pt x="408517" y="194733"/>
                  <a:pt x="467861" y="194199"/>
                  <a:pt x="527050" y="190500"/>
                </a:cubicBezTo>
                <a:cubicBezTo>
                  <a:pt x="535760" y="189956"/>
                  <a:pt x="544278" y="181086"/>
                  <a:pt x="552450" y="184150"/>
                </a:cubicBezTo>
                <a:cubicBezTo>
                  <a:pt x="563661" y="188354"/>
                  <a:pt x="569383" y="201083"/>
                  <a:pt x="577850" y="209550"/>
                </a:cubicBezTo>
                <a:cubicBezTo>
                  <a:pt x="580692" y="218076"/>
                  <a:pt x="595529" y="259340"/>
                  <a:pt x="596900" y="273050"/>
                </a:cubicBezTo>
                <a:cubicBezTo>
                  <a:pt x="600276" y="306814"/>
                  <a:pt x="575560" y="355036"/>
                  <a:pt x="603250" y="374650"/>
                </a:cubicBezTo>
                <a:cubicBezTo>
                  <a:pt x="643014" y="402816"/>
                  <a:pt x="700617" y="378883"/>
                  <a:pt x="749300" y="381000"/>
                </a:cubicBezTo>
                <a:lnTo>
                  <a:pt x="768350" y="38735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2535237" y="3495068"/>
            <a:ext cx="577850" cy="441543"/>
          </a:xfrm>
          <a:custGeom>
            <a:avLst/>
            <a:gdLst>
              <a:gd name="connsiteX0" fmla="*/ 0 w 577850"/>
              <a:gd name="connsiteY0" fmla="*/ 0 h 441543"/>
              <a:gd name="connsiteX1" fmla="*/ 50800 w 577850"/>
              <a:gd name="connsiteY1" fmla="*/ 6350 h 441543"/>
              <a:gd name="connsiteX2" fmla="*/ 76200 w 577850"/>
              <a:gd name="connsiteY2" fmla="*/ 25400 h 441543"/>
              <a:gd name="connsiteX3" fmla="*/ 107950 w 577850"/>
              <a:gd name="connsiteY3" fmla="*/ 69850 h 441543"/>
              <a:gd name="connsiteX4" fmla="*/ 114300 w 577850"/>
              <a:gd name="connsiteY4" fmla="*/ 88900 h 441543"/>
              <a:gd name="connsiteX5" fmla="*/ 127000 w 577850"/>
              <a:gd name="connsiteY5" fmla="*/ 114300 h 441543"/>
              <a:gd name="connsiteX6" fmla="*/ 139700 w 577850"/>
              <a:gd name="connsiteY6" fmla="*/ 158750 h 441543"/>
              <a:gd name="connsiteX7" fmla="*/ 152400 w 577850"/>
              <a:gd name="connsiteY7" fmla="*/ 177800 h 441543"/>
              <a:gd name="connsiteX8" fmla="*/ 266700 w 577850"/>
              <a:gd name="connsiteY8" fmla="*/ 184150 h 441543"/>
              <a:gd name="connsiteX9" fmla="*/ 292100 w 577850"/>
              <a:gd name="connsiteY9" fmla="*/ 247650 h 441543"/>
              <a:gd name="connsiteX10" fmla="*/ 298450 w 577850"/>
              <a:gd name="connsiteY10" fmla="*/ 266700 h 441543"/>
              <a:gd name="connsiteX11" fmla="*/ 311150 w 577850"/>
              <a:gd name="connsiteY11" fmla="*/ 311150 h 441543"/>
              <a:gd name="connsiteX12" fmla="*/ 330200 w 577850"/>
              <a:gd name="connsiteY12" fmla="*/ 349250 h 441543"/>
              <a:gd name="connsiteX13" fmla="*/ 457200 w 577850"/>
              <a:gd name="connsiteY13" fmla="*/ 355600 h 441543"/>
              <a:gd name="connsiteX14" fmla="*/ 463550 w 577850"/>
              <a:gd name="connsiteY14" fmla="*/ 374650 h 441543"/>
              <a:gd name="connsiteX15" fmla="*/ 482600 w 577850"/>
              <a:gd name="connsiteY15" fmla="*/ 412750 h 441543"/>
              <a:gd name="connsiteX16" fmla="*/ 488950 w 577850"/>
              <a:gd name="connsiteY16" fmla="*/ 438150 h 441543"/>
              <a:gd name="connsiteX17" fmla="*/ 577850 w 577850"/>
              <a:gd name="connsiteY17" fmla="*/ 438150 h 44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7850" h="441543">
                <a:moveTo>
                  <a:pt x="0" y="0"/>
                </a:moveTo>
                <a:cubicBezTo>
                  <a:pt x="16933" y="2117"/>
                  <a:pt x="34611" y="954"/>
                  <a:pt x="50800" y="6350"/>
                </a:cubicBezTo>
                <a:cubicBezTo>
                  <a:pt x="60840" y="9697"/>
                  <a:pt x="68165" y="18512"/>
                  <a:pt x="76200" y="25400"/>
                </a:cubicBezTo>
                <a:cubicBezTo>
                  <a:pt x="95871" y="42261"/>
                  <a:pt x="97635" y="45781"/>
                  <a:pt x="107950" y="69850"/>
                </a:cubicBezTo>
                <a:cubicBezTo>
                  <a:pt x="110587" y="76002"/>
                  <a:pt x="111663" y="82748"/>
                  <a:pt x="114300" y="88900"/>
                </a:cubicBezTo>
                <a:cubicBezTo>
                  <a:pt x="118029" y="97601"/>
                  <a:pt x="123676" y="105437"/>
                  <a:pt x="127000" y="114300"/>
                </a:cubicBezTo>
                <a:cubicBezTo>
                  <a:pt x="133104" y="130576"/>
                  <a:pt x="132024" y="143398"/>
                  <a:pt x="139700" y="158750"/>
                </a:cubicBezTo>
                <a:cubicBezTo>
                  <a:pt x="143113" y="165576"/>
                  <a:pt x="144916" y="176303"/>
                  <a:pt x="152400" y="177800"/>
                </a:cubicBezTo>
                <a:cubicBezTo>
                  <a:pt x="189818" y="185284"/>
                  <a:pt x="228600" y="182033"/>
                  <a:pt x="266700" y="184150"/>
                </a:cubicBezTo>
                <a:cubicBezTo>
                  <a:pt x="295607" y="270871"/>
                  <a:pt x="264070" y="182246"/>
                  <a:pt x="292100" y="247650"/>
                </a:cubicBezTo>
                <a:cubicBezTo>
                  <a:pt x="294737" y="253802"/>
                  <a:pt x="296527" y="260289"/>
                  <a:pt x="298450" y="266700"/>
                </a:cubicBezTo>
                <a:cubicBezTo>
                  <a:pt x="302878" y="281460"/>
                  <a:pt x="306722" y="296390"/>
                  <a:pt x="311150" y="311150"/>
                </a:cubicBezTo>
                <a:cubicBezTo>
                  <a:pt x="312965" y="317202"/>
                  <a:pt x="321709" y="347706"/>
                  <a:pt x="330200" y="349250"/>
                </a:cubicBezTo>
                <a:cubicBezTo>
                  <a:pt x="371903" y="356832"/>
                  <a:pt x="414867" y="353483"/>
                  <a:pt x="457200" y="355600"/>
                </a:cubicBezTo>
                <a:cubicBezTo>
                  <a:pt x="459317" y="361950"/>
                  <a:pt x="460557" y="368663"/>
                  <a:pt x="463550" y="374650"/>
                </a:cubicBezTo>
                <a:cubicBezTo>
                  <a:pt x="482103" y="411756"/>
                  <a:pt x="471959" y="375508"/>
                  <a:pt x="482600" y="412750"/>
                </a:cubicBezTo>
                <a:cubicBezTo>
                  <a:pt x="484998" y="421141"/>
                  <a:pt x="480517" y="435901"/>
                  <a:pt x="488950" y="438150"/>
                </a:cubicBezTo>
                <a:cubicBezTo>
                  <a:pt x="517583" y="445785"/>
                  <a:pt x="548217" y="438150"/>
                  <a:pt x="577850" y="43815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2892427" y="2750299"/>
            <a:ext cx="774700" cy="457200"/>
          </a:xfrm>
          <a:custGeom>
            <a:avLst/>
            <a:gdLst>
              <a:gd name="connsiteX0" fmla="*/ 0 w 774700"/>
              <a:gd name="connsiteY0" fmla="*/ 0 h 457200"/>
              <a:gd name="connsiteX1" fmla="*/ 25400 w 774700"/>
              <a:gd name="connsiteY1" fmla="*/ 38100 h 457200"/>
              <a:gd name="connsiteX2" fmla="*/ 31750 w 774700"/>
              <a:gd name="connsiteY2" fmla="*/ 63500 h 457200"/>
              <a:gd name="connsiteX3" fmla="*/ 57150 w 774700"/>
              <a:gd name="connsiteY3" fmla="*/ 101600 h 457200"/>
              <a:gd name="connsiteX4" fmla="*/ 82550 w 774700"/>
              <a:gd name="connsiteY4" fmla="*/ 171450 h 457200"/>
              <a:gd name="connsiteX5" fmla="*/ 139700 w 774700"/>
              <a:gd name="connsiteY5" fmla="*/ 234950 h 457200"/>
              <a:gd name="connsiteX6" fmla="*/ 165100 w 774700"/>
              <a:gd name="connsiteY6" fmla="*/ 247650 h 457200"/>
              <a:gd name="connsiteX7" fmla="*/ 266700 w 774700"/>
              <a:gd name="connsiteY7" fmla="*/ 241300 h 457200"/>
              <a:gd name="connsiteX8" fmla="*/ 304800 w 774700"/>
              <a:gd name="connsiteY8" fmla="*/ 234950 h 457200"/>
              <a:gd name="connsiteX9" fmla="*/ 323850 w 774700"/>
              <a:gd name="connsiteY9" fmla="*/ 222250 h 457200"/>
              <a:gd name="connsiteX10" fmla="*/ 349250 w 774700"/>
              <a:gd name="connsiteY10" fmla="*/ 228600 h 457200"/>
              <a:gd name="connsiteX11" fmla="*/ 387350 w 774700"/>
              <a:gd name="connsiteY11" fmla="*/ 279400 h 457200"/>
              <a:gd name="connsiteX12" fmla="*/ 431800 w 774700"/>
              <a:gd name="connsiteY12" fmla="*/ 330200 h 457200"/>
              <a:gd name="connsiteX13" fmla="*/ 450850 w 774700"/>
              <a:gd name="connsiteY13" fmla="*/ 336550 h 457200"/>
              <a:gd name="connsiteX14" fmla="*/ 615950 w 774700"/>
              <a:gd name="connsiteY14" fmla="*/ 342900 h 457200"/>
              <a:gd name="connsiteX15" fmla="*/ 628650 w 774700"/>
              <a:gd name="connsiteY15" fmla="*/ 361950 h 457200"/>
              <a:gd name="connsiteX16" fmla="*/ 654050 w 774700"/>
              <a:gd name="connsiteY16" fmla="*/ 387350 h 457200"/>
              <a:gd name="connsiteX17" fmla="*/ 666750 w 774700"/>
              <a:gd name="connsiteY17" fmla="*/ 412750 h 457200"/>
              <a:gd name="connsiteX18" fmla="*/ 685800 w 774700"/>
              <a:gd name="connsiteY18" fmla="*/ 438150 h 457200"/>
              <a:gd name="connsiteX19" fmla="*/ 698500 w 774700"/>
              <a:gd name="connsiteY19" fmla="*/ 457200 h 457200"/>
              <a:gd name="connsiteX20" fmla="*/ 755650 w 774700"/>
              <a:gd name="connsiteY20" fmla="*/ 438150 h 457200"/>
              <a:gd name="connsiteX21" fmla="*/ 774700 w 774700"/>
              <a:gd name="connsiteY21" fmla="*/ 4318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74700" h="457200">
                <a:moveTo>
                  <a:pt x="0" y="0"/>
                </a:moveTo>
                <a:cubicBezTo>
                  <a:pt x="8467" y="12700"/>
                  <a:pt x="18574" y="24448"/>
                  <a:pt x="25400" y="38100"/>
                </a:cubicBezTo>
                <a:cubicBezTo>
                  <a:pt x="29303" y="45906"/>
                  <a:pt x="27847" y="55694"/>
                  <a:pt x="31750" y="63500"/>
                </a:cubicBezTo>
                <a:cubicBezTo>
                  <a:pt x="38576" y="77152"/>
                  <a:pt x="50324" y="87948"/>
                  <a:pt x="57150" y="101600"/>
                </a:cubicBezTo>
                <a:cubicBezTo>
                  <a:pt x="82337" y="151973"/>
                  <a:pt x="57315" y="126028"/>
                  <a:pt x="82550" y="171450"/>
                </a:cubicBezTo>
                <a:cubicBezTo>
                  <a:pt x="91339" y="187269"/>
                  <a:pt x="129819" y="230009"/>
                  <a:pt x="139700" y="234950"/>
                </a:cubicBezTo>
                <a:lnTo>
                  <a:pt x="165100" y="247650"/>
                </a:lnTo>
                <a:cubicBezTo>
                  <a:pt x="198967" y="245533"/>
                  <a:pt x="232907" y="244372"/>
                  <a:pt x="266700" y="241300"/>
                </a:cubicBezTo>
                <a:cubicBezTo>
                  <a:pt x="279522" y="240134"/>
                  <a:pt x="292586" y="239021"/>
                  <a:pt x="304800" y="234950"/>
                </a:cubicBezTo>
                <a:cubicBezTo>
                  <a:pt x="312040" y="232537"/>
                  <a:pt x="317500" y="226483"/>
                  <a:pt x="323850" y="222250"/>
                </a:cubicBezTo>
                <a:cubicBezTo>
                  <a:pt x="332317" y="224367"/>
                  <a:pt x="342763" y="222762"/>
                  <a:pt x="349250" y="228600"/>
                </a:cubicBezTo>
                <a:cubicBezTo>
                  <a:pt x="364983" y="242760"/>
                  <a:pt x="375609" y="261788"/>
                  <a:pt x="387350" y="279400"/>
                </a:cubicBezTo>
                <a:cubicBezTo>
                  <a:pt x="406400" y="307975"/>
                  <a:pt x="405342" y="316971"/>
                  <a:pt x="431800" y="330200"/>
                </a:cubicBezTo>
                <a:cubicBezTo>
                  <a:pt x="437787" y="333193"/>
                  <a:pt x="444172" y="336089"/>
                  <a:pt x="450850" y="336550"/>
                </a:cubicBezTo>
                <a:cubicBezTo>
                  <a:pt x="505794" y="340339"/>
                  <a:pt x="560917" y="340783"/>
                  <a:pt x="615950" y="342900"/>
                </a:cubicBezTo>
                <a:cubicBezTo>
                  <a:pt x="620183" y="349250"/>
                  <a:pt x="623683" y="356156"/>
                  <a:pt x="628650" y="361950"/>
                </a:cubicBezTo>
                <a:cubicBezTo>
                  <a:pt x="636442" y="371041"/>
                  <a:pt x="646866" y="377771"/>
                  <a:pt x="654050" y="387350"/>
                </a:cubicBezTo>
                <a:cubicBezTo>
                  <a:pt x="659730" y="394923"/>
                  <a:pt x="661733" y="404723"/>
                  <a:pt x="666750" y="412750"/>
                </a:cubicBezTo>
                <a:cubicBezTo>
                  <a:pt x="672359" y="421725"/>
                  <a:pt x="679649" y="429538"/>
                  <a:pt x="685800" y="438150"/>
                </a:cubicBezTo>
                <a:cubicBezTo>
                  <a:pt x="690236" y="444360"/>
                  <a:pt x="694267" y="450850"/>
                  <a:pt x="698500" y="457200"/>
                </a:cubicBezTo>
                <a:cubicBezTo>
                  <a:pt x="752022" y="446496"/>
                  <a:pt x="709642" y="457868"/>
                  <a:pt x="755650" y="438150"/>
                </a:cubicBezTo>
                <a:cubicBezTo>
                  <a:pt x="761802" y="435513"/>
                  <a:pt x="774700" y="431800"/>
                  <a:pt x="774700" y="4318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762123" y="4122476"/>
            <a:ext cx="349250" cy="368300"/>
          </a:xfrm>
          <a:custGeom>
            <a:avLst/>
            <a:gdLst>
              <a:gd name="connsiteX0" fmla="*/ 152400 w 349250"/>
              <a:gd name="connsiteY0" fmla="*/ 0 h 368300"/>
              <a:gd name="connsiteX1" fmla="*/ 184150 w 349250"/>
              <a:gd name="connsiteY1" fmla="*/ 12700 h 368300"/>
              <a:gd name="connsiteX2" fmla="*/ 228600 w 349250"/>
              <a:gd name="connsiteY2" fmla="*/ 76200 h 368300"/>
              <a:gd name="connsiteX3" fmla="*/ 241300 w 349250"/>
              <a:gd name="connsiteY3" fmla="*/ 95250 h 368300"/>
              <a:gd name="connsiteX4" fmla="*/ 260350 w 349250"/>
              <a:gd name="connsiteY4" fmla="*/ 120650 h 368300"/>
              <a:gd name="connsiteX5" fmla="*/ 273050 w 349250"/>
              <a:gd name="connsiteY5" fmla="*/ 146050 h 368300"/>
              <a:gd name="connsiteX6" fmla="*/ 311150 w 349250"/>
              <a:gd name="connsiteY6" fmla="*/ 177800 h 368300"/>
              <a:gd name="connsiteX7" fmla="*/ 323850 w 349250"/>
              <a:gd name="connsiteY7" fmla="*/ 215900 h 368300"/>
              <a:gd name="connsiteX8" fmla="*/ 349250 w 349250"/>
              <a:gd name="connsiteY8" fmla="*/ 254000 h 368300"/>
              <a:gd name="connsiteX9" fmla="*/ 323850 w 349250"/>
              <a:gd name="connsiteY9" fmla="*/ 285750 h 368300"/>
              <a:gd name="connsiteX10" fmla="*/ 304800 w 349250"/>
              <a:gd name="connsiteY10" fmla="*/ 292100 h 368300"/>
              <a:gd name="connsiteX11" fmla="*/ 241300 w 349250"/>
              <a:gd name="connsiteY11" fmla="*/ 304800 h 368300"/>
              <a:gd name="connsiteX12" fmla="*/ 215900 w 349250"/>
              <a:gd name="connsiteY12" fmla="*/ 317500 h 368300"/>
              <a:gd name="connsiteX13" fmla="*/ 101600 w 349250"/>
              <a:gd name="connsiteY13" fmla="*/ 330200 h 368300"/>
              <a:gd name="connsiteX14" fmla="*/ 69850 w 349250"/>
              <a:gd name="connsiteY14" fmla="*/ 342900 h 368300"/>
              <a:gd name="connsiteX15" fmla="*/ 31750 w 349250"/>
              <a:gd name="connsiteY15" fmla="*/ 355600 h 368300"/>
              <a:gd name="connsiteX16" fmla="*/ 12700 w 349250"/>
              <a:gd name="connsiteY16" fmla="*/ 361950 h 368300"/>
              <a:gd name="connsiteX17" fmla="*/ 0 w 349250"/>
              <a:gd name="connsiteY17" fmla="*/ 368300 h 36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49250" h="368300">
                <a:moveTo>
                  <a:pt x="152400" y="0"/>
                </a:moveTo>
                <a:cubicBezTo>
                  <a:pt x="162983" y="4233"/>
                  <a:pt x="175152" y="5702"/>
                  <a:pt x="184150" y="12700"/>
                </a:cubicBezTo>
                <a:cubicBezTo>
                  <a:pt x="200561" y="25464"/>
                  <a:pt x="217784" y="58894"/>
                  <a:pt x="228600" y="76200"/>
                </a:cubicBezTo>
                <a:cubicBezTo>
                  <a:pt x="232645" y="82672"/>
                  <a:pt x="236864" y="89040"/>
                  <a:pt x="241300" y="95250"/>
                </a:cubicBezTo>
                <a:cubicBezTo>
                  <a:pt x="247451" y="103862"/>
                  <a:pt x="254741" y="111675"/>
                  <a:pt x="260350" y="120650"/>
                </a:cubicBezTo>
                <a:cubicBezTo>
                  <a:pt x="265367" y="128677"/>
                  <a:pt x="267548" y="138347"/>
                  <a:pt x="273050" y="146050"/>
                </a:cubicBezTo>
                <a:cubicBezTo>
                  <a:pt x="284162" y="161607"/>
                  <a:pt x="295960" y="167673"/>
                  <a:pt x="311150" y="177800"/>
                </a:cubicBezTo>
                <a:cubicBezTo>
                  <a:pt x="315383" y="190500"/>
                  <a:pt x="316424" y="204761"/>
                  <a:pt x="323850" y="215900"/>
                </a:cubicBezTo>
                <a:lnTo>
                  <a:pt x="349250" y="254000"/>
                </a:lnTo>
                <a:cubicBezTo>
                  <a:pt x="340783" y="264583"/>
                  <a:pt x="334140" y="276930"/>
                  <a:pt x="323850" y="285750"/>
                </a:cubicBezTo>
                <a:cubicBezTo>
                  <a:pt x="318768" y="290106"/>
                  <a:pt x="311334" y="290648"/>
                  <a:pt x="304800" y="292100"/>
                </a:cubicBezTo>
                <a:cubicBezTo>
                  <a:pt x="286843" y="296091"/>
                  <a:pt x="259702" y="297899"/>
                  <a:pt x="241300" y="304800"/>
                </a:cubicBezTo>
                <a:cubicBezTo>
                  <a:pt x="232437" y="308124"/>
                  <a:pt x="224601" y="313771"/>
                  <a:pt x="215900" y="317500"/>
                </a:cubicBezTo>
                <a:cubicBezTo>
                  <a:pt x="179620" y="333049"/>
                  <a:pt x="141931" y="327511"/>
                  <a:pt x="101600" y="330200"/>
                </a:cubicBezTo>
                <a:cubicBezTo>
                  <a:pt x="91017" y="334433"/>
                  <a:pt x="80562" y="339005"/>
                  <a:pt x="69850" y="342900"/>
                </a:cubicBezTo>
                <a:cubicBezTo>
                  <a:pt x="57269" y="347475"/>
                  <a:pt x="44450" y="351367"/>
                  <a:pt x="31750" y="355600"/>
                </a:cubicBezTo>
                <a:cubicBezTo>
                  <a:pt x="25400" y="357717"/>
                  <a:pt x="18687" y="358957"/>
                  <a:pt x="12700" y="361950"/>
                </a:cubicBezTo>
                <a:lnTo>
                  <a:pt x="0" y="36830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2870199" y="3796688"/>
            <a:ext cx="330200" cy="298450"/>
          </a:xfrm>
          <a:custGeom>
            <a:avLst/>
            <a:gdLst>
              <a:gd name="connsiteX0" fmla="*/ 247650 w 330200"/>
              <a:gd name="connsiteY0" fmla="*/ 0 h 298450"/>
              <a:gd name="connsiteX1" fmla="*/ 266700 w 330200"/>
              <a:gd name="connsiteY1" fmla="*/ 50800 h 298450"/>
              <a:gd name="connsiteX2" fmla="*/ 273050 w 330200"/>
              <a:gd name="connsiteY2" fmla="*/ 76200 h 298450"/>
              <a:gd name="connsiteX3" fmla="*/ 298450 w 330200"/>
              <a:gd name="connsiteY3" fmla="*/ 120650 h 298450"/>
              <a:gd name="connsiteX4" fmla="*/ 304800 w 330200"/>
              <a:gd name="connsiteY4" fmla="*/ 139700 h 298450"/>
              <a:gd name="connsiteX5" fmla="*/ 317500 w 330200"/>
              <a:gd name="connsiteY5" fmla="*/ 165100 h 298450"/>
              <a:gd name="connsiteX6" fmla="*/ 330200 w 330200"/>
              <a:gd name="connsiteY6" fmla="*/ 203200 h 298450"/>
              <a:gd name="connsiteX7" fmla="*/ 311150 w 330200"/>
              <a:gd name="connsiteY7" fmla="*/ 273050 h 298450"/>
              <a:gd name="connsiteX8" fmla="*/ 31750 w 330200"/>
              <a:gd name="connsiteY8" fmla="*/ 279400 h 298450"/>
              <a:gd name="connsiteX9" fmla="*/ 12700 w 330200"/>
              <a:gd name="connsiteY9" fmla="*/ 292100 h 298450"/>
              <a:gd name="connsiteX10" fmla="*/ 0 w 330200"/>
              <a:gd name="connsiteY10" fmla="*/ 298450 h 29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0200" h="298450">
                <a:moveTo>
                  <a:pt x="247650" y="0"/>
                </a:moveTo>
                <a:cubicBezTo>
                  <a:pt x="254360" y="16775"/>
                  <a:pt x="261723" y="33380"/>
                  <a:pt x="266700" y="50800"/>
                </a:cubicBezTo>
                <a:cubicBezTo>
                  <a:pt x="269098" y="59191"/>
                  <a:pt x="269986" y="68028"/>
                  <a:pt x="273050" y="76200"/>
                </a:cubicBezTo>
                <a:cubicBezTo>
                  <a:pt x="289749" y="120730"/>
                  <a:pt x="280027" y="83804"/>
                  <a:pt x="298450" y="120650"/>
                </a:cubicBezTo>
                <a:cubicBezTo>
                  <a:pt x="301443" y="126637"/>
                  <a:pt x="302163" y="133548"/>
                  <a:pt x="304800" y="139700"/>
                </a:cubicBezTo>
                <a:cubicBezTo>
                  <a:pt x="308529" y="148401"/>
                  <a:pt x="313984" y="156311"/>
                  <a:pt x="317500" y="165100"/>
                </a:cubicBezTo>
                <a:cubicBezTo>
                  <a:pt x="322472" y="177529"/>
                  <a:pt x="330200" y="203200"/>
                  <a:pt x="330200" y="203200"/>
                </a:cubicBezTo>
                <a:cubicBezTo>
                  <a:pt x="323850" y="226483"/>
                  <a:pt x="334534" y="267080"/>
                  <a:pt x="311150" y="273050"/>
                </a:cubicBezTo>
                <a:cubicBezTo>
                  <a:pt x="220888" y="296096"/>
                  <a:pt x="124718" y="273466"/>
                  <a:pt x="31750" y="279400"/>
                </a:cubicBezTo>
                <a:cubicBezTo>
                  <a:pt x="24134" y="279886"/>
                  <a:pt x="19244" y="288173"/>
                  <a:pt x="12700" y="292100"/>
                </a:cubicBezTo>
                <a:cubicBezTo>
                  <a:pt x="8641" y="294535"/>
                  <a:pt x="4233" y="296333"/>
                  <a:pt x="0" y="29845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3530602" y="2981574"/>
            <a:ext cx="273050" cy="469900"/>
          </a:xfrm>
          <a:custGeom>
            <a:avLst/>
            <a:gdLst>
              <a:gd name="connsiteX0" fmla="*/ 95250 w 273050"/>
              <a:gd name="connsiteY0" fmla="*/ 0 h 469900"/>
              <a:gd name="connsiteX1" fmla="*/ 127000 w 273050"/>
              <a:gd name="connsiteY1" fmla="*/ 25400 h 469900"/>
              <a:gd name="connsiteX2" fmla="*/ 133350 w 273050"/>
              <a:gd name="connsiteY2" fmla="*/ 44450 h 469900"/>
              <a:gd name="connsiteX3" fmla="*/ 146050 w 273050"/>
              <a:gd name="connsiteY3" fmla="*/ 69850 h 469900"/>
              <a:gd name="connsiteX4" fmla="*/ 158750 w 273050"/>
              <a:gd name="connsiteY4" fmla="*/ 101600 h 469900"/>
              <a:gd name="connsiteX5" fmla="*/ 165100 w 273050"/>
              <a:gd name="connsiteY5" fmla="*/ 120650 h 469900"/>
              <a:gd name="connsiteX6" fmla="*/ 184150 w 273050"/>
              <a:gd name="connsiteY6" fmla="*/ 152400 h 469900"/>
              <a:gd name="connsiteX7" fmla="*/ 215900 w 273050"/>
              <a:gd name="connsiteY7" fmla="*/ 215900 h 469900"/>
              <a:gd name="connsiteX8" fmla="*/ 241300 w 273050"/>
              <a:gd name="connsiteY8" fmla="*/ 260350 h 469900"/>
              <a:gd name="connsiteX9" fmla="*/ 254000 w 273050"/>
              <a:gd name="connsiteY9" fmla="*/ 279400 h 469900"/>
              <a:gd name="connsiteX10" fmla="*/ 266700 w 273050"/>
              <a:gd name="connsiteY10" fmla="*/ 317500 h 469900"/>
              <a:gd name="connsiteX11" fmla="*/ 273050 w 273050"/>
              <a:gd name="connsiteY11" fmla="*/ 336550 h 469900"/>
              <a:gd name="connsiteX12" fmla="*/ 228600 w 273050"/>
              <a:gd name="connsiteY12" fmla="*/ 355600 h 469900"/>
              <a:gd name="connsiteX13" fmla="*/ 203200 w 273050"/>
              <a:gd name="connsiteY13" fmla="*/ 368300 h 469900"/>
              <a:gd name="connsiteX14" fmla="*/ 184150 w 273050"/>
              <a:gd name="connsiteY14" fmla="*/ 381000 h 469900"/>
              <a:gd name="connsiteX15" fmla="*/ 158750 w 273050"/>
              <a:gd name="connsiteY15" fmla="*/ 387350 h 469900"/>
              <a:gd name="connsiteX16" fmla="*/ 114300 w 273050"/>
              <a:gd name="connsiteY16" fmla="*/ 425450 h 469900"/>
              <a:gd name="connsiteX17" fmla="*/ 82550 w 273050"/>
              <a:gd name="connsiteY17" fmla="*/ 431800 h 469900"/>
              <a:gd name="connsiteX18" fmla="*/ 50800 w 273050"/>
              <a:gd name="connsiteY18" fmla="*/ 450850 h 469900"/>
              <a:gd name="connsiteX19" fmla="*/ 12700 w 273050"/>
              <a:gd name="connsiteY19" fmla="*/ 463550 h 469900"/>
              <a:gd name="connsiteX20" fmla="*/ 0 w 273050"/>
              <a:gd name="connsiteY20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3050" h="469900">
                <a:moveTo>
                  <a:pt x="95250" y="0"/>
                </a:moveTo>
                <a:cubicBezTo>
                  <a:pt x="105833" y="8467"/>
                  <a:pt x="118180" y="15110"/>
                  <a:pt x="127000" y="25400"/>
                </a:cubicBezTo>
                <a:cubicBezTo>
                  <a:pt x="131356" y="30482"/>
                  <a:pt x="130713" y="38298"/>
                  <a:pt x="133350" y="44450"/>
                </a:cubicBezTo>
                <a:cubicBezTo>
                  <a:pt x="137079" y="53151"/>
                  <a:pt x="142205" y="61200"/>
                  <a:pt x="146050" y="69850"/>
                </a:cubicBezTo>
                <a:cubicBezTo>
                  <a:pt x="150679" y="80266"/>
                  <a:pt x="154748" y="90927"/>
                  <a:pt x="158750" y="101600"/>
                </a:cubicBezTo>
                <a:cubicBezTo>
                  <a:pt x="161100" y="107867"/>
                  <a:pt x="162107" y="114663"/>
                  <a:pt x="165100" y="120650"/>
                </a:cubicBezTo>
                <a:cubicBezTo>
                  <a:pt x="170620" y="131689"/>
                  <a:pt x="179043" y="141164"/>
                  <a:pt x="184150" y="152400"/>
                </a:cubicBezTo>
                <a:cubicBezTo>
                  <a:pt x="219098" y="229286"/>
                  <a:pt x="173875" y="157065"/>
                  <a:pt x="215900" y="215900"/>
                </a:cubicBezTo>
                <a:cubicBezTo>
                  <a:pt x="238001" y="246842"/>
                  <a:pt x="220039" y="223144"/>
                  <a:pt x="241300" y="260350"/>
                </a:cubicBezTo>
                <a:cubicBezTo>
                  <a:pt x="245086" y="266976"/>
                  <a:pt x="250900" y="272426"/>
                  <a:pt x="254000" y="279400"/>
                </a:cubicBezTo>
                <a:cubicBezTo>
                  <a:pt x="259437" y="291633"/>
                  <a:pt x="262467" y="304800"/>
                  <a:pt x="266700" y="317500"/>
                </a:cubicBezTo>
                <a:lnTo>
                  <a:pt x="273050" y="336550"/>
                </a:lnTo>
                <a:cubicBezTo>
                  <a:pt x="188809" y="378671"/>
                  <a:pt x="294004" y="327570"/>
                  <a:pt x="228600" y="355600"/>
                </a:cubicBezTo>
                <a:cubicBezTo>
                  <a:pt x="219899" y="359329"/>
                  <a:pt x="211419" y="363604"/>
                  <a:pt x="203200" y="368300"/>
                </a:cubicBezTo>
                <a:cubicBezTo>
                  <a:pt x="196574" y="372086"/>
                  <a:pt x="191165" y="377994"/>
                  <a:pt x="184150" y="381000"/>
                </a:cubicBezTo>
                <a:cubicBezTo>
                  <a:pt x="176128" y="384438"/>
                  <a:pt x="167217" y="385233"/>
                  <a:pt x="158750" y="387350"/>
                </a:cubicBezTo>
                <a:cubicBezTo>
                  <a:pt x="147423" y="398677"/>
                  <a:pt x="128963" y="418933"/>
                  <a:pt x="114300" y="425450"/>
                </a:cubicBezTo>
                <a:cubicBezTo>
                  <a:pt x="104437" y="429833"/>
                  <a:pt x="93133" y="429683"/>
                  <a:pt x="82550" y="431800"/>
                </a:cubicBezTo>
                <a:cubicBezTo>
                  <a:pt x="71967" y="438150"/>
                  <a:pt x="62036" y="445743"/>
                  <a:pt x="50800" y="450850"/>
                </a:cubicBezTo>
                <a:cubicBezTo>
                  <a:pt x="38613" y="456390"/>
                  <a:pt x="24674" y="457563"/>
                  <a:pt x="12700" y="463550"/>
                </a:cubicBezTo>
                <a:lnTo>
                  <a:pt x="0" y="46990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1354873"/>
            <a:ext cx="4572000" cy="28482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1219200"/>
            <a:ext cx="10999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1000 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0237" y="5029200"/>
            <a:ext cx="946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300 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53000" y="4572000"/>
            <a:ext cx="3505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Ratio of heat flux to blackbody value for graphene as a function of distance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baseline="-25000" dirty="0" err="1">
                <a:latin typeface="Times New Roman" pitchFamily="18" charset="0"/>
                <a:cs typeface="Times New Roman" pitchFamily="18" charset="0"/>
              </a:rPr>
              <a:t>zBB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= 56244 W/m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 From </a:t>
            </a:r>
            <a:r>
              <a:rPr lang="en-SG" dirty="0">
                <a:latin typeface="Times New Roman" pitchFamily="18" charset="0"/>
                <a:cs typeface="Times New Roman" pitchFamily="18" charset="0"/>
              </a:rPr>
              <a:t>J.-H. Jiang and J.-S. Wang,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PRB 96, 155437 (2017).</a:t>
            </a:r>
          </a:p>
        </p:txBody>
      </p:sp>
    </p:spTree>
    <p:extLst>
      <p:ext uri="{BB962C8B-B14F-4D97-AF65-F5344CB8AC3E}">
        <p14:creationId xmlns:p14="http://schemas.microsoft.com/office/powerpoint/2010/main" val="253699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Current-carrying graphene sheets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819400"/>
            <a:ext cx="6552014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03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Current-induced heat transfer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55193"/>
            <a:ext cx="3793680" cy="2667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808" y="2837382"/>
            <a:ext cx="5005564" cy="35189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080808"/>
            <a:ext cx="3124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: Double-layer graphene.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=300K, varying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at distance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= 10 nm, chemical potential at 0.1 eV.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From Peng &amp; Wang, arXiv:1805.09493.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43400" y="1417638"/>
            <a:ext cx="4267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=300 K. (a) and (c) infinite system 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fluctuational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electrodynamics), (b) and (d) 4×4 cell finite system with four leads (NEGF). </a:t>
            </a:r>
          </a:p>
        </p:txBody>
      </p:sp>
      <p:sp>
        <p:nvSpPr>
          <p:cNvPr id="2" name="Up Arrow 1"/>
          <p:cNvSpPr/>
          <p:nvPr/>
        </p:nvSpPr>
        <p:spPr>
          <a:xfrm flipH="1">
            <a:off x="807719" y="4191000"/>
            <a:ext cx="45719" cy="228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own Arrow 2"/>
          <p:cNvSpPr/>
          <p:nvPr/>
        </p:nvSpPr>
        <p:spPr>
          <a:xfrm>
            <a:off x="4572000" y="1524000"/>
            <a:ext cx="45719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3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Carbon nanotubes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600200"/>
            <a:ext cx="4572620" cy="41790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676400"/>
            <a:ext cx="2752904" cy="12385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38800" y="3048000"/>
            <a:ext cx="31242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Heat transfer from 400K to 300K objects. (a), (b) zigzag carbon nanotubes. (c), (d)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nano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-triangles. 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gap distance,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nanotube circumference,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triangle length. 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: dielectric constant.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From G. Tang, H.H. Yap, J. Ren, and J.-S. Wang, Phys. Rev. Appl. 11, 031004 (2019).</a:t>
            </a:r>
          </a:p>
        </p:txBody>
      </p:sp>
    </p:spTree>
    <p:extLst>
      <p:ext uri="{BB962C8B-B14F-4D97-AF65-F5344CB8AC3E}">
        <p14:creationId xmlns:p14="http://schemas.microsoft.com/office/powerpoint/2010/main" val="175509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Light emission by a biased benzene molecule"/>
          <p:cNvSpPr txBox="1"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sz="3600" dirty="0"/>
              <a:t>Light emission by a biased benzene molecule </a:t>
            </a:r>
          </a:p>
        </p:txBody>
      </p:sp>
      <p:pic>
        <p:nvPicPr>
          <p:cNvPr id="30" name="NFprogram.png" descr="NFprogr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055" y="1207440"/>
            <a:ext cx="3134545" cy="275496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plot copy.png" descr="plot cop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5055" y="1223700"/>
            <a:ext cx="3134545" cy="5582464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Parameters:…"/>
              <p:cNvSpPr txBox="1"/>
              <p:nvPr/>
            </p:nvSpPr>
            <p:spPr>
              <a:xfrm>
                <a:off x="228563" y="3657600"/>
                <a:ext cx="4724437" cy="300210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square" lIns="45719" rIns="45719">
                <a:spAutoFit/>
              </a:bodyPr>
              <a:lstStyle/>
              <a:p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Parameters: </a:t>
                </a:r>
              </a:p>
              <a:p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Bond length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=1.41 Angstrom</a:t>
                </a:r>
              </a:p>
              <a:p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Nearest neighbor hopping parameter  </a:t>
                </a:r>
                <a:r>
                  <a:rPr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</a:t>
                </a:r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2.54 eV</a:t>
                </a:r>
              </a:p>
              <a:p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Bias voltage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tip</m:t>
                        </m:r>
                      </m:sub>
                    </m:sSub>
                    <m:r>
                      <a:rPr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=3.0</m:t>
                    </m:r>
                    <m:r>
                      <m:rPr>
                        <m:nor/>
                      </m:rPr>
                      <a:rPr sz="18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eV</m:t>
                    </m:r>
                  </m:oMath>
                </a14:m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sub</m:t>
                        </m:r>
                      </m:sub>
                    </m:sSub>
                    <m:r>
                      <a:rPr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=−3.0</m:t>
                    </m:r>
                    <m:r>
                      <m:rPr>
                        <m:nor/>
                      </m:rPr>
                      <a:rPr sz="18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eV</m:t>
                    </m:r>
                  </m:oMath>
                </a14:m>
                <a:endParaRPr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Tip coupling and Substrate coupling: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sz="1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1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nor/>
                          </m:rPr>
                          <a:rPr sz="1850" i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tip</m:t>
                        </m:r>
                      </m:sub>
                    </m:sSub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sz="1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1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nor/>
                          </m:rPr>
                          <a:rPr sz="1850" i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sub</m:t>
                        </m:r>
                      </m:sub>
                    </m:sSub>
                  </m:oMath>
                </a14:m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diag</a:t>
                </a:r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{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},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=0.5</m:t>
                    </m:r>
                    <m:r>
                      <m:rPr>
                        <m:nor/>
                      </m:rPr>
                      <a:rPr sz="185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eV</m:t>
                    </m:r>
                  </m:oMath>
                </a14:m>
                <a:endParaRPr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photon image is taken in the plane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</a:t>
                </a:r>
                <a14:m>
                  <m:oMath xmlns:m="http://schemas.openxmlformats.org/officeDocument/2006/math"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=0.10</m:t>
                    </m:r>
                    <m:r>
                      <m:rPr>
                        <m:nor/>
                      </m:rPr>
                      <a:rPr sz="185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nm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,0.15</m:t>
                    </m:r>
                    <m:r>
                      <m:rPr>
                        <m:nor/>
                      </m:rPr>
                      <a:rPr sz="185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nm</m:t>
                    </m:r>
                    <m:r>
                      <a:rPr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,0.20</m:t>
                    </m:r>
                    <m:r>
                      <m:rPr>
                        <m:nor/>
                      </m:rPr>
                      <a:rPr sz="185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nm</m:t>
                    </m:r>
                    <m:r>
                      <m:rPr>
                        <m:nor/>
                      </m:rPr>
                      <a:rPr lang="en-US" sz="1850" b="0" i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Parameters: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63" y="3657600"/>
                <a:ext cx="4724437" cy="3002104"/>
              </a:xfrm>
              <a:prstGeom prst="rect">
                <a:avLst/>
              </a:prstGeom>
              <a:blipFill>
                <a:blip r:embed="rId4"/>
                <a:stretch>
                  <a:fillRect l="-2062" t="-101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83694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Benzene radiation power under bias"/>
          <p:cNvSpPr txBox="1"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 sz="2800"/>
            </a:lvl1pPr>
          </a:lstStyle>
          <a:p>
            <a:r>
              <a:rPr sz="4000" dirty="0"/>
              <a:t>Benzene radiation power</a:t>
            </a:r>
            <a:r>
              <a:rPr lang="en-US" sz="4000" dirty="0"/>
              <a:t> &amp; electric current </a:t>
            </a:r>
            <a:r>
              <a:rPr sz="4000" dirty="0"/>
              <a:t> under bias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Parameters:…"/>
              <p:cNvSpPr txBox="1"/>
              <p:nvPr/>
            </p:nvSpPr>
            <p:spPr>
              <a:xfrm>
                <a:off x="5372626" y="1524000"/>
                <a:ext cx="3505200" cy="439460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square" lIns="45719" rIns="45719">
                <a:spAutoFit/>
              </a:bodyPr>
              <a:lstStyle/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Parameters: </a:t>
                </a: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Bond length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ar-AE" sz="19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ar-A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=1.41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Angstrom</a:t>
                </a: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Nearest neighbor hopping parameter  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2.54 eV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ar-AE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i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sub</m:t>
                        </m:r>
                      </m:sub>
                    </m:sSub>
                    <m:r>
                      <a:rPr lang="ar-AE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ar-AE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ar-AE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m:rPr>
                        <m:nor/>
                      </m:rPr>
                      <a:rPr lang="en-US" sz="180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eV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i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tip</m:t>
                        </m:r>
                      </m:sub>
                    </m:sSub>
                  </m:oMath>
                </a14:m>
                <a:r>
                  <a:rPr lang="ar-A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set to be the voltage bias. </a:t>
                </a:r>
              </a:p>
              <a:p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Tip coupling and Substrate coupling: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ar-AE" sz="1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50" i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tip</m:t>
                        </m:r>
                      </m:sub>
                    </m:sSub>
                    <m:r>
                      <a:rPr lang="ar-AE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ar-AE" sz="1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8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50" i="1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sub</m:t>
                        </m:r>
                      </m:sub>
                    </m:sSub>
                  </m:oMath>
                </a14:m>
                <a:r>
                  <a:rPr lang="ar-A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diag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{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l-GR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},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l-GR" sz="18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l-GR" sz="185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185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eV</m:t>
                    </m:r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Sphere surface radius 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0.1 mm</a:t>
                </a:r>
              </a:p>
              <a:p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Unpublished work from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Zuquan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Zhang.</a:t>
                </a:r>
                <a:endParaRPr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6" name="Parameters: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2626" y="1524000"/>
                <a:ext cx="3505200" cy="4394601"/>
              </a:xfrm>
              <a:prstGeom prst="rect">
                <a:avLst/>
              </a:prstGeom>
              <a:blipFill>
                <a:blip r:embed="rId2"/>
                <a:stretch>
                  <a:fillRect l="-2783" t="-693" r="-4174" b="-111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Radiation_Power.pdf" descr="Radiation_Power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223006"/>
            <a:ext cx="3692818" cy="2754959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eCurrent.pdf" descr="eCurrent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054" y="4047425"/>
            <a:ext cx="3584364" cy="267405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44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E65A7C-E9E5-4896-86CE-AA898AF69899}"/>
              </a:ext>
            </a:extLst>
          </p:cNvPr>
          <p:cNvSpPr txBox="1"/>
          <p:nvPr/>
        </p:nvSpPr>
        <p:spPr>
          <a:xfrm>
            <a:off x="3657600" y="5064599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aseline="-25000" dirty="0" err="1">
                <a:latin typeface="Times New Roman" pitchFamily="18" charset="0"/>
                <a:cs typeface="Times New Roman" pitchFamily="18" charset="0"/>
              </a:rPr>
              <a:t>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4E58D3-FEC9-4A6F-BD27-14626DB1D083}"/>
              </a:ext>
            </a:extLst>
          </p:cNvPr>
          <p:cNvSpPr txBox="1"/>
          <p:nvPr/>
        </p:nvSpPr>
        <p:spPr>
          <a:xfrm>
            <a:off x="2133600" y="5029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‑</a:t>
            </a:r>
            <a:r>
              <a:rPr lang="en-US" sz="2400" i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aseline="-25000" dirty="0" err="1">
                <a:latin typeface="Times New Roman" pitchFamily="18" charset="0"/>
                <a:cs typeface="Times New Roman" pitchFamily="18" charset="0"/>
              </a:rPr>
              <a:t>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98835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Angular momentum emission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86CB4B4D-7CA3-9044-876B-883B54F8677D}" type="slidenum">
              <a:rPr lang="en-US" smtClean="0"/>
              <a:t>45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105400" y="5562600"/>
            <a:ext cx="28980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Symmetric leads, no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net angular momentum emission                           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49387" y="5528103"/>
            <a:ext cx="213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Unsymmetric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connection, have emission</a:t>
            </a:r>
            <a:endParaRPr lang="en-US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5" name="Group"/>
          <p:cNvGrpSpPr/>
          <p:nvPr/>
        </p:nvGrpSpPr>
        <p:grpSpPr>
          <a:xfrm>
            <a:off x="914400" y="1338119"/>
            <a:ext cx="7431949" cy="4376881"/>
            <a:chOff x="0" y="0"/>
            <a:chExt cx="7431947" cy="4376880"/>
          </a:xfrm>
        </p:grpSpPr>
        <p:grpSp>
          <p:nvGrpSpPr>
            <p:cNvPr id="16" name="Group"/>
            <p:cNvGrpSpPr/>
            <p:nvPr/>
          </p:nvGrpSpPr>
          <p:grpSpPr>
            <a:xfrm>
              <a:off x="-1" y="0"/>
              <a:ext cx="7431949" cy="4376881"/>
              <a:chOff x="0" y="0"/>
              <a:chExt cx="7431947" cy="4376880"/>
            </a:xfrm>
          </p:grpSpPr>
          <p:grpSp>
            <p:nvGrpSpPr>
              <p:cNvPr id="20" name="Group"/>
              <p:cNvGrpSpPr/>
              <p:nvPr/>
            </p:nvGrpSpPr>
            <p:grpSpPr>
              <a:xfrm>
                <a:off x="4236274" y="304591"/>
                <a:ext cx="3195674" cy="4013344"/>
                <a:chOff x="0" y="0"/>
                <a:chExt cx="3195673" cy="4013343"/>
              </a:xfrm>
            </p:grpSpPr>
            <p:sp>
              <p:nvSpPr>
                <p:cNvPr id="74" name="Line"/>
                <p:cNvSpPr/>
                <p:nvPr/>
              </p:nvSpPr>
              <p:spPr>
                <a:xfrm flipH="1">
                  <a:off x="1384199" y="1213132"/>
                  <a:ext cx="129067" cy="403058"/>
                </a:xfrm>
                <a:prstGeom prst="line">
                  <a:avLst/>
                </a:prstGeom>
                <a:noFill/>
                <a:ln w="25400" cap="flat">
                  <a:solidFill>
                    <a:srgbClr val="00CC99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75" name="Line"/>
                <p:cNvSpPr/>
                <p:nvPr/>
              </p:nvSpPr>
              <p:spPr>
                <a:xfrm>
                  <a:off x="1380074" y="1603192"/>
                  <a:ext cx="334607" cy="259137"/>
                </a:xfrm>
                <a:prstGeom prst="line">
                  <a:avLst/>
                </a:prstGeom>
                <a:noFill/>
                <a:ln w="25400" cap="flat">
                  <a:solidFill>
                    <a:srgbClr val="00CC99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76" name="Line"/>
                <p:cNvSpPr/>
                <p:nvPr/>
              </p:nvSpPr>
              <p:spPr>
                <a:xfrm flipV="1">
                  <a:off x="1720842" y="1695616"/>
                  <a:ext cx="455296" cy="157248"/>
                </a:xfrm>
                <a:prstGeom prst="line">
                  <a:avLst/>
                </a:prstGeom>
                <a:noFill/>
                <a:ln w="25400" cap="flat">
                  <a:solidFill>
                    <a:srgbClr val="00CC99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77" name="Line"/>
                <p:cNvSpPr/>
                <p:nvPr/>
              </p:nvSpPr>
              <p:spPr>
                <a:xfrm flipH="1">
                  <a:off x="2181960" y="1297944"/>
                  <a:ext cx="129067" cy="403058"/>
                </a:xfrm>
                <a:prstGeom prst="line">
                  <a:avLst/>
                </a:prstGeom>
                <a:noFill/>
                <a:ln w="25400" cap="flat">
                  <a:solidFill>
                    <a:srgbClr val="00CC99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78" name="Line"/>
                <p:cNvSpPr/>
                <p:nvPr/>
              </p:nvSpPr>
              <p:spPr>
                <a:xfrm>
                  <a:off x="1992966" y="1047097"/>
                  <a:ext cx="334607" cy="259137"/>
                </a:xfrm>
                <a:prstGeom prst="line">
                  <a:avLst/>
                </a:prstGeom>
                <a:noFill/>
                <a:ln w="25400" cap="flat">
                  <a:solidFill>
                    <a:srgbClr val="00CC99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79" name="Line"/>
                <p:cNvSpPr/>
                <p:nvPr/>
              </p:nvSpPr>
              <p:spPr>
                <a:xfrm flipV="1">
                  <a:off x="1516143" y="1052959"/>
                  <a:ext cx="455296" cy="157248"/>
                </a:xfrm>
                <a:prstGeom prst="line">
                  <a:avLst/>
                </a:prstGeom>
                <a:noFill/>
                <a:ln w="25400" cap="flat">
                  <a:solidFill>
                    <a:srgbClr val="00CC99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80" name="Circle"/>
                <p:cNvSpPr/>
                <p:nvPr/>
              </p:nvSpPr>
              <p:spPr>
                <a:xfrm>
                  <a:off x="1858262" y="901012"/>
                  <a:ext cx="279550" cy="279550"/>
                </a:xfrm>
                <a:prstGeom prst="ellipse">
                  <a:avLst/>
                </a:prstGeom>
                <a:solidFill>
                  <a:srgbClr val="9BBB5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2248" tIns="72248" rIns="72248" bIns="72248" numCol="1" anchor="ctr">
                  <a:noAutofit/>
                </a:bodyPr>
                <a:lstStyle/>
                <a:p>
                  <a:pPr defTabSz="830862">
                    <a:defRPr sz="26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1" name="Line"/>
                <p:cNvSpPr/>
                <p:nvPr/>
              </p:nvSpPr>
              <p:spPr>
                <a:xfrm>
                  <a:off x="1849676" y="1458412"/>
                  <a:ext cx="1253388" cy="222153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grpSp>
              <p:nvGrpSpPr>
                <p:cNvPr id="82" name="Group"/>
                <p:cNvGrpSpPr/>
                <p:nvPr/>
              </p:nvGrpSpPr>
              <p:grpSpPr>
                <a:xfrm rot="10800000">
                  <a:off x="1907506" y="1871733"/>
                  <a:ext cx="489750" cy="1250259"/>
                  <a:chOff x="0" y="0"/>
                  <a:chExt cx="489749" cy="1250258"/>
                </a:xfrm>
              </p:grpSpPr>
              <p:sp>
                <p:nvSpPr>
                  <p:cNvPr id="113" name="Rectangle"/>
                  <p:cNvSpPr/>
                  <p:nvPr/>
                </p:nvSpPr>
                <p:spPr>
                  <a:xfrm>
                    <a:off x="2436" y="0"/>
                    <a:ext cx="487314" cy="568854"/>
                  </a:xfrm>
                  <a:prstGeom prst="rect">
                    <a:avLst/>
                  </a:prstGeom>
                  <a:solidFill>
                    <a:srgbClr val="C6783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72248" tIns="72248" rIns="72248" bIns="72248" numCol="1" anchor="ctr">
                    <a:noAutofit/>
                  </a:bodyPr>
                  <a:lstStyle/>
                  <a:p>
                    <a:pPr defTabSz="830862">
                      <a:defRPr sz="3000" b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  <a:sym typeface="Helvetica Neue Medium"/>
                      </a:defRPr>
                    </a:pPr>
                    <a:endParaRPr/>
                  </a:p>
                </p:txBody>
              </p:sp>
              <p:sp>
                <p:nvSpPr>
                  <p:cNvPr id="114" name="Triangle"/>
                  <p:cNvSpPr/>
                  <p:nvPr/>
                </p:nvSpPr>
                <p:spPr>
                  <a:xfrm rot="10800000" flipH="1">
                    <a:off x="-1" y="558444"/>
                    <a:ext cx="487315" cy="69181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lnTo>
                          <a:pt x="21600" y="21600"/>
                        </a:ln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rgbClr val="C6783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72248" tIns="72248" rIns="72248" bIns="72248" numCol="1" anchor="ctr">
                    <a:noAutofit/>
                  </a:bodyPr>
                  <a:lstStyle/>
                  <a:p>
                    <a:pPr defTabSz="830862">
                      <a:defRPr sz="3000" b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  <a:sym typeface="Helvetica Neue Medium"/>
                      </a:defRPr>
                    </a:pPr>
                    <a:endParaRPr/>
                  </a:p>
                </p:txBody>
              </p:sp>
            </p:grpSp>
            <p:sp>
              <p:nvSpPr>
                <p:cNvPr id="83" name="Line"/>
                <p:cNvSpPr/>
                <p:nvPr/>
              </p:nvSpPr>
              <p:spPr>
                <a:xfrm flipH="1">
                  <a:off x="1496593" y="1460122"/>
                  <a:ext cx="356650" cy="1126817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84" name="Line"/>
                <p:cNvSpPr/>
                <p:nvPr/>
              </p:nvSpPr>
              <p:spPr>
                <a:xfrm flipV="1">
                  <a:off x="1858510" y="309386"/>
                  <a:ext cx="1" cy="1140292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85" name="Circle"/>
                <p:cNvSpPr/>
                <p:nvPr/>
              </p:nvSpPr>
              <p:spPr>
                <a:xfrm>
                  <a:off x="1595106" y="1700328"/>
                  <a:ext cx="279550" cy="279549"/>
                </a:xfrm>
                <a:prstGeom prst="ellipse">
                  <a:avLst/>
                </a:prstGeom>
                <a:solidFill>
                  <a:srgbClr val="9BBB5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2248" tIns="72248" rIns="72248" bIns="72248" numCol="1" anchor="ctr">
                  <a:noAutofit/>
                </a:bodyPr>
                <a:lstStyle/>
                <a:p>
                  <a:pPr defTabSz="830862">
                    <a:defRPr sz="26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6" name="Circle"/>
                <p:cNvSpPr/>
                <p:nvPr/>
              </p:nvSpPr>
              <p:spPr>
                <a:xfrm>
                  <a:off x="2048925" y="1565638"/>
                  <a:ext cx="279549" cy="279550"/>
                </a:xfrm>
                <a:prstGeom prst="ellipse">
                  <a:avLst/>
                </a:prstGeom>
                <a:solidFill>
                  <a:srgbClr val="9BBB5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2248" tIns="72248" rIns="72248" bIns="72248" numCol="1" anchor="ctr">
                  <a:noAutofit/>
                </a:bodyPr>
                <a:lstStyle/>
                <a:p>
                  <a:pPr defTabSz="830862">
                    <a:defRPr sz="26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7" name="Circle"/>
                <p:cNvSpPr/>
                <p:nvPr/>
              </p:nvSpPr>
              <p:spPr>
                <a:xfrm>
                  <a:off x="2172755" y="1170313"/>
                  <a:ext cx="279550" cy="279550"/>
                </a:xfrm>
                <a:prstGeom prst="ellipse">
                  <a:avLst/>
                </a:prstGeom>
                <a:solidFill>
                  <a:srgbClr val="9BBB5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2248" tIns="72248" rIns="72248" bIns="72248" numCol="1" anchor="ctr">
                  <a:noAutofit/>
                </a:bodyPr>
                <a:lstStyle/>
                <a:p>
                  <a:pPr defTabSz="830862">
                    <a:defRPr sz="26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8" name="Circle"/>
                <p:cNvSpPr/>
                <p:nvPr/>
              </p:nvSpPr>
              <p:spPr>
                <a:xfrm>
                  <a:off x="1390130" y="1074419"/>
                  <a:ext cx="279550" cy="279549"/>
                </a:xfrm>
                <a:prstGeom prst="ellipse">
                  <a:avLst/>
                </a:prstGeom>
                <a:solidFill>
                  <a:srgbClr val="9BBB5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2248" tIns="72248" rIns="72248" bIns="72248" numCol="1" anchor="ctr">
                  <a:noAutofit/>
                </a:bodyPr>
                <a:lstStyle/>
                <a:p>
                  <a:pPr defTabSz="830862">
                    <a:defRPr sz="26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89" name="Circle"/>
                <p:cNvSpPr/>
                <p:nvPr/>
              </p:nvSpPr>
              <p:spPr>
                <a:xfrm>
                  <a:off x="1250356" y="1476270"/>
                  <a:ext cx="279550" cy="279550"/>
                </a:xfrm>
                <a:prstGeom prst="ellipse">
                  <a:avLst/>
                </a:prstGeom>
                <a:solidFill>
                  <a:srgbClr val="9BBB5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2248" tIns="72248" rIns="72248" bIns="72248" numCol="1" anchor="ctr">
                  <a:noAutofit/>
                </a:bodyPr>
                <a:lstStyle/>
                <a:p>
                  <a:pPr defTabSz="830862">
                    <a:defRPr sz="26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90" name="Rectangle"/>
                    <p:cNvSpPr txBox="1"/>
                    <p:nvPr/>
                  </p:nvSpPr>
                  <p:spPr>
                    <a:xfrm>
                      <a:off x="1504902" y="2230186"/>
                      <a:ext cx="337830" cy="611068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m="http://schemas.openxmlformats.org/officeDocument/2006/math" xmlns="" val="1"/>
                      </a:ext>
                    </a:extLst>
                  </p:spPr>
                  <p:txBody>
                    <a:bodyPr wrap="square" lIns="65023" tIns="65023" rIns="65023" bIns="65023" numCol="1" anchor="t">
                      <a:noAutofit/>
                    </a:bodyPr>
                    <a:lstStyle>
                      <a:lvl1pPr algn="l" defTabSz="650240">
                        <a:lnSpc>
                          <a:spcPct val="93000"/>
                        </a:lnSpc>
                        <a:defRPr sz="3400"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lvl1pPr>
                    </a:lstStyle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sz="23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sz="2400"/>
                    </a:p>
                  </p:txBody>
                </p:sp>
              </mc:Choice>
              <mc:Fallback>
                <p:sp>
                  <p:nvSpPr>
                    <p:cNvPr id="90" name="Rectangle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504902" y="2230186"/>
                      <a:ext cx="337830" cy="611068"/>
                    </a:xfrm>
                    <a:prstGeom prst="rect">
                      <a:avLst/>
                    </a:prstGeom>
                    <a:blipFill>
                      <a:blip r:embed="rId2"/>
                      <a:stretch>
                        <a:fillRect l="-3636"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91" name="Rectangle"/>
                    <p:cNvSpPr txBox="1"/>
                    <p:nvPr/>
                  </p:nvSpPr>
                  <p:spPr>
                    <a:xfrm>
                      <a:off x="2857844" y="1531954"/>
                      <a:ext cx="337830" cy="616297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m="http://schemas.openxmlformats.org/officeDocument/2006/math" xmlns="" val="1"/>
                      </a:ext>
                    </a:extLst>
                  </p:spPr>
                  <p:txBody>
                    <a:bodyPr wrap="square" lIns="65023" tIns="65023" rIns="65023" bIns="65023" numCol="1" anchor="t">
                      <a:noAutofit/>
                    </a:bodyPr>
                    <a:lstStyle>
                      <a:lvl1pPr algn="l" defTabSz="650240">
                        <a:lnSpc>
                          <a:spcPct val="93000"/>
                        </a:lnSpc>
                        <a:defRPr sz="3400"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lvl1pPr>
                    </a:lstStyle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sz="24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m:oMathPara>
                      </a14:m>
                      <a:endParaRPr sz="2400"/>
                    </a:p>
                  </p:txBody>
                </p:sp>
              </mc:Choice>
              <mc:Fallback>
                <p:sp>
                  <p:nvSpPr>
                    <p:cNvPr id="91" name="Rectangle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857844" y="1531954"/>
                      <a:ext cx="337830" cy="616297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 l="-14545" r="-3636"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92" name="Rectangle"/>
                    <p:cNvSpPr txBox="1"/>
                    <p:nvPr/>
                  </p:nvSpPr>
                  <p:spPr>
                    <a:xfrm>
                      <a:off x="1520681" y="0"/>
                      <a:ext cx="313729" cy="611068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m="http://schemas.openxmlformats.org/officeDocument/2006/math" xmlns="" val="1"/>
                      </a:ext>
                    </a:extLst>
                  </p:spPr>
                  <p:txBody>
                    <a:bodyPr wrap="square" lIns="65023" tIns="65023" rIns="65023" bIns="65023" numCol="1" anchor="t">
                      <a:noAutofit/>
                    </a:bodyPr>
                    <a:lstStyle>
                      <a:lvl1pPr algn="l" defTabSz="650240">
                        <a:lnSpc>
                          <a:spcPct val="93000"/>
                        </a:lnSpc>
                        <a:defRPr sz="3400"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lvl1pPr>
                    </a:lstStyle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sz="2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oMath>
                        </m:oMathPara>
                      </a14:m>
                      <a:endParaRPr sz="2400"/>
                    </a:p>
                  </p:txBody>
                </p:sp>
              </mc:Choice>
              <mc:Fallback>
                <p:sp>
                  <p:nvSpPr>
                    <p:cNvPr id="92" name="Rectangle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520681" y="0"/>
                      <a:ext cx="313729" cy="611068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l="-3846"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93" name="Line"/>
                <p:cNvSpPr/>
                <p:nvPr/>
              </p:nvSpPr>
              <p:spPr>
                <a:xfrm>
                  <a:off x="0" y="366905"/>
                  <a:ext cx="432194" cy="1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94" name="Line"/>
                <p:cNvSpPr/>
                <p:nvPr/>
              </p:nvSpPr>
              <p:spPr>
                <a:xfrm flipV="1">
                  <a:off x="1111569" y="3252075"/>
                  <a:ext cx="1" cy="381394"/>
                </a:xfrm>
                <a:prstGeom prst="line">
                  <a:avLst/>
                </a:prstGeom>
                <a:noFill/>
                <a:ln w="508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95" name="Line"/>
                <p:cNvSpPr/>
                <p:nvPr/>
              </p:nvSpPr>
              <p:spPr>
                <a:xfrm flipV="1">
                  <a:off x="998948" y="3340139"/>
                  <a:ext cx="1" cy="222737"/>
                </a:xfrm>
                <a:prstGeom prst="line">
                  <a:avLst/>
                </a:prstGeom>
                <a:noFill/>
                <a:ln w="508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96" name="Line"/>
                <p:cNvSpPr/>
                <p:nvPr/>
              </p:nvSpPr>
              <p:spPr>
                <a:xfrm flipV="1">
                  <a:off x="5013" y="351147"/>
                  <a:ext cx="1" cy="3096928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97" name="Line"/>
                <p:cNvSpPr/>
                <p:nvPr/>
              </p:nvSpPr>
              <p:spPr>
                <a:xfrm>
                  <a:off x="3876" y="3442771"/>
                  <a:ext cx="975599" cy="1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98" name="1"/>
                <p:cNvSpPr txBox="1"/>
                <p:nvPr/>
              </p:nvSpPr>
              <p:spPr>
                <a:xfrm>
                  <a:off x="2178123" y="1678824"/>
                  <a:ext cx="300516" cy="47934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65023" tIns="65023" rIns="65023" bIns="65023" numCol="1" anchor="t">
                  <a:noAutofit/>
                </a:bodyPr>
                <a:lstStyle>
                  <a:lvl1pPr algn="l" defTabSz="650240">
                    <a:lnSpc>
                      <a:spcPct val="93000"/>
                    </a:lnSpc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r>
                    <a:t>1</a:t>
                  </a:r>
                </a:p>
              </p:txBody>
            </p:sp>
            <p:sp>
              <p:nvSpPr>
                <p:cNvPr id="99" name="6"/>
                <p:cNvSpPr txBox="1"/>
                <p:nvPr/>
              </p:nvSpPr>
              <p:spPr>
                <a:xfrm>
                  <a:off x="1669348" y="1868208"/>
                  <a:ext cx="300516" cy="47934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65023" tIns="65023" rIns="65023" bIns="65023" numCol="1" anchor="t">
                  <a:noAutofit/>
                </a:bodyPr>
                <a:lstStyle>
                  <a:lvl1pPr algn="l" defTabSz="650240">
                    <a:lnSpc>
                      <a:spcPct val="93000"/>
                    </a:lnSpc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r>
                    <a:t>6</a:t>
                  </a:r>
                </a:p>
              </p:txBody>
            </p:sp>
            <p:sp>
              <p:nvSpPr>
                <p:cNvPr id="100" name="3"/>
                <p:cNvSpPr txBox="1"/>
                <p:nvPr/>
              </p:nvSpPr>
              <p:spPr>
                <a:xfrm>
                  <a:off x="1982268" y="570521"/>
                  <a:ext cx="300516" cy="47934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65023" tIns="65023" rIns="65023" bIns="65023" numCol="1" anchor="t">
                  <a:noAutofit/>
                </a:bodyPr>
                <a:lstStyle>
                  <a:lvl1pPr algn="l" defTabSz="650240">
                    <a:lnSpc>
                      <a:spcPct val="93000"/>
                    </a:lnSpc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r>
                    <a:t>3</a:t>
                  </a:r>
                </a:p>
              </p:txBody>
            </p:sp>
            <p:sp>
              <p:nvSpPr>
                <p:cNvPr id="101" name="2"/>
                <p:cNvSpPr txBox="1"/>
                <p:nvPr/>
              </p:nvSpPr>
              <p:spPr>
                <a:xfrm>
                  <a:off x="2466845" y="1070415"/>
                  <a:ext cx="300516" cy="47934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65023" tIns="65023" rIns="65023" bIns="65023" numCol="1" anchor="t">
                  <a:noAutofit/>
                </a:bodyPr>
                <a:lstStyle>
                  <a:lvl1pPr algn="l" defTabSz="650240">
                    <a:lnSpc>
                      <a:spcPct val="93000"/>
                    </a:lnSpc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r>
                    <a:t>2</a:t>
                  </a:r>
                </a:p>
              </p:txBody>
            </p:sp>
            <p:sp>
              <p:nvSpPr>
                <p:cNvPr id="102" name="5"/>
                <p:cNvSpPr txBox="1"/>
                <p:nvPr/>
              </p:nvSpPr>
              <p:spPr>
                <a:xfrm>
                  <a:off x="957062" y="1376372"/>
                  <a:ext cx="300516" cy="47934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65023" tIns="65023" rIns="65023" bIns="65023" numCol="1" anchor="t">
                  <a:noAutofit/>
                </a:bodyPr>
                <a:lstStyle>
                  <a:lvl1pPr algn="l" defTabSz="650240">
                    <a:lnSpc>
                      <a:spcPct val="93000"/>
                    </a:lnSpc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r>
                    <a:t>5</a:t>
                  </a:r>
                </a:p>
              </p:txBody>
            </p:sp>
            <p:sp>
              <p:nvSpPr>
                <p:cNvPr id="103" name="4"/>
                <p:cNvSpPr txBox="1"/>
                <p:nvPr/>
              </p:nvSpPr>
              <p:spPr>
                <a:xfrm>
                  <a:off x="1106692" y="891910"/>
                  <a:ext cx="300516" cy="47934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65023" tIns="65023" rIns="65023" bIns="65023" numCol="1" anchor="t">
                  <a:noAutofit/>
                </a:bodyPr>
                <a:lstStyle>
                  <a:lvl1pPr algn="l" defTabSz="650240">
                    <a:lnSpc>
                      <a:spcPct val="93000"/>
                    </a:lnSpc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r>
                    <a:t>4</a:t>
                  </a:r>
                </a:p>
              </p:txBody>
            </p:sp>
            <p:grpSp>
              <p:nvGrpSpPr>
                <p:cNvPr id="104" name="Group"/>
                <p:cNvGrpSpPr/>
                <p:nvPr/>
              </p:nvGrpSpPr>
              <p:grpSpPr>
                <a:xfrm rot="18540000">
                  <a:off x="652586" y="127825"/>
                  <a:ext cx="489751" cy="1250260"/>
                  <a:chOff x="0" y="0"/>
                  <a:chExt cx="489749" cy="1250258"/>
                </a:xfrm>
              </p:grpSpPr>
              <p:sp>
                <p:nvSpPr>
                  <p:cNvPr id="111" name="Rectangle"/>
                  <p:cNvSpPr/>
                  <p:nvPr/>
                </p:nvSpPr>
                <p:spPr>
                  <a:xfrm rot="21600000">
                    <a:off x="2436" y="0"/>
                    <a:ext cx="487314" cy="568854"/>
                  </a:xfrm>
                  <a:prstGeom prst="rect">
                    <a:avLst/>
                  </a:prstGeom>
                  <a:solidFill>
                    <a:srgbClr val="C6783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72248" tIns="72248" rIns="72248" bIns="72248" numCol="1" anchor="ctr">
                    <a:noAutofit/>
                  </a:bodyPr>
                  <a:lstStyle/>
                  <a:p>
                    <a:pPr defTabSz="830862">
                      <a:defRPr sz="3000" b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  <a:sym typeface="Helvetica Neue Medium"/>
                      </a:defRPr>
                    </a:pPr>
                    <a:endParaRPr/>
                  </a:p>
                </p:txBody>
              </p:sp>
              <p:sp>
                <p:nvSpPr>
                  <p:cNvPr id="112" name="Triangle"/>
                  <p:cNvSpPr/>
                  <p:nvPr/>
                </p:nvSpPr>
                <p:spPr>
                  <a:xfrm rot="10800000" flipH="1">
                    <a:off x="0" y="558444"/>
                    <a:ext cx="487314" cy="69181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lnTo>
                          <a:pt x="21600" y="21600"/>
                        </a:ln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rgbClr val="C6783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72248" tIns="72248" rIns="72248" bIns="72248" numCol="1" anchor="ctr">
                    <a:noAutofit/>
                  </a:bodyPr>
                  <a:lstStyle/>
                  <a:p>
                    <a:pPr defTabSz="830862">
                      <a:defRPr sz="3000" b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  <a:sym typeface="Helvetica Neue Medium"/>
                      </a:defRPr>
                    </a:pPr>
                    <a:endParaRPr/>
                  </a:p>
                </p:txBody>
              </p:sp>
            </p:grpSp>
            <p:sp>
              <p:nvSpPr>
                <p:cNvPr id="105" name="Line"/>
                <p:cNvSpPr/>
                <p:nvPr/>
              </p:nvSpPr>
              <p:spPr>
                <a:xfrm flipV="1">
                  <a:off x="2144144" y="3089153"/>
                  <a:ext cx="1" cy="352056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106" name="Line"/>
                <p:cNvSpPr/>
                <p:nvPr/>
              </p:nvSpPr>
              <p:spPr>
                <a:xfrm>
                  <a:off x="1092276" y="3433010"/>
                  <a:ext cx="1054709" cy="1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107" name="Line"/>
                <p:cNvSpPr/>
                <p:nvPr/>
              </p:nvSpPr>
              <p:spPr>
                <a:xfrm>
                  <a:off x="1513389" y="3427252"/>
                  <a:ext cx="298486" cy="1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  <a:tailEnd type="stealth" w="med" len="med"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108" name="Rectangle"/>
                    <p:cNvSpPr txBox="1"/>
                    <p:nvPr/>
                  </p:nvSpPr>
                  <p:spPr>
                    <a:xfrm>
                      <a:off x="1551191" y="3523593"/>
                      <a:ext cx="252710" cy="489751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m="http://schemas.openxmlformats.org/officeDocument/2006/math" xmlns="" val="1"/>
                      </a:ext>
                    </a:extLst>
                  </p:spPr>
                  <p:txBody>
                    <a:bodyPr wrap="square" lIns="65023" tIns="65023" rIns="65023" bIns="65023" numCol="1" anchor="t">
                      <a:noAutofit/>
                    </a:bodyPr>
                    <a:lstStyle>
                      <a:lvl1pPr algn="l" defTabSz="650240">
                        <a:lnSpc>
                          <a:spcPct val="93000"/>
                        </a:lnSpc>
                        <a:defRPr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lvl1pPr>
                    </a:lstStyle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sz="1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𝐼</m:t>
                            </m:r>
                          </m:oMath>
                        </m:oMathPara>
                      </a14:m>
                      <a:endParaRPr sz="1800"/>
                    </a:p>
                  </p:txBody>
                </p:sp>
              </mc:Choice>
              <mc:Fallback>
                <p:sp>
                  <p:nvSpPr>
                    <p:cNvPr id="108" name="Rectangle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551191" y="3523593"/>
                      <a:ext cx="252710" cy="489751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109" name="Rectangle"/>
                    <p:cNvSpPr txBox="1"/>
                    <p:nvPr/>
                  </p:nvSpPr>
                  <p:spPr>
                    <a:xfrm>
                      <a:off x="813097" y="3523593"/>
                      <a:ext cx="344074" cy="489751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m="http://schemas.openxmlformats.org/officeDocument/2006/math" xmlns="" val="1"/>
                      </a:ext>
                    </a:extLst>
                  </p:spPr>
                  <p:txBody>
                    <a:bodyPr wrap="square" lIns="65023" tIns="65023" rIns="65023" bIns="65023" numCol="1" anchor="t">
                      <a:noAutofit/>
                    </a:bodyPr>
                    <a:lstStyle>
                      <a:lvl1pPr algn="l" defTabSz="650240">
                        <a:lnSpc>
                          <a:spcPct val="93000"/>
                        </a:lnSpc>
                        <a:defRPr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lvl1pPr>
                    </a:lstStyle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sz="1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oMath>
                        </m:oMathPara>
                      </a14:m>
                      <a:endParaRPr sz="1800"/>
                    </a:p>
                  </p:txBody>
                </p:sp>
              </mc:Choice>
              <mc:Fallback>
                <p:sp>
                  <p:nvSpPr>
                    <p:cNvPr id="109" name="Rectangle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13097" y="3523593"/>
                      <a:ext cx="344074" cy="489751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l="-5263"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10" name="Line"/>
                <p:cNvSpPr/>
                <p:nvPr/>
              </p:nvSpPr>
              <p:spPr>
                <a:xfrm flipH="1">
                  <a:off x="5013" y="1769254"/>
                  <a:ext cx="1" cy="298486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  <a:tailEnd type="stealth" w="med" len="med"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</p:grpSp>
          <p:grpSp>
            <p:nvGrpSpPr>
              <p:cNvPr id="21" name="Group"/>
              <p:cNvGrpSpPr/>
              <p:nvPr/>
            </p:nvGrpSpPr>
            <p:grpSpPr>
              <a:xfrm>
                <a:off x="17220" y="245645"/>
                <a:ext cx="3334323" cy="4131236"/>
                <a:chOff x="0" y="0"/>
                <a:chExt cx="3334321" cy="4131234"/>
              </a:xfrm>
            </p:grpSpPr>
            <p:sp>
              <p:nvSpPr>
                <p:cNvPr id="24" name="Line"/>
                <p:cNvSpPr/>
                <p:nvPr/>
              </p:nvSpPr>
              <p:spPr>
                <a:xfrm flipH="1">
                  <a:off x="427137" y="1328289"/>
                  <a:ext cx="129067" cy="403058"/>
                </a:xfrm>
                <a:prstGeom prst="line">
                  <a:avLst/>
                </a:prstGeom>
                <a:noFill/>
                <a:ln w="25400" cap="flat">
                  <a:solidFill>
                    <a:srgbClr val="00CC99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25" name="Line"/>
                <p:cNvSpPr/>
                <p:nvPr/>
              </p:nvSpPr>
              <p:spPr>
                <a:xfrm>
                  <a:off x="423011" y="1718349"/>
                  <a:ext cx="334607" cy="259137"/>
                </a:xfrm>
                <a:prstGeom prst="line">
                  <a:avLst/>
                </a:prstGeom>
                <a:noFill/>
                <a:ln w="25400" cap="flat">
                  <a:solidFill>
                    <a:srgbClr val="00CC99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26" name="Line"/>
                <p:cNvSpPr/>
                <p:nvPr/>
              </p:nvSpPr>
              <p:spPr>
                <a:xfrm flipV="1">
                  <a:off x="763779" y="1810773"/>
                  <a:ext cx="455296" cy="157248"/>
                </a:xfrm>
                <a:prstGeom prst="line">
                  <a:avLst/>
                </a:prstGeom>
                <a:noFill/>
                <a:ln w="25400" cap="flat">
                  <a:solidFill>
                    <a:srgbClr val="00CC99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27" name="Line"/>
                <p:cNvSpPr/>
                <p:nvPr/>
              </p:nvSpPr>
              <p:spPr>
                <a:xfrm flipH="1">
                  <a:off x="1224898" y="1413101"/>
                  <a:ext cx="129067" cy="403058"/>
                </a:xfrm>
                <a:prstGeom prst="line">
                  <a:avLst/>
                </a:prstGeom>
                <a:noFill/>
                <a:ln w="25400" cap="flat">
                  <a:solidFill>
                    <a:srgbClr val="00CC99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28" name="Line"/>
                <p:cNvSpPr/>
                <p:nvPr/>
              </p:nvSpPr>
              <p:spPr>
                <a:xfrm>
                  <a:off x="1035903" y="1162254"/>
                  <a:ext cx="334607" cy="259137"/>
                </a:xfrm>
                <a:prstGeom prst="line">
                  <a:avLst/>
                </a:prstGeom>
                <a:noFill/>
                <a:ln w="25400" cap="flat">
                  <a:solidFill>
                    <a:srgbClr val="00CC99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29" name="Line"/>
                <p:cNvSpPr/>
                <p:nvPr/>
              </p:nvSpPr>
              <p:spPr>
                <a:xfrm flipV="1">
                  <a:off x="559080" y="1168117"/>
                  <a:ext cx="455296" cy="157247"/>
                </a:xfrm>
                <a:prstGeom prst="line">
                  <a:avLst/>
                </a:prstGeom>
                <a:noFill/>
                <a:ln w="25400" cap="flat">
                  <a:solidFill>
                    <a:srgbClr val="00CC99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30" name="Circle"/>
                <p:cNvSpPr/>
                <p:nvPr/>
              </p:nvSpPr>
              <p:spPr>
                <a:xfrm>
                  <a:off x="901200" y="1016169"/>
                  <a:ext cx="279549" cy="279550"/>
                </a:xfrm>
                <a:prstGeom prst="ellipse">
                  <a:avLst/>
                </a:prstGeom>
                <a:solidFill>
                  <a:srgbClr val="9BBB5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2248" tIns="72248" rIns="72248" bIns="72248" numCol="1" anchor="ctr">
                  <a:noAutofit/>
                </a:bodyPr>
                <a:lstStyle/>
                <a:p>
                  <a:pPr defTabSz="830862">
                    <a:defRPr sz="26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31" name="Line"/>
                <p:cNvSpPr/>
                <p:nvPr/>
              </p:nvSpPr>
              <p:spPr>
                <a:xfrm>
                  <a:off x="892613" y="1573569"/>
                  <a:ext cx="1634213" cy="197689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grpSp>
              <p:nvGrpSpPr>
                <p:cNvPr id="32" name="Group"/>
                <p:cNvGrpSpPr/>
                <p:nvPr/>
              </p:nvGrpSpPr>
              <p:grpSpPr>
                <a:xfrm rot="10800000">
                  <a:off x="950443" y="1986890"/>
                  <a:ext cx="489751" cy="1250260"/>
                  <a:chOff x="0" y="0"/>
                  <a:chExt cx="489749" cy="1250258"/>
                </a:xfrm>
              </p:grpSpPr>
              <p:sp>
                <p:nvSpPr>
                  <p:cNvPr id="72" name="Rectangle"/>
                  <p:cNvSpPr/>
                  <p:nvPr/>
                </p:nvSpPr>
                <p:spPr>
                  <a:xfrm>
                    <a:off x="2436" y="0"/>
                    <a:ext cx="487314" cy="568854"/>
                  </a:xfrm>
                  <a:prstGeom prst="rect">
                    <a:avLst/>
                  </a:prstGeom>
                  <a:solidFill>
                    <a:srgbClr val="C6783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72248" tIns="72248" rIns="72248" bIns="72248" numCol="1" anchor="ctr">
                    <a:noAutofit/>
                  </a:bodyPr>
                  <a:lstStyle/>
                  <a:p>
                    <a:pPr defTabSz="830862">
                      <a:defRPr sz="3000" b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  <a:sym typeface="Helvetica Neue Medium"/>
                      </a:defRPr>
                    </a:pPr>
                    <a:endParaRPr/>
                  </a:p>
                </p:txBody>
              </p:sp>
              <p:sp>
                <p:nvSpPr>
                  <p:cNvPr id="73" name="Triangle"/>
                  <p:cNvSpPr/>
                  <p:nvPr/>
                </p:nvSpPr>
                <p:spPr>
                  <a:xfrm rot="10800000" flipH="1">
                    <a:off x="-1" y="558444"/>
                    <a:ext cx="487315" cy="69181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lnTo>
                          <a:pt x="21600" y="21600"/>
                        </a:ln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rgbClr val="C6783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72248" tIns="72248" rIns="72248" bIns="72248" numCol="1" anchor="ctr">
                    <a:noAutofit/>
                  </a:bodyPr>
                  <a:lstStyle/>
                  <a:p>
                    <a:pPr defTabSz="830862">
                      <a:defRPr sz="3000" b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  <a:sym typeface="Helvetica Neue Medium"/>
                      </a:defRPr>
                    </a:pPr>
                    <a:endParaRPr/>
                  </a:p>
                </p:txBody>
              </p:sp>
            </p:grpSp>
            <p:sp>
              <p:nvSpPr>
                <p:cNvPr id="33" name="Line"/>
                <p:cNvSpPr/>
                <p:nvPr/>
              </p:nvSpPr>
              <p:spPr>
                <a:xfrm flipH="1">
                  <a:off x="487762" y="1575279"/>
                  <a:ext cx="408418" cy="1148044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34" name="Line"/>
                <p:cNvSpPr/>
                <p:nvPr/>
              </p:nvSpPr>
              <p:spPr>
                <a:xfrm flipV="1">
                  <a:off x="901447" y="415585"/>
                  <a:ext cx="1" cy="1149250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35" name="Circle"/>
                <p:cNvSpPr/>
                <p:nvPr/>
              </p:nvSpPr>
              <p:spPr>
                <a:xfrm>
                  <a:off x="638043" y="1815485"/>
                  <a:ext cx="279550" cy="279550"/>
                </a:xfrm>
                <a:prstGeom prst="ellipse">
                  <a:avLst/>
                </a:prstGeom>
                <a:solidFill>
                  <a:srgbClr val="9BBB5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2248" tIns="72248" rIns="72248" bIns="72248" numCol="1" anchor="ctr">
                  <a:noAutofit/>
                </a:bodyPr>
                <a:lstStyle/>
                <a:p>
                  <a:pPr defTabSz="830862">
                    <a:defRPr sz="26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36" name="Circle"/>
                <p:cNvSpPr/>
                <p:nvPr/>
              </p:nvSpPr>
              <p:spPr>
                <a:xfrm>
                  <a:off x="1091862" y="1680795"/>
                  <a:ext cx="279550" cy="279550"/>
                </a:xfrm>
                <a:prstGeom prst="ellipse">
                  <a:avLst/>
                </a:prstGeom>
                <a:solidFill>
                  <a:srgbClr val="9BBB5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2248" tIns="72248" rIns="72248" bIns="72248" numCol="1" anchor="ctr">
                  <a:noAutofit/>
                </a:bodyPr>
                <a:lstStyle/>
                <a:p>
                  <a:pPr defTabSz="830862">
                    <a:defRPr sz="26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37" name="Circle"/>
                <p:cNvSpPr/>
                <p:nvPr/>
              </p:nvSpPr>
              <p:spPr>
                <a:xfrm>
                  <a:off x="1215692" y="1285471"/>
                  <a:ext cx="279550" cy="279549"/>
                </a:xfrm>
                <a:prstGeom prst="ellipse">
                  <a:avLst/>
                </a:prstGeom>
                <a:solidFill>
                  <a:srgbClr val="9BBB5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2248" tIns="72248" rIns="72248" bIns="72248" numCol="1" anchor="ctr">
                  <a:noAutofit/>
                </a:bodyPr>
                <a:lstStyle/>
                <a:p>
                  <a:pPr defTabSz="830862">
                    <a:defRPr sz="26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38" name="Circle"/>
                <p:cNvSpPr/>
                <p:nvPr/>
              </p:nvSpPr>
              <p:spPr>
                <a:xfrm>
                  <a:off x="433067" y="1189576"/>
                  <a:ext cx="279550" cy="279550"/>
                </a:xfrm>
                <a:prstGeom prst="ellipse">
                  <a:avLst/>
                </a:prstGeom>
                <a:solidFill>
                  <a:srgbClr val="9BBB5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2248" tIns="72248" rIns="72248" bIns="72248" numCol="1" anchor="ctr">
                  <a:noAutofit/>
                </a:bodyPr>
                <a:lstStyle/>
                <a:p>
                  <a:pPr defTabSz="830862">
                    <a:defRPr sz="26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p:sp>
              <p:nvSpPr>
                <p:cNvPr id="39" name="Circle"/>
                <p:cNvSpPr/>
                <p:nvPr/>
              </p:nvSpPr>
              <p:spPr>
                <a:xfrm>
                  <a:off x="293293" y="1591427"/>
                  <a:ext cx="279550" cy="279550"/>
                </a:xfrm>
                <a:prstGeom prst="ellipse">
                  <a:avLst/>
                </a:prstGeom>
                <a:solidFill>
                  <a:srgbClr val="9BBB59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72248" tIns="72248" rIns="72248" bIns="72248" numCol="1" anchor="ctr">
                  <a:noAutofit/>
                </a:bodyPr>
                <a:lstStyle/>
                <a:p>
                  <a:pPr defTabSz="830862">
                    <a:defRPr sz="2600" b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  <a:sym typeface="Helvetica Neue Medium"/>
                    </a:defRPr>
                  </a:pPr>
                  <a:endParaRPr/>
                </a:p>
              </p:txBody>
            </p:sp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40" name="Rectangle"/>
                    <p:cNvSpPr txBox="1"/>
                    <p:nvPr/>
                  </p:nvSpPr>
                  <p:spPr>
                    <a:xfrm>
                      <a:off x="511715" y="2345343"/>
                      <a:ext cx="337830" cy="611068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m="http://schemas.openxmlformats.org/officeDocument/2006/math" xmlns="" val="1"/>
                      </a:ext>
                    </a:extLst>
                  </p:spPr>
                  <p:txBody>
                    <a:bodyPr wrap="square" lIns="65023" tIns="65023" rIns="65023" bIns="65023" numCol="1" anchor="t">
                      <a:noAutofit/>
                    </a:bodyPr>
                    <a:lstStyle>
                      <a:lvl1pPr algn="l" defTabSz="650240">
                        <a:lnSpc>
                          <a:spcPct val="93000"/>
                        </a:lnSpc>
                        <a:defRPr sz="3400"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lvl1pPr>
                    </a:lstStyle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sz="23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sz="2400"/>
                    </a:p>
                  </p:txBody>
                </p:sp>
              </mc:Choice>
              <mc:Fallback>
                <p:sp>
                  <p:nvSpPr>
                    <p:cNvPr id="40" name="Rectangle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11715" y="2345343"/>
                      <a:ext cx="337830" cy="611068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l="-3636"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41" name="Rectangle"/>
                    <p:cNvSpPr txBox="1"/>
                    <p:nvPr/>
                  </p:nvSpPr>
                  <p:spPr>
                    <a:xfrm>
                      <a:off x="2381250" y="1593611"/>
                      <a:ext cx="337830" cy="616296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m="http://schemas.openxmlformats.org/officeDocument/2006/math" xmlns="" val="1"/>
                      </a:ext>
                    </a:extLst>
                  </p:spPr>
                  <p:txBody>
                    <a:bodyPr wrap="square" lIns="65023" tIns="65023" rIns="65023" bIns="65023" numCol="1" anchor="t">
                      <a:noAutofit/>
                    </a:bodyPr>
                    <a:lstStyle>
                      <a:lvl1pPr algn="l" defTabSz="650240">
                        <a:lnSpc>
                          <a:spcPct val="93000"/>
                        </a:lnSpc>
                        <a:defRPr sz="3400"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lvl1pPr>
                    </a:lstStyle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sz="24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m:oMathPara>
                      </a14:m>
                      <a:endParaRPr sz="2400"/>
                    </a:p>
                  </p:txBody>
                </p:sp>
              </mc:Choice>
              <mc:Fallback>
                <p:sp>
                  <p:nvSpPr>
                    <p:cNvPr id="41" name="Rectangle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381250" y="1593611"/>
                      <a:ext cx="337830" cy="616296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 l="-12500" r="-3571"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42" name="Rectangle"/>
                    <p:cNvSpPr txBox="1"/>
                    <p:nvPr/>
                  </p:nvSpPr>
                  <p:spPr>
                    <a:xfrm>
                      <a:off x="599743" y="97094"/>
                      <a:ext cx="313729" cy="611069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m="http://schemas.openxmlformats.org/officeDocument/2006/math" xmlns="" val="1"/>
                      </a:ext>
                    </a:extLst>
                  </p:spPr>
                  <p:txBody>
                    <a:bodyPr wrap="square" lIns="65023" tIns="65023" rIns="65023" bIns="65023" numCol="1" anchor="t">
                      <a:noAutofit/>
                    </a:bodyPr>
                    <a:lstStyle>
                      <a:lvl1pPr algn="l" defTabSz="650240">
                        <a:lnSpc>
                          <a:spcPct val="93000"/>
                        </a:lnSpc>
                        <a:defRPr sz="3400"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lvl1pPr>
                    </a:lstStyle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sz="25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oMath>
                        </m:oMathPara>
                      </a14:m>
                      <a:endParaRPr sz="2400"/>
                    </a:p>
                  </p:txBody>
                </p:sp>
              </mc:Choice>
              <mc:Fallback>
                <p:sp>
                  <p:nvSpPr>
                    <p:cNvPr id="42" name="Rectangle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99743" y="97094"/>
                      <a:ext cx="313729" cy="611069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 l="-3846"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43" name="Line"/>
                <p:cNvSpPr/>
                <p:nvPr/>
              </p:nvSpPr>
              <p:spPr>
                <a:xfrm flipV="1">
                  <a:off x="2792519" y="578063"/>
                  <a:ext cx="541803" cy="1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44" name="Line"/>
                <p:cNvSpPr/>
                <p:nvPr/>
              </p:nvSpPr>
              <p:spPr>
                <a:xfrm flipV="1">
                  <a:off x="2498945" y="571401"/>
                  <a:ext cx="315212" cy="174725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45" name="Line"/>
                <p:cNvSpPr/>
                <p:nvPr/>
              </p:nvSpPr>
              <p:spPr>
                <a:xfrm flipV="1">
                  <a:off x="2232013" y="3358496"/>
                  <a:ext cx="1" cy="381394"/>
                </a:xfrm>
                <a:prstGeom prst="line">
                  <a:avLst/>
                </a:prstGeom>
                <a:noFill/>
                <a:ln w="508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46" name="Line"/>
                <p:cNvSpPr/>
                <p:nvPr/>
              </p:nvSpPr>
              <p:spPr>
                <a:xfrm flipV="1">
                  <a:off x="2336139" y="3446560"/>
                  <a:ext cx="1" cy="222737"/>
                </a:xfrm>
                <a:prstGeom prst="line">
                  <a:avLst/>
                </a:prstGeom>
                <a:noFill/>
                <a:ln w="508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47" name="Line"/>
                <p:cNvSpPr/>
                <p:nvPr/>
              </p:nvSpPr>
              <p:spPr>
                <a:xfrm flipV="1">
                  <a:off x="3323964" y="556721"/>
                  <a:ext cx="1" cy="3006511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48" name="Line"/>
                <p:cNvSpPr/>
                <p:nvPr/>
              </p:nvSpPr>
              <p:spPr>
                <a:xfrm>
                  <a:off x="2354780" y="3549193"/>
                  <a:ext cx="975599" cy="1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49" name="Line"/>
                <p:cNvSpPr/>
                <p:nvPr/>
              </p:nvSpPr>
              <p:spPr>
                <a:xfrm flipV="1">
                  <a:off x="906080" y="315343"/>
                  <a:ext cx="1459255" cy="1278632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50" name="Rectangle"/>
                    <p:cNvSpPr txBox="1"/>
                    <p:nvPr/>
                  </p:nvSpPr>
                  <p:spPr>
                    <a:xfrm>
                      <a:off x="935943" y="979375"/>
                      <a:ext cx="301021" cy="489751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m="http://schemas.openxmlformats.org/officeDocument/2006/math" xmlns="" val="1"/>
                      </a:ext>
                    </a:extLst>
                  </p:spPr>
                  <p:txBody>
                    <a:bodyPr wrap="square" lIns="65023" tIns="65023" rIns="65023" bIns="65023" numCol="1" anchor="t">
                      <a:noAutofit/>
                    </a:bodyPr>
                    <a:lstStyle>
                      <a:lvl1pPr algn="l" defTabSz="650240">
                        <a:lnSpc>
                          <a:spcPct val="93000"/>
                        </a:lnSpc>
                        <a:defRPr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lvl1pPr>
                    </a:lstStyle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sz="1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oMath>
                        </m:oMathPara>
                      </a14:m>
                      <a:endParaRPr sz="1800"/>
                    </a:p>
                  </p:txBody>
                </p:sp>
              </mc:Choice>
              <mc:Fallback>
                <p:sp>
                  <p:nvSpPr>
                    <p:cNvPr id="50" name="Rectangle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35943" y="979375"/>
                      <a:ext cx="301021" cy="489751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 l="-6000"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51" name="Rectangle"/>
                    <p:cNvSpPr txBox="1"/>
                    <p:nvPr/>
                  </p:nvSpPr>
                  <p:spPr>
                    <a:xfrm>
                      <a:off x="838135" y="1583305"/>
                      <a:ext cx="349333" cy="493344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m="http://schemas.openxmlformats.org/officeDocument/2006/math" xmlns="" val="1"/>
                      </a:ext>
                    </a:extLst>
                  </p:spPr>
                  <p:txBody>
                    <a:bodyPr wrap="square" lIns="65023" tIns="65023" rIns="65023" bIns="65023" numCol="1" anchor="t">
                      <a:noAutofit/>
                    </a:bodyPr>
                    <a:lstStyle>
                      <a:lvl1pPr algn="l" defTabSz="650240">
                        <a:lnSpc>
                          <a:spcPct val="93000"/>
                        </a:lnSpc>
                        <a:defRPr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lvl1pPr>
                    </a:lstStyle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sz="20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oMath>
                        </m:oMathPara>
                      </a14:m>
                      <a:endParaRPr sz="1800"/>
                    </a:p>
                  </p:txBody>
                </p:sp>
              </mc:Choice>
              <mc:Fallback>
                <p:sp>
                  <p:nvSpPr>
                    <p:cNvPr id="51" name="Rectangle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38135" y="1583305"/>
                      <a:ext cx="349333" cy="493344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 l="-15517" r="-1724"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52" name="Connection Line"/>
                <p:cNvSpPr/>
                <p:nvPr/>
              </p:nvSpPr>
              <p:spPr>
                <a:xfrm>
                  <a:off x="850474" y="1641675"/>
                  <a:ext cx="212786" cy="853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17233" extrusionOk="0">
                      <a:moveTo>
                        <a:pt x="0" y="12747"/>
                      </a:moveTo>
                      <a:cubicBezTo>
                        <a:pt x="11661" y="21600"/>
                        <a:pt x="18861" y="17351"/>
                        <a:pt x="21600" y="0"/>
                      </a:cubicBezTo>
                    </a:path>
                  </a:pathLst>
                </a:cu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endParaRPr/>
                </a:p>
              </p:txBody>
            </p:sp>
            <p:sp>
              <p:nvSpPr>
                <p:cNvPr id="53" name="Line"/>
                <p:cNvSpPr/>
                <p:nvPr/>
              </p:nvSpPr>
              <p:spPr>
                <a:xfrm flipV="1">
                  <a:off x="2337085" y="351268"/>
                  <a:ext cx="1" cy="1845672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custDash>
                    <a:ds d="200000" sp="200000"/>
                  </a:custDash>
                  <a:miter lim="400000"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54" name="Line"/>
                <p:cNvSpPr/>
                <p:nvPr/>
              </p:nvSpPr>
              <p:spPr>
                <a:xfrm>
                  <a:off x="892911" y="1572959"/>
                  <a:ext cx="1443614" cy="615405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custDash>
                    <a:ds d="200000" sp="200000"/>
                  </a:custDash>
                  <a:miter lim="400000"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55" name="Connection Line"/>
                <p:cNvSpPr/>
                <p:nvPr/>
              </p:nvSpPr>
              <p:spPr>
                <a:xfrm>
                  <a:off x="897586" y="1373798"/>
                  <a:ext cx="158880" cy="782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44" h="17285" extrusionOk="0">
                      <a:moveTo>
                        <a:pt x="21337" y="17285"/>
                      </a:moveTo>
                      <a:cubicBezTo>
                        <a:pt x="21600" y="12"/>
                        <a:pt x="14488" y="-4315"/>
                        <a:pt x="0" y="4303"/>
                      </a:cubicBezTo>
                    </a:path>
                  </a:pathLst>
                </a:cu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/>
                <a:lstStyle/>
                <a:p>
                  <a:endParaRPr/>
                </a:p>
              </p:txBody>
            </p:sp>
            <p:sp>
              <p:nvSpPr>
                <p:cNvPr id="56" name="1"/>
                <p:cNvSpPr txBox="1"/>
                <p:nvPr/>
              </p:nvSpPr>
              <p:spPr>
                <a:xfrm>
                  <a:off x="1221060" y="1793981"/>
                  <a:ext cx="300516" cy="47934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65023" tIns="65023" rIns="65023" bIns="65023" numCol="1" anchor="t">
                  <a:noAutofit/>
                </a:bodyPr>
                <a:lstStyle>
                  <a:lvl1pPr algn="l" defTabSz="650240">
                    <a:lnSpc>
                      <a:spcPct val="93000"/>
                    </a:lnSpc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r>
                    <a:t>1</a:t>
                  </a:r>
                </a:p>
              </p:txBody>
            </p:sp>
            <p:sp>
              <p:nvSpPr>
                <p:cNvPr id="57" name="6"/>
                <p:cNvSpPr txBox="1"/>
                <p:nvPr/>
              </p:nvSpPr>
              <p:spPr>
                <a:xfrm>
                  <a:off x="712286" y="1983366"/>
                  <a:ext cx="300516" cy="47934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65023" tIns="65023" rIns="65023" bIns="65023" numCol="1" anchor="t">
                  <a:noAutofit/>
                </a:bodyPr>
                <a:lstStyle>
                  <a:lvl1pPr algn="l" defTabSz="650240">
                    <a:lnSpc>
                      <a:spcPct val="93000"/>
                    </a:lnSpc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r>
                    <a:t>6</a:t>
                  </a:r>
                </a:p>
              </p:txBody>
            </p:sp>
            <p:sp>
              <p:nvSpPr>
                <p:cNvPr id="58" name="3"/>
                <p:cNvSpPr txBox="1"/>
                <p:nvPr/>
              </p:nvSpPr>
              <p:spPr>
                <a:xfrm>
                  <a:off x="1025205" y="685678"/>
                  <a:ext cx="300516" cy="47934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65023" tIns="65023" rIns="65023" bIns="65023" numCol="1" anchor="t">
                  <a:noAutofit/>
                </a:bodyPr>
                <a:lstStyle>
                  <a:lvl1pPr algn="l" defTabSz="650240">
                    <a:lnSpc>
                      <a:spcPct val="93000"/>
                    </a:lnSpc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r>
                    <a:t>3</a:t>
                  </a:r>
                </a:p>
              </p:txBody>
            </p:sp>
            <p:sp>
              <p:nvSpPr>
                <p:cNvPr id="59" name="2"/>
                <p:cNvSpPr txBox="1"/>
                <p:nvPr/>
              </p:nvSpPr>
              <p:spPr>
                <a:xfrm>
                  <a:off x="1509782" y="1185572"/>
                  <a:ext cx="300516" cy="47934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65023" tIns="65023" rIns="65023" bIns="65023" numCol="1" anchor="t">
                  <a:noAutofit/>
                </a:bodyPr>
                <a:lstStyle>
                  <a:lvl1pPr algn="l" defTabSz="650240">
                    <a:lnSpc>
                      <a:spcPct val="93000"/>
                    </a:lnSpc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r>
                    <a:t>2</a:t>
                  </a:r>
                </a:p>
              </p:txBody>
            </p:sp>
            <p:sp>
              <p:nvSpPr>
                <p:cNvPr id="60" name="5"/>
                <p:cNvSpPr txBox="1"/>
                <p:nvPr/>
              </p:nvSpPr>
              <p:spPr>
                <a:xfrm>
                  <a:off x="0" y="1491529"/>
                  <a:ext cx="300515" cy="47934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65023" tIns="65023" rIns="65023" bIns="65023" numCol="1" anchor="t">
                  <a:noAutofit/>
                </a:bodyPr>
                <a:lstStyle>
                  <a:lvl1pPr algn="l" defTabSz="650240">
                    <a:lnSpc>
                      <a:spcPct val="93000"/>
                    </a:lnSpc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r>
                    <a:t>5</a:t>
                  </a:r>
                </a:p>
              </p:txBody>
            </p:sp>
            <p:sp>
              <p:nvSpPr>
                <p:cNvPr id="61" name="4"/>
                <p:cNvSpPr txBox="1"/>
                <p:nvPr/>
              </p:nvSpPr>
              <p:spPr>
                <a:xfrm>
                  <a:off x="149630" y="1007067"/>
                  <a:ext cx="300516" cy="47934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65023" tIns="65023" rIns="65023" bIns="65023" numCol="1" anchor="t">
                  <a:noAutofit/>
                </a:bodyPr>
                <a:lstStyle>
                  <a:lvl1pPr algn="l" defTabSz="650240">
                    <a:lnSpc>
                      <a:spcPct val="93000"/>
                    </a:lnSpc>
                    <a:defRPr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r>
                    <a:t>4</a:t>
                  </a:r>
                </a:p>
              </p:txBody>
            </p:sp>
            <p:sp>
              <p:nvSpPr>
                <p:cNvPr id="62" name="R"/>
                <p:cNvSpPr txBox="1"/>
                <p:nvPr/>
              </p:nvSpPr>
              <p:spPr>
                <a:xfrm>
                  <a:off x="2375757" y="0"/>
                  <a:ext cx="422956" cy="57972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65023" tIns="65023" rIns="65023" bIns="65023" numCol="1" anchor="t">
                  <a:noAutofit/>
                </a:bodyPr>
                <a:lstStyle>
                  <a:lvl1pPr algn="l" defTabSz="650240">
                    <a:lnSpc>
                      <a:spcPct val="93000"/>
                    </a:lnSpc>
                    <a:defRPr sz="3400"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r>
                    <a:t>R</a:t>
                  </a:r>
                </a:p>
              </p:txBody>
            </p:sp>
            <p:grpSp>
              <p:nvGrpSpPr>
                <p:cNvPr id="63" name="Group"/>
                <p:cNvGrpSpPr/>
                <p:nvPr/>
              </p:nvGrpSpPr>
              <p:grpSpPr>
                <a:xfrm rot="3600000">
                  <a:off x="1790259" y="398319"/>
                  <a:ext cx="489750" cy="1250260"/>
                  <a:chOff x="0" y="0"/>
                  <a:chExt cx="489749" cy="1250258"/>
                </a:xfrm>
              </p:grpSpPr>
              <p:sp>
                <p:nvSpPr>
                  <p:cNvPr id="70" name="Rectangle"/>
                  <p:cNvSpPr/>
                  <p:nvPr/>
                </p:nvSpPr>
                <p:spPr>
                  <a:xfrm rot="21600000">
                    <a:off x="2436" y="-1"/>
                    <a:ext cx="487314" cy="568855"/>
                  </a:xfrm>
                  <a:prstGeom prst="rect">
                    <a:avLst/>
                  </a:prstGeom>
                  <a:solidFill>
                    <a:srgbClr val="C6783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72248" tIns="72248" rIns="72248" bIns="72248" numCol="1" anchor="ctr">
                    <a:noAutofit/>
                  </a:bodyPr>
                  <a:lstStyle/>
                  <a:p>
                    <a:pPr defTabSz="830862">
                      <a:defRPr sz="3000" b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  <a:sym typeface="Helvetica Neue Medium"/>
                      </a:defRPr>
                    </a:pPr>
                    <a:endParaRPr/>
                  </a:p>
                </p:txBody>
              </p:sp>
              <p:sp>
                <p:nvSpPr>
                  <p:cNvPr id="71" name="Triangle"/>
                  <p:cNvSpPr/>
                  <p:nvPr/>
                </p:nvSpPr>
                <p:spPr>
                  <a:xfrm rot="10800000" flipH="1">
                    <a:off x="-1" y="558444"/>
                    <a:ext cx="487315" cy="69181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800" y="0"/>
                        </a:moveTo>
                        <a:lnTo>
                          <a:pt x="21600" y="21600"/>
                        </a:ln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rgbClr val="C67838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72248" tIns="72248" rIns="72248" bIns="72248" numCol="1" anchor="ctr">
                    <a:noAutofit/>
                  </a:bodyPr>
                  <a:lstStyle/>
                  <a:p>
                    <a:pPr defTabSz="830862">
                      <a:defRPr sz="3000" b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  <a:sym typeface="Helvetica Neue Medium"/>
                      </a:defRPr>
                    </a:pPr>
                    <a:endParaRPr/>
                  </a:p>
                </p:txBody>
              </p:sp>
            </p:grpSp>
            <p:sp>
              <p:nvSpPr>
                <p:cNvPr id="64" name="Line"/>
                <p:cNvSpPr/>
                <p:nvPr/>
              </p:nvSpPr>
              <p:spPr>
                <a:xfrm flipV="1">
                  <a:off x="1187082" y="3204310"/>
                  <a:ext cx="1" cy="352056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65" name="Line"/>
                <p:cNvSpPr/>
                <p:nvPr/>
              </p:nvSpPr>
              <p:spPr>
                <a:xfrm>
                  <a:off x="1171386" y="3549193"/>
                  <a:ext cx="1054709" cy="1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p:sp>
              <p:nvSpPr>
                <p:cNvPr id="66" name="Line"/>
                <p:cNvSpPr/>
                <p:nvPr/>
              </p:nvSpPr>
              <p:spPr>
                <a:xfrm flipH="1">
                  <a:off x="1621834" y="3548167"/>
                  <a:ext cx="298486" cy="1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  <a:tailEnd type="stealth" w="med" len="med"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67" name="Rectangle"/>
                    <p:cNvSpPr txBox="1"/>
                    <p:nvPr/>
                  </p:nvSpPr>
                  <p:spPr>
                    <a:xfrm>
                      <a:off x="1551157" y="3638751"/>
                      <a:ext cx="252710" cy="489750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m="http://schemas.openxmlformats.org/officeDocument/2006/math" xmlns="" val="1"/>
                      </a:ext>
                    </a:extLst>
                  </p:spPr>
                  <p:txBody>
                    <a:bodyPr wrap="square" lIns="65023" tIns="65023" rIns="65023" bIns="65023" numCol="1" anchor="t">
                      <a:noAutofit/>
                    </a:bodyPr>
                    <a:lstStyle>
                      <a:lvl1pPr algn="l" defTabSz="650240">
                        <a:lnSpc>
                          <a:spcPct val="93000"/>
                        </a:lnSpc>
                        <a:defRPr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lvl1pPr>
                    </a:lstStyle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sz="1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𝐼</m:t>
                            </m:r>
                          </m:oMath>
                        </m:oMathPara>
                      </a14:m>
                      <a:endParaRPr sz="1800"/>
                    </a:p>
                  </p:txBody>
                </p:sp>
              </mc:Choice>
              <mc:Fallback>
                <p:sp>
                  <p:nvSpPr>
                    <p:cNvPr id="67" name="Rectangle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551157" y="3638751"/>
                      <a:ext cx="252710" cy="489750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68" name="Rectangle"/>
                    <p:cNvSpPr txBox="1"/>
                    <p:nvPr/>
                  </p:nvSpPr>
                  <p:spPr>
                    <a:xfrm>
                      <a:off x="2059977" y="3641484"/>
                      <a:ext cx="344074" cy="489751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m="http://schemas.openxmlformats.org/officeDocument/2006/math" xmlns="" val="1"/>
                      </a:ext>
                    </a:extLst>
                  </p:spPr>
                  <p:txBody>
                    <a:bodyPr wrap="square" lIns="65023" tIns="65023" rIns="65023" bIns="65023" numCol="1" anchor="t">
                      <a:noAutofit/>
                    </a:bodyPr>
                    <a:lstStyle>
                      <a:lvl1pPr algn="l" defTabSz="650240">
                        <a:lnSpc>
                          <a:spcPct val="93000"/>
                        </a:lnSpc>
                        <a:defRPr b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lvl1pPr>
                    </a:lstStyle>
                    <a:p>
                      <a:pPr/>
                      <a14:m>
                        <m:oMathPara xmlns:m="http://schemas.openxmlformats.org/officeDocument/2006/math">
                          <m:oMathParaPr>
                            <m:jc m:val="left"/>
                          </m:oMathParaPr>
                          <m:oMath xmlns:m="http://schemas.openxmlformats.org/officeDocument/2006/math">
                            <m:r>
                              <a:rPr sz="18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oMath>
                        </m:oMathPara>
                      </a14:m>
                      <a:endParaRPr sz="1800"/>
                    </a:p>
                  </p:txBody>
                </p:sp>
              </mc:Choice>
              <mc:Fallback>
                <p:sp>
                  <p:nvSpPr>
                    <p:cNvPr id="68" name="Rectangle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059977" y="3641484"/>
                      <a:ext cx="344074" cy="489751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 l="-5357"/>
                      </a:stretch>
                    </a:blipFill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  </a:ext>
                    </a:extLst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69" name="Line"/>
                <p:cNvSpPr/>
                <p:nvPr/>
              </p:nvSpPr>
              <p:spPr>
                <a:xfrm>
                  <a:off x="3314470" y="1820422"/>
                  <a:ext cx="1" cy="298486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  <a:tailEnd type="stealth" w="med" len="med"/>
                </a:ln>
                <a:effectLst>
                  <a:outerShdw blurRad="50800" dist="254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square" lIns="65023" tIns="65023" rIns="65023" bIns="65023" numCol="1" anchor="t">
                  <a:noAutofit/>
                </a:bodyPr>
                <a:lstStyle/>
                <a:p>
                  <a:pPr algn="l" defTabSz="650240">
                    <a:lnSpc>
                      <a:spcPct val="93000"/>
                    </a:lnSpc>
                    <a:defRPr b="0"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endParaRPr/>
                </a:p>
              </p:txBody>
            </p:sp>
          </p:grpSp>
          <p:sp>
            <p:nvSpPr>
              <p:cNvPr id="22" name="(a)"/>
              <p:cNvSpPr txBox="1"/>
              <p:nvPr/>
            </p:nvSpPr>
            <p:spPr>
              <a:xfrm>
                <a:off x="0" y="0"/>
                <a:ext cx="565606" cy="54566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65023" tIns="65023" rIns="65023" bIns="65023" numCol="1" anchor="t">
                <a:spAutoFit/>
              </a:bodyPr>
              <a:lstStyle>
                <a:lvl1pPr algn="l" defTabSz="650240">
                  <a:lnSpc>
                    <a:spcPct val="93000"/>
                  </a:lnSpc>
                  <a:defRPr sz="3000" b="0"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r>
                  <a:t>(a)</a:t>
                </a:r>
              </a:p>
            </p:txBody>
          </p:sp>
          <p:sp>
            <p:nvSpPr>
              <p:cNvPr id="23" name="(b)"/>
              <p:cNvSpPr txBox="1"/>
              <p:nvPr/>
            </p:nvSpPr>
            <p:spPr>
              <a:xfrm>
                <a:off x="4118186" y="0"/>
                <a:ext cx="587001" cy="54566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65023" tIns="65023" rIns="65023" bIns="65023" numCol="1" anchor="t">
                <a:spAutoFit/>
              </a:bodyPr>
              <a:lstStyle>
                <a:lvl1pPr algn="l" defTabSz="650240">
                  <a:lnSpc>
                    <a:spcPct val="93000"/>
                  </a:lnSpc>
                  <a:defRPr sz="3000" b="0">
                    <a:latin typeface="Times New Roman"/>
                    <a:ea typeface="Times New Roman"/>
                    <a:cs typeface="Times New Roman"/>
                    <a:sym typeface="Times New Roman"/>
                  </a:defRPr>
                </a:lvl1pPr>
              </a:lstStyle>
              <a:p>
                <a:r>
                  <a:t>(b)</a:t>
                </a:r>
              </a:p>
            </p:txBody>
          </p:sp>
        </p:grpSp>
        <p:grpSp>
          <p:nvGrpSpPr>
            <p:cNvPr id="17" name="Group"/>
            <p:cNvGrpSpPr/>
            <p:nvPr/>
          </p:nvGrpSpPr>
          <p:grpSpPr>
            <a:xfrm rot="13740000">
              <a:off x="19495" y="1111425"/>
              <a:ext cx="920199" cy="173372"/>
              <a:chOff x="0" y="0"/>
              <a:chExt cx="920197" cy="173370"/>
            </a:xfrm>
          </p:grpSpPr>
          <p:sp>
            <p:nvSpPr>
              <p:cNvPr id="18" name="Connection Line"/>
              <p:cNvSpPr/>
              <p:nvPr/>
            </p:nvSpPr>
            <p:spPr>
              <a:xfrm>
                <a:off x="722168" y="93486"/>
                <a:ext cx="198030" cy="20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0"/>
                    </a:lnTo>
                  </a:path>
                </a:pathLst>
              </a:custGeom>
              <a:noFill/>
              <a:ln w="25400" cap="flat">
                <a:solidFill>
                  <a:srgbClr val="F79646"/>
                </a:solidFill>
                <a:prstDash val="solid"/>
                <a:round/>
                <a:tailEnd type="triangle" w="med" len="med"/>
              </a:ln>
              <a:effectLst>
                <a:outerShdw blurRad="50800" dist="254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/>
              <a:lstStyle/>
              <a:p>
                <a:endParaRPr/>
              </a:p>
            </p:txBody>
          </p:sp>
          <p:sp>
            <p:nvSpPr>
              <p:cNvPr id="19" name="Line"/>
              <p:cNvSpPr/>
              <p:nvPr/>
            </p:nvSpPr>
            <p:spPr>
              <a:xfrm>
                <a:off x="0" y="0"/>
                <a:ext cx="739130" cy="1733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085" extrusionOk="0">
                    <a:moveTo>
                      <a:pt x="0" y="9319"/>
                    </a:moveTo>
                    <a:cubicBezTo>
                      <a:pt x="283" y="11309"/>
                      <a:pt x="569" y="13244"/>
                      <a:pt x="852" y="15095"/>
                    </a:cubicBezTo>
                    <a:cubicBezTo>
                      <a:pt x="1080" y="16584"/>
                      <a:pt x="1291" y="18004"/>
                      <a:pt x="1524" y="19372"/>
                    </a:cubicBezTo>
                    <a:cubicBezTo>
                      <a:pt x="1663" y="20188"/>
                      <a:pt x="1825" y="21005"/>
                      <a:pt x="2034" y="21079"/>
                    </a:cubicBezTo>
                    <a:cubicBezTo>
                      <a:pt x="2266" y="21162"/>
                      <a:pt x="2457" y="20311"/>
                      <a:pt x="2619" y="19425"/>
                    </a:cubicBezTo>
                    <a:cubicBezTo>
                      <a:pt x="2858" y="18127"/>
                      <a:pt x="3072" y="16713"/>
                      <a:pt x="3260" y="15204"/>
                    </a:cubicBezTo>
                    <a:cubicBezTo>
                      <a:pt x="3436" y="13790"/>
                      <a:pt x="3589" y="12298"/>
                      <a:pt x="3742" y="10807"/>
                    </a:cubicBezTo>
                    <a:cubicBezTo>
                      <a:pt x="3874" y="9510"/>
                      <a:pt x="4007" y="8213"/>
                      <a:pt x="4138" y="6912"/>
                    </a:cubicBezTo>
                    <a:cubicBezTo>
                      <a:pt x="4282" y="5488"/>
                      <a:pt x="4425" y="4045"/>
                      <a:pt x="4638" y="2883"/>
                    </a:cubicBezTo>
                    <a:cubicBezTo>
                      <a:pt x="4876" y="1582"/>
                      <a:pt x="5190" y="702"/>
                      <a:pt x="5532" y="711"/>
                    </a:cubicBezTo>
                    <a:cubicBezTo>
                      <a:pt x="5915" y="721"/>
                      <a:pt x="6260" y="1836"/>
                      <a:pt x="6493" y="3454"/>
                    </a:cubicBezTo>
                    <a:cubicBezTo>
                      <a:pt x="6681" y="4760"/>
                      <a:pt x="6789" y="6330"/>
                      <a:pt x="6954" y="7718"/>
                    </a:cubicBezTo>
                    <a:cubicBezTo>
                      <a:pt x="7131" y="9211"/>
                      <a:pt x="7371" y="10460"/>
                      <a:pt x="7568" y="11881"/>
                    </a:cubicBezTo>
                    <a:cubicBezTo>
                      <a:pt x="7771" y="13338"/>
                      <a:pt x="7926" y="14957"/>
                      <a:pt x="8084" y="16557"/>
                    </a:cubicBezTo>
                    <a:cubicBezTo>
                      <a:pt x="8257" y="18297"/>
                      <a:pt x="8469" y="20103"/>
                      <a:pt x="8831" y="20425"/>
                    </a:cubicBezTo>
                    <a:cubicBezTo>
                      <a:pt x="9291" y="20835"/>
                      <a:pt x="9639" y="18695"/>
                      <a:pt x="9927" y="16651"/>
                    </a:cubicBezTo>
                    <a:cubicBezTo>
                      <a:pt x="10137" y="15165"/>
                      <a:pt x="10355" y="13711"/>
                      <a:pt x="10548" y="12165"/>
                    </a:cubicBezTo>
                    <a:cubicBezTo>
                      <a:pt x="10740" y="10633"/>
                      <a:pt x="10907" y="9015"/>
                      <a:pt x="11116" y="7546"/>
                    </a:cubicBezTo>
                    <a:cubicBezTo>
                      <a:pt x="11318" y="6128"/>
                      <a:pt x="11556" y="4863"/>
                      <a:pt x="11749" y="3412"/>
                    </a:cubicBezTo>
                    <a:cubicBezTo>
                      <a:pt x="11929" y="2062"/>
                      <a:pt x="12093" y="490"/>
                      <a:pt x="12396" y="96"/>
                    </a:cubicBezTo>
                    <a:cubicBezTo>
                      <a:pt x="12808" y="-438"/>
                      <a:pt x="13160" y="1355"/>
                      <a:pt x="13383" y="3400"/>
                    </a:cubicBezTo>
                    <a:cubicBezTo>
                      <a:pt x="13517" y="4622"/>
                      <a:pt x="13625" y="5917"/>
                      <a:pt x="13755" y="7151"/>
                    </a:cubicBezTo>
                    <a:cubicBezTo>
                      <a:pt x="13925" y="8766"/>
                      <a:pt x="14131" y="10264"/>
                      <a:pt x="14321" y="11813"/>
                    </a:cubicBezTo>
                    <a:cubicBezTo>
                      <a:pt x="14503" y="13291"/>
                      <a:pt x="14671" y="14816"/>
                      <a:pt x="14856" y="16283"/>
                    </a:cubicBezTo>
                    <a:cubicBezTo>
                      <a:pt x="15094" y="18163"/>
                      <a:pt x="15396" y="20001"/>
                      <a:pt x="15817" y="20052"/>
                    </a:cubicBezTo>
                    <a:cubicBezTo>
                      <a:pt x="16234" y="20102"/>
                      <a:pt x="16549" y="18369"/>
                      <a:pt x="16810" y="16617"/>
                    </a:cubicBezTo>
                    <a:cubicBezTo>
                      <a:pt x="17040" y="15075"/>
                      <a:pt x="17257" y="13479"/>
                      <a:pt x="17446" y="11790"/>
                    </a:cubicBezTo>
                    <a:cubicBezTo>
                      <a:pt x="17598" y="10435"/>
                      <a:pt x="17732" y="9024"/>
                      <a:pt x="17885" y="7675"/>
                    </a:cubicBezTo>
                    <a:cubicBezTo>
                      <a:pt x="18064" y="6111"/>
                      <a:pt x="18268" y="4635"/>
                      <a:pt x="18500" y="3283"/>
                    </a:cubicBezTo>
                    <a:cubicBezTo>
                      <a:pt x="18747" y="1846"/>
                      <a:pt x="19039" y="525"/>
                      <a:pt x="19404" y="365"/>
                    </a:cubicBezTo>
                    <a:cubicBezTo>
                      <a:pt x="19846" y="172"/>
                      <a:pt x="20230" y="1691"/>
                      <a:pt x="20492" y="3622"/>
                    </a:cubicBezTo>
                    <a:cubicBezTo>
                      <a:pt x="20684" y="5033"/>
                      <a:pt x="20817" y="6638"/>
                      <a:pt x="20993" y="8102"/>
                    </a:cubicBezTo>
                    <a:cubicBezTo>
                      <a:pt x="21160" y="9481"/>
                      <a:pt x="21365" y="10723"/>
                      <a:pt x="21600" y="11786"/>
                    </a:cubicBezTo>
                  </a:path>
                </a:pathLst>
              </a:custGeom>
              <a:noFill/>
              <a:ln w="25400" cap="flat">
                <a:solidFill>
                  <a:srgbClr val="F79646"/>
                </a:solidFill>
                <a:prstDash val="solid"/>
                <a:round/>
              </a:ln>
              <a:effectLst>
                <a:outerShdw blurRad="50800" dist="254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algn="l" defTabSz="650240">
                  <a:lnSpc>
                    <a:spcPct val="93000"/>
                  </a:lnSpc>
                  <a:defRPr b="0"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  <a:endParaRPr/>
              </a:p>
            </p:txBody>
          </p:sp>
        </p:grp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18" name="Equation"/>
              <p:cNvSpPr txBox="1"/>
              <p:nvPr/>
            </p:nvSpPr>
            <p:spPr>
              <a:xfrm>
                <a:off x="6470474" y="2410390"/>
                <a:ext cx="187225" cy="218924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 b="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sz="2600" i="1">
                          <a:solidFill>
                            <a:srgbClr val="2828A3"/>
                          </a:solidFill>
                          <a:latin typeface="Cambria Math" panose="02040503050406030204" pitchFamily="18" charset="0"/>
                        </a:rPr>
                        <m:t>Γ</m:t>
                      </m:r>
                    </m:oMath>
                  </m:oMathPara>
                </a14:m>
                <a:endParaRPr sz="2600">
                  <a:solidFill>
                    <a:srgbClr val="2929A3"/>
                  </a:solidFill>
                </a:endParaRPr>
              </a:p>
            </p:txBody>
          </p:sp>
        </mc:Choice>
        <mc:Fallback>
          <p:sp>
            <p:nvSpPr>
              <p:cNvPr id="11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0474" y="2410390"/>
                <a:ext cx="187225" cy="218924"/>
              </a:xfrm>
              <a:prstGeom prst="rect">
                <a:avLst/>
              </a:prstGeom>
              <a:blipFill>
                <a:blip r:embed="rId14"/>
                <a:stretch>
                  <a:fillRect b="-44444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9" name="Equation"/>
              <p:cNvSpPr txBox="1"/>
              <p:nvPr/>
            </p:nvSpPr>
            <p:spPr>
              <a:xfrm>
                <a:off x="7460220" y="3721191"/>
                <a:ext cx="187225" cy="218924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 b="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sz="2600" i="1">
                          <a:solidFill>
                            <a:srgbClr val="2828A3"/>
                          </a:solidFill>
                          <a:latin typeface="Cambria Math" panose="02040503050406030204" pitchFamily="18" charset="0"/>
                        </a:rPr>
                        <m:t>Γ</m:t>
                      </m:r>
                    </m:oMath>
                  </m:oMathPara>
                </a14:m>
                <a:endParaRPr sz="2600">
                  <a:solidFill>
                    <a:srgbClr val="2929A3"/>
                  </a:solidFill>
                </a:endParaRPr>
              </a:p>
            </p:txBody>
          </p:sp>
        </mc:Choice>
        <mc:Fallback>
          <p:sp>
            <p:nvSpPr>
              <p:cNvPr id="11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0220" y="3721191"/>
                <a:ext cx="187225" cy="218924"/>
              </a:xfrm>
              <a:prstGeom prst="rect">
                <a:avLst/>
              </a:prstGeom>
              <a:blipFill>
                <a:blip r:embed="rId15"/>
                <a:stretch>
                  <a:fillRect b="-44444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386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Angular momentum emission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86CB4B4D-7CA3-9044-876B-883B54F8677D}" type="slidenum">
              <a:rPr lang="en-US" smtClean="0"/>
              <a:t>46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00200"/>
            <a:ext cx="6335797" cy="4648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705600" y="4647334"/>
                <a:ext cx="2133600" cy="1448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Times New Roman" pitchFamily="18" charset="0"/>
                    <a:cs typeface="Times New Roman" pitchFamily="18" charset="0"/>
                  </a:rPr>
                  <a:t>Hopping </a:t>
                </a:r>
                <a:r>
                  <a:rPr lang="en-US" sz="2000" i="1" dirty="0" smtClean="0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sz="2000" dirty="0" smtClean="0">
                    <a:latin typeface="Times New Roman" pitchFamily="18" charset="0"/>
                    <a:cs typeface="Times New Roman" pitchFamily="18" charset="0"/>
                  </a:rPr>
                  <a:t> = 2.5 eV, coupling </a:t>
                </a:r>
                <a:r>
                  <a:rPr lang="el-GR" sz="2000" dirty="0" smtClean="0">
                    <a:latin typeface="Times New Roman" pitchFamily="18" charset="0"/>
                    <a:cs typeface="Times New Roman" pitchFamily="18" charset="0"/>
                  </a:rPr>
                  <a:t>Γ</a:t>
                </a:r>
                <a:r>
                  <a:rPr lang="en-US" sz="2000" dirty="0" smtClean="0">
                    <a:latin typeface="Times New Roman" pitchFamily="18" charset="0"/>
                    <a:cs typeface="Times New Roman" pitchFamily="18" charset="0"/>
                  </a:rPr>
                  <a:t> =0.4 eV, size </a:t>
                </a:r>
                <a:r>
                  <a:rPr lang="en-US" sz="2000" i="1" dirty="0" smtClean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sz="2000" dirty="0" smtClean="0">
                    <a:latin typeface="Times New Roman" pitchFamily="18" charset="0"/>
                    <a:cs typeface="Times New Roman" pitchFamily="18" charset="0"/>
                  </a:rPr>
                  <a:t> = 0.14 nm,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𝑎𝑡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ℏ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.</m:t>
                    </m:r>
                  </m:oMath>
                </a14:m>
                <a:endParaRPr lang="en-US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4647334"/>
                <a:ext cx="2133600" cy="1448666"/>
              </a:xfrm>
              <a:prstGeom prst="rect">
                <a:avLst/>
              </a:prstGeom>
              <a:blipFill>
                <a:blip r:embed="rId3"/>
                <a:stretch>
                  <a:fillRect l="-2857" t="-2101" b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/>
          <p:cNvSpPr/>
          <p:nvPr/>
        </p:nvSpPr>
        <p:spPr>
          <a:xfrm>
            <a:off x="6804454" y="1981200"/>
            <a:ext cx="1904400" cy="1905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6934200" y="3884400"/>
            <a:ext cx="160020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934200" y="1981200"/>
            <a:ext cx="160020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934200" y="3409200"/>
            <a:ext cx="160020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934200" y="2455200"/>
            <a:ext cx="1600200" cy="0"/>
          </a:xfrm>
          <a:prstGeom prst="line">
            <a:avLst/>
          </a:prstGeom>
          <a:ln>
            <a:solidFill>
              <a:schemeClr val="accent2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8534400" y="2455200"/>
            <a:ext cx="0" cy="897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620000" y="39624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610600" y="3276600"/>
            <a:ext cx="206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610600" y="2209800"/>
            <a:ext cx="206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88197" y="2286001"/>
            <a:ext cx="446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53200" y="32766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-1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7772400" y="1493838"/>
            <a:ext cx="38100" cy="2544762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810500" y="1219200"/>
            <a:ext cx="342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ε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848600" y="2129135"/>
            <a:ext cx="369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72400" y="1600200"/>
            <a:ext cx="495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848600" y="3048000"/>
            <a:ext cx="430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772400" y="38100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en-US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735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Fully quantum-mechanical, microscopic theory for near-field and far field radiation is proposed.</a:t>
            </a:r>
            <a:endParaRPr lang="en-US" i="1" dirty="0"/>
          </a:p>
          <a:p>
            <a:endParaRPr lang="en-US" i="1" dirty="0"/>
          </a:p>
          <a:p>
            <a:r>
              <a:rPr lang="en-US" dirty="0"/>
              <a:t>1D two-dot </a:t>
            </a:r>
            <a:r>
              <a:rPr lang="en-US" dirty="0" smtClean="0"/>
              <a:t>model, current-carrying </a:t>
            </a:r>
            <a:r>
              <a:rPr lang="en-US" dirty="0"/>
              <a:t>graphene, </a:t>
            </a:r>
            <a:r>
              <a:rPr lang="en-US" dirty="0" smtClean="0"/>
              <a:t>angular momentum emission, etc., are reported</a:t>
            </a: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47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390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Students: </a:t>
            </a:r>
            <a:r>
              <a:rPr lang="en-US" dirty="0" err="1"/>
              <a:t>Jiebin</a:t>
            </a:r>
            <a:r>
              <a:rPr lang="en-US" dirty="0"/>
              <a:t>, Han Hoe, </a:t>
            </a:r>
            <a:r>
              <a:rPr lang="en-US" dirty="0" err="1"/>
              <a:t>Jia</a:t>
            </a:r>
            <a:r>
              <a:rPr lang="en-US" dirty="0"/>
              <a:t>-Hui, </a:t>
            </a:r>
            <a:r>
              <a:rPr lang="en-US" dirty="0" err="1"/>
              <a:t>Zuquan</a:t>
            </a:r>
            <a:endParaRPr lang="en-US" dirty="0"/>
          </a:p>
          <a:p>
            <a:endParaRPr lang="en-US" dirty="0"/>
          </a:p>
          <a:p>
            <a:r>
              <a:rPr lang="en-US" dirty="0"/>
              <a:t>Collaborators, </a:t>
            </a:r>
            <a:r>
              <a:rPr lang="en-US" dirty="0" err="1"/>
              <a:t>Jingtao</a:t>
            </a:r>
            <a:r>
              <a:rPr lang="en-US" dirty="0"/>
              <a:t> </a:t>
            </a:r>
            <a:r>
              <a:rPr lang="en-US" dirty="0" err="1"/>
              <a:t>Lü</a:t>
            </a:r>
            <a:r>
              <a:rPr lang="en-US" dirty="0"/>
              <a:t>, Gaomin Tang, </a:t>
            </a:r>
            <a:r>
              <a:rPr lang="en-US" dirty="0" err="1"/>
              <a:t>Jie</a:t>
            </a:r>
            <a:r>
              <a:rPr lang="en-US" dirty="0"/>
              <a:t> Ren, …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Supported by MOE </a:t>
            </a:r>
            <a:r>
              <a:rPr lang="en-US" dirty="0"/>
              <a:t>tier 2 and FRC grants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32C5-B942-46A7-8625-17731B336533}" type="slidenum">
              <a:rPr lang="en-US" altLang="en-US" smtClean="0"/>
              <a:pPr/>
              <a:t>48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480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0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Nonequilibrium Green’s Function (NEGF) Method and Quantum Thermal Transport&amp;quot;&quot;/&gt;&lt;property id=&quot;20307&quot; value=&quot;256&quot;/&gt;&lt;/object&gt;&lt;object type=&quot;3&quot; unique_id=&quot;10026&quot;&gt;&lt;property id=&quot;20148&quot; value=&quot;5&quot;/&gt;&lt;property id=&quot;20300&quot; value=&quot;Slide 2&quot;/&gt;&lt;property id=&quot;20307&quot; value=&quot;257&quot;/&gt;&lt;/object&gt;&lt;object type=&quot;3&quot; unique_id=&quot;10035&quot;&gt;&lt;property id=&quot;20148&quot; value=&quot;5&quot;/&gt;&lt;property id=&quot;20300&quot; value=&quot;Slide 3 - &amp;quot;References&amp;quot;&quot;/&gt;&lt;property id=&quot;20307&quot; value=&quot;259&quot;/&gt;&lt;/object&gt;&lt;object type=&quot;3&quot; unique_id=&quot;10036&quot;&gt;&lt;property id=&quot;20148&quot; value=&quot;5&quot;/&gt;&lt;property id=&quot;20300&quot; value=&quot;Slide 33 - &amp;quot;A Brief History of NEGF&amp;quot;&quot;/&gt;&lt;property id=&quot;20307&quot; value=&quot;258&quot;/&gt;&lt;/object&gt;&lt;object type=&quot;3&quot; unique_id=&quot;10061&quot;&gt;&lt;property id=&quot;20148&quot; value=&quot;5&quot;/&gt;&lt;property id=&quot;20300&quot; value=&quot;Slide 35 - &amp;quot;Harmonic Oscillator&amp;quot;&quot;/&gt;&lt;property id=&quot;20307&quot; value=&quot;260&quot;/&gt;&lt;/object&gt;&lt;object type=&quot;3&quot; unique_id=&quot;10069&quot;&gt;&lt;property id=&quot;20148&quot; value=&quot;5&quot;/&gt;&lt;property id=&quot;20300&quot; value=&quot;Slide 34 - &amp;quot;Equilibrium Green’s functions using a harmonic oscillator as an example&amp;quot;&quot;/&gt;&lt;property id=&quot;20307&quot; value=&quot;261&quot;/&gt;&lt;/object&gt;&lt;object type=&quot;3&quot; unique_id=&quot;10110&quot;&gt;&lt;property id=&quot;20148&quot; value=&quot;5&quot;/&gt;&lt;property id=&quot;20300&quot; value=&quot;Slide 36 - &amp;quot;Eigenstates, Quantum Mech/Stat Mech&amp;quot;&quot;/&gt;&lt;property id=&quot;20307&quot; value=&quot;262&quot;/&gt;&lt;/object&gt;&lt;object type=&quot;3&quot; unique_id=&quot;10111&quot;&gt;&lt;property id=&quot;20148&quot; value=&quot;5&quot;/&gt;&lt;property id=&quot;20300&quot; value=&quot;Slide 37 - &amp;quot;Heisenberg Operator/Equation&amp;quot;&quot;/&gt;&lt;property id=&quot;20307&quot; value=&quot;263&quot;/&gt;&lt;/object&gt;&lt;object type=&quot;3&quot; unique_id=&quot;10152&quot;&gt;&lt;property id=&quot;20148&quot; value=&quot;5&quot;/&gt;&lt;property id=&quot;20300&quot; value=&quot;Slide 38 - &amp;quot;Defining &amp;gt;, &amp;lt;, t,    Green’s Functions&amp;quot;&quot;/&gt;&lt;property id=&quot;20307&quot; value=&quot;264&quot;/&gt;&lt;/object&gt;&lt;object type=&quot;3&quot; unique_id=&quot;10153&quot;&gt;&lt;property id=&quot;20148&quot; value=&quot;5&quot;/&gt;&lt;property id=&quot;20300&quot; value=&quot;Slide 39&quot;/&gt;&lt;property id=&quot;20307&quot; value=&quot;265&quot;/&gt;&lt;/object&gt;&lt;object type=&quot;3&quot; unique_id=&quot;10190&quot;&gt;&lt;property id=&quot;20148&quot; value=&quot;5&quot;/&gt;&lt;property id=&quot;20300&quot; value=&quot;Slide 40 - &amp;quot;Retarded and Advanced Green’s functions&amp;quot;&quot;/&gt;&lt;property id=&quot;20307&quot; value=&quot;266&quot;/&gt;&lt;/object&gt;&lt;object type=&quot;3&quot; unique_id=&quot;10243&quot;&gt;&lt;property id=&quot;20148&quot; value=&quot;5&quot;/&gt;&lt;property id=&quot;20300&quot; value=&quot;Slide 41 - &amp;quot;Fourier Transform&amp;quot;&quot;/&gt;&lt;property id=&quot;20307&quot; value=&quot;267&quot;/&gt;&lt;/object&gt;&lt;object type=&quot;3&quot; unique_id=&quot;10244&quot;&gt;&lt;property id=&quot;20148&quot; value=&quot;5&quot;/&gt;&lt;property id=&quot;20300&quot; value=&quot;Slide 42 - &amp;quot;Plemelj formula, Kubo-Martin-Schwinger condition&amp;quot;&quot;/&gt;&lt;property id=&quot;20307&quot; value=&quot;268&quot;/&gt;&lt;/object&gt;&lt;object type=&quot;3&quot; unique_id=&quot;10275&quot;&gt;&lt;property id=&quot;20148&quot; value=&quot;5&quot;/&gt;&lt;property id=&quot;20300&quot; value=&quot;Slide 43 - &amp;quot;Matsubara Green’s Function&amp;quot;&quot;/&gt;&lt;property id=&quot;20307&quot; value=&quot;269&quot;/&gt;&lt;/object&gt;&lt;object type=&quot;3&quot; unique_id=&quot;10452&quot;&gt;&lt;property id=&quot;20148&quot; value=&quot;5&quot;/&gt;&lt;property id=&quot;20300&quot; value=&quot;Slide 44 - &amp;quot;Nonequilibrium Green’s Functions&amp;quot;&quot;/&gt;&lt;property id=&quot;20307&quot; value=&quot;279&quot;/&gt;&lt;/object&gt;&lt;object type=&quot;3&quot; unique_id=&quot;10453&quot;&gt;&lt;property id=&quot;20148&quot; value=&quot;5&quot;/&gt;&lt;property id=&quot;20300&quot; value=&quot;Slide 45 - &amp;quot;Definitions of General Green’s functions (phonon/displacement)&amp;quot;&quot;/&gt;&lt;property id=&quot;20307&quot; value=&quot;270&quot;/&gt;&lt;/object&gt;&lt;object type=&quot;3&quot; unique_id=&quot;10454&quot;&gt;&lt;property id=&quot;20148&quot; value=&quot;5&quot;/&gt;&lt;property id=&quot;20300&quot; value=&quot;Slide 46 - &amp;quot;Relations among Green’s functions&amp;quot;&quot;/&gt;&lt;property id=&quot;20307&quot; value=&quot;271&quot;/&gt;&lt;/object&gt;&lt;object type=&quot;3&quot; unique_id=&quot;10455&quot;&gt;&lt;property id=&quot;20148&quot; value=&quot;5&quot;/&gt;&lt;property id=&quot;20300&quot; value=&quot;Slide 47 - &amp;quot;Steady state, Fourier transform&amp;quot;&quot;/&gt;&lt;property id=&quot;20307&quot; value=&quot;272&quot;/&gt;&lt;/object&gt;&lt;object type=&quot;3&quot; unique_id=&quot;10456&quot;&gt;&lt;property id=&quot;20148&quot; value=&quot;5&quot;/&gt;&lt;property id=&quot;20300&quot; value=&quot;Slide 51 - &amp;quot;Pictures in Quantum Mechanics&amp;quot;&quot;/&gt;&lt;property id=&quot;20307&quot; value=&quot;280&quot;/&gt;&lt;/object&gt;&lt;object type=&quot;3&quot; unique_id=&quot;10457&quot;&gt;&lt;property id=&quot;20148&quot; value=&quot;5&quot;/&gt;&lt;property id=&quot;20300&quot; value=&quot;Slide 52 - &amp;quot;Calculating correlation&amp;quot;&quot;/&gt;&lt;property id=&quot;20307&quot; value=&quot;276&quot;/&gt;&lt;/object&gt;&lt;object type=&quot;3&quot; unique_id=&quot;10458&quot;&gt;&lt;property id=&quot;20148&quot; value=&quot;5&quot;/&gt;&lt;property id=&quot;20300&quot; value=&quot;Slide 54 - &amp;quot;Contour-ordered Green’s function&amp;quot;&quot;/&gt;&lt;property id=&quot;20307&quot; value=&quot;277&quot;/&gt;&lt;/object&gt;&lt;object type=&quot;3&quot; unique_id=&quot;10459&quot;&gt;&lt;property id=&quot;20148&quot; value=&quot;5&quot;/&gt;&lt;property id=&quot;20300&quot; value=&quot;Slide 55 - &amp;quot;Relation to other Green’s  function&amp;quot;&quot;/&gt;&lt;property id=&quot;20307&quot; value=&quot;278&quot;/&gt;&lt;/object&gt;&lt;object type=&quot;3&quot; unique_id=&quot;10484&quot;&gt;&lt;property id=&quot;20148&quot; value=&quot;5&quot;/&gt;&lt;property id=&quot;20300&quot; value=&quot;Slide 53 - &amp;quot;Evolution Operator on Contour&amp;quot;&quot;/&gt;&lt;property id=&quot;20307&quot; value=&quot;281&quot;/&gt;&lt;/object&gt;&lt;object type=&quot;3&quot; unique_id=&quot;10535&quot;&gt;&lt;property id=&quot;20148&quot; value=&quot;5&quot;/&gt;&lt;property id=&quot;20300&quot; value=&quot;Slide 64 - &amp;quot;Calculus on the contour&amp;quot;&quot;/&gt;&lt;property id=&quot;20307&quot; value=&quot;282&quot;/&gt;&lt;/object&gt;&lt;object type=&quot;3&quot; unique_id=&quot;10536&quot;&gt;&lt;property id=&quot;20148&quot; value=&quot;5&quot;/&gt;&lt;property id=&quot;20300&quot; value=&quot;Slide 65 - &amp;quot;Theta function and delta function&amp;quot;&quot;/&gt;&lt;property id=&quot;20307&quot; value=&quot;283&quot;/&gt;&lt;/object&gt;&lt;object type=&quot;3&quot; unique_id=&quot;11509&quot;&gt;&lt;property id=&quot;20148&quot; value=&quot;5&quot;/&gt;&lt;property id=&quot;20300&quot; value=&quot;Slide 70 - &amp;quot;Express contour order using theta function&amp;quot;&quot;/&gt;&lt;property id=&quot;20307&quot; value=&quot;284&quot;/&gt;&lt;/object&gt;&lt;object type=&quot;3&quot; unique_id=&quot;11510&quot;&gt;&lt;property id=&quot;20148&quot; value=&quot;5&quot;/&gt;&lt;property id=&quot;20300&quot; value=&quot;Slide 71 - &amp;quot;Equation of motion for contour ordered Green’s function&amp;quot;&quot;/&gt;&lt;property id=&quot;20307&quot; value=&quot;285&quot;/&gt;&lt;/object&gt;&lt;object type=&quot;3&quot; unique_id=&quot;11511&quot;&gt;&lt;property id=&quot;20148&quot; value=&quot;5&quot;/&gt;&lt;property id=&quot;20300&quot; value=&quot;Slide 72 - &amp;quot;Equations for Green’s functions&amp;quot;&quot;/&gt;&lt;property id=&quot;20307&quot; value=&quot;286&quot;/&gt;&lt;/object&gt;&lt;object type=&quot;3&quot; unique_id=&quot;11512&quot;&gt;&lt;property id=&quot;20148&quot; value=&quot;5&quot;/&gt;&lt;property id=&quot;20300&quot; value=&quot;Slide 73 - &amp;quot;Solution for Green’s functions&amp;quot;&quot;/&gt;&lt;property id=&quot;20307&quot; value=&quot;287&quot;/&gt;&lt;/object&gt;&lt;object type=&quot;3&quot; unique_id=&quot;11521&quot;&gt;&lt;property id=&quot;20148&quot; value=&quot;5&quot;/&gt;&lt;property id=&quot;20300&quot; value=&quot;Slide 74 - &amp;quot;Junction system, adiabatic switch-on&amp;quot;&quot;/&gt;&lt;property id=&quot;20307&quot; value=&quot;296&quot;/&gt;&lt;/object&gt;&lt;object type=&quot;3&quot; unique_id=&quot;11522&quot;&gt;&lt;property id=&quot;20148&quot; value=&quot;5&quot;/&gt;&lt;property id=&quot;20300&quot; value=&quot;Slide 76 - &amp;quot;Three regions&amp;quot;&quot;/&gt;&lt;property id=&quot;20307&quot; value=&quot;297&quot;/&gt;&lt;/object&gt;&lt;object type=&quot;3&quot; unique_id=&quot;11523&quot;&gt;&lt;property id=&quot;20148&quot; value=&quot;5&quot;/&gt;&lt;property id=&quot;20300&quot; value=&quot;Slide 77 - &amp;quot;Heisenberg equations of motion in three regions&amp;quot;&quot;/&gt;&lt;property id=&quot;20307&quot; value=&quot;298&quot;/&gt;&lt;/object&gt;&lt;object type=&quot;3&quot; unique_id=&quot;11524&quot;&gt;&lt;property id=&quot;20148&quot; value=&quot;5&quot;/&gt;&lt;property id=&quot;20300&quot; value=&quot;Slide 79 - &amp;quot;Relation between g and G0&amp;quot;&quot;/&gt;&lt;property id=&quot;20307&quot; value=&quot;299&quot;/&gt;&lt;/object&gt;&lt;object type=&quot;3&quot; unique_id=&quot;11525&quot;&gt;&lt;property id=&quot;20148&quot; value=&quot;5&quot;/&gt;&lt;property id=&quot;20300&quot; value=&quot;Slide 80 - &amp;quot;Dyson equation for GCC&amp;quot;&quot;/&gt;&lt;property id=&quot;20307&quot; value=&quot;300&quot;/&gt;&lt;/object&gt;&lt;object type=&quot;3&quot; unique_id=&quot;11526&quot;&gt;&lt;property id=&quot;20148&quot; value=&quot;5&quot;/&gt;&lt;property id=&quot;20300&quot; value=&quot;Slide 82 - &amp;quot;The Langreth theorem&amp;quot;&quot;/&gt;&lt;property id=&quot;20307&quot; value=&quot;301&quot;/&gt;&lt;/object&gt;&lt;object type=&quot;3&quot; unique_id=&quot;11527&quot;&gt;&lt;property id=&quot;20148&quot; value=&quot;5&quot;/&gt;&lt;property id=&quot;20300&quot; value=&quot;Slide 83 - &amp;quot;Dyson equations and solution&amp;quot;&quot;/&gt;&lt;property id=&quot;20307&quot; value=&quot;302&quot;/&gt;&lt;/object&gt;&lt;object type=&quot;3&quot; unique_id=&quot;11528&quot;&gt;&lt;property id=&quot;20148&quot; value=&quot;5&quot;/&gt;&lt;property id=&quot;20300&quot; value=&quot;Slide 84 - &amp;quot;Energy current&amp;quot;&quot;/&gt;&lt;property id=&quot;20307&quot; value=&quot;303&quot;/&gt;&lt;/object&gt;&lt;object type=&quot;3&quot; unique_id=&quot;11529&quot;&gt;&lt;property id=&quot;20148&quot; value=&quot;5&quot;/&gt;&lt;property id=&quot;20300&quot; value=&quot;Slide 85 - &amp;quot;Landauer/Caroli formula&amp;quot;&quot;/&gt;&lt;property id=&quot;20307&quot; value=&quot;304&quot;/&gt;&lt;/object&gt;&lt;object type=&quot;3&quot; unique_id=&quot;11530&quot;&gt;&lt;property id=&quot;20148&quot; value=&quot;5&quot;/&gt;&lt;property id=&quot;20300&quot; value=&quot;Slide 87 - &amp;quot;Ballistic transport in a 1D chain&amp;quot;&quot;/&gt;&lt;property id=&quot;20307&quot; value=&quot;305&quot;/&gt;&lt;/object&gt;&lt;object type=&quot;3&quot; unique_id=&quot;11531&quot;&gt;&lt;property id=&quot;20148&quot; value=&quot;5&quot;/&gt;&lt;property id=&quot;20300&quot; value=&quot;Slide 88 - &amp;quot;Solution of g&amp;quot;&quot;/&gt;&lt;property id=&quot;20307&quot; value=&quot;306&quot;/&gt;&lt;/object&gt;&lt;object type=&quot;3&quot; unique_id=&quot;11532&quot;&gt;&lt;property id=&quot;20148&quot; value=&quot;5&quot;/&gt;&lt;property id=&quot;20300&quot; value=&quot;Slide 89 - &amp;quot;Lead self energy and transmission&amp;quot;&quot;/&gt;&lt;property id=&quot;20307&quot; value=&quot;307&quot;/&gt;&lt;/object&gt;&lt;object type=&quot;3&quot; unique_id=&quot;11533&quot;&gt;&lt;property id=&quot;20148&quot; value=&quot;5&quot;/&gt;&lt;property id=&quot;20300&quot; value=&quot;Slide 90 - &amp;quot;Heat current and conductance&amp;quot;&quot;/&gt;&lt;property id=&quot;20307&quot; value=&quot;308&quot;/&gt;&lt;/object&gt;&lt;object type=&quot;3&quot; unique_id=&quot;11534&quot;&gt;&lt;property id=&quot;20148&quot; value=&quot;5&quot;/&gt;&lt;property id=&quot;20300&quot; value=&quot;Slide 91 - &amp;quot;General recursive algorithm for g&amp;quot;&quot;/&gt;&lt;property id=&quot;20307&quot; value=&quot;309&quot;/&gt;&lt;/object&gt;&lt;object type=&quot;3&quot; unique_id=&quot;11918&quot;&gt;&lt;property id=&quot;20148&quot; value=&quot;5&quot;/&gt;&lt;property id=&quot;20300&quot; value=&quot;Slide 68 - &amp;quot;Equation of Motion Method&amp;quot;&quot;/&gt;&lt;property id=&quot;20307&quot; value=&quot;320&quot;/&gt;&lt;/object&gt;&lt;object type=&quot;3&quot; unique_id=&quot;13934&quot;&gt;&lt;property id=&quot;20148&quot; value=&quot;5&quot;/&gt;&lt;property id=&quot;20300&quot; value=&quot;Slide 75 - &amp;quot;Sudden Switch-on&amp;quot;&quot;/&gt;&lt;property id=&quot;20307&quot; value=&quot;345&quot;/&gt;&lt;/object&gt;&lt;object type=&quot;3&quot; unique_id=&quot;14196&quot;&gt;&lt;property id=&quot;20148&quot; value=&quot;5&quot;/&gt;&lt;property id=&quot;20300&quot; value=&quot;Slide 56 - &amp;quot;An Interpretation&amp;quot;&quot;/&gt;&lt;property id=&quot;20307&quot; value=&quot;348&quot;/&gt;&lt;/object&gt;&lt;object type=&quot;3&quot; unique_id=&quot;14197&quot;&gt;&lt;property id=&quot;20148&quot; value=&quot;5&quot;/&gt;&lt;property id=&quot;20300&quot; value=&quot;Slide 66 - &amp;quot;Transformation/Keldysh Rotation&amp;quot;&quot;/&gt;&lt;property id=&quot;20307&quot; value=&quot;346&quot;/&gt;&lt;/object&gt;&lt;object type=&quot;3&quot; unique_id=&quot;14198&quot;&gt;&lt;property id=&quot;20148&quot; value=&quot;5&quot;/&gt;&lt;property id=&quot;20300&quot; value=&quot;Slide 67 - &amp;quot;Convolution, Langreth Rule&amp;quot;&quot;/&gt;&lt;property id=&quot;20307&quot; value=&quot;347&quot;/&gt;&lt;/object&gt;&lt;object type=&quot;3&quot; unique_id=&quot;14829&quot;&gt;&lt;property id=&quot;20148&quot; value=&quot;5&quot;/&gt;&lt;property id=&quot;20300&quot; value=&quot;Slide 69 - &amp;quot;Heisenberg Equation on Contour&amp;quot;&quot;/&gt;&lt;property id=&quot;20307&quot; value=&quot;349&quot;/&gt;&lt;/object&gt;&lt;object type=&quot;3&quot; unique_id=&quot;14830&quot;&gt;&lt;property id=&quot;20148&quot; value=&quot;5&quot;/&gt;&lt;property id=&quot;20300&quot; value=&quot;Slide 78 - &amp;quot;Force Constant Matrix&amp;quot;&quot;/&gt;&lt;property id=&quot;20307&quot; value=&quot;351&quot;/&gt;&lt;/object&gt;&lt;object type=&quot;3&quot; unique_id=&quot;14831&quot;&gt;&lt;property id=&quot;20148&quot; value=&quot;5&quot;/&gt;&lt;property id=&quot;20300&quot; value=&quot;Slide 81 - &amp;quot;Equation of Motion Way (ballistic system)&amp;quot;&quot;/&gt;&lt;property id=&quot;20307&quot; value=&quot;350&quot;/&gt;&lt;/object&gt;&lt;object type=&quot;3&quot; unique_id=&quot;15409&quot;&gt;&lt;property id=&quot;20148&quot; value=&quot;5&quot;/&gt;&lt;property id=&quot;20300&quot; value=&quot;Slide 48 - &amp;quot;Equilibrium Green’s Function, Lehmann Representation&amp;quot;&quot;/&gt;&lt;property id=&quot;20307&quot; value=&quot;356&quot;/&gt;&lt;/object&gt;&lt;object type=&quot;3&quot; unique_id=&quot;15410&quot;&gt;&lt;property id=&quot;20148&quot; value=&quot;5&quot;/&gt;&lt;property id=&quot;20300&quot; value=&quot;Slide 49 - &amp;quot;Kramers-Kronig Relation&amp;quot;&quot;/&gt;&lt;property id=&quot;20307&quot; value=&quot;357&quot;/&gt;&lt;/object&gt;&lt;object type=&quot;3&quot; unique_id=&quot;15411&quot;&gt;&lt;property id=&quot;20148&quot; value=&quot;5&quot;/&gt;&lt;property id=&quot;20300&quot; value=&quot;Slide 50 - &amp;quot;Eigen-mode Decomposition&amp;quot;&quot;/&gt;&lt;property id=&quot;20307&quot; value=&quot;358&quot;/&gt;&lt;/object&gt;&lt;object type=&quot;3&quot; unique_id=&quot;15612&quot;&gt;&lt;property id=&quot;20148&quot; value=&quot;5&quot;/&gt;&lt;property id=&quot;20300&quot; value=&quot;Slide 86 - &amp;quot;1D calculation&amp;quot;&quot;/&gt;&lt;property id=&quot;20307&quot; value=&quot;359&quot;/&gt;&lt;/object&gt;&lt;object type=&quot;3&quot; unique_id=&quot;16335&quot;&gt;&lt;property id=&quot;20148&quot; value=&quot;5&quot;/&gt;&lt;property id=&quot;20300&quot; value=&quot;Slide 4 - &amp;quot;Lecture One&amp;quot;&quot;/&gt;&lt;property id=&quot;20307&quot; value=&quot;362&quot;/&gt;&lt;/object&gt;&lt;object type=&quot;3&quot; unique_id=&quot;16336&quot;&gt;&lt;property id=&quot;20148&quot; value=&quot;5&quot;/&gt;&lt;property id=&quot;20300&quot; value=&quot;Slide 5 - &amp;quot;Mean-free path&amp;quot;&quot;/&gt;&lt;property id=&quot;20307&quot; value=&quot;364&quot;/&gt;&lt;/object&gt;&lt;object type=&quot;3&quot; unique_id=&quot;16337&quot;&gt;&lt;property id=&quot;20148&quot; value=&quot;5&quot;/&gt;&lt;property id=&quot;20300&quot; value=&quot;Slide 32 - &amp;quot;Lecture Two&amp;quot;&quot;/&gt;&lt;property id=&quot;20307&quot; value=&quot;363&quot;/&gt;&lt;/object&gt;&lt;object type=&quot;3&quot; unique_id=&quot;17463&quot;&gt;&lt;property id=&quot;20148&quot; value=&quot;5&quot;/&gt;&lt;property id=&quot;20300&quot; value=&quot;Slide 6 - &amp;quot;Relaxation time (electrons)&amp;quot;&quot;/&gt;&lt;property id=&quot;20307&quot; value=&quot;365&quot;/&gt;&lt;/object&gt;&lt;object type=&quot;3&quot; unique_id=&quot;17464&quot;&gt;&lt;property id=&quot;20148&quot; value=&quot;5&quot;/&gt;&lt;property id=&quot;20300&quot; value=&quot;Slide 7 - &amp;quot;Fourier’s law for heat conduction&amp;quot;&quot;/&gt;&lt;property id=&quot;20307&quot; value=&quot;367&quot;/&gt;&lt;/object&gt;&lt;object type=&quot;3&quot; unique_id=&quot;17465&quot;&gt;&lt;property id=&quot;20148&quot; value=&quot;5&quot;/&gt;&lt;property id=&quot;20300&quot; value=&quot;Slide 16 - &amp;quot;Diffusive transport vs ballistic transport&amp;quot;&quot;/&gt;&lt;property id=&quot;20307&quot; value=&quot;368&quot;/&gt;&lt;/object&gt;&lt;object type=&quot;3&quot; unique_id=&quot;17466&quot;&gt;&lt;property id=&quot;20148&quot; value=&quot;5&quot;/&gt;&lt;property id=&quot;20300&quot; value=&quot;Slide 17 - &amp;quot;Thermal conductance&amp;quot;&quot;/&gt;&lt;property id=&quot;20307&quot; value=&quot;369&quot;/&gt;&lt;/object&gt;&lt;object type=&quot;3&quot; unique_id=&quot;17467&quot;&gt;&lt;property id=&quot;20148&quot; value=&quot;5&quot;/&gt;&lt;property id=&quot;20300&quot; value=&quot;Slide 18 - &amp;quot;Experimental report of Z Wang et al (2007)&amp;quot;&quot;/&gt;&lt;property id=&quot;20307&quot; value=&quot;370&quot;/&gt;&lt;/object&gt;&lt;object type=&quot;3&quot; unique_id=&quot;17468&quot;&gt;&lt;property id=&quot;20148&quot; value=&quot;5&quot;/&gt;&lt;property id=&quot;20300&quot; value=&quot;Slide 19 - &amp;quot;“Universal” thermal conductance&amp;quot;&quot;/&gt;&lt;property id=&quot;20307&quot; value=&quot;371&quot;/&gt;&lt;/object&gt;&lt;object type=&quot;3&quot; unique_id=&quot;18772&quot;&gt;&lt;property id=&quot;20148&quot; value=&quot;5&quot;/&gt;&lt;property id=&quot;20300&quot; value=&quot;Slide 8 - &amp;quot;Kinetic theory formula for thermal conductivity&amp;quot;&quot;/&gt;&lt;property id=&quot;20307&quot; value=&quot;372&quot;/&gt;&lt;/object&gt;&lt;object type=&quot;3&quot; unique_id=&quot;18773&quot;&gt;&lt;property id=&quot;20148&quot; value=&quot;5&quot;/&gt;&lt;property id=&quot;20300&quot; value=&quot;Slide 9 - &amp;quot;Wiedemann-Franz law (for electrons)&amp;quot;&quot;/&gt;&lt;property id=&quot;20307&quot; value=&quot;373&quot;/&gt;&lt;/object&gt;&lt;object type=&quot;3&quot; unique_id=&quot;18774&quot;&gt;&lt;property id=&quot;20148&quot; value=&quot;5&quot;/&gt;&lt;property id=&quot;20300&quot; value=&quot;Slide 10 - &amp;quot;Some features of electron transport in metal&amp;quot;&quot;/&gt;&lt;property id=&quot;20307&quot; value=&quot;377&quot;/&gt;&lt;/object&gt;&lt;object type=&quot;3&quot; unique_id=&quot;18775&quot;&gt;&lt;property id=&quot;20148&quot; value=&quot;5&quot;/&gt;&lt;property id=&quot;20300&quot; value=&quot;Slide 11&quot;/&gt;&lt;property id=&quot;20307&quot; value=&quot;374&quot;/&gt;&lt;/object&gt;&lt;object type=&quot;3&quot; unique_id=&quot;18776&quot;&gt;&lt;property id=&quot;20148&quot; value=&quot;5&quot;/&gt;&lt;property id=&quot;20300&quot; value=&quot;Slide 12 - &amp;quot;J. M. Ziman, “Electrons and Phonons,” Oxford Univ Press, 1960&amp;quot;&quot;/&gt;&lt;property id=&quot;20307&quot; value=&quot;375&quot;/&gt;&lt;/object&gt;&lt;object type=&quot;3&quot; unique_id=&quot;18777&quot;&gt;&lt;property id=&quot;20148&quot; value=&quot;5&quot;/&gt;&lt;property id=&quot;20300&quot; value=&quot;Slide 13&quot;/&gt;&lt;property id=&quot;20307&quot; value=&quot;376&quot;/&gt;&lt;/object&gt;&lt;object type=&quot;3&quot; unique_id=&quot;18778&quot;&gt;&lt;property id=&quot;20148&quot; value=&quot;5&quot;/&gt;&lt;property id=&quot;20300&quot; value=&quot;Slide 20 - &amp;quot;Landauer formula&amp;quot;&quot;/&gt;&lt;property id=&quot;20307&quot; value=&quot;378&quot;/&gt;&lt;/object&gt;&lt;object type=&quot;3&quot; unique_id=&quot;20828&quot;&gt;&lt;property id=&quot;20148&quot; value=&quot;5&quot;/&gt;&lt;property id=&quot;20300&quot; value=&quot;Slide 14 - &amp;quot;Boltzmann approach to transport&amp;quot;&quot;/&gt;&lt;property id=&quot;20307&quot; value=&quot;382&quot;/&gt;&lt;/object&gt;&lt;object type=&quot;3&quot; unique_id=&quot;20829&quot;&gt;&lt;property id=&quot;20148&quot; value=&quot;5&quot;/&gt;&lt;property id=&quot;20300&quot; value=&quot;Slide 15 - &amp;quot;Green-Kubo &amp;amp; Kubo-Greenwood formulas&amp;quot;&quot;/&gt;&lt;property id=&quot;20307&quot; value=&quot;391&quot;/&gt;&lt;/object&gt;&lt;object type=&quot;3&quot; unique_id=&quot;20830&quot;&gt;&lt;property id=&quot;20148&quot; value=&quot;5&quot;/&gt;&lt;property id=&quot;20300&quot; value=&quot;Slide 22 - &amp;quot;Phonon Hall effect&amp;quot;&quot;/&gt;&lt;property id=&quot;20307&quot; value=&quot;383&quot;/&gt;&lt;/object&gt;&lt;object type=&quot;3&quot; unique_id=&quot;20831&quot;&gt;&lt;property id=&quot;20148&quot; value=&quot;5&quot;/&gt;&lt;property id=&quot;20300&quot; value=&quot;Slide 23 - &amp;quot;Ballistic model of phonon Hall effect&amp;quot;&quot;/&gt;&lt;property id=&quot;20307&quot; value=&quot;385&quot;/&gt;&lt;/object&gt;&lt;object type=&quot;3&quot; unique_id=&quot;20832&quot;&gt;&lt;property id=&quot;20148&quot; value=&quot;5&quot;/&gt;&lt;property id=&quot;20300&quot; value=&quot;Slide 24 - &amp;quot;Revised positive-definite Hamiltonian&amp;quot;&quot;/&gt;&lt;property id=&quot;20307&quot; value=&quot;386&quot;/&gt;&lt;/object&gt;&lt;object type=&quot;3&quot; unique_id=&quot;20833&quot;&gt;&lt;property id=&quot;20148&quot; value=&quot;5&quot;/&gt;&lt;property id=&quot;20300&quot; value=&quot;Slide 25 - &amp;quot;Four-terminal junction structure, NEGF&amp;quot;&quot;/&gt;&lt;property id=&quot;20307&quot; value=&quot;387&quot;/&gt;&lt;/object&gt;&lt;object type=&quot;3&quot; unique_id=&quot;20834&quot;&gt;&lt;property id=&quot;20148&quot; value=&quot;5&quot;/&gt;&lt;property id=&quot;20300&quot; value=&quot;Slide 26 - &amp;quot;Hamiltonian for the four-terminal junction&amp;quot;&quot;/&gt;&lt;property id=&quot;20307&quot; value=&quot;388&quot;/&gt;&lt;/object&gt;&lt;object type=&quot;3&quot; unique_id=&quot;20835&quot;&gt;&lt;property id=&quot;20148&quot; value=&quot;5&quot;/&gt;&lt;property id=&quot;20300&quot; value=&quot;Slide 27 - &amp;quot;The energy current&amp;quot;&quot;/&gt;&lt;property id=&quot;20307&quot; value=&quot;389&quot;/&gt;&lt;/object&gt;&lt;object type=&quot;3&quot; unique_id=&quot;20836&quot;&gt;&lt;property id=&quot;20148&quot; value=&quot;5&quot;/&gt;&lt;property id=&quot;20300&quot; value=&quot;Slide 28 - &amp;quot;Linear response regime&amp;quot;&quot;/&gt;&lt;property id=&quot;20307&quot; value=&quot;390&quot;/&gt;&lt;/object&gt;&lt;object type=&quot;3&quot; unique_id=&quot;21472&quot;&gt;&lt;property id=&quot;20148&quot; value=&quot;5&quot;/&gt;&lt;property id=&quot;20300&quot; value=&quot;Slide 21 - &amp;quot;From ballistic to diffusive&amp;quot;&quot;/&gt;&lt;property id=&quot;20307&quot; value=&quot;392&quot;/&gt;&lt;/object&gt;&lt;object type=&quot;3&quot; unique_id=&quot;21473&quot;&gt;&lt;property id=&quot;20148&quot; value=&quot;5&quot;/&gt;&lt;property id=&quot;20300&quot; value=&quot;Slide 29 - &amp;quot;Problems for lecture one&amp;quot;&quot;/&gt;&lt;property id=&quot;20307&quot; value=&quot;393&quot;/&gt;&lt;/object&gt;&lt;object type=&quot;3&quot; unique_id=&quot;21474&quot;&gt;&lt;property id=&quot;20148&quot; value=&quot;5&quot;/&gt;&lt;property id=&quot;20300&quot; value=&quot;Slide 30&quot;/&gt;&lt;property id=&quot;20307&quot; value=&quot;394&quot;/&gt;&lt;/object&gt;&lt;object type=&quot;3&quot; unique_id=&quot;21995&quot;&gt;&lt;property id=&quot;20148&quot; value=&quot;5&quot;/&gt;&lt;property id=&quot;20300&quot; value=&quot;Slide 31 - &amp;quot;end of lecture one&amp;quot;&quot;/&gt;&lt;property id=&quot;20307&quot; value=&quot;395&quot;/&gt;&lt;/object&gt;&lt;object type=&quot;3&quot; unique_id=&quot;23044&quot;&gt;&lt;property id=&quot;20148&quot; value=&quot;5&quot;/&gt;&lt;property id=&quot;20300&quot; value=&quot;Slide 57 - &amp;quot;Definition of contour ordered Green’s function for electrons&amp;quot;&quot;/&gt;&lt;property id=&quot;20307&quot; value=&quot;396&quot;/&gt;&lt;/object&gt;&lt;object type=&quot;3&quot; unique_id=&quot;23045&quot;&gt;&lt;property id=&quot;20148&quot; value=&quot;5&quot;/&gt;&lt;property id=&quot;20300&quot; value=&quot;Slide 58 - &amp;quot;Green’s function for photons&amp;quot;&quot;/&gt;&lt;property id=&quot;20307&quot; value=&quot;397&quot;/&gt;&lt;/object&gt;&lt;object type=&quot;3&quot; unique_id=&quot;23046&quot;&gt;&lt;property id=&quot;20148&quot; value=&quot;5&quot;/&gt;&lt;property id=&quot;20300&quot; value=&quot;Slide 59 - &amp;quot;Problems for lecture two&amp;quot;&quot;/&gt;&lt;property id=&quot;20307&quot; value=&quot;399&quot;/&gt;&lt;/object&gt;&lt;object type=&quot;3&quot; unique_id=&quot;23047&quot;&gt;&lt;property id=&quot;20148&quot; value=&quot;5&quot;/&gt;&lt;property id=&quot;20300&quot; value=&quot;Slide 60&quot;/&gt;&lt;property id=&quot;20307&quot; value=&quot;400&quot;/&gt;&lt;/object&gt;&lt;object type=&quot;3&quot; unique_id=&quot;23048&quot;&gt;&lt;property id=&quot;20148&quot; value=&quot;5&quot;/&gt;&lt;property id=&quot;20300&quot; value=&quot;Slide 62 - &amp;quot;end of lecture two&amp;quot;&quot;/&gt;&lt;property id=&quot;20307&quot; value=&quot;398&quot;/&gt;&lt;/object&gt;&lt;object type=&quot;3&quot; unique_id=&quot;23593&quot;&gt;&lt;property id=&quot;20148&quot; value=&quot;5&quot;/&gt;&lt;property id=&quot;20300&quot; value=&quot;Slide 61&quot;/&gt;&lt;property id=&quot;20307&quot; value=&quot;401&quot;/&gt;&lt;/object&gt;&lt;object type=&quot;3&quot; unique_id=&quot;24005&quot;&gt;&lt;property id=&quot;20148&quot; value=&quot;5&quot;/&gt;&lt;property id=&quot;20300&quot; value=&quot;Slide 63 - &amp;quot;Lecture three&amp;quot;&quot;/&gt;&lt;property id=&quot;20307&quot; value=&quot;402&quot;/&gt;&lt;/object&gt;&lt;object type=&quot;3&quot; unique_id=&quot;26224&quot;&gt;&lt;property id=&quot;20148&quot; value=&quot;5&quot;/&gt;&lt;property id=&quot;20300&quot; value=&quot;Slide 92 - &amp;quot;end of lecture three&amp;quot;&quot;/&gt;&lt;property id=&quot;20307&quot; value=&quot;413&quot;/&gt;&lt;/object&gt;&lt;object type=&quot;3&quot; unique_id=&quot;26225&quot;&gt;&lt;property id=&quot;20148&quot; value=&quot;5&quot;/&gt;&lt;property id=&quot;20300&quot; value=&quot;Slide 93 - &amp;quot;Lecture four&amp;quot;&quot;/&gt;&lt;property id=&quot;20307&quot; value=&quot;414&quot;/&gt;&lt;/object&gt;&lt;object type=&quot;3&quot; unique_id=&quot;26226&quot;&gt;&lt;property id=&quot;20148&quot; value=&quot;5&quot;/&gt;&lt;property id=&quot;20300&quot; value=&quot;Slide 96 - &amp;quot;Feynman diagrammatic method&amp;quot;&quot;/&gt;&lt;property id=&quot;20307&quot; value=&quot;403&quot;/&gt;&lt;/object&gt;&lt;object type=&quot;3&quot; unique_id=&quot;26227&quot;&gt;&lt;property id=&quot;20148&quot; value=&quot;5&quot;/&gt;&lt;property id=&quot;20300&quot; value=&quot;Slide 97 - &amp;quot;Handling interaction&amp;quot;&quot;/&gt;&lt;property id=&quot;20307&quot; value=&quot;404&quot;/&gt;&lt;/object&gt;&lt;object type=&quot;3&quot; unique_id=&quot;26228&quot;&gt;&lt;property id=&quot;20148&quot; value=&quot;5&quot;/&gt;&lt;property id=&quot;20300&quot; value=&quot;Slide 98 - &amp;quot;Scattering operator S&amp;quot;&quot;/&gt;&lt;property id=&quot;20307&quot; value=&quot;405&quot;/&gt;&lt;/object&gt;&lt;object type=&quot;3&quot; unique_id=&quot;26229&quot;&gt;&lt;property id=&quot;20148&quot; value=&quot;5&quot;/&gt;&lt;property id=&quot;20300&quot; value=&quot;Slide 99 - &amp;quot;Contour-ordered Green’s function&amp;quot;&quot;/&gt;&lt;property id=&quot;20307&quot; value=&quot;406&quot;/&gt;&lt;/object&gt;&lt;object type=&quot;3&quot; unique_id=&quot;26230&quot;&gt;&lt;property id=&quot;20148&quot; value=&quot;5&quot;/&gt;&lt;property id=&quot;20300&quot; value=&quot;Slide 100 - &amp;quot;Perturbative expansion of contour ordered Green’s function&amp;quot;&quot;/&gt;&lt;property id=&quot;20307&quot; value=&quot;407&quot;/&gt;&lt;/object&gt;&lt;object type=&quot;3&quot; unique_id=&quot;26231&quot;&gt;&lt;property id=&quot;20148&quot; value=&quot;5&quot;/&gt;&lt;property id=&quot;20300&quot; value=&quot;Slide 101 - &amp;quot;General expansion rule&amp;quot;&quot;/&gt;&lt;property id=&quot;20307&quot; value=&quot;408&quot;/&gt;&lt;/object&gt;&lt;object type=&quot;3&quot; unique_id=&quot;26232&quot;&gt;&lt;property id=&quot;20148&quot; value=&quot;5&quot;/&gt;&lt;property id=&quot;20300&quot; value=&quot;Slide 102 - &amp;quot;Diagrammatic representation of the expansion&amp;quot;&quot;/&gt;&lt;property id=&quot;20307&quot; value=&quot;409&quot;/&gt;&lt;/object&gt;&lt;object type=&quot;3&quot; unique_id=&quot;26233&quot;&gt;&lt;property id=&quot;20148&quot; value=&quot;5&quot;/&gt;&lt;property id=&quot;20300&quot; value=&quot;Slide 103 - &amp;quot;Self -energy expansion&amp;quot;&quot;/&gt;&lt;property id=&quot;20307&quot; value=&quot;410&quot;/&gt;&lt;/object&gt;&lt;object type=&quot;3&quot; unique_id=&quot;26234&quot;&gt;&lt;property id=&quot;20148&quot; value=&quot;5&quot;/&gt;&lt;property id=&quot;20300&quot; value=&quot;Slide 104 - &amp;quot;Explicit expression for self-energy&amp;quot;&quot;/&gt;&lt;property id=&quot;20307&quot; value=&quot;411&quot;/&gt;&lt;/object&gt;&lt;object type=&quot;3&quot; unique_id=&quot;26235&quot;&gt;&lt;property id=&quot;20148&quot; value=&quot;5&quot;/&gt;&lt;property id=&quot;20300&quot; value=&quot;Slide 107 - &amp;quot;“Partition Function”&amp;quot;&quot;/&gt;&lt;property id=&quot;20307&quot; value=&quot;416&quot;/&gt;&lt;/object&gt;&lt;object type=&quot;3&quot; unique_id=&quot;26236&quot;&gt;&lt;property id=&quot;20148&quot; value=&quot;5&quot;/&gt;&lt;property id=&quot;20300&quot; value=&quot;Slide 108 - &amp;quot;Diagrammatic Way&amp;quot;&quot;/&gt;&lt;property id=&quot;20307&quot; value=&quot;417&quot;/&gt;&lt;/object&gt;&lt;object type=&quot;3&quot; unique_id=&quot;27140&quot;&gt;&lt;property id=&quot;20148&quot; value=&quot;5&quot;/&gt;&lt;property id=&quot;20300&quot; value=&quot;Slide 94 - &amp;quot;Diagrammatic representation of expansion results, e.g., Meyer expansion in equation of states&amp;quot;&quot;/&gt;&lt;property id=&quot;20307&quot; value=&quot;420&quot;/&gt;&lt;/object&gt;&lt;object type=&quot;3&quot; unique_id=&quot;27141&quot;&gt;&lt;property id=&quot;20148&quot; value=&quot;5&quot;/&gt;&lt;property id=&quot;20300&quot; value=&quot;Slide 105 - &amp;quot;One-Point Green’s Function&amp;quot;&quot;/&gt;&lt;property id=&quot;20307&quot; value=&quot;418&quot;/&gt;&lt;/object&gt;&lt;object type=&quot;3&quot; unique_id=&quot;27142&quot;&gt;&lt;property id=&quot;20148&quot; value=&quot;5&quot;/&gt;&lt;property id=&quot;20300&quot; value=&quot;Slide 106 - &amp;quot;Average displacement, thermal expansion&amp;quot;&quot;/&gt;&lt;property id=&quot;20307&quot; value=&quot;419&quot;/&gt;&lt;/object&gt;&lt;object type=&quot;3&quot; unique_id=&quot;27825&quot;&gt;&lt;property id=&quot;20148&quot; value=&quot;5&quot;/&gt;&lt;property id=&quot;20300&quot; value=&quot;Slide 95 - &amp;quot;Diagrammatics in higher order quantum master equations&amp;quot;&quot;/&gt;&lt;property id=&quot;20307&quot; value=&quot;42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dirty="0">
            <a:latin typeface="Times New Roman" pitchFamily="18" charset="0"/>
            <a:cs typeface="Times New Roman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2596</TotalTime>
  <Words>1172</Words>
  <Application>Microsoft Office PowerPoint</Application>
  <PresentationFormat>On-screen Show (4:3)</PresentationFormat>
  <Paragraphs>258</Paragraphs>
  <Slides>48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Helvetica Neue Medium</vt:lpstr>
      <vt:lpstr>Arial</vt:lpstr>
      <vt:lpstr>Calibri</vt:lpstr>
      <vt:lpstr>Cambria Math</vt:lpstr>
      <vt:lpstr>Symbol</vt:lpstr>
      <vt:lpstr>Times</vt:lpstr>
      <vt:lpstr>Times New Roman</vt:lpstr>
      <vt:lpstr>Office Theme</vt:lpstr>
      <vt:lpstr>Equation</vt:lpstr>
      <vt:lpstr>Angular Momentum Radiation by a Benzene Molecule</vt:lpstr>
      <vt:lpstr>Outline</vt:lpstr>
      <vt:lpstr>Experimental motivation </vt:lpstr>
      <vt:lpstr>Radiation from thermal objects,  far-field effect</vt:lpstr>
      <vt:lpstr>Near-field effect</vt:lpstr>
      <vt:lpstr>Experiments</vt:lpstr>
      <vt:lpstr>A recent experiment that does not agree with any theory</vt:lpstr>
      <vt:lpstr>Fluctuational electrodynamics</vt:lpstr>
      <vt:lpstr>Electron Green’s functions G </vt:lpstr>
      <vt:lpstr>Single electron quantum mechanics</vt:lpstr>
      <vt:lpstr>Many-electron Hamiltonian and Green’s functions</vt:lpstr>
      <vt:lpstr>Equilibrium fluctuation-dissipation theorems</vt:lpstr>
      <vt:lpstr>Perturbation theory, single electron</vt:lpstr>
      <vt:lpstr>Electron-photon interaction and photon Green’s functions D  </vt:lpstr>
      <vt:lpstr>Electrons &amp; electrodynamics</vt:lpstr>
      <vt:lpstr>Gauge invariance</vt:lpstr>
      <vt:lpstr>Commutation relation of the fields</vt:lpstr>
      <vt:lpstr>Transverse delta function</vt:lpstr>
      <vt:lpstr>Heisenberg equations of motion, iℏ (dO ̂)/dt=[O ̂,H], for electron and fields</vt:lpstr>
      <vt:lpstr>Poynting scalar/vector</vt:lpstr>
      <vt:lpstr>Photon Green’s function</vt:lpstr>
      <vt:lpstr>NEGF “technologies”  </vt:lpstr>
      <vt:lpstr>A brief history of NEGF</vt:lpstr>
      <vt:lpstr>Evolution operator on contour</vt:lpstr>
      <vt:lpstr>Contour-ordered Green’s function</vt:lpstr>
      <vt:lpstr>Relation to other Green’s  functions</vt:lpstr>
      <vt:lpstr>Transformation/Keldysh rotation</vt:lpstr>
      <vt:lpstr>Convolution, Langreth rule</vt:lpstr>
      <vt:lpstr>Keldysh equation</vt:lpstr>
      <vt:lpstr>Random phase approximation</vt:lpstr>
      <vt:lpstr>Poynting vector</vt:lpstr>
      <vt:lpstr>Meir-Wingreen formula, photon bath at infinity</vt:lpstr>
      <vt:lpstr>Maxwell stress tensor and angular momentum transfer</vt:lpstr>
      <vt:lpstr>Pure scalar photon</vt:lpstr>
      <vt:lpstr>Meir-Wingreen to Caroli formula</vt:lpstr>
      <vt:lpstr>Application examples</vt:lpstr>
      <vt:lpstr>Analytic Result: heat transfer between ends of 1D chains</vt:lpstr>
      <vt:lpstr>Analytic Result: far field total radiative power of a two-site model</vt:lpstr>
      <vt:lpstr>Two graphene sheets</vt:lpstr>
      <vt:lpstr>Current-carrying graphene sheets</vt:lpstr>
      <vt:lpstr>Current-induced heat transfer</vt:lpstr>
      <vt:lpstr>Carbon nanotubes</vt:lpstr>
      <vt:lpstr>Light emission by a biased benzene molecule </vt:lpstr>
      <vt:lpstr>Benzene radiation power &amp; electric current  under bias</vt:lpstr>
      <vt:lpstr>Angular momentum emission</vt:lpstr>
      <vt:lpstr>Angular momentum emission</vt:lpstr>
      <vt:lpstr>Summary</vt:lpstr>
      <vt:lpstr>Acknowledgements</vt:lpstr>
    </vt:vector>
  </TitlesOfParts>
  <Company>National University of Singapore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phywjs</dc:creator>
  <cp:lastModifiedBy>admin</cp:lastModifiedBy>
  <cp:revision>357</cp:revision>
  <dcterms:created xsi:type="dcterms:W3CDTF">2013-07-19T03:14:12Z</dcterms:created>
  <dcterms:modified xsi:type="dcterms:W3CDTF">2019-09-30T08:30:46Z</dcterms:modified>
</cp:coreProperties>
</file>