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56" r:id="rId2"/>
    <p:sldId id="280" r:id="rId3"/>
    <p:sldId id="467" r:id="rId4"/>
    <p:sldId id="457" r:id="rId5"/>
    <p:sldId id="459" r:id="rId6"/>
    <p:sldId id="440" r:id="rId7"/>
    <p:sldId id="441" r:id="rId8"/>
    <p:sldId id="442" r:id="rId9"/>
    <p:sldId id="424" r:id="rId10"/>
    <p:sldId id="426" r:id="rId11"/>
    <p:sldId id="428" r:id="rId12"/>
    <p:sldId id="444" r:id="rId13"/>
    <p:sldId id="417" r:id="rId14"/>
    <p:sldId id="445" r:id="rId15"/>
    <p:sldId id="465" r:id="rId16"/>
    <p:sldId id="464" r:id="rId17"/>
    <p:sldId id="460" r:id="rId18"/>
    <p:sldId id="463" r:id="rId19"/>
    <p:sldId id="461" r:id="rId20"/>
    <p:sldId id="257" r:id="rId21"/>
    <p:sldId id="466" r:id="rId22"/>
    <p:sldId id="462" r:id="rId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5" autoAdjust="0"/>
    <p:restoredTop sz="94796" autoAdjust="0"/>
  </p:normalViewPr>
  <p:slideViewPr>
    <p:cSldViewPr snapToGrid="0">
      <p:cViewPr varScale="1">
        <p:scale>
          <a:sx n="106" d="100"/>
          <a:sy n="106" d="100"/>
        </p:scale>
        <p:origin x="63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4:54.069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5:02.0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1 719 24575,'0'-2'0,"0"1"0,1 0 0,-1 0 0,1 0 0,-1 0 0,1 0 0,0-1 0,-1 1 0,1 0 0,0 0 0,0 0 0,0 1 0,-1-1 0,1 0 0,0 0 0,0 0 0,0 1 0,0-1 0,1 0 0,0 0 0,30-14 0,-21 10 0,29-15 0,39-29 0,-51 31 0,-13 9 0,0 1 0,0 0 0,1 1 0,27-7 0,-32 10 0,0 2 0,0 0 0,1 0 0,-1 1 0,0 1 0,0 0 0,1 0 0,10 2 0,-19-1 0,1 0 0,-1 0 0,0 0 0,0 0 0,0 0 0,-1 0 0,1 1 0,0 0 0,0-1 0,-1 1 0,1 0 0,-1 0 0,0 0 0,4 5 0,0 1 0,0 1 0,0 0 0,4 11 0,-8-14 0,1-1 0,0 1 0,0-1 0,0 0 0,0 0 0,1 0 0,0 0 0,0-1 0,0 1 0,1-1 0,-1 0 0,1 0 0,5 3 0,-1-4 0,0 0 0,0 0 0,0-1 0,0 0 0,0 0 0,0-1 0,13 0 0,4-2 0,35-4 0,-57 4 0,0 1 0,0-2 0,0 1 0,0 0 0,0-1 0,-1 1 0,1-1 0,0 0 0,-1 0 0,0-1 0,1 1 0,-1-1 0,0 0 0,0 1 0,-1-1 0,1 0 0,0-1 0,3-5 0,1-5 0,0 0 0,0 0 0,6-24 0,-9 26 0,10-34 0,-10 28 0,1 1 0,1 0 0,10-22 0,-14 35 0,0 0 0,0 0 0,1 0 0,0 1 0,-1-1 0,1 1 0,1-1 0,-1 1 0,0 0 0,1 0 0,0 1 0,-1-1 0,1 1 0,0 0 0,1 0 0,-1 0 0,8-3 0,13 1 0,0 1 0,0 1 0,0 1 0,48 5 0,-8-1 0,-49-2 0,-1 1 0,0 0 0,21 7 0,11 1 0,-45-9 0,1-1 0,-1 0 0,1 1 0,-1-1 0,1 0 0,-1-1 0,1 1 0,-1 0 0,1-1 0,-1 0 0,1 1 0,-1-1 0,1 0 0,-1 0 0,0 0 0,0-1 0,4-1 0,-3 0 0,1 0 0,-1 0 0,0-1 0,0 1 0,0-1 0,-1 0 0,1 0 0,-1 0 0,2-5 0,3-9 0,0-1 0,-2 0 0,6-33 0,-8 36 0,-2 5 0,2 1 0,-1 0 0,2 0 0,-1 0 0,10-18 0,-11 25 0,0-1 0,1 1 0,-1 0 0,1 0 0,0 0 0,0 0 0,0 0 0,0 1 0,0-1 0,0 1 0,1 0 0,-1 0 0,1 0 0,0 0 0,0 1 0,0-1 0,-1 1 0,7-1 0,-4 1 0,0 0 0,1 0 0,-1 1 0,1 0 0,-1 0 0,0 1 0,1-1 0,-1 1 0,7 2 0,-1 2 0,0-1 0,0 2 0,16 9 0,-4-2 0,0-1 0,49 17 0,-69-27 13,0-1 0,0 0-1,0-1 1,0 1-1,0 0 1,0-1 0,0 0-1,0 0 1,0 0 0,0-1-1,0 0 1,0 1 0,0-1-1,0 0 1,0-1 0,-1 1-1,1-1 1,0 0-1,-1 0 1,1 0 0,-1 0-1,1 0 1,-1-1 0,0 0-1,0 0 1,3-4 0,-1 0-156,0 0 1,-1 0 0,0 0 0,0-1-1,-1 1 1,0-1 0,0 0 0,-1 0 0,0 0-1,0 0 1,1-17 0,-2-2-6684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5:05.91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18 1 24575,'-1'1'0,"-1"1"0,0 0 0,1-1 0,0 1 0,-1 0 0,1 0 0,0-1 0,0 1 0,0 0 0,0 0 0,0 1 0,1-1 0,-1 0 0,0 3 0,1-4 0,0 0 0,0 0 0,1 0 0,-1 0 0,0 0 0,1 0 0,-1 0 0,0 0 0,1 0 0,0 0 0,-1 0 0,1 0 0,-1 0 0,1 0 0,0-1 0,0 1 0,0 0 0,-1 0 0,1-1 0,0 1 0,0 0 0,0-1 0,0 1 0,0-1 0,0 1 0,0-1 0,0 0 0,0 0 0,0 1 0,2-1 0,16 4 0,1-1 0,0 0 0,-1-2 0,1 0 0,31-4 0,-8 2 0,-5 0 0,50 8 0,-73-5 0,1 0 0,-2 2 0,1-1 0,0 2 0,-1 0 0,17 9 0,-27-11 0,-1 0 0,1 0 0,-1 0 0,1 0 0,-1 1 0,0-1 0,-1 1 0,1 0 0,-1 0 0,1 0 0,-1 0 0,0 0 0,-1 1 0,1-1 0,-1 1 0,0-1 0,0 1 0,0-1 0,0 1 0,-1 5 0,1 4 0,-1-1 0,0 1 0,-1-1 0,-1 0 0,-5 25 0,4-30 0,-1 1 0,0-1 0,0 0 0,0 0 0,-1 0 0,-1 0 0,1-1 0,-1 0 0,-1 0 0,-7 6 0,2-1 0,2-1 0,-12 16 0,-6 4 341,22-26-767,1 1-1,0-1 1,-8 11-1,3 0-6399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5:55.08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98 24575,'0'-5'0,"0"0"0,0 1 0,1-1 0,-1 0 0,1 0 0,0 1 0,0-1 0,1 0 0,-1 1 0,4-6 0,-3 7 0,-1 1 0,1-1 0,1 1 0,-1 0 0,0 0 0,0 0 0,1 0 0,-1 0 0,1 1 0,0-1 0,-1 1 0,1-1 0,0 1 0,0 0 0,0 0 0,0 1 0,4-2 0,22-2 0,-1 1 0,1 1 0,0 2 0,33 3 0,5 0 0,-59-3 0,1 0 0,-1 1 0,1 0 0,-1 0 0,1 1 0,12 4 0,-18-4 0,0-1 0,0 1 0,0-1 0,-1 1 0,1 0 0,0 0 0,-1 0 0,0 0 0,1 0 0,-1 1 0,0-1 0,0 1 0,0-1 0,-1 1 0,1 0 0,0 0 0,-1 0 0,0-1 0,0 2 0,2 4 0,1 17 0,-2 0 0,0 0 0,-1 0 0,-5 45 0,0-1 0,4-40 114,-1 1 0,-8 42 0,7-64-246,0 1 1,-1-1 0,0 0-1,0 1 1,0-1 0,-1 0 0,-1-1-1,1 1 1,-1-1 0,0 0 0,-1 0-1,-10 10 1,-2-2-6695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6-26T07:45:02.046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34 743 24575,'0'-2'0,"0"1"0,1 0 0,-1 0 0,1 0 0,-1 0 0,1 0 0,0-1 0,-1 1 0,1 0 0,0 0 0,0 0 0,0 1 0,-1-1 0,1 0 0,0 0 0,0 0 0,0 1 0,0-1 0,1 0 0,0 0 0,30-14 0,-21 10 0,29-15 0,39-29 0,-51 31 0,-13 9 0,0 1 0,0 0 0,1 1 0,27-7 0,-32 10 0,0 2 0,0 0 0,1 0 0,-1 1 0,0 1 0,0 0 0,1 0 0,10 2 0,-19-1 0,1 0 0,-1 0 0,0 0 0,0 0 0,0 0 0,-1 0 0,1 1 0,0 0 0,0-1 0,-1 1 0,1 0 0,-1 0 0,0 0 0,4 5 0,0 1 0,0 1 0,0 0 0,4 11 0,-8-14 0,1-1 0,0 1 0,0-1 0,0 0 0,0 0 0,1 0 0,0 0 0,0-1 0,0 1 0,1-1 0,-1 0 0,1 0 0,5 3 0,-1-4 0,0 0 0,0 0 0,0-1 0,0 0 0,0 0 0,0-1 0,13 0 0,4-2 0,35-4 0,-57 4 0,0 1 0,0-2 0,0 1 0,0 0 0,0-1 0,-1 1 0,1-1 0,0 0 0,-1 0 0,0-1 0,1 1 0,-1-1 0,0 0 0,0 1 0,-1-1 0,1 0 0,0-1 0,3-5 0,1-5 0,0 0 0,0 0 0,6-24 0,-9 26 0,10-34 0,-10 28 0,1 1 0,1 0 0,10-22 0,-14 35 0,0 0 0,0 0 0,1 0 0,0 1 0,-1-1 0,1 1 0,1-1 0,-1 1 0,0 0 0,1 0 0,0 1 0,-1-1 0,1 1 0,0 0 0,1 0 0,-1 0 0,8-3 0,13 1 0,0 1 0,0 1 0,0 1 0,48 5 0,-8-1 0,-49-2 0,-1 1 0,0 0 0,21 7 0,11 1 0,-45-9 0,1-1 0,-1 0 0,1 1 0,-1-1 0,1 0 0,-1-1 0,1 1 0,-1 0 0,1-1 0,-1 0 0,1 1 0,-1-1 0,1 0 0,-1 0 0,0 0 0,0-1 0,4-1 0,-3 0 0,1 0 0,-1 0 0,0-1 0,0 1 0,0-1 0,-1 0 0,1 0 0,-1 0 0,2-5 0,3-9 0,0-1 0,-2 0 0,6-33 0,-8 36 0,-2 5 0,2 1 0,-1 0 0,2 0 0,-1 0 0,10-18 0,-11 25 0,0-1 0,1 1 0,-1 0 0,1 0 0,0 0 0,0 0 0,0 0 0,0 1 0,0-1 0,0 1 0,1 0 0,-1 0 0,1 0 0,0 0 0,0 1 0,0-1 0,-1 1 0,7-1 0,-4 1 0,0 0 0,1 0 0,-1 1 0,1 0 0,-1 0 0,0 1 0,1-1 0,-1 1 0,7 2 0,-1 2 0,0-1 0,0 2 0,16 9 0,-4-2 0,0-1 0,49 17 0,-69-27 13,0-1 0,0 0-1,0-1 1,0 1-1,0 0 1,0-1 0,0 0-1,0 0 1,0 0 0,0-1-1,0 0 1,0 1 0,0-1-1,0 0 1,0-1 0,-1 1-1,1-1 1,0 0-1,-1 0 1,1 0 0,-1 0-1,1 0 1,-1-1 0,0 0-1,0 0 1,3-4 0,-1 0-156,0 0 1,-1 0 0,0 0 0,0-1-1,-1 1 1,0-1 0,0 0 0,-1 0 0,0 0-1,0 0 1,1-17 0,-2-2-6684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6.554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6 52 0 0,'0'0'1784'0'0,"2"-6"-2719"0"0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6.89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1 1 328 0 0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29.603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164 1856 328 0 0,'34'-101'588'0'0,"-33"99"-381"0"0,0 0 1 0 0,-1 0-1 0 0,1 0 0 0 0,-1 0 0 0 0,1 0 1 0 0,-1 0-1 0 0,0-1 0 0 0,0 1 0 0 0,1 0 1 0 0,-2 0-1 0 0,1 0 0 0 0,0-3 0 0 0,-1 4-156 0 0,1 1-1 0 0,0 0 1 0 0,0-1-1 0 0,0 1 1 0 0,-1-1-1 0 0,1 1 0 0 0,0-1 1 0 0,-1 1-1 0 0,1 0 1 0 0,0-1-1 0 0,-1 1 1 0 0,1 0-1 0 0,-1-1 1 0 0,1 1-1 0 0,0 0 0 0 0,-1 0 1 0 0,1-1-1 0 0,-1 1 1 0 0,1 0-1 0 0,-1 0 1 0 0,1 0-1 0 0,-1 0 1 0 0,1 0-1 0 0,-1-1 0 0 0,1 1 1 0 0,-1 0-1 0 0,1 0 1 0 0,-1 0-1 0 0,0 0 1 0 0,-27 11 422 0 0,10 2-364 0 0,1 1 0 0 0,1 1 0 0 0,0 0 0 0 0,1 1 0 0 0,1 1 0 0 0,0 0 1 0 0,1 1-1 0 0,-18 34 0 0 0,29-50-134 0 0,1 1 0 0 0,1-1 0 0 0,-1 1 0 0 0,0-1 1 0 0,0 1-1 0 0,1-1 0 0 0,0 1 0 0 0,-1-1 0 0 0,1 1 0 0 0,0 0 1 0 0,0-1-1 0 0,1 1 0 0 0,-1 0 0 0 0,0-1 0 0 0,1 1 1 0 0,0-1-1 0 0,-1 1 0 0 0,1-1 0 0 0,0 1 0 0 0,2 3 0 0 0,0-2 22 0 0,1 1 0 0 0,-1-1 0 0 0,1 0 0 0 0,-1-1 0 0 0,1 1 0 0 0,0-1 0 0 0,0 1 0 0 0,1-1 0 0 0,7 4 0 0 0,3 1 56 0 0,0-1 1 0 0,1-1-1 0 0,-1-1 0 0 0,1 0 1 0 0,28 4-1 0 0,16 2-109 0 0,2-4 1 0 0,-1-2-1 0 0,107-6 0 0 0,-139-4 42 0 0,0-2 0 0 0,-1-1 1 0 0,0-1-1 0 0,28-13 0 0 0,0 0-39 0 0,-30 13-8 0 0,-1-1 0 0 0,0-1 0 0 0,-1-1 0 0 0,0-1 0 0 0,-1-2-1 0 0,0 0 1 0 0,-2-1 0 0 0,0-1 0 0 0,33-35 0 0 0,58-56-238 0 0,-71 71-11 0 0,66-78 0 0 0,-98 101 424 0 0,0 0-1 0 0,-2-1 1 0 0,0 0-1 0 0,0 0 1 0 0,-2-1-1 0 0,0 0 1 0 0,5-24-1 0 0,14-43-216 0 0,-22 79 120 0 0,0 1-1 0 0,0-1 1 0 0,-1 0-1 0 0,1 0 1 0 0,-1 0-1 0 0,0 1 0 0 0,-1-2 1 0 0,1 1-1 0 0,0 0 1 0 0,-1 0-1 0 0,0 0 1 0 0,0 0-1 0 0,0 0 1 0 0,-1 0-1 0 0,1 0 1 0 0,-1 0-1 0 0,0 0 1 0 0,0 0-1 0 0,0 0 1 0 0,-1 0-1 0 0,0 0 0 0 0,1 1 1 0 0,-1-1-1 0 0,0 1 1 0 0,-1-1-1 0 0,1 1 1 0 0,-1 0-1 0 0,1 0 1 0 0,-1 0-1 0 0,0 0 1 0 0,0 0-1 0 0,0 1 1 0 0,-1-1-1 0 0,1 1 1 0 0,0 0-1 0 0,-6-3 1 0 0,-7-5-69 0 0,-1 0 0 0 0,0 1 1 0 0,0 1-1 0 0,0 1 1 0 0,-1 0-1 0 0,-24-5 1 0 0,-276-54 462 0 0,260 52-223 0 0,36 8-249 0 0,0 0 0 0 0,0 2 0 0 0,-1 1 0 0 0,-25-1 1 0 0,-36 2 14 0 0,43-1-4 0 0,1 3 0 0 0,-77 8 0 0 0,59 6 20 0 0,0 2 0 0 0,-103 45 1 0 0,155-58-7 0 0,-1 0 0 0 0,1 0 1 0 0,0 1-1 0 0,0 0 0 0 0,0 0 0 0 0,1 1 1 0 0,0-1-1 0 0,0 1 0 0 0,0 0 0 0 0,0 0 1 0 0,1 1-1 0 0,0 0 0 0 0,0-1 0 0 0,0 1 0 0 0,1 1 1 0 0,-1-1-1 0 0,2 0 0 0 0,-1 1 0 0 0,1 0 1 0 0,0-1-1 0 0,0 1 0 0 0,1 0 0 0 0,0 0 1 0 0,0 0-1 0 0,1 0 0 0 0,0 10 0 0 0,1-15 42 0 0,0 1-1 0 0,0-1 1 0 0,0 0 0 0 0,1 0-1 0 0,-1 0 1 0 0,1 0-1 0 0,0 0 1 0 0,-1 0-1 0 0,1 0 1 0 0,0-1-1 0 0,0 1 1 0 0,0 0-1 0 0,0-1 1 0 0,1 0-1 0 0,-1 0 1 0 0,0 1-1 0 0,1-1 1 0 0,-1 0-1 0 0,0-1 1 0 0,1 1-1 0 0,-1 0 1 0 0,1-1-1 0 0,2 1 1 0 0,63 7-82 0 0,-27-10 74 0 0,-1-2 0 0 0,0-2 0 0 0,0-1-1 0 0,0-2 1 0 0,-1-2 0 0 0,0-2 0 0 0,47-22 0 0 0,28-20-386 0 0,108-71 0 0 0,-178 100 298 0 0,69-56 1 0 0,-96 68 103 0 0,-1-1 0 0 0,-1 0-1 0 0,-1-2 1 0 0,0 0 0 0 0,-1 0 0 0 0,18-34 0 0 0,29-47 8 0 0,-42 71-265 0 0,-1 0 1 0 0,-1-1-1 0 0,-1 0 0 0 0,17-50 0 0 0,-28 57 269 0 0,-2-1-1 0 0,0 0 1 0 0,-1 0-1 0 0,-1 0 1 0 0,-4-29-1 0 0,4 45-10 0 0,-1 0 9 0 0,1 0-1 0 0,-1 0 1 0 0,0 0-1 0 0,0 1 1 0 0,-1-1 0 0 0,0 0-1 0 0,0 0 1 0 0,0 1-1 0 0,-1-1 1 0 0,1 1-1 0 0,-1 0 1 0 0,-1 0-1 0 0,1 0 1 0 0,-1 0 0 0 0,0 1-1 0 0,-8-9 1 0 0,5 8-11 0 0,0 0 0 0 0,0 1 0 0 0,0 0 0 0 0,-1 0 0 0 0,0 1 0 0 0,1 0 0 0 0,-1 0 0 0 0,0 1 0 0 0,-1 0 0 0 0,-14-2 0 0 0,-14 2-58 0 0,0 2 0 0 0,1 1 0 0 0,-1 2 1 0 0,-52 11-1 0 0,66-10-9 0 0,-107 22 139 0 0,81-15-28 0 0,0-1-1 0 0,-1-3 0 0 0,-51 1 0 0 0,76-9 49 0 0,0 2-1 0 0,0 1 0 0 0,0 0 1 0 0,0 2-1 0 0,-46 14 0 0 0,49-11-182 0 0,-8 2 49 0 0,1 2 1 0 0,-1 1 0 0 0,2 1 0 0 0,-33 20-1 0 0,58-30-17 0 0,0 0 0 0 0,0 0 0 0 0,1 0 1 0 0,-1 0-1 0 0,1 1 0 0 0,0-1 0 0 0,0 1 0 0 0,0-1 0 0 0,0 1 0 0 0,1 0 0 0 0,-1 0 0 0 0,1 0 0 0 0,0 0 0 0 0,0 0 0 0 0,1 0 0 0 0,-1 0 0 0 0,1 0 0 0 0,0 0 0 0 0,0 0 0 0 0,0 1 0 0 0,0-1 0 0 0,1 0 0 0 0,0 0 1 0 0,2 7-1 0 0,-1-9 27 0 0,-1 0 1 0 0,1-1 0 0 0,0 1 0 0 0,0-1 0 0 0,0 1 0 0 0,0-1 0 0 0,0 0 0 0 0,0 1 0 0 0,0-1 0 0 0,0 0 0 0 0,1-1 0 0 0,-1 1 0 0 0,0 0-1 0 0,1-1 1 0 0,-1 1 0 0 0,3-1 0 0 0,41 7 95 0 0,-30-5-50 0 0,-1-2 0 0 0,0 0 1 0 0,0 0-1 0 0,0-1 0 0 0,0-1 0 0 0,0-1 0 0 0,0 0 1 0 0,0-1-1 0 0,0 0 0 0 0,-1-2 0 0 0,16-7 1 0 0,10-6 121 0 0,-1-3 0 0 0,-1-1 1 0 0,0-1-1 0 0,41-37 0 0 0,8-9-154 0 0,-42 36 48 0 0,65-66 0 0 0,-71 64-45 0 0,-30 29 8 0 0,0 0 0 0 0,-1-1 0 0 0,0 0 0 0 0,0 0 0 0 0,-1 0 0 0 0,0-1 0 0 0,6-11 0 0 0,-10 8-26 0 0,-3 11 6 0 0,0 0 0 0 0,-1 0 0 0 0,1 0 0 0 0,0 0 0 0 0,1 1 0 0 0,-1-1 0 0 0,0 0 0 0 0,0 0 0 0 0,0 0 0 0 0,0 0 0 0 0,1 0 0 0 0,-1 1 0 0 0,0-1 0 0 0,1 0 0 0 0,-1 0 0 0 0,1 1 0 0 0,-1-1 0 0 0,1 0 0 0 0,-1 0 0 0 0,1 1 0 0 0,-1-1 0 0 0,1 1 0 0 0,0-1 0 0 0,-1 0 0 0 0,1 1-1 0 0,0-1 1 0 0,0 1 0 0 0,-1 0 0 0 0,1-1 0 0 0,0 1 0 0 0,0-1 0 0 0,1 1 0 0 0,-2-5-185 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  <inkml:channel name="OA" type="integer" max="360" units="deg"/>
          <inkml:channel name="OE" type="integer" max="90" units="deg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  <inkml:channelProperty channel="OA" name="resolution" value="1000" units="1/deg"/>
          <inkml:channelProperty channel="OE" name="resolution" value="1000" units="1/deg"/>
        </inkml:channelProperties>
      </inkml:inkSource>
      <inkml:timestamp xml:id="ts0" timeString="2022-04-23T03:31:30.135"/>
    </inkml:context>
    <inkml:brush xml:id="br0">
      <inkml:brushProperty name="width" value="0.05" units="cm"/>
      <inkml:brushProperty name="height" value="0.05" units="cm"/>
      <inkml:brushProperty name="color" value="#E71224"/>
    </inkml:brush>
  </inkml:definitions>
  <inkml:trace contextRef="#ctx0" brushRef="#br0">0 4 144 0 0,'0'0'2060'0'0,"6"-1"-2011"0"0,34-1 820 0 0,60 3-1 0 0,-16 1-618 0 0,-84-2-300 0 0,33 13-463 0 0,-32-12 512 0 0,0-1-1 0 0,0 1 1 0 0,1 0-1 0 0,-1 0 1 0 0,0 0-1 0 0,0 0 1 0 0,0 0 0 0 0,0 0-1 0 0,0 1 1 0 0,0-1-1 0 0,0 0 1 0 0,-1 0-1 0 0,1 1 1 0 0,0-1 0 0 0,-1 0-1 0 0,1 1 1 0 0,-1-1-1 0 0,1 1 1 0 0,-1-1-1 0 0,0 0 1 0 0,1 1 0 0 0,-1-1-1 0 0,0 3 1 0 0,0 1 38 0 0,-1-1 1 0 0,0 0 0 0 0,1 0 0 0 0,-1 1 0 0 0,-1-1-1 0 0,1 0 1 0 0,-1 0 0 0 0,-2 5 0 0 0,-5 7-214 0 0,-1 0-1 0 0,-24 28 1 0 0,21-29-636 0 0,1-1-362 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9/25/2023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402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</a:t>
            </a:r>
            <a:r>
              <a:rPr lang="en-US" dirty="0" err="1"/>
              <a:t>Civita</a:t>
            </a:r>
            <a:r>
              <a:rPr lang="en-US" dirty="0"/>
              <a:t> symbol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11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96A9-94C5-49D1-BEFD-1C8062E6DFEB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F154-23AA-43DD-8829-EF906D5B1E7E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401A3-C32A-4416-88E2-496C9A383863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10-6E9D-4BB4-B2E9-BF9E087FCE39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A220C-0AFE-45DA-B827-8D801304892B}" type="datetime1">
              <a:rPr lang="en-US" smtClean="0"/>
              <a:t>9/25/2023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8ED0-6342-40F2-B722-29573EA0DAE1}" type="datetime1">
              <a:rPr lang="en-US" smtClean="0"/>
              <a:t>9/25/2023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E807-7CEC-4C5C-82AD-B3CA30734CB6}" type="datetime1">
              <a:rPr lang="en-US" smtClean="0"/>
              <a:t>9/25/2023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4017-82DD-48B1-9C82-E39F288B8791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CD5-A856-4594-BE67-B16318448439}" type="datetime1">
              <a:rPr lang="en-US" smtClean="0"/>
              <a:t>9/25/2023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3373-1DF0-4D70-8D31-4BB1997A463E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8DE9-F4FF-4CC3-9EE4-3133371F9CD9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0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6609C-84F9-487A-88A4-0A987A4D9F6A}" type="datetime1">
              <a:rPr lang="en-US" smtClean="0"/>
              <a:t>9/25/2023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7" Type="http://schemas.openxmlformats.org/officeDocument/2006/relationships/customXml" Target="../ink/ink2.xml"/><Relationship Id="rId17" Type="http://schemas.openxmlformats.org/officeDocument/2006/relationships/image" Target="../media/image9.png"/><Relationship Id="rId1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5.xml"/><Relationship Id="rId10" Type="http://schemas.openxmlformats.org/officeDocument/2006/relationships/image" Target="../media/image60.png"/><Relationship Id="rId4" Type="http://schemas.openxmlformats.org/officeDocument/2006/relationships/image" Target="../media/image30.png"/><Relationship Id="rId9" Type="http://schemas.openxmlformats.org/officeDocument/2006/relationships/customXml" Target="../ink/ink3.xml"/><Relationship Id="rId1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14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7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NULL"/><Relationship Id="rId13" Type="http://schemas.openxmlformats.org/officeDocument/2006/relationships/customXml" Target="../ink/ink9.xml"/><Relationship Id="rId3" Type="http://schemas.openxmlformats.org/officeDocument/2006/relationships/image" Target="NULL"/><Relationship Id="rId7" Type="http://schemas.openxmlformats.org/officeDocument/2006/relationships/customXml" Target="../ink/ink6.xml"/><Relationship Id="rId12" Type="http://schemas.openxmlformats.org/officeDocument/2006/relationships/image" Target="NUL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NULL"/><Relationship Id="rId11" Type="http://schemas.openxmlformats.org/officeDocument/2006/relationships/customXml" Target="../ink/ink8.xml"/><Relationship Id="rId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image" Target="NULL"/><Relationship Id="rId9" Type="http://schemas.openxmlformats.org/officeDocument/2006/relationships/customXml" Target="../ink/ink7.xml"/><Relationship Id="rId14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000" b="1" dirty="0"/>
              <a:t>Microscopic theory of energy, momentum, and angular momentum transfer mediated by photons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77770"/>
            <a:ext cx="6858000" cy="1655762"/>
          </a:xfrm>
        </p:spPr>
        <p:txBody>
          <a:bodyPr>
            <a:normAutofit/>
          </a:bodyPr>
          <a:lstStyle/>
          <a:p>
            <a:r>
              <a:rPr lang="en-US" sz="3600" b="1" dirty="0"/>
              <a:t>Jian-Sheng Wang</a:t>
            </a:r>
          </a:p>
          <a:p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Department of Physics, NUS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1FA55-E046-4C7B-BAC3-83800BA4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D5454-1597-4581-A590-1E0F0297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4D75C-4FA2-4B39-A9A9-4F17741F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rmAutofit/>
          </a:bodyPr>
          <a:lstStyle/>
          <a:p>
            <a:r>
              <a:rPr lang="en-US" sz="2000" dirty="0"/>
              <a:t>Motivation</a:t>
            </a:r>
          </a:p>
          <a:p>
            <a:r>
              <a:rPr lang="en-US" sz="2000" dirty="0"/>
              <a:t>Tight-binding model for electrons</a:t>
            </a:r>
          </a:p>
          <a:p>
            <a:r>
              <a:rPr lang="en-US" sz="2000" dirty="0"/>
              <a:t>NEGF theory of energy, momentum, and angular momentum transfer, Meir-</a:t>
            </a:r>
            <a:r>
              <a:rPr lang="en-US" sz="2000" dirty="0" err="1"/>
              <a:t>Wingreen</a:t>
            </a:r>
            <a:r>
              <a:rPr lang="en-US" sz="2000" dirty="0"/>
              <a:t> formulas</a:t>
            </a:r>
          </a:p>
          <a:p>
            <a:r>
              <a:rPr lang="en-US" sz="2000" dirty="0"/>
              <a:t>Applications</a:t>
            </a:r>
          </a:p>
          <a:p>
            <a:pPr lvl="1"/>
            <a:r>
              <a:rPr lang="en-US" sz="2000" dirty="0"/>
              <a:t>Angular momentum emission from graphene edges </a:t>
            </a:r>
          </a:p>
          <a:p>
            <a:pPr lvl="1"/>
            <a:r>
              <a:rPr lang="en-US" sz="2000" dirty="0"/>
              <a:t>Van der Waals force between C</a:t>
            </a:r>
            <a:r>
              <a:rPr lang="en-US" sz="2000" baseline="-25000" dirty="0"/>
              <a:t>60</a:t>
            </a:r>
          </a:p>
          <a:p>
            <a:pPr lvl="1"/>
            <a:r>
              <a:rPr lang="en-US" sz="2000" dirty="0"/>
              <a:t>Super-Planckian near-field radiation in 2D metals</a:t>
            </a:r>
          </a:p>
          <a:p>
            <a:pPr marL="0" indent="0">
              <a:buNone/>
            </a:pPr>
            <a:endParaRPr lang="en-US" sz="17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4EFFE-BB56-4EC4-BB76-7519F751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6173" y="6356350"/>
            <a:ext cx="1359176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5081-FAA5-4254-AC75-597BB48638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5771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E8B25-608C-BF15-34DF-C4C063CD7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 mediated physics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E4BCDE-473E-ED4C-1ADA-FAC8610CF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256DF3-EB5D-858B-E953-D716A27F40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25" y="2325046"/>
            <a:ext cx="3189092" cy="245690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25AC970-5E7D-52E6-0692-A10E088A8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6371" y="1311574"/>
            <a:ext cx="3304117" cy="239059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D9997DE-1F22-8C88-4DC2-8021BD8DA8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5502" y="4351130"/>
            <a:ext cx="4925995" cy="150584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98E9BB3-39B9-0BA6-54A0-C6841D982CCE}"/>
              </a:ext>
            </a:extLst>
          </p:cNvPr>
          <p:cNvSpPr txBox="1"/>
          <p:nvPr/>
        </p:nvSpPr>
        <p:spPr>
          <a:xfrm>
            <a:off x="517890" y="5225431"/>
            <a:ext cx="27059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Near field effect (Kim et al, Nature, 2015)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4C5837-C152-764F-5A19-87065B1ACA69}"/>
              </a:ext>
            </a:extLst>
          </p:cNvPr>
          <p:cNvSpPr txBox="1"/>
          <p:nvPr/>
        </p:nvSpPr>
        <p:spPr>
          <a:xfrm>
            <a:off x="6627377" y="1690689"/>
            <a:ext cx="20311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Casimir force (</a:t>
            </a:r>
            <a:r>
              <a:rPr lang="en-US" dirty="0" err="1"/>
              <a:t>Mohideen</a:t>
            </a:r>
            <a:r>
              <a:rPr lang="en-US" dirty="0"/>
              <a:t> &amp; Roy, PRL 1998)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F5C3258-FB04-2427-593F-E5D97C43BCC5}"/>
              </a:ext>
            </a:extLst>
          </p:cNvPr>
          <p:cNvSpPr txBox="1"/>
          <p:nvPr/>
        </p:nvSpPr>
        <p:spPr>
          <a:xfrm>
            <a:off x="3735502" y="6125671"/>
            <a:ext cx="3935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WSe</a:t>
            </a:r>
            <a:r>
              <a:rPr lang="en-US" baseline="-25000" dirty="0"/>
              <a:t>2</a:t>
            </a:r>
            <a:r>
              <a:rPr lang="en-US" dirty="0"/>
              <a:t>, polarized light  (Zhang et al, Science, 2014)</a:t>
            </a:r>
          </a:p>
        </p:txBody>
      </p:sp>
    </p:spTree>
    <p:extLst>
      <p:ext uri="{BB962C8B-B14F-4D97-AF65-F5344CB8AC3E}">
        <p14:creationId xmlns:p14="http://schemas.microsoft.com/office/powerpoint/2010/main" val="2429892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>
            <a:extLst>
              <a:ext uri="{FF2B5EF4-FFF2-40B4-BE49-F238E27FC236}">
                <a16:creationId xmlns:a16="http://schemas.microsoft.com/office/drawing/2014/main" id="{5595A08A-1DDF-4451-A680-782B10E99C47}"/>
              </a:ext>
            </a:extLst>
          </p:cNvPr>
          <p:cNvSpPr/>
          <p:nvPr/>
        </p:nvSpPr>
        <p:spPr>
          <a:xfrm>
            <a:off x="783771" y="2357654"/>
            <a:ext cx="2906487" cy="2813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891261CE-0AF4-4F0A-9A1C-E1C18B1624B3}"/>
              </a:ext>
            </a:extLst>
          </p:cNvPr>
          <p:cNvCxnSpPr>
            <a:stCxn id="29" idx="4"/>
            <a:endCxn id="33" idx="4"/>
          </p:cNvCxnSpPr>
          <p:nvPr/>
        </p:nvCxnSpPr>
        <p:spPr>
          <a:xfrm>
            <a:off x="2955469" y="4094828"/>
            <a:ext cx="97973" cy="533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BB107A4-3ABC-4DEF-AA8F-2DB920A3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 tight-binding model with or without bath(s)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E50E-77EC-45BB-B766-2A58716C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E8BC2A-037F-4927-86F7-0F435B09350D}"/>
              </a:ext>
            </a:extLst>
          </p:cNvPr>
          <p:cNvSpPr/>
          <p:nvPr/>
        </p:nvSpPr>
        <p:spPr>
          <a:xfrm>
            <a:off x="304800" y="3156857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69D8251-B524-4633-B8BB-DFD56FECCFAB}"/>
              </a:ext>
            </a:extLst>
          </p:cNvPr>
          <p:cNvSpPr/>
          <p:nvPr/>
        </p:nvSpPr>
        <p:spPr>
          <a:xfrm>
            <a:off x="87085" y="37664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9A057D-8D51-40EC-A8F1-97B3E3EED28B}"/>
              </a:ext>
            </a:extLst>
          </p:cNvPr>
          <p:cNvSpPr/>
          <p:nvPr/>
        </p:nvSpPr>
        <p:spPr>
          <a:xfrm>
            <a:off x="478972" y="383177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6E5A14-7BEA-4B1F-800F-8DA0AF8A8825}"/>
              </a:ext>
            </a:extLst>
          </p:cNvPr>
          <p:cNvSpPr/>
          <p:nvPr/>
        </p:nvSpPr>
        <p:spPr>
          <a:xfrm>
            <a:off x="914401" y="40821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9D3CB75-A90B-4782-A980-8402C62F7E63}"/>
              </a:ext>
            </a:extLst>
          </p:cNvPr>
          <p:cNvSpPr/>
          <p:nvPr/>
        </p:nvSpPr>
        <p:spPr>
          <a:xfrm>
            <a:off x="3439886" y="352696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3AF03535-36CB-41B4-84EC-787440323667}"/>
              </a:ext>
            </a:extLst>
          </p:cNvPr>
          <p:cNvSpPr/>
          <p:nvPr/>
        </p:nvSpPr>
        <p:spPr>
          <a:xfrm>
            <a:off x="4005943" y="314597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DED8415-92E8-4304-9A46-99010C913ED7}"/>
              </a:ext>
            </a:extLst>
          </p:cNvPr>
          <p:cNvSpPr/>
          <p:nvPr/>
        </p:nvSpPr>
        <p:spPr>
          <a:xfrm>
            <a:off x="4245427" y="37120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F423E8E-664D-4F40-93C0-82C7FDADFDB6}"/>
              </a:ext>
            </a:extLst>
          </p:cNvPr>
          <p:cNvSpPr/>
          <p:nvPr/>
        </p:nvSpPr>
        <p:spPr>
          <a:xfrm>
            <a:off x="4506684" y="314597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00C7591E-CAFE-4467-B8DB-2B84C754C820}"/>
              </a:ext>
            </a:extLst>
          </p:cNvPr>
          <p:cNvSpPr/>
          <p:nvPr/>
        </p:nvSpPr>
        <p:spPr>
          <a:xfrm>
            <a:off x="4789713" y="369025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F4518647-D4AD-425C-A821-73F6CA701862}"/>
              </a:ext>
            </a:extLst>
          </p:cNvPr>
          <p:cNvSpPr/>
          <p:nvPr/>
        </p:nvSpPr>
        <p:spPr>
          <a:xfrm>
            <a:off x="4789713" y="4191000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54ED44F-3D61-4AB1-BFA5-B0B292BD6BD8}"/>
              </a:ext>
            </a:extLst>
          </p:cNvPr>
          <p:cNvSpPr/>
          <p:nvPr/>
        </p:nvSpPr>
        <p:spPr>
          <a:xfrm>
            <a:off x="250372" y="260168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83C4CBD-0532-4056-93E0-73537691662B}"/>
              </a:ext>
            </a:extLst>
          </p:cNvPr>
          <p:cNvSpPr/>
          <p:nvPr/>
        </p:nvSpPr>
        <p:spPr>
          <a:xfrm>
            <a:off x="-43539" y="235131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3032C99-8660-4B26-AE0A-4E2B74C762FD}"/>
              </a:ext>
            </a:extLst>
          </p:cNvPr>
          <p:cNvSpPr/>
          <p:nvPr/>
        </p:nvSpPr>
        <p:spPr>
          <a:xfrm>
            <a:off x="-130628" y="30153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79AD9AA5-A33A-4F5C-9992-3A30B32C464D}"/>
              </a:ext>
            </a:extLst>
          </p:cNvPr>
          <p:cNvSpPr/>
          <p:nvPr/>
        </p:nvSpPr>
        <p:spPr>
          <a:xfrm>
            <a:off x="4615541" y="472439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ED25F4-AC4C-401D-A35D-4D21C4482F77}"/>
              </a:ext>
            </a:extLst>
          </p:cNvPr>
          <p:cNvCxnSpPr>
            <a:cxnSpLocks/>
          </p:cNvCxnSpPr>
          <p:nvPr/>
        </p:nvCxnSpPr>
        <p:spPr>
          <a:xfrm>
            <a:off x="815598" y="2859384"/>
            <a:ext cx="392712" cy="271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B979255-9B30-438F-9D6A-DC02C7D42D92}"/>
              </a:ext>
            </a:extLst>
          </p:cNvPr>
          <p:cNvCxnSpPr>
            <a:cxnSpLocks/>
          </p:cNvCxnSpPr>
          <p:nvPr/>
        </p:nvCxnSpPr>
        <p:spPr>
          <a:xfrm>
            <a:off x="1333501" y="3158654"/>
            <a:ext cx="239484" cy="566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255D3E-D34F-4603-B11D-620D6CB80B1F}"/>
              </a:ext>
            </a:extLst>
          </p:cNvPr>
          <p:cNvCxnSpPr>
            <a:stCxn id="10" idx="4"/>
            <a:endCxn id="15" idx="0"/>
          </p:cNvCxnSpPr>
          <p:nvPr/>
        </p:nvCxnSpPr>
        <p:spPr>
          <a:xfrm>
            <a:off x="1572985" y="3844458"/>
            <a:ext cx="10885" cy="433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0C0FC08-5442-4A68-966D-7334EFA040D5}"/>
              </a:ext>
            </a:extLst>
          </p:cNvPr>
          <p:cNvCxnSpPr>
            <a:cxnSpLocks/>
          </p:cNvCxnSpPr>
          <p:nvPr/>
        </p:nvCxnSpPr>
        <p:spPr>
          <a:xfrm>
            <a:off x="941616" y="3648512"/>
            <a:ext cx="560612" cy="102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575A21C-3D90-4F0E-AB26-1D1977E77762}"/>
              </a:ext>
            </a:extLst>
          </p:cNvPr>
          <p:cNvCxnSpPr>
            <a:cxnSpLocks/>
          </p:cNvCxnSpPr>
          <p:nvPr/>
        </p:nvCxnSpPr>
        <p:spPr>
          <a:xfrm>
            <a:off x="1072245" y="4214569"/>
            <a:ext cx="473527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5C29269-157D-411D-9182-C89F61FF7EC7}"/>
              </a:ext>
            </a:extLst>
          </p:cNvPr>
          <p:cNvCxnSpPr>
            <a:cxnSpLocks/>
          </p:cNvCxnSpPr>
          <p:nvPr/>
        </p:nvCxnSpPr>
        <p:spPr>
          <a:xfrm>
            <a:off x="908958" y="3626740"/>
            <a:ext cx="119743" cy="587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775D177-D2BF-4B36-B9FC-791A31D685BE}"/>
              </a:ext>
            </a:extLst>
          </p:cNvPr>
          <p:cNvCxnSpPr>
            <a:cxnSpLocks/>
          </p:cNvCxnSpPr>
          <p:nvPr/>
        </p:nvCxnSpPr>
        <p:spPr>
          <a:xfrm>
            <a:off x="342900" y="2662452"/>
            <a:ext cx="527133" cy="305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F60E0FF-5126-49EC-A2E1-048471B77499}"/>
              </a:ext>
            </a:extLst>
          </p:cNvPr>
          <p:cNvCxnSpPr>
            <a:cxnSpLocks/>
          </p:cNvCxnSpPr>
          <p:nvPr/>
        </p:nvCxnSpPr>
        <p:spPr>
          <a:xfrm>
            <a:off x="419100" y="3321941"/>
            <a:ext cx="409036" cy="303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C0486BE-DF28-4941-A9F8-79AC20DA1B34}"/>
              </a:ext>
            </a:extLst>
          </p:cNvPr>
          <p:cNvCxnSpPr>
            <a:cxnSpLocks/>
          </p:cNvCxnSpPr>
          <p:nvPr/>
        </p:nvCxnSpPr>
        <p:spPr>
          <a:xfrm>
            <a:off x="353786" y="2832082"/>
            <a:ext cx="54428" cy="324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D2AC82E-3C78-48F1-9248-DBE1D07C7DFE}"/>
              </a:ext>
            </a:extLst>
          </p:cNvPr>
          <p:cNvCxnSpPr>
            <a:cxnSpLocks/>
          </p:cNvCxnSpPr>
          <p:nvPr/>
        </p:nvCxnSpPr>
        <p:spPr>
          <a:xfrm>
            <a:off x="64498" y="2460883"/>
            <a:ext cx="293911" cy="272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3E0B2A5-A0DD-4F97-9424-2B22D11A7889}"/>
              </a:ext>
            </a:extLst>
          </p:cNvPr>
          <p:cNvCxnSpPr>
            <a:cxnSpLocks/>
          </p:cNvCxnSpPr>
          <p:nvPr/>
        </p:nvCxnSpPr>
        <p:spPr>
          <a:xfrm>
            <a:off x="16330" y="3169541"/>
            <a:ext cx="354606" cy="107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13E8CB1-D336-4CD1-81E4-E808C1C0A174}"/>
              </a:ext>
            </a:extLst>
          </p:cNvPr>
          <p:cNvCxnSpPr>
            <a:cxnSpLocks/>
          </p:cNvCxnSpPr>
          <p:nvPr/>
        </p:nvCxnSpPr>
        <p:spPr>
          <a:xfrm flipH="1">
            <a:off x="620484" y="3658315"/>
            <a:ext cx="282208" cy="255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7051F7A-AB43-4F22-B69A-8A0ADFFE95DE}"/>
              </a:ext>
            </a:extLst>
          </p:cNvPr>
          <p:cNvCxnSpPr>
            <a:cxnSpLocks/>
          </p:cNvCxnSpPr>
          <p:nvPr/>
        </p:nvCxnSpPr>
        <p:spPr>
          <a:xfrm>
            <a:off x="195939" y="3881658"/>
            <a:ext cx="391887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CB143A8-FB38-44A6-BC48-386459692904}"/>
              </a:ext>
            </a:extLst>
          </p:cNvPr>
          <p:cNvCxnSpPr>
            <a:cxnSpLocks/>
          </p:cNvCxnSpPr>
          <p:nvPr/>
        </p:nvCxnSpPr>
        <p:spPr>
          <a:xfrm>
            <a:off x="615044" y="3996856"/>
            <a:ext cx="354607" cy="2166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04E3BB0-B78B-4E30-BDF5-A65063BF88E0}"/>
              </a:ext>
            </a:extLst>
          </p:cNvPr>
          <p:cNvCxnSpPr>
            <a:cxnSpLocks/>
          </p:cNvCxnSpPr>
          <p:nvPr/>
        </p:nvCxnSpPr>
        <p:spPr>
          <a:xfrm flipH="1">
            <a:off x="223156" y="3984887"/>
            <a:ext cx="407394" cy="501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163FC76-46E3-4AFA-8B97-7BAB2904644E}"/>
              </a:ext>
            </a:extLst>
          </p:cNvPr>
          <p:cNvCxnSpPr>
            <a:cxnSpLocks/>
          </p:cNvCxnSpPr>
          <p:nvPr/>
        </p:nvCxnSpPr>
        <p:spPr>
          <a:xfrm>
            <a:off x="206830" y="4382400"/>
            <a:ext cx="538840" cy="398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EC0BE46-BE5E-497C-8A0A-ECAD7D8F1272}"/>
              </a:ext>
            </a:extLst>
          </p:cNvPr>
          <p:cNvCxnSpPr>
            <a:cxnSpLocks/>
          </p:cNvCxnSpPr>
          <p:nvPr/>
        </p:nvCxnSpPr>
        <p:spPr>
          <a:xfrm flipH="1">
            <a:off x="-293913" y="3897801"/>
            <a:ext cx="447134" cy="21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5A06732-8F3A-430D-BA21-2CD1805DA501}"/>
              </a:ext>
            </a:extLst>
          </p:cNvPr>
          <p:cNvCxnSpPr>
            <a:cxnSpLocks/>
          </p:cNvCxnSpPr>
          <p:nvPr/>
        </p:nvCxnSpPr>
        <p:spPr>
          <a:xfrm flipH="1">
            <a:off x="-293914" y="4421398"/>
            <a:ext cx="5606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6FCC4FA-62CC-41F0-ACCB-7C843E5404E0}"/>
              </a:ext>
            </a:extLst>
          </p:cNvPr>
          <p:cNvSpPr/>
          <p:nvPr/>
        </p:nvSpPr>
        <p:spPr>
          <a:xfrm>
            <a:off x="576940" y="458288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EFB6DC-2064-4E61-ABF8-DF08849A750A}"/>
              </a:ext>
            </a:extLst>
          </p:cNvPr>
          <p:cNvSpPr/>
          <p:nvPr/>
        </p:nvSpPr>
        <p:spPr>
          <a:xfrm>
            <a:off x="152400" y="42998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FCEA72-86D5-40F8-8937-14810648215A}"/>
              </a:ext>
            </a:extLst>
          </p:cNvPr>
          <p:cNvSpPr/>
          <p:nvPr/>
        </p:nvSpPr>
        <p:spPr>
          <a:xfrm>
            <a:off x="1469570" y="427808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90ECF54-CD16-494F-B9AB-30EAE81A5558}"/>
              </a:ext>
            </a:extLst>
          </p:cNvPr>
          <p:cNvCxnSpPr>
            <a:cxnSpLocks/>
          </p:cNvCxnSpPr>
          <p:nvPr/>
        </p:nvCxnSpPr>
        <p:spPr>
          <a:xfrm flipH="1">
            <a:off x="702126" y="4203683"/>
            <a:ext cx="337461" cy="500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943E44-9A3D-4A3F-908D-603B51BDAF4B}"/>
              </a:ext>
            </a:extLst>
          </p:cNvPr>
          <p:cNvCxnSpPr>
            <a:cxnSpLocks/>
          </p:cNvCxnSpPr>
          <p:nvPr/>
        </p:nvCxnSpPr>
        <p:spPr>
          <a:xfrm flipH="1">
            <a:off x="957122" y="3223970"/>
            <a:ext cx="343721" cy="412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EEB2C9A-97EF-44E1-8840-83408DDB8100}"/>
              </a:ext>
            </a:extLst>
          </p:cNvPr>
          <p:cNvSpPr/>
          <p:nvPr/>
        </p:nvSpPr>
        <p:spPr>
          <a:xfrm>
            <a:off x="1458685" y="36140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9565FD-1F00-4DD2-BC14-55D5273483E3}"/>
              </a:ext>
            </a:extLst>
          </p:cNvPr>
          <p:cNvSpPr/>
          <p:nvPr/>
        </p:nvSpPr>
        <p:spPr>
          <a:xfrm>
            <a:off x="1219201" y="3048000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765FA2-8042-43A5-A045-694E94D6C60E}"/>
              </a:ext>
            </a:extLst>
          </p:cNvPr>
          <p:cNvSpPr/>
          <p:nvPr/>
        </p:nvSpPr>
        <p:spPr>
          <a:xfrm>
            <a:off x="696683" y="277121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B727011-D985-42CA-BDFF-4808426ABA62}"/>
              </a:ext>
            </a:extLst>
          </p:cNvPr>
          <p:cNvCxnSpPr>
            <a:cxnSpLocks/>
          </p:cNvCxnSpPr>
          <p:nvPr/>
        </p:nvCxnSpPr>
        <p:spPr>
          <a:xfrm>
            <a:off x="817249" y="2935217"/>
            <a:ext cx="64497" cy="641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71F822E8-3028-4261-B024-A2CE33511884}"/>
              </a:ext>
            </a:extLst>
          </p:cNvPr>
          <p:cNvCxnSpPr>
            <a:cxnSpLocks/>
          </p:cNvCxnSpPr>
          <p:nvPr/>
        </p:nvCxnSpPr>
        <p:spPr>
          <a:xfrm flipH="1">
            <a:off x="2966355" y="3402685"/>
            <a:ext cx="212276" cy="5161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id="{5F589577-7EED-4EDB-BFC5-A64757345DA8}"/>
              </a:ext>
            </a:extLst>
          </p:cNvPr>
          <p:cNvCxnSpPr>
            <a:cxnSpLocks/>
          </p:cNvCxnSpPr>
          <p:nvPr/>
        </p:nvCxnSpPr>
        <p:spPr>
          <a:xfrm>
            <a:off x="3264892" y="3364398"/>
            <a:ext cx="267522" cy="30588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13DC41E6-44BB-498F-A9F3-15B8B00DD9E7}"/>
              </a:ext>
            </a:extLst>
          </p:cNvPr>
          <p:cNvCxnSpPr>
            <a:stCxn id="29" idx="6"/>
            <a:endCxn id="30" idx="2"/>
          </p:cNvCxnSpPr>
          <p:nvPr/>
        </p:nvCxnSpPr>
        <p:spPr>
          <a:xfrm>
            <a:off x="3069769" y="3979628"/>
            <a:ext cx="195945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Connector 91">
            <a:extLst>
              <a:ext uri="{FF2B5EF4-FFF2-40B4-BE49-F238E27FC236}">
                <a16:creationId xmlns:a16="http://schemas.microsoft.com/office/drawing/2014/main" id="{FE9963EE-30FC-4867-AB12-2270BB9D6E7D}"/>
              </a:ext>
            </a:extLst>
          </p:cNvPr>
          <p:cNvCxnSpPr>
            <a:stCxn id="27" idx="7"/>
            <a:endCxn id="36" idx="3"/>
          </p:cNvCxnSpPr>
          <p:nvPr/>
        </p:nvCxnSpPr>
        <p:spPr>
          <a:xfrm flipV="1">
            <a:off x="3286664" y="3033187"/>
            <a:ext cx="273783" cy="25538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C247F814-6F49-4B63-9571-239D9A54FB4B}"/>
              </a:ext>
            </a:extLst>
          </p:cNvPr>
          <p:cNvCxnSpPr>
            <a:stCxn id="33" idx="5"/>
            <a:endCxn id="35" idx="2"/>
          </p:cNvCxnSpPr>
          <p:nvPr/>
        </p:nvCxnSpPr>
        <p:spPr>
          <a:xfrm>
            <a:off x="3134264" y="4594487"/>
            <a:ext cx="272962" cy="190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571E506F-137D-4349-A067-BA02EB8616DE}"/>
              </a:ext>
            </a:extLst>
          </p:cNvPr>
          <p:cNvCxnSpPr>
            <a:cxnSpLocks/>
          </p:cNvCxnSpPr>
          <p:nvPr/>
        </p:nvCxnSpPr>
        <p:spPr>
          <a:xfrm flipH="1">
            <a:off x="3380014" y="3659394"/>
            <a:ext cx="174172" cy="4027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DCB9A99A-2CDC-4B15-BC4E-9CB6CB405DC3}"/>
              </a:ext>
            </a:extLst>
          </p:cNvPr>
          <p:cNvCxnSpPr>
            <a:cxnSpLocks/>
          </p:cNvCxnSpPr>
          <p:nvPr/>
        </p:nvCxnSpPr>
        <p:spPr>
          <a:xfrm>
            <a:off x="3423558" y="4138370"/>
            <a:ext cx="321129" cy="1351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571DFFA9-E417-446F-9981-4FB5F7FD4AA3}"/>
              </a:ext>
            </a:extLst>
          </p:cNvPr>
          <p:cNvCxnSpPr>
            <a:cxnSpLocks/>
          </p:cNvCxnSpPr>
          <p:nvPr/>
        </p:nvCxnSpPr>
        <p:spPr>
          <a:xfrm>
            <a:off x="3663041" y="2979840"/>
            <a:ext cx="398152" cy="27570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76516DF4-A08A-4E11-926C-4FB88495455B}"/>
              </a:ext>
            </a:extLst>
          </p:cNvPr>
          <p:cNvCxnSpPr>
            <a:cxnSpLocks/>
          </p:cNvCxnSpPr>
          <p:nvPr/>
        </p:nvCxnSpPr>
        <p:spPr>
          <a:xfrm>
            <a:off x="3635008" y="3669197"/>
            <a:ext cx="643897" cy="185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8C013F4D-21D8-4A72-8CC5-F40C48DE1E9D}"/>
              </a:ext>
            </a:extLst>
          </p:cNvPr>
          <p:cNvCxnSpPr>
            <a:stCxn id="31" idx="5"/>
            <a:endCxn id="32" idx="0"/>
          </p:cNvCxnSpPr>
          <p:nvPr/>
        </p:nvCxnSpPr>
        <p:spPr>
          <a:xfrm>
            <a:off x="4201065" y="3342629"/>
            <a:ext cx="158662" cy="3693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835E1700-1DFB-4C70-A9CB-A2879F9F6CEE}"/>
              </a:ext>
            </a:extLst>
          </p:cNvPr>
          <p:cNvCxnSpPr>
            <a:cxnSpLocks/>
          </p:cNvCxnSpPr>
          <p:nvPr/>
        </p:nvCxnSpPr>
        <p:spPr>
          <a:xfrm flipH="1">
            <a:off x="3135084" y="4127484"/>
            <a:ext cx="212272" cy="352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82F3AA91-76B1-44E3-8115-3B22B3B89C02}"/>
              </a:ext>
            </a:extLst>
          </p:cNvPr>
          <p:cNvCxnSpPr>
            <a:cxnSpLocks/>
          </p:cNvCxnSpPr>
          <p:nvPr/>
        </p:nvCxnSpPr>
        <p:spPr>
          <a:xfrm flipH="1">
            <a:off x="3521526" y="4312539"/>
            <a:ext cx="293917" cy="48985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EBD25C32-00C2-454F-96A6-72F1B81B879C}"/>
              </a:ext>
            </a:extLst>
          </p:cNvPr>
          <p:cNvCxnSpPr>
            <a:cxnSpLocks/>
          </p:cNvCxnSpPr>
          <p:nvPr/>
        </p:nvCxnSpPr>
        <p:spPr>
          <a:xfrm>
            <a:off x="3799937" y="4322342"/>
            <a:ext cx="555169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E4B18FE8-A436-4EB1-8782-9AB189DD5870}"/>
              </a:ext>
            </a:extLst>
          </p:cNvPr>
          <p:cNvCxnSpPr>
            <a:cxnSpLocks/>
          </p:cNvCxnSpPr>
          <p:nvPr/>
        </p:nvCxnSpPr>
        <p:spPr>
          <a:xfrm flipV="1">
            <a:off x="4359727" y="3822683"/>
            <a:ext cx="544286" cy="217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A1D2572C-AA06-4D75-968D-9D7ECEDAEC0A}"/>
              </a:ext>
            </a:extLst>
          </p:cNvPr>
          <p:cNvCxnSpPr>
            <a:stCxn id="31" idx="6"/>
            <a:endCxn id="38" idx="2"/>
          </p:cNvCxnSpPr>
          <p:nvPr/>
        </p:nvCxnSpPr>
        <p:spPr>
          <a:xfrm>
            <a:off x="4234543" y="3261170"/>
            <a:ext cx="27214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F8D95FD2-2BA5-4338-BD71-16AB402D64D0}"/>
              </a:ext>
            </a:extLst>
          </p:cNvPr>
          <p:cNvCxnSpPr>
            <a:cxnSpLocks/>
          </p:cNvCxnSpPr>
          <p:nvPr/>
        </p:nvCxnSpPr>
        <p:spPr>
          <a:xfrm>
            <a:off x="4403271" y="3909770"/>
            <a:ext cx="429986" cy="3637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30540FC4-8150-46A4-9886-15E97C0C88B3}"/>
              </a:ext>
            </a:extLst>
          </p:cNvPr>
          <p:cNvCxnSpPr>
            <a:stCxn id="37" idx="4"/>
            <a:endCxn id="40" idx="3"/>
          </p:cNvCxnSpPr>
          <p:nvPr/>
        </p:nvCxnSpPr>
        <p:spPr>
          <a:xfrm flipV="1">
            <a:off x="4370612" y="4306200"/>
            <a:ext cx="419101" cy="30025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8F7CE748-6B98-41BC-B475-646A265099CD}"/>
              </a:ext>
            </a:extLst>
          </p:cNvPr>
          <p:cNvCxnSpPr>
            <a:cxnSpLocks/>
          </p:cNvCxnSpPr>
          <p:nvPr/>
        </p:nvCxnSpPr>
        <p:spPr>
          <a:xfrm>
            <a:off x="4403270" y="4573798"/>
            <a:ext cx="244929" cy="233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98D5A4D8-71B0-4397-A06F-4A637B1B45DD}"/>
              </a:ext>
            </a:extLst>
          </p:cNvPr>
          <p:cNvCxnSpPr>
            <a:cxnSpLocks/>
          </p:cNvCxnSpPr>
          <p:nvPr/>
        </p:nvCxnSpPr>
        <p:spPr>
          <a:xfrm>
            <a:off x="4664528" y="3376370"/>
            <a:ext cx="202207" cy="347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75C298FE-AABC-4004-A89C-4FAFD7A147AC}"/>
              </a:ext>
            </a:extLst>
          </p:cNvPr>
          <p:cNvSpPr/>
          <p:nvPr/>
        </p:nvSpPr>
        <p:spPr>
          <a:xfrm>
            <a:off x="3091542" y="325482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1192AEF9-8C6F-4D25-9CCF-5A6546ED0492}"/>
              </a:ext>
            </a:extLst>
          </p:cNvPr>
          <p:cNvSpPr/>
          <p:nvPr/>
        </p:nvSpPr>
        <p:spPr>
          <a:xfrm>
            <a:off x="2841169" y="38644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40A10F8-19B8-4FF5-9E33-C65D7DE7BDCB}"/>
              </a:ext>
            </a:extLst>
          </p:cNvPr>
          <p:cNvSpPr/>
          <p:nvPr/>
        </p:nvSpPr>
        <p:spPr>
          <a:xfrm>
            <a:off x="3407226" y="4669967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5A9314BA-5BAC-4910-8929-E125DD3D9D23}"/>
              </a:ext>
            </a:extLst>
          </p:cNvPr>
          <p:cNvSpPr/>
          <p:nvPr/>
        </p:nvSpPr>
        <p:spPr>
          <a:xfrm>
            <a:off x="3526969" y="28365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2DCAEF75-25E2-4CF4-B5C6-C5E99D58A5AA}"/>
              </a:ext>
            </a:extLst>
          </p:cNvPr>
          <p:cNvSpPr/>
          <p:nvPr/>
        </p:nvSpPr>
        <p:spPr>
          <a:xfrm>
            <a:off x="3265714" y="3929742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694BE0E-D371-4AA6-8239-7D807E03BD04}"/>
              </a:ext>
            </a:extLst>
          </p:cNvPr>
          <p:cNvSpPr/>
          <p:nvPr/>
        </p:nvSpPr>
        <p:spPr>
          <a:xfrm>
            <a:off x="794658" y="3494314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2B5BEB5-2C9C-4A9D-AB09-FB2A1F1DA222}"/>
              </a:ext>
            </a:extLst>
          </p:cNvPr>
          <p:cNvSpPr/>
          <p:nvPr/>
        </p:nvSpPr>
        <p:spPr>
          <a:xfrm>
            <a:off x="2939142" y="4397828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F6C3659-B1A7-48B1-A272-B899B4258EEB}"/>
              </a:ext>
            </a:extLst>
          </p:cNvPr>
          <p:cNvSpPr/>
          <p:nvPr/>
        </p:nvSpPr>
        <p:spPr>
          <a:xfrm>
            <a:off x="4256312" y="4376056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A13C031-B7D4-444D-8E39-D8A382CEEDBC}"/>
              </a:ext>
            </a:extLst>
          </p:cNvPr>
          <p:cNvSpPr/>
          <p:nvPr/>
        </p:nvSpPr>
        <p:spPr>
          <a:xfrm>
            <a:off x="3701143" y="4180113"/>
            <a:ext cx="228600" cy="2304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2E406A92-605B-4D31-92C2-944FC2668EC4}"/>
              </a:ext>
            </a:extLst>
          </p:cNvPr>
          <p:cNvCxnSpPr>
            <a:cxnSpLocks/>
          </p:cNvCxnSpPr>
          <p:nvPr/>
        </p:nvCxnSpPr>
        <p:spPr>
          <a:xfrm flipV="1">
            <a:off x="3799117" y="3854257"/>
            <a:ext cx="577762" cy="38662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1FDFC31D-4BB1-7B3E-9999-CC73B9298C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252586"/>
              </p:ext>
            </p:extLst>
          </p:nvPr>
        </p:nvGraphicFramePr>
        <p:xfrm>
          <a:off x="4114800" y="2209800"/>
          <a:ext cx="914400" cy="198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Equation" r:id="rId3" imgW="914400" imgH="198720" progId="Equation.DSMT4">
                  <p:embed/>
                </p:oleObj>
              </mc:Choice>
              <mc:Fallback>
                <p:oleObj name="Equation" r:id="rId3" imgW="914400" imgH="19872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14800" y="2209800"/>
                        <a:ext cx="914400" cy="1984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44A9D7-54EF-E463-9045-286970F5A440}"/>
                  </a:ext>
                </a:extLst>
              </p:cNvPr>
              <p:cNvSpPr txBox="1"/>
              <p:nvPr/>
            </p:nvSpPr>
            <p:spPr>
              <a:xfrm>
                <a:off x="5171536" y="2121251"/>
                <a:ext cx="3883056" cy="398314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SG" sz="2400" dirty="0"/>
              </a:p>
              <a:p>
                <a:endParaRPr lang="en-SG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</m:oMath>
                  </m:oMathPara>
                </a14:m>
                <a:endParaRPr lang="en-US" sz="2400" b="0" dirty="0"/>
              </a:p>
              <a:p>
                <a:endParaRPr lang="en-SG" sz="2400" dirty="0"/>
              </a:p>
              <a:p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endParaRPr lang="en-US" sz="2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Σ</m:t>
                              </m:r>
                            </m:e>
                            <m:sup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sz="2800" b="0" dirty="0"/>
              </a:p>
              <a:p>
                <a:endParaRPr lang="en-SG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sz="2400" b="0" i="0" smtClean="0">
                                      <a:latin typeface="Cambria Math" panose="02040503050406030204" pitchFamily="18" charset="0"/>
                                    </a:rPr>
                                    <m:t>Σ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†</m:t>
                          </m:r>
                        </m:sup>
                      </m:sSup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44A9D7-54EF-E463-9045-286970F5A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71536" y="2121251"/>
                <a:ext cx="3883056" cy="398314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945E493A-A317-2E8F-9CE0-90278FC64522}"/>
              </a:ext>
            </a:extLst>
          </p:cNvPr>
          <p:cNvSpPr txBox="1"/>
          <p:nvPr/>
        </p:nvSpPr>
        <p:spPr>
          <a:xfrm>
            <a:off x="1812472" y="2514601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system</a:t>
            </a:r>
            <a:endParaRPr lang="en-SG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2B91E2-D9A8-EC05-9FED-543B09228319}"/>
              </a:ext>
            </a:extLst>
          </p:cNvPr>
          <p:cNvSpPr txBox="1"/>
          <p:nvPr/>
        </p:nvSpPr>
        <p:spPr>
          <a:xfrm>
            <a:off x="97972" y="5162413"/>
            <a:ext cx="871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bath</a:t>
            </a:r>
            <a:endParaRPr lang="en-SG" sz="20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F9A59A6-84DB-4B4E-8D4A-A4F92E56E186}"/>
              </a:ext>
            </a:extLst>
          </p:cNvPr>
          <p:cNvSpPr txBox="1"/>
          <p:nvPr/>
        </p:nvSpPr>
        <p:spPr>
          <a:xfrm>
            <a:off x="1298755" y="5884693"/>
            <a:ext cx="230832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dirty="0"/>
              <a:t>   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BF5F9E2-E956-458D-8A4C-835864F57C95}"/>
                  </a:ext>
                </a:extLst>
              </p:cNvPr>
              <p:cNvSpPr txBox="1"/>
              <p:nvPr/>
            </p:nvSpPr>
            <p:spPr>
              <a:xfrm>
                <a:off x="1529587" y="5658287"/>
                <a:ext cx="1173718" cy="8345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𝑗𝑘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BF5F9E2-E956-458D-8A4C-835864F57C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9587" y="5658287"/>
                <a:ext cx="1173718" cy="8345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8410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Oval 41">
            <a:extLst>
              <a:ext uri="{FF2B5EF4-FFF2-40B4-BE49-F238E27FC236}">
                <a16:creationId xmlns:a16="http://schemas.microsoft.com/office/drawing/2014/main" id="{5595A08A-1DDF-4451-A680-782B10E99C47}"/>
              </a:ext>
            </a:extLst>
          </p:cNvPr>
          <p:cNvSpPr/>
          <p:nvPr/>
        </p:nvSpPr>
        <p:spPr>
          <a:xfrm>
            <a:off x="729805" y="2263103"/>
            <a:ext cx="2906487" cy="2813061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B107A4-3ABC-4DEF-AA8F-2DB920A373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Electron-field interaction, </a:t>
            </a:r>
            <a:r>
              <a:rPr lang="en-US" dirty="0" err="1"/>
              <a:t>Peierls</a:t>
            </a:r>
            <a:r>
              <a:rPr lang="en-US" dirty="0"/>
              <a:t> substitution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1EE50E-77EC-45BB-B766-2A58716CC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5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7E8BC2A-037F-4927-86F7-0F435B09350D}"/>
              </a:ext>
            </a:extLst>
          </p:cNvPr>
          <p:cNvSpPr/>
          <p:nvPr/>
        </p:nvSpPr>
        <p:spPr>
          <a:xfrm>
            <a:off x="304800" y="3156857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869D8251-B524-4633-B8BB-DFD56FECCFAB}"/>
              </a:ext>
            </a:extLst>
          </p:cNvPr>
          <p:cNvSpPr/>
          <p:nvPr/>
        </p:nvSpPr>
        <p:spPr>
          <a:xfrm>
            <a:off x="87085" y="37664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9A057D-8D51-40EC-A8F1-97B3E3EED28B}"/>
              </a:ext>
            </a:extLst>
          </p:cNvPr>
          <p:cNvSpPr/>
          <p:nvPr/>
        </p:nvSpPr>
        <p:spPr>
          <a:xfrm>
            <a:off x="478972" y="383177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16E5A14-7BEA-4B1F-800F-8DA0AF8A8825}"/>
              </a:ext>
            </a:extLst>
          </p:cNvPr>
          <p:cNvSpPr/>
          <p:nvPr/>
        </p:nvSpPr>
        <p:spPr>
          <a:xfrm>
            <a:off x="914401" y="40821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E54ED44F-3D61-4AB1-BFA5-B0B292BD6BD8}"/>
              </a:ext>
            </a:extLst>
          </p:cNvPr>
          <p:cNvSpPr/>
          <p:nvPr/>
        </p:nvSpPr>
        <p:spPr>
          <a:xfrm>
            <a:off x="250372" y="260168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C83C4CBD-0532-4056-93E0-73537691662B}"/>
              </a:ext>
            </a:extLst>
          </p:cNvPr>
          <p:cNvSpPr/>
          <p:nvPr/>
        </p:nvSpPr>
        <p:spPr>
          <a:xfrm>
            <a:off x="-43539" y="2351312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D3032C99-8660-4B26-AE0A-4E2B74C762FD}"/>
              </a:ext>
            </a:extLst>
          </p:cNvPr>
          <p:cNvSpPr/>
          <p:nvPr/>
        </p:nvSpPr>
        <p:spPr>
          <a:xfrm>
            <a:off x="-130628" y="301534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FED25F4-AC4C-401D-A35D-4D21C4482F77}"/>
              </a:ext>
            </a:extLst>
          </p:cNvPr>
          <p:cNvCxnSpPr>
            <a:cxnSpLocks/>
          </p:cNvCxnSpPr>
          <p:nvPr/>
        </p:nvCxnSpPr>
        <p:spPr>
          <a:xfrm>
            <a:off x="815598" y="2859384"/>
            <a:ext cx="392712" cy="27115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B979255-9B30-438F-9D6A-DC02C7D42D92}"/>
              </a:ext>
            </a:extLst>
          </p:cNvPr>
          <p:cNvCxnSpPr>
            <a:cxnSpLocks/>
          </p:cNvCxnSpPr>
          <p:nvPr/>
        </p:nvCxnSpPr>
        <p:spPr>
          <a:xfrm>
            <a:off x="1333501" y="3158654"/>
            <a:ext cx="239484" cy="5660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C255D3E-D34F-4603-B11D-620D6CB80B1F}"/>
              </a:ext>
            </a:extLst>
          </p:cNvPr>
          <p:cNvCxnSpPr>
            <a:stCxn id="10" idx="4"/>
            <a:endCxn id="15" idx="0"/>
          </p:cNvCxnSpPr>
          <p:nvPr/>
        </p:nvCxnSpPr>
        <p:spPr>
          <a:xfrm>
            <a:off x="1572985" y="3844458"/>
            <a:ext cx="10885" cy="4336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0C0FC08-5442-4A68-966D-7334EFA040D5}"/>
              </a:ext>
            </a:extLst>
          </p:cNvPr>
          <p:cNvCxnSpPr>
            <a:cxnSpLocks/>
          </p:cNvCxnSpPr>
          <p:nvPr/>
        </p:nvCxnSpPr>
        <p:spPr>
          <a:xfrm>
            <a:off x="941616" y="3648512"/>
            <a:ext cx="560612" cy="1025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B575A21C-3D90-4F0E-AB26-1D1977E77762}"/>
              </a:ext>
            </a:extLst>
          </p:cNvPr>
          <p:cNvCxnSpPr>
            <a:cxnSpLocks/>
          </p:cNvCxnSpPr>
          <p:nvPr/>
        </p:nvCxnSpPr>
        <p:spPr>
          <a:xfrm>
            <a:off x="1072245" y="4214569"/>
            <a:ext cx="473527" cy="1959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5C29269-157D-411D-9182-C89F61FF7EC7}"/>
              </a:ext>
            </a:extLst>
          </p:cNvPr>
          <p:cNvCxnSpPr>
            <a:cxnSpLocks/>
          </p:cNvCxnSpPr>
          <p:nvPr/>
        </p:nvCxnSpPr>
        <p:spPr>
          <a:xfrm>
            <a:off x="908958" y="3626740"/>
            <a:ext cx="119743" cy="5878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775D177-D2BF-4B36-B9FC-791A31D685BE}"/>
              </a:ext>
            </a:extLst>
          </p:cNvPr>
          <p:cNvCxnSpPr>
            <a:cxnSpLocks/>
          </p:cNvCxnSpPr>
          <p:nvPr/>
        </p:nvCxnSpPr>
        <p:spPr>
          <a:xfrm>
            <a:off x="342900" y="2662452"/>
            <a:ext cx="527133" cy="30542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7F60E0FF-5126-49EC-A2E1-048471B77499}"/>
              </a:ext>
            </a:extLst>
          </p:cNvPr>
          <p:cNvCxnSpPr>
            <a:cxnSpLocks/>
          </p:cNvCxnSpPr>
          <p:nvPr/>
        </p:nvCxnSpPr>
        <p:spPr>
          <a:xfrm>
            <a:off x="419100" y="3321941"/>
            <a:ext cx="409036" cy="3037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9C0486BE-DF28-4941-A9F8-79AC20DA1B34}"/>
              </a:ext>
            </a:extLst>
          </p:cNvPr>
          <p:cNvCxnSpPr>
            <a:cxnSpLocks/>
          </p:cNvCxnSpPr>
          <p:nvPr/>
        </p:nvCxnSpPr>
        <p:spPr>
          <a:xfrm>
            <a:off x="353786" y="2832082"/>
            <a:ext cx="54428" cy="32477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0D2AC82E-3C78-48F1-9248-DBE1D07C7DFE}"/>
              </a:ext>
            </a:extLst>
          </p:cNvPr>
          <p:cNvCxnSpPr>
            <a:cxnSpLocks/>
          </p:cNvCxnSpPr>
          <p:nvPr/>
        </p:nvCxnSpPr>
        <p:spPr>
          <a:xfrm>
            <a:off x="64498" y="2460883"/>
            <a:ext cx="293911" cy="272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83E0B2A5-A0DD-4F97-9424-2B22D11A7889}"/>
              </a:ext>
            </a:extLst>
          </p:cNvPr>
          <p:cNvCxnSpPr>
            <a:cxnSpLocks/>
          </p:cNvCxnSpPr>
          <p:nvPr/>
        </p:nvCxnSpPr>
        <p:spPr>
          <a:xfrm>
            <a:off x="16330" y="3169541"/>
            <a:ext cx="354606" cy="1077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513E8CB1-D336-4CD1-81E4-E808C1C0A174}"/>
              </a:ext>
            </a:extLst>
          </p:cNvPr>
          <p:cNvCxnSpPr>
            <a:cxnSpLocks/>
          </p:cNvCxnSpPr>
          <p:nvPr/>
        </p:nvCxnSpPr>
        <p:spPr>
          <a:xfrm flipH="1">
            <a:off x="620484" y="3658315"/>
            <a:ext cx="282208" cy="25599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B7051F7A-AB43-4F22-B69A-8A0ADFFE95DE}"/>
              </a:ext>
            </a:extLst>
          </p:cNvPr>
          <p:cNvCxnSpPr>
            <a:cxnSpLocks/>
          </p:cNvCxnSpPr>
          <p:nvPr/>
        </p:nvCxnSpPr>
        <p:spPr>
          <a:xfrm>
            <a:off x="195939" y="3881658"/>
            <a:ext cx="391887" cy="65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2CB143A8-FB38-44A6-BC48-386459692904}"/>
              </a:ext>
            </a:extLst>
          </p:cNvPr>
          <p:cNvCxnSpPr>
            <a:cxnSpLocks/>
          </p:cNvCxnSpPr>
          <p:nvPr/>
        </p:nvCxnSpPr>
        <p:spPr>
          <a:xfrm>
            <a:off x="615044" y="3996856"/>
            <a:ext cx="354607" cy="21663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804E3BB0-B78B-4E30-BDF5-A65063BF88E0}"/>
              </a:ext>
            </a:extLst>
          </p:cNvPr>
          <p:cNvCxnSpPr>
            <a:cxnSpLocks/>
          </p:cNvCxnSpPr>
          <p:nvPr/>
        </p:nvCxnSpPr>
        <p:spPr>
          <a:xfrm flipH="1">
            <a:off x="223156" y="3984887"/>
            <a:ext cx="407394" cy="50182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A163FC76-46E3-4AFA-8B97-7BAB2904644E}"/>
              </a:ext>
            </a:extLst>
          </p:cNvPr>
          <p:cNvCxnSpPr>
            <a:cxnSpLocks/>
          </p:cNvCxnSpPr>
          <p:nvPr/>
        </p:nvCxnSpPr>
        <p:spPr>
          <a:xfrm>
            <a:off x="206830" y="4382400"/>
            <a:ext cx="538840" cy="3982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CEC0BE46-BE5E-497C-8A0A-ECAD7D8F1272}"/>
              </a:ext>
            </a:extLst>
          </p:cNvPr>
          <p:cNvCxnSpPr>
            <a:cxnSpLocks/>
          </p:cNvCxnSpPr>
          <p:nvPr/>
        </p:nvCxnSpPr>
        <p:spPr>
          <a:xfrm flipH="1">
            <a:off x="-293913" y="3897801"/>
            <a:ext cx="447134" cy="2177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95A06732-8F3A-430D-BA21-2CD1805DA501}"/>
              </a:ext>
            </a:extLst>
          </p:cNvPr>
          <p:cNvCxnSpPr>
            <a:cxnSpLocks/>
          </p:cNvCxnSpPr>
          <p:nvPr/>
        </p:nvCxnSpPr>
        <p:spPr>
          <a:xfrm flipH="1">
            <a:off x="-293914" y="4421398"/>
            <a:ext cx="56061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>
            <a:extLst>
              <a:ext uri="{FF2B5EF4-FFF2-40B4-BE49-F238E27FC236}">
                <a16:creationId xmlns:a16="http://schemas.microsoft.com/office/drawing/2014/main" id="{B6FCC4FA-62CC-41F0-ACCB-7C843E5404E0}"/>
              </a:ext>
            </a:extLst>
          </p:cNvPr>
          <p:cNvSpPr/>
          <p:nvPr/>
        </p:nvSpPr>
        <p:spPr>
          <a:xfrm>
            <a:off x="576940" y="4582883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FEFB6DC-2064-4E61-ABF8-DF08849A750A}"/>
              </a:ext>
            </a:extLst>
          </p:cNvPr>
          <p:cNvSpPr/>
          <p:nvPr/>
        </p:nvSpPr>
        <p:spPr>
          <a:xfrm>
            <a:off x="152400" y="42998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1FCEA72-86D5-40F8-8937-14810648215A}"/>
              </a:ext>
            </a:extLst>
          </p:cNvPr>
          <p:cNvSpPr/>
          <p:nvPr/>
        </p:nvSpPr>
        <p:spPr>
          <a:xfrm>
            <a:off x="1469570" y="427808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990ECF54-CD16-494F-B9AB-30EAE81A5558}"/>
              </a:ext>
            </a:extLst>
          </p:cNvPr>
          <p:cNvCxnSpPr>
            <a:cxnSpLocks/>
          </p:cNvCxnSpPr>
          <p:nvPr/>
        </p:nvCxnSpPr>
        <p:spPr>
          <a:xfrm flipH="1">
            <a:off x="702126" y="4203683"/>
            <a:ext cx="337461" cy="5007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E943E44-9A3D-4A3F-908D-603B51BDAF4B}"/>
              </a:ext>
            </a:extLst>
          </p:cNvPr>
          <p:cNvCxnSpPr>
            <a:cxnSpLocks/>
          </p:cNvCxnSpPr>
          <p:nvPr/>
        </p:nvCxnSpPr>
        <p:spPr>
          <a:xfrm flipH="1">
            <a:off x="957122" y="3223970"/>
            <a:ext cx="343721" cy="4125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AEEB2C9A-97EF-44E1-8840-83408DDB8100}"/>
              </a:ext>
            </a:extLst>
          </p:cNvPr>
          <p:cNvSpPr/>
          <p:nvPr/>
        </p:nvSpPr>
        <p:spPr>
          <a:xfrm>
            <a:off x="1458685" y="3614058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29565FD-1F00-4DD2-BC14-55D5273483E3}"/>
              </a:ext>
            </a:extLst>
          </p:cNvPr>
          <p:cNvSpPr/>
          <p:nvPr/>
        </p:nvSpPr>
        <p:spPr>
          <a:xfrm>
            <a:off x="1219201" y="3048000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6765FA2-8042-43A5-A045-694E94D6C60E}"/>
              </a:ext>
            </a:extLst>
          </p:cNvPr>
          <p:cNvSpPr/>
          <p:nvPr/>
        </p:nvSpPr>
        <p:spPr>
          <a:xfrm>
            <a:off x="696683" y="2771216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DB727011-D985-42CA-BDFF-4808426ABA62}"/>
              </a:ext>
            </a:extLst>
          </p:cNvPr>
          <p:cNvCxnSpPr>
            <a:cxnSpLocks/>
          </p:cNvCxnSpPr>
          <p:nvPr/>
        </p:nvCxnSpPr>
        <p:spPr>
          <a:xfrm>
            <a:off x="817249" y="2935217"/>
            <a:ext cx="64497" cy="6416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A694BE0E-D371-4AA6-8239-7D807E03BD04}"/>
              </a:ext>
            </a:extLst>
          </p:cNvPr>
          <p:cNvSpPr/>
          <p:nvPr/>
        </p:nvSpPr>
        <p:spPr>
          <a:xfrm>
            <a:off x="794658" y="3494314"/>
            <a:ext cx="228600" cy="2304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44A9D7-54EF-E463-9045-286970F5A440}"/>
                  </a:ext>
                </a:extLst>
              </p:cNvPr>
              <p:cNvSpPr txBox="1"/>
              <p:nvPr/>
            </p:nvSpPr>
            <p:spPr>
              <a:xfrm>
                <a:off x="4463963" y="2514601"/>
                <a:ext cx="4440550" cy="168097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endParaRPr lang="en-SG" sz="2400" dirty="0"/>
              </a:p>
              <a:p>
                <a:endParaRPr lang="en-SG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Sup>
                            <m:sSub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𝑗𝑘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  <m:func>
                            <m:func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exp</m:t>
                              </m:r>
                            </m:fName>
                            <m:e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𝑖𝑒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/ℏ</m:t>
                                  </m:r>
                                  <m:nary>
                                    <m:naryPr>
                                      <m:ctrl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m:rPr>
                                          <m:brk m:alnAt="23"/>
                                        </m:rP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𝑘</m:t>
                                      </m:r>
                                    </m:sub>
                                    <m:sup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p>
                                    <m:e>
                                      <m:r>
                                        <a:rPr lang="en-US" sz="2400" b="1" i="1">
                                          <a:latin typeface="Cambria Math" panose="02040503050406030204" pitchFamily="18" charset="0"/>
                                        </a:rPr>
                                        <m:t>𝑨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⋅</m:t>
                                      </m:r>
                                      <m:r>
                                        <a:rPr lang="en-US" sz="24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𝑑</m:t>
                                      </m:r>
                                      <m:r>
                                        <a:rPr lang="en-US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𝒓</m:t>
                                      </m:r>
                                    </m:e>
                                  </m:nary>
                                </m:e>
                              </m:d>
                            </m:e>
                          </m:func>
                        </m:e>
                      </m:nary>
                    </m:oMath>
                  </m:oMathPara>
                </a14:m>
                <a:endParaRPr lang="en-US" sz="2400" b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9144A9D7-54EF-E463-9045-286970F5A4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63" y="2514601"/>
                <a:ext cx="4440550" cy="168097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945E493A-A317-2E8F-9CE0-90278FC64522}"/>
              </a:ext>
            </a:extLst>
          </p:cNvPr>
          <p:cNvSpPr txBox="1"/>
          <p:nvPr/>
        </p:nvSpPr>
        <p:spPr>
          <a:xfrm>
            <a:off x="1812472" y="2514601"/>
            <a:ext cx="914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system</a:t>
            </a:r>
            <a:endParaRPr lang="en-SG" sz="2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F2B91E2-D9A8-EC05-9FED-543B09228319}"/>
              </a:ext>
            </a:extLst>
          </p:cNvPr>
          <p:cNvSpPr txBox="1"/>
          <p:nvPr/>
        </p:nvSpPr>
        <p:spPr>
          <a:xfrm>
            <a:off x="97972" y="5162413"/>
            <a:ext cx="8716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bath</a:t>
            </a:r>
            <a:endParaRPr lang="en-SG" sz="20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C474BA64-21F0-C96D-454A-E359F9E88553}"/>
                  </a:ext>
                </a:extLst>
              </p14:cNvPr>
              <p14:cNvContentPartPr/>
              <p14:nvPr/>
            </p14:nvContentPartPr>
            <p14:xfrm>
              <a:off x="2448634" y="3406834"/>
              <a:ext cx="360" cy="3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C474BA64-21F0-C96D-454A-E359F9E8855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439994" y="3398194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A369CF89-268B-BD8A-E829-CB7A66DCADE5}"/>
                  </a:ext>
                </a:extLst>
              </p14:cNvPr>
              <p14:cNvContentPartPr/>
              <p14:nvPr/>
            </p14:nvContentPartPr>
            <p14:xfrm>
              <a:off x="2448634" y="3169954"/>
              <a:ext cx="688680" cy="25884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A369CF89-268B-BD8A-E829-CB7A66DCADE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439994" y="3161314"/>
                <a:ext cx="706320" cy="27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921C8842-A0BA-B65E-D3F7-BFF7176D2319}"/>
                  </a:ext>
                </a:extLst>
              </p14:cNvPr>
              <p14:cNvContentPartPr/>
              <p14:nvPr/>
            </p14:nvContentPartPr>
            <p14:xfrm>
              <a:off x="3150274" y="3069154"/>
              <a:ext cx="183240" cy="18612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921C8842-A0BA-B65E-D3F7-BFF7176D23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141634" y="3060514"/>
                <a:ext cx="200880" cy="203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B97B2AC6-DF5A-47C6-A32B-F3ED2CE8BA5E}"/>
                  </a:ext>
                </a:extLst>
              </p14:cNvPr>
              <p14:cNvContentPartPr/>
              <p14:nvPr/>
            </p14:nvContentPartPr>
            <p14:xfrm>
              <a:off x="3145594" y="3567394"/>
              <a:ext cx="155880" cy="20448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B97B2AC6-DF5A-47C6-A32B-F3ED2CE8BA5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3136594" y="3558754"/>
                <a:ext cx="173520" cy="222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AF902E8D-67D9-AA0B-F602-4490A186B784}"/>
                  </a:ext>
                </a:extLst>
              </p14:cNvPr>
              <p14:cNvContentPartPr/>
              <p14:nvPr/>
            </p14:nvContentPartPr>
            <p14:xfrm>
              <a:off x="2355174" y="3734255"/>
              <a:ext cx="688975" cy="258763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AF902E8D-67D9-AA0B-F602-4490A186B78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2346170" y="3725258"/>
                <a:ext cx="706623" cy="276398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D6293C-F8B9-989D-E2AA-5BB4EEEBB721}"/>
                  </a:ext>
                </a:extLst>
              </p:cNvPr>
              <p:cNvSpPr txBox="1"/>
              <p:nvPr/>
            </p:nvSpPr>
            <p:spPr>
              <a:xfrm>
                <a:off x="4463963" y="5162413"/>
                <a:ext cx="284035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 panose="02040503050406030204" pitchFamily="18" charset="0"/>
                      </a:rPr>
                      <m:t>𝑨</m:t>
                    </m:r>
                  </m:oMath>
                </a14:m>
                <a:r>
                  <a:rPr lang="en-SG" sz="2400" b="1" dirty="0"/>
                  <a:t> </a:t>
                </a:r>
                <a:r>
                  <a:rPr lang="en-SG" sz="2400" dirty="0"/>
                  <a:t>:</a:t>
                </a:r>
                <a:r>
                  <a:rPr lang="en-SG" sz="2400" b="1" dirty="0"/>
                  <a:t> </a:t>
                </a:r>
                <a:r>
                  <a:rPr lang="en-SG" sz="2400" dirty="0"/>
                  <a:t>vector field</a:t>
                </a:r>
                <a:endParaRPr lang="en-SG" sz="2400" b="1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0D6293C-F8B9-989D-E2AA-5BB4EEEBB72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3963" y="5162413"/>
                <a:ext cx="2840351" cy="461665"/>
              </a:xfrm>
              <a:prstGeom prst="rect">
                <a:avLst/>
              </a:prstGeom>
              <a:blipFill>
                <a:blip r:embed="rId17"/>
                <a:stretch>
                  <a:fillRect l="-429" t="-10526" b="-2894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459253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NEGF, definitions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3749443"/>
              </p:ext>
            </p:extLst>
          </p:nvPr>
        </p:nvGraphicFramePr>
        <p:xfrm>
          <a:off x="332678" y="2263324"/>
          <a:ext cx="8396755" cy="33117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3" imgW="5283000" imgH="2082600" progId="Equation.DSMT4">
                  <p:embed/>
                </p:oleObj>
              </mc:Choice>
              <mc:Fallback>
                <p:oleObj name="Equation" r:id="rId3" imgW="5283000" imgH="20826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2678" y="2263324"/>
                        <a:ext cx="8396755" cy="33117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C5D04F-52B8-4FB8-AAC0-D7EE5AC09F95}"/>
              </a:ext>
            </a:extLst>
          </p:cNvPr>
          <p:cNvCxnSpPr/>
          <p:nvPr/>
        </p:nvCxnSpPr>
        <p:spPr>
          <a:xfrm>
            <a:off x="2715904" y="2790967"/>
            <a:ext cx="696036" cy="559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64593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A5283-4769-4073-83BA-1CCBEAD7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Fluctuation-dissipation theorem in thermal equilibrium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DF042-8B1D-4DD3-A983-53525905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84E3AF3-D312-4DD5-821C-10B6A868DC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402180"/>
              </p:ext>
            </p:extLst>
          </p:nvPr>
        </p:nvGraphicFramePr>
        <p:xfrm>
          <a:off x="1239044" y="2127251"/>
          <a:ext cx="6665912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3" imgW="2882880" imgH="1828800" progId="Equation.DSMT4">
                  <p:embed/>
                </p:oleObj>
              </mc:Choice>
              <mc:Fallback>
                <p:oleObj name="Equation" r:id="rId3" imgW="2882880" imgH="18288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39044" y="2127251"/>
                        <a:ext cx="6665912" cy="422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A898221-2D00-412D-B484-06B5F5DD87EA}"/>
              </a:ext>
            </a:extLst>
          </p:cNvPr>
          <p:cNvSpPr txBox="1"/>
          <p:nvPr/>
        </p:nvSpPr>
        <p:spPr>
          <a:xfrm>
            <a:off x="4920343" y="3054023"/>
            <a:ext cx="24703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Callen and Welton 1951,</a:t>
            </a:r>
          </a:p>
          <a:p>
            <a:r>
              <a:rPr lang="en-US" dirty="0"/>
              <a:t>Eckhardt 1984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224345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Dyson equations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246907"/>
              </p:ext>
            </p:extLst>
          </p:nvPr>
        </p:nvGraphicFramePr>
        <p:xfrm>
          <a:off x="783467" y="1931987"/>
          <a:ext cx="7577066" cy="3935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3" imgW="5257800" imgH="2730240" progId="Equation.DSMT4">
                  <p:embed/>
                </p:oleObj>
              </mc:Choice>
              <mc:Fallback>
                <p:oleObj name="Equation" r:id="rId3" imgW="5257800" imgH="27302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83467" y="1931987"/>
                        <a:ext cx="7577066" cy="3935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97024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316A898B-55FC-407A-A1A4-6A4ED109E8DD}"/>
              </a:ext>
            </a:extLst>
          </p:cNvPr>
          <p:cNvSpPr/>
          <p:nvPr/>
        </p:nvSpPr>
        <p:spPr>
          <a:xfrm>
            <a:off x="6805535" y="2296886"/>
            <a:ext cx="1282551" cy="132556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03F029-33A9-4AC4-89FE-F5C5349A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surface integral to volume integral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0FF94-9FD0-41EF-A3B2-B2079E55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5D980BF-D8B5-4318-ADA0-196902D3F2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1142223"/>
              </p:ext>
            </p:extLst>
          </p:nvPr>
        </p:nvGraphicFramePr>
        <p:xfrm>
          <a:off x="920673" y="2124908"/>
          <a:ext cx="5884862" cy="3608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5" name="Equation" r:id="rId3" imgW="3644640" imgH="2234880" progId="Equation.DSMT4">
                  <p:embed/>
                </p:oleObj>
              </mc:Choice>
              <mc:Fallback>
                <p:oleObj name="Equation" r:id="rId3" imgW="3644640" imgH="22348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20673" y="2124908"/>
                        <a:ext cx="5884862" cy="36083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ube 6">
            <a:extLst>
              <a:ext uri="{FF2B5EF4-FFF2-40B4-BE49-F238E27FC236}">
                <a16:creationId xmlns:a16="http://schemas.microsoft.com/office/drawing/2014/main" id="{F82A3D15-FC27-4E51-945E-2DEDBF63FE40}"/>
              </a:ext>
            </a:extLst>
          </p:cNvPr>
          <p:cNvSpPr/>
          <p:nvPr/>
        </p:nvSpPr>
        <p:spPr>
          <a:xfrm>
            <a:off x="7172960" y="2661920"/>
            <a:ext cx="528320" cy="528320"/>
          </a:xfrm>
          <a:prstGeom prst="cub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6086A2-8536-4A74-AFC2-89370B25FFDB}"/>
              </a:ext>
            </a:extLst>
          </p:cNvPr>
          <p:cNvSpPr txBox="1"/>
          <p:nvPr/>
        </p:nvSpPr>
        <p:spPr>
          <a:xfrm>
            <a:off x="7193280" y="2763521"/>
            <a:ext cx="29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</a:t>
            </a:r>
            <a:endParaRPr lang="en-US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5111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Self energy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D83D-28DE-4F0A-887A-BF791103D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2870EA-FEC8-4ECD-8AF9-0E9D67C3B11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002298"/>
              </p:ext>
            </p:extLst>
          </p:nvPr>
        </p:nvGraphicFramePr>
        <p:xfrm>
          <a:off x="735013" y="4048125"/>
          <a:ext cx="7673975" cy="258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9" name="Equation" r:id="rId5" imgW="4863960" imgH="1638000" progId="Equation.DSMT4">
                  <p:embed/>
                </p:oleObj>
              </mc:Choice>
              <mc:Fallback>
                <p:oleObj name="Equation" r:id="rId5" imgW="4863960" imgH="163800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5013" y="4048125"/>
                        <a:ext cx="7673975" cy="2586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rc 5">
            <a:extLst>
              <a:ext uri="{FF2B5EF4-FFF2-40B4-BE49-F238E27FC236}">
                <a16:creationId xmlns:a16="http://schemas.microsoft.com/office/drawing/2014/main" id="{E419148E-6C90-4B89-B673-F9235206BDA8}"/>
              </a:ext>
            </a:extLst>
          </p:cNvPr>
          <p:cNvSpPr/>
          <p:nvPr/>
        </p:nvSpPr>
        <p:spPr>
          <a:xfrm>
            <a:off x="1431713" y="237913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434D3363-589E-4817-9E39-E50D06330A6A}"/>
              </a:ext>
            </a:extLst>
          </p:cNvPr>
          <p:cNvSpPr/>
          <p:nvPr/>
        </p:nvSpPr>
        <p:spPr>
          <a:xfrm rot="10800000">
            <a:off x="1446953" y="269917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D7ABE04-6C9F-41D4-B195-F98FFEAA5293}"/>
              </a:ext>
            </a:extLst>
          </p:cNvPr>
          <p:cNvSpPr/>
          <p:nvPr/>
        </p:nvSpPr>
        <p:spPr>
          <a:xfrm rot="5400000">
            <a:off x="3360420" y="310896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3DF4A0-BA68-470C-BF8C-98BD6204FCB6}"/>
              </a:ext>
            </a:extLst>
          </p:cNvPr>
          <p:cNvSpPr/>
          <p:nvPr/>
        </p:nvSpPr>
        <p:spPr>
          <a:xfrm rot="16200000">
            <a:off x="1165860" y="313182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8C2E4D-865F-43A6-8EA2-09520134F6FB}"/>
              </a:ext>
            </a:extLst>
          </p:cNvPr>
          <p:cNvSpPr txBox="1"/>
          <p:nvPr/>
        </p:nvSpPr>
        <p:spPr>
          <a:xfrm>
            <a:off x="2103120" y="1798320"/>
            <a:ext cx="117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RPA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3037D5A7-AC6F-0460-5815-9DFA836A420A}"/>
              </a:ext>
            </a:extLst>
          </p:cNvPr>
          <p:cNvSpPr/>
          <p:nvPr/>
        </p:nvSpPr>
        <p:spPr>
          <a:xfrm>
            <a:off x="5394108" y="1508277"/>
            <a:ext cx="1950720" cy="1325563"/>
          </a:xfrm>
          <a:prstGeom prst="arc">
            <a:avLst>
              <a:gd name="adj1" fmla="val 5700506"/>
              <a:gd name="adj2" fmla="val 5044763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13CE7C60-61BC-39F1-B162-BD19CEF32F38}"/>
              </a:ext>
            </a:extLst>
          </p:cNvPr>
          <p:cNvSpPr/>
          <p:nvPr/>
        </p:nvSpPr>
        <p:spPr>
          <a:xfrm rot="16200000">
            <a:off x="6184172" y="2979421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3FA0981-4CBF-8AFA-6BF8-D7D3DD406DD6}"/>
              </a:ext>
            </a:extLst>
          </p:cNvPr>
          <p:cNvSpPr/>
          <p:nvPr/>
        </p:nvSpPr>
        <p:spPr>
          <a:xfrm rot="5400000">
            <a:off x="6332217" y="2989217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06225C-5BA0-0B71-1CC7-CE3F85930595}"/>
              </a:ext>
            </a:extLst>
          </p:cNvPr>
          <p:cNvSpPr txBox="1"/>
          <p:nvPr/>
        </p:nvSpPr>
        <p:spPr>
          <a:xfrm>
            <a:off x="7344827" y="1208314"/>
            <a:ext cx="1701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diamagnetic</a:t>
            </a:r>
            <a:endParaRPr lang="en-SG" sz="2400" dirty="0"/>
          </a:p>
        </p:txBody>
      </p:sp>
    </p:spTree>
    <p:extLst>
      <p:ext uri="{BB962C8B-B14F-4D97-AF65-F5344CB8AC3E}">
        <p14:creationId xmlns:p14="http://schemas.microsoft.com/office/powerpoint/2010/main" val="2987573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EAB16-46C5-4071-9103-07E49CCA1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3E80B-B631-47AD-8261-521D4944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F0DB330-0625-467F-9208-7582DC97D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0110765"/>
              </p:ext>
            </p:extLst>
          </p:nvPr>
        </p:nvGraphicFramePr>
        <p:xfrm>
          <a:off x="1276350" y="2101850"/>
          <a:ext cx="7312025" cy="361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3" name="Equation" r:id="rId4" imgW="3848040" imgH="1904760" progId="Equation.DSMT4">
                  <p:embed/>
                </p:oleObj>
              </mc:Choice>
              <mc:Fallback>
                <p:oleObj name="Equation" r:id="rId4" imgW="3848040" imgH="190476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276350" y="2101850"/>
                        <a:ext cx="7312025" cy="361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ED15777-22CE-490D-8553-8D89C64B7838}"/>
              </a:ext>
            </a:extLst>
          </p:cNvPr>
          <p:cNvSpPr txBox="1"/>
          <p:nvPr/>
        </p:nvSpPr>
        <p:spPr>
          <a:xfrm>
            <a:off x="6607425" y="1465262"/>
            <a:ext cx="23113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Krüger</a:t>
            </a:r>
            <a:r>
              <a:rPr lang="en-US" sz="1600" dirty="0"/>
              <a:t>, et al (2012); </a:t>
            </a:r>
            <a:r>
              <a:rPr lang="en-US" sz="1600" dirty="0" err="1"/>
              <a:t>Strekha</a:t>
            </a:r>
            <a:r>
              <a:rPr lang="en-US" sz="1600" dirty="0"/>
              <a:t>, et al, PRA;</a:t>
            </a:r>
          </a:p>
          <a:p>
            <a:r>
              <a:rPr lang="en-US" sz="1600" dirty="0"/>
              <a:t>Wang, et al, Front. Phys. (2023).</a:t>
            </a:r>
            <a:endParaRPr lang="en-SG" sz="1600" dirty="0"/>
          </a:p>
        </p:txBody>
      </p:sp>
    </p:spTree>
    <p:extLst>
      <p:ext uri="{BB962C8B-B14F-4D97-AF65-F5344CB8AC3E}">
        <p14:creationId xmlns:p14="http://schemas.microsoft.com/office/powerpoint/2010/main" val="18414786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086AD-9DD6-4E30-9067-80C85AE61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Force and torque from the nonequilibrium 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8E5EED-D0A9-4393-BD65-AA68F97C2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86D1F4-D2E1-41D0-B0E0-D47A72BCD6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316691">
            <a:off x="1012459" y="3290686"/>
            <a:ext cx="6271830" cy="2885042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44BB50F2-A3F0-4F3A-A4FF-81344ACF733B}"/>
              </a:ext>
            </a:extLst>
          </p:cNvPr>
          <p:cNvSpPr/>
          <p:nvPr/>
        </p:nvSpPr>
        <p:spPr>
          <a:xfrm>
            <a:off x="3214655" y="4464208"/>
            <a:ext cx="1575712" cy="3193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1198F3-26EE-4874-B0DB-BFE6105AE840}"/>
                  </a:ext>
                </a:extLst>
              </p:cNvPr>
              <p:cNvSpPr txBox="1"/>
              <p:nvPr/>
            </p:nvSpPr>
            <p:spPr>
              <a:xfrm>
                <a:off x="539090" y="4271753"/>
                <a:ext cx="382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11198F3-26EE-4874-B0DB-BFE6105AE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090" y="4271753"/>
                <a:ext cx="382990" cy="369332"/>
              </a:xfrm>
              <a:prstGeom prst="rect">
                <a:avLst/>
              </a:prstGeom>
              <a:blipFill>
                <a:blip r:embed="rId3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2B1A3B-E85B-413E-AFBC-7302E9585ABF}"/>
                  </a:ext>
                </a:extLst>
              </p:cNvPr>
              <p:cNvSpPr txBox="1"/>
              <p:nvPr/>
            </p:nvSpPr>
            <p:spPr>
              <a:xfrm>
                <a:off x="7474446" y="4424153"/>
                <a:ext cx="3829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B2B1A3B-E85B-413E-AFBC-7302E9585A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74446" y="4424153"/>
                <a:ext cx="382990" cy="369332"/>
              </a:xfrm>
              <a:prstGeom prst="rect">
                <a:avLst/>
              </a:prstGeom>
              <a:blipFill>
                <a:blip r:embed="rId4"/>
                <a:stretch>
                  <a:fillRect r="-1587" b="-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EAA811F-946A-4C59-82C9-BEA116B4262A}"/>
              </a:ext>
            </a:extLst>
          </p:cNvPr>
          <p:cNvCxnSpPr/>
          <p:nvPr/>
        </p:nvCxnSpPr>
        <p:spPr>
          <a:xfrm>
            <a:off x="6141493" y="2586251"/>
            <a:ext cx="238835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BBA7B4-A977-462C-806C-601FE1C709B7}"/>
                  </a:ext>
                </a:extLst>
              </p:cNvPr>
              <p:cNvSpPr txBox="1"/>
              <p:nvPr/>
            </p:nvSpPr>
            <p:spPr>
              <a:xfrm>
                <a:off x="6448567" y="2419068"/>
                <a:ext cx="200376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𝐩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ABBA7B4-A977-462C-806C-601FE1C709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8567" y="2419068"/>
                <a:ext cx="200376" cy="276999"/>
              </a:xfrm>
              <a:prstGeom prst="rect">
                <a:avLst/>
              </a:prstGeom>
              <a:blipFill>
                <a:blip r:embed="rId5"/>
                <a:stretch>
                  <a:fillRect l="-30303" r="-27273" b="-28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5A42AE5-858C-4316-8BE5-C1038773A895}"/>
              </a:ext>
            </a:extLst>
          </p:cNvPr>
          <p:cNvCxnSpPr/>
          <p:nvPr/>
        </p:nvCxnSpPr>
        <p:spPr>
          <a:xfrm flipV="1">
            <a:off x="2047164" y="2033516"/>
            <a:ext cx="0" cy="10039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117A9-D6FD-4D16-9879-C5CF29E27CAE}"/>
                  </a:ext>
                </a:extLst>
              </p:cNvPr>
              <p:cNvSpPr txBox="1"/>
              <p:nvPr/>
            </p:nvSpPr>
            <p:spPr>
              <a:xfrm>
                <a:off x="2226847" y="1759426"/>
                <a:ext cx="139461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𝐉</m:t>
                      </m:r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60117A9-D6FD-4D16-9879-C5CF29E27C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26847" y="1759426"/>
                <a:ext cx="139461" cy="276999"/>
              </a:xfrm>
              <a:prstGeom prst="rect">
                <a:avLst/>
              </a:prstGeom>
              <a:blipFill>
                <a:blip r:embed="rId6"/>
                <a:stretch>
                  <a:fillRect l="-52174" r="-56522" b="-3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A934D715-19C8-40A1-B194-D8AD394B00B6}"/>
              </a:ext>
            </a:extLst>
          </p:cNvPr>
          <p:cNvGrpSpPr/>
          <p:nvPr/>
        </p:nvGrpSpPr>
        <p:grpSpPr>
          <a:xfrm>
            <a:off x="1873924" y="2175082"/>
            <a:ext cx="495000" cy="747720"/>
            <a:chOff x="1873924" y="2175082"/>
            <a:chExt cx="495000" cy="74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0B4F872-F931-4C71-948F-E86BC4CEE99E}"/>
                    </a:ext>
                  </a:extLst>
                </p14:cNvPr>
                <p14:cNvContentPartPr/>
                <p14:nvPr/>
              </p14:nvContentPartPr>
              <p14:xfrm>
                <a:off x="1932604" y="2845042"/>
                <a:ext cx="1080" cy="252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0B4F872-F931-4C71-948F-E86BC4CEE99E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1923964" y="2836042"/>
                  <a:ext cx="18720" cy="201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A4FD10C7-0D0A-4DF2-8B75-790D5AD9FE4A}"/>
                    </a:ext>
                  </a:extLst>
                </p14:cNvPr>
                <p14:cNvContentPartPr/>
                <p14:nvPr/>
              </p14:nvContentPartPr>
              <p14:xfrm>
                <a:off x="1932604" y="2846842"/>
                <a:ext cx="360" cy="360"/>
              </p14:xfrm>
            </p:contentPart>
          </mc:Choice>
          <mc:Fallback xmlns=""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A4FD10C7-0D0A-4DF2-8B75-790D5AD9FE4A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923964" y="2838202"/>
                  <a:ext cx="18000" cy="18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C4C6A028-36A8-4369-BFB0-D0E0AB813E02}"/>
                    </a:ext>
                  </a:extLst>
                </p14:cNvPr>
                <p14:cNvContentPartPr/>
                <p14:nvPr/>
              </p14:nvContentPartPr>
              <p14:xfrm>
                <a:off x="1873924" y="2179042"/>
                <a:ext cx="495000" cy="7437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C4C6A028-36A8-4369-BFB0-D0E0AB813E0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864924" y="2170402"/>
                  <a:ext cx="512640" cy="761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449362FD-E4FC-4632-AB7B-EF3A01D1C423}"/>
                    </a:ext>
                  </a:extLst>
                </p14:cNvPr>
                <p14:cNvContentPartPr/>
                <p14:nvPr/>
              </p14:nvContentPartPr>
              <p14:xfrm>
                <a:off x="2147884" y="2175082"/>
                <a:ext cx="101160" cy="705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449362FD-E4FC-4632-AB7B-EF3A01D1C423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2138884" y="2166442"/>
                  <a:ext cx="118800" cy="8820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1895206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4F52E-FFAF-441C-8F0C-1D725418C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Emission from graphene edge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D8CA0B-F262-4597-ADF4-AC17DB13B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8955F1-0501-4738-B44F-E4FA4863D4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9799" y="1690689"/>
            <a:ext cx="3946800" cy="2589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952191-F40A-4722-876E-E406B2895D74}"/>
                  </a:ext>
                </a:extLst>
              </p:cNvPr>
              <p:cNvSpPr txBox="1"/>
              <p:nvPr/>
            </p:nvSpPr>
            <p:spPr>
              <a:xfrm>
                <a:off x="5505973" y="4419600"/>
                <a:ext cx="3104627" cy="12922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(a) Emission power as a function of temperature, (b) </a:t>
                </a:r>
                <a:r>
                  <a:rPr lang="en-US" i="1" dirty="0"/>
                  <a:t>P</a:t>
                </a:r>
                <a:r>
                  <a:rPr lang="en-US" dirty="0"/>
                  <a:t>, </a:t>
                </a:r>
                <a:r>
                  <a:rPr lang="en-US" i="1" dirty="0"/>
                  <a:t>N</a:t>
                </a:r>
                <a:r>
                  <a:rPr lang="en-US" dirty="0"/>
                  <a:t>, </a:t>
                </a:r>
                <a:r>
                  <a:rPr lang="en-US" i="1" dirty="0"/>
                  <a:t>F</a:t>
                </a:r>
                <a:r>
                  <a:rPr lang="en-US" dirty="0"/>
                  <a:t> as a function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 fixing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=−0.8</m:t>
                    </m:r>
                  </m:oMath>
                </a14:m>
                <a:r>
                  <a:rPr lang="en-US" dirty="0"/>
                  <a:t>.  Y.-M. Zhang, etc.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7952191-F40A-4722-876E-E406B2895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05973" y="4419600"/>
                <a:ext cx="3104627" cy="1292213"/>
              </a:xfrm>
              <a:prstGeom prst="rect">
                <a:avLst/>
              </a:prstGeom>
              <a:blipFill>
                <a:blip r:embed="rId3"/>
                <a:stretch>
                  <a:fillRect l="-1569" t="-2358" b="-188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6BA02608-F148-469F-BB4E-402D5ACA14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56837"/>
            <a:ext cx="5313648" cy="4139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97190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35EFB2-5454-4B62-B025-85A44FD42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EEC584-A81A-4E0E-AAE5-32EF91F06B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0200"/>
            <a:ext cx="9144000" cy="510655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901A98-01E7-4D8B-BD43-7D91B6F3EE06}"/>
                  </a:ext>
                </a:extLst>
              </p:cNvPr>
              <p:cNvSpPr txBox="1"/>
              <p:nvPr/>
            </p:nvSpPr>
            <p:spPr>
              <a:xfrm>
                <a:off x="445062" y="5721069"/>
                <a:ext cx="816486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i="1" dirty="0"/>
                  <a:t>I</a:t>
                </a:r>
                <a:r>
                  <a:rPr lang="en-US" dirty="0"/>
                  <a:t>, </a:t>
                </a:r>
                <a:r>
                  <a:rPr lang="en-US" i="1" dirty="0"/>
                  <a:t>N</a:t>
                </a:r>
                <a:r>
                  <a:rPr lang="en-US" dirty="0"/>
                  <a:t>, </a:t>
                </a:r>
                <a:r>
                  <a:rPr lang="en-US" i="1" dirty="0"/>
                  <a:t>F</a:t>
                </a:r>
                <a:r>
                  <a:rPr lang="en-US" dirty="0"/>
                  <a:t> scan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</m:oMath>
                </a14:m>
                <a:r>
                  <a:rPr lang="en-US" dirty="0"/>
                  <a:t>vs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/>
                  <a:t>.  System size width 700 unit cells, k-point 401.  From Zhang, et al, PRB 105, 205421 (2022).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901A98-01E7-4D8B-BD43-7D91B6F3EE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5062" y="5721069"/>
                <a:ext cx="8164864" cy="646331"/>
              </a:xfrm>
              <a:prstGeom prst="rect">
                <a:avLst/>
              </a:prstGeom>
              <a:blipFill>
                <a:blip r:embed="rId3"/>
                <a:stretch>
                  <a:fillRect l="-597" t="-4673" b="-1308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2849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B84AE1-1731-4EE0-ABF9-D1B9B9EB0D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rPr lang="en-US" baseline="-25000" dirty="0"/>
              <a:t>60</a:t>
            </a:r>
            <a:r>
              <a:rPr lang="en-US" dirty="0"/>
              <a:t> and graphene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CE69FA-12F2-4276-A2C3-E68DE1A80E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D5228D-55AC-46A5-9612-5037175B86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66344"/>
            <a:ext cx="9144000" cy="3486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2560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97B112-AEB7-426D-9FC0-F4017A4E6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16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335025-0947-8C0F-F751-F2C8CF3AF7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73" y="478015"/>
            <a:ext cx="4151214" cy="28898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FE8F4D5-FC68-E38E-5BC3-195F973A70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9901" y="3367886"/>
            <a:ext cx="4878654" cy="32313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14D0E6D-B2AA-B95F-F5C4-1DA02F8F81E5}"/>
              </a:ext>
            </a:extLst>
          </p:cNvPr>
          <p:cNvSpPr txBox="1"/>
          <p:nvPr/>
        </p:nvSpPr>
        <p:spPr>
          <a:xfrm>
            <a:off x="405445" y="4383402"/>
            <a:ext cx="34229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Þ"/>
            </a:pPr>
            <a:r>
              <a:rPr lang="en-US" dirty="0"/>
              <a:t>Energy transport and force between 13</a:t>
            </a:r>
            <a:r>
              <a:rPr lang="en-US" dirty="0">
                <a:sym typeface="Symbol" panose="05050102010706020507" pitchFamily="18" charset="2"/>
              </a:rPr>
              <a:t></a:t>
            </a:r>
            <a:r>
              <a:rPr lang="en-US" dirty="0"/>
              <a:t>8 graphene strip and C</a:t>
            </a:r>
            <a:r>
              <a:rPr lang="en-US" baseline="-25000" dirty="0"/>
              <a:t>60</a:t>
            </a:r>
            <a:r>
              <a:rPr lang="en-US" dirty="0"/>
              <a:t> at a center distance of 1 nm, symmetrically biased with chemical potential at 300 K.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BADA8E-CE1C-7947-072B-99E1F71E8060}"/>
              </a:ext>
            </a:extLst>
          </p:cNvPr>
          <p:cNvSpPr txBox="1"/>
          <p:nvPr/>
        </p:nvSpPr>
        <p:spPr>
          <a:xfrm>
            <a:off x="4673997" y="1235123"/>
            <a:ext cx="36712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Ü"/>
            </a:pPr>
            <a:r>
              <a:rPr lang="en-US" dirty="0">
                <a:sym typeface="Symbol" panose="05050102010706020507" pitchFamily="18" charset="2"/>
              </a:rPr>
              <a:t>v</a:t>
            </a:r>
            <a:r>
              <a:rPr lang="en-US" dirty="0"/>
              <a:t>an der Waals force between two C</a:t>
            </a:r>
            <a:r>
              <a:rPr lang="en-US" baseline="-25000" dirty="0"/>
              <a:t>60</a:t>
            </a:r>
            <a:r>
              <a:rPr lang="en-US" dirty="0"/>
              <a:t> molecules as a function of distance </a:t>
            </a:r>
            <a:r>
              <a:rPr lang="en-US" i="1" dirty="0"/>
              <a:t>d</a:t>
            </a:r>
            <a:r>
              <a:rPr lang="en-US" dirty="0"/>
              <a:t> at 300 K. </a:t>
            </a:r>
          </a:p>
          <a:p>
            <a:pPr marL="285750" indent="-285750">
              <a:buFont typeface="Symbol" panose="05050102010706020507" pitchFamily="18" charset="2"/>
              <a:buChar char="Ü"/>
            </a:pPr>
            <a:endParaRPr lang="en-US" dirty="0"/>
          </a:p>
          <a:p>
            <a:pPr marL="285750" indent="-285750">
              <a:buFont typeface="Symbol" panose="05050102010706020507" pitchFamily="18" charset="2"/>
              <a:buChar char="Ü"/>
            </a:pPr>
            <a:endParaRPr lang="en-US" dirty="0"/>
          </a:p>
          <a:p>
            <a:r>
              <a:rPr lang="en-US" dirty="0"/>
              <a:t>From arXiv:2307.1136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34485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19644-8043-CFDC-1FBF-22FFC68DA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Heat transfer of 2D metals, super-Planckian problem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2BCFEA-39D9-A008-06C6-201B7B46A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17</a:t>
            </a:fld>
            <a:endParaRPr lang="en-US"/>
          </a:p>
        </p:txBody>
      </p:sp>
      <p:sp>
        <p:nvSpPr>
          <p:cNvPr id="5" name="Flowchart: Data 4">
            <a:extLst>
              <a:ext uri="{FF2B5EF4-FFF2-40B4-BE49-F238E27FC236}">
                <a16:creationId xmlns:a16="http://schemas.microsoft.com/office/drawing/2014/main" id="{6E9FFB24-E61F-8ABA-705A-56266F70231A}"/>
              </a:ext>
            </a:extLst>
          </p:cNvPr>
          <p:cNvSpPr/>
          <p:nvPr/>
        </p:nvSpPr>
        <p:spPr>
          <a:xfrm>
            <a:off x="2100943" y="2973049"/>
            <a:ext cx="1611086" cy="1665514"/>
          </a:xfrm>
          <a:prstGeom prst="flowChartInputOutpu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dirty="0"/>
          </a:p>
        </p:txBody>
      </p:sp>
      <p:sp>
        <p:nvSpPr>
          <p:cNvPr id="6" name="Flowchart: Data 5">
            <a:extLst>
              <a:ext uri="{FF2B5EF4-FFF2-40B4-BE49-F238E27FC236}">
                <a16:creationId xmlns:a16="http://schemas.microsoft.com/office/drawing/2014/main" id="{0AE7D6DB-D93D-F30B-77ED-953C9D58559C}"/>
              </a:ext>
            </a:extLst>
          </p:cNvPr>
          <p:cNvSpPr/>
          <p:nvPr/>
        </p:nvSpPr>
        <p:spPr>
          <a:xfrm>
            <a:off x="4724400" y="2973049"/>
            <a:ext cx="1611086" cy="1665514"/>
          </a:xfrm>
          <a:prstGeom prst="flowChartInputOutp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491E35C2-E09A-F6D7-1D86-1708E2FA6509}"/>
              </a:ext>
            </a:extLst>
          </p:cNvPr>
          <p:cNvCxnSpPr>
            <a:cxnSpLocks/>
          </p:cNvCxnSpPr>
          <p:nvPr/>
        </p:nvCxnSpPr>
        <p:spPr>
          <a:xfrm>
            <a:off x="3439886" y="5094515"/>
            <a:ext cx="1284514" cy="0"/>
          </a:xfrm>
          <a:prstGeom prst="straightConnector1">
            <a:avLst/>
          </a:prstGeom>
          <a:ln w="15875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1772BA4C-EFF8-51A6-6D0E-CB5D3B41F6FD}"/>
              </a:ext>
            </a:extLst>
          </p:cNvPr>
          <p:cNvSpPr txBox="1"/>
          <p:nvPr/>
        </p:nvSpPr>
        <p:spPr>
          <a:xfrm>
            <a:off x="3897086" y="5355771"/>
            <a:ext cx="3156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/>
              <a:t>d</a:t>
            </a:r>
            <a:endParaRPr lang="en-SG" sz="2400" i="1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1BAFE39-4CC7-DB03-7D61-1AAFCFE3F06C}"/>
              </a:ext>
            </a:extLst>
          </p:cNvPr>
          <p:cNvCxnSpPr/>
          <p:nvPr/>
        </p:nvCxnSpPr>
        <p:spPr>
          <a:xfrm flipV="1">
            <a:off x="1143000" y="2973049"/>
            <a:ext cx="0" cy="455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37422C7-9FB1-69FF-58B5-15F4369DEFF1}"/>
              </a:ext>
            </a:extLst>
          </p:cNvPr>
          <p:cNvCxnSpPr/>
          <p:nvPr/>
        </p:nvCxnSpPr>
        <p:spPr>
          <a:xfrm flipV="1">
            <a:off x="1143000" y="2973049"/>
            <a:ext cx="141514" cy="4559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42805C2-D09D-AEAE-0B40-E1420DA1BBD2}"/>
              </a:ext>
            </a:extLst>
          </p:cNvPr>
          <p:cNvCxnSpPr/>
          <p:nvPr/>
        </p:nvCxnSpPr>
        <p:spPr>
          <a:xfrm>
            <a:off x="1143000" y="3429000"/>
            <a:ext cx="3918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D1F5DAB-6C90-A744-2753-C3E505F54E80}"/>
              </a:ext>
            </a:extLst>
          </p:cNvPr>
          <p:cNvSpPr txBox="1"/>
          <p:nvPr/>
        </p:nvSpPr>
        <p:spPr>
          <a:xfrm>
            <a:off x="2612571" y="2383972"/>
            <a:ext cx="979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1000 K</a:t>
            </a:r>
            <a:endParaRPr lang="en-SG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65EF291-F5FF-268A-24E6-A4171BD189F7}"/>
              </a:ext>
            </a:extLst>
          </p:cNvPr>
          <p:cNvSpPr txBox="1"/>
          <p:nvPr/>
        </p:nvSpPr>
        <p:spPr>
          <a:xfrm>
            <a:off x="5333999" y="2383972"/>
            <a:ext cx="9797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300 K</a:t>
            </a:r>
            <a:endParaRPr lang="en-S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929553-2C27-DF8B-F9D9-0F04AA7243BB}"/>
              </a:ext>
            </a:extLst>
          </p:cNvPr>
          <p:cNvSpPr txBox="1"/>
          <p:nvPr/>
        </p:nvSpPr>
        <p:spPr>
          <a:xfrm>
            <a:off x="1555749" y="3219450"/>
            <a:ext cx="238575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z</a:t>
            </a:r>
            <a:endParaRPr lang="en-SG" i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122899-89E7-D121-0511-EB1E89679887}"/>
              </a:ext>
            </a:extLst>
          </p:cNvPr>
          <p:cNvSpPr txBox="1"/>
          <p:nvPr/>
        </p:nvSpPr>
        <p:spPr>
          <a:xfrm>
            <a:off x="1168399" y="2603500"/>
            <a:ext cx="238575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x</a:t>
            </a:r>
            <a:endParaRPr lang="en-SG" i="1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BC20D96-9B07-C643-9CA7-603152E94C8F}"/>
              </a:ext>
            </a:extLst>
          </p:cNvPr>
          <p:cNvSpPr txBox="1"/>
          <p:nvPr/>
        </p:nvSpPr>
        <p:spPr>
          <a:xfrm>
            <a:off x="863599" y="2705100"/>
            <a:ext cx="238575" cy="369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y</a:t>
            </a:r>
            <a:endParaRPr lang="en-SG" i="1" dirty="0"/>
          </a:p>
        </p:txBody>
      </p:sp>
    </p:spTree>
    <p:extLst>
      <p:ext uri="{BB962C8B-B14F-4D97-AF65-F5344CB8AC3E}">
        <p14:creationId xmlns:p14="http://schemas.microsoft.com/office/powerpoint/2010/main" val="2736444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03D3D0B-3953-1083-1573-FDB9022D81E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Drude model approximation to photon self-energy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Π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03D3D0B-3953-1083-1573-FDB9022D81E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825" r="-2396" b="-207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01C26B-4D4B-59F4-266F-90BAEE41D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708E4C-0552-2A5A-9592-AD392FC4D1E4}"/>
                  </a:ext>
                </a:extLst>
              </p:cNvPr>
              <p:cNvSpPr txBox="1"/>
              <p:nvPr/>
            </p:nvSpPr>
            <p:spPr>
              <a:xfrm>
                <a:off x="4267200" y="2948740"/>
                <a:ext cx="4275658" cy="96051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num>
                                <m:den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den>
                              </m:f>
                            </m:e>
                          </m:d>
                        </m:num>
                        <m:den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𝜂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den>
                      </m:f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sub>
                      </m:sSub>
                      <m:sSub>
                        <m:sSub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𝛿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𝜈</m:t>
                          </m:r>
                        </m:sub>
                      </m:sSub>
                    </m:oMath>
                  </m:oMathPara>
                </a14:m>
                <a:endParaRPr lang="en-SG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7D708E4C-0552-2A5A-9592-AD392FC4D1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67200" y="2948740"/>
                <a:ext cx="4275658" cy="96051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E8D4F4B6-FC98-39C6-6397-13B7A6F15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8710" y="2537659"/>
            <a:ext cx="2743200" cy="2743200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14543CE-95C0-544D-2EED-0CB7742614C0}"/>
              </a:ext>
            </a:extLst>
          </p:cNvPr>
          <p:cNvCxnSpPr>
            <a:cxnSpLocks/>
          </p:cNvCxnSpPr>
          <p:nvPr/>
        </p:nvCxnSpPr>
        <p:spPr>
          <a:xfrm>
            <a:off x="2068286" y="5671458"/>
            <a:ext cx="598714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DD7B6138-E2B9-EEE8-AE0A-3C475E813272}"/>
              </a:ext>
            </a:extLst>
          </p:cNvPr>
          <p:cNvSpPr txBox="1"/>
          <p:nvPr/>
        </p:nvSpPr>
        <p:spPr>
          <a:xfrm>
            <a:off x="2188028" y="571500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a</a:t>
            </a:r>
            <a:endParaRPr lang="en-SG" sz="28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2B7A8F7-302F-5540-FAB9-10E69AB285D6}"/>
                  </a:ext>
                </a:extLst>
              </p:cNvPr>
              <p:cNvSpPr txBox="1"/>
              <p:nvPr/>
            </p:nvSpPr>
            <p:spPr>
              <a:xfrm>
                <a:off x="4637314" y="4637313"/>
                <a:ext cx="3222172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</m:oMath>
                </a14:m>
                <a:r>
                  <a:rPr lang="en-SG" dirty="0"/>
                  <a:t>: electron surface density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SG" dirty="0"/>
                  <a:t> electron effective mass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SG" dirty="0"/>
                  <a:t> inverse relation time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en-SG" dirty="0"/>
                  <a:t> lattice constant (4 </a:t>
                </a:r>
                <a:r>
                  <a:rPr lang="en-SG" dirty="0" err="1"/>
                  <a:t>a.u</a:t>
                </a:r>
                <a:r>
                  <a:rPr lang="en-SG" dirty="0"/>
                  <a:t>.) 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52B7A8F7-302F-5540-FAB9-10E69AB285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7314" y="4637313"/>
                <a:ext cx="3222172" cy="1200329"/>
              </a:xfrm>
              <a:prstGeom prst="rect">
                <a:avLst/>
              </a:prstGeom>
              <a:blipFill>
                <a:blip r:embed="rId5"/>
                <a:stretch>
                  <a:fillRect l="-568" t="-3046" b="-710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35353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CF38166A-4B1B-9A20-7715-0DB615A2AA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6720088" cy="51435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id="{07DF8B37-B378-54A0-7A56-9F6B1277007E}"/>
              </a:ext>
            </a:extLst>
          </p:cNvPr>
          <p:cNvSpPr txBox="1"/>
          <p:nvPr/>
        </p:nvSpPr>
        <p:spPr>
          <a:xfrm>
            <a:off x="6029961" y="1385570"/>
            <a:ext cx="2971800" cy="4870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50" dirty="0"/>
              <a:t>Fig. 1. Heat flux between coplanar 2D metals as a function of gap sizes. The materials properties are calculated by the </a:t>
            </a:r>
            <a:r>
              <a:rPr lang="en-US" altLang="zh-CN" sz="1350" dirty="0" err="1"/>
              <a:t>Drude</a:t>
            </a:r>
            <a:r>
              <a:rPr lang="en-US" altLang="zh-CN" sz="1350" dirty="0"/>
              <a:t> model. The red line is the total heat flux; the blue- and green-dotted lines are results from evanescent waves and propagating waves, respectively. The black-dashed line is the Black-body result given by the Stefan-Boltzmann law with a geometrical view factor F = a/2d, where a = 4 </a:t>
            </a:r>
            <a:r>
              <a:rPr lang="en-US" altLang="zh-CN" sz="1350" dirty="0" err="1"/>
              <a:t>a.u</a:t>
            </a:r>
            <a:r>
              <a:rPr lang="en-US" altLang="zh-CN" sz="1350" dirty="0"/>
              <a:t>. is the lattice constant and d is the gap size.</a:t>
            </a:r>
          </a:p>
          <a:p>
            <a:endParaRPr lang="en-US" altLang="zh-CN" sz="1350" i="1" dirty="0"/>
          </a:p>
          <a:p>
            <a:r>
              <a:rPr lang="en-US" altLang="zh-CN" sz="1350" i="1" dirty="0">
                <a:solidFill>
                  <a:srgbClr val="0070C0"/>
                </a:solidFill>
              </a:rPr>
              <a:t>Some parameters: </a:t>
            </a:r>
          </a:p>
          <a:p>
            <a:r>
              <a:rPr lang="pl-PL" altLang="zh-CN" sz="1350" i="1" dirty="0">
                <a:solidFill>
                  <a:srgbClr val="0070C0"/>
                </a:solidFill>
              </a:rPr>
              <a:t>Lx = 160, Lz = 640</a:t>
            </a:r>
            <a:r>
              <a:rPr lang="en-US" altLang="zh-CN" sz="1350" i="1" dirty="0">
                <a:solidFill>
                  <a:srgbClr val="0070C0"/>
                </a:solidFill>
              </a:rPr>
              <a:t>, </a:t>
            </a:r>
          </a:p>
          <a:p>
            <a:r>
              <a:rPr lang="en-US" altLang="zh-CN" sz="1350" i="1" dirty="0">
                <a:solidFill>
                  <a:srgbClr val="0070C0"/>
                </a:solidFill>
              </a:rPr>
              <a:t>T1=1000 K, T2=300 K</a:t>
            </a:r>
            <a:endParaRPr lang="pl-PL" altLang="zh-CN" sz="1350" i="1" dirty="0">
              <a:solidFill>
                <a:srgbClr val="0070C0"/>
              </a:solidFill>
            </a:endParaRPr>
          </a:p>
          <a:p>
            <a:r>
              <a:rPr lang="en-US" altLang="zh-CN" sz="1350" i="1" dirty="0">
                <a:solidFill>
                  <a:srgbClr val="0070C0"/>
                </a:solidFill>
              </a:rPr>
              <a:t>w</a:t>
            </a:r>
            <a:r>
              <a:rPr lang="pl-PL" altLang="zh-CN" sz="1350" i="1" dirty="0">
                <a:solidFill>
                  <a:srgbClr val="0070C0"/>
                </a:solidFill>
              </a:rPr>
              <a:t>_max = 10*Kb*(T1+T2)</a:t>
            </a:r>
          </a:p>
          <a:p>
            <a:r>
              <a:rPr lang="pl-PL" altLang="zh-CN" sz="1350" i="1" dirty="0">
                <a:solidFill>
                  <a:srgbClr val="00B050"/>
                </a:solidFill>
              </a:rPr>
              <a:t>q_</a:t>
            </a:r>
            <a:r>
              <a:rPr lang="en-US" altLang="zh-CN" sz="1350" i="1" dirty="0">
                <a:solidFill>
                  <a:srgbClr val="00B050"/>
                </a:solidFill>
              </a:rPr>
              <a:t>m</a:t>
            </a:r>
            <a:r>
              <a:rPr lang="pl-PL" altLang="zh-CN" sz="1350" i="1" dirty="0">
                <a:solidFill>
                  <a:srgbClr val="00B050"/>
                </a:solidFill>
              </a:rPr>
              <a:t>ax = 5/d</a:t>
            </a:r>
            <a:r>
              <a:rPr lang="en-US" altLang="zh-CN" sz="1350" i="1" dirty="0">
                <a:solidFill>
                  <a:srgbClr val="00B050"/>
                </a:solidFill>
              </a:rPr>
              <a:t> for total and evanescent </a:t>
            </a:r>
            <a:r>
              <a:rPr lang="en-US" altLang="zh-CN" sz="1350" i="1" dirty="0" err="1">
                <a:solidFill>
                  <a:srgbClr val="00B050"/>
                </a:solidFill>
              </a:rPr>
              <a:t>q_max</a:t>
            </a:r>
            <a:r>
              <a:rPr lang="en-US" altLang="zh-CN" sz="1350" i="1" dirty="0">
                <a:solidFill>
                  <a:srgbClr val="00B050"/>
                </a:solidFill>
              </a:rPr>
              <a:t> = w/c for propagating</a:t>
            </a:r>
            <a:endParaRPr lang="pl-PL" altLang="zh-CN" sz="1350" i="1" dirty="0">
              <a:solidFill>
                <a:srgbClr val="00B050"/>
              </a:solidFill>
            </a:endParaRPr>
          </a:p>
          <a:p>
            <a:r>
              <a:rPr lang="en-US" altLang="zh-CN" sz="1350" i="1" dirty="0">
                <a:solidFill>
                  <a:srgbClr val="0070C0"/>
                </a:solidFill>
              </a:rPr>
              <a:t>W</a:t>
            </a:r>
            <a:r>
              <a:rPr lang="pl-PL" altLang="zh-CN" sz="1350" i="1" dirty="0">
                <a:solidFill>
                  <a:srgbClr val="0070C0"/>
                </a:solidFill>
              </a:rPr>
              <a:t>_n = 512</a:t>
            </a:r>
          </a:p>
          <a:p>
            <a:r>
              <a:rPr lang="pl-PL" altLang="zh-CN" sz="1350" i="1" dirty="0">
                <a:solidFill>
                  <a:srgbClr val="0070C0"/>
                </a:solidFill>
              </a:rPr>
              <a:t>a_lat = 4 a.u.</a:t>
            </a:r>
          </a:p>
          <a:p>
            <a:r>
              <a:rPr lang="pl-PL" altLang="zh-CN" sz="1350" i="1" dirty="0">
                <a:solidFill>
                  <a:srgbClr val="0070C0"/>
                </a:solidFill>
              </a:rPr>
              <a:t>Rcut = 1.6</a:t>
            </a:r>
            <a:r>
              <a:rPr lang="zh-CN" altLang="en-US" sz="1350" i="1" dirty="0">
                <a:solidFill>
                  <a:srgbClr val="0070C0"/>
                </a:solidFill>
              </a:rPr>
              <a:t> </a:t>
            </a:r>
            <a:endParaRPr lang="en-US" altLang="zh-CN" sz="135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81036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9C4D509-D834-5C80-1F27-E34CC35B259F}"/>
                  </a:ext>
                </a:extLst>
              </p:cNvPr>
              <p:cNvSpPr txBox="1"/>
              <p:nvPr/>
            </p:nvSpPr>
            <p:spPr>
              <a:xfrm>
                <a:off x="4805680" y="1277504"/>
                <a:ext cx="3728720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dirty="0"/>
                  <a:t>Fig. 2. Spectrum of transmission function as a function of frequency and wavevector with the gap size (a) d = 10 </a:t>
                </a:r>
                <a:r>
                  <a:rPr lang="en-US" altLang="zh-CN" sz="2000" dirty="0" err="1"/>
                  <a:t>a.u</a:t>
                </a:r>
                <a:r>
                  <a:rPr lang="en-US" altLang="zh-CN" sz="2000" dirty="0"/>
                  <a:t>. and (b) d = 10000 </a:t>
                </a:r>
                <a:r>
                  <a:rPr lang="en-US" altLang="zh-CN" sz="2000" dirty="0" err="1"/>
                  <a:t>a.u</a:t>
                </a:r>
                <a:r>
                  <a:rPr lang="en-US" altLang="zh-CN" sz="2000" dirty="0"/>
                  <a:t>.  The red lines in (b) are given by </a:t>
                </a:r>
                <a14:m>
                  <m:oMath xmlns:m="http://schemas.openxmlformats.org/officeDocument/2006/math">
                    <m:r>
                      <a:rPr lang="en-US" altLang="zh-CN" sz="2000" b="0" i="1" smtClean="0">
                        <a:latin typeface="Cambria Math" panose="02040503050406030204" pitchFamily="18" charset="0"/>
                      </a:rPr>
                      <m:t>𝜔</m:t>
                    </m:r>
                  </m:oMath>
                </a14:m>
                <a:r>
                  <a:rPr lang="en-US" altLang="zh-CN" sz="2000" dirty="0"/>
                  <a:t>/c, which represents the boundary of propagating and evanescent waves.</a:t>
                </a:r>
              </a:p>
              <a:p>
                <a:endParaRPr lang="en-US" altLang="zh-CN" sz="2000" dirty="0"/>
              </a:p>
              <a:p>
                <a:r>
                  <a:rPr lang="en-US" altLang="zh-CN" sz="2000" dirty="0"/>
                  <a:t>T. Zhu, Y.-M. Zhang, and J.-S. Wang, in preparation.</a:t>
                </a:r>
                <a:endParaRPr lang="zh-CN" altLang="en-US" sz="2000" dirty="0"/>
              </a:p>
            </p:txBody>
          </p:sp>
        </mc:Choice>
        <mc:Fallback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D9C4D509-D834-5C80-1F27-E34CC35B25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5680" y="1277504"/>
                <a:ext cx="3728720" cy="3477875"/>
              </a:xfrm>
              <a:prstGeom prst="rect">
                <a:avLst/>
              </a:prstGeom>
              <a:blipFill>
                <a:blip r:embed="rId2"/>
                <a:stretch>
                  <a:fillRect l="-1634" t="-1053" r="-2941" b="-228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图片 13">
            <a:extLst>
              <a:ext uri="{FF2B5EF4-FFF2-40B4-BE49-F238E27FC236}">
                <a16:creationId xmlns:a16="http://schemas.microsoft.com/office/drawing/2014/main" id="{6A7B24C2-D06D-E234-DCB4-CF801A3828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50" y="857250"/>
            <a:ext cx="3680611" cy="2571750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82808F4-DB0D-2163-DF7D-7A2B51FA07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49" y="3429000"/>
            <a:ext cx="3680611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766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CD2EB-40EB-8A70-36D2-DA650CBC9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51D61-3C7B-0CA2-9C09-7F0C4DD770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NEGF formulation for photon transport between condensed matter objects at the nanoscale</a:t>
            </a:r>
          </a:p>
          <a:p>
            <a:endParaRPr lang="en-US" dirty="0"/>
          </a:p>
          <a:p>
            <a:r>
              <a:rPr lang="en-US" dirty="0"/>
              <a:t>Energy, momentum, and angular momentum transport in a unified framework with the 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</a:p>
          <a:p>
            <a:endParaRPr lang="en-US" dirty="0"/>
          </a:p>
          <a:p>
            <a:r>
              <a:rPr lang="en-US" dirty="0"/>
              <a:t>Other applications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F7BA7D-0B59-419D-C15B-DC2F3FE47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669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AD96FDFD-4E42-4A06-B8B5-768A1DB9C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3A237A-7A1B-0AE8-27C4-DAD2D661B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8526" y="371719"/>
            <a:ext cx="4594473" cy="190686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Acknowledgements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35A633-F237-EAAE-B8A9-A535108283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526" y="2711395"/>
            <a:ext cx="3086100" cy="346556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700" dirty="0"/>
              <a:t>Tao Zhu, Tiangong University, Tianjin, China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Yong-Mei Zhang, Nanjing Univ of Aeronautics and Astronautics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r>
              <a:rPr lang="en-US" sz="1700" dirty="0"/>
              <a:t>Mauro Antezza, Univ Montpellier, CNRS </a:t>
            </a:r>
          </a:p>
          <a:p>
            <a:pPr marL="0" indent="0">
              <a:buNone/>
            </a:pPr>
            <a:endParaRPr lang="en-US" sz="1700" dirty="0"/>
          </a:p>
          <a:p>
            <a:pPr marL="0" indent="0">
              <a:buNone/>
            </a:pPr>
            <a:endParaRPr lang="en-US" sz="1700" dirty="0"/>
          </a:p>
        </p:txBody>
      </p:sp>
      <p:pic>
        <p:nvPicPr>
          <p:cNvPr id="6" name="Picture 5" descr="A person with beard and glasses&#10;&#10;Description automatically generated">
            <a:extLst>
              <a:ext uri="{FF2B5EF4-FFF2-40B4-BE49-F238E27FC236}">
                <a16:creationId xmlns:a16="http://schemas.microsoft.com/office/drawing/2014/main" id="{E96612C9-93A4-3529-3070-4E7A0F0270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43"/>
          <a:stretch/>
        </p:blipFill>
        <p:spPr>
          <a:xfrm>
            <a:off x="6339726" y="3681465"/>
            <a:ext cx="2810949" cy="3176541"/>
          </a:xfrm>
          <a:custGeom>
            <a:avLst/>
            <a:gdLst/>
            <a:ahLst/>
            <a:cxnLst/>
            <a:rect l="l" t="t" r="r" b="b"/>
            <a:pathLst>
              <a:path w="3747932" h="3176541">
                <a:moveTo>
                  <a:pt x="3239865" y="21"/>
                </a:moveTo>
                <a:cubicBezTo>
                  <a:pt x="3261821" y="112"/>
                  <a:pt x="3278837" y="498"/>
                  <a:pt x="3290337" y="938"/>
                </a:cubicBezTo>
                <a:cubicBezTo>
                  <a:pt x="3401766" y="5376"/>
                  <a:pt x="3510165" y="23128"/>
                  <a:pt x="3616543" y="49449"/>
                </a:cubicBezTo>
                <a:lnTo>
                  <a:pt x="3747932" y="87091"/>
                </a:lnTo>
                <a:lnTo>
                  <a:pt x="3747932" y="3176541"/>
                </a:lnTo>
                <a:lnTo>
                  <a:pt x="401358" y="3176541"/>
                </a:lnTo>
                <a:lnTo>
                  <a:pt x="398780" y="3136258"/>
                </a:lnTo>
                <a:cubicBezTo>
                  <a:pt x="400956" y="3079023"/>
                  <a:pt x="437945" y="3052703"/>
                  <a:pt x="483325" y="3030665"/>
                </a:cubicBezTo>
                <a:cubicBezTo>
                  <a:pt x="498866" y="3023015"/>
                  <a:pt x="520932" y="3023320"/>
                  <a:pt x="526840" y="2999447"/>
                </a:cubicBezTo>
                <a:cubicBezTo>
                  <a:pt x="501352" y="2976798"/>
                  <a:pt x="470270" y="2995161"/>
                  <a:pt x="442916" y="2988735"/>
                </a:cubicBezTo>
                <a:cubicBezTo>
                  <a:pt x="420228" y="2983533"/>
                  <a:pt x="382618" y="2986286"/>
                  <a:pt x="413701" y="2944662"/>
                </a:cubicBezTo>
                <a:cubicBezTo>
                  <a:pt x="422716" y="2932726"/>
                  <a:pt x="412147" y="2923542"/>
                  <a:pt x="400645" y="2922625"/>
                </a:cubicBezTo>
                <a:cubicBezTo>
                  <a:pt x="308644" y="2913137"/>
                  <a:pt x="350915" y="2828968"/>
                  <a:pt x="321386" y="2784590"/>
                </a:cubicBezTo>
                <a:cubicBezTo>
                  <a:pt x="313307" y="2772348"/>
                  <a:pt x="322010" y="2751230"/>
                  <a:pt x="334753" y="2746027"/>
                </a:cubicBezTo>
                <a:cubicBezTo>
                  <a:pt x="416187" y="2711746"/>
                  <a:pt x="427377" y="2630027"/>
                  <a:pt x="466852" y="2559632"/>
                </a:cubicBezTo>
                <a:cubicBezTo>
                  <a:pt x="423957" y="2531782"/>
                  <a:pt x="372673" y="2525661"/>
                  <a:pt x="326361" y="2507602"/>
                </a:cubicBezTo>
                <a:cubicBezTo>
                  <a:pt x="278183" y="2488626"/>
                  <a:pt x="278183" y="2474547"/>
                  <a:pt x="317968" y="2419457"/>
                </a:cubicBezTo>
                <a:cubicBezTo>
                  <a:pt x="214465" y="2407519"/>
                  <a:pt x="214465" y="2407519"/>
                  <a:pt x="246479" y="2320903"/>
                </a:cubicBezTo>
                <a:cubicBezTo>
                  <a:pt x="159758" y="2312945"/>
                  <a:pt x="102570" y="2271933"/>
                  <a:pt x="89205" y="2182255"/>
                </a:cubicBezTo>
                <a:cubicBezTo>
                  <a:pt x="82677" y="2138795"/>
                  <a:pt x="43514" y="2118290"/>
                  <a:pt x="0" y="2089213"/>
                </a:cubicBezTo>
                <a:cubicBezTo>
                  <a:pt x="54081" y="2061053"/>
                  <a:pt x="90759" y="2002290"/>
                  <a:pt x="153855" y="2064423"/>
                </a:cubicBezTo>
                <a:cubicBezTo>
                  <a:pt x="176855" y="2087070"/>
                  <a:pt x="174683" y="2058300"/>
                  <a:pt x="177788" y="2050037"/>
                </a:cubicBezTo>
                <a:cubicBezTo>
                  <a:pt x="185247" y="2029838"/>
                  <a:pt x="169707" y="2016369"/>
                  <a:pt x="159450" y="2001067"/>
                </a:cubicBezTo>
                <a:cubicBezTo>
                  <a:pt x="149504" y="1985763"/>
                  <a:pt x="137691" y="1969543"/>
                  <a:pt x="134895" y="1952400"/>
                </a:cubicBezTo>
                <a:cubicBezTo>
                  <a:pt x="133031" y="1940465"/>
                  <a:pt x="142044" y="1923021"/>
                  <a:pt x="151990" y="1914144"/>
                </a:cubicBezTo>
                <a:cubicBezTo>
                  <a:pt x="204209" y="1867316"/>
                  <a:pt x="173127" y="1762030"/>
                  <a:pt x="271969" y="1748562"/>
                </a:cubicBezTo>
                <a:cubicBezTo>
                  <a:pt x="316415" y="1742443"/>
                  <a:pt x="337860" y="1703878"/>
                  <a:pt x="370497" y="1682760"/>
                </a:cubicBezTo>
                <a:cubicBezTo>
                  <a:pt x="483946" y="1608999"/>
                  <a:pt x="559787" y="1514119"/>
                  <a:pt x="594908" y="1383735"/>
                </a:cubicBezTo>
                <a:cubicBezTo>
                  <a:pt x="604543" y="1347620"/>
                  <a:pt x="641532" y="1318542"/>
                  <a:pt x="665465" y="1286713"/>
                </a:cubicBezTo>
                <a:cubicBezTo>
                  <a:pt x="653963" y="1263452"/>
                  <a:pt x="591178" y="1313647"/>
                  <a:pt x="613246" y="1252435"/>
                </a:cubicBezTo>
                <a:cubicBezTo>
                  <a:pt x="630030" y="1206524"/>
                  <a:pt x="672925" y="1178060"/>
                  <a:pt x="713332" y="1150820"/>
                </a:cubicBezTo>
                <a:cubicBezTo>
                  <a:pt x="759333" y="1119908"/>
                  <a:pt x="810307" y="1095117"/>
                  <a:pt x="831133" y="1037883"/>
                </a:cubicBezTo>
                <a:cubicBezTo>
                  <a:pt x="835485" y="1025640"/>
                  <a:pt x="849470" y="1012785"/>
                  <a:pt x="861903" y="1007887"/>
                </a:cubicBezTo>
                <a:cubicBezTo>
                  <a:pt x="1469751" y="63584"/>
                  <a:pt x="2910527" y="-1353"/>
                  <a:pt x="3239865" y="21"/>
                </a:cubicBezTo>
                <a:close/>
              </a:path>
            </a:pathLst>
          </a:custGeom>
        </p:spPr>
      </p:pic>
      <p:pic>
        <p:nvPicPr>
          <p:cNvPr id="7" name="Picture 6" descr="A close-up of a person&#10;&#10;Description automatically generated">
            <a:extLst>
              <a:ext uri="{FF2B5EF4-FFF2-40B4-BE49-F238E27FC236}">
                <a16:creationId xmlns:a16="http://schemas.microsoft.com/office/drawing/2014/main" id="{08A90471-8ABA-3EA7-85D0-E4F031F95EE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8" r="5572" b="-3"/>
          <a:stretch/>
        </p:blipFill>
        <p:spPr>
          <a:xfrm>
            <a:off x="4048707" y="2457970"/>
            <a:ext cx="2593775" cy="3476265"/>
          </a:xfrm>
          <a:custGeom>
            <a:avLst/>
            <a:gdLst/>
            <a:ahLst/>
            <a:cxnLst/>
            <a:rect l="l" t="t" r="r" b="b"/>
            <a:pathLst>
              <a:path w="3458367" h="3476265">
                <a:moveTo>
                  <a:pt x="549716" y="15"/>
                </a:moveTo>
                <a:cubicBezTo>
                  <a:pt x="557611" y="271"/>
                  <a:pt x="565778" y="3856"/>
                  <a:pt x="573176" y="4995"/>
                </a:cubicBezTo>
                <a:cubicBezTo>
                  <a:pt x="736504" y="30493"/>
                  <a:pt x="899830" y="58040"/>
                  <a:pt x="1063336" y="82398"/>
                </a:cubicBezTo>
                <a:cubicBezTo>
                  <a:pt x="1216195" y="105163"/>
                  <a:pt x="1370136" y="110398"/>
                  <a:pt x="1523717" y="122237"/>
                </a:cubicBezTo>
                <a:cubicBezTo>
                  <a:pt x="1709602" y="136580"/>
                  <a:pt x="1895127" y="156841"/>
                  <a:pt x="2079929" y="188711"/>
                </a:cubicBezTo>
                <a:cubicBezTo>
                  <a:pt x="2208244" y="211023"/>
                  <a:pt x="2337823" y="226502"/>
                  <a:pt x="2467943" y="208745"/>
                </a:cubicBezTo>
                <a:cubicBezTo>
                  <a:pt x="2474439" y="207834"/>
                  <a:pt x="2481839" y="204876"/>
                  <a:pt x="2487253" y="207834"/>
                </a:cubicBezTo>
                <a:cubicBezTo>
                  <a:pt x="2550419" y="241073"/>
                  <a:pt x="2619357" y="217168"/>
                  <a:pt x="2684869" y="238113"/>
                </a:cubicBezTo>
                <a:cubicBezTo>
                  <a:pt x="2668085" y="318930"/>
                  <a:pt x="2596077" y="312327"/>
                  <a:pt x="2555471" y="368331"/>
                </a:cubicBezTo>
                <a:cubicBezTo>
                  <a:pt x="2621704" y="390639"/>
                  <a:pt x="2681259" y="413178"/>
                  <a:pt x="2741717" y="430023"/>
                </a:cubicBezTo>
                <a:cubicBezTo>
                  <a:pt x="2805785" y="447780"/>
                  <a:pt x="2860106" y="495816"/>
                  <a:pt x="2922728" y="517216"/>
                </a:cubicBezTo>
                <a:cubicBezTo>
                  <a:pt x="2936085" y="521769"/>
                  <a:pt x="2952146" y="537704"/>
                  <a:pt x="2956838" y="553184"/>
                </a:cubicBezTo>
                <a:cubicBezTo>
                  <a:pt x="2971997" y="603269"/>
                  <a:pt x="3274647" y="743732"/>
                  <a:pt x="3238914" y="788350"/>
                </a:cubicBezTo>
                <a:cubicBezTo>
                  <a:pt x="3224116" y="806791"/>
                  <a:pt x="3204986" y="819994"/>
                  <a:pt x="3184953" y="838207"/>
                </a:cubicBezTo>
                <a:cubicBezTo>
                  <a:pt x="3215093" y="872582"/>
                  <a:pt x="3249020" y="887608"/>
                  <a:pt x="3285115" y="897852"/>
                </a:cubicBezTo>
                <a:cubicBezTo>
                  <a:pt x="3295944" y="901039"/>
                  <a:pt x="3306591" y="907413"/>
                  <a:pt x="3307674" y="922894"/>
                </a:cubicBezTo>
                <a:cubicBezTo>
                  <a:pt x="3308757" y="939056"/>
                  <a:pt x="3297748" y="945429"/>
                  <a:pt x="3288544" y="952944"/>
                </a:cubicBezTo>
                <a:cubicBezTo>
                  <a:pt x="3275731" y="963415"/>
                  <a:pt x="3263278" y="972523"/>
                  <a:pt x="3247036" y="973888"/>
                </a:cubicBezTo>
                <a:cubicBezTo>
                  <a:pt x="3220325" y="975937"/>
                  <a:pt x="3207513" y="1005076"/>
                  <a:pt x="3191993" y="1026930"/>
                </a:cubicBezTo>
                <a:cubicBezTo>
                  <a:pt x="3183330" y="1039224"/>
                  <a:pt x="3178998" y="1064037"/>
                  <a:pt x="3194157" y="1068363"/>
                </a:cubicBezTo>
                <a:cubicBezTo>
                  <a:pt x="3230613" y="1078837"/>
                  <a:pt x="3227725" y="1109114"/>
                  <a:pt x="3226824" y="1143489"/>
                </a:cubicBezTo>
                <a:cubicBezTo>
                  <a:pt x="3225560" y="1186061"/>
                  <a:pt x="3204083" y="1205638"/>
                  <a:pt x="3177734" y="1222030"/>
                </a:cubicBezTo>
                <a:cubicBezTo>
                  <a:pt x="3168711" y="1227720"/>
                  <a:pt x="3155898" y="1227493"/>
                  <a:pt x="3152469" y="1245250"/>
                </a:cubicBezTo>
                <a:cubicBezTo>
                  <a:pt x="3167267" y="1262097"/>
                  <a:pt x="3185314" y="1248439"/>
                  <a:pt x="3201197" y="1253218"/>
                </a:cubicBezTo>
                <a:cubicBezTo>
                  <a:pt x="3214370" y="1257088"/>
                  <a:pt x="3236208" y="1255040"/>
                  <a:pt x="3218160" y="1286000"/>
                </a:cubicBezTo>
                <a:cubicBezTo>
                  <a:pt x="3212926" y="1294878"/>
                  <a:pt x="3219062" y="1301709"/>
                  <a:pt x="3225741" y="1302392"/>
                </a:cubicBezTo>
                <a:cubicBezTo>
                  <a:pt x="3279159" y="1309449"/>
                  <a:pt x="3254615" y="1372054"/>
                  <a:pt x="3271761" y="1405063"/>
                </a:cubicBezTo>
                <a:cubicBezTo>
                  <a:pt x="3276452" y="1414169"/>
                  <a:pt x="3271399" y="1429877"/>
                  <a:pt x="3263999" y="1433747"/>
                </a:cubicBezTo>
                <a:cubicBezTo>
                  <a:pt x="3216716" y="1459245"/>
                  <a:pt x="3210220" y="1520028"/>
                  <a:pt x="3187299" y="1572389"/>
                </a:cubicBezTo>
                <a:cubicBezTo>
                  <a:pt x="3212205" y="1593104"/>
                  <a:pt x="3241982" y="1597657"/>
                  <a:pt x="3268872" y="1611089"/>
                </a:cubicBezTo>
                <a:cubicBezTo>
                  <a:pt x="3296846" y="1625204"/>
                  <a:pt x="3296846" y="1635676"/>
                  <a:pt x="3273746" y="1676653"/>
                </a:cubicBezTo>
                <a:cubicBezTo>
                  <a:pt x="3333842" y="1685532"/>
                  <a:pt x="3333842" y="1685532"/>
                  <a:pt x="3315254" y="1749957"/>
                </a:cubicBezTo>
                <a:cubicBezTo>
                  <a:pt x="3365607" y="1755877"/>
                  <a:pt x="3398812" y="1786382"/>
                  <a:pt x="3406572" y="1853085"/>
                </a:cubicBezTo>
                <a:cubicBezTo>
                  <a:pt x="3410362" y="1885411"/>
                  <a:pt x="3433101" y="1900663"/>
                  <a:pt x="3458367" y="1922291"/>
                </a:cubicBezTo>
                <a:cubicBezTo>
                  <a:pt x="3426966" y="1943236"/>
                  <a:pt x="3405669" y="1986945"/>
                  <a:pt x="3369034" y="1940730"/>
                </a:cubicBezTo>
                <a:cubicBezTo>
                  <a:pt x="3355680" y="1923885"/>
                  <a:pt x="3356941" y="1945284"/>
                  <a:pt x="3355138" y="1951430"/>
                </a:cubicBezTo>
                <a:cubicBezTo>
                  <a:pt x="3350807" y="1966455"/>
                  <a:pt x="3359830" y="1976472"/>
                  <a:pt x="3365786" y="1987854"/>
                </a:cubicBezTo>
                <a:cubicBezTo>
                  <a:pt x="3371561" y="1999237"/>
                  <a:pt x="3378420" y="2011302"/>
                  <a:pt x="3380043" y="2024054"/>
                </a:cubicBezTo>
                <a:cubicBezTo>
                  <a:pt x="3381125" y="2032931"/>
                  <a:pt x="3375892" y="2045905"/>
                  <a:pt x="3370117" y="2052509"/>
                </a:cubicBezTo>
                <a:cubicBezTo>
                  <a:pt x="3339797" y="2087340"/>
                  <a:pt x="3357844" y="2165652"/>
                  <a:pt x="3300454" y="2175670"/>
                </a:cubicBezTo>
                <a:cubicBezTo>
                  <a:pt x="3274647" y="2180221"/>
                  <a:pt x="3262195" y="2208906"/>
                  <a:pt x="3243246" y="2224614"/>
                </a:cubicBezTo>
                <a:cubicBezTo>
                  <a:pt x="3177374" y="2279478"/>
                  <a:pt x="3133338" y="2350051"/>
                  <a:pt x="3112946" y="2447031"/>
                </a:cubicBezTo>
                <a:cubicBezTo>
                  <a:pt x="3107352" y="2473894"/>
                  <a:pt x="3085875" y="2495522"/>
                  <a:pt x="3071979" y="2519197"/>
                </a:cubicBezTo>
                <a:cubicBezTo>
                  <a:pt x="3078657" y="2536499"/>
                  <a:pt x="3115112" y="2499164"/>
                  <a:pt x="3102298" y="2544694"/>
                </a:cubicBezTo>
                <a:cubicBezTo>
                  <a:pt x="3092553" y="2578843"/>
                  <a:pt x="3067647" y="2600014"/>
                  <a:pt x="3044185" y="2620276"/>
                </a:cubicBezTo>
                <a:cubicBezTo>
                  <a:pt x="3017476" y="2643268"/>
                  <a:pt x="2987879" y="2661708"/>
                  <a:pt x="2975787" y="2704279"/>
                </a:cubicBezTo>
                <a:cubicBezTo>
                  <a:pt x="2973260" y="2713386"/>
                  <a:pt x="2965140" y="2722947"/>
                  <a:pt x="2957921" y="2726591"/>
                </a:cubicBezTo>
                <a:cubicBezTo>
                  <a:pt x="2581458" y="3475797"/>
                  <a:pt x="1654740" y="3480805"/>
                  <a:pt x="1547901" y="3475568"/>
                </a:cubicBezTo>
                <a:cubicBezTo>
                  <a:pt x="1418503" y="3468966"/>
                  <a:pt x="1296143" y="3422753"/>
                  <a:pt x="1176132" y="3365156"/>
                </a:cubicBezTo>
                <a:cubicBezTo>
                  <a:pt x="1125418" y="3340797"/>
                  <a:pt x="1078316" y="3306195"/>
                  <a:pt x="1029045" y="3279332"/>
                </a:cubicBezTo>
                <a:cubicBezTo>
                  <a:pt x="961009" y="3242223"/>
                  <a:pt x="908492" y="3171424"/>
                  <a:pt x="840634" y="3141601"/>
                </a:cubicBezTo>
                <a:cubicBezTo>
                  <a:pt x="770793" y="3110867"/>
                  <a:pt x="711057" y="3054638"/>
                  <a:pt x="639229" y="3030734"/>
                </a:cubicBezTo>
                <a:cubicBezTo>
                  <a:pt x="601330" y="3017985"/>
                  <a:pt x="564695" y="2994993"/>
                  <a:pt x="570649" y="2929200"/>
                </a:cubicBezTo>
                <a:cubicBezTo>
                  <a:pt x="572274" y="2910532"/>
                  <a:pt x="562349" y="2895282"/>
                  <a:pt x="546647" y="2900745"/>
                </a:cubicBezTo>
                <a:cubicBezTo>
                  <a:pt x="516690" y="2910989"/>
                  <a:pt x="503154" y="2883898"/>
                  <a:pt x="486550" y="2863636"/>
                </a:cubicBezTo>
                <a:cubicBezTo>
                  <a:pt x="456953" y="2827667"/>
                  <a:pt x="428801" y="2789422"/>
                  <a:pt x="381697" y="2783503"/>
                </a:cubicBezTo>
                <a:cubicBezTo>
                  <a:pt x="390720" y="2755272"/>
                  <a:pt x="406060" y="2759371"/>
                  <a:pt x="420137" y="2765290"/>
                </a:cubicBezTo>
                <a:cubicBezTo>
                  <a:pt x="457133" y="2780772"/>
                  <a:pt x="493769" y="2798300"/>
                  <a:pt x="530765" y="2813781"/>
                </a:cubicBezTo>
                <a:cubicBezTo>
                  <a:pt x="554948" y="2823799"/>
                  <a:pt x="578952" y="2837912"/>
                  <a:pt x="611257" y="2826755"/>
                </a:cubicBezTo>
                <a:cubicBezTo>
                  <a:pt x="583463" y="2769843"/>
                  <a:pt x="536180" y="2759598"/>
                  <a:pt x="497920" y="2742071"/>
                </a:cubicBezTo>
                <a:cubicBezTo>
                  <a:pt x="450096" y="2719988"/>
                  <a:pt x="421942" y="2678326"/>
                  <a:pt x="388193" y="2631885"/>
                </a:cubicBezTo>
                <a:cubicBezTo>
                  <a:pt x="423386" y="2620730"/>
                  <a:pt x="445223" y="2654879"/>
                  <a:pt x="472834" y="2653056"/>
                </a:cubicBezTo>
                <a:cubicBezTo>
                  <a:pt x="474279" y="2647140"/>
                  <a:pt x="476804" y="2638488"/>
                  <a:pt x="476444" y="2638259"/>
                </a:cubicBezTo>
                <a:cubicBezTo>
                  <a:pt x="431326" y="2612763"/>
                  <a:pt x="410211" y="2564956"/>
                  <a:pt x="403173" y="2507131"/>
                </a:cubicBezTo>
                <a:cubicBezTo>
                  <a:pt x="399563" y="2477310"/>
                  <a:pt x="383140" y="2467976"/>
                  <a:pt x="366897" y="2454316"/>
                </a:cubicBezTo>
                <a:cubicBezTo>
                  <a:pt x="310230" y="2405826"/>
                  <a:pt x="250314" y="2361890"/>
                  <a:pt x="203752" y="2295188"/>
                </a:cubicBezTo>
                <a:cubicBezTo>
                  <a:pt x="257532" y="2304066"/>
                  <a:pt x="300665" y="2347547"/>
                  <a:pt x="358597" y="2366215"/>
                </a:cubicBezTo>
                <a:cubicBezTo>
                  <a:pt x="312577" y="2292910"/>
                  <a:pt x="253020" y="2255803"/>
                  <a:pt x="198698" y="2211409"/>
                </a:cubicBezTo>
                <a:cubicBezTo>
                  <a:pt x="173974" y="2191149"/>
                  <a:pt x="151055" y="2165197"/>
                  <a:pt x="121097" y="2154269"/>
                </a:cubicBezTo>
                <a:cubicBezTo>
                  <a:pt x="110448" y="2150400"/>
                  <a:pt x="92943" y="2142204"/>
                  <a:pt x="101425" y="2120577"/>
                </a:cubicBezTo>
                <a:cubicBezTo>
                  <a:pt x="108643" y="2102593"/>
                  <a:pt x="122900" y="2108055"/>
                  <a:pt x="135895" y="2113292"/>
                </a:cubicBezTo>
                <a:cubicBezTo>
                  <a:pt x="167116" y="2126269"/>
                  <a:pt x="199421" y="2126495"/>
                  <a:pt x="241652" y="2126269"/>
                </a:cubicBezTo>
                <a:cubicBezTo>
                  <a:pt x="206279" y="2066851"/>
                  <a:pt x="141489" y="2084608"/>
                  <a:pt x="111170" y="2022231"/>
                </a:cubicBezTo>
                <a:cubicBezTo>
                  <a:pt x="149069" y="2011302"/>
                  <a:pt x="178305" y="2033841"/>
                  <a:pt x="208987" y="2038166"/>
                </a:cubicBezTo>
                <a:cubicBezTo>
                  <a:pt x="236777" y="2042036"/>
                  <a:pt x="243636" y="2031565"/>
                  <a:pt x="237139" y="1997188"/>
                </a:cubicBezTo>
                <a:cubicBezTo>
                  <a:pt x="227034" y="1943690"/>
                  <a:pt x="242193" y="1916371"/>
                  <a:pt x="282618" y="1930941"/>
                </a:cubicBezTo>
                <a:cubicBezTo>
                  <a:pt x="320155" y="1944601"/>
                  <a:pt x="324125" y="1924568"/>
                  <a:pt x="314019" y="1894062"/>
                </a:cubicBezTo>
                <a:cubicBezTo>
                  <a:pt x="299582" y="1849671"/>
                  <a:pt x="316004" y="1815295"/>
                  <a:pt x="327194" y="1777960"/>
                </a:cubicBezTo>
                <a:cubicBezTo>
                  <a:pt x="344339" y="1721045"/>
                  <a:pt x="337121" y="1693272"/>
                  <a:pt x="300123" y="1650929"/>
                </a:cubicBezTo>
                <a:cubicBezTo>
                  <a:pt x="279370" y="1627251"/>
                  <a:pt x="256992" y="1607219"/>
                  <a:pt x="226852" y="1586731"/>
                </a:cubicBezTo>
                <a:cubicBezTo>
                  <a:pt x="296334" y="1575576"/>
                  <a:pt x="223423" y="1538013"/>
                  <a:pt x="247968" y="1514564"/>
                </a:cubicBezTo>
                <a:cubicBezTo>
                  <a:pt x="297056" y="1505003"/>
                  <a:pt x="337121" y="1579673"/>
                  <a:pt x="403895" y="1558274"/>
                </a:cubicBezTo>
                <a:cubicBezTo>
                  <a:pt x="321420" y="1493619"/>
                  <a:pt x="230281" y="1472448"/>
                  <a:pt x="170546" y="1386396"/>
                </a:cubicBezTo>
                <a:cubicBezTo>
                  <a:pt x="184261" y="1366817"/>
                  <a:pt x="197977" y="1385030"/>
                  <a:pt x="209707" y="1377746"/>
                </a:cubicBezTo>
                <a:cubicBezTo>
                  <a:pt x="209346" y="1373192"/>
                  <a:pt x="210250" y="1366362"/>
                  <a:pt x="208083" y="1364314"/>
                </a:cubicBezTo>
                <a:cubicBezTo>
                  <a:pt x="163508" y="1317416"/>
                  <a:pt x="162784" y="1316279"/>
                  <a:pt x="210610" y="1281675"/>
                </a:cubicBezTo>
                <a:cubicBezTo>
                  <a:pt x="227394" y="1269609"/>
                  <a:pt x="225950" y="1258909"/>
                  <a:pt x="217108" y="1243657"/>
                </a:cubicBezTo>
                <a:cubicBezTo>
                  <a:pt x="210790" y="1232957"/>
                  <a:pt x="203211" y="1223395"/>
                  <a:pt x="206820" y="1199947"/>
                </a:cubicBezTo>
                <a:cubicBezTo>
                  <a:pt x="232988" y="1229998"/>
                  <a:pt x="359499" y="1220208"/>
                  <a:pt x="381877" y="1217021"/>
                </a:cubicBezTo>
                <a:cubicBezTo>
                  <a:pt x="406963" y="1213607"/>
                  <a:pt x="431688" y="1199037"/>
                  <a:pt x="458035" y="1207003"/>
                </a:cubicBezTo>
                <a:cubicBezTo>
                  <a:pt x="479150" y="1213381"/>
                  <a:pt x="576966" y="1275073"/>
                  <a:pt x="590863" y="1204273"/>
                </a:cubicBezTo>
                <a:cubicBezTo>
                  <a:pt x="591585" y="1200858"/>
                  <a:pt x="631107" y="1208826"/>
                  <a:pt x="652403" y="1212696"/>
                </a:cubicBezTo>
                <a:cubicBezTo>
                  <a:pt x="671172" y="1215883"/>
                  <a:pt x="692288" y="1229998"/>
                  <a:pt x="704920" y="1201769"/>
                </a:cubicBezTo>
                <a:cubicBezTo>
                  <a:pt x="712320" y="1185150"/>
                  <a:pt x="681820" y="1153051"/>
                  <a:pt x="654569" y="1150320"/>
                </a:cubicBezTo>
                <a:cubicBezTo>
                  <a:pt x="630926" y="1147814"/>
                  <a:pt x="606202" y="1144172"/>
                  <a:pt x="583643" y="1151001"/>
                </a:cubicBezTo>
                <a:cubicBezTo>
                  <a:pt x="555852" y="1159198"/>
                  <a:pt x="540873" y="1145995"/>
                  <a:pt x="533111" y="1117538"/>
                </a:cubicBezTo>
                <a:cubicBezTo>
                  <a:pt x="524450" y="1086122"/>
                  <a:pt x="507845" y="1071550"/>
                  <a:pt x="484926" y="1056980"/>
                </a:cubicBezTo>
                <a:cubicBezTo>
                  <a:pt x="429340" y="1021696"/>
                  <a:pt x="375921" y="980946"/>
                  <a:pt x="314922" y="960456"/>
                </a:cubicBezTo>
                <a:cubicBezTo>
                  <a:pt x="302830" y="956358"/>
                  <a:pt x="289476" y="950894"/>
                  <a:pt x="283881" y="923805"/>
                </a:cubicBezTo>
                <a:cubicBezTo>
                  <a:pt x="449013" y="964326"/>
                  <a:pt x="599526" y="1069958"/>
                  <a:pt x="769890" y="1063811"/>
                </a:cubicBezTo>
                <a:cubicBezTo>
                  <a:pt x="723329" y="1030346"/>
                  <a:pt x="669369" y="1028524"/>
                  <a:pt x="619738" y="1005076"/>
                </a:cubicBezTo>
                <a:cubicBezTo>
                  <a:pt x="654930" y="987546"/>
                  <a:pt x="687956" y="1005759"/>
                  <a:pt x="721344" y="1015777"/>
                </a:cubicBezTo>
                <a:cubicBezTo>
                  <a:pt x="749317" y="1023970"/>
                  <a:pt x="774583" y="1025337"/>
                  <a:pt x="777650" y="976393"/>
                </a:cubicBezTo>
                <a:cubicBezTo>
                  <a:pt x="776566" y="973205"/>
                  <a:pt x="776747" y="969107"/>
                  <a:pt x="776929" y="965238"/>
                </a:cubicBezTo>
                <a:cubicBezTo>
                  <a:pt x="767542" y="944976"/>
                  <a:pt x="752926" y="934504"/>
                  <a:pt x="735601" y="928584"/>
                </a:cubicBezTo>
                <a:cubicBezTo>
                  <a:pt x="725133" y="924942"/>
                  <a:pt x="711237" y="919478"/>
                  <a:pt x="711416" y="904909"/>
                </a:cubicBezTo>
                <a:cubicBezTo>
                  <a:pt x="711958" y="850955"/>
                  <a:pt x="678571" y="835246"/>
                  <a:pt x="645185" y="819539"/>
                </a:cubicBezTo>
                <a:cubicBezTo>
                  <a:pt x="663773" y="792676"/>
                  <a:pt x="678391" y="812481"/>
                  <a:pt x="692468" y="810433"/>
                </a:cubicBezTo>
                <a:cubicBezTo>
                  <a:pt x="701672" y="809067"/>
                  <a:pt x="709973" y="806563"/>
                  <a:pt x="709973" y="792676"/>
                </a:cubicBezTo>
                <a:cubicBezTo>
                  <a:pt x="710154" y="781065"/>
                  <a:pt x="705822" y="767861"/>
                  <a:pt x="696799" y="767635"/>
                </a:cubicBezTo>
                <a:cubicBezTo>
                  <a:pt x="640312" y="765585"/>
                  <a:pt x="609090" y="690914"/>
                  <a:pt x="550437" y="690687"/>
                </a:cubicBezTo>
                <a:cubicBezTo>
                  <a:pt x="515425" y="690687"/>
                  <a:pt x="568666" y="648572"/>
                  <a:pt x="539068" y="631042"/>
                </a:cubicBezTo>
                <a:cubicBezTo>
                  <a:pt x="532570" y="627171"/>
                  <a:pt x="556032" y="621254"/>
                  <a:pt x="566500" y="622164"/>
                </a:cubicBezTo>
                <a:cubicBezTo>
                  <a:pt x="576786" y="623074"/>
                  <a:pt x="585990" y="634229"/>
                  <a:pt x="598443" y="626261"/>
                </a:cubicBezTo>
                <a:cubicBezTo>
                  <a:pt x="605300" y="597806"/>
                  <a:pt x="587615" y="587332"/>
                  <a:pt x="572996" y="579365"/>
                </a:cubicBezTo>
                <a:cubicBezTo>
                  <a:pt x="539247" y="560925"/>
                  <a:pt x="506402" y="538615"/>
                  <a:pt x="469405" y="532013"/>
                </a:cubicBezTo>
                <a:cubicBezTo>
                  <a:pt x="456232" y="529737"/>
                  <a:pt x="488355" y="499231"/>
                  <a:pt x="494671" y="488532"/>
                </a:cubicBezTo>
                <a:cubicBezTo>
                  <a:pt x="345782" y="376071"/>
                  <a:pt x="166756" y="381762"/>
                  <a:pt x="0" y="290928"/>
                </a:cubicBezTo>
                <a:cubicBezTo>
                  <a:pt x="36817" y="273173"/>
                  <a:pt x="63887" y="286148"/>
                  <a:pt x="88973" y="288880"/>
                </a:cubicBezTo>
                <a:cubicBezTo>
                  <a:pt x="151595" y="295708"/>
                  <a:pt x="213498" y="309822"/>
                  <a:pt x="275940" y="318246"/>
                </a:cubicBezTo>
                <a:cubicBezTo>
                  <a:pt x="306620" y="322344"/>
                  <a:pt x="335134" y="337824"/>
                  <a:pt x="369424" y="313239"/>
                </a:cubicBezTo>
                <a:cubicBezTo>
                  <a:pt x="392343" y="296847"/>
                  <a:pt x="428980" y="314604"/>
                  <a:pt x="457133" y="329174"/>
                </a:cubicBezTo>
                <a:cubicBezTo>
                  <a:pt x="480414" y="341238"/>
                  <a:pt x="502612" y="344425"/>
                  <a:pt x="533474" y="329174"/>
                </a:cubicBezTo>
                <a:cubicBezTo>
                  <a:pt x="505501" y="319841"/>
                  <a:pt x="484023" y="311645"/>
                  <a:pt x="462006" y="305953"/>
                </a:cubicBezTo>
                <a:cubicBezTo>
                  <a:pt x="444501" y="301400"/>
                  <a:pt x="486189" y="282960"/>
                  <a:pt x="507484" y="285237"/>
                </a:cubicBezTo>
                <a:cubicBezTo>
                  <a:pt x="537263" y="288423"/>
                  <a:pt x="520479" y="276586"/>
                  <a:pt x="515425" y="260195"/>
                </a:cubicBezTo>
                <a:cubicBezTo>
                  <a:pt x="510012" y="242665"/>
                  <a:pt x="526074" y="237203"/>
                  <a:pt x="536180" y="240844"/>
                </a:cubicBezTo>
                <a:cubicBezTo>
                  <a:pt x="574980" y="255187"/>
                  <a:pt x="613602" y="229917"/>
                  <a:pt x="653668" y="250407"/>
                </a:cubicBezTo>
                <a:cubicBezTo>
                  <a:pt x="643561" y="199867"/>
                  <a:pt x="621723" y="177784"/>
                  <a:pt x="576064" y="170726"/>
                </a:cubicBezTo>
                <a:cubicBezTo>
                  <a:pt x="558919" y="167996"/>
                  <a:pt x="541053" y="172093"/>
                  <a:pt x="526254" y="157522"/>
                </a:cubicBezTo>
                <a:cubicBezTo>
                  <a:pt x="517771" y="149101"/>
                  <a:pt x="508207" y="139084"/>
                  <a:pt x="514884" y="123603"/>
                </a:cubicBezTo>
                <a:cubicBezTo>
                  <a:pt x="519577" y="112674"/>
                  <a:pt x="529684" y="112674"/>
                  <a:pt x="537985" y="116318"/>
                </a:cubicBezTo>
                <a:cubicBezTo>
                  <a:pt x="575162" y="132483"/>
                  <a:pt x="613963" y="138400"/>
                  <a:pt x="652764" y="144320"/>
                </a:cubicBezTo>
                <a:cubicBezTo>
                  <a:pt x="658720" y="145230"/>
                  <a:pt x="665397" y="148191"/>
                  <a:pt x="672075" y="133164"/>
                </a:cubicBezTo>
                <a:cubicBezTo>
                  <a:pt x="599526" y="108805"/>
                  <a:pt x="530585" y="74202"/>
                  <a:pt x="456051" y="60770"/>
                </a:cubicBezTo>
                <a:cubicBezTo>
                  <a:pt x="457133" y="54397"/>
                  <a:pt x="458215" y="48022"/>
                  <a:pt x="459299" y="41649"/>
                </a:cubicBezTo>
                <a:cubicBezTo>
                  <a:pt x="517591" y="50753"/>
                  <a:pt x="575884" y="59859"/>
                  <a:pt x="649515" y="71243"/>
                </a:cubicBezTo>
                <a:cubicBezTo>
                  <a:pt x="604218" y="35045"/>
                  <a:pt x="561446" y="47111"/>
                  <a:pt x="527879" y="15013"/>
                </a:cubicBezTo>
                <a:cubicBezTo>
                  <a:pt x="534195" y="2833"/>
                  <a:pt x="541820" y="-241"/>
                  <a:pt x="549716" y="15"/>
                </a:cubicBezTo>
                <a:close/>
              </a:path>
            </a:pathLst>
          </a:custGeom>
        </p:spPr>
      </p:pic>
      <p:pic>
        <p:nvPicPr>
          <p:cNvPr id="5" name="Picture 4" descr="A person sitting in a cubicle&#10;&#10;Description automatically generated">
            <a:extLst>
              <a:ext uri="{FF2B5EF4-FFF2-40B4-BE49-F238E27FC236}">
                <a16:creationId xmlns:a16="http://schemas.microsoft.com/office/drawing/2014/main" id="{2D642C22-FED4-CD8F-0D30-B9853728DD8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-2" b="13128"/>
          <a:stretch/>
        </p:blipFill>
        <p:spPr>
          <a:xfrm>
            <a:off x="5715768" y="-5"/>
            <a:ext cx="3434907" cy="3536502"/>
          </a:xfrm>
          <a:custGeom>
            <a:avLst/>
            <a:gdLst/>
            <a:ahLst/>
            <a:cxnLst/>
            <a:rect l="l" t="t" r="r" b="b"/>
            <a:pathLst>
              <a:path w="4579876" h="3536502">
                <a:moveTo>
                  <a:pt x="457312" y="0"/>
                </a:moveTo>
                <a:lnTo>
                  <a:pt x="4579876" y="0"/>
                </a:lnTo>
                <a:lnTo>
                  <a:pt x="4579876" y="3057029"/>
                </a:lnTo>
                <a:lnTo>
                  <a:pt x="4508441" y="3086568"/>
                </a:lnTo>
                <a:cubicBezTo>
                  <a:pt x="4391572" y="3126663"/>
                  <a:pt x="4301124" y="3221848"/>
                  <a:pt x="4183947" y="3271738"/>
                </a:cubicBezTo>
                <a:cubicBezTo>
                  <a:pt x="4099090" y="3307854"/>
                  <a:pt x="4017967" y="3354374"/>
                  <a:pt x="3930625" y="3387123"/>
                </a:cubicBezTo>
                <a:cubicBezTo>
                  <a:pt x="3723932" y="3464557"/>
                  <a:pt x="3513195" y="3526689"/>
                  <a:pt x="3290337" y="3535564"/>
                </a:cubicBezTo>
                <a:cubicBezTo>
                  <a:pt x="3106332" y="3542605"/>
                  <a:pt x="1510274" y="3535872"/>
                  <a:pt x="861903" y="2528615"/>
                </a:cubicBezTo>
                <a:cubicBezTo>
                  <a:pt x="849470" y="2523717"/>
                  <a:pt x="835485" y="2510862"/>
                  <a:pt x="831133" y="2498619"/>
                </a:cubicBezTo>
                <a:cubicBezTo>
                  <a:pt x="810307" y="2441385"/>
                  <a:pt x="759333" y="2416594"/>
                  <a:pt x="713333" y="2385682"/>
                </a:cubicBezTo>
                <a:cubicBezTo>
                  <a:pt x="672925" y="2358442"/>
                  <a:pt x="630030" y="2329978"/>
                  <a:pt x="613246" y="2284067"/>
                </a:cubicBezTo>
                <a:cubicBezTo>
                  <a:pt x="591179" y="2222855"/>
                  <a:pt x="653963" y="2273050"/>
                  <a:pt x="665465" y="2249789"/>
                </a:cubicBezTo>
                <a:cubicBezTo>
                  <a:pt x="641532" y="2217960"/>
                  <a:pt x="604543" y="2188882"/>
                  <a:pt x="594908" y="2152767"/>
                </a:cubicBezTo>
                <a:cubicBezTo>
                  <a:pt x="559787" y="2022383"/>
                  <a:pt x="483946" y="1927503"/>
                  <a:pt x="370497" y="1853742"/>
                </a:cubicBezTo>
                <a:cubicBezTo>
                  <a:pt x="337861" y="1832624"/>
                  <a:pt x="316415" y="1794059"/>
                  <a:pt x="271969" y="1787940"/>
                </a:cubicBezTo>
                <a:cubicBezTo>
                  <a:pt x="173127" y="1774472"/>
                  <a:pt x="204209" y="1669186"/>
                  <a:pt x="151990" y="1622358"/>
                </a:cubicBezTo>
                <a:cubicBezTo>
                  <a:pt x="142044" y="1613481"/>
                  <a:pt x="133031" y="1596037"/>
                  <a:pt x="134895" y="1584102"/>
                </a:cubicBezTo>
                <a:cubicBezTo>
                  <a:pt x="137691" y="1566959"/>
                  <a:pt x="149504" y="1550739"/>
                  <a:pt x="159450" y="1535435"/>
                </a:cubicBezTo>
                <a:cubicBezTo>
                  <a:pt x="169708" y="1520133"/>
                  <a:pt x="185247" y="1506664"/>
                  <a:pt x="177788" y="1486465"/>
                </a:cubicBezTo>
                <a:cubicBezTo>
                  <a:pt x="174683" y="1478202"/>
                  <a:pt x="176855" y="1449432"/>
                  <a:pt x="153856" y="1472079"/>
                </a:cubicBezTo>
                <a:cubicBezTo>
                  <a:pt x="90760" y="1534212"/>
                  <a:pt x="54082" y="1475449"/>
                  <a:pt x="0" y="1447289"/>
                </a:cubicBezTo>
                <a:cubicBezTo>
                  <a:pt x="43515" y="1418212"/>
                  <a:pt x="82677" y="1397707"/>
                  <a:pt x="89205" y="1354247"/>
                </a:cubicBezTo>
                <a:cubicBezTo>
                  <a:pt x="102570" y="1264569"/>
                  <a:pt x="159758" y="1223557"/>
                  <a:pt x="246479" y="1215599"/>
                </a:cubicBezTo>
                <a:cubicBezTo>
                  <a:pt x="214465" y="1128983"/>
                  <a:pt x="214465" y="1128983"/>
                  <a:pt x="317968" y="1117045"/>
                </a:cubicBezTo>
                <a:cubicBezTo>
                  <a:pt x="278183" y="1061955"/>
                  <a:pt x="278183" y="1047876"/>
                  <a:pt x="326362" y="1028900"/>
                </a:cubicBezTo>
                <a:cubicBezTo>
                  <a:pt x="372673" y="1010841"/>
                  <a:pt x="423957" y="1004720"/>
                  <a:pt x="466852" y="976870"/>
                </a:cubicBezTo>
                <a:cubicBezTo>
                  <a:pt x="427377" y="906475"/>
                  <a:pt x="416188" y="824756"/>
                  <a:pt x="334754" y="790475"/>
                </a:cubicBezTo>
                <a:cubicBezTo>
                  <a:pt x="322010" y="785272"/>
                  <a:pt x="313307" y="764154"/>
                  <a:pt x="321386" y="751912"/>
                </a:cubicBezTo>
                <a:cubicBezTo>
                  <a:pt x="350915" y="707534"/>
                  <a:pt x="308644" y="623365"/>
                  <a:pt x="400645" y="613877"/>
                </a:cubicBezTo>
                <a:cubicBezTo>
                  <a:pt x="412147" y="612959"/>
                  <a:pt x="422716" y="603776"/>
                  <a:pt x="413701" y="591839"/>
                </a:cubicBezTo>
                <a:cubicBezTo>
                  <a:pt x="382618" y="550216"/>
                  <a:pt x="420228" y="552969"/>
                  <a:pt x="442917" y="547767"/>
                </a:cubicBezTo>
                <a:cubicBezTo>
                  <a:pt x="470271" y="541341"/>
                  <a:pt x="501353" y="559703"/>
                  <a:pt x="526840" y="537055"/>
                </a:cubicBezTo>
                <a:cubicBezTo>
                  <a:pt x="520932" y="513181"/>
                  <a:pt x="498866" y="513487"/>
                  <a:pt x="483325" y="505836"/>
                </a:cubicBezTo>
                <a:cubicBezTo>
                  <a:pt x="437946" y="483799"/>
                  <a:pt x="400956" y="457479"/>
                  <a:pt x="398780" y="400243"/>
                </a:cubicBezTo>
                <a:cubicBezTo>
                  <a:pt x="397229" y="354028"/>
                  <a:pt x="392255" y="313323"/>
                  <a:pt x="455041" y="299242"/>
                </a:cubicBezTo>
                <a:cubicBezTo>
                  <a:pt x="481149" y="293426"/>
                  <a:pt x="473687" y="260067"/>
                  <a:pt x="458769" y="243538"/>
                </a:cubicBezTo>
                <a:cubicBezTo>
                  <a:pt x="432038" y="214157"/>
                  <a:pt x="409972" y="174981"/>
                  <a:pt x="363969" y="172227"/>
                </a:cubicBezTo>
                <a:cubicBezTo>
                  <a:pt x="335995" y="170391"/>
                  <a:pt x="314549" y="158146"/>
                  <a:pt x="292481" y="144069"/>
                </a:cubicBezTo>
                <a:cubicBezTo>
                  <a:pt x="276630" y="133966"/>
                  <a:pt x="257670" y="125398"/>
                  <a:pt x="259534" y="103668"/>
                </a:cubicBezTo>
                <a:cubicBezTo>
                  <a:pt x="261399" y="82855"/>
                  <a:pt x="279736" y="74286"/>
                  <a:pt x="298387" y="70001"/>
                </a:cubicBezTo>
                <a:cubicBezTo>
                  <a:pt x="345011" y="59672"/>
                  <a:pt x="389535" y="45726"/>
                  <a:pt x="430782" y="19902"/>
                </a:cubicBezTo>
                <a:close/>
              </a:path>
            </a:pathLst>
          </a:cu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717F4-B0E4-9CF0-325D-74C53492E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0850" y="6356350"/>
            <a:ext cx="1714500" cy="365125"/>
          </a:xfr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spcAft>
                <a:spcPts val="600"/>
              </a:spcAft>
              <a:defRPr/>
            </a:pPr>
            <a:fld id="{6B0C5081-FAA5-4254-AC75-597BB4863808}" type="slidenum">
              <a:rPr lang="en-US">
                <a:solidFill>
                  <a:srgbClr val="FFFFFF"/>
                </a:solidFill>
                <a:latin typeface="Calibri" panose="020F0502020204030204"/>
              </a:rPr>
              <a:pPr defTabSz="914400">
                <a:spcAft>
                  <a:spcPts val="600"/>
                </a:spcAft>
                <a:defRPr/>
              </a:pPr>
              <a:t>22</a:t>
            </a:fld>
            <a:endParaRPr lang="en-US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3C1923A-383E-64D9-ED0A-86ADB966FF02}"/>
              </a:ext>
            </a:extLst>
          </p:cNvPr>
          <p:cNvSpPr txBox="1"/>
          <p:nvPr/>
        </p:nvSpPr>
        <p:spPr>
          <a:xfrm>
            <a:off x="783771" y="6176963"/>
            <a:ext cx="25068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MOE FRC tier 1 support</a:t>
            </a:r>
          </a:p>
        </p:txBody>
      </p:sp>
    </p:spTree>
    <p:extLst>
      <p:ext uri="{BB962C8B-B14F-4D97-AF65-F5344CB8AC3E}">
        <p14:creationId xmlns:p14="http://schemas.microsoft.com/office/powerpoint/2010/main" val="955043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3225</TotalTime>
  <Words>739</Words>
  <Application>Microsoft Office PowerPoint</Application>
  <PresentationFormat>On-screen Show (4:3)</PresentationFormat>
  <Paragraphs>127</Paragraphs>
  <Slides>22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宋体</vt:lpstr>
      <vt:lpstr>Arial</vt:lpstr>
      <vt:lpstr>Calibri</vt:lpstr>
      <vt:lpstr>Cambria Math</vt:lpstr>
      <vt:lpstr>Frutiger LT 55 Roman</vt:lpstr>
      <vt:lpstr>Symbol</vt:lpstr>
      <vt:lpstr>Times New Roman</vt:lpstr>
      <vt:lpstr>Office Theme</vt:lpstr>
      <vt:lpstr>Equation</vt:lpstr>
      <vt:lpstr>Microscopic theory of energy, momentum, and angular momentum transfer mediated by photons </vt:lpstr>
      <vt:lpstr>Outline</vt:lpstr>
      <vt:lpstr>Photon mediated physics</vt:lpstr>
      <vt:lpstr>Electron tight-binding model with or without bath(s)</vt:lpstr>
      <vt:lpstr>Electron-field interaction, Peierls substitution</vt:lpstr>
      <vt:lpstr>NEGF, definitions</vt:lpstr>
      <vt:lpstr>Fluctuation-dissipation theorem in thermal equilibrium</vt:lpstr>
      <vt:lpstr>Dyson equations</vt:lpstr>
      <vt:lpstr>From surface integral to volume integral</vt:lpstr>
      <vt:lpstr>Self energy Π</vt:lpstr>
      <vt:lpstr>Meir-Wingreen formula</vt:lpstr>
      <vt:lpstr>Force and torque from the nonequilibrium edge</vt:lpstr>
      <vt:lpstr>Emission from graphene edge</vt:lpstr>
      <vt:lpstr>PowerPoint Presentation</vt:lpstr>
      <vt:lpstr>C60 and graphene</vt:lpstr>
      <vt:lpstr>PowerPoint Presentation</vt:lpstr>
      <vt:lpstr>Heat transfer of 2D metals, super-Planckian problem</vt:lpstr>
      <vt:lpstr>Drude model approximation to photon self-energy Π</vt:lpstr>
      <vt:lpstr>PowerPoint Presentation</vt:lpstr>
      <vt:lpstr>PowerPoint Presentation</vt:lpstr>
      <vt:lpstr>Conclusion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Wang Jian-Sheng</cp:lastModifiedBy>
  <cp:revision>334</cp:revision>
  <dcterms:created xsi:type="dcterms:W3CDTF">2020-11-29T06:14:44Z</dcterms:created>
  <dcterms:modified xsi:type="dcterms:W3CDTF">2023-09-25T06:58:20Z</dcterms:modified>
</cp:coreProperties>
</file>