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80" r:id="rId3"/>
    <p:sldId id="281" r:id="rId4"/>
    <p:sldId id="408" r:id="rId5"/>
    <p:sldId id="282" r:id="rId6"/>
    <p:sldId id="374" r:id="rId7"/>
    <p:sldId id="399" r:id="rId8"/>
    <p:sldId id="375" r:id="rId9"/>
    <p:sldId id="376" r:id="rId10"/>
    <p:sldId id="383" r:id="rId11"/>
    <p:sldId id="395" r:id="rId12"/>
    <p:sldId id="396" r:id="rId13"/>
    <p:sldId id="401" r:id="rId14"/>
    <p:sldId id="402" r:id="rId15"/>
    <p:sldId id="403" r:id="rId16"/>
    <p:sldId id="407" r:id="rId17"/>
    <p:sldId id="404" r:id="rId18"/>
    <p:sldId id="406" r:id="rId19"/>
    <p:sldId id="405" r:id="rId20"/>
    <p:sldId id="289" r:id="rId21"/>
    <p:sldId id="287" r:id="rId22"/>
    <p:sldId id="288" r:id="rId23"/>
    <p:sldId id="284" r:id="rId24"/>
    <p:sldId id="285" r:id="rId25"/>
    <p:sldId id="409" r:id="rId26"/>
    <p:sldId id="410" r:id="rId27"/>
    <p:sldId id="413" r:id="rId28"/>
    <p:sldId id="414" r:id="rId29"/>
    <p:sldId id="412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5" autoAdjust="0"/>
    <p:restoredTop sz="94660"/>
  </p:normalViewPr>
  <p:slideViewPr>
    <p:cSldViewPr snapToGrid="0">
      <p:cViewPr varScale="1">
        <p:scale>
          <a:sx n="141" d="100"/>
          <a:sy n="141" d="100"/>
        </p:scale>
        <p:origin x="34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D8FA9-5256-42CC-8860-C13BDBB6216E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A9217-B672-4187-8272-62A1C7537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99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detail is in the last section of J.-S. Wang, B. K. Agarwalla, H. Li, and J. </a:t>
            </a:r>
            <a:r>
              <a:rPr lang="en-US" dirty="0" err="1"/>
              <a:t>Thingna</a:t>
            </a:r>
            <a:r>
              <a:rPr lang="en-US" dirty="0"/>
              <a:t>, “Nonequilibrium Green's function method for quantum thermal transport,” Front. Phys. (2013).   </a:t>
            </a:r>
            <a:r>
              <a:rPr lang="en-US"/>
              <a:t>rho_0 </a:t>
            </a:r>
            <a:r>
              <a:rPr lang="en-US" dirty="0"/>
              <a:t>is in fact rho_0^I,</a:t>
            </a:r>
            <a:r>
              <a:rPr lang="en-US" baseline="0" dirty="0"/>
              <a:t> i.e., </a:t>
            </a:r>
            <a:r>
              <a:rPr lang="en-US" baseline="0"/>
              <a:t>interaction picture one.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087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Gamma is system-bath coupling,  Delta temperature bias, </a:t>
            </a:r>
            <a:r>
              <a:rPr lang="en-US" dirty="0" err="1"/>
              <a:t>wc</a:t>
            </a:r>
            <a:r>
              <a:rPr lang="en-US" dirty="0"/>
              <a:t> frequency in  J(w) = gamma*w/(1 + (w/</a:t>
            </a:r>
            <a:r>
              <a:rPr lang="en-US" dirty="0" err="1"/>
              <a:t>wc</a:t>
            </a:r>
            <a:r>
              <a:rPr lang="en-US" dirty="0"/>
              <a:t>)^2).</a:t>
            </a:r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168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96A9-94C5-49D1-BEFD-1C8062E6DFEB}" type="datetime1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F154-23AA-43DD-8829-EF906D5B1E7E}" type="datetime1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09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401A3-C32A-4416-88E2-496C9A383863}" type="datetime1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5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4A710-6E9D-4BB4-B2E9-BF9E087FCE39}" type="datetime1">
              <a:rPr lang="en-US" smtClean="0"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13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A220C-0AFE-45DA-B827-8D801304892B}" type="datetime1">
              <a:rPr lang="en-US" smtClean="0"/>
              <a:t>3/23/2021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2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58ED0-6342-40F2-B722-29573EA0DAE1}" type="datetime1">
              <a:rPr lang="en-US" smtClean="0"/>
              <a:t>3/23/2021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52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7E807-7CEC-4C5C-82AD-B3CA30734CB6}" type="datetime1">
              <a:rPr lang="en-US" smtClean="0"/>
              <a:t>3/23/2021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00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84017-82DD-48B1-9C82-E39F288B8791}" type="datetime1">
              <a:rPr lang="en-US" smtClean="0"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18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CD5-A856-4594-BE67-B16318448439}" type="datetime1">
              <a:rPr lang="en-US" smtClean="0"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30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83373-1DF0-4D70-8D31-4BB1997A463E}" type="datetime1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1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8DE9-F4FF-4CC3-9EE4-3133371F9CD9}" type="datetime1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17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91160" y="228768"/>
            <a:ext cx="6623688" cy="1139981"/>
          </a:xfrm>
          <a:prstGeom prst="rect">
            <a:avLst/>
          </a:prstGeom>
        </p:spPr>
        <p:txBody>
          <a:bodyPr/>
          <a:lstStyle>
            <a:lvl1pPr algn="l">
              <a:defRPr sz="4000" b="0" i="0" cap="all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91160" y="2000916"/>
            <a:ext cx="8229600" cy="4023394"/>
          </a:xfrm>
          <a:prstGeom prst="rect">
            <a:avLst/>
          </a:prstGeom>
        </p:spPr>
        <p:txBody>
          <a:bodyPr/>
          <a:lstStyle>
            <a:lvl1pPr algn="l">
              <a:defRPr sz="2800" b="0" i="0" cap="none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  <a:lvl2pPr algn="l">
              <a:defRPr b="0" i="0">
                <a:solidFill>
                  <a:srgbClr val="404040"/>
                </a:solidFill>
                <a:latin typeface="Frutiger LT 55 Roman"/>
                <a:cs typeface="Frutiger LT 55 Roman"/>
              </a:defRPr>
            </a:lvl2pPr>
            <a:lvl3pPr algn="l">
              <a:defRPr b="0" i="0">
                <a:solidFill>
                  <a:srgbClr val="404040"/>
                </a:solidFill>
                <a:latin typeface="Frutiger LT 55 Roman"/>
                <a:cs typeface="Frutiger LT 55 Roman"/>
              </a:defRPr>
            </a:lvl3pPr>
            <a:lvl4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463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746832C5-B942-46A7-8625-17731B3365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604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6609C-84F9-487A-88A4-0A987A4D9F6A}" type="datetime1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8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w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0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0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F6A8-5880-4338-8FDE-5B0CB490CF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Quantum master equation approach to transport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57C423-D6D9-4AF7-9371-58FB4065B1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177770"/>
            <a:ext cx="6858000" cy="1655762"/>
          </a:xfrm>
        </p:spPr>
        <p:txBody>
          <a:bodyPr/>
          <a:lstStyle/>
          <a:p>
            <a:r>
              <a:rPr lang="en-US" dirty="0"/>
              <a:t>Jian-Sheng Wang</a:t>
            </a:r>
          </a:p>
          <a:p>
            <a:r>
              <a:rPr lang="en-US" dirty="0">
                <a:solidFill>
                  <a:srgbClr val="002060"/>
                </a:solidFill>
              </a:rPr>
              <a:t>Department of Physics, National University of Singapore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1FA55-E046-4C7B-BAC3-83800BA45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472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D5454-1597-4581-A590-1E0F02976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4D75C-4FA2-4B39-A9A9-4F17741FB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Dyson expansion, why divergent (in each term)?</a:t>
            </a:r>
          </a:p>
          <a:p>
            <a:r>
              <a:rPr lang="en-US" dirty="0"/>
              <a:t>Quantum master equation by eliminating initial state dependence</a:t>
            </a:r>
          </a:p>
          <a:p>
            <a:r>
              <a:rPr lang="en-US" dirty="0"/>
              <a:t>Second order reduced density matrix by analytic continuation (AC), when it is good?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Applications</a:t>
            </a:r>
          </a:p>
          <a:p>
            <a:pPr lvl="1"/>
            <a:r>
              <a:rPr lang="en-US" dirty="0"/>
              <a:t>Self-consistent phonons</a:t>
            </a:r>
          </a:p>
          <a:p>
            <a:pPr lvl="1"/>
            <a:r>
              <a:rPr lang="en-US" dirty="0"/>
              <a:t>Time-dependent thermoelectric effect</a:t>
            </a:r>
          </a:p>
          <a:p>
            <a:pPr lvl="1"/>
            <a:r>
              <a:rPr lang="en-US" dirty="0"/>
              <a:t>Interface transport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4EFFE-BB56-4EC4-BB76-7519F7514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513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0270A-587B-4D88-9D3E-B14118FC4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quantum system setup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B7E0404-F615-4051-A03A-61D1285EB3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7764079"/>
              </p:ext>
            </p:extLst>
          </p:nvPr>
        </p:nvGraphicFramePr>
        <p:xfrm>
          <a:off x="4373563" y="4197350"/>
          <a:ext cx="4356100" cy="210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23880" imgH="736560" progId="Equation.DSMT4">
                  <p:embed/>
                </p:oleObj>
              </mc:Choice>
              <mc:Fallback>
                <p:oleObj name="Equation" r:id="rId2" imgW="1523880" imgH="736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373563" y="4197350"/>
                        <a:ext cx="4356100" cy="210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F71159A-F621-4016-B6BC-2F2872458344}"/>
              </a:ext>
            </a:extLst>
          </p:cNvPr>
          <p:cNvSpPr/>
          <p:nvPr/>
        </p:nvSpPr>
        <p:spPr>
          <a:xfrm>
            <a:off x="-165011" y="1782733"/>
            <a:ext cx="5011270" cy="2828468"/>
          </a:xfrm>
          <a:custGeom>
            <a:avLst/>
            <a:gdLst>
              <a:gd name="connsiteX0" fmla="*/ 564089 w 4986066"/>
              <a:gd name="connsiteY0" fmla="*/ 214929 h 3026589"/>
              <a:gd name="connsiteX1" fmla="*/ 2451411 w 4986066"/>
              <a:gd name="connsiteY1" fmla="*/ 244190 h 3026589"/>
              <a:gd name="connsiteX2" fmla="*/ 4280211 w 4986066"/>
              <a:gd name="connsiteY2" fmla="*/ 529482 h 3026589"/>
              <a:gd name="connsiteX3" fmla="*/ 4916633 w 4986066"/>
              <a:gd name="connsiteY3" fmla="*/ 1224426 h 3026589"/>
              <a:gd name="connsiteX4" fmla="*/ 4916633 w 4986066"/>
              <a:gd name="connsiteY4" fmla="*/ 1948631 h 3026589"/>
              <a:gd name="connsiteX5" fmla="*/ 4448460 w 4986066"/>
              <a:gd name="connsiteY5" fmla="*/ 2431434 h 3026589"/>
              <a:gd name="connsiteX6" fmla="*/ 2466041 w 4986066"/>
              <a:gd name="connsiteY6" fmla="*/ 2702097 h 3026589"/>
              <a:gd name="connsiteX7" fmla="*/ 366579 w 4986066"/>
              <a:gd name="connsiteY7" fmla="*/ 2863031 h 3026589"/>
              <a:gd name="connsiteX8" fmla="*/ 15449 w 4986066"/>
              <a:gd name="connsiteY8" fmla="*/ 192983 h 3026589"/>
              <a:gd name="connsiteX9" fmla="*/ 564089 w 4986066"/>
              <a:gd name="connsiteY9" fmla="*/ 214929 h 3026589"/>
              <a:gd name="connsiteX0" fmla="*/ 589293 w 5011270"/>
              <a:gd name="connsiteY0" fmla="*/ 16808 h 2828468"/>
              <a:gd name="connsiteX1" fmla="*/ 2476615 w 5011270"/>
              <a:gd name="connsiteY1" fmla="*/ 46069 h 2828468"/>
              <a:gd name="connsiteX2" fmla="*/ 4305415 w 5011270"/>
              <a:gd name="connsiteY2" fmla="*/ 331361 h 2828468"/>
              <a:gd name="connsiteX3" fmla="*/ 4941837 w 5011270"/>
              <a:gd name="connsiteY3" fmla="*/ 1026305 h 2828468"/>
              <a:gd name="connsiteX4" fmla="*/ 4941837 w 5011270"/>
              <a:gd name="connsiteY4" fmla="*/ 1750510 h 2828468"/>
              <a:gd name="connsiteX5" fmla="*/ 4473664 w 5011270"/>
              <a:gd name="connsiteY5" fmla="*/ 2233313 h 2828468"/>
              <a:gd name="connsiteX6" fmla="*/ 2491245 w 5011270"/>
              <a:gd name="connsiteY6" fmla="*/ 2503976 h 2828468"/>
              <a:gd name="connsiteX7" fmla="*/ 391783 w 5011270"/>
              <a:gd name="connsiteY7" fmla="*/ 2664910 h 2828468"/>
              <a:gd name="connsiteX8" fmla="*/ 11392 w 5011270"/>
              <a:gd name="connsiteY8" fmla="*/ 345992 h 2828468"/>
              <a:gd name="connsiteX9" fmla="*/ 589293 w 5011270"/>
              <a:gd name="connsiteY9" fmla="*/ 16808 h 28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11270" h="2828468">
                <a:moveTo>
                  <a:pt x="589293" y="16808"/>
                </a:moveTo>
                <a:lnTo>
                  <a:pt x="2476615" y="46069"/>
                </a:lnTo>
                <a:cubicBezTo>
                  <a:pt x="3095969" y="98495"/>
                  <a:pt x="3894545" y="167988"/>
                  <a:pt x="4305415" y="331361"/>
                </a:cubicBezTo>
                <a:cubicBezTo>
                  <a:pt x="4716285" y="494734"/>
                  <a:pt x="4835767" y="789780"/>
                  <a:pt x="4941837" y="1026305"/>
                </a:cubicBezTo>
                <a:cubicBezTo>
                  <a:pt x="5047907" y="1262830"/>
                  <a:pt x="5019866" y="1549342"/>
                  <a:pt x="4941837" y="1750510"/>
                </a:cubicBezTo>
                <a:cubicBezTo>
                  <a:pt x="4863808" y="1951678"/>
                  <a:pt x="4882096" y="2107735"/>
                  <a:pt x="4473664" y="2233313"/>
                </a:cubicBezTo>
                <a:cubicBezTo>
                  <a:pt x="4065232" y="2358891"/>
                  <a:pt x="3171558" y="2432043"/>
                  <a:pt x="2491245" y="2503976"/>
                </a:cubicBezTo>
                <a:cubicBezTo>
                  <a:pt x="1810932" y="2575909"/>
                  <a:pt x="800215" y="3083096"/>
                  <a:pt x="391783" y="2664910"/>
                </a:cubicBezTo>
                <a:cubicBezTo>
                  <a:pt x="-16649" y="2246724"/>
                  <a:pt x="-19088" y="788561"/>
                  <a:pt x="11392" y="345992"/>
                </a:cubicBezTo>
                <a:cubicBezTo>
                  <a:pt x="41872" y="-96577"/>
                  <a:pt x="183299" y="8273"/>
                  <a:pt x="589293" y="16808"/>
                </a:cubicBezTo>
                <a:close/>
              </a:path>
            </a:pathLst>
          </a:cu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BC23B16-1D61-463F-A713-99E3F2FB6A9D}"/>
              </a:ext>
            </a:extLst>
          </p:cNvPr>
          <p:cNvSpPr/>
          <p:nvPr/>
        </p:nvSpPr>
        <p:spPr>
          <a:xfrm>
            <a:off x="4841813" y="2356254"/>
            <a:ext cx="1341382" cy="1325563"/>
          </a:xfrm>
          <a:custGeom>
            <a:avLst/>
            <a:gdLst>
              <a:gd name="connsiteX0" fmla="*/ 1036582 w 1534853"/>
              <a:gd name="connsiteY0" fmla="*/ 257514 h 1558333"/>
              <a:gd name="connsiteX1" fmla="*/ 515035 w 1534853"/>
              <a:gd name="connsiteY1" fmla="*/ 128 h 1558333"/>
              <a:gd name="connsiteX2" fmla="*/ 250875 w 1534853"/>
              <a:gd name="connsiteY2" fmla="*/ 291381 h 1558333"/>
              <a:gd name="connsiteX3" fmla="*/ 262 w 1534853"/>
              <a:gd name="connsiteY3" fmla="*/ 900981 h 1558333"/>
              <a:gd name="connsiteX4" fmla="*/ 298288 w 1534853"/>
              <a:gd name="connsiteY4" fmla="*/ 1144821 h 1558333"/>
              <a:gd name="connsiteX5" fmla="*/ 826608 w 1534853"/>
              <a:gd name="connsiteY5" fmla="*/ 1551221 h 1558333"/>
              <a:gd name="connsiteX6" fmla="*/ 1151728 w 1534853"/>
              <a:gd name="connsiteY6" fmla="*/ 1375114 h 1558333"/>
              <a:gd name="connsiteX7" fmla="*/ 1490395 w 1534853"/>
              <a:gd name="connsiteY7" fmla="*/ 1016128 h 1558333"/>
              <a:gd name="connsiteX8" fmla="*/ 1483622 w 1534853"/>
              <a:gd name="connsiteY8" fmla="*/ 487808 h 1558333"/>
              <a:gd name="connsiteX9" fmla="*/ 1036582 w 1534853"/>
              <a:gd name="connsiteY9" fmla="*/ 257514 h 1558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34853" h="1558333">
                <a:moveTo>
                  <a:pt x="1036582" y="257514"/>
                </a:moveTo>
                <a:cubicBezTo>
                  <a:pt x="875151" y="176234"/>
                  <a:pt x="645986" y="-5517"/>
                  <a:pt x="515035" y="128"/>
                </a:cubicBezTo>
                <a:cubicBezTo>
                  <a:pt x="384084" y="5772"/>
                  <a:pt x="336670" y="141239"/>
                  <a:pt x="250875" y="291381"/>
                </a:cubicBezTo>
                <a:cubicBezTo>
                  <a:pt x="165080" y="441523"/>
                  <a:pt x="-7640" y="758741"/>
                  <a:pt x="262" y="900981"/>
                </a:cubicBezTo>
                <a:cubicBezTo>
                  <a:pt x="8164" y="1043221"/>
                  <a:pt x="160564" y="1036448"/>
                  <a:pt x="298288" y="1144821"/>
                </a:cubicBezTo>
                <a:cubicBezTo>
                  <a:pt x="436012" y="1253194"/>
                  <a:pt x="684368" y="1512839"/>
                  <a:pt x="826608" y="1551221"/>
                </a:cubicBezTo>
                <a:cubicBezTo>
                  <a:pt x="968848" y="1589603"/>
                  <a:pt x="1041097" y="1464296"/>
                  <a:pt x="1151728" y="1375114"/>
                </a:cubicBezTo>
                <a:cubicBezTo>
                  <a:pt x="1262359" y="1285932"/>
                  <a:pt x="1435079" y="1164012"/>
                  <a:pt x="1490395" y="1016128"/>
                </a:cubicBezTo>
                <a:cubicBezTo>
                  <a:pt x="1545711" y="868244"/>
                  <a:pt x="1555871" y="609728"/>
                  <a:pt x="1483622" y="487808"/>
                </a:cubicBezTo>
                <a:cubicBezTo>
                  <a:pt x="1411373" y="365888"/>
                  <a:pt x="1198013" y="338794"/>
                  <a:pt x="1036582" y="257514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F713B0-A322-48D2-A25D-78E8B4159655}"/>
              </a:ext>
            </a:extLst>
          </p:cNvPr>
          <p:cNvSpPr txBox="1"/>
          <p:nvPr/>
        </p:nvSpPr>
        <p:spPr>
          <a:xfrm>
            <a:off x="1119226" y="2574950"/>
            <a:ext cx="1982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bath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55F0C3-59E3-4A1E-85E8-B171E6638699}"/>
              </a:ext>
            </a:extLst>
          </p:cNvPr>
          <p:cNvSpPr txBox="1"/>
          <p:nvPr/>
        </p:nvSpPr>
        <p:spPr>
          <a:xfrm>
            <a:off x="4992709" y="2736773"/>
            <a:ext cx="1185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system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FD2222-D29B-4A9C-B8AC-671F2B4FC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0207072"/>
              </p:ext>
            </p:extLst>
          </p:nvPr>
        </p:nvGraphicFramePr>
        <p:xfrm>
          <a:off x="4725200" y="1692125"/>
          <a:ext cx="401200" cy="5683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2280" imgH="215640" progId="Equation.DSMT4">
                  <p:embed/>
                </p:oleObj>
              </mc:Choice>
              <mc:Fallback>
                <p:oleObj name="Equation" r:id="rId4" imgW="152280" imgH="215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25200" y="1692125"/>
                        <a:ext cx="401200" cy="5683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Arc 9"/>
          <p:cNvSpPr/>
          <p:nvPr/>
        </p:nvSpPr>
        <p:spPr>
          <a:xfrm>
            <a:off x="4636800" y="2260494"/>
            <a:ext cx="417600" cy="316971"/>
          </a:xfrm>
          <a:prstGeom prst="arc">
            <a:avLst>
              <a:gd name="adj1" fmla="val 11168372"/>
              <a:gd name="adj2" fmla="val 0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3423019"/>
              </p:ext>
            </p:extLst>
          </p:nvPr>
        </p:nvGraphicFramePr>
        <p:xfrm>
          <a:off x="785251" y="5142159"/>
          <a:ext cx="2644134" cy="709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71600" imgH="368280" progId="Equation.DSMT4">
                  <p:embed/>
                </p:oleObj>
              </mc:Choice>
              <mc:Fallback>
                <p:oleObj name="Equation" r:id="rId6" imgW="1371600" imgH="368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85251" y="5142159"/>
                        <a:ext cx="2644134" cy="709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87997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pictures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Schrödinger</a:t>
            </a:r>
          </a:p>
          <a:p>
            <a:endParaRPr lang="en-US" dirty="0"/>
          </a:p>
          <a:p>
            <a:r>
              <a:rPr lang="en-US" dirty="0"/>
              <a:t>Heisenberg</a:t>
            </a:r>
          </a:p>
          <a:p>
            <a:endParaRPr lang="en-US" dirty="0"/>
          </a:p>
          <a:p>
            <a:r>
              <a:rPr lang="en-US" dirty="0"/>
              <a:t>Interaction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562900" y="4118012"/>
          <a:ext cx="2571500" cy="1963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6800" imgH="1066680" progId="Equation.DSMT4">
                  <p:embed/>
                </p:oleObj>
              </mc:Choice>
              <mc:Fallback>
                <p:oleObj name="Equation" r:id="rId2" imgW="1396800" imgH="106668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562900" y="4118012"/>
                        <a:ext cx="2571500" cy="19636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2032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BC94DE6-A17D-43BF-AE2C-1C00E9AE680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Dyson expansion for reduced density matrix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BC94DE6-A17D-43BF-AE2C-1C00E9AE68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3091" t="-13825" b="-20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D614D10-F398-4442-9BCE-7BCC8B935804}"/>
              </a:ext>
            </a:extLst>
          </p:cNvPr>
          <p:cNvCxnSpPr/>
          <p:nvPr/>
        </p:nvCxnSpPr>
        <p:spPr>
          <a:xfrm>
            <a:off x="1060704" y="4952390"/>
            <a:ext cx="458663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29DCF87A-A974-4C57-A17D-FF8373FC9E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5744341"/>
              </p:ext>
            </p:extLst>
          </p:nvPr>
        </p:nvGraphicFramePr>
        <p:xfrm>
          <a:off x="855663" y="2297113"/>
          <a:ext cx="7889875" cy="237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635360" imgH="1396800" progId="Equation.DSMT4">
                  <p:embed/>
                </p:oleObj>
              </mc:Choice>
              <mc:Fallback>
                <p:oleObj name="Equation" r:id="rId4" imgW="4635360" imgH="1396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55663" y="2297113"/>
                        <a:ext cx="7889875" cy="2378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85637F4-BF86-41F3-B64E-4754F94BD13F}"/>
                  </a:ext>
                </a:extLst>
              </p:cNvPr>
              <p:cNvSpPr txBox="1"/>
              <p:nvPr/>
            </p:nvSpPr>
            <p:spPr>
              <a:xfrm>
                <a:off x="603505" y="5212082"/>
                <a:ext cx="541577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−∞                                                                           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85637F4-BF86-41F3-B64E-4754F94BD1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505" y="5212082"/>
                <a:ext cx="5415777" cy="276999"/>
              </a:xfrm>
              <a:prstGeom prst="rect">
                <a:avLst/>
              </a:prstGeom>
              <a:blipFill>
                <a:blip r:embed="rId6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270B34-0CB4-4159-89B2-79BF99A11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336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348"/>
            <a:ext cx="8229600" cy="1143000"/>
          </a:xfrm>
        </p:spPr>
        <p:txBody>
          <a:bodyPr/>
          <a:lstStyle/>
          <a:p>
            <a:r>
              <a:rPr lang="en-US" dirty="0"/>
              <a:t>Dyson Expansions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768962"/>
              </p:ext>
            </p:extLst>
          </p:nvPr>
        </p:nvGraphicFramePr>
        <p:xfrm>
          <a:off x="633413" y="1254125"/>
          <a:ext cx="7815262" cy="525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521560" imgH="5727600" progId="Equation.DSMT4">
                  <p:embed/>
                </p:oleObj>
              </mc:Choice>
              <mc:Fallback>
                <p:oleObj name="Equation" r:id="rId3" imgW="8521560" imgH="5727600" progId="Equation.DSMT4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413" y="1254125"/>
                        <a:ext cx="7815262" cy="5251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9552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Divergence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1154897"/>
              </p:ext>
            </p:extLst>
          </p:nvPr>
        </p:nvGraphicFramePr>
        <p:xfrm>
          <a:off x="2189673" y="2057400"/>
          <a:ext cx="4764653" cy="295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12720" imgH="1498320" progId="Equation.DSMT4">
                  <p:embed/>
                </p:oleObj>
              </mc:Choice>
              <mc:Fallback>
                <p:oleObj name="Equation" r:id="rId2" imgW="2412720" imgH="149832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189673" y="2057400"/>
                        <a:ext cx="4764653" cy="295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769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95794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Unique one-to-one map, </a:t>
            </a:r>
            <a:r>
              <a:rPr lang="el-GR" i="1" dirty="0"/>
              <a:t>ρ</a:t>
            </a:r>
            <a:r>
              <a:rPr lang="en-US" baseline="-25000" dirty="0"/>
              <a:t>0</a:t>
            </a:r>
            <a:r>
              <a:rPr lang="el-GR" dirty="0"/>
              <a:t>↔</a:t>
            </a:r>
            <a:r>
              <a:rPr lang="el-GR" i="1" dirty="0"/>
              <a:t>ρ</a:t>
            </a:r>
            <a:r>
              <a:rPr lang="en-US" dirty="0"/>
              <a:t>; </a:t>
            </a:r>
            <a:br>
              <a:rPr lang="en-US" dirty="0"/>
            </a:br>
            <a:r>
              <a:rPr lang="en-US" dirty="0"/>
              <a:t>ordered cumulants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914400" y="1592263"/>
          <a:ext cx="7540625" cy="496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283680" imgH="6108480" progId="Equation.DSMT4">
                  <p:embed/>
                </p:oleObj>
              </mc:Choice>
              <mc:Fallback>
                <p:oleObj name="Equation" r:id="rId2" imgW="9283680" imgH="6108480" progId="Equation.DSMT4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592263"/>
                        <a:ext cx="7540625" cy="4960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777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0652"/>
            <a:ext cx="7886700" cy="1325563"/>
          </a:xfrm>
        </p:spPr>
        <p:txBody>
          <a:bodyPr/>
          <a:lstStyle/>
          <a:p>
            <a:r>
              <a:rPr lang="en-US" dirty="0"/>
              <a:t>Order-by-Order Solution to </a:t>
            </a:r>
            <a:r>
              <a:rPr lang="el-GR" dirty="0"/>
              <a:t>ρ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889000" y="1563688"/>
          <a:ext cx="5943600" cy="479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213000" imgH="2590560" progId="Equation.DSMT4">
                  <p:embed/>
                </p:oleObj>
              </mc:Choice>
              <mc:Fallback>
                <p:oleObj name="Equation" r:id="rId2" imgW="3213000" imgH="259056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89000" y="1563688"/>
                        <a:ext cx="5943600" cy="4792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724400" y="1498600"/>
          <a:ext cx="3663950" cy="310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76440" imgH="2095200" progId="Equation.DSMT4">
                  <p:embed/>
                </p:oleObj>
              </mc:Choice>
              <mc:Fallback>
                <p:oleObj name="Equation" r:id="rId4" imgW="2476440" imgH="209520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24400" y="1498600"/>
                        <a:ext cx="3663950" cy="3100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8494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726"/>
            <a:ext cx="7886700" cy="1325563"/>
          </a:xfrm>
        </p:spPr>
        <p:txBody>
          <a:bodyPr/>
          <a:lstStyle/>
          <a:p>
            <a:r>
              <a:rPr lang="en-US" dirty="0" err="1"/>
              <a:t>Diagrammatics</a:t>
            </a:r>
            <a:r>
              <a:rPr lang="en-US" dirty="0"/>
              <a:t> for current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447800"/>
            <a:ext cx="5334000" cy="47843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48400" y="1524000"/>
            <a:ext cx="243840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Diagrams representing the terms for current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`V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or [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].  Open circle has time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=0, solid dots have dummy times.  Arrows indicate ordering and pointing from time -∞ to 0.  Note that (4) is cancelled by (c); (7) by (d).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From Wang, Agarwalla, Li, and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Thingna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Front. Phys. (2013), 9, 673 (2014).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233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QD model to 4</a:t>
            </a:r>
            <a:r>
              <a:rPr lang="en-US" baseline="30000" dirty="0"/>
              <a:t>th</a:t>
            </a:r>
            <a:r>
              <a:rPr lang="en-US" dirty="0"/>
              <a:t> order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76400"/>
            <a:ext cx="5029200" cy="3231615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219200" y="5135090"/>
          <a:ext cx="2298700" cy="14818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36480" imgH="990360" progId="Equation.DSMT4">
                  <p:embed/>
                </p:oleObj>
              </mc:Choice>
              <mc:Fallback>
                <p:oleObj name="Equation" r:id="rId3" imgW="1536480" imgH="99036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5135090"/>
                        <a:ext cx="2298700" cy="14818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0" y="1600200"/>
            <a:ext cx="2438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coefficients for the current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baseline="-250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i="1" dirty="0">
                <a:latin typeface="Times New Roman" pitchFamily="18" charset="0"/>
                <a:cs typeface="Times New Roman" pitchFamily="18" charset="0"/>
              </a:rPr>
              <a:t>η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l-GR" i="1" dirty="0">
                <a:latin typeface="Times New Roman" pitchFamily="18" charset="0"/>
                <a:cs typeface="Times New Roman" pitchFamily="18" charset="0"/>
              </a:rPr>
              <a:t>η</a:t>
            </a:r>
            <a:r>
              <a:rPr lang="en-US" i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for the Lorentz-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Drude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bath spectrum </a:t>
            </a:r>
            <a:r>
              <a:rPr lang="en-US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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el-GR" i="1" dirty="0">
                <a:latin typeface="Times New Roman" pitchFamily="18" charset="0"/>
                <a:cs typeface="Times New Roman" pitchFamily="18" charset="0"/>
              </a:rPr>
              <a:t>η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Γ/(1 +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i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/D</a:t>
            </a:r>
            <a:r>
              <a:rPr lang="en-US" i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).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50% chemical potential bias,  equal temperature. Curves from NEGF, dots from 4-th order master equation.</a:t>
            </a:r>
          </a:p>
          <a:p>
            <a:endParaRPr lang="en-US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From Thingna, Zhou, and Wang, 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J. Chem. Phys. 141, 194101 (2014)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2737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Spin-Boson Model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00200"/>
            <a:ext cx="5257800" cy="3472644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143000" y="5181600"/>
          <a:ext cx="1981200" cy="1530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76160" imgH="1295280" progId="Equation.DSMT4">
                  <p:embed/>
                </p:oleObj>
              </mc:Choice>
              <mc:Fallback>
                <p:oleObj name="Equation" r:id="rId3" imgW="1676160" imgH="129528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5181600"/>
                        <a:ext cx="1981200" cy="15309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799" y="1600200"/>
            <a:ext cx="256709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coefficients for the current </a:t>
            </a:r>
          </a:p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baseline="-250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i="1" dirty="0">
                <a:latin typeface="Times New Roman" pitchFamily="18" charset="0"/>
                <a:cs typeface="Times New Roman" pitchFamily="18" charset="0"/>
              </a:rPr>
              <a:t>η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l-GR" i="1" dirty="0">
                <a:latin typeface="Times New Roman" pitchFamily="18" charset="0"/>
                <a:cs typeface="Times New Roman" pitchFamily="18" charset="0"/>
              </a:rPr>
              <a:t>η</a:t>
            </a:r>
            <a:r>
              <a:rPr lang="en-US" i="1" baseline="30000" dirty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For the spin-boson model with Rubin baths,</a:t>
            </a:r>
          </a:p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= (1/2)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ħ</a:t>
            </a:r>
            <a:r>
              <a:rPr lang="el-GR" i="1" dirty="0">
                <a:latin typeface="Times New Roman" pitchFamily="18" charset="0"/>
                <a:cs typeface="Times New Roman" pitchFamily="18" charset="0"/>
              </a:rPr>
              <a:t>η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(4 ̶  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1/2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i="1" baseline="-250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1.5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T</a:t>
            </a:r>
            <a:r>
              <a:rPr lang="en-US" i="1" baseline="-25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0.5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E=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0.5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We see co-tunneling features.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From Thingna, Zhou, and Wang, 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J. Chem. Phys. 141, 194101 (2014)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906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5154"/>
            <a:ext cx="7886700" cy="1325563"/>
          </a:xfrm>
        </p:spPr>
        <p:txBody>
          <a:bodyPr/>
          <a:lstStyle/>
          <a:p>
            <a:r>
              <a:rPr lang="en-US" dirty="0"/>
              <a:t>Second-order density matrix, analytic continuation (AC)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889000" y="1563688"/>
          <a:ext cx="5943600" cy="479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213000" imgH="2590560" progId="Equation.DSMT4">
                  <p:embed/>
                </p:oleObj>
              </mc:Choice>
              <mc:Fallback>
                <p:oleObj name="Equation" r:id="rId2" imgW="3213000" imgH="259056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89000" y="1563688"/>
                        <a:ext cx="5943600" cy="4792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724400" y="1498600"/>
          <a:ext cx="3663950" cy="310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76440" imgH="2095200" progId="Equation.DSMT4">
                  <p:embed/>
                </p:oleObj>
              </mc:Choice>
              <mc:Fallback>
                <p:oleObj name="Equation" r:id="rId4" imgW="2476440" imgH="209520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24400" y="1498600"/>
                        <a:ext cx="3663950" cy="3100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8989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A4C42-CC5C-4C82-BB45-8E0CBA968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Treating the indices (</a:t>
            </a:r>
            <a:r>
              <a:rPr lang="en-US" i="1" dirty="0" err="1"/>
              <a:t>n</a:t>
            </a:r>
            <a:r>
              <a:rPr lang="en-US" dirty="0" err="1"/>
              <a:t>,</a:t>
            </a:r>
            <a:r>
              <a:rPr lang="en-US" i="1" dirty="0" err="1"/>
              <a:t>m</a:t>
            </a:r>
            <a:r>
              <a:rPr lang="en-US" dirty="0"/>
              <a:t>) as continuous variables and taking a limit </a:t>
            </a:r>
            <a:r>
              <a:rPr lang="en-US" i="1" dirty="0"/>
              <a:t>n</a:t>
            </a:r>
            <a:r>
              <a:rPr lang="en-US" dirty="0"/>
              <a:t> </a:t>
            </a:r>
            <a:r>
              <a:rPr lang="en-US" dirty="0">
                <a:sym typeface="Symbol" panose="05050102010706020507" pitchFamily="18" charset="2"/>
              </a:rPr>
              <a:t> </a:t>
            </a:r>
            <a:r>
              <a:rPr lang="en-US" i="1" dirty="0">
                <a:sym typeface="Symbol" panose="05050102010706020507" pitchFamily="18" charset="2"/>
              </a:rPr>
              <a:t>m</a:t>
            </a:r>
            <a:r>
              <a:rPr lang="en-US" dirty="0">
                <a:sym typeface="Symbol" panose="05050102010706020507" pitchFamily="18" charset="2"/>
              </a:rPr>
              <a:t>.</a:t>
            </a:r>
            <a:endParaRPr lang="en-US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44431085-F46E-481C-9696-A644046310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0176247"/>
              </p:ext>
            </p:extLst>
          </p:nvPr>
        </p:nvGraphicFramePr>
        <p:xfrm>
          <a:off x="1564640" y="2271241"/>
          <a:ext cx="5669280" cy="39513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352680" imgH="2336760" progId="Equation.DSMT4">
                  <p:embed/>
                </p:oleObj>
              </mc:Choice>
              <mc:Fallback>
                <p:oleObj name="Equation" r:id="rId2" imgW="3352680" imgH="2336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64640" y="2271241"/>
                        <a:ext cx="5669280" cy="39513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63745A-C492-4178-B3A1-6273A01D6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629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7B42E-9BAB-4DAA-8DCE-A9B62702B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AC works?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81681-F820-4FCB-861B-E0C2B4C7CF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2162124"/>
            <a:ext cx="3886200" cy="4351338"/>
          </a:xfrm>
        </p:spPr>
        <p:txBody>
          <a:bodyPr/>
          <a:lstStyle/>
          <a:p>
            <a:r>
              <a:rPr lang="en-US" dirty="0"/>
              <a:t>One bath, any systems; two baths, harmonic oscillators, J. Chem. Phys. 136, 194110 (2012)</a:t>
            </a:r>
          </a:p>
          <a:p>
            <a:endParaRPr lang="en-US" dirty="0"/>
          </a:p>
          <a:p>
            <a:r>
              <a:rPr lang="en-US" dirty="0">
                <a:solidFill>
                  <a:schemeClr val="tx2"/>
                </a:solidFill>
              </a:rPr>
              <a:t>Two-bath, spin-Boson model;  Two baths, single quantum dot, Thingna, Xu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07387E-D06B-424E-8AC7-3FDF5B96D8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2169438"/>
            <a:ext cx="3886200" cy="4351338"/>
          </a:xfrm>
        </p:spPr>
        <p:txBody>
          <a:bodyPr/>
          <a:lstStyle/>
          <a:p>
            <a:r>
              <a:rPr lang="en-US" dirty="0"/>
              <a:t>Double quantum dots, Xu et al PRB 95, 035428 (2017)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D3464B-E8C1-4320-96F5-420A837701AA}"/>
              </a:ext>
            </a:extLst>
          </p:cNvPr>
          <p:cNvSpPr txBox="1"/>
          <p:nvPr/>
        </p:nvSpPr>
        <p:spPr>
          <a:xfrm>
            <a:off x="819302" y="1492301"/>
            <a:ext cx="7278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WORK</a:t>
            </a:r>
            <a:r>
              <a:rPr lang="en-US" b="1" dirty="0"/>
              <a:t>   </a:t>
            </a:r>
            <a:r>
              <a:rPr lang="en-US" dirty="0"/>
              <a:t>                                                        </a:t>
            </a:r>
            <a:r>
              <a:rPr lang="en-US" b="1" dirty="0"/>
              <a:t>FAIL TO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2E01DD-D4A3-450F-8C2C-807105575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15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628650" y="2011680"/>
            <a:ext cx="75574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584519" y="1576250"/>
            <a:ext cx="0" cy="49183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9316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8650" y="-9274"/>
            <a:ext cx="7886700" cy="1325563"/>
          </a:xfrm>
        </p:spPr>
        <p:txBody>
          <a:bodyPr/>
          <a:lstStyle/>
          <a:p>
            <a:r>
              <a:rPr lang="en-US" dirty="0"/>
              <a:t>Self-consistent phonons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5414508"/>
              </p:ext>
            </p:extLst>
          </p:nvPr>
        </p:nvGraphicFramePr>
        <p:xfrm>
          <a:off x="1392238" y="1143000"/>
          <a:ext cx="6156325" cy="553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987720" imgH="3581280" progId="Equation.DSMT4">
                  <p:embed/>
                </p:oleObj>
              </mc:Choice>
              <mc:Fallback>
                <p:oleObj name="Equation" r:id="rId2" imgW="3987720" imgH="3581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92238" y="1143000"/>
                        <a:ext cx="6156325" cy="5530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3660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14CE4A9-D28D-400B-BB3A-F15DB03C5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Self-consistent phonon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E15D07-35EE-46C5-9260-BAA3235DD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17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954B6C-67B9-48EE-A4E7-5AEE76A77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37" y="1840067"/>
            <a:ext cx="6082220" cy="43516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427D124-B990-4FB4-A1C6-DA4D33C89EA5}"/>
                  </a:ext>
                </a:extLst>
              </p:cNvPr>
              <p:cNvSpPr txBox="1"/>
              <p:nvPr/>
            </p:nvSpPr>
            <p:spPr>
              <a:xfrm>
                <a:off x="6476153" y="3427319"/>
                <a:ext cx="249411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→3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From Wang, Agarwalla, Li, Thingna, Frontier Phys, 9, 673 (2014).  Solid lines: NEGF; crosses: master equation.  (a) Single degree </a:t>
                </a:r>
                <a:r>
                  <a:rPr lang="en-US" i="1" dirty="0"/>
                  <a:t>u</a:t>
                </a:r>
                <a:r>
                  <a:rPr lang="en-US" baseline="30000" dirty="0"/>
                  <a:t>4 </a:t>
                </a:r>
                <a:r>
                  <a:rPr lang="en-US" dirty="0"/>
                  <a:t>nonlinear,  (b) two-degree case.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427D124-B990-4FB4-A1C6-DA4D33C89E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6153" y="3427319"/>
                <a:ext cx="2494110" cy="2862322"/>
              </a:xfrm>
              <a:prstGeom prst="rect">
                <a:avLst/>
              </a:prstGeom>
              <a:blipFill>
                <a:blip r:embed="rId3"/>
                <a:stretch>
                  <a:fillRect l="-1956" r="-6112" b="-23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4870D58B-8CA0-44D4-ADD8-09B4658779AF}"/>
              </a:ext>
            </a:extLst>
          </p:cNvPr>
          <p:cNvSpPr/>
          <p:nvPr/>
        </p:nvSpPr>
        <p:spPr>
          <a:xfrm>
            <a:off x="7231380" y="1950720"/>
            <a:ext cx="975360" cy="9753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02A4CD6-2347-4725-BC62-19F7B4CCBFDC}"/>
              </a:ext>
            </a:extLst>
          </p:cNvPr>
          <p:cNvSpPr/>
          <p:nvPr/>
        </p:nvSpPr>
        <p:spPr>
          <a:xfrm>
            <a:off x="7296540" y="2015410"/>
            <a:ext cx="854684" cy="85468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F65501D-79C4-4592-B59D-28CD17EF729C}"/>
              </a:ext>
            </a:extLst>
          </p:cNvPr>
          <p:cNvCxnSpPr/>
          <p:nvPr/>
        </p:nvCxnSpPr>
        <p:spPr>
          <a:xfrm>
            <a:off x="7380514" y="2939142"/>
            <a:ext cx="668073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55694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8A0945-E0FD-4811-8A4B-AA22FEC0E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E51B2A-16A0-4AA0-BC0C-F854BB8E4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2016481"/>
            <a:ext cx="4722171" cy="44763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8D3049-7905-4941-8E8E-A3D3ED89CF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362" y="423725"/>
            <a:ext cx="6458218" cy="12340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004567-77AF-49D8-ADB5-D30EF5E739EA}"/>
              </a:ext>
            </a:extLst>
          </p:cNvPr>
          <p:cNvSpPr txBox="1"/>
          <p:nvPr/>
        </p:nvSpPr>
        <p:spPr>
          <a:xfrm>
            <a:off x="5562600" y="2034448"/>
            <a:ext cx="29946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He, Thingna, Wang, Li, PRB 94, 155411 (2016). Lines: quantum self-consistent approach, symbols: </a:t>
            </a:r>
          </a:p>
          <a:p>
            <a:r>
              <a:rPr lang="en-US" dirty="0"/>
              <a:t>quantum master equation. Inset shows the temperature dependence of the transmission function for λ/</a:t>
            </a:r>
            <a:r>
              <a:rPr lang="en-US" i="1" dirty="0"/>
              <a:t>k</a:t>
            </a:r>
            <a:r>
              <a:rPr lang="en-US" dirty="0"/>
              <a:t> = 8.  Lorentz-</a:t>
            </a:r>
            <a:r>
              <a:rPr lang="en-US" dirty="0" err="1"/>
              <a:t>Drude</a:t>
            </a:r>
            <a:r>
              <a:rPr lang="en-US" dirty="0"/>
              <a:t> baths. Common parameters are: </a:t>
            </a:r>
            <a:r>
              <a:rPr lang="en-US" i="1" dirty="0"/>
              <a:t>m</a:t>
            </a:r>
            <a:r>
              <a:rPr lang="en-US" dirty="0"/>
              <a:t> = 1u, </a:t>
            </a:r>
            <a:r>
              <a:rPr lang="en-US" i="1" dirty="0"/>
              <a:t>k</a:t>
            </a:r>
            <a:r>
              <a:rPr lang="en-US" dirty="0"/>
              <a:t> = 30.160 </a:t>
            </a:r>
            <a:r>
              <a:rPr lang="en-US" dirty="0" err="1"/>
              <a:t>meV</a:t>
            </a:r>
            <a:r>
              <a:rPr lang="en-US" dirty="0"/>
              <a:t>/(Å u), γ = 0.92THz, </a:t>
            </a:r>
            <a:r>
              <a:rPr lang="en-US" dirty="0" err="1"/>
              <a:t>ω</a:t>
            </a:r>
            <a:r>
              <a:rPr lang="en-US" baseline="-25000" dirty="0" err="1"/>
              <a:t>c</a:t>
            </a:r>
            <a:r>
              <a:rPr lang="en-US" dirty="0"/>
              <a:t> = 0.92PHz, and ∆ = 0.05. Bath temperature </a:t>
            </a:r>
            <a:r>
              <a:rPr lang="en-US" i="1" dirty="0"/>
              <a:t>T</a:t>
            </a:r>
            <a:r>
              <a:rPr lang="en-US" baseline="-25000" dirty="0"/>
              <a:t>L</a:t>
            </a:r>
            <a:r>
              <a:rPr lang="en-US" dirty="0"/>
              <a:t> =  (1 + ∆)</a:t>
            </a:r>
            <a:r>
              <a:rPr lang="en-US" i="1" dirty="0"/>
              <a:t>T</a:t>
            </a:r>
            <a:r>
              <a:rPr lang="en-US" dirty="0"/>
              <a:t>, </a:t>
            </a:r>
            <a:r>
              <a:rPr lang="en-US" i="1" dirty="0"/>
              <a:t>T</a:t>
            </a:r>
            <a:r>
              <a:rPr lang="en-US" baseline="-25000" dirty="0"/>
              <a:t>R</a:t>
            </a:r>
            <a:r>
              <a:rPr lang="en-US" dirty="0"/>
              <a:t>=(1-∆)</a:t>
            </a:r>
            <a:r>
              <a:rPr lang="en-US" i="1" dirty="0"/>
              <a:t>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59774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2DEF5DF-B5F2-444A-B815-EAED9BF66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162" y="4109526"/>
            <a:ext cx="3926048" cy="22901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A6CF13-35CA-4E54-B172-A612D74B8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Time-dependent driven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56FA991-0380-4471-8C82-35D17A6EF0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3612715"/>
              </p:ext>
            </p:extLst>
          </p:nvPr>
        </p:nvGraphicFramePr>
        <p:xfrm>
          <a:off x="1093788" y="1660525"/>
          <a:ext cx="5845175" cy="3341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844720" imgH="1625400" progId="Equation.DSMT4">
                  <p:embed/>
                </p:oleObj>
              </mc:Choice>
              <mc:Fallback>
                <p:oleObj name="Equation" r:id="rId3" imgW="2844720" imgH="1625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93788" y="1660525"/>
                        <a:ext cx="5845175" cy="3341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26B9F7E-555E-4C92-83A0-7FE1E3099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9058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drive the system?  Can have higher efficiency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Far from thermal equilibrium</a:t>
            </a:r>
          </a:p>
          <a:p>
            <a:endParaRPr lang="en-US" dirty="0"/>
          </a:p>
          <a:p>
            <a:r>
              <a:rPr lang="en-US" dirty="0"/>
              <a:t>Break down of Onsager relation (due to break down of time translational invariance)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3104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to quantify efficiency in time-dependent situation?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21</a:t>
            </a:fld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1452" y="3209985"/>
                <a:ext cx="6543792" cy="2329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  <m:sup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sup>
                                </m:sSubSup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[.]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[.]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b="0" i="0" smtClean="0">
                                            <a:latin typeface="Cambria Math" panose="02040503050406030204" pitchFamily="18" charset="0"/>
                                          </a:rPr>
                                          <m:t>Δ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sup>
                                    </m:s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b="0" i="0" smtClean="0">
                                            <a:latin typeface="Cambria Math" panose="02040503050406030204" pitchFamily="18" charset="0"/>
                                          </a:rPr>
                                          <m:t>Δ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sup>
                                    </m:s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52" y="3209985"/>
                <a:ext cx="6543792" cy="232948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>
            <a:off x="6734604" y="4870758"/>
            <a:ext cx="1760865" cy="27161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6734604" y="3078172"/>
            <a:ext cx="0" cy="18061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6734604" y="3078172"/>
            <a:ext cx="1572181" cy="90308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930834" y="5115202"/>
            <a:ext cx="887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ym typeface="Symbol" panose="05050102010706020507" pitchFamily="18" charset="2"/>
              </a:rPr>
              <a:t>T or </a:t>
            </a:r>
            <a:endParaRPr lang="en-US" sz="1800" dirty="0"/>
          </a:p>
        </p:txBody>
      </p:sp>
      <p:sp>
        <p:nvSpPr>
          <p:cNvPr id="13" name="TextBox 12"/>
          <p:cNvSpPr txBox="1"/>
          <p:nvPr/>
        </p:nvSpPr>
        <p:spPr>
          <a:xfrm>
            <a:off x="6410926" y="2705406"/>
            <a:ext cx="1204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Current </a:t>
            </a:r>
            <a:r>
              <a:rPr lang="en-US" sz="1800" i="1" dirty="0"/>
              <a:t>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15035" y="3684764"/>
            <a:ext cx="13841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4"/>
                </a:solidFill>
              </a:rPr>
              <a:t>Do this analysis for each fixed </a:t>
            </a:r>
            <a:r>
              <a:rPr lang="en-US" sz="1400" i="1" dirty="0">
                <a:solidFill>
                  <a:schemeClr val="accent4"/>
                </a:solidFill>
              </a:rPr>
              <a:t>t</a:t>
            </a:r>
            <a:r>
              <a:rPr lang="en-US" sz="1400" dirty="0">
                <a:solidFill>
                  <a:schemeClr val="accent4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65703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efficiency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511608" y="5446648"/>
            <a:ext cx="7886700" cy="4351338"/>
          </a:xfrm>
        </p:spPr>
        <p:txBody>
          <a:bodyPr/>
          <a:lstStyle/>
          <a:p>
            <a:r>
              <a:rPr lang="en-US" dirty="0"/>
              <a:t>See, </a:t>
            </a:r>
            <a:r>
              <a:rPr lang="en-US" dirty="0" err="1"/>
              <a:t>eg</a:t>
            </a:r>
            <a:r>
              <a:rPr lang="en-US" dirty="0"/>
              <a:t>., H J </a:t>
            </a:r>
            <a:r>
              <a:rPr lang="en-US" dirty="0" err="1"/>
              <a:t>Goldsmid</a:t>
            </a:r>
            <a:r>
              <a:rPr lang="en-US" dirty="0"/>
              <a:t>, “Intro to thermoelectricity.”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22</a:t>
            </a:fld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22516" y="1867794"/>
                <a:ext cx="7504091" cy="11818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𝜂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det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</m:d>
                                </m:e>
                              </m:func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516" y="1867794"/>
                <a:ext cx="7504091" cy="118186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21976" y="3657600"/>
                <a:ext cx="7153836" cy="2070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Optimal efficiency in steady state by maximizing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𝜂</m:t>
                    </m:r>
                  </m:oMath>
                </a14:m>
                <a:r>
                  <a:rPr lang="en-US" dirty="0"/>
                  <a:t>, one obtain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𝑍𝑇</m:t>
                              </m:r>
                            </m:e>
                          </m:ra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𝑍𝑇</m:t>
                              </m:r>
                            </m:e>
                          </m:ra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976" y="3657600"/>
                <a:ext cx="7153836" cy="2070439"/>
              </a:xfrm>
              <a:prstGeom prst="rect">
                <a:avLst/>
              </a:prstGeom>
              <a:blipFill rotWithShape="0">
                <a:blip r:embed="rId3"/>
                <a:stretch>
                  <a:fillRect l="-1364" t="-2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4484001" y="1334380"/>
            <a:ext cx="1358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Work done to load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15450" y="2774571"/>
            <a:ext cx="1358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Entropy flow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75871" y="2875584"/>
            <a:ext cx="13581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rgbClr val="C00000"/>
                </a:solidFill>
              </a:rPr>
              <a:t>Peltier</a:t>
            </a:r>
            <a:r>
              <a:rPr lang="en-US" sz="1600" dirty="0">
                <a:solidFill>
                  <a:srgbClr val="C00000"/>
                </a:solidFill>
              </a:rPr>
              <a:t> heat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4207" y="2734231"/>
            <a:ext cx="1358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Joule heat flow back</a:t>
            </a:r>
          </a:p>
        </p:txBody>
      </p:sp>
    </p:spTree>
    <p:extLst>
      <p:ext uri="{BB962C8B-B14F-4D97-AF65-F5344CB8AC3E}">
        <p14:creationId xmlns:p14="http://schemas.microsoft.com/office/powerpoint/2010/main" val="15090912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Efficiency enhancement by driven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Zhou, et al, arXiv:1505.06132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23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04" y="1917263"/>
            <a:ext cx="4782670" cy="45225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58004" y="1765426"/>
                <a:ext cx="297859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Ballistic quantum dot:</a:t>
                </a:r>
              </a:p>
              <a:p>
                <a:endParaRPr lang="en-US" dirty="0"/>
              </a:p>
              <a:p>
                <a:r>
                  <a:rPr lang="en-US" dirty="0"/>
                  <a:t>Under step control of the drive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dirty="0"/>
                  <a:t>.  </a:t>
                </a:r>
              </a:p>
              <a:p>
                <a:r>
                  <a:rPr lang="en-US" dirty="0"/>
                  <a:t>(a) efficiency, </a:t>
                </a:r>
              </a:p>
              <a:p>
                <a:r>
                  <a:rPr lang="en-US" dirty="0"/>
                  <a:t>(b) Onsager relation broken-down, </a:t>
                </a:r>
              </a:p>
              <a:p>
                <a:r>
                  <a:rPr lang="en-US" dirty="0"/>
                  <a:t>(c) entropy flow.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8004" y="1765426"/>
                <a:ext cx="2978590" cy="2308324"/>
              </a:xfrm>
              <a:prstGeom prst="rect">
                <a:avLst/>
              </a:prstGeom>
              <a:blipFill>
                <a:blip r:embed="rId3"/>
                <a:stretch>
                  <a:fillRect l="-1844" t="-1587" b="-3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24282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24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04" y="457200"/>
            <a:ext cx="4866540" cy="540571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558828" y="534154"/>
            <a:ext cx="1973655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Wave form of drive.</a:t>
            </a:r>
          </a:p>
          <a:p>
            <a:endParaRPr lang="en-US" sz="2000" dirty="0">
              <a:solidFill>
                <a:srgbClr val="C00000"/>
              </a:solidFill>
            </a:endParaRPr>
          </a:p>
          <a:p>
            <a:r>
              <a:rPr lang="en-US" sz="2000" dirty="0">
                <a:solidFill>
                  <a:srgbClr val="C00000"/>
                </a:solidFill>
              </a:rPr>
              <a:t>Entropy transport</a:t>
            </a:r>
          </a:p>
          <a:p>
            <a:endParaRPr lang="en-US" sz="2000" dirty="0">
              <a:solidFill>
                <a:srgbClr val="C00000"/>
              </a:solidFill>
            </a:endParaRPr>
          </a:p>
          <a:p>
            <a:endParaRPr lang="en-US" sz="2000" dirty="0">
              <a:solidFill>
                <a:srgbClr val="C00000"/>
              </a:solidFill>
            </a:endParaRPr>
          </a:p>
          <a:p>
            <a:r>
              <a:rPr lang="en-US" sz="2000" dirty="0">
                <a:solidFill>
                  <a:srgbClr val="C00000"/>
                </a:solidFill>
              </a:rPr>
              <a:t>Breakdown of Onsager relation</a:t>
            </a:r>
          </a:p>
          <a:p>
            <a:endParaRPr lang="en-US" sz="2000" dirty="0">
              <a:solidFill>
                <a:srgbClr val="C00000"/>
              </a:solidFill>
            </a:endParaRPr>
          </a:p>
          <a:p>
            <a:endParaRPr lang="en-US" sz="2000" dirty="0">
              <a:solidFill>
                <a:srgbClr val="C00000"/>
              </a:solidFill>
            </a:endParaRPr>
          </a:p>
          <a:p>
            <a:r>
              <a:rPr lang="en-US" sz="2000" dirty="0">
                <a:solidFill>
                  <a:srgbClr val="C00000"/>
                </a:solidFill>
              </a:rPr>
              <a:t>Displacement current</a:t>
            </a:r>
          </a:p>
          <a:p>
            <a:endParaRPr lang="en-US" sz="2000" dirty="0">
              <a:solidFill>
                <a:srgbClr val="C00000"/>
              </a:solidFill>
            </a:endParaRPr>
          </a:p>
          <a:p>
            <a:r>
              <a:rPr lang="en-US" sz="2000" dirty="0">
                <a:solidFill>
                  <a:srgbClr val="C00000"/>
                </a:solidFill>
              </a:rPr>
              <a:t>Normalized efficiency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4B58DC-D462-4605-A598-16109C0E4AE7}"/>
              </a:ext>
            </a:extLst>
          </p:cNvPr>
          <p:cNvSpPr txBox="1"/>
          <p:nvPr/>
        </p:nvSpPr>
        <p:spPr>
          <a:xfrm>
            <a:off x="514773" y="6055360"/>
            <a:ext cx="7355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From Zhou, Thingna, </a:t>
            </a:r>
            <a:r>
              <a:rPr lang="en-US" dirty="0" err="1"/>
              <a:t>Haangi</a:t>
            </a:r>
            <a:r>
              <a:rPr lang="en-US" dirty="0"/>
              <a:t>, Wang, Li, Scientific Rep 5, 14870 (2015).</a:t>
            </a:r>
          </a:p>
        </p:txBody>
      </p:sp>
    </p:spTree>
    <p:extLst>
      <p:ext uri="{BB962C8B-B14F-4D97-AF65-F5344CB8AC3E}">
        <p14:creationId xmlns:p14="http://schemas.microsoft.com/office/powerpoint/2010/main" val="8324884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Three-terminal interface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0899" y="1506551"/>
            <a:ext cx="3289501" cy="35421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47200" y="5169600"/>
            <a:ext cx="380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(a) Insulator emits phonons to conductor.  (b) Electron hop to the other conductor due to phonon absorption/emission in insulator.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0924026"/>
              </p:ext>
            </p:extLst>
          </p:nvPr>
        </p:nvGraphicFramePr>
        <p:xfrm>
          <a:off x="761384" y="1727994"/>
          <a:ext cx="3073981" cy="32833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057400" imgH="2197080" progId="Equation.DSMT4">
                  <p:embed/>
                </p:oleObj>
              </mc:Choice>
              <mc:Fallback>
                <p:oleObj name="Equation" r:id="rId3" imgW="2057400" imgH="2197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1384" y="1727994"/>
                        <a:ext cx="3073981" cy="32833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06854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(or three) baths, no center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26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5496642"/>
              </p:ext>
            </p:extLst>
          </p:nvPr>
        </p:nvGraphicFramePr>
        <p:xfrm>
          <a:off x="866775" y="1690688"/>
          <a:ext cx="7375525" cy="466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940280" imgH="3124080" progId="Equation.DSMT4">
                  <p:embed/>
                </p:oleObj>
              </mc:Choice>
              <mc:Fallback>
                <p:oleObj name="Equation" r:id="rId2" imgW="4940280" imgH="3124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66775" y="1690688"/>
                        <a:ext cx="7375525" cy="4664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857054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under no temperature bias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82" y="1955871"/>
            <a:ext cx="6649571" cy="44820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05065" y="1955871"/>
            <a:ext cx="203733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From Zhou, Zhang, Wang, Zhang,  PRB 101, 235305 (2020).  Electric current (a) and (b) when </a:t>
            </a:r>
            <a:r>
              <a:rPr lang="en-US" i="1" dirty="0"/>
              <a:t>T</a:t>
            </a:r>
            <a:r>
              <a:rPr lang="en-US" baseline="-25000" dirty="0"/>
              <a:t>R1</a:t>
            </a:r>
            <a:r>
              <a:rPr lang="en-US" dirty="0"/>
              <a:t>=</a:t>
            </a:r>
            <a:r>
              <a:rPr lang="en-US" i="1" dirty="0"/>
              <a:t>T</a:t>
            </a:r>
            <a:r>
              <a:rPr lang="en-US" baseline="-25000" dirty="0"/>
              <a:t>R2</a:t>
            </a:r>
            <a:r>
              <a:rPr lang="en-US" dirty="0"/>
              <a:t>=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=1.1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varying onsite potential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=0).  (c) and (d) corresponding heat current.  1D Rubin bath for phonons and 1D chain tight-binding electrons.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2100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F01B3-8910-40E8-837D-070528B0E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Three-phonon scattering at interface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FED940-2EAF-4E97-9DE9-2ECABACE6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9349AC-ED90-48E5-A4F9-B9B15F210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578989"/>
            <a:ext cx="4951207" cy="49599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DD4127F-C09C-4040-AFE9-ADB5F1414693}"/>
              </a:ext>
            </a:extLst>
          </p:cNvPr>
          <p:cNvSpPr txBox="1"/>
          <p:nvPr/>
        </p:nvSpPr>
        <p:spPr>
          <a:xfrm>
            <a:off x="5951220" y="1614489"/>
            <a:ext cx="29946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From Zhou, et al (in preparation).  </a:t>
            </a:r>
          </a:p>
          <a:p>
            <a:endParaRPr lang="en-US" dirty="0"/>
          </a:p>
          <a:p>
            <a:r>
              <a:rPr lang="en-US" dirty="0"/>
              <a:t>The energy current can be written in a </a:t>
            </a:r>
            <a:r>
              <a:rPr lang="en-US" dirty="0" err="1"/>
              <a:t>Landauer</a:t>
            </a:r>
            <a:r>
              <a:rPr lang="en-US" dirty="0"/>
              <a:t> form with temperature dependent transmission coefficient.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9FBB31-721F-4245-8203-566F80A6BB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097" y="3818889"/>
            <a:ext cx="926440" cy="283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868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600" y="1690689"/>
            <a:ext cx="6380100" cy="4253400"/>
          </a:xfrm>
          <a:prstGeom prst="rect">
            <a:avLst/>
          </a:prstGeom>
        </p:spPr>
      </p:pic>
      <p:sp>
        <p:nvSpPr>
          <p:cNvPr id="6" name="Rectangular Callout 5"/>
          <p:cNvSpPr/>
          <p:nvPr/>
        </p:nvSpPr>
        <p:spPr>
          <a:xfrm>
            <a:off x="1864800" y="1843200"/>
            <a:ext cx="1526400" cy="655200"/>
          </a:xfrm>
          <a:prstGeom prst="wedgeRectCallout">
            <a:avLst>
              <a:gd name="adj1" fmla="val -9512"/>
              <a:gd name="adj2" fmla="val 6799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Jose Luis Garcia </a:t>
            </a:r>
            <a:r>
              <a:rPr lang="en-US" dirty="0" err="1"/>
              <a:t>Palcios</a:t>
            </a:r>
            <a:endParaRPr lang="en-US" dirty="0"/>
          </a:p>
        </p:txBody>
      </p:sp>
      <p:sp>
        <p:nvSpPr>
          <p:cNvPr id="7" name="Rounded Rectangular Callout 6"/>
          <p:cNvSpPr/>
          <p:nvPr/>
        </p:nvSpPr>
        <p:spPr>
          <a:xfrm>
            <a:off x="151200" y="3749920"/>
            <a:ext cx="1605600" cy="619200"/>
          </a:xfrm>
          <a:prstGeom prst="wedgeRoundRectCallout">
            <a:avLst>
              <a:gd name="adj1" fmla="val 66867"/>
              <a:gd name="adj2" fmla="val -1657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Juzar </a:t>
            </a:r>
            <a:r>
              <a:rPr lang="en-US" dirty="0" err="1"/>
              <a:t>YahyaThingna</a:t>
            </a:r>
            <a:r>
              <a:rPr lang="en-US" dirty="0"/>
              <a:t> </a:t>
            </a:r>
          </a:p>
        </p:txBody>
      </p:sp>
      <p:sp>
        <p:nvSpPr>
          <p:cNvPr id="8" name="Oval Callout 7"/>
          <p:cNvSpPr/>
          <p:nvPr/>
        </p:nvSpPr>
        <p:spPr>
          <a:xfrm>
            <a:off x="2566800" y="6012000"/>
            <a:ext cx="1375200" cy="587076"/>
          </a:xfrm>
          <a:prstGeom prst="wedgeEllipseCallout">
            <a:avLst>
              <a:gd name="adj1" fmla="val -4079"/>
              <a:gd name="adj2" fmla="val -8467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Hangbo</a:t>
            </a:r>
            <a:r>
              <a:rPr lang="en-US" dirty="0"/>
              <a:t> Zhou</a:t>
            </a:r>
          </a:p>
        </p:txBody>
      </p:sp>
    </p:spTree>
    <p:extLst>
      <p:ext uri="{BB962C8B-B14F-4D97-AF65-F5344CB8AC3E}">
        <p14:creationId xmlns:p14="http://schemas.microsoft.com/office/powerpoint/2010/main" val="1669374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1371</TotalTime>
  <Words>1044</Words>
  <Application>Microsoft Office PowerPoint</Application>
  <PresentationFormat>On-screen Show (4:3)</PresentationFormat>
  <Paragraphs>148</Paragraphs>
  <Slides>29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Frutiger LT 55 Roman</vt:lpstr>
      <vt:lpstr>Arial</vt:lpstr>
      <vt:lpstr>Calibri</vt:lpstr>
      <vt:lpstr>Cambria Math</vt:lpstr>
      <vt:lpstr>Times New Roman</vt:lpstr>
      <vt:lpstr>Office Theme</vt:lpstr>
      <vt:lpstr>Equation</vt:lpstr>
      <vt:lpstr>MathType 6.0 Equation</vt:lpstr>
      <vt:lpstr>Quantum master equation approach to transport </vt:lpstr>
      <vt:lpstr>Outline</vt:lpstr>
      <vt:lpstr>Open quantum system setup</vt:lpstr>
      <vt:lpstr>Three pictures </vt:lpstr>
      <vt:lpstr>Dyson expansion for reduced density matrix ρ</vt:lpstr>
      <vt:lpstr>Dyson Expansions</vt:lpstr>
      <vt:lpstr>Divergence</vt:lpstr>
      <vt:lpstr>Unique one-to-one map, ρ0↔ρ;  ordered cumulants</vt:lpstr>
      <vt:lpstr>Order-by-Order Solution to ρ</vt:lpstr>
      <vt:lpstr>Diagrammatics for current</vt:lpstr>
      <vt:lpstr>QD model to 4th order</vt:lpstr>
      <vt:lpstr>Spin-Boson Model</vt:lpstr>
      <vt:lpstr>Second-order density matrix, analytic continuation (AC)</vt:lpstr>
      <vt:lpstr>Treating the indices (n,m) as continuous variables and taking a limit n  m.</vt:lpstr>
      <vt:lpstr>When AC works?</vt:lpstr>
      <vt:lpstr>Self-consistent phonons</vt:lpstr>
      <vt:lpstr>Self-consistent phonon</vt:lpstr>
      <vt:lpstr>PowerPoint Presentation</vt:lpstr>
      <vt:lpstr>Time-dependent driven</vt:lpstr>
      <vt:lpstr>Why drive the system?  Can have higher efficiency</vt:lpstr>
      <vt:lpstr>How to quantify efficiency in time-dependent situation?</vt:lpstr>
      <vt:lpstr>Measuring efficiency</vt:lpstr>
      <vt:lpstr>Efficiency enhancement by driven</vt:lpstr>
      <vt:lpstr>PowerPoint Presentation</vt:lpstr>
      <vt:lpstr>Three-terminal interface</vt:lpstr>
      <vt:lpstr>Two (or three) baths, no center</vt:lpstr>
      <vt:lpstr>Current under no temperature bias</vt:lpstr>
      <vt:lpstr>Three-phonon scattering at interface </vt:lpstr>
      <vt:lpstr>Acknowledgements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1, Lattice Symmetries </dc:title>
  <dc:creator>Wang Jian-Sheng</dc:creator>
  <cp:lastModifiedBy>Wang Jian-Sheng</cp:lastModifiedBy>
  <cp:revision>163</cp:revision>
  <dcterms:created xsi:type="dcterms:W3CDTF">2020-11-29T06:14:44Z</dcterms:created>
  <dcterms:modified xsi:type="dcterms:W3CDTF">2021-03-23T03:22:27Z</dcterms:modified>
</cp:coreProperties>
</file>