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256" r:id="rId2"/>
    <p:sldId id="280" r:id="rId3"/>
    <p:sldId id="462" r:id="rId4"/>
    <p:sldId id="457" r:id="rId5"/>
    <p:sldId id="455" r:id="rId6"/>
    <p:sldId id="463" r:id="rId7"/>
    <p:sldId id="458" r:id="rId8"/>
    <p:sldId id="413" r:id="rId9"/>
    <p:sldId id="430" r:id="rId10"/>
    <p:sldId id="435" r:id="rId11"/>
    <p:sldId id="420" r:id="rId12"/>
    <p:sldId id="437" r:id="rId13"/>
    <p:sldId id="440" r:id="rId14"/>
    <p:sldId id="441" r:id="rId15"/>
    <p:sldId id="442" r:id="rId16"/>
    <p:sldId id="443" r:id="rId17"/>
    <p:sldId id="438" r:id="rId18"/>
    <p:sldId id="448" r:id="rId19"/>
    <p:sldId id="452" r:id="rId20"/>
    <p:sldId id="424" r:id="rId21"/>
    <p:sldId id="425" r:id="rId22"/>
    <p:sldId id="426" r:id="rId23"/>
    <p:sldId id="428" r:id="rId24"/>
    <p:sldId id="429" r:id="rId25"/>
    <p:sldId id="431" r:id="rId26"/>
    <p:sldId id="446" r:id="rId27"/>
    <p:sldId id="447" r:id="rId28"/>
    <p:sldId id="450" r:id="rId29"/>
    <p:sldId id="434" r:id="rId30"/>
    <p:sldId id="415" r:id="rId31"/>
    <p:sldId id="416" r:id="rId32"/>
    <p:sldId id="444" r:id="rId33"/>
    <p:sldId id="417" r:id="rId34"/>
    <p:sldId id="445" r:id="rId35"/>
    <p:sldId id="461" r:id="rId36"/>
    <p:sldId id="453" r:id="rId37"/>
    <p:sldId id="412" r:id="rId3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5" autoAdjust="0"/>
    <p:restoredTop sz="94796" autoAdjust="0"/>
  </p:normalViewPr>
  <p:slideViewPr>
    <p:cSldViewPr snapToGrid="0">
      <p:cViewPr varScale="1">
        <p:scale>
          <a:sx n="113" d="100"/>
          <a:sy n="113" d="100"/>
        </p:scale>
        <p:origin x="16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23T03:31:26.5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 52 0 0,'0'0'1784'0'0,"2"-6"-2719"0"0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23T03:31:26.8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1 1 328 0 0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23T03:31:29.6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164 1856 328 0 0,'34'-101'588'0'0,"-33"99"-381"0"0,0 0 1 0 0,-1 0-1 0 0,1 0 0 0 0,-1 0 0 0 0,1 0 1 0 0,-1 0-1 0 0,0-1 0 0 0,0 1 0 0 0,1 0 1 0 0,-2 0-1 0 0,1 0 0 0 0,0-3 0 0 0,-1 4-156 0 0,1 1-1 0 0,0 0 1 0 0,0-1-1 0 0,0 1 1 0 0,-1-1-1 0 0,1 1 0 0 0,0-1 1 0 0,-1 1-1 0 0,1 0 1 0 0,0-1-1 0 0,-1 1 1 0 0,1 0-1 0 0,-1-1 1 0 0,1 1-1 0 0,0 0 0 0 0,-1 0 1 0 0,1-1-1 0 0,-1 1 1 0 0,1 0-1 0 0,-1 0 1 0 0,1 0-1 0 0,-1 0 1 0 0,1 0-1 0 0,-1-1 0 0 0,1 1 1 0 0,-1 0-1 0 0,1 0 1 0 0,-1 0-1 0 0,0 0 1 0 0,-27 11 422 0 0,10 2-364 0 0,1 1 0 0 0,1 1 0 0 0,0 0 0 0 0,1 1 0 0 0,1 1 0 0 0,0 0 1 0 0,1 1-1 0 0,-18 34 0 0 0,29-50-134 0 0,1 1 0 0 0,1-1 0 0 0,-1 1 0 0 0,0-1 1 0 0,0 1-1 0 0,1-1 0 0 0,0 1 0 0 0,-1-1 0 0 0,1 1 0 0 0,0 0 1 0 0,0-1-1 0 0,1 1 0 0 0,-1 0 0 0 0,0-1 0 0 0,1 1 1 0 0,0-1-1 0 0,-1 1 0 0 0,1-1 0 0 0,0 1 0 0 0,2 3 0 0 0,0-2 22 0 0,1 1 0 0 0,-1-1 0 0 0,1 0 0 0 0,-1-1 0 0 0,1 1 0 0 0,0-1 0 0 0,0 1 0 0 0,1-1 0 0 0,7 4 0 0 0,3 1 56 0 0,0-1 1 0 0,1-1-1 0 0,-1-1 0 0 0,1 0 1 0 0,28 4-1 0 0,16 2-109 0 0,2-4 1 0 0,-1-2-1 0 0,107-6 0 0 0,-139-4 42 0 0,0-2 0 0 0,-1-1 1 0 0,0-1-1 0 0,28-13 0 0 0,0 0-39 0 0,-30 13-8 0 0,-1-1 0 0 0,0-1 0 0 0,-1-1 0 0 0,0-1 0 0 0,-1-2-1 0 0,0 0 1 0 0,-2-1 0 0 0,0-1 0 0 0,33-35 0 0 0,58-56-238 0 0,-71 71-11 0 0,66-78 0 0 0,-98 101 424 0 0,0 0-1 0 0,-2-1 1 0 0,0 0-1 0 0,0 0 1 0 0,-2-1-1 0 0,0 0 1 0 0,5-24-1 0 0,14-43-216 0 0,-22 79 120 0 0,0 1-1 0 0,0-1 1 0 0,-1 0-1 0 0,1 0 1 0 0,-1 0-1 0 0,0 1 0 0 0,-1-2 1 0 0,1 1-1 0 0,0 0 1 0 0,-1 0-1 0 0,0 0 1 0 0,0 0-1 0 0,0 0 1 0 0,-1 0-1 0 0,1 0 1 0 0,-1 0-1 0 0,0 0 1 0 0,0 0-1 0 0,0 0 1 0 0,-1 0-1 0 0,0 0 0 0 0,1 1 1 0 0,-1-1-1 0 0,0 1 1 0 0,-1-1-1 0 0,1 1 1 0 0,-1 0-1 0 0,1 0 1 0 0,-1 0-1 0 0,0 0 1 0 0,0 0-1 0 0,0 1 1 0 0,-1-1-1 0 0,1 1 1 0 0,0 0-1 0 0,-6-3 1 0 0,-7-5-69 0 0,-1 0 0 0 0,0 1 1 0 0,0 1-1 0 0,0 1 1 0 0,-1 0-1 0 0,-24-5 1 0 0,-276-54 462 0 0,260 52-223 0 0,36 8-249 0 0,0 0 0 0 0,0 2 0 0 0,-1 1 0 0 0,-25-1 1 0 0,-36 2 14 0 0,43-1-4 0 0,1 3 0 0 0,-77 8 0 0 0,59 6 20 0 0,0 2 0 0 0,-103 45 1 0 0,155-58-7 0 0,-1 0 0 0 0,1 0 1 0 0,0 1-1 0 0,0 0 0 0 0,0 0 0 0 0,1 1 1 0 0,0-1-1 0 0,0 1 0 0 0,0 0 0 0 0,0 0 1 0 0,1 1-1 0 0,0 0 0 0 0,0-1 0 0 0,0 1 0 0 0,1 1 1 0 0,-1-1-1 0 0,2 0 0 0 0,-1 1 0 0 0,1 0 1 0 0,0-1-1 0 0,0 1 0 0 0,1 0 0 0 0,0 0 1 0 0,0 0-1 0 0,1 0 0 0 0,0 10 0 0 0,1-15 42 0 0,0 1-1 0 0,0-1 1 0 0,0 0 0 0 0,1 0-1 0 0,-1 0 1 0 0,1 0-1 0 0,0 0 1 0 0,-1 0-1 0 0,1 0 1 0 0,0-1-1 0 0,0 1 1 0 0,0 0-1 0 0,0-1 1 0 0,1 0-1 0 0,-1 0 1 0 0,0 1-1 0 0,1-1 1 0 0,-1 0-1 0 0,0-1 1 0 0,1 1-1 0 0,-1 0 1 0 0,1-1-1 0 0,2 1 1 0 0,63 7-82 0 0,-27-10 74 0 0,-1-2 0 0 0,0-2 0 0 0,0-1-1 0 0,0-2 1 0 0,-1-2 0 0 0,0-2 0 0 0,47-22 0 0 0,28-20-386 0 0,108-71 0 0 0,-178 100 298 0 0,69-56 1 0 0,-96 68 103 0 0,-1-1 0 0 0,-1 0-1 0 0,-1-2 1 0 0,0 0 0 0 0,-1 0 0 0 0,18-34 0 0 0,29-47 8 0 0,-42 71-265 0 0,-1 0 1 0 0,-1-1-1 0 0,-1 0 0 0 0,17-50 0 0 0,-28 57 269 0 0,-2-1-1 0 0,0 0 1 0 0,-1 0-1 0 0,-1 0 1 0 0,-4-29-1 0 0,4 45-10 0 0,-1 0 9 0 0,1 0-1 0 0,-1 0 1 0 0,0 0-1 0 0,0 1 1 0 0,-1-1 0 0 0,0 0-1 0 0,0 0 1 0 0,0 1-1 0 0,-1-1 1 0 0,1 1-1 0 0,-1 0 1 0 0,-1 0-1 0 0,1 0 1 0 0,-1 0 0 0 0,0 1-1 0 0,-8-9 1 0 0,5 8-11 0 0,0 0 0 0 0,0 1 0 0 0,0 0 0 0 0,-1 0 0 0 0,0 1 0 0 0,1 0 0 0 0,-1 0 0 0 0,0 1 0 0 0,-1 0 0 0 0,-14-2 0 0 0,-14 2-58 0 0,0 2 0 0 0,1 1 0 0 0,-1 2 1 0 0,-52 11-1 0 0,66-10-9 0 0,-107 22 139 0 0,81-15-28 0 0,0-1-1 0 0,-1-3 0 0 0,-51 1 0 0 0,76-9 49 0 0,0 2-1 0 0,0 1 0 0 0,0 0 1 0 0,0 2-1 0 0,-46 14 0 0 0,49-11-182 0 0,-8 2 49 0 0,1 2 1 0 0,-1 1 0 0 0,2 1 0 0 0,-33 20-1 0 0,58-30-17 0 0,0 0 0 0 0,0 0 0 0 0,1 0 1 0 0,-1 0-1 0 0,1 1 0 0 0,0-1 0 0 0,0 1 0 0 0,0-1 0 0 0,0 1 0 0 0,1 0 0 0 0,-1 0 0 0 0,1 0 0 0 0,0 0 0 0 0,0 0 0 0 0,1 0 0 0 0,-1 0 0 0 0,1 0 0 0 0,0 0 0 0 0,0 0 0 0 0,0 1 0 0 0,0-1 0 0 0,1 0 0 0 0,0 0 1 0 0,2 7-1 0 0,-1-9 27 0 0,-1 0 1 0 0,1-1 0 0 0,0 1 0 0 0,0-1 0 0 0,0 1 0 0 0,0-1 0 0 0,0 0 0 0 0,0 1 0 0 0,0-1 0 0 0,0 0 0 0 0,1-1 0 0 0,-1 1 0 0 0,0 0-1 0 0,1-1 1 0 0,-1 1 0 0 0,3-1 0 0 0,41 7 95 0 0,-30-5-50 0 0,-1-2 0 0 0,0 0 1 0 0,0 0-1 0 0,0-1 0 0 0,0-1 0 0 0,0-1 0 0 0,0 0 1 0 0,0-1-1 0 0,0 0 0 0 0,-1-2 0 0 0,16-7 1 0 0,10-6 121 0 0,-1-3 0 0 0,-1-1 1 0 0,0-1-1 0 0,41-37 0 0 0,8-9-154 0 0,-42 36 48 0 0,65-66 0 0 0,-71 64-45 0 0,-30 29 8 0 0,0 0 0 0 0,-1-1 0 0 0,0 0 0 0 0,0 0 0 0 0,-1 0 0 0 0,0-1 0 0 0,6-11 0 0 0,-10 8-26 0 0,-3 11 6 0 0,0 0 0 0 0,-1 0 0 0 0,1 0 0 0 0,0 0 0 0 0,1 1 0 0 0,-1-1 0 0 0,0 0 0 0 0,0 0 0 0 0,0 0 0 0 0,0 0 0 0 0,1 0 0 0 0,-1 1 0 0 0,0-1 0 0 0,1 0 0 0 0,-1 0 0 0 0,1 1 0 0 0,-1-1 0 0 0,1 0 0 0 0,-1 0 0 0 0,1 1 0 0 0,-1-1 0 0 0,1 1 0 0 0,0-1 0 0 0,-1 0 0 0 0,1 1-1 0 0,0-1 1 0 0,0 1 0 0 0,-1 0 0 0 0,1-1 0 0 0,0 1 0 0 0,0-1 0 0 0,1 1 0 0 0,-2-5-185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23T03:31:30.1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4 144 0 0,'0'0'2060'0'0,"6"-1"-2011"0"0,34-1 820 0 0,60 3-1 0 0,-16 1-618 0 0,-84-2-300 0 0,33 13-463 0 0,-32-12 512 0 0,0-1-1 0 0,0 1 1 0 0,1 0-1 0 0,-1 0 1 0 0,0 0-1 0 0,0 0 1 0 0,0 0 0 0 0,0 0-1 0 0,0 1 1 0 0,0-1-1 0 0,0 0 1 0 0,-1 0-1 0 0,1 1 1 0 0,0-1 0 0 0,-1 0-1 0 0,1 1 1 0 0,-1-1-1 0 0,1 1 1 0 0,-1-1-1 0 0,0 0 1 0 0,1 1 0 0 0,-1-1-1 0 0,0 3 1 0 0,0 1 38 0 0,-1-1 1 0 0,0 0 0 0 0,1 0 0 0 0,-1 1 0 0 0,-1-1-1 0 0,1 0 1 0 0,-1 0 0 0 0,-2 5 0 0 0,-5 7-214 0 0,-1 0-1 0 0,-24 28 1 0 0,21-29-636 0 0,1-1-362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D8FA9-5256-42CC-8860-C13BDBB6216E}" type="datetimeFigureOut">
              <a:rPr lang="en-US" smtClean="0"/>
              <a:t>12/8/2022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EA9217-B672-4187-8272-62A1C7537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99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952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958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3402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Levi </a:t>
            </a:r>
            <a:r>
              <a:rPr lang="en-US" dirty="0" err="1"/>
              <a:t>Civita</a:t>
            </a:r>
            <a:r>
              <a:rPr lang="en-US" dirty="0"/>
              <a:t> symbol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941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96A9-94C5-49D1-BEFD-1C8062E6DFEB}" type="datetime1">
              <a:rPr lang="en-US" smtClean="0"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77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3F154-23AA-43DD-8829-EF906D5B1E7E}" type="datetime1">
              <a:rPr lang="en-US" smtClean="0"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309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401A3-C32A-4416-88E2-496C9A383863}" type="datetime1">
              <a:rPr lang="en-US" smtClean="0"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35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4A710-6E9D-4BB4-B2E9-BF9E087FCE39}" type="datetime1">
              <a:rPr lang="en-US" smtClean="0"/>
              <a:t>12/8/2022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13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A220C-0AFE-45DA-B827-8D801304892B}" type="datetime1">
              <a:rPr lang="en-US" smtClean="0"/>
              <a:t>12/8/2022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26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58ED0-6342-40F2-B722-29573EA0DAE1}" type="datetime1">
              <a:rPr lang="en-US" smtClean="0"/>
              <a:t>12/8/2022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252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7E807-7CEC-4C5C-82AD-B3CA30734CB6}" type="datetime1">
              <a:rPr lang="en-US" smtClean="0"/>
              <a:t>12/8/2022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800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84017-82DD-48B1-9C82-E39F288B8791}" type="datetime1">
              <a:rPr lang="en-US" smtClean="0"/>
              <a:t>12/8/2022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184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CD5-A856-4594-BE67-B16318448439}" type="datetime1">
              <a:rPr lang="en-US" smtClean="0"/>
              <a:t>12/8/2022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830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83373-1DF0-4D70-8D31-4BB1997A463E}" type="datetime1">
              <a:rPr lang="en-US" smtClean="0"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510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8DE9-F4FF-4CC3-9EE4-3133371F9CD9}" type="datetime1">
              <a:rPr lang="en-US" smtClean="0"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017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91160" y="228768"/>
            <a:ext cx="6623688" cy="1139981"/>
          </a:xfrm>
          <a:prstGeom prst="rect">
            <a:avLst/>
          </a:prstGeom>
        </p:spPr>
        <p:txBody>
          <a:bodyPr/>
          <a:lstStyle>
            <a:lvl1pPr algn="l">
              <a:defRPr sz="4000" b="0" i="0" cap="all">
                <a:solidFill>
                  <a:srgbClr val="404040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91160" y="2000916"/>
            <a:ext cx="8229600" cy="4023394"/>
          </a:xfrm>
          <a:prstGeom prst="rect">
            <a:avLst/>
          </a:prstGeom>
        </p:spPr>
        <p:txBody>
          <a:bodyPr/>
          <a:lstStyle>
            <a:lvl1pPr algn="l">
              <a:defRPr sz="2800" b="0" i="0" cap="none">
                <a:solidFill>
                  <a:srgbClr val="404040"/>
                </a:solidFill>
                <a:latin typeface="Frutiger LT 55 Roman"/>
                <a:cs typeface="Frutiger LT 55 Roman"/>
              </a:defRPr>
            </a:lvl1pPr>
            <a:lvl2pPr algn="l">
              <a:defRPr b="0" i="0">
                <a:solidFill>
                  <a:srgbClr val="404040"/>
                </a:solidFill>
                <a:latin typeface="Frutiger LT 55 Roman"/>
                <a:cs typeface="Frutiger LT 55 Roman"/>
              </a:defRPr>
            </a:lvl2pPr>
            <a:lvl3pPr algn="l">
              <a:defRPr b="0" i="0">
                <a:solidFill>
                  <a:srgbClr val="404040"/>
                </a:solidFill>
                <a:latin typeface="Frutiger LT 55 Roman"/>
                <a:cs typeface="Frutiger LT 55 Roman"/>
              </a:defRPr>
            </a:lvl3pPr>
            <a:lvl4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4pPr>
            <a:lvl5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62463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746832C5-B942-46A7-8625-17731B3365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604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6609C-84F9-487A-88A4-0A987A4D9F6A}" type="datetime1">
              <a:rPr lang="en-US" smtClean="0"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85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4.bin"/><Relationship Id="rId12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emf"/><Relationship Id="rId11" Type="http://schemas.openxmlformats.org/officeDocument/2006/relationships/oleObject" Target="../embeddings/oleObject6.bin"/><Relationship Id="rId5" Type="http://schemas.openxmlformats.org/officeDocument/2006/relationships/image" Target="../media/image4.wmf"/><Relationship Id="rId10" Type="http://schemas.openxmlformats.org/officeDocument/2006/relationships/image" Target="../media/image6.wmf"/><Relationship Id="rId4" Type="http://schemas.openxmlformats.org/officeDocument/2006/relationships/oleObject" Target="../embeddings/oleObject3.bin"/><Relationship Id="rId9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emf"/><Relationship Id="rId5" Type="http://schemas.openxmlformats.org/officeDocument/2006/relationships/image" Target="../media/image9.wmf"/><Relationship Id="rId4" Type="http://schemas.openxmlformats.org/officeDocument/2006/relationships/oleObject" Target="../embeddings/oleObject7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8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10.png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oleObject" Target="../embeddings/oleObject11.bin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30.png"/><Relationship Id="rId5" Type="http://schemas.openxmlformats.org/officeDocument/2006/relationships/image" Target="../media/image121.png"/><Relationship Id="rId4" Type="http://schemas.openxmlformats.org/officeDocument/2006/relationships/image" Target="../media/image19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0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1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2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3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4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5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6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7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28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1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30.wmf"/><Relationship Id="rId4" Type="http://schemas.openxmlformats.org/officeDocument/2006/relationships/oleObject" Target="../embeddings/oleObject22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31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33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34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35.wmf"/><Relationship Id="rId4" Type="http://schemas.openxmlformats.org/officeDocument/2006/relationships/oleObject" Target="../embeddings/oleObject27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42.png"/><Relationship Id="rId4" Type="http://schemas.openxmlformats.org/officeDocument/2006/relationships/image" Target="../media/image36.w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37.wmf"/><Relationship Id="rId4" Type="http://schemas.openxmlformats.org/officeDocument/2006/relationships/oleObject" Target="../embeddings/oleObject29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1.png"/><Relationship Id="rId4" Type="http://schemas.openxmlformats.org/officeDocument/2006/relationships/image" Target="../media/image9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customXml" Target="../ink/ink4.xml"/><Relationship Id="rId3" Type="http://schemas.openxmlformats.org/officeDocument/2006/relationships/image" Target="../media/image56.png"/><Relationship Id="rId7" Type="http://schemas.openxmlformats.org/officeDocument/2006/relationships/customXml" Target="../ink/ink1.xml"/><Relationship Id="rId12" Type="http://schemas.openxmlformats.org/officeDocument/2006/relationships/image" Target="../media/image6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11" Type="http://schemas.openxmlformats.org/officeDocument/2006/relationships/customXml" Target="../ink/ink3.xml"/><Relationship Id="rId5" Type="http://schemas.openxmlformats.org/officeDocument/2006/relationships/image" Target="../media/image58.png"/><Relationship Id="rId10" Type="http://schemas.openxmlformats.org/officeDocument/2006/relationships/image" Target="../media/image62.png"/><Relationship Id="rId4" Type="http://schemas.openxmlformats.org/officeDocument/2006/relationships/image" Target="../media/image57.png"/><Relationship Id="rId9" Type="http://schemas.openxmlformats.org/officeDocument/2006/relationships/customXml" Target="../ink/ink2.xml"/><Relationship Id="rId14" Type="http://schemas.openxmlformats.org/officeDocument/2006/relationships/image" Target="../media/image6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0.png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44.png"/><Relationship Id="rId4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3F6A8-5880-4338-8FDE-5B0CB490CF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Transport of energy, momentum, and angular momentum mediated by photons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57C423-D6D9-4AF7-9371-58FB4065B1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177770"/>
            <a:ext cx="6858000" cy="1655762"/>
          </a:xfrm>
        </p:spPr>
        <p:txBody>
          <a:bodyPr>
            <a:normAutofit fontScale="92500" lnSpcReduction="20000"/>
          </a:bodyPr>
          <a:lstStyle/>
          <a:p>
            <a:r>
              <a:rPr lang="en-US" sz="3600" b="1" dirty="0"/>
              <a:t>Jian-Sheng Wang</a:t>
            </a:r>
          </a:p>
          <a:p>
            <a:endParaRPr lang="en-US" dirty="0"/>
          </a:p>
          <a:p>
            <a:r>
              <a:rPr lang="en-US" dirty="0">
                <a:solidFill>
                  <a:srgbClr val="002060"/>
                </a:solidFill>
              </a:rPr>
              <a:t>Department of Physics, </a:t>
            </a:r>
          </a:p>
          <a:p>
            <a:r>
              <a:rPr lang="en-US" dirty="0">
                <a:solidFill>
                  <a:srgbClr val="002060"/>
                </a:solidFill>
              </a:rPr>
              <a:t>National University of Singapore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31FA55-E046-4C7B-BAC3-83800BA45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472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D5454-1597-4581-A590-1E0F02976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Outline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4D75C-4FA2-4B39-A9A9-4F17741FBF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r>
              <a:rPr lang="en-US" sz="2000" dirty="0"/>
              <a:t>Near-field heat transfer by Coulomb force of electrons, Meir-</a:t>
            </a:r>
            <a:r>
              <a:rPr lang="en-US" sz="2000" dirty="0" err="1"/>
              <a:t>Wingreen</a:t>
            </a:r>
            <a:r>
              <a:rPr lang="en-US" sz="2000" dirty="0"/>
              <a:t> formula</a:t>
            </a:r>
          </a:p>
          <a:p>
            <a:r>
              <a:rPr lang="en-US" sz="2000" dirty="0"/>
              <a:t>NEGF theory of energy, momentum, and angular momentum transfer</a:t>
            </a:r>
          </a:p>
          <a:p>
            <a:pPr lvl="1"/>
            <a:r>
              <a:rPr lang="en-US" sz="2000" dirty="0"/>
              <a:t>N + 1 objects, bath at infinity</a:t>
            </a:r>
          </a:p>
          <a:p>
            <a:pPr lvl="1"/>
            <a:r>
              <a:rPr lang="en-US" sz="2000" dirty="0"/>
              <a:t>Meir-</a:t>
            </a:r>
            <a:r>
              <a:rPr lang="en-US" sz="2000" dirty="0" err="1"/>
              <a:t>Wingreen</a:t>
            </a:r>
            <a:r>
              <a:rPr lang="en-US" sz="2000" dirty="0"/>
              <a:t>/</a:t>
            </a:r>
            <a:r>
              <a:rPr lang="en-US" sz="2000" dirty="0" err="1"/>
              <a:t>Landauer</a:t>
            </a:r>
            <a:r>
              <a:rPr lang="en-US" sz="2000" dirty="0"/>
              <a:t> formula</a:t>
            </a:r>
          </a:p>
          <a:p>
            <a:r>
              <a:rPr lang="en-US" sz="2000" dirty="0"/>
              <a:t>Applications</a:t>
            </a:r>
          </a:p>
          <a:p>
            <a:pPr lvl="1"/>
            <a:r>
              <a:rPr lang="en-US" sz="2000" dirty="0"/>
              <a:t>Angular momentum emission from current-driven benzene molecule</a:t>
            </a:r>
          </a:p>
          <a:p>
            <a:pPr lvl="1"/>
            <a:r>
              <a:rPr lang="en-US" sz="2000" dirty="0"/>
              <a:t>Nonreciprocity, graphene edge effect</a:t>
            </a:r>
          </a:p>
          <a:p>
            <a:pPr lvl="1"/>
            <a:r>
              <a:rPr lang="en-US" sz="2000" dirty="0"/>
              <a:t>Square lattice side by side</a:t>
            </a:r>
          </a:p>
          <a:p>
            <a:pPr marL="0" indent="0">
              <a:buNone/>
            </a:pPr>
            <a:endParaRPr lang="en-US" sz="17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54EFFE-BB56-4EC4-BB76-7519F7514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56173" y="6356350"/>
            <a:ext cx="1359176" cy="365125"/>
          </a:xfrm>
        </p:spPr>
        <p:txBody>
          <a:bodyPr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B0C5081-FAA5-4254-AC75-597BB486380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577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97FBC-1C66-4D85-BD1E-B89FBFEA8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Near field heat transfer, experimental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65FAEB-F973-4AE9-8A2C-250F465C0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CFD3E7-BFCC-4F9C-8C0B-93285DBD0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549" y="2190385"/>
            <a:ext cx="6914605" cy="44094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FA8771-DB79-46FD-A311-07E3C7731938}"/>
              </a:ext>
            </a:extLst>
          </p:cNvPr>
          <p:cNvSpPr txBox="1"/>
          <p:nvPr/>
        </p:nvSpPr>
        <p:spPr>
          <a:xfrm>
            <a:off x="7341325" y="2917371"/>
            <a:ext cx="155012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Experimental heat flux to blackbody limit as a function of gap distance </a:t>
            </a:r>
            <a:r>
              <a:rPr lang="en-US" i="1" dirty="0"/>
              <a:t>d</a:t>
            </a:r>
            <a:r>
              <a:rPr lang="en-US" dirty="0"/>
              <a:t>.  From Pascale et al (arxiv:2210.00929) </a:t>
            </a:r>
            <a:endParaRPr lang="en-SG" dirty="0"/>
          </a:p>
        </p:txBody>
      </p:sp>
      <p:sp>
        <p:nvSpPr>
          <p:cNvPr id="7" name="Cube 6">
            <a:extLst>
              <a:ext uri="{FF2B5EF4-FFF2-40B4-BE49-F238E27FC236}">
                <a16:creationId xmlns:a16="http://schemas.microsoft.com/office/drawing/2014/main" id="{1EE25B0D-803B-495A-8706-CCEABC063866}"/>
              </a:ext>
            </a:extLst>
          </p:cNvPr>
          <p:cNvSpPr/>
          <p:nvPr/>
        </p:nvSpPr>
        <p:spPr>
          <a:xfrm>
            <a:off x="7589519" y="814547"/>
            <a:ext cx="1053738" cy="42672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" name="Cube 7">
            <a:extLst>
              <a:ext uri="{FF2B5EF4-FFF2-40B4-BE49-F238E27FC236}">
                <a16:creationId xmlns:a16="http://schemas.microsoft.com/office/drawing/2014/main" id="{D830CBFF-6699-4069-81E3-F7C56B2A540D}"/>
              </a:ext>
            </a:extLst>
          </p:cNvPr>
          <p:cNvSpPr/>
          <p:nvPr/>
        </p:nvSpPr>
        <p:spPr>
          <a:xfrm>
            <a:off x="7589519" y="1713390"/>
            <a:ext cx="1053738" cy="426720"/>
          </a:xfrm>
          <a:prstGeom prst="cub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0E51627-2F89-4A3F-9711-98B4738E4AE2}"/>
              </a:ext>
            </a:extLst>
          </p:cNvPr>
          <p:cNvCxnSpPr/>
          <p:nvPr/>
        </p:nvCxnSpPr>
        <p:spPr>
          <a:xfrm>
            <a:off x="7341325" y="1241267"/>
            <a:ext cx="0" cy="57011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F608B00-7588-4D77-B317-FD17D80324A2}"/>
              </a:ext>
            </a:extLst>
          </p:cNvPr>
          <p:cNvSpPr txBox="1"/>
          <p:nvPr/>
        </p:nvSpPr>
        <p:spPr>
          <a:xfrm>
            <a:off x="7451814" y="1349826"/>
            <a:ext cx="168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d</a:t>
            </a:r>
            <a:endParaRPr lang="en-SG" i="1" dirty="0"/>
          </a:p>
        </p:txBody>
      </p:sp>
    </p:spTree>
    <p:extLst>
      <p:ext uri="{BB962C8B-B14F-4D97-AF65-F5344CB8AC3E}">
        <p14:creationId xmlns:p14="http://schemas.microsoft.com/office/powerpoint/2010/main" val="1570229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Oval 41">
            <a:extLst>
              <a:ext uri="{FF2B5EF4-FFF2-40B4-BE49-F238E27FC236}">
                <a16:creationId xmlns:a16="http://schemas.microsoft.com/office/drawing/2014/main" id="{5595A08A-1DDF-4451-A680-782B10E99C47}"/>
              </a:ext>
            </a:extLst>
          </p:cNvPr>
          <p:cNvSpPr/>
          <p:nvPr/>
        </p:nvSpPr>
        <p:spPr>
          <a:xfrm>
            <a:off x="783771" y="2357654"/>
            <a:ext cx="2906487" cy="281306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891261CE-0AF4-4F0A-9A1C-E1C18B1624B3}"/>
              </a:ext>
            </a:extLst>
          </p:cNvPr>
          <p:cNvCxnSpPr>
            <a:stCxn id="29" idx="4"/>
            <a:endCxn id="33" idx="4"/>
          </p:cNvCxnSpPr>
          <p:nvPr/>
        </p:nvCxnSpPr>
        <p:spPr>
          <a:xfrm>
            <a:off x="2955469" y="4094828"/>
            <a:ext cx="97973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BB107A4-3ABC-4DEF-AA8F-2DB920A37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Coulomb problem, Meir-</a:t>
            </a:r>
            <a:r>
              <a:rPr lang="en-US" dirty="0" err="1"/>
              <a:t>Wingreen</a:t>
            </a:r>
            <a:r>
              <a:rPr lang="en-US" dirty="0"/>
              <a:t> formula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1EE50E-77EC-45BB-B766-2A58716CC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4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7E8BC2A-037F-4927-86F7-0F435B09350D}"/>
              </a:ext>
            </a:extLst>
          </p:cNvPr>
          <p:cNvSpPr/>
          <p:nvPr/>
        </p:nvSpPr>
        <p:spPr>
          <a:xfrm>
            <a:off x="304800" y="3156857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69D8251-B524-4633-B8BB-DFD56FECCFAB}"/>
              </a:ext>
            </a:extLst>
          </p:cNvPr>
          <p:cNvSpPr/>
          <p:nvPr/>
        </p:nvSpPr>
        <p:spPr>
          <a:xfrm>
            <a:off x="87085" y="3766458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29A057D-8D51-40EC-A8F1-97B3E3EED28B}"/>
              </a:ext>
            </a:extLst>
          </p:cNvPr>
          <p:cNvSpPr/>
          <p:nvPr/>
        </p:nvSpPr>
        <p:spPr>
          <a:xfrm>
            <a:off x="478972" y="3831772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6E5A14-7BEA-4B1F-800F-8DA0AF8A8825}"/>
              </a:ext>
            </a:extLst>
          </p:cNvPr>
          <p:cNvSpPr/>
          <p:nvPr/>
        </p:nvSpPr>
        <p:spPr>
          <a:xfrm>
            <a:off x="914401" y="4082143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9D3CB75-A90B-4782-A980-8402C62F7E63}"/>
              </a:ext>
            </a:extLst>
          </p:cNvPr>
          <p:cNvSpPr/>
          <p:nvPr/>
        </p:nvSpPr>
        <p:spPr>
          <a:xfrm>
            <a:off x="3439886" y="3526968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AF03535-36CB-41B4-84EC-787440323667}"/>
              </a:ext>
            </a:extLst>
          </p:cNvPr>
          <p:cNvSpPr/>
          <p:nvPr/>
        </p:nvSpPr>
        <p:spPr>
          <a:xfrm>
            <a:off x="4005943" y="3145970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DED8415-92E8-4304-9A46-99010C913ED7}"/>
              </a:ext>
            </a:extLst>
          </p:cNvPr>
          <p:cNvSpPr/>
          <p:nvPr/>
        </p:nvSpPr>
        <p:spPr>
          <a:xfrm>
            <a:off x="4245427" y="3712028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F423E8E-664D-4F40-93C0-82C7FDADFDB6}"/>
              </a:ext>
            </a:extLst>
          </p:cNvPr>
          <p:cNvSpPr/>
          <p:nvPr/>
        </p:nvSpPr>
        <p:spPr>
          <a:xfrm>
            <a:off x="4506684" y="3145970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00C7591E-CAFE-4467-B8DB-2B84C754C820}"/>
              </a:ext>
            </a:extLst>
          </p:cNvPr>
          <p:cNvSpPr/>
          <p:nvPr/>
        </p:nvSpPr>
        <p:spPr>
          <a:xfrm>
            <a:off x="4789713" y="3690257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F4518647-D4AD-425C-A821-73F6CA701862}"/>
              </a:ext>
            </a:extLst>
          </p:cNvPr>
          <p:cNvSpPr/>
          <p:nvPr/>
        </p:nvSpPr>
        <p:spPr>
          <a:xfrm>
            <a:off x="4789713" y="4191000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E54ED44F-3D61-4AB1-BFA5-B0B292BD6BD8}"/>
              </a:ext>
            </a:extLst>
          </p:cNvPr>
          <p:cNvSpPr/>
          <p:nvPr/>
        </p:nvSpPr>
        <p:spPr>
          <a:xfrm>
            <a:off x="250372" y="2601682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graphicFrame>
        <p:nvGraphicFramePr>
          <p:cNvPr id="43" name="Object 42">
            <a:extLst>
              <a:ext uri="{FF2B5EF4-FFF2-40B4-BE49-F238E27FC236}">
                <a16:creationId xmlns:a16="http://schemas.microsoft.com/office/drawing/2014/main" id="{AA485F0F-10C9-4DD2-B6FA-804966D84D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4234161"/>
              </p:ext>
            </p:extLst>
          </p:nvPr>
        </p:nvGraphicFramePr>
        <p:xfrm>
          <a:off x="195944" y="5754855"/>
          <a:ext cx="5813425" cy="1087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9" name="Equation" r:id="rId3" imgW="2514600" imgH="469800" progId="Equation.DSMT4">
                  <p:embed/>
                </p:oleObj>
              </mc:Choice>
              <mc:Fallback>
                <p:oleObj name="Equation" r:id="rId3" imgW="2514600" imgH="469800" progId="Equation.DSMT4">
                  <p:embed/>
                  <p:pic>
                    <p:nvPicPr>
                      <p:cNvPr id="43" name="Object 42">
                        <a:extLst>
                          <a:ext uri="{FF2B5EF4-FFF2-40B4-BE49-F238E27FC236}">
                            <a16:creationId xmlns:a16="http://schemas.microsoft.com/office/drawing/2014/main" id="{AA485F0F-10C9-4DD2-B6FA-804966D84D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944" y="5754855"/>
                        <a:ext cx="5813425" cy="1087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43">
            <a:extLst>
              <a:ext uri="{FF2B5EF4-FFF2-40B4-BE49-F238E27FC236}">
                <a16:creationId xmlns:a16="http://schemas.microsoft.com/office/drawing/2014/main" id="{25D92D3D-A353-42AC-986D-BFD34E0476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8057711"/>
              </p:ext>
            </p:extLst>
          </p:nvPr>
        </p:nvGraphicFramePr>
        <p:xfrm>
          <a:off x="5050966" y="1804589"/>
          <a:ext cx="4075113" cy="352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0" name="Equation" r:id="rId5" imgW="1968480" imgH="1701720" progId="Equation.DSMT4">
                  <p:embed/>
                </p:oleObj>
              </mc:Choice>
              <mc:Fallback>
                <p:oleObj name="Equation" r:id="rId5" imgW="1968480" imgH="1701720" progId="Equation.DSMT4">
                  <p:embed/>
                  <p:pic>
                    <p:nvPicPr>
                      <p:cNvPr id="44" name="Object 43">
                        <a:extLst>
                          <a:ext uri="{FF2B5EF4-FFF2-40B4-BE49-F238E27FC236}">
                            <a16:creationId xmlns:a16="http://schemas.microsoft.com/office/drawing/2014/main" id="{25D92D3D-A353-42AC-986D-BFD34E0476E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50966" y="1804589"/>
                        <a:ext cx="4075113" cy="3527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Oval 44">
            <a:extLst>
              <a:ext uri="{FF2B5EF4-FFF2-40B4-BE49-F238E27FC236}">
                <a16:creationId xmlns:a16="http://schemas.microsoft.com/office/drawing/2014/main" id="{C83C4CBD-0532-4056-93E0-73537691662B}"/>
              </a:ext>
            </a:extLst>
          </p:cNvPr>
          <p:cNvSpPr/>
          <p:nvPr/>
        </p:nvSpPr>
        <p:spPr>
          <a:xfrm>
            <a:off x="-43539" y="2351312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D3032C99-8660-4B26-AE0A-4E2B74C762FD}"/>
              </a:ext>
            </a:extLst>
          </p:cNvPr>
          <p:cNvSpPr/>
          <p:nvPr/>
        </p:nvSpPr>
        <p:spPr>
          <a:xfrm>
            <a:off x="-130628" y="3015343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79AD9AA5-A33A-4F5C-9992-3A30B32C464D}"/>
              </a:ext>
            </a:extLst>
          </p:cNvPr>
          <p:cNvSpPr/>
          <p:nvPr/>
        </p:nvSpPr>
        <p:spPr>
          <a:xfrm>
            <a:off x="4615541" y="4724398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ED25F4-AC4C-401D-A35D-4D21C4482F77}"/>
              </a:ext>
            </a:extLst>
          </p:cNvPr>
          <p:cNvCxnSpPr>
            <a:cxnSpLocks/>
          </p:cNvCxnSpPr>
          <p:nvPr/>
        </p:nvCxnSpPr>
        <p:spPr>
          <a:xfrm>
            <a:off x="815598" y="2859384"/>
            <a:ext cx="392712" cy="2711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B979255-9B30-438F-9D6A-DC02C7D42D92}"/>
              </a:ext>
            </a:extLst>
          </p:cNvPr>
          <p:cNvCxnSpPr>
            <a:cxnSpLocks/>
          </p:cNvCxnSpPr>
          <p:nvPr/>
        </p:nvCxnSpPr>
        <p:spPr>
          <a:xfrm>
            <a:off x="1333501" y="3158654"/>
            <a:ext cx="239484" cy="5660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C255D3E-D34F-4603-B11D-620D6CB80B1F}"/>
              </a:ext>
            </a:extLst>
          </p:cNvPr>
          <p:cNvCxnSpPr>
            <a:stCxn id="10" idx="4"/>
            <a:endCxn id="15" idx="0"/>
          </p:cNvCxnSpPr>
          <p:nvPr/>
        </p:nvCxnSpPr>
        <p:spPr>
          <a:xfrm>
            <a:off x="1572985" y="3844458"/>
            <a:ext cx="10885" cy="4336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0C0FC08-5442-4A68-966D-7334EFA040D5}"/>
              </a:ext>
            </a:extLst>
          </p:cNvPr>
          <p:cNvCxnSpPr>
            <a:cxnSpLocks/>
          </p:cNvCxnSpPr>
          <p:nvPr/>
        </p:nvCxnSpPr>
        <p:spPr>
          <a:xfrm>
            <a:off x="941616" y="3648512"/>
            <a:ext cx="560612" cy="1025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575A21C-3D90-4F0E-AB26-1D1977E77762}"/>
              </a:ext>
            </a:extLst>
          </p:cNvPr>
          <p:cNvCxnSpPr>
            <a:cxnSpLocks/>
          </p:cNvCxnSpPr>
          <p:nvPr/>
        </p:nvCxnSpPr>
        <p:spPr>
          <a:xfrm>
            <a:off x="1072245" y="4214569"/>
            <a:ext cx="473527" cy="1959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5C29269-157D-411D-9182-C89F61FF7EC7}"/>
              </a:ext>
            </a:extLst>
          </p:cNvPr>
          <p:cNvCxnSpPr>
            <a:cxnSpLocks/>
          </p:cNvCxnSpPr>
          <p:nvPr/>
        </p:nvCxnSpPr>
        <p:spPr>
          <a:xfrm>
            <a:off x="908958" y="3626740"/>
            <a:ext cx="119743" cy="5878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775D177-D2BF-4B36-B9FC-791A31D685BE}"/>
              </a:ext>
            </a:extLst>
          </p:cNvPr>
          <p:cNvCxnSpPr>
            <a:cxnSpLocks/>
          </p:cNvCxnSpPr>
          <p:nvPr/>
        </p:nvCxnSpPr>
        <p:spPr>
          <a:xfrm>
            <a:off x="342900" y="2662452"/>
            <a:ext cx="527133" cy="3054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7F60E0FF-5126-49EC-A2E1-048471B77499}"/>
              </a:ext>
            </a:extLst>
          </p:cNvPr>
          <p:cNvCxnSpPr>
            <a:cxnSpLocks/>
          </p:cNvCxnSpPr>
          <p:nvPr/>
        </p:nvCxnSpPr>
        <p:spPr>
          <a:xfrm>
            <a:off x="419100" y="3321941"/>
            <a:ext cx="409036" cy="303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C0486BE-DF28-4941-A9F8-79AC20DA1B34}"/>
              </a:ext>
            </a:extLst>
          </p:cNvPr>
          <p:cNvCxnSpPr>
            <a:cxnSpLocks/>
          </p:cNvCxnSpPr>
          <p:nvPr/>
        </p:nvCxnSpPr>
        <p:spPr>
          <a:xfrm>
            <a:off x="353786" y="2832082"/>
            <a:ext cx="54428" cy="3247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0D2AC82E-3C78-48F1-9248-DBE1D07C7DFE}"/>
              </a:ext>
            </a:extLst>
          </p:cNvPr>
          <p:cNvCxnSpPr>
            <a:cxnSpLocks/>
          </p:cNvCxnSpPr>
          <p:nvPr/>
        </p:nvCxnSpPr>
        <p:spPr>
          <a:xfrm>
            <a:off x="64498" y="2460883"/>
            <a:ext cx="293911" cy="2721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83E0B2A5-A0DD-4F97-9424-2B22D11A7889}"/>
              </a:ext>
            </a:extLst>
          </p:cNvPr>
          <p:cNvCxnSpPr>
            <a:cxnSpLocks/>
          </p:cNvCxnSpPr>
          <p:nvPr/>
        </p:nvCxnSpPr>
        <p:spPr>
          <a:xfrm>
            <a:off x="16330" y="3169541"/>
            <a:ext cx="354606" cy="1077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513E8CB1-D336-4CD1-81E4-E808C1C0A174}"/>
              </a:ext>
            </a:extLst>
          </p:cNvPr>
          <p:cNvCxnSpPr>
            <a:cxnSpLocks/>
          </p:cNvCxnSpPr>
          <p:nvPr/>
        </p:nvCxnSpPr>
        <p:spPr>
          <a:xfrm flipH="1">
            <a:off x="620484" y="3658315"/>
            <a:ext cx="282208" cy="2559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B7051F7A-AB43-4F22-B69A-8A0ADFFE95DE}"/>
              </a:ext>
            </a:extLst>
          </p:cNvPr>
          <p:cNvCxnSpPr>
            <a:cxnSpLocks/>
          </p:cNvCxnSpPr>
          <p:nvPr/>
        </p:nvCxnSpPr>
        <p:spPr>
          <a:xfrm>
            <a:off x="195939" y="3881658"/>
            <a:ext cx="391887" cy="65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2CB143A8-FB38-44A6-BC48-386459692904}"/>
              </a:ext>
            </a:extLst>
          </p:cNvPr>
          <p:cNvCxnSpPr>
            <a:cxnSpLocks/>
          </p:cNvCxnSpPr>
          <p:nvPr/>
        </p:nvCxnSpPr>
        <p:spPr>
          <a:xfrm>
            <a:off x="615044" y="3996856"/>
            <a:ext cx="354607" cy="2166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804E3BB0-B78B-4E30-BDF5-A65063BF88E0}"/>
              </a:ext>
            </a:extLst>
          </p:cNvPr>
          <p:cNvCxnSpPr>
            <a:cxnSpLocks/>
          </p:cNvCxnSpPr>
          <p:nvPr/>
        </p:nvCxnSpPr>
        <p:spPr>
          <a:xfrm flipH="1">
            <a:off x="223156" y="3984887"/>
            <a:ext cx="407394" cy="5018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A163FC76-46E3-4AFA-8B97-7BAB2904644E}"/>
              </a:ext>
            </a:extLst>
          </p:cNvPr>
          <p:cNvCxnSpPr>
            <a:cxnSpLocks/>
          </p:cNvCxnSpPr>
          <p:nvPr/>
        </p:nvCxnSpPr>
        <p:spPr>
          <a:xfrm>
            <a:off x="206830" y="4382400"/>
            <a:ext cx="538840" cy="3982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CEC0BE46-BE5E-497C-8A0A-ECAD7D8F1272}"/>
              </a:ext>
            </a:extLst>
          </p:cNvPr>
          <p:cNvCxnSpPr>
            <a:cxnSpLocks/>
          </p:cNvCxnSpPr>
          <p:nvPr/>
        </p:nvCxnSpPr>
        <p:spPr>
          <a:xfrm flipH="1">
            <a:off x="-293913" y="3897801"/>
            <a:ext cx="447134" cy="217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95A06732-8F3A-430D-BA21-2CD1805DA501}"/>
              </a:ext>
            </a:extLst>
          </p:cNvPr>
          <p:cNvCxnSpPr>
            <a:cxnSpLocks/>
          </p:cNvCxnSpPr>
          <p:nvPr/>
        </p:nvCxnSpPr>
        <p:spPr>
          <a:xfrm flipH="1">
            <a:off x="-293914" y="4421398"/>
            <a:ext cx="5606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B6FCC4FA-62CC-41F0-ACCB-7C843E5404E0}"/>
              </a:ext>
            </a:extLst>
          </p:cNvPr>
          <p:cNvSpPr/>
          <p:nvPr/>
        </p:nvSpPr>
        <p:spPr>
          <a:xfrm>
            <a:off x="576940" y="4582883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FEFB6DC-2064-4E61-ABF8-DF08849A750A}"/>
              </a:ext>
            </a:extLst>
          </p:cNvPr>
          <p:cNvSpPr/>
          <p:nvPr/>
        </p:nvSpPr>
        <p:spPr>
          <a:xfrm>
            <a:off x="152400" y="4299858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1FCEA72-86D5-40F8-8937-14810648215A}"/>
              </a:ext>
            </a:extLst>
          </p:cNvPr>
          <p:cNvSpPr/>
          <p:nvPr/>
        </p:nvSpPr>
        <p:spPr>
          <a:xfrm>
            <a:off x="1469570" y="4278086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990ECF54-CD16-494F-B9AB-30EAE81A5558}"/>
              </a:ext>
            </a:extLst>
          </p:cNvPr>
          <p:cNvCxnSpPr>
            <a:cxnSpLocks/>
          </p:cNvCxnSpPr>
          <p:nvPr/>
        </p:nvCxnSpPr>
        <p:spPr>
          <a:xfrm flipH="1">
            <a:off x="702126" y="4203683"/>
            <a:ext cx="337461" cy="5007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E943E44-9A3D-4A3F-908D-603B51BDAF4B}"/>
              </a:ext>
            </a:extLst>
          </p:cNvPr>
          <p:cNvCxnSpPr>
            <a:cxnSpLocks/>
          </p:cNvCxnSpPr>
          <p:nvPr/>
        </p:nvCxnSpPr>
        <p:spPr>
          <a:xfrm flipH="1">
            <a:off x="957122" y="3223970"/>
            <a:ext cx="343721" cy="4125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AEEB2C9A-97EF-44E1-8840-83408DDB8100}"/>
              </a:ext>
            </a:extLst>
          </p:cNvPr>
          <p:cNvSpPr/>
          <p:nvPr/>
        </p:nvSpPr>
        <p:spPr>
          <a:xfrm>
            <a:off x="1458685" y="3614058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29565FD-1F00-4DD2-BC14-55D5273483E3}"/>
              </a:ext>
            </a:extLst>
          </p:cNvPr>
          <p:cNvSpPr/>
          <p:nvPr/>
        </p:nvSpPr>
        <p:spPr>
          <a:xfrm>
            <a:off x="1219201" y="3048000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6765FA2-8042-43A5-A045-694E94D6C60E}"/>
              </a:ext>
            </a:extLst>
          </p:cNvPr>
          <p:cNvSpPr/>
          <p:nvPr/>
        </p:nvSpPr>
        <p:spPr>
          <a:xfrm>
            <a:off x="696683" y="2771216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DB727011-D985-42CA-BDFF-4808426ABA62}"/>
              </a:ext>
            </a:extLst>
          </p:cNvPr>
          <p:cNvCxnSpPr>
            <a:cxnSpLocks/>
          </p:cNvCxnSpPr>
          <p:nvPr/>
        </p:nvCxnSpPr>
        <p:spPr>
          <a:xfrm>
            <a:off x="817249" y="2935217"/>
            <a:ext cx="64497" cy="6416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71F822E8-3028-4261-B024-A2CE33511884}"/>
              </a:ext>
            </a:extLst>
          </p:cNvPr>
          <p:cNvCxnSpPr>
            <a:cxnSpLocks/>
          </p:cNvCxnSpPr>
          <p:nvPr/>
        </p:nvCxnSpPr>
        <p:spPr>
          <a:xfrm flipH="1">
            <a:off x="2966355" y="3402685"/>
            <a:ext cx="212276" cy="5161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5F589577-7EED-4EDB-BFC5-A64757345DA8}"/>
              </a:ext>
            </a:extLst>
          </p:cNvPr>
          <p:cNvCxnSpPr>
            <a:cxnSpLocks/>
          </p:cNvCxnSpPr>
          <p:nvPr/>
        </p:nvCxnSpPr>
        <p:spPr>
          <a:xfrm>
            <a:off x="3264892" y="3364398"/>
            <a:ext cx="267522" cy="3058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13DC41E6-44BB-498F-A9F3-15B8B00DD9E7}"/>
              </a:ext>
            </a:extLst>
          </p:cNvPr>
          <p:cNvCxnSpPr>
            <a:stCxn id="29" idx="6"/>
            <a:endCxn id="30" idx="2"/>
          </p:cNvCxnSpPr>
          <p:nvPr/>
        </p:nvCxnSpPr>
        <p:spPr>
          <a:xfrm>
            <a:off x="3069769" y="3979628"/>
            <a:ext cx="195945" cy="65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FE9963EE-30FC-4867-AB12-2270BB9D6E7D}"/>
              </a:ext>
            </a:extLst>
          </p:cNvPr>
          <p:cNvCxnSpPr>
            <a:stCxn id="27" idx="7"/>
            <a:endCxn id="36" idx="3"/>
          </p:cNvCxnSpPr>
          <p:nvPr/>
        </p:nvCxnSpPr>
        <p:spPr>
          <a:xfrm flipV="1">
            <a:off x="3286664" y="3033187"/>
            <a:ext cx="273783" cy="2553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C247F814-6F49-4B63-9571-239D9A54FB4B}"/>
              </a:ext>
            </a:extLst>
          </p:cNvPr>
          <p:cNvCxnSpPr>
            <a:stCxn id="33" idx="5"/>
            <a:endCxn id="35" idx="2"/>
          </p:cNvCxnSpPr>
          <p:nvPr/>
        </p:nvCxnSpPr>
        <p:spPr>
          <a:xfrm>
            <a:off x="3134264" y="4594487"/>
            <a:ext cx="272962" cy="1906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571E506F-137D-4349-A067-BA02EB8616DE}"/>
              </a:ext>
            </a:extLst>
          </p:cNvPr>
          <p:cNvCxnSpPr>
            <a:cxnSpLocks/>
          </p:cNvCxnSpPr>
          <p:nvPr/>
        </p:nvCxnSpPr>
        <p:spPr>
          <a:xfrm flipH="1">
            <a:off x="3380014" y="3659394"/>
            <a:ext cx="174172" cy="4027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DCB9A99A-2CDC-4B15-BC4E-9CB6CB405DC3}"/>
              </a:ext>
            </a:extLst>
          </p:cNvPr>
          <p:cNvCxnSpPr>
            <a:cxnSpLocks/>
          </p:cNvCxnSpPr>
          <p:nvPr/>
        </p:nvCxnSpPr>
        <p:spPr>
          <a:xfrm>
            <a:off x="3423558" y="4138370"/>
            <a:ext cx="321129" cy="1351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571DFFA9-E417-446F-9981-4FB5F7FD4AA3}"/>
              </a:ext>
            </a:extLst>
          </p:cNvPr>
          <p:cNvCxnSpPr>
            <a:cxnSpLocks/>
          </p:cNvCxnSpPr>
          <p:nvPr/>
        </p:nvCxnSpPr>
        <p:spPr>
          <a:xfrm>
            <a:off x="3663041" y="2979840"/>
            <a:ext cx="398152" cy="2757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76516DF4-A08A-4E11-926C-4FB88495455B}"/>
              </a:ext>
            </a:extLst>
          </p:cNvPr>
          <p:cNvCxnSpPr>
            <a:cxnSpLocks/>
          </p:cNvCxnSpPr>
          <p:nvPr/>
        </p:nvCxnSpPr>
        <p:spPr>
          <a:xfrm>
            <a:off x="3635008" y="3669197"/>
            <a:ext cx="643897" cy="1850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8C013F4D-21D8-4A72-8CC5-F40C48DE1E9D}"/>
              </a:ext>
            </a:extLst>
          </p:cNvPr>
          <p:cNvCxnSpPr>
            <a:stCxn id="31" idx="5"/>
            <a:endCxn id="32" idx="0"/>
          </p:cNvCxnSpPr>
          <p:nvPr/>
        </p:nvCxnSpPr>
        <p:spPr>
          <a:xfrm>
            <a:off x="4201065" y="3342629"/>
            <a:ext cx="158662" cy="3693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835E1700-1DFB-4C70-A9CB-A2879F9F6CEE}"/>
              </a:ext>
            </a:extLst>
          </p:cNvPr>
          <p:cNvCxnSpPr>
            <a:cxnSpLocks/>
          </p:cNvCxnSpPr>
          <p:nvPr/>
        </p:nvCxnSpPr>
        <p:spPr>
          <a:xfrm flipH="1">
            <a:off x="3135084" y="4127484"/>
            <a:ext cx="212272" cy="3528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82F3AA91-76B1-44E3-8115-3B22B3B89C02}"/>
              </a:ext>
            </a:extLst>
          </p:cNvPr>
          <p:cNvCxnSpPr>
            <a:cxnSpLocks/>
          </p:cNvCxnSpPr>
          <p:nvPr/>
        </p:nvCxnSpPr>
        <p:spPr>
          <a:xfrm flipH="1">
            <a:off x="3521526" y="4312539"/>
            <a:ext cx="293917" cy="4898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EBD25C32-00C2-454F-96A6-72F1B81B879C}"/>
              </a:ext>
            </a:extLst>
          </p:cNvPr>
          <p:cNvCxnSpPr>
            <a:cxnSpLocks/>
          </p:cNvCxnSpPr>
          <p:nvPr/>
        </p:nvCxnSpPr>
        <p:spPr>
          <a:xfrm>
            <a:off x="3799937" y="4322342"/>
            <a:ext cx="555169" cy="1959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E4B18FE8-A436-4EB1-8782-9AB189DD5870}"/>
              </a:ext>
            </a:extLst>
          </p:cNvPr>
          <p:cNvCxnSpPr>
            <a:cxnSpLocks/>
          </p:cNvCxnSpPr>
          <p:nvPr/>
        </p:nvCxnSpPr>
        <p:spPr>
          <a:xfrm flipV="1">
            <a:off x="4359727" y="3822683"/>
            <a:ext cx="544286" cy="217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A1D2572C-AA06-4D75-968D-9D7ECEDAEC0A}"/>
              </a:ext>
            </a:extLst>
          </p:cNvPr>
          <p:cNvCxnSpPr>
            <a:stCxn id="31" idx="6"/>
            <a:endCxn id="38" idx="2"/>
          </p:cNvCxnSpPr>
          <p:nvPr/>
        </p:nvCxnSpPr>
        <p:spPr>
          <a:xfrm>
            <a:off x="4234543" y="3261170"/>
            <a:ext cx="2721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F8D95FD2-2BA5-4338-BD71-16AB402D64D0}"/>
              </a:ext>
            </a:extLst>
          </p:cNvPr>
          <p:cNvCxnSpPr>
            <a:cxnSpLocks/>
          </p:cNvCxnSpPr>
          <p:nvPr/>
        </p:nvCxnSpPr>
        <p:spPr>
          <a:xfrm>
            <a:off x="4403271" y="3909770"/>
            <a:ext cx="429986" cy="3637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30540FC4-8150-46A4-9886-15E97C0C88B3}"/>
              </a:ext>
            </a:extLst>
          </p:cNvPr>
          <p:cNvCxnSpPr>
            <a:stCxn id="37" idx="4"/>
            <a:endCxn id="40" idx="3"/>
          </p:cNvCxnSpPr>
          <p:nvPr/>
        </p:nvCxnSpPr>
        <p:spPr>
          <a:xfrm flipV="1">
            <a:off x="4370612" y="4306200"/>
            <a:ext cx="419101" cy="3002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8F7CE748-6B98-41BC-B475-646A265099CD}"/>
              </a:ext>
            </a:extLst>
          </p:cNvPr>
          <p:cNvCxnSpPr>
            <a:cxnSpLocks/>
          </p:cNvCxnSpPr>
          <p:nvPr/>
        </p:nvCxnSpPr>
        <p:spPr>
          <a:xfrm>
            <a:off x="4403270" y="4573798"/>
            <a:ext cx="244929" cy="2331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98D5A4D8-71B0-4397-A06F-4A637B1B45DD}"/>
              </a:ext>
            </a:extLst>
          </p:cNvPr>
          <p:cNvCxnSpPr>
            <a:cxnSpLocks/>
          </p:cNvCxnSpPr>
          <p:nvPr/>
        </p:nvCxnSpPr>
        <p:spPr>
          <a:xfrm>
            <a:off x="4664528" y="3376370"/>
            <a:ext cx="202207" cy="3476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75C298FE-AABC-4004-A89C-4FAFD7A147AC}"/>
              </a:ext>
            </a:extLst>
          </p:cNvPr>
          <p:cNvSpPr/>
          <p:nvPr/>
        </p:nvSpPr>
        <p:spPr>
          <a:xfrm>
            <a:off x="3091542" y="3254827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192AEF9-8C6F-4D25-9CCF-5A6546ED0492}"/>
              </a:ext>
            </a:extLst>
          </p:cNvPr>
          <p:cNvSpPr/>
          <p:nvPr/>
        </p:nvSpPr>
        <p:spPr>
          <a:xfrm>
            <a:off x="2841169" y="3864428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40A10F8-19B8-4FF5-9E33-C65D7DE7BDCB}"/>
              </a:ext>
            </a:extLst>
          </p:cNvPr>
          <p:cNvSpPr/>
          <p:nvPr/>
        </p:nvSpPr>
        <p:spPr>
          <a:xfrm>
            <a:off x="3407226" y="4669967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A9314BA-5BAC-4910-8929-E125DD3D9D23}"/>
              </a:ext>
            </a:extLst>
          </p:cNvPr>
          <p:cNvSpPr/>
          <p:nvPr/>
        </p:nvSpPr>
        <p:spPr>
          <a:xfrm>
            <a:off x="3526969" y="2836528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DCAEF75-25E2-4CF4-B5C6-C5E99D58A5AA}"/>
              </a:ext>
            </a:extLst>
          </p:cNvPr>
          <p:cNvSpPr/>
          <p:nvPr/>
        </p:nvSpPr>
        <p:spPr>
          <a:xfrm>
            <a:off x="3265714" y="3929742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694BE0E-D371-4AA6-8239-7D807E03BD04}"/>
              </a:ext>
            </a:extLst>
          </p:cNvPr>
          <p:cNvSpPr/>
          <p:nvPr/>
        </p:nvSpPr>
        <p:spPr>
          <a:xfrm>
            <a:off x="794658" y="3494314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22B5BEB5-2C9C-4A9D-AB09-FB2A1F1DA222}"/>
              </a:ext>
            </a:extLst>
          </p:cNvPr>
          <p:cNvSpPr/>
          <p:nvPr/>
        </p:nvSpPr>
        <p:spPr>
          <a:xfrm>
            <a:off x="2939142" y="4397828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EF6C3659-B1A7-48B1-A272-B899B4258EEB}"/>
              </a:ext>
            </a:extLst>
          </p:cNvPr>
          <p:cNvSpPr/>
          <p:nvPr/>
        </p:nvSpPr>
        <p:spPr>
          <a:xfrm>
            <a:off x="4256312" y="4376056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A13C031-B7D4-444D-8E39-D8A382CEEDBC}"/>
              </a:ext>
            </a:extLst>
          </p:cNvPr>
          <p:cNvSpPr/>
          <p:nvPr/>
        </p:nvSpPr>
        <p:spPr>
          <a:xfrm>
            <a:off x="3701143" y="4180113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2E406A92-605B-4D31-92C2-944FC2668EC4}"/>
              </a:ext>
            </a:extLst>
          </p:cNvPr>
          <p:cNvCxnSpPr>
            <a:cxnSpLocks/>
          </p:cNvCxnSpPr>
          <p:nvPr/>
        </p:nvCxnSpPr>
        <p:spPr>
          <a:xfrm flipV="1">
            <a:off x="3799117" y="3854257"/>
            <a:ext cx="577762" cy="3866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410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107A4-3ABC-4DEF-AA8F-2DB920A37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107" y="526483"/>
            <a:ext cx="7886700" cy="1325563"/>
          </a:xfrm>
        </p:spPr>
        <p:txBody>
          <a:bodyPr/>
          <a:lstStyle/>
          <a:p>
            <a:r>
              <a:rPr lang="en-US" dirty="0"/>
              <a:t>From electron to photon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1EE50E-77EC-45BB-B766-2A58716CC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5</a:t>
            </a:fld>
            <a:endParaRPr lang="en-US"/>
          </a:p>
        </p:txBody>
      </p:sp>
      <p:graphicFrame>
        <p:nvGraphicFramePr>
          <p:cNvPr id="44" name="Object 43">
            <a:extLst>
              <a:ext uri="{FF2B5EF4-FFF2-40B4-BE49-F238E27FC236}">
                <a16:creationId xmlns:a16="http://schemas.microsoft.com/office/drawing/2014/main" id="{25D92D3D-A353-42AC-986D-BFD34E0476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8410046"/>
              </p:ext>
            </p:extLst>
          </p:nvPr>
        </p:nvGraphicFramePr>
        <p:xfrm>
          <a:off x="3939381" y="2405063"/>
          <a:ext cx="4470400" cy="302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86" name="Equation" r:id="rId4" imgW="2158920" imgH="1460160" progId="Equation.DSMT4">
                  <p:embed/>
                </p:oleObj>
              </mc:Choice>
              <mc:Fallback>
                <p:oleObj name="Equation" r:id="rId4" imgW="2158920" imgH="1460160" progId="Equation.DSMT4">
                  <p:embed/>
                  <p:pic>
                    <p:nvPicPr>
                      <p:cNvPr id="43" name="Object 42">
                        <a:extLst>
                          <a:ext uri="{FF2B5EF4-FFF2-40B4-BE49-F238E27FC236}">
                            <a16:creationId xmlns:a16="http://schemas.microsoft.com/office/drawing/2014/main" id="{AA485F0F-10C9-4DD2-B6FA-804966D84D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39381" y="2405063"/>
                        <a:ext cx="4470400" cy="302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6" name="Picture 65">
            <a:extLst>
              <a:ext uri="{FF2B5EF4-FFF2-40B4-BE49-F238E27FC236}">
                <a16:creationId xmlns:a16="http://schemas.microsoft.com/office/drawing/2014/main" id="{DFE1CC7B-91DB-4D0C-BB91-670ED70765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325" y="2405063"/>
            <a:ext cx="2688248" cy="1626664"/>
          </a:xfrm>
          <a:prstGeom prst="rect">
            <a:avLst/>
          </a:prstGeom>
        </p:spPr>
      </p:pic>
      <p:graphicFrame>
        <p:nvGraphicFramePr>
          <p:cNvPr id="67" name="Object 66">
            <a:extLst>
              <a:ext uri="{FF2B5EF4-FFF2-40B4-BE49-F238E27FC236}">
                <a16:creationId xmlns:a16="http://schemas.microsoft.com/office/drawing/2014/main" id="{4D05ED3E-E9CA-43FB-8A12-11961CA45A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3932410"/>
              </p:ext>
            </p:extLst>
          </p:nvPr>
        </p:nvGraphicFramePr>
        <p:xfrm>
          <a:off x="415611" y="5287966"/>
          <a:ext cx="3444875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87" name="Equation" r:id="rId7" imgW="1663560" imgH="431640" progId="Equation.DSMT4">
                  <p:embed/>
                </p:oleObj>
              </mc:Choice>
              <mc:Fallback>
                <p:oleObj name="Equation" r:id="rId7" imgW="1663560" imgH="431640" progId="Equation.DSMT4">
                  <p:embed/>
                  <p:pic>
                    <p:nvPicPr>
                      <p:cNvPr id="44" name="Object 43">
                        <a:extLst>
                          <a:ext uri="{FF2B5EF4-FFF2-40B4-BE49-F238E27FC236}">
                            <a16:creationId xmlns:a16="http://schemas.microsoft.com/office/drawing/2014/main" id="{25D92D3D-A353-42AC-986D-BFD34E0476E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5611" y="5287966"/>
                        <a:ext cx="3444875" cy="895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386F6030-A498-4477-A8E1-9980C095F5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4204898"/>
              </p:ext>
            </p:extLst>
          </p:nvPr>
        </p:nvGraphicFramePr>
        <p:xfrm>
          <a:off x="2434635" y="1993590"/>
          <a:ext cx="11557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88" name="Equation" r:id="rId9" imgW="558720" imgH="177480" progId="Equation.DSMT4">
                  <p:embed/>
                </p:oleObj>
              </mc:Choice>
              <mc:Fallback>
                <p:oleObj name="Equation" r:id="rId9" imgW="558720" imgH="177480" progId="Equation.DSMT4">
                  <p:embed/>
                  <p:pic>
                    <p:nvPicPr>
                      <p:cNvPr id="67" name="Object 66">
                        <a:extLst>
                          <a:ext uri="{FF2B5EF4-FFF2-40B4-BE49-F238E27FC236}">
                            <a16:creationId xmlns:a16="http://schemas.microsoft.com/office/drawing/2014/main" id="{4D05ED3E-E9CA-43FB-8A12-11961CA45A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434635" y="1993590"/>
                        <a:ext cx="1155700" cy="368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22830217-387C-477E-A7CD-4BA224E5C9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3328664"/>
              </p:ext>
            </p:extLst>
          </p:nvPr>
        </p:nvGraphicFramePr>
        <p:xfrm>
          <a:off x="1246184" y="4012569"/>
          <a:ext cx="1235075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89" name="Equation" r:id="rId11" imgW="596880" imgH="228600" progId="Equation.DSMT4">
                  <p:embed/>
                </p:oleObj>
              </mc:Choice>
              <mc:Fallback>
                <p:oleObj name="Equation" r:id="rId11" imgW="596880" imgH="228600" progId="Equation.DSMT4">
                  <p:embed/>
                  <p:pic>
                    <p:nvPicPr>
                      <p:cNvPr id="67" name="Object 66">
                        <a:extLst>
                          <a:ext uri="{FF2B5EF4-FFF2-40B4-BE49-F238E27FC236}">
                            <a16:creationId xmlns:a16="http://schemas.microsoft.com/office/drawing/2014/main" id="{4D05ED3E-E9CA-43FB-8A12-11961CA45A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246184" y="4012569"/>
                        <a:ext cx="1235075" cy="474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24268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89FE4-2E6A-443F-935A-5EF919039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Heat transfer driven by current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E82340-3D1F-407D-8FFB-E48B630F2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0C0CA8E4-4000-43E0-A769-F88E531498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43" y="1887000"/>
            <a:ext cx="4572000" cy="1542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72E6343-4E3E-4CAC-A90C-FFFA76620809}"/>
              </a:ext>
            </a:extLst>
          </p:cNvPr>
          <p:cNvSpPr txBox="1"/>
          <p:nvPr/>
        </p:nvSpPr>
        <p:spPr>
          <a:xfrm>
            <a:off x="5095059" y="1690689"/>
            <a:ext cx="34202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Partial integrand for the total current with different driven velocities (blue dash 0, red 5, black 9, units 10</a:t>
            </a:r>
            <a:r>
              <a:rPr lang="en-US" baseline="30000" dirty="0"/>
              <a:t>5</a:t>
            </a:r>
            <a:r>
              <a:rPr lang="en-US" dirty="0"/>
              <a:t> m/s).  </a:t>
            </a:r>
            <a:r>
              <a:rPr lang="en-SG" dirty="0"/>
              <a:t>From Peng arXiv:1805.09493.</a:t>
            </a:r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7B414100-EA77-4D28-8905-3EC9691A0F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7226707"/>
              </p:ext>
            </p:extLst>
          </p:nvPr>
        </p:nvGraphicFramePr>
        <p:xfrm>
          <a:off x="750888" y="3800475"/>
          <a:ext cx="2917825" cy="273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0" name="Equation" r:id="rId4" imgW="1409400" imgH="1320480" progId="Equation.DSMT4">
                  <p:embed/>
                </p:oleObj>
              </mc:Choice>
              <mc:Fallback>
                <p:oleObj name="Equation" r:id="rId4" imgW="1409400" imgH="1320480" progId="Equation.DSMT4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7B414100-EA77-4D28-8905-3EC9691A0FF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50888" y="3800475"/>
                        <a:ext cx="2917825" cy="273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63A87E3F-67CF-4A6B-AE90-24F8742BF9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4354" y="3429000"/>
            <a:ext cx="5329646" cy="3267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270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107A4-3ABC-4DEF-AA8F-2DB920A37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107" y="526483"/>
            <a:ext cx="7886700" cy="1325563"/>
          </a:xfrm>
        </p:spPr>
        <p:txBody>
          <a:bodyPr/>
          <a:lstStyle/>
          <a:p>
            <a:r>
              <a:rPr lang="en-US" dirty="0"/>
              <a:t>Assuming local equilibrium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1EE50E-77EC-45BB-B766-2A58716CC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44" name="Object 43">
            <a:extLst>
              <a:ext uri="{FF2B5EF4-FFF2-40B4-BE49-F238E27FC236}">
                <a16:creationId xmlns:a16="http://schemas.microsoft.com/office/drawing/2014/main" id="{25D92D3D-A353-42AC-986D-BFD34E0476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4516"/>
              </p:ext>
            </p:extLst>
          </p:nvPr>
        </p:nvGraphicFramePr>
        <p:xfrm>
          <a:off x="3879850" y="2492375"/>
          <a:ext cx="5154613" cy="302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0" name="Equation" r:id="rId4" imgW="2489040" imgH="1460160" progId="Equation.DSMT4">
                  <p:embed/>
                </p:oleObj>
              </mc:Choice>
              <mc:Fallback>
                <p:oleObj name="Equation" r:id="rId4" imgW="2489040" imgH="1460160" progId="Equation.DSMT4">
                  <p:embed/>
                  <p:pic>
                    <p:nvPicPr>
                      <p:cNvPr id="44" name="Object 43">
                        <a:extLst>
                          <a:ext uri="{FF2B5EF4-FFF2-40B4-BE49-F238E27FC236}">
                            <a16:creationId xmlns:a16="http://schemas.microsoft.com/office/drawing/2014/main" id="{25D92D3D-A353-42AC-986D-BFD34E0476E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79850" y="2492375"/>
                        <a:ext cx="5154613" cy="302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" name="Object 66">
            <a:extLst>
              <a:ext uri="{FF2B5EF4-FFF2-40B4-BE49-F238E27FC236}">
                <a16:creationId xmlns:a16="http://schemas.microsoft.com/office/drawing/2014/main" id="{4D05ED3E-E9CA-43FB-8A12-11961CA45A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6546300"/>
              </p:ext>
            </p:extLst>
          </p:nvPr>
        </p:nvGraphicFramePr>
        <p:xfrm>
          <a:off x="294141" y="2630204"/>
          <a:ext cx="3181350" cy="294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1" name="Equation" r:id="rId6" imgW="1536480" imgH="1422360" progId="Equation.DSMT4">
                  <p:embed/>
                </p:oleObj>
              </mc:Choice>
              <mc:Fallback>
                <p:oleObj name="Equation" r:id="rId6" imgW="1536480" imgH="1422360" progId="Equation.DSMT4">
                  <p:embed/>
                  <p:pic>
                    <p:nvPicPr>
                      <p:cNvPr id="67" name="Object 66">
                        <a:extLst>
                          <a:ext uri="{FF2B5EF4-FFF2-40B4-BE49-F238E27FC236}">
                            <a16:creationId xmlns:a16="http://schemas.microsoft.com/office/drawing/2014/main" id="{4D05ED3E-E9CA-43FB-8A12-11961CA45A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94141" y="2630204"/>
                        <a:ext cx="3181350" cy="2947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5788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5AE0A-81F1-4535-8DFE-99C4C876A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Heat transfer between two graphene sheets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0462A6-3AB6-4BB9-BCAB-1374150EE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C4C3C2-8BAD-43C9-B948-104CF21123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003" y="3419022"/>
            <a:ext cx="4422987" cy="32207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78D35ED-DF75-4087-8CB7-F1939FB63866}"/>
              </a:ext>
            </a:extLst>
          </p:cNvPr>
          <p:cNvSpPr txBox="1"/>
          <p:nvPr/>
        </p:nvSpPr>
        <p:spPr>
          <a:xfrm>
            <a:off x="4673599" y="1686561"/>
            <a:ext cx="428074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  </a:t>
            </a:r>
            <a:r>
              <a:rPr lang="en-US" sz="1600" dirty="0">
                <a:sym typeface="Symbol" panose="05050102010706020507" pitchFamily="18" charset="2"/>
              </a:rPr>
              <a:t>First principles QE/</a:t>
            </a:r>
            <a:r>
              <a:rPr lang="en-US" sz="1600" dirty="0" err="1">
                <a:sym typeface="Symbol" panose="05050102010706020507" pitchFamily="18" charset="2"/>
              </a:rPr>
              <a:t>BerkeleyGW</a:t>
            </a:r>
            <a:r>
              <a:rPr lang="en-US" sz="1600" dirty="0">
                <a:sym typeface="Symbol" panose="05050102010706020507" pitchFamily="18" charset="2"/>
              </a:rPr>
              <a:t> calculation for the ratio of energy transfer to blackbody value between two graphene sheets at temperatures 300 K and 1000 K,  = 0.05 eV, electron chemical potential at Dirac point.  Zhu &amp; Wang, PRB 104, L121409 (2021).</a:t>
            </a:r>
            <a:endParaRPr lang="en-US" sz="1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8DB65D-1EE3-40D5-BD56-357C525F9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61821"/>
            <a:ext cx="4421691" cy="26976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F809341-A0EC-40BE-820B-494C08C9B9FA}"/>
              </a:ext>
            </a:extLst>
          </p:cNvPr>
          <p:cNvSpPr txBox="1"/>
          <p:nvPr/>
        </p:nvSpPr>
        <p:spPr>
          <a:xfrm>
            <a:off x="510540" y="4754880"/>
            <a:ext cx="35661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 Heat transfer ratio based on electron tight-binding model with nearest neighbor hopping </a:t>
            </a:r>
            <a:r>
              <a:rPr lang="en-US" i="1" dirty="0">
                <a:sym typeface="Symbol" panose="05050102010706020507" pitchFamily="18" charset="2"/>
              </a:rPr>
              <a:t>t</a:t>
            </a:r>
            <a:r>
              <a:rPr lang="en-US" dirty="0">
                <a:sym typeface="Symbol" panose="05050102010706020507" pitchFamily="18" charset="2"/>
              </a:rPr>
              <a:t> = 2.8 eV, between 300 K and 1000 K sheets at chemical potential  = 0.1 eV.  Slope  2.2. Jiang &amp; Wang, PRB 96, 155437 (2017).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883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35486-ECFB-48F4-A4FA-44537F1FB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Heat transfer between zigzag nanotubes or triangles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E9E6DB-E713-4E7D-B18B-64306AE4A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4D210A-E055-4E1C-88DA-A35431847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163" y="1935459"/>
            <a:ext cx="4572396" cy="41761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CA17671-3577-4102-9BBC-AE0A1BF3C8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2313" y="1621482"/>
            <a:ext cx="2749534" cy="12375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A20DF0-99A4-4D98-A7B4-01ED81057247}"/>
              </a:ext>
            </a:extLst>
          </p:cNvPr>
          <p:cNvSpPr txBox="1"/>
          <p:nvPr/>
        </p:nvSpPr>
        <p:spPr>
          <a:xfrm>
            <a:off x="5562600" y="3063240"/>
            <a:ext cx="31242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Heat transfer from 400K to 300K objects. (a), (b) zigzag carbon nanotubes. (c), (d)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nano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-triangles. 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gap distance,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nanotube circumference,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triangle length. 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: dielectric constant.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From Tang, Yap, Ren, and Wang, Phys. Rev. Appl. 11, 031004 (2019).</a:t>
            </a:r>
          </a:p>
        </p:txBody>
      </p:sp>
    </p:spTree>
    <p:extLst>
      <p:ext uri="{BB962C8B-B14F-4D97-AF65-F5344CB8AC3E}">
        <p14:creationId xmlns:p14="http://schemas.microsoft.com/office/powerpoint/2010/main" val="608456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348" y="551962"/>
            <a:ext cx="8249304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62B82A-F644-429E-B763-65A06ED9A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293338"/>
            <a:ext cx="6858000" cy="327459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Nonequilibrium Green’s function, </a:t>
            </a:r>
            <a:r>
              <a:rPr lang="en-US" sz="5400" dirty="0"/>
              <a:t>general theory</a:t>
            </a:r>
            <a:endParaRPr lang="en-US" sz="5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47348" y="6354708"/>
            <a:ext cx="8250174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A89263-1C09-4754-93B8-343BEE447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49224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6B0C5081-FAA5-4254-AC75-597BB4863808}" type="slidenum">
              <a:rPr lang="en-US" smtClean="0"/>
              <a:pPr defTabSz="914400">
                <a:spcAft>
                  <a:spcPts val="600"/>
                </a:spcAft>
              </a:pPr>
              <a:t>10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5E6C6C-6E23-4DE6-9B6D-D7F9D93C8964}"/>
              </a:ext>
            </a:extLst>
          </p:cNvPr>
          <p:cNvSpPr txBox="1"/>
          <p:nvPr/>
        </p:nvSpPr>
        <p:spPr>
          <a:xfrm>
            <a:off x="3361667" y="5596782"/>
            <a:ext cx="24206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arXiv:2208.03511</a:t>
            </a:r>
            <a:endParaRPr lang="en-SG" sz="2400" dirty="0"/>
          </a:p>
        </p:txBody>
      </p:sp>
    </p:spTree>
    <p:extLst>
      <p:ext uri="{BB962C8B-B14F-4D97-AF65-F5344CB8AC3E}">
        <p14:creationId xmlns:p14="http://schemas.microsoft.com/office/powerpoint/2010/main" val="3197842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BA408-1F36-4A65-9F3B-49465FA04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980" y="31514"/>
            <a:ext cx="7886700" cy="1325563"/>
          </a:xfrm>
        </p:spPr>
        <p:txBody>
          <a:bodyPr/>
          <a:lstStyle/>
          <a:p>
            <a:r>
              <a:rPr lang="en-US" dirty="0"/>
              <a:t>System setup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2499D9-1878-429A-8B1F-E8D55896A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11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E819F0C-8364-427D-A424-15CC3E6DF3B8}"/>
              </a:ext>
            </a:extLst>
          </p:cNvPr>
          <p:cNvSpPr/>
          <p:nvPr/>
        </p:nvSpPr>
        <p:spPr>
          <a:xfrm>
            <a:off x="883920" y="1584960"/>
            <a:ext cx="4815840" cy="48158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B74518C-AE05-4B8C-B437-79BE3F7470E3}"/>
              </a:ext>
            </a:extLst>
          </p:cNvPr>
          <p:cNvCxnSpPr>
            <a:cxnSpLocks/>
            <a:endCxn id="5" idx="7"/>
          </p:cNvCxnSpPr>
          <p:nvPr/>
        </p:nvCxnSpPr>
        <p:spPr>
          <a:xfrm flipV="1">
            <a:off x="3375660" y="2290223"/>
            <a:ext cx="1618837" cy="17500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74F6D38-53F3-43C6-9350-4DC1CF352E04}"/>
                  </a:ext>
                </a:extLst>
              </p:cNvPr>
              <p:cNvSpPr txBox="1"/>
              <p:nvPr/>
            </p:nvSpPr>
            <p:spPr>
              <a:xfrm>
                <a:off x="3375660" y="2819400"/>
                <a:ext cx="9753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74F6D38-53F3-43C6-9350-4DC1CF352E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5660" y="2819400"/>
                <a:ext cx="97536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hord 8">
            <a:extLst>
              <a:ext uri="{FF2B5EF4-FFF2-40B4-BE49-F238E27FC236}">
                <a16:creationId xmlns:a16="http://schemas.microsoft.com/office/drawing/2014/main" id="{4BC83E9C-8F74-4A53-9476-5BECEB9BE190}"/>
              </a:ext>
            </a:extLst>
          </p:cNvPr>
          <p:cNvSpPr/>
          <p:nvPr/>
        </p:nvSpPr>
        <p:spPr>
          <a:xfrm>
            <a:off x="2026920" y="3604260"/>
            <a:ext cx="541020" cy="556260"/>
          </a:xfrm>
          <a:prstGeom prst="chord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50794C12-73FE-4DF2-A0B4-F5531026BCAB}"/>
              </a:ext>
            </a:extLst>
          </p:cNvPr>
          <p:cNvSpPr/>
          <p:nvPr/>
        </p:nvSpPr>
        <p:spPr>
          <a:xfrm>
            <a:off x="2506979" y="4711699"/>
            <a:ext cx="1112520" cy="302354"/>
          </a:xfrm>
          <a:prstGeom prst="parallelogram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oon 10">
            <a:extLst>
              <a:ext uri="{FF2B5EF4-FFF2-40B4-BE49-F238E27FC236}">
                <a16:creationId xmlns:a16="http://schemas.microsoft.com/office/drawing/2014/main" id="{9EBA45E6-E062-4536-A567-EA3B106001A5}"/>
              </a:ext>
            </a:extLst>
          </p:cNvPr>
          <p:cNvSpPr/>
          <p:nvPr/>
        </p:nvSpPr>
        <p:spPr>
          <a:xfrm rot="11452408">
            <a:off x="3855720" y="4006732"/>
            <a:ext cx="1363980" cy="480060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B13435-617C-4A28-AF07-9B134C50FF72}"/>
              </a:ext>
            </a:extLst>
          </p:cNvPr>
          <p:cNvSpPr txBox="1"/>
          <p:nvPr/>
        </p:nvSpPr>
        <p:spPr>
          <a:xfrm>
            <a:off x="2095500" y="3672840"/>
            <a:ext cx="137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95518E7-29A4-4CAE-A0EF-FC9E8102FED9}"/>
                  </a:ext>
                </a:extLst>
              </p:cNvPr>
              <p:cNvSpPr txBox="1"/>
              <p:nvPr/>
            </p:nvSpPr>
            <p:spPr>
              <a:xfrm>
                <a:off x="2880359" y="4665979"/>
                <a:ext cx="3962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95518E7-29A4-4CAE-A0EF-FC9E8102FE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0359" y="4665979"/>
                <a:ext cx="39624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BF783DC0-C391-4462-8D50-5B0A9921C45A}"/>
              </a:ext>
            </a:extLst>
          </p:cNvPr>
          <p:cNvSpPr txBox="1"/>
          <p:nvPr/>
        </p:nvSpPr>
        <p:spPr>
          <a:xfrm>
            <a:off x="4549140" y="4122420"/>
            <a:ext cx="396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1D5396-0CEF-461B-BEDE-462F8A523FF2}"/>
              </a:ext>
            </a:extLst>
          </p:cNvPr>
          <p:cNvSpPr txBox="1"/>
          <p:nvPr/>
        </p:nvSpPr>
        <p:spPr>
          <a:xfrm>
            <a:off x="2758440" y="3517054"/>
            <a:ext cx="75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97D7EB-083B-44EA-8AD6-2BFBA1221BDA}"/>
              </a:ext>
            </a:extLst>
          </p:cNvPr>
          <p:cNvSpPr txBox="1"/>
          <p:nvPr/>
        </p:nvSpPr>
        <p:spPr>
          <a:xfrm>
            <a:off x="5135880" y="1668780"/>
            <a:ext cx="11353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N</a:t>
            </a:r>
            <a:r>
              <a:rPr lang="en-US" dirty="0"/>
              <a:t>+1 or bath at infinity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2A3000-C5B8-47B0-9A45-6411242BAC4D}"/>
              </a:ext>
            </a:extLst>
          </p:cNvPr>
          <p:cNvSpPr txBox="1"/>
          <p:nvPr/>
        </p:nvSpPr>
        <p:spPr>
          <a:xfrm>
            <a:off x="6149340" y="3722370"/>
            <a:ext cx="25450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Question: what are the energy emitted, force and torque applied to, for each of the object 1 to </a:t>
            </a:r>
            <a:r>
              <a:rPr lang="en-US" sz="2400" i="1" dirty="0"/>
              <a:t>N</a:t>
            </a:r>
            <a:r>
              <a:rPr lang="en-US" sz="2400" dirty="0"/>
              <a:t>+1?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E24865C-1133-4328-B7B6-B17C9E7F4281}"/>
                  </a:ext>
                </a:extLst>
              </p:cNvPr>
              <p:cNvSpPr txBox="1"/>
              <p:nvPr/>
            </p:nvSpPr>
            <p:spPr>
              <a:xfrm>
                <a:off x="3420335" y="5027974"/>
                <a:ext cx="34002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E24865C-1133-4328-B7B6-B17C9E7F42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0335" y="5027974"/>
                <a:ext cx="340029" cy="276999"/>
              </a:xfrm>
              <a:prstGeom prst="rect">
                <a:avLst/>
              </a:prstGeom>
              <a:blipFill>
                <a:blip r:embed="rId5"/>
                <a:stretch>
                  <a:fillRect l="-14286" r="-1786" b="-1333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1844E254-76FA-4764-B8E4-AA7B16EBA0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9061474"/>
              </p:ext>
            </p:extLst>
          </p:nvPr>
        </p:nvGraphicFramePr>
        <p:xfrm>
          <a:off x="6290025" y="904695"/>
          <a:ext cx="2198655" cy="10900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5" name="Equation" r:id="rId6" imgW="1434960" imgH="711000" progId="Equation.DSMT4">
                  <p:embed/>
                </p:oleObj>
              </mc:Choice>
              <mc:Fallback>
                <p:oleObj name="Equation" r:id="rId6" imgW="1434960" imgH="71100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907E6D48-6AC5-45F7-BA60-2D262CC017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290025" y="904695"/>
                        <a:ext cx="2198655" cy="10900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9552177-8BD9-4EA3-B5BC-B2C7232690B5}"/>
                  </a:ext>
                </a:extLst>
              </p:cNvPr>
              <p:cNvSpPr txBox="1"/>
              <p:nvPr/>
            </p:nvSpPr>
            <p:spPr>
              <a:xfrm>
                <a:off x="2407924" y="1943949"/>
                <a:ext cx="23622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SG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9552177-8BD9-4EA3-B5BC-B2C7232690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7924" y="1943949"/>
                <a:ext cx="236220" cy="369332"/>
              </a:xfrm>
              <a:prstGeom prst="rect">
                <a:avLst/>
              </a:prstGeom>
              <a:blipFill>
                <a:blip r:embed="rId8"/>
                <a:stretch>
                  <a:fillRect l="-41026" r="-35897" b="-833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8784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F7748-8FF5-4665-9847-54A66F1CB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NEGF preliminaries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91204-1F81-4578-A671-90EB65203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94E6128-1016-48A0-B9E8-81D90EDE13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8477792"/>
              </p:ext>
            </p:extLst>
          </p:nvPr>
        </p:nvGraphicFramePr>
        <p:xfrm>
          <a:off x="628650" y="3113483"/>
          <a:ext cx="7958466" cy="21353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0" name="Equation" r:id="rId3" imgW="5448240" imgH="1460160" progId="Equation.DSMT4">
                  <p:embed/>
                </p:oleObj>
              </mc:Choice>
              <mc:Fallback>
                <p:oleObj name="Equation" r:id="rId3" imgW="5448240" imgH="146016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794E6128-1016-48A0-B9E8-81D90EDE13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8650" y="3113483"/>
                        <a:ext cx="7958466" cy="21353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09F7648-E112-4D40-A933-E07A709880D6}"/>
              </a:ext>
            </a:extLst>
          </p:cNvPr>
          <p:cNvCxnSpPr/>
          <p:nvPr/>
        </p:nvCxnSpPr>
        <p:spPr>
          <a:xfrm>
            <a:off x="562187" y="2045547"/>
            <a:ext cx="787061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9B8881F-2989-449B-8057-2BE9AB9E0C68}"/>
              </a:ext>
            </a:extLst>
          </p:cNvPr>
          <p:cNvSpPr/>
          <p:nvPr/>
        </p:nvSpPr>
        <p:spPr>
          <a:xfrm>
            <a:off x="1165013" y="1842347"/>
            <a:ext cx="6177409" cy="440802"/>
          </a:xfrm>
          <a:custGeom>
            <a:avLst/>
            <a:gdLst>
              <a:gd name="connsiteX0" fmla="*/ 0 w 6177409"/>
              <a:gd name="connsiteY0" fmla="*/ 0 h 440802"/>
              <a:gd name="connsiteX1" fmla="*/ 4944534 w 6177409"/>
              <a:gd name="connsiteY1" fmla="*/ 0 h 440802"/>
              <a:gd name="connsiteX2" fmla="*/ 6177280 w 6177409"/>
              <a:gd name="connsiteY2" fmla="*/ 203200 h 440802"/>
              <a:gd name="connsiteX3" fmla="*/ 4978400 w 6177409"/>
              <a:gd name="connsiteY3" fmla="*/ 419946 h 440802"/>
              <a:gd name="connsiteX4" fmla="*/ 0 w 6177409"/>
              <a:gd name="connsiteY4" fmla="*/ 419946 h 440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77409" h="440802">
                <a:moveTo>
                  <a:pt x="0" y="0"/>
                </a:moveTo>
                <a:lnTo>
                  <a:pt x="4944534" y="0"/>
                </a:lnTo>
                <a:cubicBezTo>
                  <a:pt x="5974081" y="33867"/>
                  <a:pt x="6171636" y="133209"/>
                  <a:pt x="6177280" y="203200"/>
                </a:cubicBezTo>
                <a:cubicBezTo>
                  <a:pt x="6182924" y="273191"/>
                  <a:pt x="6007947" y="383822"/>
                  <a:pt x="4978400" y="419946"/>
                </a:cubicBezTo>
                <a:cubicBezTo>
                  <a:pt x="3948853" y="456070"/>
                  <a:pt x="1974426" y="438008"/>
                  <a:pt x="0" y="419946"/>
                </a:cubicBezTo>
              </a:path>
            </a:pathLst>
          </a:custGeom>
          <a:noFill/>
          <a:ln w="31750">
            <a:solidFill>
              <a:srgbClr val="C0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D5908FA-B426-47D5-AC80-1A3D9673CB16}"/>
                  </a:ext>
                </a:extLst>
              </p:cNvPr>
              <p:cNvSpPr txBox="1"/>
              <p:nvPr/>
            </p:nvSpPr>
            <p:spPr>
              <a:xfrm>
                <a:off x="8092440" y="2217420"/>
                <a:ext cx="7772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D5908FA-B426-47D5-AC80-1A3D9673CB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2440" y="2217420"/>
                <a:ext cx="77724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7947060-B1AD-483D-8B0B-6D9C779E80FB}"/>
                  </a:ext>
                </a:extLst>
              </p:cNvPr>
              <p:cNvSpPr txBox="1"/>
              <p:nvPr/>
            </p:nvSpPr>
            <p:spPr>
              <a:xfrm>
                <a:off x="-16083" y="1845734"/>
                <a:ext cx="4872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7947060-B1AD-483D-8B0B-6D9C779E80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6083" y="1845734"/>
                <a:ext cx="487256" cy="369332"/>
              </a:xfrm>
              <a:prstGeom prst="rect">
                <a:avLst/>
              </a:prstGeom>
              <a:blipFill>
                <a:blip r:embed="rId6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B52CD3BA-A18E-4CBD-BB96-7B52BDECFF48}"/>
              </a:ext>
            </a:extLst>
          </p:cNvPr>
          <p:cNvSpPr txBox="1"/>
          <p:nvPr/>
        </p:nvSpPr>
        <p:spPr>
          <a:xfrm>
            <a:off x="917798" y="1639152"/>
            <a:ext cx="129844" cy="8309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+</a:t>
            </a:r>
          </a:p>
          <a:p>
            <a:endParaRPr lang="en-US" dirty="0"/>
          </a:p>
          <a:p>
            <a:r>
              <a:rPr lang="en-US" dirty="0">
                <a:sym typeface="Symbol" panose="05050102010706020507" pitchFamily="18" charset="2"/>
              </a:rPr>
              <a:t>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22B213-3306-4F7D-AA85-D1C8E14531F0}"/>
              </a:ext>
            </a:extLst>
          </p:cNvPr>
          <p:cNvSpPr txBox="1"/>
          <p:nvPr/>
        </p:nvSpPr>
        <p:spPr>
          <a:xfrm>
            <a:off x="6278470" y="1163158"/>
            <a:ext cx="1032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r>
              <a:rPr lang="en-US" b="0" dirty="0"/>
              <a:t>ontour time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9596D2-5E9A-450B-A5CC-B85631DA8FB7}"/>
              </a:ext>
            </a:extLst>
          </p:cNvPr>
          <p:cNvSpPr txBox="1"/>
          <p:nvPr/>
        </p:nvSpPr>
        <p:spPr>
          <a:xfrm>
            <a:off x="2699657" y="5947419"/>
            <a:ext cx="3744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Keldysh</a:t>
            </a:r>
            <a:r>
              <a:rPr lang="en-US" dirty="0"/>
              <a:t> 1965, </a:t>
            </a:r>
            <a:r>
              <a:rPr lang="en-US" dirty="0" err="1"/>
              <a:t>Haug</a:t>
            </a:r>
            <a:r>
              <a:rPr lang="en-US" dirty="0"/>
              <a:t> &amp; </a:t>
            </a:r>
            <a:r>
              <a:rPr lang="en-US" dirty="0" err="1"/>
              <a:t>Jauho</a:t>
            </a:r>
            <a:r>
              <a:rPr lang="en-US" dirty="0"/>
              <a:t> 2008</a:t>
            </a:r>
            <a:endParaRPr lang="en-SG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237A90D-8311-437B-9BDE-6B5EF7281BE3}"/>
              </a:ext>
            </a:extLst>
          </p:cNvPr>
          <p:cNvSpPr/>
          <p:nvPr/>
        </p:nvSpPr>
        <p:spPr>
          <a:xfrm>
            <a:off x="5219337" y="2217788"/>
            <a:ext cx="108000" cy="108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FD1FBA3-AF56-4103-953E-92348E32B49B}"/>
              </a:ext>
            </a:extLst>
          </p:cNvPr>
          <p:cNvSpPr/>
          <p:nvPr/>
        </p:nvSpPr>
        <p:spPr>
          <a:xfrm>
            <a:off x="3769353" y="1778005"/>
            <a:ext cx="108000" cy="108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7598E11-DA63-4082-BCC8-BEC26262ABCD}"/>
                  </a:ext>
                </a:extLst>
              </p:cNvPr>
              <p:cNvSpPr txBox="1"/>
              <p:nvPr/>
            </p:nvSpPr>
            <p:spPr>
              <a:xfrm>
                <a:off x="3679369" y="1362885"/>
                <a:ext cx="387532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SG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7598E11-DA63-4082-BCC8-BEC26262AB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9369" y="1362885"/>
                <a:ext cx="387532" cy="369332"/>
              </a:xfrm>
              <a:prstGeom prst="rect">
                <a:avLst/>
              </a:prstGeom>
              <a:blipFill>
                <a:blip r:embed="rId7"/>
                <a:stretch>
                  <a:fillRect l="-9524" r="-9524" b="-1166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C1C4B52-11DB-4414-8E23-26EDFF756994}"/>
                  </a:ext>
                </a:extLst>
              </p:cNvPr>
              <p:cNvSpPr txBox="1"/>
              <p:nvPr/>
            </p:nvSpPr>
            <p:spPr>
              <a:xfrm>
                <a:off x="5059681" y="2299059"/>
                <a:ext cx="387532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en-SG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C1C4B52-11DB-4414-8E23-26EDFF7569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9681" y="2299059"/>
                <a:ext cx="387532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2052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F7748-8FF5-4665-9847-54A66F1CB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NEGF definitions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91204-1F81-4578-A671-90EB65203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94E6128-1016-48A0-B9E8-81D90EDE13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8559666"/>
              </p:ext>
            </p:extLst>
          </p:nvPr>
        </p:nvGraphicFramePr>
        <p:xfrm>
          <a:off x="332678" y="2263324"/>
          <a:ext cx="8396755" cy="3311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8" name="Equation" r:id="rId3" imgW="5283000" imgH="2082600" progId="Equation.DSMT4">
                  <p:embed/>
                </p:oleObj>
              </mc:Choice>
              <mc:Fallback>
                <p:oleObj name="Equation" r:id="rId3" imgW="5283000" imgH="208260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794E6128-1016-48A0-B9E8-81D90EDE13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2678" y="2263324"/>
                        <a:ext cx="8396755" cy="3311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EC5D04F-52B8-4FB8-AAC0-D7EE5AC09F95}"/>
              </a:ext>
            </a:extLst>
          </p:cNvPr>
          <p:cNvCxnSpPr/>
          <p:nvPr/>
        </p:nvCxnSpPr>
        <p:spPr>
          <a:xfrm>
            <a:off x="2715904" y="2790967"/>
            <a:ext cx="696036" cy="5595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6459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A5283-4769-4073-83BA-1CCBEAD7B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Fluctuation-dissipation theorem in thermal equilibrium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EDF042-8B1D-4DD3-A983-53525905F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E84E3AF3-D312-4DD5-821C-10B6A868DC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9402180"/>
              </p:ext>
            </p:extLst>
          </p:nvPr>
        </p:nvGraphicFramePr>
        <p:xfrm>
          <a:off x="1239044" y="2127251"/>
          <a:ext cx="6665912" cy="422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3" name="Equation" r:id="rId3" imgW="2882880" imgH="1828800" progId="Equation.DSMT4">
                  <p:embed/>
                </p:oleObj>
              </mc:Choice>
              <mc:Fallback>
                <p:oleObj name="Equation" r:id="rId3" imgW="2882880" imgH="1828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39044" y="2127251"/>
                        <a:ext cx="6665912" cy="422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A898221-2D00-412D-B484-06B5F5DD87EA}"/>
              </a:ext>
            </a:extLst>
          </p:cNvPr>
          <p:cNvSpPr txBox="1"/>
          <p:nvPr/>
        </p:nvSpPr>
        <p:spPr>
          <a:xfrm>
            <a:off x="4920343" y="3054023"/>
            <a:ext cx="2470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Callen and Welton 1951,</a:t>
            </a:r>
          </a:p>
          <a:p>
            <a:r>
              <a:rPr lang="en-US" dirty="0"/>
              <a:t>Eckhardt 1984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2243453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05C46-3E0B-41A0-9F62-4B2590752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Dyson equations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67CD03-E6A2-456D-9142-D4ABE81C5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15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1AF861E-5C3C-45CD-A1CA-35B8DA9D40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1619165"/>
              </p:ext>
            </p:extLst>
          </p:nvPr>
        </p:nvGraphicFramePr>
        <p:xfrm>
          <a:off x="784225" y="1768475"/>
          <a:ext cx="7575550" cy="426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8" name="Equation" r:id="rId3" imgW="5257800" imgH="2958840" progId="Equation.DSMT4">
                  <p:embed/>
                </p:oleObj>
              </mc:Choice>
              <mc:Fallback>
                <p:oleObj name="Equation" r:id="rId3" imgW="5257800" imgH="295884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794E6128-1016-48A0-B9E8-81D90EDE13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84225" y="1768475"/>
                        <a:ext cx="7575550" cy="4264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70244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05C46-3E0B-41A0-9F62-4B2590752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Keldysh</a:t>
            </a:r>
            <a:r>
              <a:rPr lang="en-US" dirty="0"/>
              <a:t> equation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67CD03-E6A2-456D-9142-D4ABE81C5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1AF861E-5C3C-45CD-A1CA-35B8DA9D40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8150501"/>
              </p:ext>
            </p:extLst>
          </p:nvPr>
        </p:nvGraphicFramePr>
        <p:xfrm>
          <a:off x="242888" y="2152650"/>
          <a:ext cx="8823325" cy="349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9" name="Equation" r:id="rId3" imgW="5194080" imgH="2057400" progId="Equation.DSMT4">
                  <p:embed/>
                </p:oleObj>
              </mc:Choice>
              <mc:Fallback>
                <p:oleObj name="Equation" r:id="rId3" imgW="5194080" imgH="205740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D1AF861E-5C3C-45CD-A1CA-35B8DA9D40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2888" y="2152650"/>
                        <a:ext cx="8823325" cy="3494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46520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055A9-8413-4B35-96D2-A58F058DD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ym typeface="Symbol" panose="05050102010706020507" pitchFamily="18" charset="2"/>
              </a:rPr>
              <a:t> = 0 gauge, fundamental equation for vector potential </a:t>
            </a:r>
            <a:r>
              <a:rPr lang="en-US" b="1" dirty="0">
                <a:sym typeface="Symbol" panose="05050102010706020507" pitchFamily="18" charset="2"/>
              </a:rPr>
              <a:t>A</a:t>
            </a: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2981E3-666C-4F14-9436-2E3CD116E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17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5FD6F0F0-3388-4BB8-AF26-E7742FFED52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5080437"/>
              </p:ext>
            </p:extLst>
          </p:nvPr>
        </p:nvGraphicFramePr>
        <p:xfrm>
          <a:off x="1762125" y="2243138"/>
          <a:ext cx="6986588" cy="356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1" name="Equation" r:id="rId3" imgW="3936960" imgH="2006280" progId="Equation.DSMT4">
                  <p:embed/>
                </p:oleObj>
              </mc:Choice>
              <mc:Fallback>
                <p:oleObj name="Equation" r:id="rId3" imgW="3936960" imgH="2006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62125" y="2243138"/>
                        <a:ext cx="6986588" cy="3560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41030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5446A-1633-46D9-BE72-6F0299243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Poynting theorem, steady state average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0D3EAD-C6D6-4BD5-96F6-4628BD8B3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18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FC6EC3D1-3715-4DDA-B4DE-DF9220860B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3477308"/>
              </p:ext>
            </p:extLst>
          </p:nvPr>
        </p:nvGraphicFramePr>
        <p:xfrm>
          <a:off x="1377950" y="2392425"/>
          <a:ext cx="6388100" cy="312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10" name="Equation" r:id="rId3" imgW="3454200" imgH="1688760" progId="Equation.DSMT4">
                  <p:embed/>
                </p:oleObj>
              </mc:Choice>
              <mc:Fallback>
                <p:oleObj name="Equation" r:id="rId3" imgW="3454200" imgH="1688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77950" y="2392425"/>
                        <a:ext cx="6388100" cy="3125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42473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5446A-1633-46D9-BE72-6F0299243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Momentum and angular momentum conservation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0D3EAD-C6D6-4BD5-96F6-4628BD8B3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19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FC6EC3D1-3715-4DDA-B4DE-DF9220860B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2926114"/>
              </p:ext>
            </p:extLst>
          </p:nvPr>
        </p:nvGraphicFramePr>
        <p:xfrm>
          <a:off x="1885864" y="1952524"/>
          <a:ext cx="3881206" cy="4479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74" name="Equation" r:id="rId3" imgW="1904760" imgH="2197080" progId="Equation.DSMT4">
                  <p:embed/>
                </p:oleObj>
              </mc:Choice>
              <mc:Fallback>
                <p:oleObj name="Equation" r:id="rId3" imgW="1904760" imgH="219708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FC6EC3D1-3715-4DDA-B4DE-DF9220860B7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85864" y="1952524"/>
                        <a:ext cx="3881206" cy="44793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AE12D23-8EEA-485D-8BB7-F09F9500D21C}"/>
              </a:ext>
            </a:extLst>
          </p:cNvPr>
          <p:cNvSpPr txBox="1"/>
          <p:nvPr/>
        </p:nvSpPr>
        <p:spPr>
          <a:xfrm>
            <a:off x="7111999" y="2115084"/>
            <a:ext cx="135466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</a:t>
            </a:r>
            <a:r>
              <a:rPr lang="en-US" dirty="0"/>
              <a:t>: Poynting vector</a:t>
            </a:r>
          </a:p>
          <a:p>
            <a:endParaRPr lang="en-US" dirty="0"/>
          </a:p>
          <a:p>
            <a:r>
              <a:rPr lang="en-US" b="1" dirty="0"/>
              <a:t>T</a:t>
            </a:r>
            <a:r>
              <a:rPr lang="en-US" dirty="0"/>
              <a:t>: Maxwell stress tensor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l</a:t>
            </a:r>
            <a:r>
              <a:rPr lang="en-US" dirty="0"/>
              <a:t>: angular momentum density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6560161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316A898B-55FC-407A-A1A4-6A4ED109E8DD}"/>
              </a:ext>
            </a:extLst>
          </p:cNvPr>
          <p:cNvSpPr/>
          <p:nvPr/>
        </p:nvSpPr>
        <p:spPr>
          <a:xfrm>
            <a:off x="6805535" y="2296886"/>
            <a:ext cx="1282551" cy="1325563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03F029-33A9-4AC4-89FE-F5C5349AA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surface integral to volume integral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30FF94-9FD0-41EF-A3B2-B2079E551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20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55D980BF-D8B5-4318-ADA0-196902D3F2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1142223"/>
              </p:ext>
            </p:extLst>
          </p:nvPr>
        </p:nvGraphicFramePr>
        <p:xfrm>
          <a:off x="920673" y="2124908"/>
          <a:ext cx="5884862" cy="3608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5" name="Equation" r:id="rId3" imgW="3644640" imgH="2234880" progId="Equation.DSMT4">
                  <p:embed/>
                </p:oleObj>
              </mc:Choice>
              <mc:Fallback>
                <p:oleObj name="Equation" r:id="rId3" imgW="3644640" imgH="223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0673" y="2124908"/>
                        <a:ext cx="5884862" cy="3608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ube 6">
            <a:extLst>
              <a:ext uri="{FF2B5EF4-FFF2-40B4-BE49-F238E27FC236}">
                <a16:creationId xmlns:a16="http://schemas.microsoft.com/office/drawing/2014/main" id="{F82A3D15-FC27-4E51-945E-2DEDBF63FE40}"/>
              </a:ext>
            </a:extLst>
          </p:cNvPr>
          <p:cNvSpPr/>
          <p:nvPr/>
        </p:nvSpPr>
        <p:spPr>
          <a:xfrm>
            <a:off x="7172960" y="2661920"/>
            <a:ext cx="528320" cy="528320"/>
          </a:xfrm>
          <a:prstGeom prst="cub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6086A2-8536-4A74-AFC2-89370B25FFDB}"/>
              </a:ext>
            </a:extLst>
          </p:cNvPr>
          <p:cNvSpPr txBox="1"/>
          <p:nvPr/>
        </p:nvSpPr>
        <p:spPr>
          <a:xfrm>
            <a:off x="7193280" y="2763521"/>
            <a:ext cx="291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sym typeface="Symbol" panose="05050102010706020507" pitchFamily="18" charset="2"/>
              </a:rPr>
              <a:t>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5111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089FC-95F2-49F0-8569-B18401BC5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A-j correlation function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B10D28-613A-4579-8453-F62B904C7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21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5964F5E-F5C6-45E7-B3FE-B44DE69417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8198083"/>
              </p:ext>
            </p:extLst>
          </p:nvPr>
        </p:nvGraphicFramePr>
        <p:xfrm>
          <a:off x="1201843" y="1690689"/>
          <a:ext cx="6740313" cy="43726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9" name="Equation" r:id="rId3" imgW="4012920" imgH="2603160" progId="Equation.DSMT4">
                  <p:embed/>
                </p:oleObj>
              </mc:Choice>
              <mc:Fallback>
                <p:oleObj name="Equation" r:id="rId3" imgW="4012920" imgH="2603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01843" y="1690689"/>
                        <a:ext cx="6740313" cy="43726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11965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32CCC0A-8943-42E3-A378-B484C418284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Self energy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32CCC0A-8943-42E3-A378-B484C418284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4"/>
                <a:stretch>
                  <a:fillRect l="-3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93D83D-28DE-4F0A-887A-BF791103D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22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82870EA-FEC8-4ECD-8AF9-0E9D67C3B1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0002298"/>
              </p:ext>
            </p:extLst>
          </p:nvPr>
        </p:nvGraphicFramePr>
        <p:xfrm>
          <a:off x="735013" y="4048125"/>
          <a:ext cx="7673975" cy="2586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3" name="Equation" r:id="rId5" imgW="4863960" imgH="1638000" progId="Equation.DSMT4">
                  <p:embed/>
                </p:oleObj>
              </mc:Choice>
              <mc:Fallback>
                <p:oleObj name="Equation" r:id="rId5" imgW="4863960" imgH="1638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35013" y="4048125"/>
                        <a:ext cx="7673975" cy="2586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Arc 5">
            <a:extLst>
              <a:ext uri="{FF2B5EF4-FFF2-40B4-BE49-F238E27FC236}">
                <a16:creationId xmlns:a16="http://schemas.microsoft.com/office/drawing/2014/main" id="{E419148E-6C90-4B89-B673-F9235206BDA8}"/>
              </a:ext>
            </a:extLst>
          </p:cNvPr>
          <p:cNvSpPr/>
          <p:nvPr/>
        </p:nvSpPr>
        <p:spPr>
          <a:xfrm>
            <a:off x="1431713" y="2379134"/>
            <a:ext cx="1950720" cy="1325563"/>
          </a:xfrm>
          <a:prstGeom prst="arc">
            <a:avLst>
              <a:gd name="adj1" fmla="val 10821215"/>
              <a:gd name="adj2" fmla="val 0"/>
            </a:avLst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434D3363-589E-4817-9E39-E50D06330A6A}"/>
              </a:ext>
            </a:extLst>
          </p:cNvPr>
          <p:cNvSpPr/>
          <p:nvPr/>
        </p:nvSpPr>
        <p:spPr>
          <a:xfrm rot="10800000">
            <a:off x="1446953" y="2699174"/>
            <a:ext cx="1950720" cy="1325563"/>
          </a:xfrm>
          <a:prstGeom prst="arc">
            <a:avLst>
              <a:gd name="adj1" fmla="val 10821215"/>
              <a:gd name="adj2" fmla="val 0"/>
            </a:avLst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7D7ABE04-6C9F-41D4-B195-F98FFEAA5293}"/>
              </a:ext>
            </a:extLst>
          </p:cNvPr>
          <p:cNvSpPr/>
          <p:nvPr/>
        </p:nvSpPr>
        <p:spPr>
          <a:xfrm rot="5400000">
            <a:off x="3360420" y="3108960"/>
            <a:ext cx="320040" cy="137160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503DF4A0-BA68-470C-BF8C-98BD6204FCB6}"/>
              </a:ext>
            </a:extLst>
          </p:cNvPr>
          <p:cNvSpPr/>
          <p:nvPr/>
        </p:nvSpPr>
        <p:spPr>
          <a:xfrm rot="16200000">
            <a:off x="1165860" y="3131820"/>
            <a:ext cx="320040" cy="137160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8C2E4D-865F-43A6-8EA2-09520134F6FB}"/>
              </a:ext>
            </a:extLst>
          </p:cNvPr>
          <p:cNvSpPr txBox="1"/>
          <p:nvPr/>
        </p:nvSpPr>
        <p:spPr>
          <a:xfrm>
            <a:off x="2103120" y="1798320"/>
            <a:ext cx="1173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RPA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8E5A1FB-64FD-4C8C-8B06-8EC803AE1FCC}"/>
              </a:ext>
            </a:extLst>
          </p:cNvPr>
          <p:cNvGrpSpPr/>
          <p:nvPr/>
        </p:nvGrpSpPr>
        <p:grpSpPr>
          <a:xfrm>
            <a:off x="5227320" y="2699174"/>
            <a:ext cx="480060" cy="859366"/>
            <a:chOff x="5227320" y="2699174"/>
            <a:chExt cx="480060" cy="859366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B0FEA5A1-F973-411A-9D7D-717CAFBA1D2E}"/>
                </a:ext>
              </a:extLst>
            </p:cNvPr>
            <p:cNvCxnSpPr/>
            <p:nvPr/>
          </p:nvCxnSpPr>
          <p:spPr>
            <a:xfrm flipV="1">
              <a:off x="5227320" y="2699174"/>
              <a:ext cx="480060" cy="44026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9ED3FCD8-A649-442D-94FC-DBE193FFA012}"/>
                </a:ext>
              </a:extLst>
            </p:cNvPr>
            <p:cNvCxnSpPr/>
            <p:nvPr/>
          </p:nvCxnSpPr>
          <p:spPr>
            <a:xfrm>
              <a:off x="5707380" y="2857500"/>
              <a:ext cx="0" cy="6477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10F172FB-5A83-453A-A07B-3B321D11E21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50180" y="3192780"/>
              <a:ext cx="403860" cy="36576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3A5193E-582C-4A65-A067-A0EBEFC3C824}"/>
              </a:ext>
            </a:extLst>
          </p:cNvPr>
          <p:cNvGrpSpPr/>
          <p:nvPr/>
        </p:nvGrpSpPr>
        <p:grpSpPr>
          <a:xfrm rot="10800000">
            <a:off x="6880860" y="2737274"/>
            <a:ext cx="480060" cy="859366"/>
            <a:chOff x="5227320" y="2699174"/>
            <a:chExt cx="480060" cy="859366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8139B2E3-2ADD-42C3-A59A-AFD0BA8076BE}"/>
                </a:ext>
              </a:extLst>
            </p:cNvPr>
            <p:cNvCxnSpPr/>
            <p:nvPr/>
          </p:nvCxnSpPr>
          <p:spPr>
            <a:xfrm flipV="1">
              <a:off x="5227320" y="2699174"/>
              <a:ext cx="480060" cy="44026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66EAA084-52D4-4E02-9B9D-2DBAA0545B6B}"/>
                </a:ext>
              </a:extLst>
            </p:cNvPr>
            <p:cNvCxnSpPr/>
            <p:nvPr/>
          </p:nvCxnSpPr>
          <p:spPr>
            <a:xfrm>
              <a:off x="5707380" y="2857500"/>
              <a:ext cx="0" cy="6477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26FFF6F-4167-4504-AC6B-73A8EC3D3B7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50180" y="3192780"/>
              <a:ext cx="403860" cy="36576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2DE6823-9ACF-4D30-ABF4-D1B8DEF45673}"/>
              </a:ext>
            </a:extLst>
          </p:cNvPr>
          <p:cNvCxnSpPr/>
          <p:nvPr/>
        </p:nvCxnSpPr>
        <p:spPr>
          <a:xfrm>
            <a:off x="5745480" y="2760134"/>
            <a:ext cx="108966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C887914-C5F6-407D-9A7E-7BDEEABB10A0}"/>
              </a:ext>
            </a:extLst>
          </p:cNvPr>
          <p:cNvCxnSpPr/>
          <p:nvPr/>
        </p:nvCxnSpPr>
        <p:spPr>
          <a:xfrm>
            <a:off x="5745480" y="3552614"/>
            <a:ext cx="108966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5AF5C7A1-14D4-4013-BA02-C9922AE140AD}"/>
              </a:ext>
            </a:extLst>
          </p:cNvPr>
          <p:cNvSpPr txBox="1"/>
          <p:nvPr/>
        </p:nvSpPr>
        <p:spPr>
          <a:xfrm>
            <a:off x="5288279" y="1661160"/>
            <a:ext cx="3394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Aslamazov</a:t>
            </a:r>
            <a:r>
              <a:rPr lang="en-US" dirty="0"/>
              <a:t>-Larkin diagram (superconductivity, Coulomb drag)</a:t>
            </a:r>
          </a:p>
        </p:txBody>
      </p:sp>
    </p:spTree>
    <p:extLst>
      <p:ext uri="{BB962C8B-B14F-4D97-AF65-F5344CB8AC3E}">
        <p14:creationId xmlns:p14="http://schemas.microsoft.com/office/powerpoint/2010/main" val="29875736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EAB16-46C5-4071-9103-07E49CCA1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Meir-</a:t>
            </a:r>
            <a:r>
              <a:rPr lang="en-US" dirty="0" err="1"/>
              <a:t>Wingreen</a:t>
            </a:r>
            <a:r>
              <a:rPr lang="en-US" dirty="0"/>
              <a:t> formula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E3E80B-B631-47AD-8261-521D49445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23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F0DB330-0625-467F-9208-7582DC97D5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4690034"/>
              </p:ext>
            </p:extLst>
          </p:nvPr>
        </p:nvGraphicFramePr>
        <p:xfrm>
          <a:off x="1267641" y="2258608"/>
          <a:ext cx="7312025" cy="361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82" name="Equation" r:id="rId4" imgW="3848040" imgH="1904760" progId="Equation.DSMT4">
                  <p:embed/>
                </p:oleObj>
              </mc:Choice>
              <mc:Fallback>
                <p:oleObj name="Equation" r:id="rId4" imgW="3848040" imgH="1904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67641" y="2258608"/>
                        <a:ext cx="7312025" cy="3617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ED15777-22CE-490D-8553-8D89C64B7838}"/>
              </a:ext>
            </a:extLst>
          </p:cNvPr>
          <p:cNvSpPr txBox="1"/>
          <p:nvPr/>
        </p:nvSpPr>
        <p:spPr>
          <a:xfrm>
            <a:off x="6675663" y="1573104"/>
            <a:ext cx="21853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Krüger</a:t>
            </a:r>
            <a:r>
              <a:rPr lang="en-US" dirty="0"/>
              <a:t>, et al (2012); </a:t>
            </a:r>
            <a:r>
              <a:rPr lang="en-US" dirty="0" err="1"/>
              <a:t>Strekha</a:t>
            </a:r>
            <a:r>
              <a:rPr lang="en-US" dirty="0"/>
              <a:t>, et al, PRA (2022)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8414786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27069-639E-44E5-A6E7-3EC4EC7FB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Bath at infinity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1D1A55-A56E-418A-9E83-34550ECC5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56909D-88E7-4B11-845B-D9181F93E752}"/>
              </a:ext>
            </a:extLst>
          </p:cNvPr>
          <p:cNvSpPr txBox="1"/>
          <p:nvPr/>
        </p:nvSpPr>
        <p:spPr>
          <a:xfrm>
            <a:off x="5379720" y="1424940"/>
            <a:ext cx="31356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Eckhardt, PRA 29, 1991 (1984)</a:t>
            </a:r>
          </a:p>
          <a:p>
            <a:endParaRPr lang="en-US" dirty="0"/>
          </a:p>
          <a:p>
            <a:r>
              <a:rPr lang="en-US" dirty="0" err="1"/>
              <a:t>Krüger</a:t>
            </a:r>
            <a:r>
              <a:rPr lang="en-US" dirty="0"/>
              <a:t>, et al, PRB 86, 115423 (2012)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DC5945F-279C-444A-88F2-3F4C3F914CED}"/>
              </a:ext>
            </a:extLst>
          </p:cNvPr>
          <p:cNvSpPr/>
          <p:nvPr/>
        </p:nvSpPr>
        <p:spPr>
          <a:xfrm>
            <a:off x="3508587" y="3174578"/>
            <a:ext cx="4443306" cy="4442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23D3186-739F-4172-B170-C1329B286DD7}"/>
              </a:ext>
            </a:extLst>
          </p:cNvPr>
          <p:cNvCxnSpPr>
            <a:endCxn id="3" idx="7"/>
          </p:cNvCxnSpPr>
          <p:nvPr/>
        </p:nvCxnSpPr>
        <p:spPr>
          <a:xfrm flipV="1">
            <a:off x="5655733" y="3825152"/>
            <a:ext cx="1645453" cy="17628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07E6D48-6AC5-45F7-BA60-2D262CC017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2453156"/>
              </p:ext>
            </p:extLst>
          </p:nvPr>
        </p:nvGraphicFramePr>
        <p:xfrm>
          <a:off x="733909" y="1875059"/>
          <a:ext cx="3135630" cy="31078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10" name="Equation" r:id="rId3" imgW="1434960" imgH="1422360" progId="Equation.DSMT4">
                  <p:embed/>
                </p:oleObj>
              </mc:Choice>
              <mc:Fallback>
                <p:oleObj name="Equation" r:id="rId3" imgW="1434960" imgH="1422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33909" y="1875059"/>
                        <a:ext cx="3135630" cy="31078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88DBCD33-8FC7-45E3-B6EC-BE9449066EB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1219992"/>
              </p:ext>
            </p:extLst>
          </p:nvPr>
        </p:nvGraphicFramePr>
        <p:xfrm>
          <a:off x="6522191" y="4656562"/>
          <a:ext cx="431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11" name="Equation" r:id="rId5" imgW="164880" imgH="164880" progId="Equation.DSMT4">
                  <p:embed/>
                </p:oleObj>
              </mc:Choice>
              <mc:Fallback>
                <p:oleObj name="Equation" r:id="rId5" imgW="164880" imgH="16488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907E6D48-6AC5-45F7-BA60-2D262CC017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522191" y="4656562"/>
                        <a:ext cx="431800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1BA9E2E-F8B2-4B42-9BFF-3DA494923425}"/>
                  </a:ext>
                </a:extLst>
              </p:cNvPr>
              <p:cNvSpPr txBox="1"/>
              <p:nvPr/>
            </p:nvSpPr>
            <p:spPr>
              <a:xfrm>
                <a:off x="7399855" y="3464559"/>
                <a:ext cx="25327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SG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1BA9E2E-F8B2-4B42-9BFF-3DA4949234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9855" y="3464559"/>
                <a:ext cx="253274" cy="276999"/>
              </a:xfrm>
              <a:prstGeom prst="rect">
                <a:avLst/>
              </a:prstGeom>
              <a:blipFill>
                <a:blip r:embed="rId7"/>
                <a:stretch>
                  <a:fillRect l="-12195" r="-1219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28439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02FD2-5E02-4408-BA57-1E5DD508F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From Meir-</a:t>
            </a:r>
            <a:r>
              <a:rPr lang="en-US" dirty="0" err="1"/>
              <a:t>Wingreen</a:t>
            </a:r>
            <a:r>
              <a:rPr lang="en-US" dirty="0"/>
              <a:t> to </a:t>
            </a:r>
            <a:r>
              <a:rPr lang="en-US" dirty="0" err="1"/>
              <a:t>Landauer</a:t>
            </a:r>
            <a:r>
              <a:rPr lang="en-US" dirty="0"/>
              <a:t>: local equilibrium approximation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5AE71D-5D91-4DB8-89C6-DA3629BD3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25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62C1D82D-1E78-4211-9ACC-C736A95261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4313384"/>
              </p:ext>
            </p:extLst>
          </p:nvPr>
        </p:nvGraphicFramePr>
        <p:xfrm>
          <a:off x="1699048" y="2012103"/>
          <a:ext cx="4932046" cy="4063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53" name="Equation" r:id="rId3" imgW="2666880" imgH="2197080" progId="Equation.DSMT4">
                  <p:embed/>
                </p:oleObj>
              </mc:Choice>
              <mc:Fallback>
                <p:oleObj name="Equation" r:id="rId3" imgW="2666880" imgH="2197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99048" y="2012103"/>
                        <a:ext cx="4932046" cy="40630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C5BE07C-46A1-4F7F-876D-BF9FF2B931E6}"/>
              </a:ext>
            </a:extLst>
          </p:cNvPr>
          <p:cNvSpPr txBox="1"/>
          <p:nvPr/>
        </p:nvSpPr>
        <p:spPr>
          <a:xfrm>
            <a:off x="6617545" y="3562774"/>
            <a:ext cx="17216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 </a:t>
            </a:r>
            <a:r>
              <a:rPr lang="en-US" dirty="0" err="1"/>
              <a:t>Landauer</a:t>
            </a:r>
            <a:r>
              <a:rPr lang="en-US" dirty="0"/>
              <a:t> form for force and torque!</a:t>
            </a:r>
          </a:p>
        </p:txBody>
      </p:sp>
    </p:spTree>
    <p:extLst>
      <p:ext uri="{BB962C8B-B14F-4D97-AF65-F5344CB8AC3E}">
        <p14:creationId xmlns:p14="http://schemas.microsoft.com/office/powerpoint/2010/main" val="18021173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8281-914E-4E9C-A27A-157333E32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Emission to infinity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75B968-FF2A-490D-BD86-5A1634AA7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26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A2E41AD0-69DB-4B8E-8BBA-5E72BCB0F3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5469025"/>
              </p:ext>
            </p:extLst>
          </p:nvPr>
        </p:nvGraphicFramePr>
        <p:xfrm>
          <a:off x="1967576" y="2040578"/>
          <a:ext cx="4849812" cy="371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69" name="Equation" r:id="rId3" imgW="2552400" imgH="1955520" progId="Equation.DSMT4">
                  <p:embed/>
                </p:oleObj>
              </mc:Choice>
              <mc:Fallback>
                <p:oleObj name="Equation" r:id="rId3" imgW="2552400" imgH="195552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DF0DB330-0625-467F-9208-7582DC97D50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67576" y="2040578"/>
                        <a:ext cx="4849812" cy="3714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013029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8993C-6FF0-4EAC-816E-F3948FE62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Far field approximations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CFACD0-740F-4016-B51E-E84803DFCAE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2377885"/>
              </a:xfrm>
            </p:spPr>
            <p:txBody>
              <a:bodyPr/>
              <a:lstStyle/>
              <a:p>
                <a:r>
                  <a:rPr lang="en-US" dirty="0"/>
                  <a:t>Ignore screening or multiple reflection: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Multi-pole expansion: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𝐫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𝐫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𝐑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+⋯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Integrating over solid angle analytically, eigenmode representation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CFACD0-740F-4016-B51E-E84803DFCA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2377885"/>
              </a:xfrm>
              <a:blipFill>
                <a:blip r:embed="rId3"/>
                <a:stretch>
                  <a:fillRect l="-1391" t="-4348" r="-1468" b="-230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583155-07F4-4ED6-AF24-40A417364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27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21C0E8B-9920-42BA-94E6-652708B6DC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7778512"/>
              </p:ext>
            </p:extLst>
          </p:nvPr>
        </p:nvGraphicFramePr>
        <p:xfrm>
          <a:off x="1423419" y="4467461"/>
          <a:ext cx="6133588" cy="18888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0" name="Equation" r:id="rId4" imgW="3670200" imgH="1130040" progId="Equation.DSMT4">
                  <p:embed/>
                </p:oleObj>
              </mc:Choice>
              <mc:Fallback>
                <p:oleObj name="Equation" r:id="rId4" imgW="3670200" imgH="1130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23419" y="4467461"/>
                        <a:ext cx="6133588" cy="18888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7EA6FD8-FA5F-4C2E-A568-D2C548C2DCE1}"/>
              </a:ext>
            </a:extLst>
          </p:cNvPr>
          <p:cNvSpPr txBox="1"/>
          <p:nvPr/>
        </p:nvSpPr>
        <p:spPr>
          <a:xfrm>
            <a:off x="4618985" y="5583440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Fermi golden rule</a:t>
            </a:r>
            <a:endParaRPr lang="en-SG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99B5525-E505-484F-8A59-7616AC112F1C}"/>
              </a:ext>
            </a:extLst>
          </p:cNvPr>
          <p:cNvCxnSpPr>
            <a:cxnSpLocks/>
          </p:cNvCxnSpPr>
          <p:nvPr/>
        </p:nvCxnSpPr>
        <p:spPr>
          <a:xfrm flipV="1">
            <a:off x="5628443" y="5157926"/>
            <a:ext cx="0" cy="3462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0715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8993C-6FF0-4EAC-816E-F3948FE62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Torque and force on object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583155-07F4-4ED6-AF24-40A417364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28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21C0E8B-9920-42BA-94E6-652708B6DC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6953577"/>
              </p:ext>
            </p:extLst>
          </p:nvPr>
        </p:nvGraphicFramePr>
        <p:xfrm>
          <a:off x="258763" y="2136775"/>
          <a:ext cx="8774112" cy="220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28" name="Equation" r:id="rId3" imgW="4698720" imgH="1180800" progId="Equation.DSMT4">
                  <p:embed/>
                </p:oleObj>
              </mc:Choice>
              <mc:Fallback>
                <p:oleObj name="Equation" r:id="rId3" imgW="4698720" imgH="118080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921C0E8B-9920-42BA-94E6-652708B6DC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8763" y="2136775"/>
                        <a:ext cx="8774112" cy="2205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A554F28-149F-4B8D-9560-798EF5C71253}"/>
                  </a:ext>
                </a:extLst>
              </p:cNvPr>
              <p:cNvSpPr txBox="1"/>
              <p:nvPr/>
            </p:nvSpPr>
            <p:spPr>
              <a:xfrm>
                <a:off x="511882" y="5368287"/>
                <a:ext cx="82596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Force is zero if system is reciprocal, i.e.,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Π</m:t>
                                </m:r>
                              </m:e>
                              <m:sup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</m:sup>
                    </m:sSup>
                  </m:oMath>
                </a14:m>
                <a:endParaRPr lang="en-SG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A554F28-149F-4B8D-9560-798EF5C712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882" y="5368287"/>
                <a:ext cx="8259697" cy="523220"/>
              </a:xfrm>
              <a:prstGeom prst="rect">
                <a:avLst/>
              </a:prstGeom>
              <a:blipFill>
                <a:blip r:embed="rId5"/>
                <a:stretch>
                  <a:fillRect l="-1550" t="-12941" b="-3294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33577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348" y="551962"/>
            <a:ext cx="8249304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F2B4A7-193E-4613-A026-662856308F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293338"/>
            <a:ext cx="6858000" cy="3274592"/>
          </a:xfrm>
        </p:spPr>
        <p:txBody>
          <a:bodyPr anchor="ctr">
            <a:normAutofit/>
          </a:bodyPr>
          <a:lstStyle/>
          <a:p>
            <a:r>
              <a:rPr lang="en-US" sz="6300"/>
              <a:t>Applications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47348" y="6354708"/>
            <a:ext cx="8250174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356378-9605-4AA7-9D15-A5D31D9A2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49224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B0C5081-FAA5-4254-AC75-597BB4863808}" type="slidenum">
              <a:rPr lang="en-US"/>
              <a:pPr>
                <a:spcAft>
                  <a:spcPts val="600"/>
                </a:spcAft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003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CC9C4-365B-4073-B421-D95651393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Angular momentum emission from a benzene molecule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E7191E-99CD-4E4E-B15A-36E0AE85F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C1BAB0-CF11-4078-B00F-F7B0975172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332" y="2339400"/>
            <a:ext cx="3736656" cy="2770626"/>
          </a:xfrm>
          <a:prstGeom prst="rect">
            <a:avLst/>
          </a:prstGeom>
        </p:spPr>
      </p:pic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FF5B0AD-9D57-479D-BB2C-D6FEF7966E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8983382"/>
              </p:ext>
            </p:extLst>
          </p:nvPr>
        </p:nvGraphicFramePr>
        <p:xfrm>
          <a:off x="4833938" y="2268538"/>
          <a:ext cx="3829050" cy="297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5" name="Equation" r:id="rId4" imgW="3225600" imgH="2501640" progId="Equation.DSMT4">
                  <p:embed/>
                </p:oleObj>
              </mc:Choice>
              <mc:Fallback>
                <p:oleObj name="Equation" r:id="rId4" imgW="3225600" imgH="250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33938" y="2268538"/>
                        <a:ext cx="3829050" cy="2970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3D3860E-6178-411B-BA39-295F7A2262F7}"/>
              </a:ext>
            </a:extLst>
          </p:cNvPr>
          <p:cNvSpPr txBox="1"/>
          <p:nvPr/>
        </p:nvSpPr>
        <p:spPr>
          <a:xfrm>
            <a:off x="737023" y="5852160"/>
            <a:ext cx="6056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Far field monopole approximation (all atoms are at the origin), ignore screening/multiple scatterings.</a:t>
            </a:r>
          </a:p>
        </p:txBody>
      </p:sp>
    </p:spTree>
    <p:extLst>
      <p:ext uri="{BB962C8B-B14F-4D97-AF65-F5344CB8AC3E}">
        <p14:creationId xmlns:p14="http://schemas.microsoft.com/office/powerpoint/2010/main" val="4631309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254A9-5D48-496F-AFD8-00AFECF31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Angular momentum emission resonance effect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B28E9D-7BE4-4DE9-B445-E7E93BCAA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E50B03-71F0-46C2-8071-6602B871B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125" y="1963154"/>
            <a:ext cx="4791871" cy="4529721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D5D6776E-8A3C-4FDF-9D2E-2807DD3BFEDF}"/>
              </a:ext>
            </a:extLst>
          </p:cNvPr>
          <p:cNvSpPr/>
          <p:nvPr/>
        </p:nvSpPr>
        <p:spPr>
          <a:xfrm>
            <a:off x="6176434" y="2094653"/>
            <a:ext cx="1706880" cy="170688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07B3BF7-C5DE-47E2-A3BE-DEDC05F44B48}"/>
              </a:ext>
            </a:extLst>
          </p:cNvPr>
          <p:cNvCxnSpPr/>
          <p:nvPr/>
        </p:nvCxnSpPr>
        <p:spPr>
          <a:xfrm flipV="1">
            <a:off x="7029874" y="1645918"/>
            <a:ext cx="0" cy="24316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0EC0CFE-D471-4EC7-BBAE-8D175CC912C9}"/>
              </a:ext>
            </a:extLst>
          </p:cNvPr>
          <p:cNvCxnSpPr/>
          <p:nvPr/>
        </p:nvCxnSpPr>
        <p:spPr>
          <a:xfrm>
            <a:off x="6303435" y="2095500"/>
            <a:ext cx="140208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B728B6B-2F3A-41B1-B012-8BA5C801A8C7}"/>
              </a:ext>
            </a:extLst>
          </p:cNvPr>
          <p:cNvCxnSpPr/>
          <p:nvPr/>
        </p:nvCxnSpPr>
        <p:spPr>
          <a:xfrm>
            <a:off x="6356775" y="3802380"/>
            <a:ext cx="140208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D3DA249-A5B1-4D9F-8402-B87A32E63CDB}"/>
              </a:ext>
            </a:extLst>
          </p:cNvPr>
          <p:cNvCxnSpPr/>
          <p:nvPr/>
        </p:nvCxnSpPr>
        <p:spPr>
          <a:xfrm>
            <a:off x="6341535" y="2491740"/>
            <a:ext cx="140208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45A19EB-7070-4D19-881C-A49D6A9735EB}"/>
              </a:ext>
            </a:extLst>
          </p:cNvPr>
          <p:cNvCxnSpPr/>
          <p:nvPr/>
        </p:nvCxnSpPr>
        <p:spPr>
          <a:xfrm>
            <a:off x="6341535" y="3368040"/>
            <a:ext cx="140208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ircle: Hollow 18">
            <a:extLst>
              <a:ext uri="{FF2B5EF4-FFF2-40B4-BE49-F238E27FC236}">
                <a16:creationId xmlns:a16="http://schemas.microsoft.com/office/drawing/2014/main" id="{5DCE519C-97E9-4B9B-9F40-039BCD314AAA}"/>
              </a:ext>
            </a:extLst>
          </p:cNvPr>
          <p:cNvSpPr/>
          <p:nvPr/>
        </p:nvSpPr>
        <p:spPr>
          <a:xfrm>
            <a:off x="6948492" y="2019300"/>
            <a:ext cx="183828" cy="183828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Arrow: Curved Right 19">
            <a:extLst>
              <a:ext uri="{FF2B5EF4-FFF2-40B4-BE49-F238E27FC236}">
                <a16:creationId xmlns:a16="http://schemas.microsoft.com/office/drawing/2014/main" id="{93CA82E1-701B-46D5-8D0A-C96DF431DFF0}"/>
              </a:ext>
            </a:extLst>
          </p:cNvPr>
          <p:cNvSpPr/>
          <p:nvPr/>
        </p:nvSpPr>
        <p:spPr>
          <a:xfrm>
            <a:off x="6179820" y="3246120"/>
            <a:ext cx="133177" cy="22140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Arrow: Curved Left 20">
            <a:extLst>
              <a:ext uri="{FF2B5EF4-FFF2-40B4-BE49-F238E27FC236}">
                <a16:creationId xmlns:a16="http://schemas.microsoft.com/office/drawing/2014/main" id="{FD0DC83F-F930-44D9-B38C-7C36830DB807}"/>
              </a:ext>
            </a:extLst>
          </p:cNvPr>
          <p:cNvSpPr/>
          <p:nvPr/>
        </p:nvSpPr>
        <p:spPr>
          <a:xfrm>
            <a:off x="7693741" y="3261360"/>
            <a:ext cx="147239" cy="24478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Arrow: Curved Up 21">
            <a:extLst>
              <a:ext uri="{FF2B5EF4-FFF2-40B4-BE49-F238E27FC236}">
                <a16:creationId xmlns:a16="http://schemas.microsoft.com/office/drawing/2014/main" id="{0AA0C555-99F1-441D-A32B-BA234A8C25C3}"/>
              </a:ext>
            </a:extLst>
          </p:cNvPr>
          <p:cNvSpPr/>
          <p:nvPr/>
        </p:nvSpPr>
        <p:spPr>
          <a:xfrm>
            <a:off x="6225540" y="2377440"/>
            <a:ext cx="260775" cy="22140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Arrow: Curved Down 22">
            <a:extLst>
              <a:ext uri="{FF2B5EF4-FFF2-40B4-BE49-F238E27FC236}">
                <a16:creationId xmlns:a16="http://schemas.microsoft.com/office/drawing/2014/main" id="{90C367E3-10E6-464B-92F8-84C3EBF11A20}"/>
              </a:ext>
            </a:extLst>
          </p:cNvPr>
          <p:cNvSpPr/>
          <p:nvPr/>
        </p:nvSpPr>
        <p:spPr>
          <a:xfrm>
            <a:off x="7604760" y="2362200"/>
            <a:ext cx="304795" cy="22140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EBF72BAD-94FE-4CFD-983A-04B4481AB609}"/>
              </a:ext>
            </a:extLst>
          </p:cNvPr>
          <p:cNvSpPr/>
          <p:nvPr/>
        </p:nvSpPr>
        <p:spPr>
          <a:xfrm>
            <a:off x="6948492" y="3733800"/>
            <a:ext cx="162765" cy="1430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3382278-98BB-4523-9EEF-5D6066996144}"/>
              </a:ext>
            </a:extLst>
          </p:cNvPr>
          <p:cNvSpPr txBox="1"/>
          <p:nvPr/>
        </p:nvSpPr>
        <p:spPr>
          <a:xfrm>
            <a:off x="7103637" y="1463040"/>
            <a:ext cx="363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F3BB9A9-07DA-4ABF-8C9C-8B21DFDCF4DF}"/>
                  </a:ext>
                </a:extLst>
              </p:cNvPr>
              <p:cNvSpPr txBox="1"/>
              <p:nvPr/>
            </p:nvSpPr>
            <p:spPr>
              <a:xfrm>
                <a:off x="7978139" y="3665220"/>
                <a:ext cx="811952" cy="4269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F3BB9A9-07DA-4ABF-8C9C-8B21DFDCF4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8139" y="3665220"/>
                <a:ext cx="811952" cy="4269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AFC8475-473A-411D-AD61-B7BB5659111D}"/>
                  </a:ext>
                </a:extLst>
              </p:cNvPr>
              <p:cNvSpPr txBox="1"/>
              <p:nvPr/>
            </p:nvSpPr>
            <p:spPr>
              <a:xfrm>
                <a:off x="5737860" y="4411980"/>
                <a:ext cx="2971800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Largest angular momentum emission when one of the chemical potential meets 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energy level.  From Zhang, </a:t>
                </a:r>
                <a:r>
                  <a:rPr lang="en-US" dirty="0" err="1"/>
                  <a:t>Lü</a:t>
                </a:r>
                <a:r>
                  <a:rPr lang="en-US" dirty="0"/>
                  <a:t>, and Wang, PRB 101, 161406(R) (2020).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AFC8475-473A-411D-AD61-B7BB565911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860" y="4411980"/>
                <a:ext cx="2971800" cy="1754326"/>
              </a:xfrm>
              <a:prstGeom prst="rect">
                <a:avLst/>
              </a:prstGeom>
              <a:blipFill>
                <a:blip r:embed="rId4"/>
                <a:stretch>
                  <a:fillRect l="-1639" t="-2083" b="-4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533BE02-F860-45F0-806C-C2CC4643F498}"/>
                  </a:ext>
                </a:extLst>
              </p:cNvPr>
              <p:cNvSpPr txBox="1"/>
              <p:nvPr/>
            </p:nvSpPr>
            <p:spPr>
              <a:xfrm>
                <a:off x="8069580" y="2293620"/>
                <a:ext cx="81195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1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1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1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100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11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</m:d>
                    <m:r>
                      <a:rPr lang="en-US" sz="11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11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533BE02-F860-45F0-806C-C2CC4643F4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9580" y="2293620"/>
                <a:ext cx="811952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4903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086AD-9DD6-4E30-9067-80C85AE61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Force and torque from the nonequilibrium edge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8E5EED-D0A9-4393-BD65-AA68F97C2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86D1F4-D2E1-41D0-B0E0-D47A72BCD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16691">
            <a:off x="1012459" y="3290686"/>
            <a:ext cx="6271830" cy="2885042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44BB50F2-A3F0-4F3A-A4FF-81344ACF733B}"/>
              </a:ext>
            </a:extLst>
          </p:cNvPr>
          <p:cNvSpPr/>
          <p:nvPr/>
        </p:nvSpPr>
        <p:spPr>
          <a:xfrm>
            <a:off x="3214655" y="4464208"/>
            <a:ext cx="1575712" cy="31933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11198F3-26EE-4874-B0DB-BFE6105AE840}"/>
                  </a:ext>
                </a:extLst>
              </p:cNvPr>
              <p:cNvSpPr txBox="1"/>
              <p:nvPr/>
            </p:nvSpPr>
            <p:spPr>
              <a:xfrm>
                <a:off x="539090" y="4271753"/>
                <a:ext cx="38299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11198F3-26EE-4874-B0DB-BFE6105AE8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090" y="4271753"/>
                <a:ext cx="382990" cy="369332"/>
              </a:xfrm>
              <a:prstGeom prst="rect">
                <a:avLst/>
              </a:prstGeom>
              <a:blipFill>
                <a:blip r:embed="rId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B2B1A3B-E85B-413E-AFBC-7302E9585ABF}"/>
                  </a:ext>
                </a:extLst>
              </p:cNvPr>
              <p:cNvSpPr txBox="1"/>
              <p:nvPr/>
            </p:nvSpPr>
            <p:spPr>
              <a:xfrm>
                <a:off x="7474446" y="4424153"/>
                <a:ext cx="38299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B2B1A3B-E85B-413E-AFBC-7302E9585A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4446" y="4424153"/>
                <a:ext cx="382990" cy="369332"/>
              </a:xfrm>
              <a:prstGeom prst="rect">
                <a:avLst/>
              </a:prstGeom>
              <a:blipFill>
                <a:blip r:embed="rId4"/>
                <a:stretch>
                  <a:fillRect r="-158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EAA811F-946A-4C59-82C9-BEA116B4262A}"/>
              </a:ext>
            </a:extLst>
          </p:cNvPr>
          <p:cNvCxnSpPr/>
          <p:nvPr/>
        </p:nvCxnSpPr>
        <p:spPr>
          <a:xfrm>
            <a:off x="6141493" y="2586251"/>
            <a:ext cx="23883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ABBA7B4-A977-462C-806C-601FE1C709B7}"/>
                  </a:ext>
                </a:extLst>
              </p:cNvPr>
              <p:cNvSpPr txBox="1"/>
              <p:nvPr/>
            </p:nvSpPr>
            <p:spPr>
              <a:xfrm>
                <a:off x="6448567" y="2419068"/>
                <a:ext cx="2003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𝐩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ABBA7B4-A977-462C-806C-601FE1C709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8567" y="2419068"/>
                <a:ext cx="200376" cy="276999"/>
              </a:xfrm>
              <a:prstGeom prst="rect">
                <a:avLst/>
              </a:prstGeom>
              <a:blipFill>
                <a:blip r:embed="rId5"/>
                <a:stretch>
                  <a:fillRect l="-30303" r="-27273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5A42AE5-858C-4316-8BE5-C1038773A895}"/>
              </a:ext>
            </a:extLst>
          </p:cNvPr>
          <p:cNvCxnSpPr/>
          <p:nvPr/>
        </p:nvCxnSpPr>
        <p:spPr>
          <a:xfrm flipV="1">
            <a:off x="2047164" y="2033516"/>
            <a:ext cx="0" cy="10039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60117A9-D6FD-4D16-9879-C5CF29E27CAE}"/>
                  </a:ext>
                </a:extLst>
              </p:cNvPr>
              <p:cNvSpPr txBox="1"/>
              <p:nvPr/>
            </p:nvSpPr>
            <p:spPr>
              <a:xfrm>
                <a:off x="2226847" y="1759426"/>
                <a:ext cx="1394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𝐉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60117A9-D6FD-4D16-9879-C5CF29E27C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6847" y="1759426"/>
                <a:ext cx="139461" cy="276999"/>
              </a:xfrm>
              <a:prstGeom prst="rect">
                <a:avLst/>
              </a:prstGeom>
              <a:blipFill>
                <a:blip r:embed="rId6"/>
                <a:stretch>
                  <a:fillRect l="-52174" r="-56522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A934D715-19C8-40A1-B194-D8AD394B00B6}"/>
              </a:ext>
            </a:extLst>
          </p:cNvPr>
          <p:cNvGrpSpPr/>
          <p:nvPr/>
        </p:nvGrpSpPr>
        <p:grpSpPr>
          <a:xfrm>
            <a:off x="1873924" y="2175082"/>
            <a:ext cx="495000" cy="747720"/>
            <a:chOff x="1873924" y="2175082"/>
            <a:chExt cx="495000" cy="74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D0B4F872-F931-4C71-948F-E86BC4CEE99E}"/>
                    </a:ext>
                  </a:extLst>
                </p14:cNvPr>
                <p14:cNvContentPartPr/>
                <p14:nvPr/>
              </p14:nvContentPartPr>
              <p14:xfrm>
                <a:off x="1932604" y="2845042"/>
                <a:ext cx="1080" cy="25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D0B4F872-F931-4C71-948F-E86BC4CEE99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923964" y="2836042"/>
                  <a:ext cx="1872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A4FD10C7-0D0A-4DF2-8B75-790D5AD9FE4A}"/>
                    </a:ext>
                  </a:extLst>
                </p14:cNvPr>
                <p14:cNvContentPartPr/>
                <p14:nvPr/>
              </p14:nvContentPartPr>
              <p14:xfrm>
                <a:off x="1932604" y="2846842"/>
                <a:ext cx="360" cy="3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A4FD10C7-0D0A-4DF2-8B75-790D5AD9FE4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923964" y="283820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C4C6A028-36A8-4369-BFB0-D0E0AB813E02}"/>
                    </a:ext>
                  </a:extLst>
                </p14:cNvPr>
                <p14:cNvContentPartPr/>
                <p14:nvPr/>
              </p14:nvContentPartPr>
              <p14:xfrm>
                <a:off x="1873924" y="2179042"/>
                <a:ext cx="495000" cy="7437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C4C6A028-36A8-4369-BFB0-D0E0AB813E0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864924" y="2170402"/>
                  <a:ext cx="512640" cy="76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449362FD-E4FC-4632-AB7B-EF3A01D1C423}"/>
                    </a:ext>
                  </a:extLst>
                </p14:cNvPr>
                <p14:cNvContentPartPr/>
                <p14:nvPr/>
              </p14:nvContentPartPr>
              <p14:xfrm>
                <a:off x="2147884" y="2175082"/>
                <a:ext cx="101160" cy="705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449362FD-E4FC-4632-AB7B-EF3A01D1C42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138884" y="2166442"/>
                  <a:ext cx="118800" cy="882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8952063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4F52E-FFAF-441C-8F0C-1D725418C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Emission from graphene edge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D8CA0B-F262-4597-ADF4-AC17DB13B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8955F1-0501-4738-B44F-E4FA4863D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9799" y="1690689"/>
            <a:ext cx="3946800" cy="25896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7952191-F40A-4722-876E-E406B2895D74}"/>
                  </a:ext>
                </a:extLst>
              </p:cNvPr>
              <p:cNvSpPr txBox="1"/>
              <p:nvPr/>
            </p:nvSpPr>
            <p:spPr>
              <a:xfrm>
                <a:off x="5505973" y="4419600"/>
                <a:ext cx="3104627" cy="129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(a) Emission power as a function of temperature, (b) </a:t>
                </a:r>
                <a:r>
                  <a:rPr lang="en-US" i="1" dirty="0"/>
                  <a:t>P</a:t>
                </a:r>
                <a:r>
                  <a:rPr lang="en-US" dirty="0"/>
                  <a:t>, </a:t>
                </a:r>
                <a:r>
                  <a:rPr lang="en-US" i="1" dirty="0"/>
                  <a:t>N</a:t>
                </a:r>
                <a:r>
                  <a:rPr lang="en-US" dirty="0"/>
                  <a:t>, </a:t>
                </a:r>
                <a:r>
                  <a:rPr lang="en-US" i="1" dirty="0"/>
                  <a:t>F</a:t>
                </a:r>
                <a:r>
                  <a:rPr lang="en-US" dirty="0"/>
                  <a:t> as a function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dirty="0"/>
                  <a:t> fixing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=−0.8</m:t>
                    </m:r>
                  </m:oMath>
                </a14:m>
                <a:r>
                  <a:rPr lang="en-US" dirty="0"/>
                  <a:t>.  Y.-M. Zhang, etc.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7952191-F40A-4722-876E-E406B2895D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5973" y="4419600"/>
                <a:ext cx="3104627" cy="1292213"/>
              </a:xfrm>
              <a:prstGeom prst="rect">
                <a:avLst/>
              </a:prstGeom>
              <a:blipFill>
                <a:blip r:embed="rId3"/>
                <a:stretch>
                  <a:fillRect l="-1569" t="-2358" b="-188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6BA02608-F148-469F-BB4E-402D5ACA14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56837"/>
            <a:ext cx="5313648" cy="413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7190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35EFB2-5454-4B62-B025-85A44FD42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EEC584-A81A-4E0E-AAE5-32EF91F06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0200"/>
            <a:ext cx="9144000" cy="51065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F901A98-01E7-4D8B-BD43-7D91B6F3EE06}"/>
                  </a:ext>
                </a:extLst>
              </p:cNvPr>
              <p:cNvSpPr txBox="1"/>
              <p:nvPr/>
            </p:nvSpPr>
            <p:spPr>
              <a:xfrm>
                <a:off x="445062" y="5721069"/>
                <a:ext cx="816486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/>
                  <a:t>I</a:t>
                </a:r>
                <a:r>
                  <a:rPr lang="en-US" dirty="0"/>
                  <a:t>, </a:t>
                </a:r>
                <a:r>
                  <a:rPr lang="en-US" i="1" dirty="0"/>
                  <a:t>N</a:t>
                </a:r>
                <a:r>
                  <a:rPr lang="en-US" dirty="0"/>
                  <a:t>, </a:t>
                </a:r>
                <a:r>
                  <a:rPr lang="en-US" i="1" dirty="0"/>
                  <a:t>F</a:t>
                </a:r>
                <a:r>
                  <a:rPr lang="en-US" dirty="0"/>
                  <a:t> scan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en-US" dirty="0"/>
                  <a:t>vs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dirty="0"/>
                  <a:t>.  System size width 700 unit cells, k-point 401.  From Zhang, et al, PRB 105, 205421 (2022).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F901A98-01E7-4D8B-BD43-7D91B6F3EE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062" y="5721069"/>
                <a:ext cx="8164864" cy="646331"/>
              </a:xfrm>
              <a:prstGeom prst="rect">
                <a:avLst/>
              </a:prstGeom>
              <a:blipFill>
                <a:blip r:embed="rId3"/>
                <a:stretch>
                  <a:fillRect l="-597" t="-4673" b="-1308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28494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8A565-626A-489F-9036-A464A15FF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Square lattice metal – side by side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7BA171-AF0E-445B-B1BB-6F1250001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35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81EDE9F-9CD1-4F79-96E8-5E132C385993}"/>
              </a:ext>
            </a:extLst>
          </p:cNvPr>
          <p:cNvCxnSpPr>
            <a:cxnSpLocks/>
          </p:cNvCxnSpPr>
          <p:nvPr/>
        </p:nvCxnSpPr>
        <p:spPr>
          <a:xfrm>
            <a:off x="648000" y="2429691"/>
            <a:ext cx="24106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7C3F479-AE26-4C0F-B97F-9B78013EAA06}"/>
              </a:ext>
            </a:extLst>
          </p:cNvPr>
          <p:cNvCxnSpPr>
            <a:cxnSpLocks/>
          </p:cNvCxnSpPr>
          <p:nvPr/>
        </p:nvCxnSpPr>
        <p:spPr>
          <a:xfrm>
            <a:off x="648000" y="2669179"/>
            <a:ext cx="24106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F8DEDDE-A6E2-4F8B-9EC9-7710F6301CB2}"/>
              </a:ext>
            </a:extLst>
          </p:cNvPr>
          <p:cNvCxnSpPr>
            <a:cxnSpLocks/>
          </p:cNvCxnSpPr>
          <p:nvPr/>
        </p:nvCxnSpPr>
        <p:spPr>
          <a:xfrm>
            <a:off x="648000" y="2905200"/>
            <a:ext cx="24106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7B48AF5-81F6-41C1-8572-A71691958864}"/>
              </a:ext>
            </a:extLst>
          </p:cNvPr>
          <p:cNvCxnSpPr>
            <a:cxnSpLocks/>
          </p:cNvCxnSpPr>
          <p:nvPr/>
        </p:nvCxnSpPr>
        <p:spPr>
          <a:xfrm>
            <a:off x="648000" y="3142800"/>
            <a:ext cx="24106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47743F2-9E76-4E57-9A7C-AA65C6FB421A}"/>
              </a:ext>
            </a:extLst>
          </p:cNvPr>
          <p:cNvCxnSpPr>
            <a:cxnSpLocks/>
          </p:cNvCxnSpPr>
          <p:nvPr/>
        </p:nvCxnSpPr>
        <p:spPr>
          <a:xfrm>
            <a:off x="648000" y="3380400"/>
            <a:ext cx="24106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CC04F87-6958-4F16-9506-C1171681A622}"/>
              </a:ext>
            </a:extLst>
          </p:cNvPr>
          <p:cNvCxnSpPr>
            <a:cxnSpLocks/>
          </p:cNvCxnSpPr>
          <p:nvPr/>
        </p:nvCxnSpPr>
        <p:spPr>
          <a:xfrm>
            <a:off x="648000" y="3618000"/>
            <a:ext cx="24106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6E314F7-46B4-465E-BF0B-D6EBE8C59C7C}"/>
              </a:ext>
            </a:extLst>
          </p:cNvPr>
          <p:cNvCxnSpPr/>
          <p:nvPr/>
        </p:nvCxnSpPr>
        <p:spPr>
          <a:xfrm>
            <a:off x="3058641" y="2429691"/>
            <a:ext cx="0" cy="11883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E91A260-FDD9-4D10-A923-AEF5610BF8C5}"/>
              </a:ext>
            </a:extLst>
          </p:cNvPr>
          <p:cNvCxnSpPr/>
          <p:nvPr/>
        </p:nvCxnSpPr>
        <p:spPr>
          <a:xfrm>
            <a:off x="2822400" y="2435978"/>
            <a:ext cx="0" cy="11883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F024614-99DA-43AC-8430-38939D83A52F}"/>
              </a:ext>
            </a:extLst>
          </p:cNvPr>
          <p:cNvCxnSpPr/>
          <p:nvPr/>
        </p:nvCxnSpPr>
        <p:spPr>
          <a:xfrm>
            <a:off x="2584800" y="2420977"/>
            <a:ext cx="0" cy="11883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8679158-6026-4DE3-9507-8B70926EDDFD}"/>
              </a:ext>
            </a:extLst>
          </p:cNvPr>
          <p:cNvCxnSpPr/>
          <p:nvPr/>
        </p:nvCxnSpPr>
        <p:spPr>
          <a:xfrm>
            <a:off x="2344054" y="2426304"/>
            <a:ext cx="0" cy="11883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5B61B1D-F559-455B-A4CE-3F9F9C3C7EA5}"/>
              </a:ext>
            </a:extLst>
          </p:cNvPr>
          <p:cNvCxnSpPr/>
          <p:nvPr/>
        </p:nvCxnSpPr>
        <p:spPr>
          <a:xfrm>
            <a:off x="2093444" y="2439855"/>
            <a:ext cx="0" cy="11883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AD768C0-3EA0-4990-9A42-5E75199677A2}"/>
              </a:ext>
            </a:extLst>
          </p:cNvPr>
          <p:cNvCxnSpPr/>
          <p:nvPr/>
        </p:nvCxnSpPr>
        <p:spPr>
          <a:xfrm>
            <a:off x="1822510" y="2439852"/>
            <a:ext cx="0" cy="11883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062AFB8-D106-409B-8E6D-47656CC66F9B}"/>
              </a:ext>
            </a:extLst>
          </p:cNvPr>
          <p:cNvCxnSpPr/>
          <p:nvPr/>
        </p:nvCxnSpPr>
        <p:spPr>
          <a:xfrm>
            <a:off x="1551578" y="2446626"/>
            <a:ext cx="0" cy="11883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D1F60AD-1BB2-4B6D-B218-135760E72AF5}"/>
              </a:ext>
            </a:extLst>
          </p:cNvPr>
          <p:cNvCxnSpPr/>
          <p:nvPr/>
        </p:nvCxnSpPr>
        <p:spPr>
          <a:xfrm>
            <a:off x="1280646" y="2433078"/>
            <a:ext cx="0" cy="11883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ED374B5-9E8D-4C6C-9003-37E26153B81F}"/>
              </a:ext>
            </a:extLst>
          </p:cNvPr>
          <p:cNvCxnSpPr/>
          <p:nvPr/>
        </p:nvCxnSpPr>
        <p:spPr>
          <a:xfrm>
            <a:off x="1016488" y="2433079"/>
            <a:ext cx="0" cy="11883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ECC468A-3DFD-4F9A-ADCF-04B9FDB16490}"/>
              </a:ext>
            </a:extLst>
          </p:cNvPr>
          <p:cNvCxnSpPr/>
          <p:nvPr/>
        </p:nvCxnSpPr>
        <p:spPr>
          <a:xfrm>
            <a:off x="759101" y="2446626"/>
            <a:ext cx="0" cy="11883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08343B5-2972-4967-84D9-1EC598258786}"/>
              </a:ext>
            </a:extLst>
          </p:cNvPr>
          <p:cNvCxnSpPr>
            <a:cxnSpLocks/>
          </p:cNvCxnSpPr>
          <p:nvPr/>
        </p:nvCxnSpPr>
        <p:spPr>
          <a:xfrm>
            <a:off x="631066" y="4573445"/>
            <a:ext cx="2410641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C3FCC0B-EB30-4A43-A17A-567848659A43}"/>
              </a:ext>
            </a:extLst>
          </p:cNvPr>
          <p:cNvCxnSpPr>
            <a:cxnSpLocks/>
          </p:cNvCxnSpPr>
          <p:nvPr/>
        </p:nvCxnSpPr>
        <p:spPr>
          <a:xfrm>
            <a:off x="631066" y="4812933"/>
            <a:ext cx="2410641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BCC3C63-F824-4690-B66D-B65D76C70981}"/>
              </a:ext>
            </a:extLst>
          </p:cNvPr>
          <p:cNvCxnSpPr>
            <a:cxnSpLocks/>
          </p:cNvCxnSpPr>
          <p:nvPr/>
        </p:nvCxnSpPr>
        <p:spPr>
          <a:xfrm>
            <a:off x="631066" y="5048954"/>
            <a:ext cx="2410641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95E667A-FB42-4CA5-8030-1D2D83FAF076}"/>
              </a:ext>
            </a:extLst>
          </p:cNvPr>
          <p:cNvCxnSpPr>
            <a:cxnSpLocks/>
          </p:cNvCxnSpPr>
          <p:nvPr/>
        </p:nvCxnSpPr>
        <p:spPr>
          <a:xfrm>
            <a:off x="631066" y="5286554"/>
            <a:ext cx="2410641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EEE3D17-9D73-46CE-978D-BDABA3A37918}"/>
              </a:ext>
            </a:extLst>
          </p:cNvPr>
          <p:cNvCxnSpPr>
            <a:cxnSpLocks/>
          </p:cNvCxnSpPr>
          <p:nvPr/>
        </p:nvCxnSpPr>
        <p:spPr>
          <a:xfrm>
            <a:off x="631066" y="5524154"/>
            <a:ext cx="2410641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CE53D18-6CFF-4981-9CB8-12FA1AA143CE}"/>
              </a:ext>
            </a:extLst>
          </p:cNvPr>
          <p:cNvCxnSpPr>
            <a:cxnSpLocks/>
          </p:cNvCxnSpPr>
          <p:nvPr/>
        </p:nvCxnSpPr>
        <p:spPr>
          <a:xfrm>
            <a:off x="631066" y="5761754"/>
            <a:ext cx="2410641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DA0C1DD-B370-42F3-A4A0-D566C896C316}"/>
              </a:ext>
            </a:extLst>
          </p:cNvPr>
          <p:cNvCxnSpPr/>
          <p:nvPr/>
        </p:nvCxnSpPr>
        <p:spPr>
          <a:xfrm>
            <a:off x="3041707" y="4573445"/>
            <a:ext cx="0" cy="118830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C2F13B4-13E0-41FC-A6B1-E4AD893DBFA2}"/>
              </a:ext>
            </a:extLst>
          </p:cNvPr>
          <p:cNvCxnSpPr/>
          <p:nvPr/>
        </p:nvCxnSpPr>
        <p:spPr>
          <a:xfrm>
            <a:off x="2805466" y="4579732"/>
            <a:ext cx="0" cy="118830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310BFB6-8B0A-4AC9-A4A1-872DAA0B9B0A}"/>
              </a:ext>
            </a:extLst>
          </p:cNvPr>
          <p:cNvCxnSpPr/>
          <p:nvPr/>
        </p:nvCxnSpPr>
        <p:spPr>
          <a:xfrm>
            <a:off x="2567866" y="4564731"/>
            <a:ext cx="0" cy="118830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E59601B-9085-4786-9F46-DAF3AD287826}"/>
              </a:ext>
            </a:extLst>
          </p:cNvPr>
          <p:cNvCxnSpPr/>
          <p:nvPr/>
        </p:nvCxnSpPr>
        <p:spPr>
          <a:xfrm>
            <a:off x="2327120" y="4570058"/>
            <a:ext cx="0" cy="118830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0DF58C2-4165-4B86-B778-EDC05EAF15D0}"/>
              </a:ext>
            </a:extLst>
          </p:cNvPr>
          <p:cNvCxnSpPr/>
          <p:nvPr/>
        </p:nvCxnSpPr>
        <p:spPr>
          <a:xfrm>
            <a:off x="2076510" y="4583609"/>
            <a:ext cx="0" cy="118830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7177814-0EDC-46E3-900E-10BD5950A843}"/>
              </a:ext>
            </a:extLst>
          </p:cNvPr>
          <p:cNvCxnSpPr/>
          <p:nvPr/>
        </p:nvCxnSpPr>
        <p:spPr>
          <a:xfrm>
            <a:off x="1805576" y="4583606"/>
            <a:ext cx="0" cy="118830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52B4860-D2B2-4390-B051-DBFD9671EA05}"/>
              </a:ext>
            </a:extLst>
          </p:cNvPr>
          <p:cNvCxnSpPr/>
          <p:nvPr/>
        </p:nvCxnSpPr>
        <p:spPr>
          <a:xfrm>
            <a:off x="1534644" y="4590380"/>
            <a:ext cx="0" cy="118830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492D853-D2B0-41B5-9E55-B8B6A852457D}"/>
              </a:ext>
            </a:extLst>
          </p:cNvPr>
          <p:cNvCxnSpPr/>
          <p:nvPr/>
        </p:nvCxnSpPr>
        <p:spPr>
          <a:xfrm>
            <a:off x="1263712" y="4576832"/>
            <a:ext cx="0" cy="118830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C2D621D-6DA3-433D-8B9E-106516905D86}"/>
              </a:ext>
            </a:extLst>
          </p:cNvPr>
          <p:cNvCxnSpPr/>
          <p:nvPr/>
        </p:nvCxnSpPr>
        <p:spPr>
          <a:xfrm>
            <a:off x="999554" y="4576833"/>
            <a:ext cx="0" cy="118830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C2A9F226-2BC4-4B18-B138-AF8F5FB9D253}"/>
              </a:ext>
            </a:extLst>
          </p:cNvPr>
          <p:cNvCxnSpPr/>
          <p:nvPr/>
        </p:nvCxnSpPr>
        <p:spPr>
          <a:xfrm>
            <a:off x="742167" y="4590380"/>
            <a:ext cx="0" cy="118830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9E6959A-0F77-41ED-A0A2-F1598F2CB4E4}"/>
              </a:ext>
            </a:extLst>
          </p:cNvPr>
          <p:cNvCxnSpPr>
            <a:cxnSpLocks/>
          </p:cNvCxnSpPr>
          <p:nvPr/>
        </p:nvCxnSpPr>
        <p:spPr>
          <a:xfrm>
            <a:off x="1706880" y="3634935"/>
            <a:ext cx="0" cy="92979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D3E95A8-9B49-457F-B15A-49FA97400CC7}"/>
                  </a:ext>
                </a:extLst>
              </p:cNvPr>
              <p:cNvSpPr txBox="1"/>
              <p:nvPr/>
            </p:nvSpPr>
            <p:spPr>
              <a:xfrm>
                <a:off x="1353510" y="3937678"/>
                <a:ext cx="19806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D3E95A8-9B49-457F-B15A-49FA97400C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3510" y="3937678"/>
                <a:ext cx="198068" cy="276999"/>
              </a:xfrm>
              <a:prstGeom prst="rect">
                <a:avLst/>
              </a:prstGeom>
              <a:blipFill>
                <a:blip r:embed="rId2"/>
                <a:stretch>
                  <a:fillRect l="-27273" r="-24242" b="-1111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4396D02-1F9E-4F48-88E2-4CD3BCA87730}"/>
              </a:ext>
            </a:extLst>
          </p:cNvPr>
          <p:cNvCxnSpPr/>
          <p:nvPr/>
        </p:nvCxnSpPr>
        <p:spPr>
          <a:xfrm>
            <a:off x="291253" y="2420977"/>
            <a:ext cx="0" cy="120718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3946E062-84C0-45AF-9705-E9EC637D6C1F}"/>
                  </a:ext>
                </a:extLst>
              </p:cNvPr>
              <p:cNvSpPr txBox="1"/>
              <p:nvPr/>
            </p:nvSpPr>
            <p:spPr>
              <a:xfrm>
                <a:off x="342695" y="2844334"/>
                <a:ext cx="28418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3946E062-84C0-45AF-9705-E9EC637D6C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695" y="2844334"/>
                <a:ext cx="284180" cy="276999"/>
              </a:xfrm>
              <a:prstGeom prst="rect">
                <a:avLst/>
              </a:prstGeom>
              <a:blipFill>
                <a:blip r:embed="rId3"/>
                <a:stretch>
                  <a:fillRect l="-17021" r="-2128" b="-1333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9FD5EE38-0C0A-47B9-BFB3-B1B9FBA697A8}"/>
              </a:ext>
            </a:extLst>
          </p:cNvPr>
          <p:cNvCxnSpPr/>
          <p:nvPr/>
        </p:nvCxnSpPr>
        <p:spPr>
          <a:xfrm>
            <a:off x="2093444" y="2269067"/>
            <a:ext cx="25061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D834D8A-ED04-448E-AD42-D3FBF2DE53A4}"/>
                  </a:ext>
                </a:extLst>
              </p:cNvPr>
              <p:cNvSpPr txBox="1"/>
              <p:nvPr/>
            </p:nvSpPr>
            <p:spPr>
              <a:xfrm>
                <a:off x="2122953" y="1878239"/>
                <a:ext cx="19159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D834D8A-ED04-448E-AD42-D3FBF2DE53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2953" y="1878239"/>
                <a:ext cx="191591" cy="276999"/>
              </a:xfrm>
              <a:prstGeom prst="rect">
                <a:avLst/>
              </a:prstGeom>
              <a:blipFill>
                <a:blip r:embed="rId4"/>
                <a:stretch>
                  <a:fillRect l="-15625" r="-1250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C1E68651-E122-46B0-8CB4-4CF154A20D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378" y="1321660"/>
            <a:ext cx="5328504" cy="41174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5179AC-91F6-422F-A87A-F33F8CB6CF92}"/>
              </a:ext>
            </a:extLst>
          </p:cNvPr>
          <p:cNvSpPr txBox="1"/>
          <p:nvPr/>
        </p:nvSpPr>
        <p:spPr>
          <a:xfrm>
            <a:off x="3799840" y="5439140"/>
            <a:ext cx="45516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Transfer of power per meter between square lattices with gap </a:t>
            </a:r>
            <a:r>
              <a:rPr lang="en-US" i="1" dirty="0"/>
              <a:t>d</a:t>
            </a:r>
            <a:r>
              <a:rPr lang="en-US" dirty="0"/>
              <a:t>, for various strip width </a:t>
            </a:r>
            <a:r>
              <a:rPr lang="en-US" i="1" dirty="0" err="1"/>
              <a:t>L</a:t>
            </a:r>
            <a:r>
              <a:rPr lang="en-US" baseline="-25000" dirty="0" err="1"/>
              <a:t>z</a:t>
            </a:r>
            <a:r>
              <a:rPr lang="en-US" dirty="0"/>
              <a:t>. Zhu, Zhang, and Wang, unpublished.</a:t>
            </a:r>
            <a:endParaRPr lang="en-SG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528B4E0-5C15-456A-A52D-3A96C41D258B}"/>
                  </a:ext>
                </a:extLst>
              </p:cNvPr>
              <p:cNvSpPr txBox="1"/>
              <p:nvPr/>
            </p:nvSpPr>
            <p:spPr>
              <a:xfrm>
                <a:off x="6776720" y="2515845"/>
                <a:ext cx="98591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∝1/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528B4E0-5C15-456A-A52D-3A96C41D25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6720" y="2515845"/>
                <a:ext cx="985911" cy="276999"/>
              </a:xfrm>
              <a:prstGeom prst="rect">
                <a:avLst/>
              </a:prstGeom>
              <a:blipFill>
                <a:blip r:embed="rId6"/>
                <a:stretch>
                  <a:fillRect l="-5590" t="-2222" r="-2484" b="-3777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6D676D9C-75A7-403C-AEE2-1821B20A4C4C}"/>
              </a:ext>
            </a:extLst>
          </p:cNvPr>
          <p:cNvSpPr txBox="1"/>
          <p:nvPr/>
        </p:nvSpPr>
        <p:spPr>
          <a:xfrm>
            <a:off x="1155088" y="5932469"/>
            <a:ext cx="1396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T</a:t>
            </a:r>
            <a:r>
              <a:rPr lang="en-US" baseline="-25000" dirty="0"/>
              <a:t>1</a:t>
            </a:r>
            <a:r>
              <a:rPr lang="en-US" dirty="0"/>
              <a:t> = 1000 K</a:t>
            </a:r>
            <a:endParaRPr lang="en-SG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901C162-EE14-4AAB-AE0D-D1C46DA1EE44}"/>
              </a:ext>
            </a:extLst>
          </p:cNvPr>
          <p:cNvSpPr txBox="1"/>
          <p:nvPr/>
        </p:nvSpPr>
        <p:spPr>
          <a:xfrm>
            <a:off x="1199115" y="2596615"/>
            <a:ext cx="1396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T</a:t>
            </a:r>
            <a:r>
              <a:rPr lang="en-US" i="1" baseline="-25000" dirty="0"/>
              <a:t>2</a:t>
            </a:r>
            <a:r>
              <a:rPr lang="en-US" dirty="0"/>
              <a:t> = 300 K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0627121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9A6A0-3347-482A-9A38-ACDDB7521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NEGF advantage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09D4B0F-1001-4821-9241-10DAAE0D4C3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Fully quantum-mechanical</a:t>
                </a:r>
              </a:p>
              <a:p>
                <a:endParaRPr lang="en-US" dirty="0"/>
              </a:p>
              <a:p>
                <a:r>
                  <a:rPr lang="en-US" dirty="0"/>
                  <a:t>Local equilibrium or not, reciprocal or not, the theory is the same</a:t>
                </a:r>
              </a:p>
              <a:p>
                <a:endParaRPr lang="en-US" dirty="0"/>
              </a:p>
              <a:p>
                <a:r>
                  <a:rPr lang="en-SG" dirty="0"/>
                  <a:t>First-principle based materials properties, i.e.,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SG" dirty="0"/>
                  <a:t>.</a:t>
                </a:r>
              </a:p>
              <a:p>
                <a:endParaRPr lang="en-SG" dirty="0"/>
              </a:p>
              <a:p>
                <a:r>
                  <a:rPr lang="en-SG" dirty="0"/>
                  <a:t>Challenges: Large system sizes?  Moving objects?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09D4B0F-1001-4821-9241-10DAAE0D4C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238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309251-161C-4EA2-B782-3E57052AF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1890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37</a:t>
            </a:fld>
            <a:endParaRPr lang="en-US"/>
          </a:p>
        </p:txBody>
      </p:sp>
      <p:pic>
        <p:nvPicPr>
          <p:cNvPr id="9" name="Picture 8" descr="A group of men posing for a photo in a room&#10;&#10;Description automatically generated with medium confidence">
            <a:extLst>
              <a:ext uri="{FF2B5EF4-FFF2-40B4-BE49-F238E27FC236}">
                <a16:creationId xmlns:a16="http://schemas.microsoft.com/office/drawing/2014/main" id="{637299A5-05A7-4CFF-89F5-FF729A8B3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540" y="1690689"/>
            <a:ext cx="6299656" cy="355651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7618598-B467-4503-9449-02B4E85DD607}"/>
              </a:ext>
            </a:extLst>
          </p:cNvPr>
          <p:cNvSpPr txBox="1"/>
          <p:nvPr/>
        </p:nvSpPr>
        <p:spPr>
          <a:xfrm>
            <a:off x="1272540" y="5532120"/>
            <a:ext cx="6299656" cy="662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left to right: Dr. Zhang Yong-Mei, Dr. Zhu Tao, Dr. Gao Zhibin, Prof. Wang Jian-Sheng, Mr. Sun Kangtai, and Dr. Zhang Zuquan.</a:t>
            </a:r>
          </a:p>
        </p:txBody>
      </p:sp>
    </p:spTree>
    <p:extLst>
      <p:ext uri="{BB962C8B-B14F-4D97-AF65-F5344CB8AC3E}">
        <p14:creationId xmlns:p14="http://schemas.microsoft.com/office/powerpoint/2010/main" val="16693748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3019</TotalTime>
  <Words>942</Words>
  <Application>Microsoft Office PowerPoint</Application>
  <PresentationFormat>On-screen Show (4:3)</PresentationFormat>
  <Paragraphs>165</Paragraphs>
  <Slides>37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6" baseType="lpstr">
      <vt:lpstr>Frutiger LT 55 Roman</vt:lpstr>
      <vt:lpstr>Arial</vt:lpstr>
      <vt:lpstr>Calibri</vt:lpstr>
      <vt:lpstr>Cambria Math</vt:lpstr>
      <vt:lpstr>Symbol</vt:lpstr>
      <vt:lpstr>Times New Roman</vt:lpstr>
      <vt:lpstr>Office Theme</vt:lpstr>
      <vt:lpstr>Equation</vt:lpstr>
      <vt:lpstr>MathType 6.0 Equation</vt:lpstr>
      <vt:lpstr>Transport of energy, momentum, and angular momentum mediated by photons </vt:lpstr>
      <vt:lpstr>Outline</vt:lpstr>
      <vt:lpstr>Near field heat transfer, experimental</vt:lpstr>
      <vt:lpstr>Coulomb problem, Meir-Wingreen formula</vt:lpstr>
      <vt:lpstr>From electron to photon</vt:lpstr>
      <vt:lpstr>Heat transfer driven by current</vt:lpstr>
      <vt:lpstr>Assuming local equilibrium</vt:lpstr>
      <vt:lpstr>Heat transfer between two graphene sheets</vt:lpstr>
      <vt:lpstr>Heat transfer between zigzag nanotubes or triangles</vt:lpstr>
      <vt:lpstr>Nonequilibrium Green’s function, general theory</vt:lpstr>
      <vt:lpstr>System setup</vt:lpstr>
      <vt:lpstr>NEGF preliminaries</vt:lpstr>
      <vt:lpstr>NEGF definitions</vt:lpstr>
      <vt:lpstr>Fluctuation-dissipation theorem in thermal equilibrium</vt:lpstr>
      <vt:lpstr>Dyson equations</vt:lpstr>
      <vt:lpstr>Keldysh equation</vt:lpstr>
      <vt:lpstr> = 0 gauge, fundamental equation for vector potential A</vt:lpstr>
      <vt:lpstr>Poynting theorem, steady state average</vt:lpstr>
      <vt:lpstr>Momentum and angular momentum conservation</vt:lpstr>
      <vt:lpstr>From surface integral to volume integral</vt:lpstr>
      <vt:lpstr>A-j correlation function</vt:lpstr>
      <vt:lpstr>Self energy Π</vt:lpstr>
      <vt:lpstr>Meir-Wingreen formula</vt:lpstr>
      <vt:lpstr>Bath at infinity</vt:lpstr>
      <vt:lpstr>From Meir-Wingreen to Landauer: local equilibrium approximation</vt:lpstr>
      <vt:lpstr>Emission to infinity</vt:lpstr>
      <vt:lpstr>Far field approximations</vt:lpstr>
      <vt:lpstr>Torque and force on object</vt:lpstr>
      <vt:lpstr>Applications</vt:lpstr>
      <vt:lpstr>Angular momentum emission from a benzene molecule </vt:lpstr>
      <vt:lpstr>Angular momentum emission resonance effect</vt:lpstr>
      <vt:lpstr>Force and torque from the nonequilibrium edge</vt:lpstr>
      <vt:lpstr>Emission from graphene edge</vt:lpstr>
      <vt:lpstr>PowerPoint Presentation</vt:lpstr>
      <vt:lpstr>Square lattice metal – side by side</vt:lpstr>
      <vt:lpstr>NEGF advantage</vt:lpstr>
      <vt:lpstr>Acknowledgements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1, Lattice Symmetries </dc:title>
  <dc:creator>Wang Jian-Sheng</dc:creator>
  <cp:lastModifiedBy>admin</cp:lastModifiedBy>
  <cp:revision>306</cp:revision>
  <dcterms:created xsi:type="dcterms:W3CDTF">2020-11-29T06:14:44Z</dcterms:created>
  <dcterms:modified xsi:type="dcterms:W3CDTF">2022-12-08T05:22:23Z</dcterms:modified>
</cp:coreProperties>
</file>