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notesSlides/notesSlide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74.xml" ContentType="application/vnd.openxmlformats-officedocument.presentationml.notesSlide+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63.xml" ContentType="application/vnd.openxmlformats-officedocument.presentationml.notesSlide+xml"/>
  <Override PartName="/ppt/tableStyles.xml" ContentType="application/vnd.openxmlformats-officedocument.presentationml.tableStyles+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30.xml" ContentType="application/vnd.openxmlformats-officedocument.presentationml.notesSlide+xml"/>
  <Override PartName="/ppt/slides/slide99.xml" ContentType="application/vnd.openxmlformats-officedocument.presentationml.slide+xml"/>
  <Override PartName="/ppt/slides/slide118.xml" ContentType="application/vnd.openxmlformats-officedocument.presentationml.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107.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Layouts/slideLayout7.xml" ContentType="application/vnd.openxmlformats-officedocument.presentationml.slideLayout+xml"/>
  <Override PartName="/ppt/notesSlides/notesSlide3.xml" ContentType="application/vnd.openxmlformats-officedocument.presentationml.notesSlide+xml"/>
  <Default Extension="png" ContentType="image/png"/>
  <Default Extension="bin" ContentType="application/vnd.openxmlformats-officedocument.oleObject"/>
  <Override PartName="/ppt/notesSlides/notesSlide68.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39.xml" ContentType="application/vnd.openxmlformats-officedocument.presentationml.notesSlide+xml"/>
  <Override PartName="/ppt/notesSlides/notesSlide57.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tags/tag1.xml" ContentType="application/vnd.openxmlformats-officedocument.presentationml.tags+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53.xml" ContentType="application/vnd.openxmlformats-officedocument.presentationml.notesSlide+xml"/>
  <Override PartName="/ppt/notesSlides/notesSlide71.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42.xml" ContentType="application/vnd.openxmlformats-officedocument.presentationml.notesSlide+xml"/>
  <Override PartName="/ppt/notesSlides/notesSlide60.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slides/slide89.xml" ContentType="application/vnd.openxmlformats-officedocument.presentationml.slide+xml"/>
  <Override PartName="/ppt/slides/slide108.xml" ContentType="application/vnd.openxmlformats-officedocument.presentationml.slide+xml"/>
  <Override PartName="/ppt/slides/slide49.xml" ContentType="application/vnd.openxmlformats-officedocument.presentationml.slide+xml"/>
  <Override PartName="/ppt/slides/slide78.xml" ContentType="application/vnd.openxmlformats-officedocument.presentationml.slide+xml"/>
  <Override PartName="/ppt/slides/slide96.xml" ContentType="application/vnd.openxmlformats-officedocument.presentationml.slide+xml"/>
  <Override PartName="/ppt/slides/slide115.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76.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wmf" ContentType="image/x-wmf"/>
  <Override PartName="/ppt/notesSlides/notesSlide18.xml" ContentType="application/vnd.openxmlformats-officedocument.presentationml.notesSlide+xml"/>
  <Override PartName="/ppt/notesSlides/notesSlide36.xml" ContentType="application/vnd.openxmlformats-officedocument.presentationml.notesSlide+xml"/>
  <Override PartName="/ppt/notesSlides/notesSlide65.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72.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61.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slides/slide79.xml" ContentType="application/vnd.openxmlformats-officedocument.presentationml.slide+xml"/>
  <Override PartName="/ppt/slides/slide109.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notesSlides/notesSlide66.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notesSlides/notesSlide37.xml" ContentType="application/vnd.openxmlformats-officedocument.presentationml.notesSlide+xml"/>
  <Override PartName="/ppt/notesSlides/notesSlide55.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Default Extension="tiff" ContentType="image/tiff"/>
  <Override PartName="/ppt/notesSlides/notesSlide11.xml" ContentType="application/vnd.openxmlformats-officedocument.presentationml.notesSlide+xml"/>
  <Override PartName="/ppt/notesSlides/notesSlide40.xml" ContentType="application/vnd.openxmlformats-officedocument.presentationml.notesSlide+xml"/>
  <Override PartName="/ppt/slides/slide98.xml" ContentType="application/vnd.openxmlformats-officedocument.presentationml.slide+xml"/>
  <Override PartName="/ppt/slides/slide117.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notesSlides/notesSlide67.xml" ContentType="application/vnd.openxmlformats-officedocument.presentationml.notesSlid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slides/slide32.xml" ContentType="application/vnd.openxmlformats-officedocument.presentationml.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notesSlides/notesSlide23.xml" ContentType="application/vnd.openxmlformats-officedocument.presentationml.notesSlide+xml"/>
  <Override PartName="/ppt/notesSlides/notesSlide70.xml" ContentType="application/vnd.openxmlformats-officedocument.presentationml.notesSlide+xml"/>
  <Override PartName="/ppt/notesSlides/notesSlide12.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0"/>
  </p:notesMasterIdLst>
  <p:sldIdLst>
    <p:sldId id="256" r:id="rId2"/>
    <p:sldId id="257" r:id="rId3"/>
    <p:sldId id="259" r:id="rId4"/>
    <p:sldId id="362" r:id="rId5"/>
    <p:sldId id="364" r:id="rId6"/>
    <p:sldId id="365" r:id="rId7"/>
    <p:sldId id="367" r:id="rId8"/>
    <p:sldId id="372" r:id="rId9"/>
    <p:sldId id="373" r:id="rId10"/>
    <p:sldId id="377" r:id="rId11"/>
    <p:sldId id="374" r:id="rId12"/>
    <p:sldId id="375" r:id="rId13"/>
    <p:sldId id="376" r:id="rId14"/>
    <p:sldId id="382" r:id="rId15"/>
    <p:sldId id="391" r:id="rId16"/>
    <p:sldId id="368" r:id="rId17"/>
    <p:sldId id="369" r:id="rId18"/>
    <p:sldId id="370" r:id="rId19"/>
    <p:sldId id="371" r:id="rId20"/>
    <p:sldId id="378" r:id="rId21"/>
    <p:sldId id="392" r:id="rId22"/>
    <p:sldId id="383" r:id="rId23"/>
    <p:sldId id="385" r:id="rId24"/>
    <p:sldId id="386" r:id="rId25"/>
    <p:sldId id="387" r:id="rId26"/>
    <p:sldId id="388" r:id="rId27"/>
    <p:sldId id="389" r:id="rId28"/>
    <p:sldId id="390" r:id="rId29"/>
    <p:sldId id="393" r:id="rId30"/>
    <p:sldId id="394" r:id="rId31"/>
    <p:sldId id="395" r:id="rId32"/>
    <p:sldId id="363" r:id="rId33"/>
    <p:sldId id="258" r:id="rId34"/>
    <p:sldId id="261" r:id="rId35"/>
    <p:sldId id="260" r:id="rId36"/>
    <p:sldId id="262" r:id="rId37"/>
    <p:sldId id="263" r:id="rId38"/>
    <p:sldId id="264" r:id="rId39"/>
    <p:sldId id="265" r:id="rId40"/>
    <p:sldId id="266" r:id="rId41"/>
    <p:sldId id="267" r:id="rId42"/>
    <p:sldId id="268" r:id="rId43"/>
    <p:sldId id="269" r:id="rId44"/>
    <p:sldId id="279" r:id="rId45"/>
    <p:sldId id="270" r:id="rId46"/>
    <p:sldId id="271" r:id="rId47"/>
    <p:sldId id="272" r:id="rId48"/>
    <p:sldId id="356" r:id="rId49"/>
    <p:sldId id="357" r:id="rId50"/>
    <p:sldId id="358" r:id="rId51"/>
    <p:sldId id="280" r:id="rId52"/>
    <p:sldId id="276" r:id="rId53"/>
    <p:sldId id="281" r:id="rId54"/>
    <p:sldId id="277" r:id="rId55"/>
    <p:sldId id="278" r:id="rId56"/>
    <p:sldId id="348" r:id="rId57"/>
    <p:sldId id="396" r:id="rId58"/>
    <p:sldId id="397" r:id="rId59"/>
    <p:sldId id="399" r:id="rId60"/>
    <p:sldId id="400" r:id="rId61"/>
    <p:sldId id="401" r:id="rId62"/>
    <p:sldId id="398" r:id="rId63"/>
    <p:sldId id="402" r:id="rId64"/>
    <p:sldId id="282" r:id="rId65"/>
    <p:sldId id="283" r:id="rId66"/>
    <p:sldId id="346" r:id="rId67"/>
    <p:sldId id="347" r:id="rId68"/>
    <p:sldId id="320" r:id="rId69"/>
    <p:sldId id="349" r:id="rId70"/>
    <p:sldId id="284" r:id="rId71"/>
    <p:sldId id="285" r:id="rId72"/>
    <p:sldId id="286" r:id="rId73"/>
    <p:sldId id="287" r:id="rId74"/>
    <p:sldId id="296" r:id="rId75"/>
    <p:sldId id="345" r:id="rId76"/>
    <p:sldId id="297" r:id="rId77"/>
    <p:sldId id="298" r:id="rId78"/>
    <p:sldId id="351" r:id="rId79"/>
    <p:sldId id="299" r:id="rId80"/>
    <p:sldId id="300" r:id="rId81"/>
    <p:sldId id="350" r:id="rId82"/>
    <p:sldId id="301" r:id="rId83"/>
    <p:sldId id="302" r:id="rId84"/>
    <p:sldId id="303" r:id="rId85"/>
    <p:sldId id="425" r:id="rId86"/>
    <p:sldId id="304" r:id="rId87"/>
    <p:sldId id="359" r:id="rId88"/>
    <p:sldId id="305" r:id="rId89"/>
    <p:sldId id="306" r:id="rId90"/>
    <p:sldId id="307" r:id="rId91"/>
    <p:sldId id="308" r:id="rId92"/>
    <p:sldId id="309" r:id="rId93"/>
    <p:sldId id="422" r:id="rId94"/>
    <p:sldId id="423" r:id="rId95"/>
    <p:sldId id="413" r:id="rId96"/>
    <p:sldId id="414" r:id="rId97"/>
    <p:sldId id="420" r:id="rId98"/>
    <p:sldId id="421" r:id="rId99"/>
    <p:sldId id="403" r:id="rId100"/>
    <p:sldId id="404" r:id="rId101"/>
    <p:sldId id="405" r:id="rId102"/>
    <p:sldId id="406" r:id="rId103"/>
    <p:sldId id="407" r:id="rId104"/>
    <p:sldId id="424" r:id="rId105"/>
    <p:sldId id="409" r:id="rId106"/>
    <p:sldId id="410" r:id="rId107"/>
    <p:sldId id="411" r:id="rId108"/>
    <p:sldId id="418" r:id="rId109"/>
    <p:sldId id="419" r:id="rId110"/>
    <p:sldId id="416" r:id="rId111"/>
    <p:sldId id="417" r:id="rId112"/>
    <p:sldId id="427" r:id="rId113"/>
    <p:sldId id="428" r:id="rId114"/>
    <p:sldId id="429" r:id="rId115"/>
    <p:sldId id="430" r:id="rId116"/>
    <p:sldId id="431" r:id="rId117"/>
    <p:sldId id="426" r:id="rId118"/>
    <p:sldId id="432" r:id="rId119"/>
  </p:sldIdLst>
  <p:sldSz cx="9144000" cy="6858000" type="screen4x3"/>
  <p:notesSz cx="6858000" cy="9144000"/>
  <p:custDataLst>
    <p:tags r:id="rId1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30"/>
    </p:cViewPr>
  </p:notesText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tags" Target="tags/tag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notesMaster" Target="notesMasters/notesMaster1.xml"/><Relationship Id="rId125"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image" Target="../media/image4.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0.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image" Target="../media/image22.wmf"/><Relationship Id="rId1" Type="http://schemas.openxmlformats.org/officeDocument/2006/relationships/image" Target="../media/image21.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6.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9.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0.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33.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34.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36.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37.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38.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39.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40.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41.wmf"/></Relationships>
</file>

<file path=ppt/drawings/_rels/vmlDrawing15.vml.rels><?xml version="1.0" encoding="UTF-8" standalone="yes"?>
<Relationships xmlns="http://schemas.openxmlformats.org/package/2006/relationships"><Relationship Id="rId2" Type="http://schemas.openxmlformats.org/officeDocument/2006/relationships/image" Target="../media/image43.wmf"/><Relationship Id="rId1" Type="http://schemas.openxmlformats.org/officeDocument/2006/relationships/image" Target="../media/image42.wmf"/></Relationships>
</file>

<file path=ppt/drawings/_rels/vmlDrawing16.vml.rels><?xml version="1.0" encoding="UTF-8" standalone="yes"?>
<Relationships xmlns="http://schemas.openxmlformats.org/package/2006/relationships"><Relationship Id="rId2" Type="http://schemas.openxmlformats.org/officeDocument/2006/relationships/image" Target="../media/image45.wmf"/><Relationship Id="rId1" Type="http://schemas.openxmlformats.org/officeDocument/2006/relationships/image" Target="../media/image44.w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46.w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47.w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48.w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49.wmf"/></Relationships>
</file>

<file path=ppt/drawings/_rels/vmlDrawing21.vml.rels><?xml version="1.0" encoding="UTF-8" standalone="yes"?>
<Relationships xmlns="http://schemas.openxmlformats.org/package/2006/relationships"><Relationship Id="rId3" Type="http://schemas.openxmlformats.org/officeDocument/2006/relationships/image" Target="../media/image52.wmf"/><Relationship Id="rId2" Type="http://schemas.openxmlformats.org/officeDocument/2006/relationships/image" Target="../media/image51.wmf"/><Relationship Id="rId1" Type="http://schemas.openxmlformats.org/officeDocument/2006/relationships/image" Target="../media/image50.w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53.w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54.w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55.w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56.w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57.wmf"/></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58.w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59.wmf"/></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60.w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62.wmf"/></Relationships>
</file>

<file path=ppt/drawings/_rels/vmlDrawing31.vml.rels><?xml version="1.0" encoding="UTF-8" standalone="yes"?>
<Relationships xmlns="http://schemas.openxmlformats.org/package/2006/relationships"><Relationship Id="rId1" Type="http://schemas.openxmlformats.org/officeDocument/2006/relationships/image" Target="../media/image63.wmf"/></Relationships>
</file>

<file path=ppt/drawings/_rels/vmlDrawing32.vml.rels><?xml version="1.0" encoding="UTF-8" standalone="yes"?>
<Relationships xmlns="http://schemas.openxmlformats.org/package/2006/relationships"><Relationship Id="rId1" Type="http://schemas.openxmlformats.org/officeDocument/2006/relationships/image" Target="../media/image64.wmf"/></Relationships>
</file>

<file path=ppt/drawings/_rels/vmlDrawing33.vml.rels><?xml version="1.0" encoding="UTF-8" standalone="yes"?>
<Relationships xmlns="http://schemas.openxmlformats.org/package/2006/relationships"><Relationship Id="rId1" Type="http://schemas.openxmlformats.org/officeDocument/2006/relationships/image" Target="../media/image65.wmf"/></Relationships>
</file>

<file path=ppt/drawings/_rels/vmlDrawing34.vml.rels><?xml version="1.0" encoding="UTF-8" standalone="yes"?>
<Relationships xmlns="http://schemas.openxmlformats.org/package/2006/relationships"><Relationship Id="rId2" Type="http://schemas.openxmlformats.org/officeDocument/2006/relationships/image" Target="../media/image68.wmf"/><Relationship Id="rId1" Type="http://schemas.openxmlformats.org/officeDocument/2006/relationships/image" Target="../media/image67.wmf"/></Relationships>
</file>

<file path=ppt/drawings/_rels/vmlDrawing35.vml.rels><?xml version="1.0" encoding="UTF-8" standalone="yes"?>
<Relationships xmlns="http://schemas.openxmlformats.org/package/2006/relationships"><Relationship Id="rId2" Type="http://schemas.openxmlformats.org/officeDocument/2006/relationships/image" Target="../media/image70.wmf"/><Relationship Id="rId1" Type="http://schemas.openxmlformats.org/officeDocument/2006/relationships/image" Target="../media/image69.wmf"/></Relationships>
</file>

<file path=ppt/drawings/_rels/vmlDrawing36.vml.rels><?xml version="1.0" encoding="UTF-8" standalone="yes"?>
<Relationships xmlns="http://schemas.openxmlformats.org/package/2006/relationships"><Relationship Id="rId1" Type="http://schemas.openxmlformats.org/officeDocument/2006/relationships/image" Target="../media/image71.wmf"/></Relationships>
</file>

<file path=ppt/drawings/_rels/vmlDrawing37.vml.rels><?xml version="1.0" encoding="UTF-8" standalone="yes"?>
<Relationships xmlns="http://schemas.openxmlformats.org/package/2006/relationships"><Relationship Id="rId1" Type="http://schemas.openxmlformats.org/officeDocument/2006/relationships/image" Target="../media/image72.wmf"/></Relationships>
</file>

<file path=ppt/drawings/_rels/vmlDrawing38.vml.rels><?xml version="1.0" encoding="UTF-8" standalone="yes"?>
<Relationships xmlns="http://schemas.openxmlformats.org/package/2006/relationships"><Relationship Id="rId1" Type="http://schemas.openxmlformats.org/officeDocument/2006/relationships/image" Target="../media/image73.wmf"/></Relationships>
</file>

<file path=ppt/drawings/_rels/vmlDrawing39.vml.rels><?xml version="1.0" encoding="UTF-8" standalone="yes"?>
<Relationships xmlns="http://schemas.openxmlformats.org/package/2006/relationships"><Relationship Id="rId2" Type="http://schemas.openxmlformats.org/officeDocument/2006/relationships/image" Target="../media/image75.wmf"/><Relationship Id="rId1" Type="http://schemas.openxmlformats.org/officeDocument/2006/relationships/image" Target="../media/image74.wmf"/></Relationships>
</file>

<file path=ppt/drawings/_rels/vmlDrawing40.vml.rels><?xml version="1.0" encoding="UTF-8" standalone="yes"?>
<Relationships xmlns="http://schemas.openxmlformats.org/package/2006/relationships"><Relationship Id="rId1" Type="http://schemas.openxmlformats.org/officeDocument/2006/relationships/image" Target="../media/image76.wmf"/></Relationships>
</file>

<file path=ppt/drawings/_rels/vmlDrawing41.vml.rels><?xml version="1.0" encoding="UTF-8" standalone="yes"?>
<Relationships xmlns="http://schemas.openxmlformats.org/package/2006/relationships"><Relationship Id="rId1" Type="http://schemas.openxmlformats.org/officeDocument/2006/relationships/image" Target="../media/image77.wmf"/></Relationships>
</file>

<file path=ppt/drawings/_rels/vmlDrawing42.vml.rels><?xml version="1.0" encoding="UTF-8" standalone="yes"?>
<Relationships xmlns="http://schemas.openxmlformats.org/package/2006/relationships"><Relationship Id="rId1" Type="http://schemas.openxmlformats.org/officeDocument/2006/relationships/image" Target="../media/image78.wmf"/></Relationships>
</file>

<file path=ppt/drawings/_rels/vmlDrawing43.vml.rels><?xml version="1.0" encoding="UTF-8" standalone="yes"?>
<Relationships xmlns="http://schemas.openxmlformats.org/package/2006/relationships"><Relationship Id="rId1" Type="http://schemas.openxmlformats.org/officeDocument/2006/relationships/image" Target="../media/image79.wmf"/></Relationships>
</file>

<file path=ppt/drawings/_rels/vmlDrawing44.vml.rels><?xml version="1.0" encoding="UTF-8" standalone="yes"?>
<Relationships xmlns="http://schemas.openxmlformats.org/package/2006/relationships"><Relationship Id="rId1" Type="http://schemas.openxmlformats.org/officeDocument/2006/relationships/image" Target="../media/image80.wmf"/></Relationships>
</file>

<file path=ppt/drawings/_rels/vmlDrawing45.vml.rels><?xml version="1.0" encoding="UTF-8" standalone="yes"?>
<Relationships xmlns="http://schemas.openxmlformats.org/package/2006/relationships"><Relationship Id="rId1" Type="http://schemas.openxmlformats.org/officeDocument/2006/relationships/image" Target="../media/image81.wmf"/></Relationships>
</file>

<file path=ppt/drawings/_rels/vmlDrawing46.vml.rels><?xml version="1.0" encoding="UTF-8" standalone="yes"?>
<Relationships xmlns="http://schemas.openxmlformats.org/package/2006/relationships"><Relationship Id="rId1" Type="http://schemas.openxmlformats.org/officeDocument/2006/relationships/image" Target="../media/image82.wmf"/></Relationships>
</file>

<file path=ppt/drawings/_rels/vmlDrawing47.vml.rels><?xml version="1.0" encoding="UTF-8" standalone="yes"?>
<Relationships xmlns="http://schemas.openxmlformats.org/package/2006/relationships"><Relationship Id="rId1" Type="http://schemas.openxmlformats.org/officeDocument/2006/relationships/image" Target="../media/image83.wmf"/></Relationships>
</file>

<file path=ppt/drawings/_rels/vmlDrawing48.vml.rels><?xml version="1.0" encoding="UTF-8" standalone="yes"?>
<Relationships xmlns="http://schemas.openxmlformats.org/package/2006/relationships"><Relationship Id="rId1" Type="http://schemas.openxmlformats.org/officeDocument/2006/relationships/image" Target="../media/image84.wmf"/></Relationships>
</file>

<file path=ppt/drawings/_rels/vmlDrawing49.vml.rels><?xml version="1.0" encoding="UTF-8" standalone="yes"?>
<Relationships xmlns="http://schemas.openxmlformats.org/package/2006/relationships"><Relationship Id="rId1" Type="http://schemas.openxmlformats.org/officeDocument/2006/relationships/image" Target="../media/image85.wmf"/></Relationships>
</file>

<file path=ppt/drawings/_rels/vmlDrawing50.vml.rels><?xml version="1.0" encoding="UTF-8" standalone="yes"?>
<Relationships xmlns="http://schemas.openxmlformats.org/package/2006/relationships"><Relationship Id="rId1" Type="http://schemas.openxmlformats.org/officeDocument/2006/relationships/image" Target="../media/image86.wmf"/></Relationships>
</file>

<file path=ppt/drawings/_rels/vmlDrawing51.vml.rels><?xml version="1.0" encoding="UTF-8" standalone="yes"?>
<Relationships xmlns="http://schemas.openxmlformats.org/package/2006/relationships"><Relationship Id="rId1" Type="http://schemas.openxmlformats.org/officeDocument/2006/relationships/image" Target="../media/image87.wmf"/></Relationships>
</file>

<file path=ppt/drawings/_rels/vmlDrawing52.vml.rels><?xml version="1.0" encoding="UTF-8" standalone="yes"?>
<Relationships xmlns="http://schemas.openxmlformats.org/package/2006/relationships"><Relationship Id="rId1" Type="http://schemas.openxmlformats.org/officeDocument/2006/relationships/image" Target="../media/image88.wmf"/></Relationships>
</file>

<file path=ppt/drawings/_rels/vmlDrawing53.vml.rels><?xml version="1.0" encoding="UTF-8" standalone="yes"?>
<Relationships xmlns="http://schemas.openxmlformats.org/package/2006/relationships"><Relationship Id="rId1" Type="http://schemas.openxmlformats.org/officeDocument/2006/relationships/image" Target="../media/image89.wmf"/></Relationships>
</file>

<file path=ppt/drawings/_rels/vmlDrawing54.vml.rels><?xml version="1.0" encoding="UTF-8" standalone="yes"?>
<Relationships xmlns="http://schemas.openxmlformats.org/package/2006/relationships"><Relationship Id="rId2" Type="http://schemas.openxmlformats.org/officeDocument/2006/relationships/image" Target="../media/image91.wmf"/><Relationship Id="rId1" Type="http://schemas.openxmlformats.org/officeDocument/2006/relationships/image" Target="../media/image90.wmf"/></Relationships>
</file>

<file path=ppt/drawings/_rels/vmlDrawing55.vml.rels><?xml version="1.0" encoding="UTF-8" standalone="yes"?>
<Relationships xmlns="http://schemas.openxmlformats.org/package/2006/relationships"><Relationship Id="rId1" Type="http://schemas.openxmlformats.org/officeDocument/2006/relationships/image" Target="../media/image92.wmf"/></Relationships>
</file>

<file path=ppt/drawings/_rels/vmlDrawing56.vml.rels><?xml version="1.0" encoding="UTF-8" standalone="yes"?>
<Relationships xmlns="http://schemas.openxmlformats.org/package/2006/relationships"><Relationship Id="rId1" Type="http://schemas.openxmlformats.org/officeDocument/2006/relationships/image" Target="../media/image93.wmf"/></Relationships>
</file>

<file path=ppt/drawings/_rels/vmlDrawing57.vml.rels><?xml version="1.0" encoding="UTF-8" standalone="yes"?>
<Relationships xmlns="http://schemas.openxmlformats.org/package/2006/relationships"><Relationship Id="rId1" Type="http://schemas.openxmlformats.org/officeDocument/2006/relationships/image" Target="../media/image94.wmf"/></Relationships>
</file>

<file path=ppt/drawings/_rels/vmlDrawing58.vml.rels><?xml version="1.0" encoding="UTF-8" standalone="yes"?>
<Relationships xmlns="http://schemas.openxmlformats.org/package/2006/relationships"><Relationship Id="rId3" Type="http://schemas.openxmlformats.org/officeDocument/2006/relationships/image" Target="../media/image97.wmf"/><Relationship Id="rId2" Type="http://schemas.openxmlformats.org/officeDocument/2006/relationships/image" Target="../media/image96.wmf"/><Relationship Id="rId1" Type="http://schemas.openxmlformats.org/officeDocument/2006/relationships/image" Target="../media/image95.wmf"/></Relationships>
</file>

<file path=ppt/drawings/_rels/vmlDrawing59.vml.rels><?xml version="1.0" encoding="UTF-8" standalone="yes"?>
<Relationships xmlns="http://schemas.openxmlformats.org/package/2006/relationships"><Relationship Id="rId1" Type="http://schemas.openxmlformats.org/officeDocument/2006/relationships/image" Target="../media/image99.wmf"/></Relationships>
</file>

<file path=ppt/drawings/_rels/vmlDrawing60.vml.rels><?xml version="1.0" encoding="UTF-8" standalone="yes"?>
<Relationships xmlns="http://schemas.openxmlformats.org/package/2006/relationships"><Relationship Id="rId2" Type="http://schemas.openxmlformats.org/officeDocument/2006/relationships/image" Target="../media/image101.wmf"/><Relationship Id="rId1" Type="http://schemas.openxmlformats.org/officeDocument/2006/relationships/image" Target="../media/image100.wmf"/></Relationships>
</file>

<file path=ppt/drawings/_rels/vmlDrawing61.vml.rels><?xml version="1.0" encoding="UTF-8" standalone="yes"?>
<Relationships xmlns="http://schemas.openxmlformats.org/package/2006/relationships"><Relationship Id="rId2" Type="http://schemas.openxmlformats.org/officeDocument/2006/relationships/image" Target="../media/image103.wmf"/><Relationship Id="rId1" Type="http://schemas.openxmlformats.org/officeDocument/2006/relationships/image" Target="../media/image102.wmf"/></Relationships>
</file>

<file path=ppt/drawings/_rels/vmlDrawing62.vml.rels><?xml version="1.0" encoding="UTF-8" standalone="yes"?>
<Relationships xmlns="http://schemas.openxmlformats.org/package/2006/relationships"><Relationship Id="rId1" Type="http://schemas.openxmlformats.org/officeDocument/2006/relationships/image" Target="../media/image104.wmf"/></Relationships>
</file>

<file path=ppt/drawings/_rels/vmlDrawing63.vml.rels><?xml version="1.0" encoding="UTF-8" standalone="yes"?>
<Relationships xmlns="http://schemas.openxmlformats.org/package/2006/relationships"><Relationship Id="rId1" Type="http://schemas.openxmlformats.org/officeDocument/2006/relationships/image" Target="../media/image105.wmf"/></Relationships>
</file>

<file path=ppt/drawings/_rels/vmlDrawing64.vml.rels><?xml version="1.0" encoding="UTF-8" standalone="yes"?>
<Relationships xmlns="http://schemas.openxmlformats.org/package/2006/relationships"><Relationship Id="rId1" Type="http://schemas.openxmlformats.org/officeDocument/2006/relationships/image" Target="../media/image107.wmf"/></Relationships>
</file>

<file path=ppt/drawings/_rels/vmlDrawing65.vml.rels><?xml version="1.0" encoding="UTF-8" standalone="yes"?>
<Relationships xmlns="http://schemas.openxmlformats.org/package/2006/relationships"><Relationship Id="rId1" Type="http://schemas.openxmlformats.org/officeDocument/2006/relationships/image" Target="../media/image109.wmf"/></Relationships>
</file>

<file path=ppt/drawings/_rels/vmlDrawing66.vml.rels><?xml version="1.0" encoding="UTF-8" standalone="yes"?>
<Relationships xmlns="http://schemas.openxmlformats.org/package/2006/relationships"><Relationship Id="rId1" Type="http://schemas.openxmlformats.org/officeDocument/2006/relationships/image" Target="../media/image111.wmf"/></Relationships>
</file>

<file path=ppt/drawings/_rels/vmlDrawing67.vml.rels><?xml version="1.0" encoding="UTF-8" standalone="yes"?>
<Relationships xmlns="http://schemas.openxmlformats.org/package/2006/relationships"><Relationship Id="rId1" Type="http://schemas.openxmlformats.org/officeDocument/2006/relationships/image" Target="../media/image112.wmf"/></Relationships>
</file>

<file path=ppt/drawings/_rels/vmlDrawing68.vml.rels><?xml version="1.0" encoding="UTF-8" standalone="yes"?>
<Relationships xmlns="http://schemas.openxmlformats.org/package/2006/relationships"><Relationship Id="rId1" Type="http://schemas.openxmlformats.org/officeDocument/2006/relationships/image" Target="../media/image114.wmf"/></Relationships>
</file>

<file path=ppt/drawings/_rels/vmlDrawing69.vml.rels><?xml version="1.0" encoding="UTF-8" standalone="yes"?>
<Relationships xmlns="http://schemas.openxmlformats.org/package/2006/relationships"><Relationship Id="rId1" Type="http://schemas.openxmlformats.org/officeDocument/2006/relationships/image" Target="../media/image115.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F8CF97E-58F4-4630-9DBB-DE5D654374D5}" type="datetimeFigureOut">
              <a:rPr lang="en-US" smtClean="0"/>
              <a:pPr/>
              <a:t>5/12/2016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EE2B503-FE58-479B-945E-92EE283C628E}" type="slidenum">
              <a:rPr lang="en-US" smtClean="0"/>
              <a:pPr/>
              <a:t>‹#›</a:t>
            </a:fld>
            <a:endParaRPr lang="en-US"/>
          </a:p>
        </p:txBody>
      </p:sp>
    </p:spTree>
    <p:extLst>
      <p:ext uri="{BB962C8B-B14F-4D97-AF65-F5344CB8AC3E}">
        <p14:creationId xmlns:p14="http://schemas.microsoft.com/office/powerpoint/2010/main" xmlns="" val="10509046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a:t>
            </a:r>
            <a:r>
              <a:rPr lang="en-US" baseline="0" dirty="0" smtClean="0"/>
              <a:t> is a set of four lectures for the Nanjing Normal university workshop on thermal transport, 17-22 May 2016.</a:t>
            </a:r>
            <a:endParaRPr lang="en-SG" dirty="0"/>
          </a:p>
        </p:txBody>
      </p:sp>
      <p:sp>
        <p:nvSpPr>
          <p:cNvPr id="4" name="Slide Number Placeholder 3"/>
          <p:cNvSpPr>
            <a:spLocks noGrp="1"/>
          </p:cNvSpPr>
          <p:nvPr>
            <p:ph type="sldNum" sz="quarter" idx="10"/>
          </p:nvPr>
        </p:nvSpPr>
        <p:spPr/>
        <p:txBody>
          <a:bodyPr/>
          <a:lstStyle/>
          <a:p>
            <a:fld id="{FEE2B503-FE58-479B-945E-92EE283C628E}"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set of lectures is</a:t>
            </a:r>
            <a:r>
              <a:rPr lang="en-US" baseline="0" dirty="0" smtClean="0"/>
              <a:t> on basic concepts and fundamental techniques.  The formulas are well-known.  However, as a (theoretical) physicist, one is not satisfied with a given formula and how to use it, but one want to know now it is derived, and what it’s limitations are.  So that one can apply the technique to new situations.  Many-body physics theories are fundamental to understand the lectures fully, such are discussed in books as such Fetter-</a:t>
            </a:r>
            <a:r>
              <a:rPr lang="en-US" baseline="0" dirty="0" err="1" smtClean="0"/>
              <a:t>Walecka</a:t>
            </a:r>
            <a:r>
              <a:rPr lang="en-US" baseline="0" dirty="0" smtClean="0"/>
              <a:t>, Mahan, etc.   Although the title is on thermal transport, my aim is on general non-equilibrium transport, not necessarily thermal.   </a:t>
            </a:r>
          </a:p>
          <a:p>
            <a:r>
              <a:rPr lang="en-US" baseline="0" dirty="0" smtClean="0"/>
              <a:t> </a:t>
            </a:r>
          </a:p>
          <a:p>
            <a:endParaRPr lang="en-SG" dirty="0"/>
          </a:p>
        </p:txBody>
      </p:sp>
      <p:sp>
        <p:nvSpPr>
          <p:cNvPr id="4" name="Slide Number Placeholder 3"/>
          <p:cNvSpPr>
            <a:spLocks noGrp="1"/>
          </p:cNvSpPr>
          <p:nvPr>
            <p:ph type="sldNum" sz="quarter" idx="10"/>
          </p:nvPr>
        </p:nvSpPr>
        <p:spPr/>
        <p:txBody>
          <a:bodyPr/>
          <a:lstStyle/>
          <a:p>
            <a:fld id="{FEE2B503-FE58-479B-945E-92EE283C628E}"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See also</a:t>
            </a:r>
            <a:r>
              <a:rPr lang="en-US" baseline="0" dirty="0" smtClean="0"/>
              <a:t> http://staff.science.nus.edu.sg/~</a:t>
            </a:r>
            <a:r>
              <a:rPr lang="en-US" baseline="0" dirty="0" smtClean="0"/>
              <a:t>phywjs/NEGF/negf.html  for the links to the </a:t>
            </a:r>
            <a:r>
              <a:rPr lang="en-US" baseline="0" dirty="0" err="1" smtClean="0"/>
              <a:t>arxiv</a:t>
            </a:r>
            <a:r>
              <a:rPr lang="en-US" baseline="0" dirty="0" smtClean="0"/>
              <a:t> version of the review papers.</a:t>
            </a:r>
          </a:p>
          <a:p>
            <a:endParaRPr lang="en-US" dirty="0"/>
          </a:p>
        </p:txBody>
      </p:sp>
      <p:sp>
        <p:nvSpPr>
          <p:cNvPr id="4" name="Slide Number Placeholder 3"/>
          <p:cNvSpPr>
            <a:spLocks noGrp="1"/>
          </p:cNvSpPr>
          <p:nvPr>
            <p:ph type="sldNum" sz="quarter" idx="10"/>
          </p:nvPr>
        </p:nvSpPr>
        <p:spPr/>
        <p:txBody>
          <a:bodyPr/>
          <a:lstStyle/>
          <a:p>
            <a:fld id="{FEE2B503-FE58-479B-945E-92EE283C628E}" type="slidenum">
              <a:rPr lang="en-US" smtClean="0"/>
              <a:pPr/>
              <a:t>3</a:t>
            </a:fld>
            <a:endParaRPr lang="en-US"/>
          </a:p>
        </p:txBody>
      </p:sp>
    </p:spTree>
    <p:extLst>
      <p:ext uri="{BB962C8B-B14F-4D97-AF65-F5344CB8AC3E}">
        <p14:creationId xmlns:p14="http://schemas.microsoft.com/office/powerpoint/2010/main" xmlns="" val="18313066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Lecture one is mostly phenomenological.  Lecture</a:t>
            </a:r>
            <a:r>
              <a:rPr lang="en-US" baseline="0" dirty="0" smtClean="0"/>
              <a:t> two and two will start from ground up.</a:t>
            </a:r>
          </a:p>
          <a:p>
            <a:r>
              <a:rPr lang="en-US" dirty="0" smtClean="0"/>
              <a:t>  </a:t>
            </a:r>
            <a:endParaRPr lang="en-SG" dirty="0"/>
          </a:p>
        </p:txBody>
      </p:sp>
      <p:sp>
        <p:nvSpPr>
          <p:cNvPr id="4" name="Slide Number Placeholder 3"/>
          <p:cNvSpPr>
            <a:spLocks noGrp="1"/>
          </p:cNvSpPr>
          <p:nvPr>
            <p:ph type="sldNum" sz="quarter" idx="10"/>
          </p:nvPr>
        </p:nvSpPr>
        <p:spPr/>
        <p:txBody>
          <a:bodyPr/>
          <a:lstStyle/>
          <a:p>
            <a:fld id="{FEE2B503-FE58-479B-945E-92EE283C628E}"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MFP is a fundamental concept distinguish diffusive</a:t>
            </a:r>
            <a:r>
              <a:rPr lang="en-US" baseline="0" dirty="0" smtClean="0"/>
              <a:t> over ballistic transport.   For a quantum dot with no size/length, we can hardly talk about diffusive transport.</a:t>
            </a:r>
            <a:endParaRPr lang="en-SG" dirty="0"/>
          </a:p>
        </p:txBody>
      </p:sp>
      <p:sp>
        <p:nvSpPr>
          <p:cNvPr id="4" name="Slide Number Placeholder 3"/>
          <p:cNvSpPr>
            <a:spLocks noGrp="1"/>
          </p:cNvSpPr>
          <p:nvPr>
            <p:ph type="sldNum" sz="quarter" idx="10"/>
          </p:nvPr>
        </p:nvSpPr>
        <p:spPr/>
        <p:txBody>
          <a:bodyPr/>
          <a:lstStyle/>
          <a:p>
            <a:fld id="{FEE2B503-FE58-479B-945E-92EE283C628E}"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Electron</a:t>
            </a:r>
            <a:r>
              <a:rPr lang="en-US" baseline="0" dirty="0" smtClean="0"/>
              <a:t> has charge (-e).  This is obviously in the diffusive transport regime. </a:t>
            </a:r>
          </a:p>
          <a:p>
            <a:endParaRPr lang="en-SG" dirty="0"/>
          </a:p>
        </p:txBody>
      </p:sp>
      <p:sp>
        <p:nvSpPr>
          <p:cNvPr id="4" name="Slide Number Placeholder 3"/>
          <p:cNvSpPr>
            <a:spLocks noGrp="1"/>
          </p:cNvSpPr>
          <p:nvPr>
            <p:ph type="sldNum" sz="quarter" idx="10"/>
          </p:nvPr>
        </p:nvSpPr>
        <p:spPr/>
        <p:txBody>
          <a:bodyPr/>
          <a:lstStyle/>
          <a:p>
            <a:fld id="{FEE2B503-FE58-479B-945E-92EE283C628E}"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MPF: l = v</a:t>
            </a:r>
            <a:r>
              <a:rPr lang="el-GR" dirty="0" smtClean="0"/>
              <a:t>τ</a:t>
            </a:r>
            <a:r>
              <a:rPr lang="en-US" dirty="0" smtClean="0"/>
              <a:t>.</a:t>
            </a:r>
            <a:endParaRPr lang="en-SG" dirty="0"/>
          </a:p>
        </p:txBody>
      </p:sp>
      <p:sp>
        <p:nvSpPr>
          <p:cNvPr id="4" name="Slide Number Placeholder 3"/>
          <p:cNvSpPr>
            <a:spLocks noGrp="1"/>
          </p:cNvSpPr>
          <p:nvPr>
            <p:ph type="sldNum" sz="quarter" idx="10"/>
          </p:nvPr>
        </p:nvSpPr>
        <p:spPr/>
        <p:txBody>
          <a:bodyPr/>
          <a:lstStyle/>
          <a:p>
            <a:fld id="{FEE2B503-FE58-479B-945E-92EE283C628E}" type="slidenum">
              <a:rPr lang="en-US" smtClean="0"/>
              <a:pPr/>
              <a:t>8</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Lead rho </a:t>
            </a:r>
            <a:r>
              <a:rPr lang="en-US" dirty="0" err="1" smtClean="0"/>
              <a:t>vs</a:t>
            </a:r>
            <a:r>
              <a:rPr lang="en-US" dirty="0" smtClean="0"/>
              <a:t> T is from http://www.bpc.edu/mathscience/faculty/jones/chapter_1_01.html</a:t>
            </a:r>
          </a:p>
          <a:p>
            <a:r>
              <a:rPr lang="en-US" dirty="0" smtClean="0"/>
              <a:t>The Debye</a:t>
            </a:r>
            <a:r>
              <a:rPr lang="en-US" baseline="0" dirty="0" smtClean="0"/>
              <a:t> temperature of </a:t>
            </a:r>
            <a:r>
              <a:rPr lang="en-US" baseline="0" dirty="0" err="1" smtClean="0"/>
              <a:t>Pb</a:t>
            </a:r>
            <a:r>
              <a:rPr lang="en-US" baseline="0" dirty="0" smtClean="0"/>
              <a:t> is 88 K; this explains why the linear region is so large.</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69C01F1F-4FCC-4E3C-850F-D73A5C6DE33D}" type="slidenum">
              <a:rPr lang="en-US" smtClean="0"/>
              <a:pPr/>
              <a:t>11</a:t>
            </a:fld>
            <a:endParaRPr lang="en-US"/>
          </a:p>
        </p:txBody>
      </p:sp>
    </p:spTree>
    <p:extLst>
      <p:ext uri="{BB962C8B-B14F-4D97-AF65-F5344CB8AC3E}">
        <p14:creationId xmlns:p14="http://schemas.microsoft.com/office/powerpoint/2010/main" xmlns="" val="34093492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Kondo</a:t>
            </a:r>
            <a:r>
              <a:rPr lang="en-US" baseline="0" dirty="0" smtClean="0"/>
              <a:t> problem has rich physics and is a big topic in traditional condensed matter physics.</a:t>
            </a:r>
            <a:endParaRPr lang="en-US" dirty="0"/>
          </a:p>
        </p:txBody>
      </p:sp>
      <p:sp>
        <p:nvSpPr>
          <p:cNvPr id="4" name="Slide Number Placeholder 3"/>
          <p:cNvSpPr>
            <a:spLocks noGrp="1"/>
          </p:cNvSpPr>
          <p:nvPr>
            <p:ph type="sldNum" sz="quarter" idx="10"/>
          </p:nvPr>
        </p:nvSpPr>
        <p:spPr/>
        <p:txBody>
          <a:bodyPr/>
          <a:lstStyle/>
          <a:p>
            <a:fld id="{69C01F1F-4FCC-4E3C-850F-D73A5C6DE33D}" type="slidenum">
              <a:rPr lang="en-US" smtClean="0"/>
              <a:pPr/>
              <a:t>12</a:t>
            </a:fld>
            <a:endParaRPr lang="en-US"/>
          </a:p>
        </p:txBody>
      </p:sp>
    </p:spTree>
    <p:extLst>
      <p:ext uri="{BB962C8B-B14F-4D97-AF65-F5344CB8AC3E}">
        <p14:creationId xmlns:p14="http://schemas.microsoft.com/office/powerpoint/2010/main" xmlns="" val="17225395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28600" indent="-228600">
              <a:buNone/>
            </a:pPr>
            <a:r>
              <a:rPr lang="en-US" dirty="0" smtClean="0"/>
              <a:t>Mg: Magnesium (Ne)3s</a:t>
            </a:r>
            <a:r>
              <a:rPr lang="en-US" baseline="30000" dirty="0" smtClean="0"/>
              <a:t>2</a:t>
            </a:r>
            <a:r>
              <a:rPr lang="en-US" dirty="0" smtClean="0"/>
              <a:t>,  </a:t>
            </a:r>
            <a:r>
              <a:rPr lang="en-US" dirty="0" err="1" smtClean="0"/>
              <a:t>Mn</a:t>
            </a:r>
            <a:r>
              <a:rPr lang="en-US" dirty="0" smtClean="0"/>
              <a:t>: Manganese (</a:t>
            </a:r>
            <a:r>
              <a:rPr lang="en-US" dirty="0" err="1" smtClean="0"/>
              <a:t>Ar</a:t>
            </a:r>
            <a:r>
              <a:rPr lang="en-US" dirty="0" smtClean="0"/>
              <a:t>)3d</a:t>
            </a:r>
            <a:r>
              <a:rPr lang="en-US" baseline="30000" dirty="0" smtClean="0"/>
              <a:t>5</a:t>
            </a:r>
            <a:r>
              <a:rPr lang="en-US" dirty="0" smtClean="0"/>
              <a:t>4s</a:t>
            </a:r>
            <a:r>
              <a:rPr lang="en-US" baseline="30000" dirty="0" smtClean="0"/>
              <a:t>2</a:t>
            </a:r>
            <a:r>
              <a:rPr lang="en-US" dirty="0" smtClean="0"/>
              <a:t>.</a:t>
            </a:r>
          </a:p>
          <a:p>
            <a:pPr marL="228600" indent="-228600">
              <a:buNone/>
            </a:pPr>
            <a:endParaRPr lang="en-US" dirty="0" smtClean="0"/>
          </a:p>
          <a:p>
            <a:pPr marL="228600" indent="-228600">
              <a:buNone/>
            </a:pPr>
            <a:r>
              <a:rPr lang="en-US" dirty="0" smtClean="0"/>
              <a:t>A. A. </a:t>
            </a:r>
            <a:r>
              <a:rPr lang="en-US" dirty="0" err="1" smtClean="0"/>
              <a:t>Abrikosov</a:t>
            </a:r>
            <a:r>
              <a:rPr lang="en-US" dirty="0" smtClean="0"/>
              <a:t>,</a:t>
            </a:r>
            <a:r>
              <a:rPr lang="en-US" baseline="0" dirty="0" smtClean="0"/>
              <a:t> </a:t>
            </a:r>
            <a:r>
              <a:rPr lang="en-US" i="1" dirty="0" err="1" smtClean="0"/>
              <a:t>Europhys</a:t>
            </a:r>
            <a:r>
              <a:rPr lang="en-US" i="1" dirty="0" smtClean="0"/>
              <a:t>. </a:t>
            </a:r>
            <a:r>
              <a:rPr lang="en-US" i="1" dirty="0" err="1" smtClean="0"/>
              <a:t>Lett</a:t>
            </a:r>
            <a:r>
              <a:rPr lang="en-US" i="1" dirty="0" smtClean="0"/>
              <a:t>.</a:t>
            </a:r>
            <a:r>
              <a:rPr lang="en-US" dirty="0" smtClean="0"/>
              <a:t> </a:t>
            </a:r>
            <a:r>
              <a:rPr lang="en-US" b="1" dirty="0" smtClean="0"/>
              <a:t>49</a:t>
            </a:r>
            <a:r>
              <a:rPr lang="en-US" dirty="0" smtClean="0"/>
              <a:t> 789 (2000): this paper gives</a:t>
            </a:r>
            <a:r>
              <a:rPr lang="en-US" baseline="0" dirty="0" smtClean="0"/>
              <a:t> theory that magneto-resistance can be linear in </a:t>
            </a:r>
            <a:r>
              <a:rPr lang="en-US" i="1" baseline="0" dirty="0" smtClean="0"/>
              <a:t>H</a:t>
            </a:r>
            <a:r>
              <a:rPr lang="en-US" baseline="0" dirty="0" smtClean="0"/>
              <a:t>, not quadratic for some systems. Seems to be a hot topic related to topological insulator.</a:t>
            </a:r>
          </a:p>
          <a:p>
            <a:pPr marL="228600" indent="-228600">
              <a:buAutoNum type="alphaUcPeriod"/>
            </a:pPr>
            <a:endParaRPr lang="en-US" dirty="0"/>
          </a:p>
        </p:txBody>
      </p:sp>
      <p:sp>
        <p:nvSpPr>
          <p:cNvPr id="4" name="Slide Number Placeholder 3"/>
          <p:cNvSpPr>
            <a:spLocks noGrp="1"/>
          </p:cNvSpPr>
          <p:nvPr>
            <p:ph type="sldNum" sz="quarter" idx="10"/>
          </p:nvPr>
        </p:nvSpPr>
        <p:spPr/>
        <p:txBody>
          <a:bodyPr/>
          <a:lstStyle/>
          <a:p>
            <a:fld id="{69C01F1F-4FCC-4E3C-850F-D73A5C6DE33D}" type="slidenum">
              <a:rPr lang="en-US" smtClean="0"/>
              <a:pPr/>
              <a:t>13</a:t>
            </a:fld>
            <a:endParaRPr lang="en-US"/>
          </a:p>
        </p:txBody>
      </p:sp>
    </p:spTree>
    <p:extLst>
      <p:ext uri="{BB962C8B-B14F-4D97-AF65-F5344CB8AC3E}">
        <p14:creationId xmlns:p14="http://schemas.microsoft.com/office/powerpoint/2010/main" xmlns="" val="27343213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Green-Kubo approach, see </a:t>
            </a:r>
            <a:r>
              <a:rPr lang="es-ES" dirty="0" smtClean="0"/>
              <a:t>R. </a:t>
            </a:r>
            <a:r>
              <a:rPr lang="es-ES" dirty="0" err="1" smtClean="0"/>
              <a:t>Kubo</a:t>
            </a:r>
            <a:r>
              <a:rPr lang="es-ES" dirty="0" smtClean="0"/>
              <a:t>, M. Toda, N. </a:t>
            </a:r>
            <a:r>
              <a:rPr lang="es-ES" dirty="0" err="1" smtClean="0"/>
              <a:t>Hashitsume</a:t>
            </a:r>
            <a:r>
              <a:rPr lang="es-ES" dirty="0" smtClean="0"/>
              <a:t>, “</a:t>
            </a:r>
            <a:r>
              <a:rPr lang="es-ES" dirty="0" err="1" smtClean="0"/>
              <a:t>Statistical</a:t>
            </a:r>
            <a:r>
              <a:rPr lang="es-ES" baseline="0" dirty="0" smtClean="0"/>
              <a:t> </a:t>
            </a:r>
            <a:r>
              <a:rPr lang="es-ES" baseline="0" dirty="0" err="1" smtClean="0"/>
              <a:t>Physics</a:t>
            </a:r>
            <a:r>
              <a:rPr lang="es-ES" baseline="0" dirty="0" smtClean="0"/>
              <a:t> II.”     </a:t>
            </a:r>
            <a:r>
              <a:rPr lang="es-ES" baseline="0" dirty="0" err="1" smtClean="0"/>
              <a:t>See</a:t>
            </a:r>
            <a:r>
              <a:rPr lang="es-ES" baseline="0" dirty="0" smtClean="0"/>
              <a:t> my </a:t>
            </a:r>
            <a:r>
              <a:rPr lang="es-ES" baseline="0" dirty="0" err="1" smtClean="0"/>
              <a:t>own</a:t>
            </a:r>
            <a:r>
              <a:rPr lang="es-ES" baseline="0" dirty="0" smtClean="0"/>
              <a:t> </a:t>
            </a:r>
            <a:r>
              <a:rPr lang="es-ES" baseline="0" dirty="0" err="1" smtClean="0"/>
              <a:t>handwritten</a:t>
            </a:r>
            <a:r>
              <a:rPr lang="es-ES" baseline="0" dirty="0" smtClean="0"/>
              <a:t> notes </a:t>
            </a:r>
            <a:r>
              <a:rPr lang="es-ES" baseline="0" dirty="0" err="1" smtClean="0"/>
              <a:t>on</a:t>
            </a:r>
            <a:r>
              <a:rPr lang="es-ES" baseline="0" dirty="0" smtClean="0"/>
              <a:t> </a:t>
            </a:r>
            <a:r>
              <a:rPr lang="es-ES" baseline="0" dirty="0" err="1" smtClean="0"/>
              <a:t>the</a:t>
            </a:r>
            <a:r>
              <a:rPr lang="es-ES" baseline="0" dirty="0" smtClean="0"/>
              <a:t> </a:t>
            </a:r>
            <a:r>
              <a:rPr lang="es-ES" baseline="0" dirty="0" err="1" smtClean="0"/>
              <a:t>derivation</a:t>
            </a:r>
            <a:r>
              <a:rPr lang="es-ES" baseline="0" dirty="0" smtClean="0"/>
              <a:t> of </a:t>
            </a:r>
            <a:r>
              <a:rPr lang="es-ES" baseline="0" dirty="0" err="1" smtClean="0"/>
              <a:t>Kubo-Greenwood</a:t>
            </a:r>
            <a:r>
              <a:rPr lang="es-ES" baseline="0" dirty="0" smtClean="0"/>
              <a:t> </a:t>
            </a:r>
            <a:r>
              <a:rPr lang="es-ES" baseline="0" dirty="0" err="1" smtClean="0"/>
              <a:t>formula.s</a:t>
            </a:r>
            <a:endParaRPr lang="en-SG" dirty="0"/>
          </a:p>
        </p:txBody>
      </p:sp>
      <p:sp>
        <p:nvSpPr>
          <p:cNvPr id="4" name="Slide Number Placeholder 3"/>
          <p:cNvSpPr>
            <a:spLocks noGrp="1"/>
          </p:cNvSpPr>
          <p:nvPr>
            <p:ph type="sldNum" sz="quarter" idx="10"/>
          </p:nvPr>
        </p:nvSpPr>
        <p:spPr/>
        <p:txBody>
          <a:bodyPr/>
          <a:lstStyle/>
          <a:p>
            <a:fld id="{FEE2B503-FE58-479B-945E-92EE283C628E}" type="slidenum">
              <a:rPr lang="en-US" smtClean="0"/>
              <a:pPr/>
              <a:t>15</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We recall</a:t>
            </a:r>
            <a:r>
              <a:rPr lang="en-US" baseline="0" dirty="0" smtClean="0"/>
              <a:t> Brownian motion, </a:t>
            </a:r>
            <a:r>
              <a:rPr lang="en-US" baseline="0" dirty="0" err="1" smtClean="0"/>
              <a:t>Langevin</a:t>
            </a:r>
            <a:r>
              <a:rPr lang="en-US" baseline="0" dirty="0" smtClean="0"/>
              <a:t> equation and Fokker-Planck equations, Einstein formula, etc.  See book by, e.g., N </a:t>
            </a:r>
            <a:r>
              <a:rPr lang="en-US" baseline="0" dirty="0" err="1" smtClean="0"/>
              <a:t>Pottier</a:t>
            </a:r>
            <a:r>
              <a:rPr lang="en-US" baseline="0" dirty="0" smtClean="0"/>
              <a:t>, “</a:t>
            </a:r>
            <a:r>
              <a:rPr lang="en-US" baseline="0" dirty="0" err="1" smtClean="0"/>
              <a:t>Nonequilibrium</a:t>
            </a:r>
            <a:r>
              <a:rPr lang="en-US" baseline="0" dirty="0" smtClean="0"/>
              <a:t> statistical physics.”</a:t>
            </a:r>
          </a:p>
          <a:p>
            <a:endParaRPr lang="en-SG" dirty="0"/>
          </a:p>
        </p:txBody>
      </p:sp>
      <p:sp>
        <p:nvSpPr>
          <p:cNvPr id="4" name="Slide Number Placeholder 3"/>
          <p:cNvSpPr>
            <a:spLocks noGrp="1"/>
          </p:cNvSpPr>
          <p:nvPr>
            <p:ph type="sldNum" sz="quarter" idx="10"/>
          </p:nvPr>
        </p:nvSpPr>
        <p:spPr/>
        <p:txBody>
          <a:bodyPr/>
          <a:lstStyle/>
          <a:p>
            <a:fld id="{FEE2B503-FE58-479B-945E-92EE283C628E}" type="slidenum">
              <a:rPr lang="en-US" smtClean="0"/>
              <a:pPr/>
              <a:t>16</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For near zero-dimensional systems like this, we need a different perspective of physical quantities,</a:t>
            </a:r>
            <a:r>
              <a:rPr lang="en-US" baseline="0" dirty="0" smtClean="0"/>
              <a:t> like thermal conductance G. </a:t>
            </a:r>
            <a:endParaRPr lang="en-SG" dirty="0"/>
          </a:p>
        </p:txBody>
      </p:sp>
      <p:sp>
        <p:nvSpPr>
          <p:cNvPr id="4" name="Slide Number Placeholder 3"/>
          <p:cNvSpPr>
            <a:spLocks noGrp="1"/>
          </p:cNvSpPr>
          <p:nvPr>
            <p:ph type="sldNum" sz="quarter" idx="10"/>
          </p:nvPr>
        </p:nvSpPr>
        <p:spPr/>
        <p:txBody>
          <a:bodyPr/>
          <a:lstStyle/>
          <a:p>
            <a:fld id="{FEE2B503-FE58-479B-945E-92EE283C628E}" type="slidenum">
              <a:rPr lang="en-US" smtClean="0"/>
              <a:pPr/>
              <a:t>17</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By convention,</a:t>
            </a:r>
            <a:r>
              <a:rPr lang="en-US" baseline="0" dirty="0" smtClean="0"/>
              <a:t> I_L is the current out of the left bath.   Why we need to divide by 2</a:t>
            </a:r>
            <a:r>
              <a:rPr lang="el-GR" baseline="0" dirty="0" smtClean="0"/>
              <a:t>π</a:t>
            </a:r>
            <a:r>
              <a:rPr lang="en-US" baseline="0" dirty="0" smtClean="0"/>
              <a:t>, not pi or other factor?   Since the temperature of the left and right can be any value in the Bose function f, this is a nonlinear response current.   We give a derivation in late lectures from NEGF.   Another approach is scattering picture approach, see my first review in EPJB. </a:t>
            </a:r>
          </a:p>
          <a:p>
            <a:endParaRPr lang="en-US" baseline="0" dirty="0" smtClean="0"/>
          </a:p>
          <a:p>
            <a:endParaRPr lang="en-US" baseline="0" dirty="0" smtClean="0"/>
          </a:p>
          <a:p>
            <a:endParaRPr lang="en-SG" dirty="0"/>
          </a:p>
        </p:txBody>
      </p:sp>
      <p:sp>
        <p:nvSpPr>
          <p:cNvPr id="4" name="Slide Number Placeholder 3"/>
          <p:cNvSpPr>
            <a:spLocks noGrp="1"/>
          </p:cNvSpPr>
          <p:nvPr>
            <p:ph type="sldNum" sz="quarter" idx="10"/>
          </p:nvPr>
        </p:nvSpPr>
        <p:spPr/>
        <p:txBody>
          <a:bodyPr/>
          <a:lstStyle/>
          <a:p>
            <a:fld id="{FEE2B503-FE58-479B-945E-92EE283C628E}" type="slidenum">
              <a:rPr lang="en-US" smtClean="0"/>
              <a:pPr/>
              <a:t>20</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is a research topic of current interests, see many of contributions from Prof. Li </a:t>
            </a:r>
            <a:r>
              <a:rPr lang="en-US" dirty="0" err="1" smtClean="0"/>
              <a:t>Baowen’s</a:t>
            </a:r>
            <a:r>
              <a:rPr lang="en-US" dirty="0" smtClean="0"/>
              <a:t> group.</a:t>
            </a:r>
          </a:p>
          <a:p>
            <a:endParaRPr lang="en-SG" dirty="0"/>
          </a:p>
        </p:txBody>
      </p:sp>
      <p:sp>
        <p:nvSpPr>
          <p:cNvPr id="4" name="Slide Number Placeholder 3"/>
          <p:cNvSpPr>
            <a:spLocks noGrp="1"/>
          </p:cNvSpPr>
          <p:nvPr>
            <p:ph type="sldNum" sz="quarter" idx="10"/>
          </p:nvPr>
        </p:nvSpPr>
        <p:spPr/>
        <p:txBody>
          <a:bodyPr/>
          <a:lstStyle/>
          <a:p>
            <a:fld id="{FEE2B503-FE58-479B-945E-92EE283C628E}" type="slidenum">
              <a:rPr lang="en-US" smtClean="0"/>
              <a:pPr/>
              <a:t>21</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See </a:t>
            </a:r>
            <a:r>
              <a:rPr lang="en-US" dirty="0" err="1" smtClean="0"/>
              <a:t>Lifa</a:t>
            </a:r>
            <a:r>
              <a:rPr lang="en-US" dirty="0" smtClean="0"/>
              <a:t> Zhang’s papers,</a:t>
            </a:r>
            <a:r>
              <a:rPr lang="en-US" baseline="0" dirty="0" smtClean="0"/>
              <a:t> e.g., </a:t>
            </a:r>
            <a:r>
              <a:rPr lang="en-SG" dirty="0" smtClean="0"/>
              <a:t>New J. Phys. 11, 113038 (2009). </a:t>
            </a:r>
            <a:endParaRPr lang="en-SG" dirty="0"/>
          </a:p>
        </p:txBody>
      </p:sp>
      <p:sp>
        <p:nvSpPr>
          <p:cNvPr id="4" name="Slide Number Placeholder 3"/>
          <p:cNvSpPr>
            <a:spLocks noGrp="1"/>
          </p:cNvSpPr>
          <p:nvPr>
            <p:ph type="sldNum" sz="quarter" idx="10"/>
          </p:nvPr>
        </p:nvSpPr>
        <p:spPr/>
        <p:txBody>
          <a:bodyPr/>
          <a:lstStyle/>
          <a:p>
            <a:fld id="{FEE2B503-FE58-479B-945E-92EE283C628E}" type="slidenum">
              <a:rPr lang="en-US" smtClean="0"/>
              <a:pPr/>
              <a:t>23</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These are more or less trivial.</a:t>
            </a:r>
            <a:endParaRPr lang="en-SG" dirty="0"/>
          </a:p>
        </p:txBody>
      </p:sp>
      <p:sp>
        <p:nvSpPr>
          <p:cNvPr id="4" name="Slide Number Placeholder 3"/>
          <p:cNvSpPr>
            <a:spLocks noGrp="1"/>
          </p:cNvSpPr>
          <p:nvPr>
            <p:ph type="sldNum" sz="quarter" idx="10"/>
          </p:nvPr>
        </p:nvSpPr>
        <p:spPr/>
        <p:txBody>
          <a:bodyPr/>
          <a:lstStyle/>
          <a:p>
            <a:fld id="{FEE2B503-FE58-479B-945E-92EE283C628E}" type="slidenum">
              <a:rPr lang="en-US" smtClean="0"/>
              <a:pPr/>
              <a:t>29</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Answer</a:t>
            </a:r>
            <a:r>
              <a:rPr lang="en-US" baseline="0" dirty="0" smtClean="0"/>
              <a:t> to problem 6 is in my handwritten notes.  It is long.</a:t>
            </a:r>
          </a:p>
          <a:p>
            <a:endParaRPr lang="en-SG" dirty="0"/>
          </a:p>
        </p:txBody>
      </p:sp>
      <p:sp>
        <p:nvSpPr>
          <p:cNvPr id="4" name="Slide Number Placeholder 3"/>
          <p:cNvSpPr>
            <a:spLocks noGrp="1"/>
          </p:cNvSpPr>
          <p:nvPr>
            <p:ph type="sldNum" sz="quarter" idx="10"/>
          </p:nvPr>
        </p:nvSpPr>
        <p:spPr/>
        <p:txBody>
          <a:bodyPr/>
          <a:lstStyle/>
          <a:p>
            <a:fld id="{FEE2B503-FE58-479B-945E-92EE283C628E}" type="slidenum">
              <a:rPr lang="en-US" smtClean="0"/>
              <a:pPr/>
              <a:t>30</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Schwinger introduced earliest g&lt;, g&gt;, </a:t>
            </a:r>
            <a:r>
              <a:rPr lang="en-US" dirty="0" err="1" smtClean="0"/>
              <a:t>g^t</a:t>
            </a:r>
            <a:r>
              <a:rPr lang="en-US" dirty="0" smtClean="0"/>
              <a:t>,</a:t>
            </a:r>
            <a:r>
              <a:rPr lang="en-US" baseline="0" dirty="0" smtClean="0"/>
              <a:t> </a:t>
            </a:r>
            <a:r>
              <a:rPr lang="en-US" baseline="0" dirty="0" err="1" smtClean="0"/>
              <a:t>g^t_bar</a:t>
            </a:r>
            <a:r>
              <a:rPr lang="en-US" baseline="0" dirty="0" smtClean="0"/>
              <a:t>.  </a:t>
            </a:r>
            <a:r>
              <a:rPr lang="en-US" baseline="0" dirty="0" err="1" smtClean="0"/>
              <a:t>Kadanoff</a:t>
            </a:r>
            <a:r>
              <a:rPr lang="en-US" baseline="0" dirty="0" smtClean="0"/>
              <a:t> and </a:t>
            </a:r>
            <a:r>
              <a:rPr lang="en-US" baseline="0" dirty="0" err="1" smtClean="0"/>
              <a:t>Baym</a:t>
            </a:r>
            <a:r>
              <a:rPr lang="en-US" baseline="0" dirty="0" smtClean="0"/>
              <a:t> had their famous book “quantum statistical mechanics”, </a:t>
            </a:r>
            <a:r>
              <a:rPr lang="en-US" baseline="0" dirty="0" err="1" smtClean="0"/>
              <a:t>Keldysh</a:t>
            </a:r>
            <a:r>
              <a:rPr lang="en-US" baseline="0" dirty="0" smtClean="0"/>
              <a:t> emphasized the contour order and its usefulness for diagrammatic expansion, </a:t>
            </a:r>
            <a:r>
              <a:rPr lang="en-US" baseline="0" dirty="0" err="1" smtClean="0"/>
              <a:t>Caroli</a:t>
            </a:r>
            <a:r>
              <a:rPr lang="en-US" baseline="0" dirty="0" smtClean="0"/>
              <a:t> perhaps first apply to transport, and we now have the Meir-</a:t>
            </a:r>
            <a:r>
              <a:rPr lang="en-US" baseline="0" dirty="0" err="1" smtClean="0"/>
              <a:t>Wingreen</a:t>
            </a:r>
            <a:r>
              <a:rPr lang="en-US" baseline="0" dirty="0" smtClean="0"/>
              <a:t> formula for current when the center is interactive.</a:t>
            </a:r>
          </a:p>
          <a:p>
            <a:endParaRPr lang="en-SG" dirty="0"/>
          </a:p>
        </p:txBody>
      </p:sp>
      <p:sp>
        <p:nvSpPr>
          <p:cNvPr id="4" name="Slide Number Placeholder 3"/>
          <p:cNvSpPr>
            <a:spLocks noGrp="1"/>
          </p:cNvSpPr>
          <p:nvPr>
            <p:ph type="sldNum" sz="quarter" idx="10"/>
          </p:nvPr>
        </p:nvSpPr>
        <p:spPr/>
        <p:txBody>
          <a:bodyPr/>
          <a:lstStyle/>
          <a:p>
            <a:fld id="{FEE2B503-FE58-479B-945E-92EE283C628E}" type="slidenum">
              <a:rPr lang="en-US" smtClean="0"/>
              <a:pPr/>
              <a:t>33</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du/</a:t>
            </a:r>
            <a:r>
              <a:rPr lang="en-US" dirty="0" err="1" smtClean="0"/>
              <a:t>dt</a:t>
            </a:r>
            <a:r>
              <a:rPr lang="en-US" baseline="0" dirty="0" smtClean="0"/>
              <a:t> = </a:t>
            </a:r>
            <a:r>
              <a:rPr lang="en-US" baseline="0" dirty="0" err="1" smtClean="0"/>
              <a:t>sqrt</a:t>
            </a:r>
            <a:r>
              <a:rPr lang="en-US" baseline="0" dirty="0" smtClean="0"/>
              <a:t>(</a:t>
            </a:r>
            <a:r>
              <a:rPr lang="en-US" baseline="0" dirty="0" err="1" smtClean="0"/>
              <a:t>hbar</a:t>
            </a:r>
            <a:r>
              <a:rPr lang="en-US" baseline="0" dirty="0" smtClean="0"/>
              <a:t>/(2Omega)) ( -  a + a\dagger) (</a:t>
            </a:r>
            <a:r>
              <a:rPr lang="en-US" baseline="0" dirty="0" err="1" smtClean="0"/>
              <a:t>i</a:t>
            </a:r>
            <a:r>
              <a:rPr lang="en-US" baseline="0" dirty="0" smtClean="0"/>
              <a:t> Omega</a:t>
            </a:r>
            <a:r>
              <a:rPr lang="en-US" baseline="0" dirty="0" smtClean="0"/>
              <a:t>).   The harmonic oscillator is also fundamental in the quantum field of photon, e.g.</a:t>
            </a:r>
          </a:p>
          <a:p>
            <a:endParaRPr lang="en-US" dirty="0"/>
          </a:p>
        </p:txBody>
      </p:sp>
      <p:sp>
        <p:nvSpPr>
          <p:cNvPr id="4" name="Slide Number Placeholder 3"/>
          <p:cNvSpPr>
            <a:spLocks noGrp="1"/>
          </p:cNvSpPr>
          <p:nvPr>
            <p:ph type="sldNum" sz="quarter" idx="10"/>
          </p:nvPr>
        </p:nvSpPr>
        <p:spPr/>
        <p:txBody>
          <a:bodyPr/>
          <a:lstStyle/>
          <a:p>
            <a:fld id="{FEE2B503-FE58-479B-945E-92EE283C628E}" type="slidenum">
              <a:rPr lang="en-US" smtClean="0"/>
              <a:pPr/>
              <a:t>35</a:t>
            </a:fld>
            <a:endParaRPr lang="en-US"/>
          </a:p>
        </p:txBody>
      </p:sp>
    </p:spTree>
    <p:extLst>
      <p:ext uri="{BB962C8B-B14F-4D97-AF65-F5344CB8AC3E}">
        <p14:creationId xmlns:p14="http://schemas.microsoft.com/office/powerpoint/2010/main" xmlns="" val="6691502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Derive the last equation from the top definition.</a:t>
            </a:r>
          </a:p>
          <a:p>
            <a:endParaRPr lang="en-SG" dirty="0"/>
          </a:p>
        </p:txBody>
      </p:sp>
      <p:sp>
        <p:nvSpPr>
          <p:cNvPr id="4" name="Slide Number Placeholder 3"/>
          <p:cNvSpPr>
            <a:spLocks noGrp="1"/>
          </p:cNvSpPr>
          <p:nvPr>
            <p:ph type="sldNum" sz="quarter" idx="10"/>
          </p:nvPr>
        </p:nvSpPr>
        <p:spPr/>
        <p:txBody>
          <a:bodyPr/>
          <a:lstStyle/>
          <a:p>
            <a:fld id="{FEE2B503-FE58-479B-945E-92EE283C628E}" type="slidenum">
              <a:rPr lang="en-US" smtClean="0"/>
              <a:pPr/>
              <a:t>38</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 Ť are called super-operator,</a:t>
            </a:r>
            <a:r>
              <a:rPr lang="en-US" baseline="0" dirty="0" smtClean="0"/>
              <a:t> as it act on the operator, not in the vector of Hilbert space</a:t>
            </a:r>
            <a:r>
              <a:rPr lang="en-US" baseline="0" dirty="0" smtClean="0"/>
              <a:t>.   What to define for theta(0) is a bit arbitrary/controversy.</a:t>
            </a:r>
            <a:endParaRPr lang="en-US" baseline="0" dirty="0" smtClean="0"/>
          </a:p>
          <a:p>
            <a:endParaRPr lang="en-US" dirty="0"/>
          </a:p>
        </p:txBody>
      </p:sp>
      <p:sp>
        <p:nvSpPr>
          <p:cNvPr id="4" name="Slide Number Placeholder 3"/>
          <p:cNvSpPr>
            <a:spLocks noGrp="1"/>
          </p:cNvSpPr>
          <p:nvPr>
            <p:ph type="sldNum" sz="quarter" idx="10"/>
          </p:nvPr>
        </p:nvSpPr>
        <p:spPr/>
        <p:txBody>
          <a:bodyPr/>
          <a:lstStyle/>
          <a:p>
            <a:fld id="{FEE2B503-FE58-479B-945E-92EE283C628E}" type="slidenum">
              <a:rPr lang="en-US" smtClean="0"/>
              <a:pPr/>
              <a:t>39</a:t>
            </a:fld>
            <a:endParaRPr lang="en-US"/>
          </a:p>
        </p:txBody>
      </p:sp>
    </p:spTree>
    <p:extLst>
      <p:ext uri="{BB962C8B-B14F-4D97-AF65-F5344CB8AC3E}">
        <p14:creationId xmlns:p14="http://schemas.microsoft.com/office/powerpoint/2010/main" xmlns="" val="49998568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We use the convention that</a:t>
            </a:r>
            <a:r>
              <a:rPr lang="en-US" baseline="0" dirty="0" smtClean="0"/>
              <a:t> </a:t>
            </a:r>
            <a:r>
              <a:rPr lang="en-US" baseline="0" dirty="0" err="1" smtClean="0"/>
              <a:t>planewave</a:t>
            </a:r>
            <a:r>
              <a:rPr lang="en-US" baseline="0" dirty="0" smtClean="0"/>
              <a:t> is exp(</a:t>
            </a:r>
            <a:r>
              <a:rPr lang="en-US" baseline="0" dirty="0" err="1" smtClean="0"/>
              <a:t>ik.r</a:t>
            </a:r>
            <a:r>
              <a:rPr lang="en-US" baseline="0" dirty="0" smtClean="0"/>
              <a:t> – </a:t>
            </a:r>
            <a:r>
              <a:rPr lang="en-US" baseline="0" dirty="0" err="1" smtClean="0"/>
              <a:t>i</a:t>
            </a:r>
            <a:r>
              <a:rPr lang="en-US" baseline="0" dirty="0" smtClean="0"/>
              <a:t> </a:t>
            </a:r>
            <a:r>
              <a:rPr lang="el-GR" baseline="0" dirty="0" smtClean="0"/>
              <a:t>ω</a:t>
            </a:r>
            <a:r>
              <a:rPr lang="en-US" baseline="0" dirty="0" smtClean="0"/>
              <a:t>t</a:t>
            </a:r>
            <a:r>
              <a:rPr lang="en-US" baseline="0" dirty="0" smtClean="0"/>
              <a:t>).</a:t>
            </a:r>
          </a:p>
          <a:p>
            <a:endParaRPr lang="en-US" dirty="0"/>
          </a:p>
        </p:txBody>
      </p:sp>
      <p:sp>
        <p:nvSpPr>
          <p:cNvPr id="4" name="Slide Number Placeholder 3"/>
          <p:cNvSpPr>
            <a:spLocks noGrp="1"/>
          </p:cNvSpPr>
          <p:nvPr>
            <p:ph type="sldNum" sz="quarter" idx="10"/>
          </p:nvPr>
        </p:nvSpPr>
        <p:spPr/>
        <p:txBody>
          <a:bodyPr/>
          <a:lstStyle/>
          <a:p>
            <a:fld id="{FEE2B503-FE58-479B-945E-92EE283C628E}" type="slidenum">
              <a:rPr lang="en-US" smtClean="0"/>
              <a:pPr/>
              <a:t>41</a:t>
            </a:fld>
            <a:endParaRPr lang="en-US"/>
          </a:p>
        </p:txBody>
      </p:sp>
    </p:spTree>
    <p:extLst>
      <p:ext uri="{BB962C8B-B14F-4D97-AF65-F5344CB8AC3E}">
        <p14:creationId xmlns:p14="http://schemas.microsoft.com/office/powerpoint/2010/main" xmlns="" val="332726717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What periodicity/boundary</a:t>
            </a:r>
            <a:r>
              <a:rPr lang="en-US" baseline="0" dirty="0" smtClean="0"/>
              <a:t> do we have for </a:t>
            </a:r>
            <a:r>
              <a:rPr lang="en-US" baseline="0" dirty="0" err="1" smtClean="0"/>
              <a:t>fermion</a:t>
            </a:r>
            <a:r>
              <a:rPr lang="en-US" baseline="0" dirty="0" smtClean="0"/>
              <a:t>?</a:t>
            </a:r>
            <a:endParaRPr lang="en-SG" dirty="0"/>
          </a:p>
        </p:txBody>
      </p:sp>
      <p:sp>
        <p:nvSpPr>
          <p:cNvPr id="4" name="Slide Number Placeholder 3"/>
          <p:cNvSpPr>
            <a:spLocks noGrp="1"/>
          </p:cNvSpPr>
          <p:nvPr>
            <p:ph type="sldNum" sz="quarter" idx="10"/>
          </p:nvPr>
        </p:nvSpPr>
        <p:spPr/>
        <p:txBody>
          <a:bodyPr/>
          <a:lstStyle/>
          <a:p>
            <a:fld id="{FEE2B503-FE58-479B-945E-92EE283C628E}" type="slidenum">
              <a:rPr lang="en-US" smtClean="0"/>
              <a:pPr/>
              <a:t>43</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a:ln/>
        </p:spPr>
      </p:sp>
      <p:sp>
        <p:nvSpPr>
          <p:cNvPr id="62467" name="Notes Placeholder 2"/>
          <p:cNvSpPr>
            <a:spLocks noGrp="1"/>
          </p:cNvSpPr>
          <p:nvPr>
            <p:ph type="body" idx="1"/>
          </p:nvPr>
        </p:nvSpPr>
        <p:spPr>
          <a:noFill/>
          <a:ln/>
        </p:spPr>
        <p:txBody>
          <a:bodyPr/>
          <a:lstStyle/>
          <a:p>
            <a:pPr eaLnBrk="1" hangingPunct="1"/>
            <a:r>
              <a:rPr lang="en-US" smtClean="0"/>
              <a:t>Other types such as Matsubara Green’s function or canonical (Kubo) correlation are also used.  i = sqrt(-1).  The average &lt; … &gt; can be equilibrium or with respect to arbitrary density matrix.  For classical systems, G</a:t>
            </a:r>
            <a:r>
              <a:rPr lang="en-US" baseline="30000" smtClean="0"/>
              <a:t>&lt;</a:t>
            </a:r>
            <a:r>
              <a:rPr lang="en-US" smtClean="0"/>
              <a:t> = G</a:t>
            </a:r>
            <a:r>
              <a:rPr lang="en-US" baseline="30000" smtClean="0"/>
              <a:t>&gt;</a:t>
            </a:r>
            <a:r>
              <a:rPr lang="en-US" smtClean="0"/>
              <a:t>.</a:t>
            </a:r>
          </a:p>
          <a:p>
            <a:pPr eaLnBrk="1" hangingPunct="1"/>
            <a:endParaRPr lang="en-US" smtClean="0"/>
          </a:p>
          <a:p>
            <a:pPr eaLnBrk="1" hangingPunct="1"/>
            <a:endParaRPr lang="en-US" smtClean="0"/>
          </a:p>
        </p:txBody>
      </p:sp>
      <p:sp>
        <p:nvSpPr>
          <p:cNvPr id="62468"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36132A54-2DC5-488D-811C-E4D4BE42583A}" type="slidenum">
              <a:rPr lang="en-US" sz="1200">
                <a:latin typeface="Arial" charset="0"/>
              </a:rPr>
              <a:pPr algn="r" defTabSz="904875"/>
              <a:t>45</a:t>
            </a:fld>
            <a:endParaRPr lang="en-US" sz="1200">
              <a:latin typeface="Arial" charset="0"/>
            </a:endParaRPr>
          </a:p>
        </p:txBody>
      </p:sp>
    </p:spTree>
    <p:extLst>
      <p:ext uri="{BB962C8B-B14F-4D97-AF65-F5344CB8AC3E}">
        <p14:creationId xmlns:p14="http://schemas.microsoft.com/office/powerpoint/2010/main" xmlns="" val="375742752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a:ln/>
        </p:spPr>
      </p:sp>
      <p:sp>
        <p:nvSpPr>
          <p:cNvPr id="63491" name="Notes Placeholder 2"/>
          <p:cNvSpPr>
            <a:spLocks noGrp="1"/>
          </p:cNvSpPr>
          <p:nvPr>
            <p:ph type="body" idx="1"/>
          </p:nvPr>
        </p:nvSpPr>
        <p:spPr>
          <a:noFill/>
          <a:ln/>
        </p:spPr>
        <p:txBody>
          <a:bodyPr/>
          <a:lstStyle/>
          <a:p>
            <a:pPr eaLnBrk="1" hangingPunct="1"/>
            <a:r>
              <a:rPr lang="en-US" dirty="0" smtClean="0"/>
              <a:t>The relation implies two (three?) linearly independent ones, and one independent one only if nonlinear dependence is considered.   Does</a:t>
            </a:r>
            <a:r>
              <a:rPr lang="en-US" baseline="0" dirty="0" smtClean="0"/>
              <a:t> self-energy has similar relations?</a:t>
            </a:r>
            <a:endParaRPr lang="en-US" dirty="0" smtClean="0"/>
          </a:p>
          <a:p>
            <a:pPr eaLnBrk="1" hangingPunct="1"/>
            <a:endParaRPr lang="en-US" dirty="0" smtClean="0"/>
          </a:p>
        </p:txBody>
      </p:sp>
      <p:sp>
        <p:nvSpPr>
          <p:cNvPr id="63492"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D4AA9B08-7EC2-4CC0-8755-1958B68D6A6C}" type="slidenum">
              <a:rPr lang="en-US" sz="1200">
                <a:latin typeface="Arial" charset="0"/>
              </a:rPr>
              <a:pPr algn="r" defTabSz="904875"/>
              <a:t>46</a:t>
            </a:fld>
            <a:endParaRPr lang="en-US" sz="1200">
              <a:latin typeface="Arial" charset="0"/>
            </a:endParaRPr>
          </a:p>
        </p:txBody>
      </p:sp>
    </p:spTree>
    <p:extLst>
      <p:ext uri="{BB962C8B-B14F-4D97-AF65-F5344CB8AC3E}">
        <p14:creationId xmlns:p14="http://schemas.microsoft.com/office/powerpoint/2010/main" xmlns="" val="226285087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ln/>
        </p:spPr>
      </p:sp>
      <p:sp>
        <p:nvSpPr>
          <p:cNvPr id="64515" name="Notes Placeholder 2"/>
          <p:cNvSpPr>
            <a:spLocks noGrp="1"/>
          </p:cNvSpPr>
          <p:nvPr>
            <p:ph type="body" idx="1"/>
          </p:nvPr>
        </p:nvSpPr>
        <p:spPr>
          <a:noFill/>
          <a:ln/>
        </p:spPr>
        <p:txBody>
          <a:bodyPr/>
          <a:lstStyle/>
          <a:p>
            <a:pPr eaLnBrk="1" hangingPunct="1"/>
            <a:r>
              <a:rPr lang="en-US" dirty="0" smtClean="0"/>
              <a:t>The inverse Fourier transform has a factor of 2 </a:t>
            </a:r>
            <a:r>
              <a:rPr lang="en-US" dirty="0" smtClean="0">
                <a:sym typeface="SymbolPS" pitchFamily="18" charset="2"/>
              </a:rPr>
              <a:t></a:t>
            </a:r>
            <a:r>
              <a:rPr lang="en-US" dirty="0" smtClean="0"/>
              <a:t>.  We use square brackets [ ] to denote Fourier transformed function</a:t>
            </a:r>
            <a:r>
              <a:rPr lang="en-US" dirty="0" smtClean="0"/>
              <a:t>.   For more general</a:t>
            </a:r>
            <a:r>
              <a:rPr lang="en-US" baseline="0" dirty="0" smtClean="0"/>
              <a:t> relation of </a:t>
            </a:r>
            <a:r>
              <a:rPr lang="en-US" baseline="0" dirty="0" err="1" smtClean="0"/>
              <a:t>Gr</a:t>
            </a:r>
            <a:r>
              <a:rPr lang="en-US" baseline="0" dirty="0" smtClean="0"/>
              <a:t> and </a:t>
            </a:r>
            <a:r>
              <a:rPr lang="en-US" baseline="0" dirty="0" err="1" smtClean="0"/>
              <a:t>Ga</a:t>
            </a:r>
            <a:r>
              <a:rPr lang="en-US" baseline="0" dirty="0" smtClean="0"/>
              <a:t>, see my handwritten notes on NEGF for electrons.</a:t>
            </a:r>
          </a:p>
          <a:p>
            <a:pPr eaLnBrk="1" hangingPunct="1"/>
            <a:endParaRPr lang="en-US" dirty="0" smtClean="0"/>
          </a:p>
          <a:p>
            <a:pPr eaLnBrk="1" hangingPunct="1"/>
            <a:endParaRPr lang="en-US" dirty="0" smtClean="0"/>
          </a:p>
          <a:p>
            <a:pPr eaLnBrk="1" hangingPunct="1"/>
            <a:endParaRPr lang="en-US" dirty="0" smtClean="0"/>
          </a:p>
        </p:txBody>
      </p:sp>
      <p:sp>
        <p:nvSpPr>
          <p:cNvPr id="64516"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7A5A0010-19B6-40A5-8F02-81B194CC7AA4}" type="slidenum">
              <a:rPr lang="en-US" sz="1200">
                <a:latin typeface="Arial" charset="0"/>
              </a:rPr>
              <a:pPr algn="r" defTabSz="904875"/>
              <a:t>47</a:t>
            </a:fld>
            <a:endParaRPr lang="en-US" sz="1200">
              <a:latin typeface="Arial" charset="0"/>
            </a:endParaRPr>
          </a:p>
        </p:txBody>
      </p:sp>
    </p:spTree>
    <p:extLst>
      <p:ext uri="{BB962C8B-B14F-4D97-AF65-F5344CB8AC3E}">
        <p14:creationId xmlns:p14="http://schemas.microsoft.com/office/powerpoint/2010/main" xmlns="" val="293522577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Lehmann representation is to expand</a:t>
            </a:r>
            <a:r>
              <a:rPr lang="en-US" baseline="0" dirty="0" smtClean="0"/>
              <a:t> everything in the </a:t>
            </a:r>
            <a:r>
              <a:rPr lang="en-US" baseline="0" dirty="0" err="1" smtClean="0"/>
              <a:t>eigenstates</a:t>
            </a:r>
            <a:r>
              <a:rPr lang="en-US" baseline="0" dirty="0" smtClean="0"/>
              <a:t>.</a:t>
            </a:r>
          </a:p>
          <a:p>
            <a:endParaRPr lang="en-US" dirty="0"/>
          </a:p>
        </p:txBody>
      </p:sp>
      <p:sp>
        <p:nvSpPr>
          <p:cNvPr id="4" name="Slide Number Placeholder 3"/>
          <p:cNvSpPr>
            <a:spLocks noGrp="1"/>
          </p:cNvSpPr>
          <p:nvPr>
            <p:ph type="sldNum" sz="quarter" idx="10"/>
          </p:nvPr>
        </p:nvSpPr>
        <p:spPr/>
        <p:txBody>
          <a:bodyPr/>
          <a:lstStyle/>
          <a:p>
            <a:fld id="{FEE2B503-FE58-479B-945E-92EE283C628E}" type="slidenum">
              <a:rPr lang="en-US" smtClean="0"/>
              <a:pPr/>
              <a:t>48</a:t>
            </a:fld>
            <a:endParaRPr lang="en-US"/>
          </a:p>
        </p:txBody>
      </p:sp>
    </p:spTree>
    <p:extLst>
      <p:ext uri="{BB962C8B-B14F-4D97-AF65-F5344CB8AC3E}">
        <p14:creationId xmlns:p14="http://schemas.microsoft.com/office/powerpoint/2010/main" xmlns="" val="247489686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G^a</a:t>
            </a:r>
            <a:r>
              <a:rPr lang="en-US" dirty="0" smtClean="0"/>
              <a:t> is when z -&gt; w – I eta.</a:t>
            </a:r>
            <a:endParaRPr lang="en-US" dirty="0"/>
          </a:p>
        </p:txBody>
      </p:sp>
      <p:sp>
        <p:nvSpPr>
          <p:cNvPr id="4" name="Slide Number Placeholder 3"/>
          <p:cNvSpPr>
            <a:spLocks noGrp="1"/>
          </p:cNvSpPr>
          <p:nvPr>
            <p:ph type="sldNum" sz="quarter" idx="10"/>
          </p:nvPr>
        </p:nvSpPr>
        <p:spPr/>
        <p:txBody>
          <a:bodyPr/>
          <a:lstStyle/>
          <a:p>
            <a:fld id="{FEE2B503-FE58-479B-945E-92EE283C628E}" type="slidenum">
              <a:rPr lang="en-US" smtClean="0"/>
              <a:pPr/>
              <a:t>49</a:t>
            </a:fld>
            <a:endParaRPr lang="en-US"/>
          </a:p>
        </p:txBody>
      </p:sp>
    </p:spTree>
    <p:extLst>
      <p:ext uri="{BB962C8B-B14F-4D97-AF65-F5344CB8AC3E}">
        <p14:creationId xmlns:p14="http://schemas.microsoft.com/office/powerpoint/2010/main" xmlns="" val="31874480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Only for finite system, in equilibrium?   See a nice summary in appendix of Phys Rev B. 80 205429 (2009).</a:t>
            </a:r>
          </a:p>
          <a:p>
            <a:endParaRPr lang="en-US" dirty="0"/>
          </a:p>
        </p:txBody>
      </p:sp>
      <p:sp>
        <p:nvSpPr>
          <p:cNvPr id="4" name="Slide Number Placeholder 3"/>
          <p:cNvSpPr>
            <a:spLocks noGrp="1"/>
          </p:cNvSpPr>
          <p:nvPr>
            <p:ph type="sldNum" sz="quarter" idx="10"/>
          </p:nvPr>
        </p:nvSpPr>
        <p:spPr/>
        <p:txBody>
          <a:bodyPr/>
          <a:lstStyle/>
          <a:p>
            <a:fld id="{FEE2B503-FE58-479B-945E-92EE283C628E}" type="slidenum">
              <a:rPr lang="en-US" smtClean="0"/>
              <a:pPr/>
              <a:t>50</a:t>
            </a:fld>
            <a:endParaRPr lang="en-US"/>
          </a:p>
        </p:txBody>
      </p:sp>
    </p:spTree>
    <p:extLst>
      <p:ext uri="{BB962C8B-B14F-4D97-AF65-F5344CB8AC3E}">
        <p14:creationId xmlns:p14="http://schemas.microsoft.com/office/powerpoint/2010/main" xmlns="" val="79941397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a:ln/>
        </p:spPr>
      </p:sp>
      <p:sp>
        <p:nvSpPr>
          <p:cNvPr id="67587" name="Notes Placeholder 2"/>
          <p:cNvSpPr>
            <a:spLocks noGrp="1"/>
          </p:cNvSpPr>
          <p:nvPr>
            <p:ph type="body" idx="1"/>
          </p:nvPr>
        </p:nvSpPr>
        <p:spPr>
          <a:noFill/>
          <a:ln/>
        </p:spPr>
        <p:txBody>
          <a:bodyPr/>
          <a:lstStyle/>
          <a:p>
            <a:pPr eaLnBrk="1" hangingPunct="1"/>
            <a:r>
              <a:rPr lang="en-US" smtClean="0"/>
              <a:t>&lt; . &gt; = Tr(</a:t>
            </a:r>
            <a:r>
              <a:rPr lang="el-GR" smtClean="0"/>
              <a:t>ρ</a:t>
            </a:r>
            <a:r>
              <a:rPr lang="en-US" smtClean="0"/>
              <a:t> .  ).  T here denotes time order, assuming t &gt; t’.   Anti-time order if t &lt; t’.</a:t>
            </a:r>
          </a:p>
          <a:p>
            <a:pPr eaLnBrk="1" hangingPunct="1"/>
            <a:endParaRPr lang="en-US" smtClean="0"/>
          </a:p>
        </p:txBody>
      </p:sp>
      <p:sp>
        <p:nvSpPr>
          <p:cNvPr id="67588"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B263D222-C500-46C8-A441-CC9A5E76DF1B}" type="slidenum">
              <a:rPr lang="en-US" sz="1200">
                <a:latin typeface="Arial" charset="0"/>
              </a:rPr>
              <a:pPr algn="r" defTabSz="904875"/>
              <a:t>51</a:t>
            </a:fld>
            <a:endParaRPr lang="en-US" sz="1200">
              <a:latin typeface="Arial" charset="0"/>
            </a:endParaRPr>
          </a:p>
        </p:txBody>
      </p:sp>
    </p:spTree>
    <p:extLst>
      <p:ext uri="{BB962C8B-B14F-4D97-AF65-F5344CB8AC3E}">
        <p14:creationId xmlns:p14="http://schemas.microsoft.com/office/powerpoint/2010/main" xmlns="" val="36687046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a:ln/>
        </p:spPr>
      </p:sp>
      <p:sp>
        <p:nvSpPr>
          <p:cNvPr id="68611" name="Notes Placeholder 2"/>
          <p:cNvSpPr>
            <a:spLocks noGrp="1"/>
          </p:cNvSpPr>
          <p:nvPr>
            <p:ph type="body" idx="1"/>
          </p:nvPr>
        </p:nvSpPr>
        <p:spPr>
          <a:noFill/>
          <a:ln/>
        </p:spPr>
        <p:txBody>
          <a:bodyPr/>
          <a:lstStyle/>
          <a:p>
            <a:pPr eaLnBrk="1" hangingPunct="1"/>
            <a:r>
              <a:rPr lang="en-US" smtClean="0"/>
              <a:t>t</a:t>
            </a:r>
            <a:r>
              <a:rPr lang="en-US" baseline="-25000" smtClean="0"/>
              <a:t>0</a:t>
            </a:r>
            <a:r>
              <a:rPr lang="en-US" smtClean="0"/>
              <a:t> is the synchronization time where the Schr</a:t>
            </a:r>
            <a:r>
              <a:rPr lang="en-US" smtClean="0">
                <a:latin typeface="Times New Roman" pitchFamily="18" charset="0"/>
                <a:cs typeface="Times New Roman" pitchFamily="18" charset="0"/>
              </a:rPr>
              <a:t>ö</a:t>
            </a:r>
            <a:r>
              <a:rPr lang="en-US" smtClean="0"/>
              <a:t>dinger picture and Heisenberg picture are the same.</a:t>
            </a:r>
          </a:p>
          <a:p>
            <a:pPr eaLnBrk="1" hangingPunct="1"/>
            <a:endParaRPr lang="en-US" smtClean="0"/>
          </a:p>
        </p:txBody>
      </p:sp>
      <p:sp>
        <p:nvSpPr>
          <p:cNvPr id="68612"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95EA7838-51A1-447D-B523-D8330F326A83}" type="slidenum">
              <a:rPr lang="en-US" sz="1200">
                <a:latin typeface="Arial" charset="0"/>
              </a:rPr>
              <a:pPr algn="r" defTabSz="904875"/>
              <a:t>52</a:t>
            </a:fld>
            <a:endParaRPr lang="en-US" sz="1200">
              <a:latin typeface="Arial" charset="0"/>
            </a:endParaRPr>
          </a:p>
        </p:txBody>
      </p:sp>
    </p:spTree>
    <p:extLst>
      <p:ext uri="{BB962C8B-B14F-4D97-AF65-F5344CB8AC3E}">
        <p14:creationId xmlns:p14="http://schemas.microsoft.com/office/powerpoint/2010/main" xmlns="" val="117809524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a:ln/>
        </p:spPr>
      </p:sp>
      <p:sp>
        <p:nvSpPr>
          <p:cNvPr id="69635" name="Notes Placeholder 2"/>
          <p:cNvSpPr>
            <a:spLocks noGrp="1"/>
          </p:cNvSpPr>
          <p:nvPr>
            <p:ph type="body" idx="1"/>
          </p:nvPr>
        </p:nvSpPr>
        <p:spPr>
          <a:noFill/>
          <a:ln/>
        </p:spPr>
        <p:txBody>
          <a:bodyPr/>
          <a:lstStyle/>
          <a:p>
            <a:pPr eaLnBrk="1" hangingPunct="1"/>
            <a:endParaRPr lang="en-US" dirty="0" smtClean="0"/>
          </a:p>
        </p:txBody>
      </p:sp>
      <p:sp>
        <p:nvSpPr>
          <p:cNvPr id="69636"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8A185762-330F-40E0-9A3E-1E58CD101B29}" type="slidenum">
              <a:rPr lang="en-US" sz="1200">
                <a:latin typeface="Arial" charset="0"/>
              </a:rPr>
              <a:pPr algn="r" defTabSz="904875"/>
              <a:t>54</a:t>
            </a:fld>
            <a:endParaRPr lang="en-US" sz="1200">
              <a:latin typeface="Arial" charset="0"/>
            </a:endParaRPr>
          </a:p>
        </p:txBody>
      </p:sp>
    </p:spTree>
    <p:extLst>
      <p:ext uri="{BB962C8B-B14F-4D97-AF65-F5344CB8AC3E}">
        <p14:creationId xmlns:p14="http://schemas.microsoft.com/office/powerpoint/2010/main" xmlns="" val="207972660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a:ln/>
        </p:spPr>
      </p:sp>
      <p:sp>
        <p:nvSpPr>
          <p:cNvPr id="70659" name="Notes Placeholder 2"/>
          <p:cNvSpPr>
            <a:spLocks noGrp="1"/>
          </p:cNvSpPr>
          <p:nvPr>
            <p:ph type="body" idx="1"/>
          </p:nvPr>
        </p:nvSpPr>
        <p:spPr>
          <a:noFill/>
          <a:ln/>
        </p:spPr>
        <p:txBody>
          <a:bodyPr/>
          <a:lstStyle/>
          <a:p>
            <a:pPr eaLnBrk="1" hangingPunct="1"/>
            <a:r>
              <a:rPr lang="el-GR" smtClean="0">
                <a:latin typeface="Times New Roman" pitchFamily="18" charset="0"/>
                <a:cs typeface="Times New Roman" pitchFamily="18" charset="0"/>
              </a:rPr>
              <a:t>σ</a:t>
            </a:r>
            <a:r>
              <a:rPr lang="en-US" smtClean="0">
                <a:latin typeface="Times New Roman" pitchFamily="18" charset="0"/>
                <a:cs typeface="Times New Roman" pitchFamily="18" charset="0"/>
              </a:rPr>
              <a:t> = + for the upper branch, and – for the returning lower branch.</a:t>
            </a:r>
          </a:p>
          <a:p>
            <a:pPr eaLnBrk="1" hangingPunct="1"/>
            <a:endParaRPr lang="el-GR" smtClean="0">
              <a:latin typeface="Times New Roman" pitchFamily="18" charset="0"/>
              <a:cs typeface="Times New Roman" pitchFamily="18" charset="0"/>
            </a:endParaRPr>
          </a:p>
        </p:txBody>
      </p:sp>
      <p:sp>
        <p:nvSpPr>
          <p:cNvPr id="70660"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57266F62-C83D-4D7E-AA14-4E0D0F110092}" type="slidenum">
              <a:rPr lang="en-US" sz="1200">
                <a:latin typeface="Arial" charset="0"/>
              </a:rPr>
              <a:pPr algn="r" defTabSz="904875"/>
              <a:t>55</a:t>
            </a:fld>
            <a:endParaRPr lang="en-US" sz="1200">
              <a:latin typeface="Arial" charset="0"/>
            </a:endParaRPr>
          </a:p>
        </p:txBody>
      </p:sp>
    </p:spTree>
    <p:extLst>
      <p:ext uri="{BB962C8B-B14F-4D97-AF65-F5344CB8AC3E}">
        <p14:creationId xmlns:p14="http://schemas.microsoft.com/office/powerpoint/2010/main" xmlns="" val="116069979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is originally due to Schwinger.</a:t>
            </a:r>
          </a:p>
          <a:p>
            <a:endParaRPr lang="en-US" dirty="0"/>
          </a:p>
        </p:txBody>
      </p:sp>
      <p:sp>
        <p:nvSpPr>
          <p:cNvPr id="4" name="Slide Number Placeholder 3"/>
          <p:cNvSpPr>
            <a:spLocks noGrp="1"/>
          </p:cNvSpPr>
          <p:nvPr>
            <p:ph type="sldNum" sz="quarter" idx="10"/>
          </p:nvPr>
        </p:nvSpPr>
        <p:spPr/>
        <p:txBody>
          <a:bodyPr/>
          <a:lstStyle/>
          <a:p>
            <a:fld id="{FEE2B503-FE58-479B-945E-92EE283C628E}" type="slidenum">
              <a:rPr lang="en-US" smtClean="0"/>
              <a:pPr/>
              <a:t>56</a:t>
            </a:fld>
            <a:endParaRPr lang="en-US"/>
          </a:p>
        </p:txBody>
      </p:sp>
    </p:spTree>
    <p:extLst>
      <p:ext uri="{BB962C8B-B14F-4D97-AF65-F5344CB8AC3E}">
        <p14:creationId xmlns:p14="http://schemas.microsoft.com/office/powerpoint/2010/main" xmlns="" val="72445117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Epsilon_0 is dielectric constant</a:t>
            </a:r>
            <a:r>
              <a:rPr lang="en-US" baseline="0" dirty="0" smtClean="0"/>
              <a:t> of the vacuum.</a:t>
            </a:r>
          </a:p>
          <a:p>
            <a:endParaRPr lang="en-SG" dirty="0"/>
          </a:p>
        </p:txBody>
      </p:sp>
      <p:sp>
        <p:nvSpPr>
          <p:cNvPr id="4" name="Slide Number Placeholder 3"/>
          <p:cNvSpPr>
            <a:spLocks noGrp="1"/>
          </p:cNvSpPr>
          <p:nvPr>
            <p:ph type="sldNum" sz="quarter" idx="10"/>
          </p:nvPr>
        </p:nvSpPr>
        <p:spPr/>
        <p:txBody>
          <a:bodyPr/>
          <a:lstStyle/>
          <a:p>
            <a:fld id="{FEE2B503-FE58-479B-945E-92EE283C628E}" type="slidenum">
              <a:rPr lang="en-US" smtClean="0"/>
              <a:pPr/>
              <a:t>58</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SG" dirty="0" smtClean="0"/>
              <a:t>http://www.physics.udel.edu/~bnikolic/QTTG/shared/reviews/brouwer_notes.pdf</a:t>
            </a:r>
            <a:endParaRPr lang="en-SG" dirty="0"/>
          </a:p>
        </p:txBody>
      </p:sp>
      <p:sp>
        <p:nvSpPr>
          <p:cNvPr id="4" name="Slide Number Placeholder 3"/>
          <p:cNvSpPr>
            <a:spLocks noGrp="1"/>
          </p:cNvSpPr>
          <p:nvPr>
            <p:ph type="sldNum" sz="quarter" idx="10"/>
          </p:nvPr>
        </p:nvSpPr>
        <p:spPr/>
        <p:txBody>
          <a:bodyPr/>
          <a:lstStyle/>
          <a:p>
            <a:fld id="{FEE2B503-FE58-479B-945E-92EE283C628E}" type="slidenum">
              <a:rPr lang="en-US" smtClean="0"/>
              <a:pPr/>
              <a:t>59</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lecture is the real meat of NEGF.</a:t>
            </a:r>
          </a:p>
          <a:p>
            <a:endParaRPr lang="en-SG" dirty="0"/>
          </a:p>
        </p:txBody>
      </p:sp>
      <p:sp>
        <p:nvSpPr>
          <p:cNvPr id="4" name="Slide Number Placeholder 3"/>
          <p:cNvSpPr>
            <a:spLocks noGrp="1"/>
          </p:cNvSpPr>
          <p:nvPr>
            <p:ph type="sldNum" sz="quarter" idx="10"/>
          </p:nvPr>
        </p:nvSpPr>
        <p:spPr/>
        <p:txBody>
          <a:bodyPr/>
          <a:lstStyle/>
          <a:p>
            <a:fld id="{FEE2B503-FE58-479B-945E-92EE283C628E}" type="slidenum">
              <a:rPr lang="en-US" smtClean="0"/>
              <a:pPr/>
              <a:t>63</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a:ln/>
        </p:spPr>
      </p:sp>
      <p:sp>
        <p:nvSpPr>
          <p:cNvPr id="71683" name="Notes Placeholder 2"/>
          <p:cNvSpPr>
            <a:spLocks noGrp="1"/>
          </p:cNvSpPr>
          <p:nvPr>
            <p:ph type="body" idx="1"/>
          </p:nvPr>
        </p:nvSpPr>
        <p:spPr>
          <a:noFill/>
          <a:ln/>
        </p:spPr>
        <p:txBody>
          <a:bodyPr/>
          <a:lstStyle/>
          <a:p>
            <a:pPr eaLnBrk="1" hangingPunct="1"/>
            <a:r>
              <a:rPr lang="en-US" smtClean="0"/>
              <a:t>d</a:t>
            </a:r>
            <a:r>
              <a:rPr lang="el-GR" smtClean="0">
                <a:latin typeface="Times New Roman" pitchFamily="18" charset="0"/>
                <a:cs typeface="Times New Roman" pitchFamily="18" charset="0"/>
              </a:rPr>
              <a:t>τ</a:t>
            </a:r>
            <a:r>
              <a:rPr lang="en-US" smtClean="0">
                <a:latin typeface="Times New Roman" pitchFamily="18" charset="0"/>
                <a:cs typeface="Times New Roman" pitchFamily="18" charset="0"/>
              </a:rPr>
              <a:t> is </a:t>
            </a:r>
            <a:r>
              <a:rPr lang="el-GR" smtClean="0">
                <a:latin typeface="Times New Roman" pitchFamily="18" charset="0"/>
                <a:cs typeface="Times New Roman" pitchFamily="18" charset="0"/>
              </a:rPr>
              <a:t>σ</a:t>
            </a:r>
            <a:r>
              <a:rPr lang="en-US" smtClean="0">
                <a:latin typeface="Times New Roman" pitchFamily="18" charset="0"/>
                <a:cs typeface="Times New Roman" pitchFamily="18" charset="0"/>
              </a:rPr>
              <a:t>dt for integration, but just dt in differentiation.  </a:t>
            </a:r>
            <a:r>
              <a:rPr lang="el-GR" smtClean="0">
                <a:latin typeface="Times New Roman" pitchFamily="18" charset="0"/>
                <a:cs typeface="Times New Roman" pitchFamily="18" charset="0"/>
              </a:rPr>
              <a:t>σ</a:t>
            </a:r>
            <a:r>
              <a:rPr lang="en-US" smtClean="0">
                <a:latin typeface="Times New Roman" pitchFamily="18" charset="0"/>
                <a:cs typeface="Times New Roman" pitchFamily="18" charset="0"/>
              </a:rPr>
              <a:t> is either just the sign + or -, or +1, -1.</a:t>
            </a:r>
          </a:p>
          <a:p>
            <a:pPr eaLnBrk="1" hangingPunct="1"/>
            <a:endParaRPr lang="en-US" smtClean="0">
              <a:latin typeface="Times New Roman" pitchFamily="18" charset="0"/>
              <a:cs typeface="Times New Roman" pitchFamily="18" charset="0"/>
            </a:endParaRPr>
          </a:p>
          <a:p>
            <a:pPr eaLnBrk="1" hangingPunct="1"/>
            <a:r>
              <a:rPr lang="en-US" smtClean="0">
                <a:latin typeface="Times New Roman" pitchFamily="18" charset="0"/>
                <a:cs typeface="Times New Roman" pitchFamily="18" charset="0"/>
              </a:rPr>
              <a:t> </a:t>
            </a:r>
            <a:endParaRPr lang="en-US" smtClean="0"/>
          </a:p>
        </p:txBody>
      </p:sp>
      <p:sp>
        <p:nvSpPr>
          <p:cNvPr id="71684"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6F671F6A-CADB-4415-8912-52C104F92161}" type="slidenum">
              <a:rPr lang="en-US" sz="1200">
                <a:latin typeface="Arial" charset="0"/>
              </a:rPr>
              <a:pPr algn="r" defTabSz="904875"/>
              <a:t>64</a:t>
            </a:fld>
            <a:endParaRPr lang="en-US" sz="1200">
              <a:latin typeface="Arial" charset="0"/>
            </a:endParaRPr>
          </a:p>
        </p:txBody>
      </p:sp>
    </p:spTree>
    <p:extLst>
      <p:ext uri="{BB962C8B-B14F-4D97-AF65-F5344CB8AC3E}">
        <p14:creationId xmlns:p14="http://schemas.microsoft.com/office/powerpoint/2010/main" xmlns="" val="837998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a:ln/>
        </p:spPr>
      </p:sp>
      <p:sp>
        <p:nvSpPr>
          <p:cNvPr id="72707" name="Notes Placeholder 2"/>
          <p:cNvSpPr>
            <a:spLocks noGrp="1"/>
          </p:cNvSpPr>
          <p:nvPr>
            <p:ph type="body" idx="1"/>
          </p:nvPr>
        </p:nvSpPr>
        <p:spPr>
          <a:noFill/>
          <a:ln/>
        </p:spPr>
        <p:txBody>
          <a:bodyPr/>
          <a:lstStyle/>
          <a:p>
            <a:pPr eaLnBrk="1" hangingPunct="1"/>
            <a:endParaRPr lang="en-US" smtClean="0"/>
          </a:p>
        </p:txBody>
      </p:sp>
      <p:sp>
        <p:nvSpPr>
          <p:cNvPr id="72708"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6F1F7683-3BB3-4D6C-986C-FEF1F1A42108}" type="slidenum">
              <a:rPr lang="en-US" sz="1200">
                <a:latin typeface="Arial" charset="0"/>
              </a:rPr>
              <a:pPr algn="r" defTabSz="904875"/>
              <a:t>65</a:t>
            </a:fld>
            <a:endParaRPr lang="en-US" sz="1200">
              <a:latin typeface="Arial" charset="0"/>
            </a:endParaRPr>
          </a:p>
        </p:txBody>
      </p:sp>
    </p:spTree>
    <p:extLst>
      <p:ext uri="{BB962C8B-B14F-4D97-AF65-F5344CB8AC3E}">
        <p14:creationId xmlns:p14="http://schemas.microsoft.com/office/powerpoint/2010/main" xmlns="" val="54582521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Also properly known as Larkin-</a:t>
            </a:r>
            <a:r>
              <a:rPr lang="en-US" dirty="0" err="1" smtClean="0"/>
              <a:t>Ovchinikov</a:t>
            </a:r>
            <a:r>
              <a:rPr lang="en-US" dirty="0" smtClean="0"/>
              <a:t> transform,</a:t>
            </a:r>
            <a:r>
              <a:rPr lang="en-US" baseline="0" dirty="0" smtClean="0"/>
              <a:t> JETP 41, 960 (1975).</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FEE2B503-FE58-479B-945E-92EE283C628E}" type="slidenum">
              <a:rPr lang="en-US" smtClean="0"/>
              <a:pPr/>
              <a:t>66</a:t>
            </a:fld>
            <a:endParaRPr lang="en-US"/>
          </a:p>
        </p:txBody>
      </p:sp>
    </p:spTree>
    <p:extLst>
      <p:ext uri="{BB962C8B-B14F-4D97-AF65-F5344CB8AC3E}">
        <p14:creationId xmlns:p14="http://schemas.microsoft.com/office/powerpoint/2010/main" xmlns="" val="107381559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last two equations are known as Keldysh equations.</a:t>
            </a:r>
          </a:p>
          <a:p>
            <a:endParaRPr lang="en-US" dirty="0"/>
          </a:p>
        </p:txBody>
      </p:sp>
      <p:sp>
        <p:nvSpPr>
          <p:cNvPr id="4" name="Slide Number Placeholder 3"/>
          <p:cNvSpPr>
            <a:spLocks noGrp="1"/>
          </p:cNvSpPr>
          <p:nvPr>
            <p:ph type="sldNum" sz="quarter" idx="10"/>
          </p:nvPr>
        </p:nvSpPr>
        <p:spPr/>
        <p:txBody>
          <a:bodyPr/>
          <a:lstStyle/>
          <a:p>
            <a:fld id="{FEE2B503-FE58-479B-945E-92EE283C628E}" type="slidenum">
              <a:rPr lang="en-US" smtClean="0"/>
              <a:pPr/>
              <a:t>67</a:t>
            </a:fld>
            <a:endParaRPr lang="en-US"/>
          </a:p>
        </p:txBody>
      </p:sp>
    </p:spTree>
    <p:extLst>
      <p:ext uri="{BB962C8B-B14F-4D97-AF65-F5344CB8AC3E}">
        <p14:creationId xmlns:p14="http://schemas.microsoft.com/office/powerpoint/2010/main" xmlns="" val="239148786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integral on the exponential is from a point tau_1 specified on the contour to tau_2</a:t>
            </a:r>
            <a:r>
              <a:rPr lang="en-US" baseline="0" dirty="0" smtClean="0"/>
              <a:t> at a later point on the contour.  The integral is along the contour.</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FEE2B503-FE58-479B-945E-92EE283C628E}" type="slidenum">
              <a:rPr lang="en-US" smtClean="0"/>
              <a:pPr/>
              <a:t>69</a:t>
            </a:fld>
            <a:endParaRPr lang="en-US"/>
          </a:p>
        </p:txBody>
      </p:sp>
    </p:spTree>
    <p:extLst>
      <p:ext uri="{BB962C8B-B14F-4D97-AF65-F5344CB8AC3E}">
        <p14:creationId xmlns:p14="http://schemas.microsoft.com/office/powerpoint/2010/main" xmlns="" val="421756432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a:ln/>
        </p:spPr>
      </p:sp>
      <p:sp>
        <p:nvSpPr>
          <p:cNvPr id="73731" name="Notes Placeholder 2"/>
          <p:cNvSpPr>
            <a:spLocks noGrp="1"/>
          </p:cNvSpPr>
          <p:nvPr>
            <p:ph type="body" idx="1"/>
          </p:nvPr>
        </p:nvSpPr>
        <p:spPr>
          <a:noFill/>
          <a:ln/>
        </p:spPr>
        <p:txBody>
          <a:bodyPr/>
          <a:lstStyle/>
          <a:p>
            <a:pPr eaLnBrk="1" hangingPunct="1"/>
            <a:r>
              <a:rPr lang="en-US" smtClean="0"/>
              <a:t>u u</a:t>
            </a:r>
            <a:r>
              <a:rPr lang="en-US" baseline="30000" smtClean="0"/>
              <a:t>T</a:t>
            </a:r>
            <a:r>
              <a:rPr lang="en-US" smtClean="0"/>
              <a:t> is a square matrix, and [u, v</a:t>
            </a:r>
            <a:r>
              <a:rPr lang="en-US" baseline="30000" smtClean="0"/>
              <a:t>T</a:t>
            </a:r>
            <a:r>
              <a:rPr lang="en-US" smtClean="0"/>
              <a:t>] is a matrix formed by (j,k) element [u</a:t>
            </a:r>
            <a:r>
              <a:rPr lang="en-US" baseline="-25000" smtClean="0"/>
              <a:t>j</a:t>
            </a:r>
            <a:r>
              <a:rPr lang="en-US" smtClean="0"/>
              <a:t>, v</a:t>
            </a:r>
            <a:r>
              <a:rPr lang="en-US" baseline="-25000" smtClean="0"/>
              <a:t>k</a:t>
            </a:r>
            <a:r>
              <a:rPr lang="en-US" smtClean="0"/>
              <a:t>].</a:t>
            </a:r>
          </a:p>
        </p:txBody>
      </p:sp>
      <p:sp>
        <p:nvSpPr>
          <p:cNvPr id="73732"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1D3D6541-5B81-4C38-8BA0-C31A82833397}" type="slidenum">
              <a:rPr lang="en-US" sz="1200">
                <a:latin typeface="Arial" charset="0"/>
              </a:rPr>
              <a:pPr algn="r" defTabSz="904875"/>
              <a:t>70</a:t>
            </a:fld>
            <a:endParaRPr lang="en-US" sz="1200">
              <a:latin typeface="Arial" charset="0"/>
            </a:endParaRPr>
          </a:p>
        </p:txBody>
      </p:sp>
    </p:spTree>
    <p:extLst>
      <p:ext uri="{BB962C8B-B14F-4D97-AF65-F5344CB8AC3E}">
        <p14:creationId xmlns:p14="http://schemas.microsoft.com/office/powerpoint/2010/main" xmlns="" val="89730664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a:ln/>
        </p:spPr>
      </p:sp>
      <p:sp>
        <p:nvSpPr>
          <p:cNvPr id="74755" name="Notes Placeholder 2"/>
          <p:cNvSpPr>
            <a:spLocks noGrp="1"/>
          </p:cNvSpPr>
          <p:nvPr>
            <p:ph type="body" idx="1"/>
          </p:nvPr>
        </p:nvSpPr>
        <p:spPr>
          <a:noFill/>
          <a:ln/>
        </p:spPr>
        <p:txBody>
          <a:bodyPr/>
          <a:lstStyle/>
          <a:p>
            <a:pPr eaLnBrk="1" hangingPunct="1"/>
            <a:r>
              <a:rPr lang="en-US" smtClean="0"/>
              <a:t>We use the equation of motion d</a:t>
            </a:r>
            <a:r>
              <a:rPr lang="en-US" baseline="30000" smtClean="0"/>
              <a:t>2</a:t>
            </a:r>
            <a:r>
              <a:rPr lang="en-US" smtClean="0"/>
              <a:t>u/dt</a:t>
            </a:r>
            <a:r>
              <a:rPr lang="en-US" baseline="30000" smtClean="0"/>
              <a:t>2</a:t>
            </a:r>
            <a:r>
              <a:rPr lang="en-US" smtClean="0"/>
              <a:t> = -Ku.</a:t>
            </a:r>
          </a:p>
        </p:txBody>
      </p:sp>
      <p:sp>
        <p:nvSpPr>
          <p:cNvPr id="74756"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4C359DA0-1D28-4A00-B677-99F0E76B71D0}" type="slidenum">
              <a:rPr lang="en-US" sz="1200">
                <a:latin typeface="Arial" charset="0"/>
              </a:rPr>
              <a:pPr algn="r" defTabSz="904875"/>
              <a:t>71</a:t>
            </a:fld>
            <a:endParaRPr lang="en-US" sz="1200">
              <a:latin typeface="Arial" charset="0"/>
            </a:endParaRPr>
          </a:p>
        </p:txBody>
      </p:sp>
    </p:spTree>
    <p:extLst>
      <p:ext uri="{BB962C8B-B14F-4D97-AF65-F5344CB8AC3E}">
        <p14:creationId xmlns:p14="http://schemas.microsoft.com/office/powerpoint/2010/main" xmlns="" val="356371606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a:ln/>
        </p:spPr>
      </p:sp>
      <p:sp>
        <p:nvSpPr>
          <p:cNvPr id="75779" name="Notes Placeholder 2"/>
          <p:cNvSpPr>
            <a:spLocks noGrp="1"/>
          </p:cNvSpPr>
          <p:nvPr>
            <p:ph type="body" idx="1"/>
          </p:nvPr>
        </p:nvSpPr>
        <p:spPr>
          <a:noFill/>
          <a:ln/>
        </p:spPr>
        <p:txBody>
          <a:bodyPr/>
          <a:lstStyle/>
          <a:p>
            <a:pPr eaLnBrk="1" hangingPunct="1"/>
            <a:endParaRPr lang="en-US" smtClean="0"/>
          </a:p>
        </p:txBody>
      </p:sp>
      <p:sp>
        <p:nvSpPr>
          <p:cNvPr id="75780"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0FC4DE9F-E476-40D2-AD49-47091477D016}" type="slidenum">
              <a:rPr lang="en-US" sz="1200">
                <a:latin typeface="Arial" charset="0"/>
              </a:rPr>
              <a:pPr algn="r" defTabSz="904875"/>
              <a:t>72</a:t>
            </a:fld>
            <a:endParaRPr lang="en-US" sz="1200">
              <a:latin typeface="Arial" charset="0"/>
            </a:endParaRPr>
          </a:p>
        </p:txBody>
      </p:sp>
    </p:spTree>
    <p:extLst>
      <p:ext uri="{BB962C8B-B14F-4D97-AF65-F5344CB8AC3E}">
        <p14:creationId xmlns:p14="http://schemas.microsoft.com/office/powerpoint/2010/main" xmlns="" val="390075146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a:ln/>
        </p:spPr>
      </p:sp>
      <p:sp>
        <p:nvSpPr>
          <p:cNvPr id="76803" name="Notes Placeholder 2"/>
          <p:cNvSpPr>
            <a:spLocks noGrp="1"/>
          </p:cNvSpPr>
          <p:nvPr>
            <p:ph type="body" idx="1"/>
          </p:nvPr>
        </p:nvSpPr>
        <p:spPr>
          <a:noFill/>
          <a:ln/>
        </p:spPr>
        <p:txBody>
          <a:bodyPr/>
          <a:lstStyle/>
          <a:p>
            <a:pPr eaLnBrk="1" hangingPunct="1"/>
            <a:r>
              <a:rPr lang="en-US" smtClean="0"/>
              <a:t>Note that if ax = b, x = b/a, but not if a = 0,  in that case, x = infinity, thus,  the Dirac delta function.</a:t>
            </a:r>
          </a:p>
          <a:p>
            <a:pPr eaLnBrk="1" hangingPunct="1"/>
            <a:endParaRPr lang="en-US" smtClean="0"/>
          </a:p>
        </p:txBody>
      </p:sp>
      <p:sp>
        <p:nvSpPr>
          <p:cNvPr id="76804"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A01267E3-7CD8-4EE0-BFCC-2DAF4843865B}" type="slidenum">
              <a:rPr lang="en-US" sz="1200">
                <a:latin typeface="Arial" charset="0"/>
              </a:rPr>
              <a:pPr algn="r" defTabSz="904875"/>
              <a:t>73</a:t>
            </a:fld>
            <a:endParaRPr lang="en-US" sz="1200">
              <a:latin typeface="Arial" charset="0"/>
            </a:endParaRPr>
          </a:p>
        </p:txBody>
      </p:sp>
    </p:spTree>
    <p:extLst>
      <p:ext uri="{BB962C8B-B14F-4D97-AF65-F5344CB8AC3E}">
        <p14:creationId xmlns:p14="http://schemas.microsoft.com/office/powerpoint/2010/main" xmlns="" val="122980202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a:ln/>
        </p:spPr>
      </p:sp>
      <p:sp>
        <p:nvSpPr>
          <p:cNvPr id="84995" name="Notes Placeholder 2"/>
          <p:cNvSpPr>
            <a:spLocks noGrp="1"/>
          </p:cNvSpPr>
          <p:nvPr>
            <p:ph type="body" idx="1"/>
          </p:nvPr>
        </p:nvSpPr>
        <p:spPr>
          <a:noFill/>
          <a:ln/>
        </p:spPr>
        <p:txBody>
          <a:bodyPr/>
          <a:lstStyle/>
          <a:p>
            <a:pPr eaLnBrk="1" hangingPunct="1"/>
            <a:r>
              <a:rPr lang="en-US" smtClean="0"/>
              <a:t>Two adiabatic switch-on’s.</a:t>
            </a:r>
          </a:p>
          <a:p>
            <a:pPr eaLnBrk="1" hangingPunct="1"/>
            <a:endParaRPr lang="en-US" smtClean="0"/>
          </a:p>
        </p:txBody>
      </p:sp>
      <p:sp>
        <p:nvSpPr>
          <p:cNvPr id="84996"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AB506A97-0555-4359-BAFD-BC6D8E4C79E0}" type="slidenum">
              <a:rPr lang="en-US" sz="1200">
                <a:latin typeface="Arial" charset="0"/>
              </a:rPr>
              <a:pPr algn="r" defTabSz="904875"/>
              <a:t>74</a:t>
            </a:fld>
            <a:endParaRPr lang="en-US" sz="1200">
              <a:latin typeface="Arial" charset="0"/>
            </a:endParaRPr>
          </a:p>
        </p:txBody>
      </p:sp>
    </p:spTree>
    <p:extLst>
      <p:ext uri="{BB962C8B-B14F-4D97-AF65-F5344CB8AC3E}">
        <p14:creationId xmlns:p14="http://schemas.microsoft.com/office/powerpoint/2010/main" xmlns="" val="153310997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a:ln/>
        </p:spPr>
      </p:sp>
      <p:sp>
        <p:nvSpPr>
          <p:cNvPr id="84995" name="Notes Placeholder 2"/>
          <p:cNvSpPr>
            <a:spLocks noGrp="1"/>
          </p:cNvSpPr>
          <p:nvPr>
            <p:ph type="body" idx="1"/>
          </p:nvPr>
        </p:nvSpPr>
        <p:spPr>
          <a:noFill/>
          <a:ln/>
        </p:spPr>
        <p:txBody>
          <a:bodyPr/>
          <a:lstStyle/>
          <a:p>
            <a:pPr eaLnBrk="1" hangingPunct="1"/>
            <a:r>
              <a:rPr lang="en-US" smtClean="0"/>
              <a:t>Two adiabatic switch-on’s.</a:t>
            </a:r>
          </a:p>
          <a:p>
            <a:pPr eaLnBrk="1" hangingPunct="1"/>
            <a:endParaRPr lang="en-US" smtClean="0"/>
          </a:p>
        </p:txBody>
      </p:sp>
      <p:sp>
        <p:nvSpPr>
          <p:cNvPr id="84996"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AB506A97-0555-4359-BAFD-BC6D8E4C79E0}" type="slidenum">
              <a:rPr lang="en-US" sz="1200">
                <a:latin typeface="Arial" charset="0"/>
              </a:rPr>
              <a:pPr algn="r" defTabSz="904875"/>
              <a:t>75</a:t>
            </a:fld>
            <a:endParaRPr lang="en-US" sz="1200">
              <a:latin typeface="Arial" charset="0"/>
            </a:endParaRPr>
          </a:p>
        </p:txBody>
      </p:sp>
    </p:spTree>
    <p:extLst>
      <p:ext uri="{BB962C8B-B14F-4D97-AF65-F5344CB8AC3E}">
        <p14:creationId xmlns:p14="http://schemas.microsoft.com/office/powerpoint/2010/main" xmlns="" val="209604228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a:ln/>
        </p:spPr>
      </p:sp>
      <p:sp>
        <p:nvSpPr>
          <p:cNvPr id="86019" name="Notes Placeholder 2"/>
          <p:cNvSpPr>
            <a:spLocks noGrp="1"/>
          </p:cNvSpPr>
          <p:nvPr>
            <p:ph type="body" idx="1"/>
          </p:nvPr>
        </p:nvSpPr>
        <p:spPr>
          <a:noFill/>
          <a:ln/>
        </p:spPr>
        <p:txBody>
          <a:bodyPr/>
          <a:lstStyle/>
          <a:p>
            <a:pPr eaLnBrk="1" hangingPunct="1"/>
            <a:endParaRPr lang="en-US" smtClean="0"/>
          </a:p>
        </p:txBody>
      </p:sp>
      <p:sp>
        <p:nvSpPr>
          <p:cNvPr id="86020"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40DBC351-5302-4814-AF63-5964D2FACBED}" type="slidenum">
              <a:rPr lang="en-US" sz="1200">
                <a:latin typeface="Arial" charset="0"/>
              </a:rPr>
              <a:pPr algn="r" defTabSz="904875"/>
              <a:t>76</a:t>
            </a:fld>
            <a:endParaRPr lang="en-US" sz="1200">
              <a:latin typeface="Arial" charset="0"/>
            </a:endParaRPr>
          </a:p>
        </p:txBody>
      </p:sp>
    </p:spTree>
    <p:extLst>
      <p:ext uri="{BB962C8B-B14F-4D97-AF65-F5344CB8AC3E}">
        <p14:creationId xmlns:p14="http://schemas.microsoft.com/office/powerpoint/2010/main" xmlns="" val="226083998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p:cNvSpPr>
            <a:spLocks noGrp="1" noRot="1" noChangeAspect="1" noTextEdit="1"/>
          </p:cNvSpPr>
          <p:nvPr>
            <p:ph type="sldImg"/>
          </p:nvPr>
        </p:nvSpPr>
        <p:spPr>
          <a:ln/>
        </p:spPr>
      </p:sp>
      <p:sp>
        <p:nvSpPr>
          <p:cNvPr id="87043" name="Notes Placeholder 2"/>
          <p:cNvSpPr>
            <a:spLocks noGrp="1"/>
          </p:cNvSpPr>
          <p:nvPr>
            <p:ph type="body" idx="1"/>
          </p:nvPr>
        </p:nvSpPr>
        <p:spPr>
          <a:noFill/>
          <a:ln/>
        </p:spPr>
        <p:txBody>
          <a:bodyPr/>
          <a:lstStyle/>
          <a:p>
            <a:pPr eaLnBrk="1" hangingPunct="1"/>
            <a:endParaRPr lang="en-US" smtClean="0"/>
          </a:p>
        </p:txBody>
      </p:sp>
      <p:sp>
        <p:nvSpPr>
          <p:cNvPr id="87044"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2AA52FC5-DE47-4C78-90E4-6268066B50BD}" type="slidenum">
              <a:rPr lang="en-US" sz="1200">
                <a:latin typeface="Arial" charset="0"/>
              </a:rPr>
              <a:pPr algn="r" defTabSz="904875"/>
              <a:t>77</a:t>
            </a:fld>
            <a:endParaRPr lang="en-US" sz="1200">
              <a:latin typeface="Arial" charset="0"/>
            </a:endParaRPr>
          </a:p>
        </p:txBody>
      </p:sp>
    </p:spTree>
    <p:extLst>
      <p:ext uri="{BB962C8B-B14F-4D97-AF65-F5344CB8AC3E}">
        <p14:creationId xmlns:p14="http://schemas.microsoft.com/office/powerpoint/2010/main" xmlns="" val="28399355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a:ln/>
        </p:spPr>
      </p:sp>
      <p:sp>
        <p:nvSpPr>
          <p:cNvPr id="88067" name="Notes Placeholder 2"/>
          <p:cNvSpPr>
            <a:spLocks noGrp="1"/>
          </p:cNvSpPr>
          <p:nvPr>
            <p:ph type="body" idx="1"/>
          </p:nvPr>
        </p:nvSpPr>
        <p:spPr>
          <a:noFill/>
          <a:ln/>
        </p:spPr>
        <p:txBody>
          <a:bodyPr/>
          <a:lstStyle/>
          <a:p>
            <a:pPr eaLnBrk="1" hangingPunct="1"/>
            <a:r>
              <a:rPr lang="en-US" smtClean="0"/>
              <a:t>In obtaining G</a:t>
            </a:r>
            <a:r>
              <a:rPr lang="en-US" baseline="-25000" smtClean="0"/>
              <a:t>LC</a:t>
            </a:r>
            <a:r>
              <a:rPr lang="en-US" smtClean="0"/>
              <a:t>, an arbitrary function satisfying (d/dtau^2 + K</a:t>
            </a:r>
            <a:r>
              <a:rPr lang="en-US" baseline="30000" smtClean="0"/>
              <a:t>L</a:t>
            </a:r>
            <a:r>
              <a:rPr lang="en-US" smtClean="0"/>
              <a:t>) f = 0 is omitted. Absence of this term is consistent with adiabatic switch-on from Feynman diagrammatic expansion.</a:t>
            </a:r>
          </a:p>
          <a:p>
            <a:pPr eaLnBrk="1" hangingPunct="1"/>
            <a:endParaRPr lang="en-US" smtClean="0"/>
          </a:p>
        </p:txBody>
      </p:sp>
      <p:sp>
        <p:nvSpPr>
          <p:cNvPr id="88068"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0798A1AA-C898-43FF-8A9D-0FB4850177E4}" type="slidenum">
              <a:rPr lang="en-US" sz="1200">
                <a:latin typeface="Arial" charset="0"/>
              </a:rPr>
              <a:pPr algn="r" defTabSz="904875"/>
              <a:t>79</a:t>
            </a:fld>
            <a:endParaRPr lang="en-US" sz="1200">
              <a:latin typeface="Arial" charset="0"/>
            </a:endParaRPr>
          </a:p>
        </p:txBody>
      </p:sp>
    </p:spTree>
    <p:extLst>
      <p:ext uri="{BB962C8B-B14F-4D97-AF65-F5344CB8AC3E}">
        <p14:creationId xmlns:p14="http://schemas.microsoft.com/office/powerpoint/2010/main" xmlns="" val="75519507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a:ln/>
        </p:spPr>
      </p:sp>
      <p:sp>
        <p:nvSpPr>
          <p:cNvPr id="89091" name="Notes Placeholder 2"/>
          <p:cNvSpPr>
            <a:spLocks noGrp="1"/>
          </p:cNvSpPr>
          <p:nvPr>
            <p:ph type="body" idx="1"/>
          </p:nvPr>
        </p:nvSpPr>
        <p:spPr>
          <a:noFill/>
          <a:ln/>
        </p:spPr>
        <p:txBody>
          <a:bodyPr/>
          <a:lstStyle/>
          <a:p>
            <a:pPr eaLnBrk="1" hangingPunct="1"/>
            <a:r>
              <a:rPr lang="en-US" smtClean="0"/>
              <a:t>In this derivation, we assume </a:t>
            </a:r>
            <a:r>
              <a:rPr lang="en-US" i="1" smtClean="0"/>
              <a:t>H</a:t>
            </a:r>
            <a:r>
              <a:rPr lang="en-US" baseline="-25000" smtClean="0"/>
              <a:t>n</a:t>
            </a:r>
            <a:r>
              <a:rPr lang="en-US" smtClean="0"/>
              <a:t> = 0.</a:t>
            </a:r>
          </a:p>
          <a:p>
            <a:pPr eaLnBrk="1" hangingPunct="1"/>
            <a:endParaRPr lang="en-US" smtClean="0"/>
          </a:p>
        </p:txBody>
      </p:sp>
      <p:sp>
        <p:nvSpPr>
          <p:cNvPr id="89092"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A5D2E561-68AB-4F3C-A488-6C05ABE68E35}" type="slidenum">
              <a:rPr lang="en-US" sz="1200">
                <a:latin typeface="Arial" charset="0"/>
              </a:rPr>
              <a:pPr algn="r" defTabSz="904875"/>
              <a:t>80</a:t>
            </a:fld>
            <a:endParaRPr lang="en-US" sz="1200">
              <a:latin typeface="Arial" charset="0"/>
            </a:endParaRPr>
          </a:p>
        </p:txBody>
      </p:sp>
    </p:spTree>
    <p:extLst>
      <p:ext uri="{BB962C8B-B14F-4D97-AF65-F5344CB8AC3E}">
        <p14:creationId xmlns:p14="http://schemas.microsoft.com/office/powerpoint/2010/main" xmlns="" val="380334897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a:ln/>
        </p:spPr>
      </p:sp>
      <p:sp>
        <p:nvSpPr>
          <p:cNvPr id="90115" name="Notes Placeholder 2"/>
          <p:cNvSpPr>
            <a:spLocks noGrp="1"/>
          </p:cNvSpPr>
          <p:nvPr>
            <p:ph type="body" idx="1"/>
          </p:nvPr>
        </p:nvSpPr>
        <p:spPr>
          <a:noFill/>
          <a:ln/>
        </p:spPr>
        <p:txBody>
          <a:bodyPr/>
          <a:lstStyle/>
          <a:p>
            <a:pPr eaLnBrk="1" hangingPunct="1"/>
            <a:r>
              <a:rPr lang="en-US" smtClean="0"/>
              <a:t>Need to use the relation between G</a:t>
            </a:r>
            <a:r>
              <a:rPr lang="en-US" baseline="30000" smtClean="0"/>
              <a:t>++</a:t>
            </a:r>
            <a:r>
              <a:rPr lang="en-US" smtClean="0"/>
              <a:t>, G</a:t>
            </a:r>
            <a:r>
              <a:rPr lang="en-US" baseline="30000" smtClean="0"/>
              <a:t>- -</a:t>
            </a:r>
            <a:r>
              <a:rPr lang="en-US" smtClean="0"/>
              <a:t>, G</a:t>
            </a:r>
            <a:r>
              <a:rPr lang="en-US" baseline="30000" smtClean="0"/>
              <a:t>+-</a:t>
            </a:r>
            <a:r>
              <a:rPr lang="en-US" smtClean="0"/>
              <a:t>, and G</a:t>
            </a:r>
            <a:r>
              <a:rPr lang="en-US" baseline="30000" smtClean="0"/>
              <a:t>+-</a:t>
            </a:r>
            <a:r>
              <a:rPr lang="en-US" smtClean="0"/>
              <a:t> with G</a:t>
            </a:r>
            <a:r>
              <a:rPr lang="en-US" baseline="30000" smtClean="0"/>
              <a:t>r</a:t>
            </a:r>
            <a:r>
              <a:rPr lang="en-US" smtClean="0"/>
              <a:t> and G</a:t>
            </a:r>
            <a:r>
              <a:rPr lang="en-US" baseline="30000" smtClean="0"/>
              <a:t>&lt;</a:t>
            </a:r>
            <a:r>
              <a:rPr lang="en-US" smtClean="0"/>
              <a:t>.   See Haug &amp; Jauho, page 66.</a:t>
            </a:r>
          </a:p>
          <a:p>
            <a:pPr eaLnBrk="1" hangingPunct="1"/>
            <a:endParaRPr lang="en-US" smtClean="0"/>
          </a:p>
          <a:p>
            <a:pPr eaLnBrk="1" hangingPunct="1"/>
            <a:endParaRPr lang="en-US" smtClean="0"/>
          </a:p>
          <a:p>
            <a:pPr eaLnBrk="1" hangingPunct="1"/>
            <a:endParaRPr lang="en-US" smtClean="0"/>
          </a:p>
        </p:txBody>
      </p:sp>
      <p:sp>
        <p:nvSpPr>
          <p:cNvPr id="90116"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69331424-5823-492C-9973-095580835D26}" type="slidenum">
              <a:rPr lang="en-US" sz="1200">
                <a:latin typeface="Arial" charset="0"/>
              </a:rPr>
              <a:pPr algn="r" defTabSz="904875"/>
              <a:t>82</a:t>
            </a:fld>
            <a:endParaRPr lang="en-US" sz="1200">
              <a:latin typeface="Arial" charset="0"/>
            </a:endParaRPr>
          </a:p>
        </p:txBody>
      </p:sp>
    </p:spTree>
    <p:extLst>
      <p:ext uri="{BB962C8B-B14F-4D97-AF65-F5344CB8AC3E}">
        <p14:creationId xmlns:p14="http://schemas.microsoft.com/office/powerpoint/2010/main" xmlns="" val="417048422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p:cNvSpPr>
            <a:spLocks noGrp="1" noRot="1" noChangeAspect="1" noTextEdit="1"/>
          </p:cNvSpPr>
          <p:nvPr>
            <p:ph type="sldImg"/>
          </p:nvPr>
        </p:nvSpPr>
        <p:spPr>
          <a:ln/>
        </p:spPr>
      </p:sp>
      <p:sp>
        <p:nvSpPr>
          <p:cNvPr id="91139" name="Notes Placeholder 2"/>
          <p:cNvSpPr>
            <a:spLocks noGrp="1"/>
          </p:cNvSpPr>
          <p:nvPr>
            <p:ph type="body" idx="1"/>
          </p:nvPr>
        </p:nvSpPr>
        <p:spPr>
          <a:noFill/>
          <a:ln/>
        </p:spPr>
        <p:txBody>
          <a:bodyPr/>
          <a:lstStyle/>
          <a:p>
            <a:pPr eaLnBrk="1" hangingPunct="1"/>
            <a:r>
              <a:rPr lang="en-US" smtClean="0"/>
              <a:t>In deriving the last line, we use the fact (g</a:t>
            </a:r>
            <a:r>
              <a:rPr lang="en-US" baseline="30000" smtClean="0"/>
              <a:t>r</a:t>
            </a:r>
            <a:r>
              <a:rPr lang="en-US" smtClean="0"/>
              <a:t>)</a:t>
            </a:r>
            <a:r>
              <a:rPr lang="en-US" baseline="30000" smtClean="0"/>
              <a:t>-1</a:t>
            </a:r>
            <a:r>
              <a:rPr lang="en-US" smtClean="0"/>
              <a:t> g</a:t>
            </a:r>
            <a:r>
              <a:rPr lang="en-US" baseline="30000" smtClean="0"/>
              <a:t>&lt;</a:t>
            </a:r>
            <a:r>
              <a:rPr lang="en-US" smtClean="0"/>
              <a:t> = 0.</a:t>
            </a:r>
          </a:p>
        </p:txBody>
      </p:sp>
      <p:sp>
        <p:nvSpPr>
          <p:cNvPr id="91140"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46246EF7-DF7D-4F53-B32F-A362BF55214A}" type="slidenum">
              <a:rPr lang="en-US" sz="1200">
                <a:latin typeface="Arial" charset="0"/>
              </a:rPr>
              <a:pPr algn="r" defTabSz="904875"/>
              <a:t>83</a:t>
            </a:fld>
            <a:endParaRPr lang="en-US" sz="1200">
              <a:latin typeface="Arial" charset="0"/>
            </a:endParaRPr>
          </a:p>
        </p:txBody>
      </p:sp>
    </p:spTree>
    <p:extLst>
      <p:ext uri="{BB962C8B-B14F-4D97-AF65-F5344CB8AC3E}">
        <p14:creationId xmlns:p14="http://schemas.microsoft.com/office/powerpoint/2010/main" xmlns="" val="71308638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p:cNvSpPr>
            <a:spLocks noGrp="1" noRot="1" noChangeAspect="1" noTextEdit="1"/>
          </p:cNvSpPr>
          <p:nvPr>
            <p:ph type="sldImg"/>
          </p:nvPr>
        </p:nvSpPr>
        <p:spPr>
          <a:ln/>
        </p:spPr>
      </p:sp>
      <p:sp>
        <p:nvSpPr>
          <p:cNvPr id="92163" name="Notes Placeholder 2"/>
          <p:cNvSpPr>
            <a:spLocks noGrp="1"/>
          </p:cNvSpPr>
          <p:nvPr>
            <p:ph type="body" idx="1"/>
          </p:nvPr>
        </p:nvSpPr>
        <p:spPr>
          <a:noFill/>
          <a:ln/>
        </p:spPr>
        <p:txBody>
          <a:bodyPr/>
          <a:lstStyle/>
          <a:p>
            <a:pPr eaLnBrk="1" hangingPunct="1"/>
            <a:r>
              <a:rPr lang="en-US" smtClean="0"/>
              <a:t>I</a:t>
            </a:r>
            <a:r>
              <a:rPr lang="en-US" baseline="-25000" smtClean="0"/>
              <a:t>L</a:t>
            </a:r>
            <a:r>
              <a:rPr lang="en-US" smtClean="0"/>
              <a:t> is energy flowing out of the left lead into the center.  This expression can be proving to be real, no need to take Re.  Above equation works for general nonlinear case.</a:t>
            </a:r>
          </a:p>
          <a:p>
            <a:pPr eaLnBrk="1" hangingPunct="1"/>
            <a:endParaRPr lang="en-US" smtClean="0"/>
          </a:p>
        </p:txBody>
      </p:sp>
      <p:sp>
        <p:nvSpPr>
          <p:cNvPr id="92164"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8CF63A86-AF9C-43B8-80C9-FB69EEBB21D7}" type="slidenum">
              <a:rPr lang="en-US" sz="1200">
                <a:latin typeface="Arial" charset="0"/>
              </a:rPr>
              <a:pPr algn="r" defTabSz="904875"/>
              <a:t>84</a:t>
            </a:fld>
            <a:endParaRPr lang="en-US" sz="1200">
              <a:latin typeface="Arial" charset="0"/>
            </a:endParaRPr>
          </a:p>
        </p:txBody>
      </p:sp>
    </p:spTree>
    <p:extLst>
      <p:ext uri="{BB962C8B-B14F-4D97-AF65-F5344CB8AC3E}">
        <p14:creationId xmlns:p14="http://schemas.microsoft.com/office/powerpoint/2010/main" xmlns="" val="198344858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What is the electronic</a:t>
            </a:r>
            <a:r>
              <a:rPr lang="en-US" baseline="0" dirty="0" smtClean="0"/>
              <a:t> current analogue of this equation?</a:t>
            </a:r>
            <a:endParaRPr lang="en-SG" dirty="0"/>
          </a:p>
        </p:txBody>
      </p:sp>
      <p:sp>
        <p:nvSpPr>
          <p:cNvPr id="4" name="Slide Number Placeholder 3"/>
          <p:cNvSpPr>
            <a:spLocks noGrp="1"/>
          </p:cNvSpPr>
          <p:nvPr>
            <p:ph type="sldNum" sz="quarter" idx="10"/>
          </p:nvPr>
        </p:nvSpPr>
        <p:spPr/>
        <p:txBody>
          <a:bodyPr/>
          <a:lstStyle/>
          <a:p>
            <a:fld id="{FEE2B503-FE58-479B-945E-92EE283C628E}" type="slidenum">
              <a:rPr lang="en-US" smtClean="0"/>
              <a:pPr/>
              <a:t>85</a:t>
            </a:fld>
            <a:endParaRPr 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p:cNvSpPr>
            <a:spLocks noGrp="1" noRot="1" noChangeAspect="1" noTextEdit="1"/>
          </p:cNvSpPr>
          <p:nvPr>
            <p:ph type="sldImg"/>
          </p:nvPr>
        </p:nvSpPr>
        <p:spPr>
          <a:ln/>
        </p:spPr>
      </p:sp>
      <p:sp>
        <p:nvSpPr>
          <p:cNvPr id="93187" name="Notes Placeholder 2"/>
          <p:cNvSpPr>
            <a:spLocks noGrp="1"/>
          </p:cNvSpPr>
          <p:nvPr>
            <p:ph type="body" idx="1"/>
          </p:nvPr>
        </p:nvSpPr>
        <p:spPr>
          <a:noFill/>
          <a:ln/>
        </p:spPr>
        <p:txBody>
          <a:bodyPr/>
          <a:lstStyle/>
          <a:p>
            <a:pPr eaLnBrk="1" hangingPunct="1"/>
            <a:r>
              <a:rPr lang="en-US" smtClean="0"/>
              <a:t>The symmetrization appears necessary to get the Caroli formula.  Caroli formula is valid only for ballistic case where H</a:t>
            </a:r>
            <a:r>
              <a:rPr lang="en-US" baseline="-25000" smtClean="0"/>
              <a:t>n</a:t>
            </a:r>
            <a:r>
              <a:rPr lang="en-US" smtClean="0"/>
              <a:t> = 0.</a:t>
            </a:r>
          </a:p>
          <a:p>
            <a:pPr eaLnBrk="1" hangingPunct="1"/>
            <a:endParaRPr lang="en-US" smtClean="0"/>
          </a:p>
        </p:txBody>
      </p:sp>
      <p:sp>
        <p:nvSpPr>
          <p:cNvPr id="93188"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B56328E3-2A01-4BA7-9A37-01406F46A75A}" type="slidenum">
              <a:rPr lang="en-US" sz="1200">
                <a:latin typeface="Arial" charset="0"/>
              </a:rPr>
              <a:pPr algn="r" defTabSz="904875"/>
              <a:t>86</a:t>
            </a:fld>
            <a:endParaRPr lang="en-US" sz="1200">
              <a:latin typeface="Arial" charset="0"/>
            </a:endParaRPr>
          </a:p>
        </p:txBody>
      </p:sp>
    </p:spTree>
    <p:extLst>
      <p:ext uri="{BB962C8B-B14F-4D97-AF65-F5344CB8AC3E}">
        <p14:creationId xmlns:p14="http://schemas.microsoft.com/office/powerpoint/2010/main" xmlns="" val="192226689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lide Image Placeholder 1"/>
          <p:cNvSpPr>
            <a:spLocks noGrp="1" noRot="1" noChangeAspect="1" noTextEdit="1"/>
          </p:cNvSpPr>
          <p:nvPr>
            <p:ph type="sldImg"/>
          </p:nvPr>
        </p:nvSpPr>
        <p:spPr>
          <a:ln/>
        </p:spPr>
      </p:sp>
      <p:sp>
        <p:nvSpPr>
          <p:cNvPr id="94211" name="Notes Placeholder 2"/>
          <p:cNvSpPr>
            <a:spLocks noGrp="1"/>
          </p:cNvSpPr>
          <p:nvPr>
            <p:ph type="body" idx="1"/>
          </p:nvPr>
        </p:nvSpPr>
        <p:spPr>
          <a:noFill/>
          <a:ln/>
        </p:spPr>
        <p:txBody>
          <a:bodyPr/>
          <a:lstStyle/>
          <a:p>
            <a:pPr eaLnBrk="1" hangingPunct="1"/>
            <a:r>
              <a:rPr lang="en-US" smtClean="0"/>
              <a:t>The matrix K is infinite in both directions.</a:t>
            </a:r>
          </a:p>
          <a:p>
            <a:pPr eaLnBrk="1" hangingPunct="1"/>
            <a:endParaRPr lang="en-US" smtClean="0"/>
          </a:p>
        </p:txBody>
      </p:sp>
      <p:sp>
        <p:nvSpPr>
          <p:cNvPr id="94212"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E45D6845-66DF-4B33-A624-FD01065B8F4D}" type="slidenum">
              <a:rPr lang="en-US" sz="1200">
                <a:latin typeface="Arial" charset="0"/>
              </a:rPr>
              <a:pPr algn="r" defTabSz="904875"/>
              <a:t>88</a:t>
            </a:fld>
            <a:endParaRPr lang="en-US" sz="1200">
              <a:latin typeface="Arial" charset="0"/>
            </a:endParaRPr>
          </a:p>
        </p:txBody>
      </p:sp>
    </p:spTree>
    <p:extLst>
      <p:ext uri="{BB962C8B-B14F-4D97-AF65-F5344CB8AC3E}">
        <p14:creationId xmlns:p14="http://schemas.microsoft.com/office/powerpoint/2010/main" xmlns="" val="120579322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Image Placeholder 1"/>
          <p:cNvSpPr>
            <a:spLocks noGrp="1" noRot="1" noChangeAspect="1" noTextEdit="1"/>
          </p:cNvSpPr>
          <p:nvPr>
            <p:ph type="sldImg"/>
          </p:nvPr>
        </p:nvSpPr>
        <p:spPr>
          <a:ln/>
        </p:spPr>
      </p:sp>
      <p:sp>
        <p:nvSpPr>
          <p:cNvPr id="95235" name="Notes Placeholder 2"/>
          <p:cNvSpPr>
            <a:spLocks noGrp="1"/>
          </p:cNvSpPr>
          <p:nvPr>
            <p:ph type="body" idx="1"/>
          </p:nvPr>
        </p:nvSpPr>
        <p:spPr>
          <a:noFill/>
          <a:ln/>
        </p:spPr>
        <p:txBody>
          <a:bodyPr/>
          <a:lstStyle/>
          <a:p>
            <a:pPr eaLnBrk="1" hangingPunct="1"/>
            <a:r>
              <a:rPr lang="en-US" smtClean="0"/>
              <a:t>K</a:t>
            </a:r>
            <a:r>
              <a:rPr lang="en-US" baseline="30000" smtClean="0"/>
              <a:t>R</a:t>
            </a:r>
            <a:r>
              <a:rPr lang="en-US" smtClean="0"/>
              <a:t> is semi-finite,  V is nonzero only at the corner.</a:t>
            </a:r>
          </a:p>
          <a:p>
            <a:pPr eaLnBrk="1" hangingPunct="1"/>
            <a:endParaRPr lang="en-US" smtClean="0"/>
          </a:p>
        </p:txBody>
      </p:sp>
      <p:sp>
        <p:nvSpPr>
          <p:cNvPr id="95236"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130FB17F-EFE2-45BC-A946-1BA3A80BBE75}" type="slidenum">
              <a:rPr lang="en-US" sz="1200">
                <a:latin typeface="Arial" charset="0"/>
              </a:rPr>
              <a:pPr algn="r" defTabSz="904875"/>
              <a:t>89</a:t>
            </a:fld>
            <a:endParaRPr lang="en-US" sz="1200">
              <a:latin typeface="Arial" charset="0"/>
            </a:endParaRPr>
          </a:p>
        </p:txBody>
      </p:sp>
    </p:spTree>
    <p:extLst>
      <p:ext uri="{BB962C8B-B14F-4D97-AF65-F5344CB8AC3E}">
        <p14:creationId xmlns:p14="http://schemas.microsoft.com/office/powerpoint/2010/main" xmlns="" val="89795227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Image Placeholder 1"/>
          <p:cNvSpPr>
            <a:spLocks noGrp="1" noRot="1" noChangeAspect="1" noTextEdit="1"/>
          </p:cNvSpPr>
          <p:nvPr>
            <p:ph type="sldImg"/>
          </p:nvPr>
        </p:nvSpPr>
        <p:spPr>
          <a:ln/>
        </p:spPr>
      </p:sp>
      <p:sp>
        <p:nvSpPr>
          <p:cNvPr id="96259" name="Notes Placeholder 2"/>
          <p:cNvSpPr>
            <a:spLocks noGrp="1"/>
          </p:cNvSpPr>
          <p:nvPr>
            <p:ph type="body" idx="1"/>
          </p:nvPr>
        </p:nvSpPr>
        <p:spPr>
          <a:noFill/>
          <a:ln/>
        </p:spPr>
        <p:txBody>
          <a:bodyPr/>
          <a:lstStyle/>
          <a:p>
            <a:pPr eaLnBrk="1" hangingPunct="1"/>
            <a:r>
              <a:rPr lang="en-US" smtClean="0">
                <a:latin typeface="Times New Roman" pitchFamily="18" charset="0"/>
                <a:cs typeface="Times New Roman" pitchFamily="18" charset="0"/>
              </a:rPr>
              <a:t>Σ</a:t>
            </a:r>
            <a:r>
              <a:rPr lang="en-US" baseline="-25000" smtClean="0">
                <a:latin typeface="Times New Roman" pitchFamily="18" charset="0"/>
                <a:cs typeface="Times New Roman" pitchFamily="18" charset="0"/>
              </a:rPr>
              <a:t>R</a:t>
            </a:r>
            <a:r>
              <a:rPr lang="en-US" smtClean="0">
                <a:latin typeface="Times New Roman" pitchFamily="18" charset="0"/>
                <a:cs typeface="Times New Roman" pitchFamily="18" charset="0"/>
              </a:rPr>
              <a:t> is nonzero only for the lower right corner.</a:t>
            </a:r>
            <a:endParaRPr lang="en-US" smtClean="0"/>
          </a:p>
        </p:txBody>
      </p:sp>
      <p:sp>
        <p:nvSpPr>
          <p:cNvPr id="96260"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9BDDCFE2-CB62-4B88-94CF-103AF2AA2F60}" type="slidenum">
              <a:rPr lang="en-US" sz="1200">
                <a:latin typeface="Arial" charset="0"/>
              </a:rPr>
              <a:pPr algn="r" defTabSz="904875"/>
              <a:t>90</a:t>
            </a:fld>
            <a:endParaRPr lang="en-US" sz="1200">
              <a:latin typeface="Arial" charset="0"/>
            </a:endParaRPr>
          </a:p>
        </p:txBody>
      </p:sp>
    </p:spTree>
    <p:extLst>
      <p:ext uri="{BB962C8B-B14F-4D97-AF65-F5344CB8AC3E}">
        <p14:creationId xmlns:p14="http://schemas.microsoft.com/office/powerpoint/2010/main" xmlns="" val="866306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a:ln/>
        </p:spPr>
      </p:sp>
      <p:sp>
        <p:nvSpPr>
          <p:cNvPr id="97283" name="Notes Placeholder 2"/>
          <p:cNvSpPr>
            <a:spLocks noGrp="1"/>
          </p:cNvSpPr>
          <p:nvPr>
            <p:ph type="body" idx="1"/>
          </p:nvPr>
        </p:nvSpPr>
        <p:spPr>
          <a:noFill/>
          <a:ln/>
        </p:spPr>
        <p:txBody>
          <a:bodyPr/>
          <a:lstStyle/>
          <a:p>
            <a:pPr eaLnBrk="1" hangingPunct="1"/>
            <a:r>
              <a:rPr lang="en-US" smtClean="0"/>
              <a:t>The last formula </a:t>
            </a:r>
            <a:r>
              <a:rPr lang="el-GR" smtClean="0">
                <a:latin typeface="Times New Roman" pitchFamily="18" charset="0"/>
                <a:cs typeface="Times New Roman" pitchFamily="18" charset="0"/>
              </a:rPr>
              <a:t>σ</a:t>
            </a:r>
            <a:r>
              <a:rPr lang="en-US" smtClean="0">
                <a:latin typeface="Times New Roman" pitchFamily="18" charset="0"/>
                <a:cs typeface="Times New Roman" pitchFamily="18" charset="0"/>
              </a:rPr>
              <a:t> is called universal conductance.</a:t>
            </a:r>
          </a:p>
          <a:p>
            <a:pPr eaLnBrk="1" hangingPunct="1"/>
            <a:endParaRPr lang="el-GR" smtClean="0">
              <a:latin typeface="Times New Roman" pitchFamily="18" charset="0"/>
              <a:cs typeface="Times New Roman" pitchFamily="18" charset="0"/>
            </a:endParaRPr>
          </a:p>
        </p:txBody>
      </p:sp>
      <p:sp>
        <p:nvSpPr>
          <p:cNvPr id="97284"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4B105930-4EA7-4488-8FAB-8B8294C28E3D}" type="slidenum">
              <a:rPr lang="en-US" sz="1200">
                <a:latin typeface="Arial" charset="0"/>
              </a:rPr>
              <a:pPr algn="r" defTabSz="904875"/>
              <a:t>91</a:t>
            </a:fld>
            <a:endParaRPr lang="en-US" sz="1200">
              <a:latin typeface="Arial" charset="0"/>
            </a:endParaRPr>
          </a:p>
        </p:txBody>
      </p:sp>
    </p:spTree>
    <p:extLst>
      <p:ext uri="{BB962C8B-B14F-4D97-AF65-F5344CB8AC3E}">
        <p14:creationId xmlns:p14="http://schemas.microsoft.com/office/powerpoint/2010/main" xmlns="" val="12794981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Slide Image Placeholder 1"/>
          <p:cNvSpPr>
            <a:spLocks noGrp="1" noRot="1" noChangeAspect="1" noTextEdit="1"/>
          </p:cNvSpPr>
          <p:nvPr>
            <p:ph type="sldImg"/>
          </p:nvPr>
        </p:nvSpPr>
        <p:spPr>
          <a:ln/>
        </p:spPr>
      </p:sp>
      <p:sp>
        <p:nvSpPr>
          <p:cNvPr id="98307" name="Notes Placeholder 2"/>
          <p:cNvSpPr>
            <a:spLocks noGrp="1"/>
          </p:cNvSpPr>
          <p:nvPr>
            <p:ph type="body" idx="1"/>
          </p:nvPr>
        </p:nvSpPr>
        <p:spPr>
          <a:noFill/>
          <a:ln/>
        </p:spPr>
        <p:txBody>
          <a:bodyPr/>
          <a:lstStyle/>
          <a:p>
            <a:pPr eaLnBrk="1" hangingPunct="1"/>
            <a:r>
              <a:rPr lang="en-US" dirty="0" smtClean="0"/>
              <a:t>The algorithm is due to Lopez </a:t>
            </a:r>
            <a:r>
              <a:rPr lang="en-US" dirty="0" err="1" smtClean="0"/>
              <a:t>Sancho</a:t>
            </a:r>
            <a:r>
              <a:rPr lang="en-US" dirty="0" smtClean="0"/>
              <a:t> et al (1985). Typically, 10 to 20 iterations should be already converged</a:t>
            </a:r>
            <a:r>
              <a:rPr lang="en-US" dirty="0" smtClean="0"/>
              <a:t>.  For real </a:t>
            </a:r>
            <a:r>
              <a:rPr lang="en-US" dirty="0" err="1" smtClean="0"/>
              <a:t>fortran</a:t>
            </a:r>
            <a:r>
              <a:rPr lang="en-US" baseline="0" dirty="0" smtClean="0"/>
              <a:t> codes, see http://staff.science.nus.edu.sg/~phywjs/NEGF/balli.tar.gz</a:t>
            </a:r>
            <a:endParaRPr lang="en-US" dirty="0" smtClean="0"/>
          </a:p>
          <a:p>
            <a:pPr eaLnBrk="1" hangingPunct="1"/>
            <a:endParaRPr lang="en-US" dirty="0" smtClean="0"/>
          </a:p>
        </p:txBody>
      </p:sp>
      <p:sp>
        <p:nvSpPr>
          <p:cNvPr id="98308"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2D063454-EA36-4231-B613-3A5C00B41F6D}" type="slidenum">
              <a:rPr lang="en-US" sz="1200">
                <a:latin typeface="Arial" charset="0"/>
              </a:rPr>
              <a:pPr algn="r" defTabSz="904875"/>
              <a:t>92</a:t>
            </a:fld>
            <a:endParaRPr lang="en-US" sz="1200">
              <a:latin typeface="Arial" charset="0"/>
            </a:endParaRPr>
          </a:p>
        </p:txBody>
      </p:sp>
    </p:spTree>
    <p:extLst>
      <p:ext uri="{BB962C8B-B14F-4D97-AF65-F5344CB8AC3E}">
        <p14:creationId xmlns:p14="http://schemas.microsoft.com/office/powerpoint/2010/main" xmlns="" val="76724574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last set of lecture slides are sketchy</a:t>
            </a:r>
            <a:r>
              <a:rPr lang="en-US" baseline="0" dirty="0" smtClean="0"/>
              <a:t> due to lack of preparation time.</a:t>
            </a:r>
          </a:p>
          <a:p>
            <a:endParaRPr lang="en-SG" dirty="0"/>
          </a:p>
        </p:txBody>
      </p:sp>
      <p:sp>
        <p:nvSpPr>
          <p:cNvPr id="4" name="Slide Number Placeholder 3"/>
          <p:cNvSpPr>
            <a:spLocks noGrp="1"/>
          </p:cNvSpPr>
          <p:nvPr>
            <p:ph type="sldNum" sz="quarter" idx="10"/>
          </p:nvPr>
        </p:nvSpPr>
        <p:spPr/>
        <p:txBody>
          <a:bodyPr/>
          <a:lstStyle/>
          <a:p>
            <a:fld id="{FEE2B503-FE58-479B-945E-92EE283C628E}" type="slidenum">
              <a:rPr lang="en-US" smtClean="0"/>
              <a:pPr/>
              <a:t>96</a:t>
            </a:fld>
            <a:endParaRPr lang="en-US"/>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What is the basis of the validity of Wick theorem?</a:t>
            </a:r>
            <a:endParaRPr lang="en-SG" dirty="0"/>
          </a:p>
        </p:txBody>
      </p:sp>
      <p:sp>
        <p:nvSpPr>
          <p:cNvPr id="4" name="Slide Number Placeholder 3"/>
          <p:cNvSpPr>
            <a:spLocks noGrp="1"/>
          </p:cNvSpPr>
          <p:nvPr>
            <p:ph type="sldNum" sz="quarter" idx="10"/>
          </p:nvPr>
        </p:nvSpPr>
        <p:spPr/>
        <p:txBody>
          <a:bodyPr/>
          <a:lstStyle/>
          <a:p>
            <a:fld id="{FEE2B503-FE58-479B-945E-92EE283C628E}" type="slidenum">
              <a:rPr lang="en-US" smtClean="0"/>
              <a:pPr/>
              <a:t>99</a:t>
            </a:fld>
            <a:endParaRPr lang="en-US"/>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a:ln/>
        </p:spPr>
      </p:sp>
      <p:sp>
        <p:nvSpPr>
          <p:cNvPr id="77827" name="Notes Placeholder 2"/>
          <p:cNvSpPr>
            <a:spLocks noGrp="1"/>
          </p:cNvSpPr>
          <p:nvPr>
            <p:ph type="body" idx="1"/>
          </p:nvPr>
        </p:nvSpPr>
        <p:spPr>
          <a:noFill/>
          <a:ln/>
        </p:spPr>
        <p:txBody>
          <a:bodyPr/>
          <a:lstStyle/>
          <a:p>
            <a:pPr eaLnBrk="1" hangingPunct="1"/>
            <a:r>
              <a:rPr lang="en-US" dirty="0" smtClean="0"/>
              <a:t>For the concept of pictures and relations among them, see A. L. Fetter and J. D. </a:t>
            </a:r>
            <a:r>
              <a:rPr lang="en-US" dirty="0" err="1" smtClean="0"/>
              <a:t>Walecka</a:t>
            </a:r>
            <a:r>
              <a:rPr lang="en-US" dirty="0" smtClean="0"/>
              <a:t>, “Quantum theory of many-body systems”, McGraw-Hill, 1971. The meaning of t</a:t>
            </a:r>
            <a:r>
              <a:rPr lang="en-US" baseline="-25000" dirty="0" smtClean="0"/>
              <a:t>0</a:t>
            </a:r>
            <a:r>
              <a:rPr lang="en-US" dirty="0" smtClean="0"/>
              <a:t> and t’ is quite different. t</a:t>
            </a:r>
            <a:r>
              <a:rPr lang="en-US" baseline="-25000" dirty="0" smtClean="0"/>
              <a:t>0</a:t>
            </a:r>
            <a:r>
              <a:rPr lang="en-US" dirty="0" smtClean="0"/>
              <a:t> is such that three pictures are equivalent, t’ is an arbitrary time.  Note that </a:t>
            </a:r>
            <a:r>
              <a:rPr lang="el-GR" dirty="0" smtClean="0"/>
              <a:t>ρ</a:t>
            </a:r>
            <a:r>
              <a:rPr lang="en-US" dirty="0" smtClean="0"/>
              <a:t> behaves like |</a:t>
            </a:r>
            <a:r>
              <a:rPr lang="en-US" dirty="0" smtClean="0">
                <a:sym typeface="SymbolPS" pitchFamily="18" charset="2"/>
              </a:rPr>
              <a:t>&gt;&lt;|.</a:t>
            </a:r>
          </a:p>
          <a:p>
            <a:pPr eaLnBrk="1" hangingPunct="1"/>
            <a:endParaRPr lang="en-US" dirty="0" smtClean="0">
              <a:sym typeface="SymbolPS" pitchFamily="18" charset="2"/>
            </a:endParaRPr>
          </a:p>
          <a:p>
            <a:pPr eaLnBrk="1" hangingPunct="1"/>
            <a:endParaRPr lang="en-US" dirty="0" smtClean="0"/>
          </a:p>
          <a:p>
            <a:pPr eaLnBrk="1" hangingPunct="1"/>
            <a:endParaRPr lang="en-US" dirty="0" smtClean="0"/>
          </a:p>
        </p:txBody>
      </p:sp>
      <p:sp>
        <p:nvSpPr>
          <p:cNvPr id="77828"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A98F044B-EB42-4061-BF5F-284FED86F710}" type="slidenum">
              <a:rPr lang="en-US" sz="1200">
                <a:latin typeface="Arial" charset="0"/>
              </a:rPr>
              <a:pPr algn="r" defTabSz="904875"/>
              <a:t>100</a:t>
            </a:fld>
            <a:endParaRPr lang="en-US" sz="1200">
              <a:latin typeface="Arial" charset="0"/>
            </a:endParaRPr>
          </a:p>
        </p:txBody>
      </p:sp>
    </p:spTree>
    <p:extLst>
      <p:ext uri="{BB962C8B-B14F-4D97-AF65-F5344CB8AC3E}">
        <p14:creationId xmlns:p14="http://schemas.microsoft.com/office/powerpoint/2010/main" xmlns="" val="13062672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a:ln/>
        </p:spPr>
      </p:sp>
      <p:sp>
        <p:nvSpPr>
          <p:cNvPr id="78851" name="Notes Placeholder 2"/>
          <p:cNvSpPr>
            <a:spLocks noGrp="1"/>
          </p:cNvSpPr>
          <p:nvPr>
            <p:ph type="body" idx="1"/>
          </p:nvPr>
        </p:nvSpPr>
        <p:spPr>
          <a:noFill/>
          <a:ln/>
        </p:spPr>
        <p:txBody>
          <a:bodyPr/>
          <a:lstStyle/>
          <a:p>
            <a:pPr eaLnBrk="1" hangingPunct="1"/>
            <a:r>
              <a:rPr lang="en-US" smtClean="0"/>
              <a:t>A(t) and B(t’) are in interaction picture (i.e. A</a:t>
            </a:r>
            <a:r>
              <a:rPr lang="en-US" baseline="-25000" smtClean="0"/>
              <a:t>I</a:t>
            </a:r>
            <a:r>
              <a:rPr lang="en-US" smtClean="0"/>
              <a:t>(t) etc).</a:t>
            </a:r>
          </a:p>
        </p:txBody>
      </p:sp>
      <p:sp>
        <p:nvSpPr>
          <p:cNvPr id="78852"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CA10B5C2-186C-4F39-B473-D2923643FD0D}" type="slidenum">
              <a:rPr lang="en-US" sz="1200">
                <a:latin typeface="Arial" charset="0"/>
              </a:rPr>
              <a:pPr algn="r" defTabSz="904875"/>
              <a:t>101</a:t>
            </a:fld>
            <a:endParaRPr lang="en-US" sz="1200">
              <a:latin typeface="Arial" charset="0"/>
            </a:endParaRPr>
          </a:p>
        </p:txBody>
      </p:sp>
    </p:spTree>
    <p:extLst>
      <p:ext uri="{BB962C8B-B14F-4D97-AF65-F5344CB8AC3E}">
        <p14:creationId xmlns:p14="http://schemas.microsoft.com/office/powerpoint/2010/main" xmlns="" val="209216284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a:ln/>
        </p:spPr>
      </p:sp>
      <p:sp>
        <p:nvSpPr>
          <p:cNvPr id="79875" name="Notes Placeholder 2"/>
          <p:cNvSpPr>
            <a:spLocks noGrp="1"/>
          </p:cNvSpPr>
          <p:nvPr>
            <p:ph type="body" idx="1"/>
          </p:nvPr>
        </p:nvSpPr>
        <p:spPr>
          <a:noFill/>
          <a:ln/>
        </p:spPr>
        <p:txBody>
          <a:bodyPr/>
          <a:lstStyle/>
          <a:p>
            <a:pPr eaLnBrk="1" hangingPunct="1"/>
            <a:r>
              <a:rPr lang="en-US" smtClean="0"/>
              <a:t>Another possible representation of the result is using Feynman path integral formulation.</a:t>
            </a:r>
          </a:p>
          <a:p>
            <a:pPr eaLnBrk="1" hangingPunct="1"/>
            <a:endParaRPr lang="en-US" smtClean="0"/>
          </a:p>
        </p:txBody>
      </p:sp>
      <p:sp>
        <p:nvSpPr>
          <p:cNvPr id="79876"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FD9DD519-FF53-4ADA-A3AF-1730EA8E5F4D}" type="slidenum">
              <a:rPr lang="en-US" sz="1200">
                <a:latin typeface="Arial" charset="0"/>
              </a:rPr>
              <a:pPr algn="r" defTabSz="904875"/>
              <a:t>102</a:t>
            </a:fld>
            <a:endParaRPr lang="en-US" sz="1200">
              <a:latin typeface="Arial" charset="0"/>
            </a:endParaRPr>
          </a:p>
        </p:txBody>
      </p:sp>
    </p:spTree>
    <p:extLst>
      <p:ext uri="{BB962C8B-B14F-4D97-AF65-F5344CB8AC3E}">
        <p14:creationId xmlns:p14="http://schemas.microsoft.com/office/powerpoint/2010/main" xmlns="" val="32080965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a:ln/>
        </p:spPr>
      </p:sp>
      <p:sp>
        <p:nvSpPr>
          <p:cNvPr id="80899" name="Notes Placeholder 2"/>
          <p:cNvSpPr>
            <a:spLocks noGrp="1"/>
          </p:cNvSpPr>
          <p:nvPr>
            <p:ph type="body" idx="1"/>
          </p:nvPr>
        </p:nvSpPr>
        <p:spPr>
          <a:noFill/>
          <a:ln/>
        </p:spPr>
        <p:txBody>
          <a:bodyPr/>
          <a:lstStyle/>
          <a:p>
            <a:pPr eaLnBrk="1" hangingPunct="1"/>
            <a:r>
              <a:rPr lang="en-US" smtClean="0"/>
              <a:t>Every operator is in interaction picture, dropped superscript I for simplicity. The Wick theorem is valid if the expectation &lt; … &gt; is with respect to a quadratic weight.  For a proof, see Rammer.</a:t>
            </a:r>
          </a:p>
          <a:p>
            <a:pPr eaLnBrk="1" hangingPunct="1"/>
            <a:endParaRPr lang="en-US" smtClean="0"/>
          </a:p>
          <a:p>
            <a:pPr eaLnBrk="1" hangingPunct="1"/>
            <a:endParaRPr lang="en-US" smtClean="0"/>
          </a:p>
        </p:txBody>
      </p:sp>
      <p:sp>
        <p:nvSpPr>
          <p:cNvPr id="80900"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20C97F2C-7BD8-4C5A-9D8A-63DEEE108F3C}" type="slidenum">
              <a:rPr lang="en-US" sz="1200">
                <a:latin typeface="Arial" charset="0"/>
              </a:rPr>
              <a:pPr algn="r" defTabSz="904875"/>
              <a:t>103</a:t>
            </a:fld>
            <a:endParaRPr lang="en-US" sz="1200">
              <a:latin typeface="Arial" charset="0"/>
            </a:endParaRPr>
          </a:p>
        </p:txBody>
      </p:sp>
    </p:spTree>
    <p:extLst>
      <p:ext uri="{BB962C8B-B14F-4D97-AF65-F5344CB8AC3E}">
        <p14:creationId xmlns:p14="http://schemas.microsoft.com/office/powerpoint/2010/main" xmlns="" val="280486962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a:ln/>
        </p:spPr>
      </p:sp>
      <p:sp>
        <p:nvSpPr>
          <p:cNvPr id="81923" name="Notes Placeholder 2"/>
          <p:cNvSpPr>
            <a:spLocks noGrp="1"/>
          </p:cNvSpPr>
          <p:nvPr>
            <p:ph type="body" idx="1"/>
          </p:nvPr>
        </p:nvSpPr>
        <p:spPr>
          <a:noFill/>
          <a:ln/>
        </p:spPr>
        <p:txBody>
          <a:bodyPr/>
          <a:lstStyle/>
          <a:p>
            <a:pPr eaLnBrk="1" hangingPunct="1"/>
            <a:r>
              <a:rPr lang="en-US" dirty="0" smtClean="0"/>
              <a:t>Due to the last term, G should be read as connected</a:t>
            </a:r>
            <a:r>
              <a:rPr lang="en-US" baseline="0" dirty="0" smtClean="0"/>
              <a:t> part </a:t>
            </a:r>
            <a:r>
              <a:rPr lang="en-US" baseline="0" dirty="0" err="1" smtClean="0"/>
              <a:t>G_c</a:t>
            </a:r>
            <a:r>
              <a:rPr lang="en-US" baseline="0" dirty="0" smtClean="0"/>
              <a:t> only in the Dyson equation.   The Dyson equation here is wrong – one need to subtract the disconnected part, which is not zero.</a:t>
            </a:r>
          </a:p>
          <a:p>
            <a:pPr eaLnBrk="1" hangingPunct="1"/>
            <a:endParaRPr lang="en-US" baseline="0" dirty="0" smtClean="0"/>
          </a:p>
          <a:p>
            <a:pPr eaLnBrk="1" hangingPunct="1"/>
            <a:endParaRPr lang="en-US" dirty="0" smtClean="0"/>
          </a:p>
        </p:txBody>
      </p:sp>
      <p:sp>
        <p:nvSpPr>
          <p:cNvPr id="81924"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FEE1BC38-6CA6-4FE3-A6B8-474B1432FF13}" type="slidenum">
              <a:rPr lang="en-US" sz="1200">
                <a:latin typeface="Arial" charset="0"/>
              </a:rPr>
              <a:pPr algn="r" defTabSz="904875"/>
              <a:t>105</a:t>
            </a:fld>
            <a:endParaRPr lang="en-US" sz="1200">
              <a:latin typeface="Arial" charset="0"/>
            </a:endParaRPr>
          </a:p>
        </p:txBody>
      </p:sp>
    </p:spTree>
    <p:extLst>
      <p:ext uri="{BB962C8B-B14F-4D97-AF65-F5344CB8AC3E}">
        <p14:creationId xmlns:p14="http://schemas.microsoft.com/office/powerpoint/2010/main" xmlns="" val="266049135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a:ln/>
        </p:spPr>
      </p:sp>
      <p:sp>
        <p:nvSpPr>
          <p:cNvPr id="82947" name="Notes Placeholder 2"/>
          <p:cNvSpPr>
            <a:spLocks noGrp="1"/>
          </p:cNvSpPr>
          <p:nvPr>
            <p:ph type="body" idx="1"/>
          </p:nvPr>
        </p:nvSpPr>
        <p:spPr>
          <a:noFill/>
          <a:ln/>
        </p:spPr>
        <p:txBody>
          <a:bodyPr/>
          <a:lstStyle/>
          <a:p>
            <a:pPr eaLnBrk="1" hangingPunct="1"/>
            <a:r>
              <a:rPr lang="en-US" dirty="0" smtClean="0"/>
              <a:t>The self-energy diagrams are obtained by including all doubly or more connected diagrams removing the two external legs from the Green’s function diagrams.  For a more systematic exposition of the Feynman-diagrammatic expansion, see Fetter and </a:t>
            </a:r>
            <a:r>
              <a:rPr lang="en-US" dirty="0" err="1" smtClean="0"/>
              <a:t>Welecka</a:t>
            </a:r>
            <a:r>
              <a:rPr lang="en-US" dirty="0" smtClean="0"/>
              <a:t>.   </a:t>
            </a:r>
            <a:r>
              <a:rPr lang="en-US" dirty="0" err="1" smtClean="0"/>
              <a:t>hbar</a:t>
            </a:r>
            <a:r>
              <a:rPr lang="en-US" dirty="0" smtClean="0"/>
              <a:t> was set to 1 in</a:t>
            </a:r>
            <a:r>
              <a:rPr lang="en-US" baseline="0" dirty="0" smtClean="0"/>
              <a:t> the diagrams.</a:t>
            </a:r>
            <a:endParaRPr lang="en-US" dirty="0" smtClean="0"/>
          </a:p>
          <a:p>
            <a:pPr eaLnBrk="1" hangingPunct="1"/>
            <a:endParaRPr lang="en-US" dirty="0" smtClean="0"/>
          </a:p>
        </p:txBody>
      </p:sp>
      <p:sp>
        <p:nvSpPr>
          <p:cNvPr id="82948"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7A47431F-82EA-45F0-A243-AFBBC5CA045C}" type="slidenum">
              <a:rPr lang="en-US" sz="1200">
                <a:latin typeface="Arial" charset="0"/>
              </a:rPr>
              <a:pPr algn="r" defTabSz="904875"/>
              <a:t>106</a:t>
            </a:fld>
            <a:endParaRPr lang="en-US" sz="1200">
              <a:latin typeface="Arial" charset="0"/>
            </a:endParaRPr>
          </a:p>
        </p:txBody>
      </p:sp>
    </p:spTree>
    <p:extLst>
      <p:ext uri="{BB962C8B-B14F-4D97-AF65-F5344CB8AC3E}">
        <p14:creationId xmlns:p14="http://schemas.microsoft.com/office/powerpoint/2010/main" xmlns="" val="320508755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a:ln/>
        </p:spPr>
      </p:sp>
      <p:sp>
        <p:nvSpPr>
          <p:cNvPr id="83971" name="Notes Placeholder 2"/>
          <p:cNvSpPr>
            <a:spLocks noGrp="1"/>
          </p:cNvSpPr>
          <p:nvPr>
            <p:ph type="body" idx="1"/>
          </p:nvPr>
        </p:nvSpPr>
        <p:spPr>
          <a:noFill/>
          <a:ln/>
        </p:spPr>
        <p:txBody>
          <a:bodyPr/>
          <a:lstStyle/>
          <a:p>
            <a:pPr eaLnBrk="1" hangingPunct="1"/>
            <a:r>
              <a:rPr lang="en-US" smtClean="0"/>
              <a:t>See also figure 3 in J.-S. Wang, X. Ni, and J.-W. Jiang,  Phys. Rev. B </a:t>
            </a:r>
            <a:r>
              <a:rPr lang="en-US" b="1" smtClean="0"/>
              <a:t>80</a:t>
            </a:r>
            <a:r>
              <a:rPr lang="en-US" smtClean="0"/>
              <a:t>, 224302 (2009). </a:t>
            </a:r>
          </a:p>
          <a:p>
            <a:pPr eaLnBrk="1" hangingPunct="1"/>
            <a:endParaRPr lang="en-US" smtClean="0"/>
          </a:p>
        </p:txBody>
      </p:sp>
      <p:sp>
        <p:nvSpPr>
          <p:cNvPr id="83972"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4D911C49-5704-4BA4-B2FD-DF4383A5FE61}" type="slidenum">
              <a:rPr lang="en-US" sz="1200">
                <a:latin typeface="Arial" charset="0"/>
              </a:rPr>
              <a:pPr algn="r" defTabSz="904875"/>
              <a:t>107</a:t>
            </a:fld>
            <a:endParaRPr lang="en-US" sz="1200">
              <a:latin typeface="Arial" charset="0"/>
            </a:endParaRPr>
          </a:p>
        </p:txBody>
      </p:sp>
    </p:spTree>
    <p:extLst>
      <p:ext uri="{BB962C8B-B14F-4D97-AF65-F5344CB8AC3E}">
        <p14:creationId xmlns:p14="http://schemas.microsoft.com/office/powerpoint/2010/main" xmlns="" val="157867351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From </a:t>
            </a:r>
            <a:r>
              <a:rPr lang="en-US" dirty="0" err="1" smtClean="0"/>
              <a:t>Jingwu</a:t>
            </a:r>
            <a:r>
              <a:rPr lang="en-US" dirty="0" smtClean="0"/>
              <a:t> Jiang’s PRB.</a:t>
            </a:r>
            <a:endParaRPr lang="en-SG" dirty="0"/>
          </a:p>
        </p:txBody>
      </p:sp>
      <p:sp>
        <p:nvSpPr>
          <p:cNvPr id="4" name="Slide Number Placeholder 3"/>
          <p:cNvSpPr>
            <a:spLocks noGrp="1"/>
          </p:cNvSpPr>
          <p:nvPr>
            <p:ph type="sldNum" sz="quarter" idx="10"/>
          </p:nvPr>
        </p:nvSpPr>
        <p:spPr/>
        <p:txBody>
          <a:bodyPr/>
          <a:lstStyle/>
          <a:p>
            <a:fld id="{FEE2B503-FE58-479B-945E-92EE283C628E}" type="slidenum">
              <a:rPr lang="en-US" smtClean="0"/>
              <a:pPr/>
              <a:t>108</a:t>
            </a:fld>
            <a:endParaRPr lang="en-US"/>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Slide Image Placeholder 1"/>
          <p:cNvSpPr>
            <a:spLocks noGrp="1" noRot="1" noChangeAspect="1" noTextEdit="1"/>
          </p:cNvSpPr>
          <p:nvPr>
            <p:ph type="sldImg"/>
          </p:nvPr>
        </p:nvSpPr>
        <p:spPr>
          <a:ln/>
        </p:spPr>
      </p:sp>
      <p:sp>
        <p:nvSpPr>
          <p:cNvPr id="102403" name="Notes Placeholder 2"/>
          <p:cNvSpPr>
            <a:spLocks noGrp="1"/>
          </p:cNvSpPr>
          <p:nvPr>
            <p:ph type="body" idx="1"/>
          </p:nvPr>
        </p:nvSpPr>
        <p:spPr>
          <a:noFill/>
          <a:ln/>
        </p:spPr>
        <p:txBody>
          <a:bodyPr/>
          <a:lstStyle/>
          <a:p>
            <a:pPr eaLnBrk="1" hangingPunct="1"/>
            <a:r>
              <a:rPr lang="en-US" smtClean="0"/>
              <a:t>The idea of calculating the thermal expansion coefficient this way due to Jiang Jinwu.</a:t>
            </a:r>
          </a:p>
          <a:p>
            <a:pPr eaLnBrk="1" hangingPunct="1"/>
            <a:endParaRPr lang="en-US" smtClean="0"/>
          </a:p>
        </p:txBody>
      </p:sp>
      <p:sp>
        <p:nvSpPr>
          <p:cNvPr id="102404"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61C0F828-DD92-4076-91F4-E7859E538CF8}" type="slidenum">
              <a:rPr lang="en-US" sz="1200">
                <a:latin typeface="Arial" charset="0"/>
              </a:rPr>
              <a:pPr algn="r" defTabSz="904875"/>
              <a:t>109</a:t>
            </a:fld>
            <a:endParaRPr lang="en-US" sz="1200">
              <a:latin typeface="Arial" charset="0"/>
            </a:endParaRPr>
          </a:p>
        </p:txBody>
      </p:sp>
    </p:spTree>
    <p:extLst>
      <p:ext uri="{BB962C8B-B14F-4D97-AF65-F5344CB8AC3E}">
        <p14:creationId xmlns:p14="http://schemas.microsoft.com/office/powerpoint/2010/main" xmlns="" val="391487434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idea of Hedin is that use functional derivatives, the complete diagrammatic expansion with infinite many different diagrams can be encapsulated with few lines of algebraic/integral</a:t>
            </a:r>
            <a:r>
              <a:rPr lang="en-US" baseline="0" dirty="0" smtClean="0"/>
              <a:t> equations, as if they are close set of equations.  These functions involved the Green’s functions, self-energies, and vertex functions.  The famous WG method the first term in the expansion for coulomb interaction.   We need read Hedin’s original PRB paper and other newer papers to understand Hedin equations.</a:t>
            </a:r>
          </a:p>
          <a:p>
            <a:endParaRPr lang="en-US" baseline="0" dirty="0" smtClean="0"/>
          </a:p>
          <a:p>
            <a:endParaRPr lang="en-US" baseline="0" dirty="0" smtClean="0"/>
          </a:p>
          <a:p>
            <a:endParaRPr lang="en-SG" dirty="0"/>
          </a:p>
        </p:txBody>
      </p:sp>
      <p:sp>
        <p:nvSpPr>
          <p:cNvPr id="4" name="Slide Number Placeholder 3"/>
          <p:cNvSpPr>
            <a:spLocks noGrp="1"/>
          </p:cNvSpPr>
          <p:nvPr>
            <p:ph type="sldNum" sz="quarter" idx="10"/>
          </p:nvPr>
        </p:nvSpPr>
        <p:spPr/>
        <p:txBody>
          <a:bodyPr/>
          <a:lstStyle/>
          <a:p>
            <a:fld id="{FEE2B503-FE58-479B-945E-92EE283C628E}" type="slidenum">
              <a:rPr lang="en-US" smtClean="0"/>
              <a:pPr/>
              <a:t>113</a:t>
            </a:fld>
            <a:endParaRPr lang="en-US"/>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 have not understood the derivation or have not spend time try.  A smart student in the audience should try and give a presentation.</a:t>
            </a:r>
            <a:endParaRPr lang="en-SG" dirty="0"/>
          </a:p>
        </p:txBody>
      </p:sp>
      <p:sp>
        <p:nvSpPr>
          <p:cNvPr id="4" name="Slide Number Placeholder 3"/>
          <p:cNvSpPr>
            <a:spLocks noGrp="1"/>
          </p:cNvSpPr>
          <p:nvPr>
            <p:ph type="sldNum" sz="quarter" idx="10"/>
          </p:nvPr>
        </p:nvSpPr>
        <p:spPr/>
        <p:txBody>
          <a:bodyPr/>
          <a:lstStyle/>
          <a:p>
            <a:fld id="{FEE2B503-FE58-479B-945E-92EE283C628E}" type="slidenum">
              <a:rPr lang="en-US" smtClean="0"/>
              <a:pPr/>
              <a:t>116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a:latin typeface="Times New Roman" pitchFamily="18" charset="0"/>
                <a:cs typeface="Times New Roman" pitchFamily="18" charset="0"/>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latin typeface="Times New Roman" pitchFamily="18" charset="0"/>
                <a:cs typeface="Times New Roman" pitchFamily="18"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p>
            <a:fld id="{4446D85D-DE14-4CAD-BC57-5EE165EEE307}" type="datetime1">
              <a:rPr lang="en-US" smtClean="0"/>
              <a:pPr/>
              <a:t>5/12/2016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871153-6649-4551-B5D2-CF9E4672F172}" type="slidenum">
              <a:rPr lang="en-US" smtClean="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8914D9CA-04DD-4F5B-9C89-365B06E4DDDC}" type="datetime1">
              <a:rPr lang="en-US" smtClean="0"/>
              <a:pPr/>
              <a:t>5/12/2016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871153-6649-4551-B5D2-CF9E4672F172}"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B41F020-966B-43A1-AC75-C8494831C8AD}" type="datetime1">
              <a:rPr lang="en-US" smtClean="0"/>
              <a:pPr/>
              <a:t>5/12/2016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871153-6649-4551-B5D2-CF9E4672F172}"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632E5FC-5D75-4C79-919A-BC37A2E501A1}" type="datetime1">
              <a:rPr lang="en-US" smtClean="0"/>
              <a:pPr/>
              <a:t>5/12/2016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E871153-6649-4551-B5D2-CF9E4672F17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6154699-C35D-4D62-9C52-86C855392195}" type="datetime1">
              <a:rPr lang="en-US" smtClean="0"/>
              <a:pPr/>
              <a:t>5/12/2016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E871153-6649-4551-B5D2-CF9E4672F17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AAE41C6-0B57-4D8B-B9BD-9B46BDEA5FA2}" type="datetime1">
              <a:rPr lang="en-US" smtClean="0"/>
              <a:pPr/>
              <a:t>5/12/2016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E871153-6649-4551-B5D2-CF9E4672F17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205E74-9820-45A8-8051-C25E4AF6B0C4}" type="datetime1">
              <a:rPr lang="en-US" smtClean="0"/>
              <a:pPr/>
              <a:t>5/12/2016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E871153-6649-4551-B5D2-CF9E4672F17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5F6694D-A92A-4F37-BB4C-A10B24B30C48}" type="datetime1">
              <a:rPr lang="en-US" smtClean="0"/>
              <a:pPr/>
              <a:t>5/12/2016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E871153-6649-4551-B5D2-CF9E4672F17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35C18F3-D81B-44E8-9B78-F4A68E5ADFE9}" type="datetime1">
              <a:rPr lang="en-US" smtClean="0"/>
              <a:pPr/>
              <a:t>5/12/2016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E871153-6649-4551-B5D2-CF9E4672F17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4F598B-4F90-42CD-8372-9646D3707BD2}" type="datetime1">
              <a:rPr lang="en-US" smtClean="0"/>
              <a:pPr/>
              <a:t>5/12/2016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871153-6649-4551-B5D2-CF9E4672F17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8E6A8AE-F1AD-4D67-B0D3-79693C3986E4}" type="datetime1">
              <a:rPr lang="en-US" smtClean="0"/>
              <a:pPr/>
              <a:t>5/12/2016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871153-6649-4551-B5D2-CF9E4672F172}"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woObj">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785813"/>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524000"/>
            <a:ext cx="4038600" cy="4724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524000"/>
            <a:ext cx="4038600" cy="2286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62400"/>
            <a:ext cx="4038600" cy="2286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76200" y="6553200"/>
            <a:ext cx="2114550" cy="506413"/>
          </a:xfrm>
        </p:spPr>
        <p:txBody>
          <a:bodyPr/>
          <a:lstStyle>
            <a:lvl1pPr>
              <a:defRPr/>
            </a:lvl1pPr>
          </a:lstStyle>
          <a:p>
            <a:fld id="{5C23348B-841A-4347-869C-481453B929D8}" type="datetime1">
              <a:rPr lang="en-US" altLang="en-US"/>
              <a:pPr/>
              <a:t>5/12/2016</a:t>
            </a:fld>
            <a:endParaRPr lang="en-GB" altLang="en-US"/>
          </a:p>
        </p:txBody>
      </p:sp>
      <p:sp>
        <p:nvSpPr>
          <p:cNvPr id="7" name="Slide Number Placeholder 6"/>
          <p:cNvSpPr>
            <a:spLocks noGrp="1"/>
          </p:cNvSpPr>
          <p:nvPr>
            <p:ph type="sldNum" sz="quarter" idx="11"/>
          </p:nvPr>
        </p:nvSpPr>
        <p:spPr>
          <a:xfrm>
            <a:off x="6934200" y="6553200"/>
            <a:ext cx="2114550" cy="506413"/>
          </a:xfrm>
        </p:spPr>
        <p:txBody>
          <a:bodyPr/>
          <a:lstStyle>
            <a:lvl1pPr>
              <a:defRPr/>
            </a:lvl1pPr>
          </a:lstStyle>
          <a:p>
            <a:fld id="{AA98436C-F810-48A5-A2B9-CE7A076349BE}" type="slidenum">
              <a:rPr lang="en-GB" altLang="en-US"/>
              <a:pPr/>
              <a:t>‹#›</a:t>
            </a:fld>
            <a:endParaRPr lang="en-GB" altLang="en-US"/>
          </a:p>
        </p:txBody>
      </p:sp>
      <p:sp>
        <p:nvSpPr>
          <p:cNvPr id="8" name="Footer Placeholder 7"/>
          <p:cNvSpPr>
            <a:spLocks noGrp="1"/>
          </p:cNvSpPr>
          <p:nvPr>
            <p:ph type="ftr" sz="quarter" idx="12"/>
          </p:nvPr>
        </p:nvSpPr>
        <p:spPr>
          <a:xfrm>
            <a:off x="2914650" y="6553200"/>
            <a:ext cx="3214688" cy="506413"/>
          </a:xfrm>
        </p:spPr>
        <p:txBody>
          <a:bodyPr/>
          <a:lstStyle>
            <a:lvl1pPr>
              <a:defRPr/>
            </a:lvl1pPr>
          </a:lstStyle>
          <a:p>
            <a:endParaRPr lang="en-GB" altLang="en-US"/>
          </a:p>
          <a:p>
            <a:endParaRPr lang="en-GB" altLang="en-US"/>
          </a:p>
        </p:txBody>
      </p:sp>
    </p:spTree>
    <p:extLst>
      <p:ext uri="{BB962C8B-B14F-4D97-AF65-F5344CB8AC3E}">
        <p14:creationId xmlns:p14="http://schemas.microsoft.com/office/powerpoint/2010/main" xmlns="" val="11102611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685800"/>
            <a:ext cx="8229600" cy="785813"/>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457200" y="1524000"/>
            <a:ext cx="4038600" cy="2286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524000"/>
            <a:ext cx="4038600" cy="2286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57200" y="3962400"/>
            <a:ext cx="4038600" cy="2286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8200" y="3962400"/>
            <a:ext cx="4038600" cy="2286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76200" y="6553200"/>
            <a:ext cx="2114550" cy="506413"/>
          </a:xfrm>
        </p:spPr>
        <p:txBody>
          <a:bodyPr/>
          <a:lstStyle>
            <a:lvl1pPr>
              <a:defRPr/>
            </a:lvl1pPr>
          </a:lstStyle>
          <a:p>
            <a:fld id="{DB09EF80-1A23-47F2-B58B-8E1CA8840A72}" type="datetime1">
              <a:rPr lang="en-US" altLang="en-US"/>
              <a:pPr/>
              <a:t>5/12/2016</a:t>
            </a:fld>
            <a:endParaRPr lang="en-GB" altLang="en-US"/>
          </a:p>
        </p:txBody>
      </p:sp>
      <p:sp>
        <p:nvSpPr>
          <p:cNvPr id="8" name="Slide Number Placeholder 7"/>
          <p:cNvSpPr>
            <a:spLocks noGrp="1"/>
          </p:cNvSpPr>
          <p:nvPr>
            <p:ph type="sldNum" sz="quarter" idx="11"/>
          </p:nvPr>
        </p:nvSpPr>
        <p:spPr>
          <a:xfrm>
            <a:off x="6934200" y="6553200"/>
            <a:ext cx="2114550" cy="506413"/>
          </a:xfrm>
        </p:spPr>
        <p:txBody>
          <a:bodyPr/>
          <a:lstStyle>
            <a:lvl1pPr>
              <a:defRPr/>
            </a:lvl1pPr>
          </a:lstStyle>
          <a:p>
            <a:fld id="{3ADE4CB4-AD5B-4050-B7EC-81CB8C141946}" type="slidenum">
              <a:rPr lang="en-GB" altLang="en-US"/>
              <a:pPr/>
              <a:t>‹#›</a:t>
            </a:fld>
            <a:endParaRPr lang="en-GB" altLang="en-US"/>
          </a:p>
        </p:txBody>
      </p:sp>
      <p:sp>
        <p:nvSpPr>
          <p:cNvPr id="9" name="Footer Placeholder 8"/>
          <p:cNvSpPr>
            <a:spLocks noGrp="1"/>
          </p:cNvSpPr>
          <p:nvPr>
            <p:ph type="ftr" sz="quarter" idx="12"/>
          </p:nvPr>
        </p:nvSpPr>
        <p:spPr>
          <a:xfrm>
            <a:off x="2914650" y="6553200"/>
            <a:ext cx="3214688" cy="506413"/>
          </a:xfrm>
        </p:spPr>
        <p:txBody>
          <a:bodyPr/>
          <a:lstStyle>
            <a:lvl1pPr>
              <a:defRPr/>
            </a:lvl1pPr>
          </a:lstStyle>
          <a:p>
            <a:endParaRPr lang="en-GB" altLang="en-US"/>
          </a:p>
          <a:p>
            <a:endParaRPr lang="en-GB" altLang="en-US"/>
          </a:p>
        </p:txBody>
      </p:sp>
    </p:spTree>
    <p:extLst>
      <p:ext uri="{BB962C8B-B14F-4D97-AF65-F5344CB8AC3E}">
        <p14:creationId xmlns:p14="http://schemas.microsoft.com/office/powerpoint/2010/main" xmlns="" val="21135975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7CC64F3-FB24-4D90-A730-A6EC9DC285FE}" type="datetime1">
              <a:rPr lang="en-US" smtClean="0"/>
              <a:pPr/>
              <a:t>5/12/2016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E871153-6649-4551-B5D2-CF9E4672F17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hdr="0" ftr="0" dt="0"/>
  <p:txStyles>
    <p:titleStyle>
      <a:lvl1pPr algn="ctr" defTabSz="914400" rtl="0" eaLnBrk="1" latinLnBrk="0" hangingPunct="1">
        <a:spcBef>
          <a:spcPct val="0"/>
        </a:spcBef>
        <a:buNone/>
        <a:defRPr sz="4400" b="0" i="0" u="none" kern="1200">
          <a:solidFill>
            <a:schemeClr val="tx1"/>
          </a:solidFill>
          <a:latin typeface="Times New Roman" pitchFamily="18" charset="0"/>
          <a:ea typeface="+mj-ea"/>
          <a:cs typeface="Times New Roman" pitchFamily="18"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Times New Roman" pitchFamily="18" charset="0"/>
          <a:ea typeface="+mn-ea"/>
          <a:cs typeface="Times New Roman" pitchFamily="18" charset="0"/>
        </a:defRPr>
      </a:lvl1pPr>
      <a:lvl2pPr marL="742950" indent="-285750" algn="l" defTabSz="914400" rtl="0" eaLnBrk="1" latinLnBrk="0" hangingPunct="1">
        <a:spcBef>
          <a:spcPct val="20000"/>
        </a:spcBef>
        <a:buFont typeface="Arial" pitchFamily="34" charset="0"/>
        <a:buChar char="–"/>
        <a:defRPr sz="2800" b="0" i="0" u="none" kern="1200">
          <a:solidFill>
            <a:schemeClr val="tx1"/>
          </a:solidFill>
          <a:latin typeface="Times New Roman" pitchFamily="18" charset="0"/>
          <a:ea typeface="+mn-ea"/>
          <a:cs typeface="Times New Roman" pitchFamily="18"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imes New Roman" pitchFamily="18" charset="0"/>
          <a:ea typeface="+mn-ea"/>
          <a:cs typeface="Times New Roman" pitchFamily="18"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imes New Roman" pitchFamily="18" charset="0"/>
          <a:ea typeface="+mn-ea"/>
          <a:cs typeface="Times New Roman" pitchFamily="18"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imes New Roman" pitchFamily="18" charset="0"/>
          <a:ea typeface="+mn-ea"/>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taff.science.nus.edu.sg/~phywjs/NEGF/negf.html"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oleObject" Target="../embeddings/oleObject2.bin"/><Relationship Id="rId4" Type="http://schemas.openxmlformats.org/officeDocument/2006/relationships/oleObject" Target="../embeddings/oleObject1.bin"/></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image" Target="../media/image15.tiff"/><Relationship Id="rId5" Type="http://schemas.openxmlformats.org/officeDocument/2006/relationships/image" Target="../media/image14.tiff"/><Relationship Id="rId4" Type="http://schemas.openxmlformats.org/officeDocument/2006/relationships/image" Target="../media/image13.tiff"/></Relationships>
</file>

<file path=ppt/slides/_rels/slide13.xml.rels><?xml version="1.0" encoding="UTF-8" standalone="yes"?>
<Relationships xmlns="http://schemas.openxmlformats.org/package/2006/relationships"><Relationship Id="rId3" Type="http://schemas.openxmlformats.org/officeDocument/2006/relationships/image" Target="../media/image16.tiff"/><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18.tiff"/><Relationship Id="rId4" Type="http://schemas.openxmlformats.org/officeDocument/2006/relationships/image" Target="../media/image17.tiff"/></Relationships>
</file>

<file path=ppt/slides/_rels/slide1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oleObject" Target="../embeddings/oleObject3.bin"/></Relationships>
</file>

<file path=ppt/slides/_rels/slide16.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notesSlide" Target="../notesSlides/notesSlide12.xml"/><Relationship Id="rId7"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oleObject" Target="../embeddings/oleObject5.bin"/><Relationship Id="rId5" Type="http://schemas.openxmlformats.org/officeDocument/2006/relationships/oleObject" Target="../embeddings/oleObject4.bin"/><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vmlDrawing" Target="../drawings/vmlDrawing4.vml"/><Relationship Id="rId5" Type="http://schemas.openxmlformats.org/officeDocument/2006/relationships/image" Target="../media/image27.png"/><Relationship Id="rId4" Type="http://schemas.openxmlformats.org/officeDocument/2006/relationships/oleObject" Target="../embeddings/oleObject7.bin"/></Relationships>
</file>

<file path=ppt/slides/_rels/slide18.xml.rels><?xml version="1.0" encoding="UTF-8" standalone="yes"?>
<Relationships xmlns="http://schemas.openxmlformats.org/package/2006/relationships"><Relationship Id="rId2" Type="http://schemas.openxmlformats.org/officeDocument/2006/relationships/image" Target="../media/image28.w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vmlDrawing" Target="../drawings/vmlDrawing6.vml"/><Relationship Id="rId4" Type="http://schemas.openxmlformats.org/officeDocument/2006/relationships/oleObject" Target="../embeddings/oleObject9.bin"/></Relationships>
</file>

<file path=ppt/slides/_rels/slide2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vmlDrawing" Target="../drawings/vmlDrawing7.vml"/><Relationship Id="rId4" Type="http://schemas.openxmlformats.org/officeDocument/2006/relationships/oleObject" Target="../embeddings/oleObject10.bin"/></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2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vmlDrawing" Target="../drawings/vmlDrawing12.vml"/><Relationship Id="rId4" Type="http://schemas.openxmlformats.org/officeDocument/2006/relationships/oleObject" Target="../embeddings/oleObject15.bin"/></Relationships>
</file>

<file path=ppt/slides/_rels/slide36.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37.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vmlDrawing" Target="../drawings/vmlDrawing15.vml"/><Relationship Id="rId5" Type="http://schemas.openxmlformats.org/officeDocument/2006/relationships/oleObject" Target="../embeddings/oleObject19.bin"/><Relationship Id="rId4" Type="http://schemas.openxmlformats.org/officeDocument/2006/relationships/oleObject" Target="../embeddings/oleObject18.bin"/></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vmlDrawing" Target="../drawings/vmlDrawing16.vml"/><Relationship Id="rId5" Type="http://schemas.openxmlformats.org/officeDocument/2006/relationships/oleObject" Target="../embeddings/oleObject21.bin"/><Relationship Id="rId4" Type="http://schemas.openxmlformats.org/officeDocument/2006/relationships/oleObject" Target="../embeddings/oleObject20.bin"/></Relationships>
</file>

<file path=ppt/slides/_rels/slide40.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slideLayout" Target="../slideLayouts/slideLayout2.xml"/><Relationship Id="rId1" Type="http://schemas.openxmlformats.org/officeDocument/2006/relationships/vmlDrawing" Target="../drawings/vmlDrawing17.v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vmlDrawing" Target="../drawings/vmlDrawing18.vml"/><Relationship Id="rId4" Type="http://schemas.openxmlformats.org/officeDocument/2006/relationships/oleObject" Target="../embeddings/oleObject23.bin"/></Relationships>
</file>

<file path=ppt/slides/_rels/slide42.xml.rels><?xml version="1.0" encoding="UTF-8" standalone="yes"?>
<Relationships xmlns="http://schemas.openxmlformats.org/package/2006/relationships"><Relationship Id="rId3" Type="http://schemas.openxmlformats.org/officeDocument/2006/relationships/oleObject" Target="../embeddings/oleObject24.bin"/><Relationship Id="rId2" Type="http://schemas.openxmlformats.org/officeDocument/2006/relationships/slideLayout" Target="../slideLayouts/slideLayout2.xml"/><Relationship Id="rId1" Type="http://schemas.openxmlformats.org/officeDocument/2006/relationships/vmlDrawing" Target="../drawings/vmlDrawing19.vm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vmlDrawing" Target="../drawings/vmlDrawing20.vml"/><Relationship Id="rId4" Type="http://schemas.openxmlformats.org/officeDocument/2006/relationships/oleObject" Target="../embeddings/oleObject25.bin"/></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6.xml"/><Relationship Id="rId1" Type="http://schemas.openxmlformats.org/officeDocument/2006/relationships/vmlDrawing" Target="../drawings/vmlDrawing21.vml"/><Relationship Id="rId6" Type="http://schemas.openxmlformats.org/officeDocument/2006/relationships/oleObject" Target="../embeddings/oleObject28.bin"/><Relationship Id="rId5" Type="http://schemas.openxmlformats.org/officeDocument/2006/relationships/oleObject" Target="../embeddings/oleObject27.bin"/><Relationship Id="rId4" Type="http://schemas.openxmlformats.org/officeDocument/2006/relationships/oleObject" Target="../embeddings/oleObject26.bin"/></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6.xml"/><Relationship Id="rId1" Type="http://schemas.openxmlformats.org/officeDocument/2006/relationships/vmlDrawing" Target="../drawings/vmlDrawing22.vml"/><Relationship Id="rId4" Type="http://schemas.openxmlformats.org/officeDocument/2006/relationships/oleObject" Target="../embeddings/oleObject29.bin"/></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6.xml"/><Relationship Id="rId1" Type="http://schemas.openxmlformats.org/officeDocument/2006/relationships/vmlDrawing" Target="../drawings/vmlDrawing23.vml"/><Relationship Id="rId4" Type="http://schemas.openxmlformats.org/officeDocument/2006/relationships/oleObject" Target="../embeddings/oleObject30.bin"/></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6.xml"/><Relationship Id="rId1" Type="http://schemas.openxmlformats.org/officeDocument/2006/relationships/vmlDrawing" Target="../drawings/vmlDrawing24.vml"/><Relationship Id="rId4" Type="http://schemas.openxmlformats.org/officeDocument/2006/relationships/oleObject" Target="../embeddings/oleObject31.bin"/></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6.xml"/><Relationship Id="rId1" Type="http://schemas.openxmlformats.org/officeDocument/2006/relationships/vmlDrawing" Target="../drawings/vmlDrawing25.vml"/><Relationship Id="rId4" Type="http://schemas.openxmlformats.org/officeDocument/2006/relationships/oleObject" Target="../embeddings/oleObject32.bin"/></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6.xml"/><Relationship Id="rId1" Type="http://schemas.openxmlformats.org/officeDocument/2006/relationships/vmlDrawing" Target="../drawings/vmlDrawing26.vml"/><Relationship Id="rId4" Type="http://schemas.openxmlformats.org/officeDocument/2006/relationships/oleObject" Target="../embeddings/oleObject33.bin"/></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xml"/><Relationship Id="rId1" Type="http://schemas.openxmlformats.org/officeDocument/2006/relationships/vmlDrawing" Target="../drawings/vmlDrawing27.vml"/><Relationship Id="rId4" Type="http://schemas.openxmlformats.org/officeDocument/2006/relationships/oleObject" Target="../embeddings/oleObject34.bin"/></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6.xml"/><Relationship Id="rId1" Type="http://schemas.openxmlformats.org/officeDocument/2006/relationships/vmlDrawing" Target="../drawings/vmlDrawing28.vml"/><Relationship Id="rId4" Type="http://schemas.openxmlformats.org/officeDocument/2006/relationships/oleObject" Target="../embeddings/oleObject35.bin"/></Relationships>
</file>

<file path=ppt/slides/_rels/slide53.xml.rels><?xml version="1.0" encoding="UTF-8" standalone="yes"?>
<Relationships xmlns="http://schemas.openxmlformats.org/package/2006/relationships"><Relationship Id="rId3" Type="http://schemas.openxmlformats.org/officeDocument/2006/relationships/oleObject" Target="../embeddings/oleObject36.bin"/><Relationship Id="rId2" Type="http://schemas.openxmlformats.org/officeDocument/2006/relationships/slideLayout" Target="../slideLayouts/slideLayout6.xml"/><Relationship Id="rId1" Type="http://schemas.openxmlformats.org/officeDocument/2006/relationships/vmlDrawing" Target="../drawings/vmlDrawing29.vml"/><Relationship Id="rId4" Type="http://schemas.openxmlformats.org/officeDocument/2006/relationships/image" Target="../media/image61.wmf"/></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6.xml"/><Relationship Id="rId1" Type="http://schemas.openxmlformats.org/officeDocument/2006/relationships/vmlDrawing" Target="../drawings/vmlDrawing30.vml"/><Relationship Id="rId4" Type="http://schemas.openxmlformats.org/officeDocument/2006/relationships/oleObject" Target="../embeddings/oleObject37.bin"/></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6.xml"/><Relationship Id="rId1" Type="http://schemas.openxmlformats.org/officeDocument/2006/relationships/vmlDrawing" Target="../drawings/vmlDrawing31.vml"/><Relationship Id="rId4" Type="http://schemas.openxmlformats.org/officeDocument/2006/relationships/oleObject" Target="../embeddings/oleObject38.bin"/></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6.xml"/><Relationship Id="rId1" Type="http://schemas.openxmlformats.org/officeDocument/2006/relationships/vmlDrawing" Target="../drawings/vmlDrawing32.vml"/><Relationship Id="rId4" Type="http://schemas.openxmlformats.org/officeDocument/2006/relationships/oleObject" Target="../embeddings/oleObject39.bin"/></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2.xml"/><Relationship Id="rId1" Type="http://schemas.openxmlformats.org/officeDocument/2006/relationships/vmlDrawing" Target="../drawings/vmlDrawing33.vml"/><Relationship Id="rId4" Type="http://schemas.openxmlformats.org/officeDocument/2006/relationships/oleObject" Target="../embeddings/oleObject40.bin"/></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2.xml"/><Relationship Id="rId1" Type="http://schemas.openxmlformats.org/officeDocument/2006/relationships/vmlDrawing" Target="../drawings/vmlDrawing34.vml"/><Relationship Id="rId5" Type="http://schemas.openxmlformats.org/officeDocument/2006/relationships/oleObject" Target="../embeddings/oleObject42.bin"/><Relationship Id="rId4" Type="http://schemas.openxmlformats.org/officeDocument/2006/relationships/oleObject" Target="../embeddings/oleObject41.bin"/></Relationships>
</file>

<file path=ppt/slides/_rels/slide65.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2.xml"/><Relationship Id="rId1" Type="http://schemas.openxmlformats.org/officeDocument/2006/relationships/vmlDrawing" Target="../drawings/vmlDrawing35.vml"/><Relationship Id="rId5" Type="http://schemas.openxmlformats.org/officeDocument/2006/relationships/oleObject" Target="../embeddings/oleObject44.bin"/><Relationship Id="rId4" Type="http://schemas.openxmlformats.org/officeDocument/2006/relationships/oleObject" Target="../embeddings/oleObject43.bin"/></Relationships>
</file>

<file path=ppt/slides/_rels/slide66.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2.xml"/><Relationship Id="rId1" Type="http://schemas.openxmlformats.org/officeDocument/2006/relationships/vmlDrawing" Target="../drawings/vmlDrawing36.vml"/><Relationship Id="rId4" Type="http://schemas.openxmlformats.org/officeDocument/2006/relationships/oleObject" Target="../embeddings/oleObject45.bin"/></Relationships>
</file>

<file path=ppt/slides/_rels/slide67.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2.xml"/><Relationship Id="rId1" Type="http://schemas.openxmlformats.org/officeDocument/2006/relationships/vmlDrawing" Target="../drawings/vmlDrawing37.vml"/><Relationship Id="rId4" Type="http://schemas.openxmlformats.org/officeDocument/2006/relationships/oleObject" Target="../embeddings/oleObject46.bin"/></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6.xml"/><Relationship Id="rId1" Type="http://schemas.openxmlformats.org/officeDocument/2006/relationships/vmlDrawing" Target="../drawings/vmlDrawing38.vml"/><Relationship Id="rId4" Type="http://schemas.openxmlformats.org/officeDocument/2006/relationships/oleObject" Target="../embeddings/oleObject47.bin"/></Relationships>
</file>

<file path=ppt/slides/_rels/slide70.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6.xml"/><Relationship Id="rId1" Type="http://schemas.openxmlformats.org/officeDocument/2006/relationships/vmlDrawing" Target="../drawings/vmlDrawing39.vml"/><Relationship Id="rId5" Type="http://schemas.openxmlformats.org/officeDocument/2006/relationships/oleObject" Target="../embeddings/oleObject49.bin"/><Relationship Id="rId4" Type="http://schemas.openxmlformats.org/officeDocument/2006/relationships/oleObject" Target="../embeddings/oleObject48.bin"/></Relationships>
</file>

<file path=ppt/slides/_rels/slide71.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6.xml"/><Relationship Id="rId1" Type="http://schemas.openxmlformats.org/officeDocument/2006/relationships/vmlDrawing" Target="../drawings/vmlDrawing40.vml"/><Relationship Id="rId4" Type="http://schemas.openxmlformats.org/officeDocument/2006/relationships/oleObject" Target="../embeddings/oleObject50.bin"/></Relationships>
</file>

<file path=ppt/slides/_rels/slide72.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6.xml"/><Relationship Id="rId1" Type="http://schemas.openxmlformats.org/officeDocument/2006/relationships/vmlDrawing" Target="../drawings/vmlDrawing41.vml"/><Relationship Id="rId4" Type="http://schemas.openxmlformats.org/officeDocument/2006/relationships/oleObject" Target="../embeddings/oleObject51.bin"/></Relationships>
</file>

<file path=ppt/slides/_rels/slide73.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6.xml"/><Relationship Id="rId1" Type="http://schemas.openxmlformats.org/officeDocument/2006/relationships/vmlDrawing" Target="../drawings/vmlDrawing42.vml"/><Relationship Id="rId4" Type="http://schemas.openxmlformats.org/officeDocument/2006/relationships/oleObject" Target="../embeddings/oleObject52.bin"/></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6.xml"/></Relationships>
</file>

<file path=ppt/slides/_rels/slide76.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6.xml"/><Relationship Id="rId1" Type="http://schemas.openxmlformats.org/officeDocument/2006/relationships/vmlDrawing" Target="../drawings/vmlDrawing43.vml"/><Relationship Id="rId4" Type="http://schemas.openxmlformats.org/officeDocument/2006/relationships/oleObject" Target="../embeddings/oleObject53.bin"/></Relationships>
</file>

<file path=ppt/slides/_rels/slide77.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6.xml"/><Relationship Id="rId1" Type="http://schemas.openxmlformats.org/officeDocument/2006/relationships/vmlDrawing" Target="../drawings/vmlDrawing44.vml"/><Relationship Id="rId4" Type="http://schemas.openxmlformats.org/officeDocument/2006/relationships/oleObject" Target="../embeddings/oleObject54.bin"/></Relationships>
</file>

<file path=ppt/slides/_rels/slide78.xml.rels><?xml version="1.0" encoding="UTF-8" standalone="yes"?>
<Relationships xmlns="http://schemas.openxmlformats.org/package/2006/relationships"><Relationship Id="rId3" Type="http://schemas.openxmlformats.org/officeDocument/2006/relationships/oleObject" Target="../embeddings/oleObject55.bin"/><Relationship Id="rId2" Type="http://schemas.openxmlformats.org/officeDocument/2006/relationships/slideLayout" Target="../slideLayouts/slideLayout6.xml"/><Relationship Id="rId1" Type="http://schemas.openxmlformats.org/officeDocument/2006/relationships/vmlDrawing" Target="../drawings/vmlDrawing45.vml"/></Relationships>
</file>

<file path=ppt/slides/_rels/slide79.xml.rels><?xml version="1.0" encoding="UTF-8" standalone="yes"?>
<Relationships xmlns="http://schemas.openxmlformats.org/package/2006/relationships"><Relationship Id="rId3" Type="http://schemas.openxmlformats.org/officeDocument/2006/relationships/notesSlide" Target="../notesSlides/notesSlide52.xml"/><Relationship Id="rId2" Type="http://schemas.openxmlformats.org/officeDocument/2006/relationships/slideLayout" Target="../slideLayouts/slideLayout6.xml"/><Relationship Id="rId1" Type="http://schemas.openxmlformats.org/officeDocument/2006/relationships/vmlDrawing" Target="../drawings/vmlDrawing46.vml"/><Relationship Id="rId4" Type="http://schemas.openxmlformats.org/officeDocument/2006/relationships/oleObject" Target="../embeddings/oleObject56.bin"/></Relationships>
</file>

<file path=ppt/slides/_rels/slide80.xml.rels><?xml version="1.0" encoding="UTF-8" standalone="yes"?>
<Relationships xmlns="http://schemas.openxmlformats.org/package/2006/relationships"><Relationship Id="rId3" Type="http://schemas.openxmlformats.org/officeDocument/2006/relationships/notesSlide" Target="../notesSlides/notesSlide53.xml"/><Relationship Id="rId2" Type="http://schemas.openxmlformats.org/officeDocument/2006/relationships/slideLayout" Target="../slideLayouts/slideLayout6.xml"/><Relationship Id="rId1" Type="http://schemas.openxmlformats.org/officeDocument/2006/relationships/vmlDrawing" Target="../drawings/vmlDrawing47.vml"/><Relationship Id="rId4" Type="http://schemas.openxmlformats.org/officeDocument/2006/relationships/oleObject" Target="../embeddings/oleObject57.bin"/></Relationships>
</file>

<file path=ppt/slides/_rels/slide81.xml.rels><?xml version="1.0" encoding="UTF-8" standalone="yes"?>
<Relationships xmlns="http://schemas.openxmlformats.org/package/2006/relationships"><Relationship Id="rId3" Type="http://schemas.openxmlformats.org/officeDocument/2006/relationships/oleObject" Target="../embeddings/oleObject58.bin"/><Relationship Id="rId2" Type="http://schemas.openxmlformats.org/officeDocument/2006/relationships/slideLayout" Target="../slideLayouts/slideLayout6.xml"/><Relationship Id="rId1" Type="http://schemas.openxmlformats.org/officeDocument/2006/relationships/vmlDrawing" Target="../drawings/vmlDrawing48.vml"/></Relationships>
</file>

<file path=ppt/slides/_rels/slide82.xml.rels><?xml version="1.0" encoding="UTF-8" standalone="yes"?>
<Relationships xmlns="http://schemas.openxmlformats.org/package/2006/relationships"><Relationship Id="rId3" Type="http://schemas.openxmlformats.org/officeDocument/2006/relationships/notesSlide" Target="../notesSlides/notesSlide54.xml"/><Relationship Id="rId2" Type="http://schemas.openxmlformats.org/officeDocument/2006/relationships/slideLayout" Target="../slideLayouts/slideLayout6.xml"/><Relationship Id="rId1" Type="http://schemas.openxmlformats.org/officeDocument/2006/relationships/vmlDrawing" Target="../drawings/vmlDrawing49.vml"/><Relationship Id="rId4" Type="http://schemas.openxmlformats.org/officeDocument/2006/relationships/oleObject" Target="../embeddings/oleObject59.bin"/></Relationships>
</file>

<file path=ppt/slides/_rels/slide83.xml.rels><?xml version="1.0" encoding="UTF-8" standalone="yes"?>
<Relationships xmlns="http://schemas.openxmlformats.org/package/2006/relationships"><Relationship Id="rId3" Type="http://schemas.openxmlformats.org/officeDocument/2006/relationships/notesSlide" Target="../notesSlides/notesSlide55.xml"/><Relationship Id="rId2" Type="http://schemas.openxmlformats.org/officeDocument/2006/relationships/slideLayout" Target="../slideLayouts/slideLayout6.xml"/><Relationship Id="rId1" Type="http://schemas.openxmlformats.org/officeDocument/2006/relationships/vmlDrawing" Target="../drawings/vmlDrawing50.vml"/><Relationship Id="rId4" Type="http://schemas.openxmlformats.org/officeDocument/2006/relationships/oleObject" Target="../embeddings/oleObject60.bin"/></Relationships>
</file>

<file path=ppt/slides/_rels/slide84.xml.rels><?xml version="1.0" encoding="UTF-8" standalone="yes"?>
<Relationships xmlns="http://schemas.openxmlformats.org/package/2006/relationships"><Relationship Id="rId3" Type="http://schemas.openxmlformats.org/officeDocument/2006/relationships/notesSlide" Target="../notesSlides/notesSlide56.xml"/><Relationship Id="rId2" Type="http://schemas.openxmlformats.org/officeDocument/2006/relationships/slideLayout" Target="../slideLayouts/slideLayout6.xml"/><Relationship Id="rId1" Type="http://schemas.openxmlformats.org/officeDocument/2006/relationships/vmlDrawing" Target="../drawings/vmlDrawing51.vml"/><Relationship Id="rId4" Type="http://schemas.openxmlformats.org/officeDocument/2006/relationships/oleObject" Target="../embeddings/oleObject61.bin"/></Relationships>
</file>

<file path=ppt/slides/_rels/slide85.xml.rels><?xml version="1.0" encoding="UTF-8" standalone="yes"?>
<Relationships xmlns="http://schemas.openxmlformats.org/package/2006/relationships"><Relationship Id="rId3" Type="http://schemas.openxmlformats.org/officeDocument/2006/relationships/notesSlide" Target="../notesSlides/notesSlide57.xml"/><Relationship Id="rId2" Type="http://schemas.openxmlformats.org/officeDocument/2006/relationships/slideLayout" Target="../slideLayouts/slideLayout6.xml"/><Relationship Id="rId1" Type="http://schemas.openxmlformats.org/officeDocument/2006/relationships/vmlDrawing" Target="../drawings/vmlDrawing52.vml"/><Relationship Id="rId4" Type="http://schemas.openxmlformats.org/officeDocument/2006/relationships/oleObject" Target="../embeddings/oleObject62.bin"/></Relationships>
</file>

<file path=ppt/slides/_rels/slide86.xml.rels><?xml version="1.0" encoding="UTF-8" standalone="yes"?>
<Relationships xmlns="http://schemas.openxmlformats.org/package/2006/relationships"><Relationship Id="rId3" Type="http://schemas.openxmlformats.org/officeDocument/2006/relationships/notesSlide" Target="../notesSlides/notesSlide58.xml"/><Relationship Id="rId2" Type="http://schemas.openxmlformats.org/officeDocument/2006/relationships/slideLayout" Target="../slideLayouts/slideLayout6.xml"/><Relationship Id="rId1" Type="http://schemas.openxmlformats.org/officeDocument/2006/relationships/vmlDrawing" Target="../drawings/vmlDrawing53.vml"/><Relationship Id="rId4" Type="http://schemas.openxmlformats.org/officeDocument/2006/relationships/oleObject" Target="../embeddings/oleObject63.bin"/></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notesSlide" Target="../notesSlides/notesSlide59.xml"/><Relationship Id="rId2" Type="http://schemas.openxmlformats.org/officeDocument/2006/relationships/slideLayout" Target="../slideLayouts/slideLayout2.xml"/><Relationship Id="rId1" Type="http://schemas.openxmlformats.org/officeDocument/2006/relationships/vmlDrawing" Target="../drawings/vmlDrawing54.vml"/><Relationship Id="rId5" Type="http://schemas.openxmlformats.org/officeDocument/2006/relationships/oleObject" Target="../embeddings/oleObject65.bin"/><Relationship Id="rId4" Type="http://schemas.openxmlformats.org/officeDocument/2006/relationships/oleObject" Target="../embeddings/oleObject64.bin"/></Relationships>
</file>

<file path=ppt/slides/_rels/slide89.xml.rels><?xml version="1.0" encoding="UTF-8" standalone="yes"?>
<Relationships xmlns="http://schemas.openxmlformats.org/package/2006/relationships"><Relationship Id="rId3" Type="http://schemas.openxmlformats.org/officeDocument/2006/relationships/notesSlide" Target="../notesSlides/notesSlide60.xml"/><Relationship Id="rId2" Type="http://schemas.openxmlformats.org/officeDocument/2006/relationships/slideLayout" Target="../slideLayouts/slideLayout6.xml"/><Relationship Id="rId1" Type="http://schemas.openxmlformats.org/officeDocument/2006/relationships/vmlDrawing" Target="../drawings/vmlDrawing55.vml"/><Relationship Id="rId4" Type="http://schemas.openxmlformats.org/officeDocument/2006/relationships/oleObject" Target="../embeddings/oleObject66.bin"/></Relationships>
</file>

<file path=ppt/slides/_rels/slide90.xml.rels><?xml version="1.0" encoding="UTF-8" standalone="yes"?>
<Relationships xmlns="http://schemas.openxmlformats.org/package/2006/relationships"><Relationship Id="rId3" Type="http://schemas.openxmlformats.org/officeDocument/2006/relationships/notesSlide" Target="../notesSlides/notesSlide61.xml"/><Relationship Id="rId2" Type="http://schemas.openxmlformats.org/officeDocument/2006/relationships/slideLayout" Target="../slideLayouts/slideLayout6.xml"/><Relationship Id="rId1" Type="http://schemas.openxmlformats.org/officeDocument/2006/relationships/vmlDrawing" Target="../drawings/vmlDrawing56.vml"/><Relationship Id="rId4" Type="http://schemas.openxmlformats.org/officeDocument/2006/relationships/oleObject" Target="../embeddings/oleObject67.bin"/></Relationships>
</file>

<file path=ppt/slides/_rels/slide91.xml.rels><?xml version="1.0" encoding="UTF-8" standalone="yes"?>
<Relationships xmlns="http://schemas.openxmlformats.org/package/2006/relationships"><Relationship Id="rId3" Type="http://schemas.openxmlformats.org/officeDocument/2006/relationships/notesSlide" Target="../notesSlides/notesSlide62.xml"/><Relationship Id="rId2" Type="http://schemas.openxmlformats.org/officeDocument/2006/relationships/slideLayout" Target="../slideLayouts/slideLayout6.xml"/><Relationship Id="rId1" Type="http://schemas.openxmlformats.org/officeDocument/2006/relationships/vmlDrawing" Target="../drawings/vmlDrawing57.vml"/><Relationship Id="rId4" Type="http://schemas.openxmlformats.org/officeDocument/2006/relationships/oleObject" Target="../embeddings/oleObject68.bin"/></Relationships>
</file>

<file path=ppt/slides/_rels/slide92.xml.rels><?xml version="1.0" encoding="UTF-8" standalone="yes"?>
<Relationships xmlns="http://schemas.openxmlformats.org/package/2006/relationships"><Relationship Id="rId3" Type="http://schemas.openxmlformats.org/officeDocument/2006/relationships/notesSlide" Target="../notesSlides/notesSlide63.xml"/><Relationship Id="rId2" Type="http://schemas.openxmlformats.org/officeDocument/2006/relationships/slideLayout" Target="../slideLayouts/slideLayout6.xml"/><Relationship Id="rId1" Type="http://schemas.openxmlformats.org/officeDocument/2006/relationships/vmlDrawing" Target="../drawings/vmlDrawing58.vml"/><Relationship Id="rId6" Type="http://schemas.openxmlformats.org/officeDocument/2006/relationships/oleObject" Target="../embeddings/oleObject71.bin"/><Relationship Id="rId5" Type="http://schemas.openxmlformats.org/officeDocument/2006/relationships/oleObject" Target="../embeddings/oleObject70.bin"/><Relationship Id="rId4" Type="http://schemas.openxmlformats.org/officeDocument/2006/relationships/oleObject" Target="../embeddings/oleObject69.bin"/></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98.wmf"/><Relationship Id="rId1" Type="http://schemas.openxmlformats.org/officeDocument/2006/relationships/slideLayout" Target="../slideLayouts/slideLayout6.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notesSlide" Target="../notesSlides/notesSlide66.xml"/><Relationship Id="rId2" Type="http://schemas.openxmlformats.org/officeDocument/2006/relationships/slideLayout" Target="../slideLayouts/slideLayout6.xml"/><Relationship Id="rId1" Type="http://schemas.openxmlformats.org/officeDocument/2006/relationships/vmlDrawing" Target="../drawings/vmlDrawing59.vml"/><Relationship Id="rId4" Type="http://schemas.openxmlformats.org/officeDocument/2006/relationships/oleObject" Target="../embeddings/oleObject72.bin"/></Relationships>
</file>

<file path=ppt/slides/_rels/slide101.xml.rels><?xml version="1.0" encoding="UTF-8" standalone="yes"?>
<Relationships xmlns="http://schemas.openxmlformats.org/package/2006/relationships"><Relationship Id="rId3" Type="http://schemas.openxmlformats.org/officeDocument/2006/relationships/notesSlide" Target="../notesSlides/notesSlide67.xml"/><Relationship Id="rId2" Type="http://schemas.openxmlformats.org/officeDocument/2006/relationships/slideLayout" Target="../slideLayouts/slideLayout6.xml"/><Relationship Id="rId1" Type="http://schemas.openxmlformats.org/officeDocument/2006/relationships/vmlDrawing" Target="../drawings/vmlDrawing60.vml"/><Relationship Id="rId5" Type="http://schemas.openxmlformats.org/officeDocument/2006/relationships/oleObject" Target="../embeddings/oleObject74.bin"/><Relationship Id="rId4" Type="http://schemas.openxmlformats.org/officeDocument/2006/relationships/oleObject" Target="../embeddings/oleObject73.bin"/></Relationships>
</file>

<file path=ppt/slides/_rels/slide102.xml.rels><?xml version="1.0" encoding="UTF-8" standalone="yes"?>
<Relationships xmlns="http://schemas.openxmlformats.org/package/2006/relationships"><Relationship Id="rId3" Type="http://schemas.openxmlformats.org/officeDocument/2006/relationships/notesSlide" Target="../notesSlides/notesSlide68.xml"/><Relationship Id="rId2" Type="http://schemas.openxmlformats.org/officeDocument/2006/relationships/slideLayout" Target="../slideLayouts/slideLayout6.xml"/><Relationship Id="rId1" Type="http://schemas.openxmlformats.org/officeDocument/2006/relationships/vmlDrawing" Target="../drawings/vmlDrawing61.vml"/><Relationship Id="rId5" Type="http://schemas.openxmlformats.org/officeDocument/2006/relationships/oleObject" Target="../embeddings/oleObject76.bin"/><Relationship Id="rId4" Type="http://schemas.openxmlformats.org/officeDocument/2006/relationships/oleObject" Target="../embeddings/oleObject75.bin"/></Relationships>
</file>

<file path=ppt/slides/_rels/slide103.xml.rels><?xml version="1.0" encoding="UTF-8" standalone="yes"?>
<Relationships xmlns="http://schemas.openxmlformats.org/package/2006/relationships"><Relationship Id="rId3" Type="http://schemas.openxmlformats.org/officeDocument/2006/relationships/notesSlide" Target="../notesSlides/notesSlide69.xml"/><Relationship Id="rId2" Type="http://schemas.openxmlformats.org/officeDocument/2006/relationships/slideLayout" Target="../slideLayouts/slideLayout6.xml"/><Relationship Id="rId1" Type="http://schemas.openxmlformats.org/officeDocument/2006/relationships/vmlDrawing" Target="../drawings/vmlDrawing62.vml"/><Relationship Id="rId4" Type="http://schemas.openxmlformats.org/officeDocument/2006/relationships/oleObject" Target="../embeddings/oleObject77.bin"/></Relationships>
</file>

<file path=ppt/slides/_rels/slide104.xml.rels><?xml version="1.0" encoding="UTF-8" standalone="yes"?>
<Relationships xmlns="http://schemas.openxmlformats.org/package/2006/relationships"><Relationship Id="rId3" Type="http://schemas.openxmlformats.org/officeDocument/2006/relationships/image" Target="../media/image106.wmf"/><Relationship Id="rId2" Type="http://schemas.openxmlformats.org/officeDocument/2006/relationships/slideLayout" Target="../slideLayouts/slideLayout2.xml"/><Relationship Id="rId1" Type="http://schemas.openxmlformats.org/officeDocument/2006/relationships/vmlDrawing" Target="../drawings/vmlDrawing63.vml"/><Relationship Id="rId4" Type="http://schemas.openxmlformats.org/officeDocument/2006/relationships/oleObject" Target="../embeddings/oleObject78.bin"/></Relationships>
</file>

<file path=ppt/slides/_rels/slide105.xml.rels><?xml version="1.0" encoding="UTF-8" standalone="yes"?>
<Relationships xmlns="http://schemas.openxmlformats.org/package/2006/relationships"><Relationship Id="rId3" Type="http://schemas.openxmlformats.org/officeDocument/2006/relationships/notesSlide" Target="../notesSlides/notesSlide70.xml"/><Relationship Id="rId2" Type="http://schemas.openxmlformats.org/officeDocument/2006/relationships/slideLayout" Target="../slideLayouts/slideLayout6.xml"/><Relationship Id="rId1" Type="http://schemas.openxmlformats.org/officeDocument/2006/relationships/vmlDrawing" Target="../drawings/vmlDrawing64.vml"/><Relationship Id="rId4" Type="http://schemas.openxmlformats.org/officeDocument/2006/relationships/oleObject" Target="../embeddings/oleObject79.bin"/></Relationships>
</file>

<file path=ppt/slides/_rels/slide106.xml.rels><?xml version="1.0" encoding="UTF-8" standalone="yes"?>
<Relationships xmlns="http://schemas.openxmlformats.org/package/2006/relationships"><Relationship Id="rId3" Type="http://schemas.openxmlformats.org/officeDocument/2006/relationships/image" Target="../media/image108.wmf"/><Relationship Id="rId2" Type="http://schemas.openxmlformats.org/officeDocument/2006/relationships/notesSlide" Target="../notesSlides/notesSlide71.xml"/><Relationship Id="rId1" Type="http://schemas.openxmlformats.org/officeDocument/2006/relationships/slideLayout" Target="../slideLayouts/slideLayout6.xml"/></Relationships>
</file>

<file path=ppt/slides/_rels/slide107.xml.rels><?xml version="1.0" encoding="UTF-8" standalone="yes"?>
<Relationships xmlns="http://schemas.openxmlformats.org/package/2006/relationships"><Relationship Id="rId3" Type="http://schemas.openxmlformats.org/officeDocument/2006/relationships/notesSlide" Target="../notesSlides/notesSlide72.xml"/><Relationship Id="rId2" Type="http://schemas.openxmlformats.org/officeDocument/2006/relationships/slideLayout" Target="../slideLayouts/slideLayout6.xml"/><Relationship Id="rId1" Type="http://schemas.openxmlformats.org/officeDocument/2006/relationships/vmlDrawing" Target="../drawings/vmlDrawing65.vml"/><Relationship Id="rId4" Type="http://schemas.openxmlformats.org/officeDocument/2006/relationships/oleObject" Target="../embeddings/oleObject80.bin"/></Relationships>
</file>

<file path=ppt/slides/_rels/slide108.xml.rels><?xml version="1.0" encoding="UTF-8" standalone="yes"?>
<Relationships xmlns="http://schemas.openxmlformats.org/package/2006/relationships"><Relationship Id="rId3" Type="http://schemas.openxmlformats.org/officeDocument/2006/relationships/image" Target="../media/image110.wmf"/><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notesSlide" Target="../notesSlides/notesSlide74.xml"/><Relationship Id="rId2" Type="http://schemas.openxmlformats.org/officeDocument/2006/relationships/slideLayout" Target="../slideLayouts/slideLayout6.xml"/><Relationship Id="rId1" Type="http://schemas.openxmlformats.org/officeDocument/2006/relationships/vmlDrawing" Target="../drawings/vmlDrawing66.vml"/><Relationship Id="rId4" Type="http://schemas.openxmlformats.org/officeDocument/2006/relationships/oleObject" Target="../embeddings/oleObject81.bin"/></Relationships>
</file>

<file path=ppt/slides/_rels/slide110.xml.rels><?xml version="1.0" encoding="UTF-8" standalone="yes"?>
<Relationships xmlns="http://schemas.openxmlformats.org/package/2006/relationships"><Relationship Id="rId3" Type="http://schemas.openxmlformats.org/officeDocument/2006/relationships/oleObject" Target="../embeddings/oleObject82.bin"/><Relationship Id="rId2" Type="http://schemas.openxmlformats.org/officeDocument/2006/relationships/slideLayout" Target="../slideLayouts/slideLayout6.xml"/><Relationship Id="rId1" Type="http://schemas.openxmlformats.org/officeDocument/2006/relationships/vmlDrawing" Target="../drawings/vmlDrawing67.vml"/></Relationships>
</file>

<file path=ppt/slides/_rels/slide111.xml.rels><?xml version="1.0" encoding="UTF-8" standalone="yes"?>
<Relationships xmlns="http://schemas.openxmlformats.org/package/2006/relationships"><Relationship Id="rId2" Type="http://schemas.openxmlformats.org/officeDocument/2006/relationships/image" Target="../media/image113.wmf"/><Relationship Id="rId1" Type="http://schemas.openxmlformats.org/officeDocument/2006/relationships/slideLayout" Target="../slideLayouts/slideLayout6.xml"/></Relationships>
</file>

<file path=ppt/slides/_rels/slide112.xml.rels><?xml version="1.0" encoding="UTF-8" standalone="yes"?>
<Relationships xmlns="http://schemas.openxmlformats.org/package/2006/relationships"><Relationship Id="rId3" Type="http://schemas.openxmlformats.org/officeDocument/2006/relationships/oleObject" Target="../embeddings/oleObject83.bin"/><Relationship Id="rId2" Type="http://schemas.openxmlformats.org/officeDocument/2006/relationships/slideLayout" Target="../slideLayouts/slideLayout2.xml"/><Relationship Id="rId1" Type="http://schemas.openxmlformats.org/officeDocument/2006/relationships/vmlDrawing" Target="../drawings/vmlDrawing68.v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3" Type="http://schemas.openxmlformats.org/officeDocument/2006/relationships/oleObject" Target="../embeddings/oleObject84.bin"/><Relationship Id="rId2" Type="http://schemas.openxmlformats.org/officeDocument/2006/relationships/slideLayout" Target="../slideLayouts/slideLayout2.xml"/><Relationship Id="rId1" Type="http://schemas.openxmlformats.org/officeDocument/2006/relationships/vmlDrawing" Target="../drawings/vmlDrawing69.v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8.xml.rels><?xml version="1.0" encoding="UTF-8" standalone="yes"?>
<Relationships xmlns="http://schemas.openxmlformats.org/package/2006/relationships"><Relationship Id="rId2" Type="http://schemas.openxmlformats.org/officeDocument/2006/relationships/hyperlink" Target="http://staff.science.nus.edu.sg/~phywjs"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Nonequilibrium Green’s Function (NEGF</a:t>
            </a:r>
            <a:r>
              <a:rPr lang="en-US" dirty="0" smtClean="0"/>
              <a:t>) </a:t>
            </a:r>
            <a:r>
              <a:rPr lang="en-US" dirty="0" smtClean="0"/>
              <a:t>and </a:t>
            </a:r>
            <a:r>
              <a:rPr lang="en-US" dirty="0" smtClean="0"/>
              <a:t>Quantum </a:t>
            </a:r>
            <a:r>
              <a:rPr lang="en-US" dirty="0" smtClean="0"/>
              <a:t>Thermal Transport</a:t>
            </a:r>
            <a:endParaRPr lang="en-US" dirty="0"/>
          </a:p>
        </p:txBody>
      </p:sp>
      <p:sp>
        <p:nvSpPr>
          <p:cNvPr id="3" name="Subtitle 2"/>
          <p:cNvSpPr>
            <a:spLocks noGrp="1"/>
          </p:cNvSpPr>
          <p:nvPr>
            <p:ph type="subTitle" idx="1"/>
          </p:nvPr>
        </p:nvSpPr>
        <p:spPr>
          <a:xfrm>
            <a:off x="1295400" y="4114800"/>
            <a:ext cx="6400800" cy="1752600"/>
          </a:xfrm>
        </p:spPr>
        <p:txBody>
          <a:bodyPr/>
          <a:lstStyle/>
          <a:p>
            <a:r>
              <a:rPr lang="en-US" dirty="0" smtClean="0"/>
              <a:t>Wang Jian-Sheng</a:t>
            </a:r>
          </a:p>
          <a:p>
            <a:endParaRPr lang="en-US" dirty="0"/>
          </a:p>
        </p:txBody>
      </p:sp>
      <p:sp>
        <p:nvSpPr>
          <p:cNvPr id="4" name="Slide Number Placeholder 3"/>
          <p:cNvSpPr>
            <a:spLocks noGrp="1"/>
          </p:cNvSpPr>
          <p:nvPr>
            <p:ph type="sldNum" sz="quarter" idx="12"/>
          </p:nvPr>
        </p:nvSpPr>
        <p:spPr/>
        <p:txBody>
          <a:bodyPr/>
          <a:lstStyle/>
          <a:p>
            <a:fld id="{7E871153-6649-4551-B5D2-CF9E4672F172}" type="slidenum">
              <a:rPr lang="en-US" smtClean="0"/>
              <a:pPr/>
              <a:t>1</a:t>
            </a:fld>
            <a:endParaRPr lang="en-US" dirty="0"/>
          </a:p>
        </p:txBody>
      </p:sp>
      <p:pic>
        <p:nvPicPr>
          <p:cNvPr id="5" name="Picture 4" descr="nus_logo_full_colour.jpg"/>
          <p:cNvPicPr>
            <a:picLocks noChangeAspect="1"/>
          </p:cNvPicPr>
          <p:nvPr/>
        </p:nvPicPr>
        <p:blipFill>
          <a:blip r:embed="rId3" cstate="print"/>
          <a:stretch>
            <a:fillRect/>
          </a:stretch>
        </p:blipFill>
        <p:spPr>
          <a:xfrm>
            <a:off x="2956560" y="5047107"/>
            <a:ext cx="2987040" cy="1810893"/>
          </a:xfrm>
          <a:prstGeom prst="rect">
            <a:avLst/>
          </a:prstGeom>
        </p:spPr>
      </p:pic>
      <p:sp>
        <p:nvSpPr>
          <p:cNvPr id="6" name="TextBox 5"/>
          <p:cNvSpPr txBox="1"/>
          <p:nvPr/>
        </p:nvSpPr>
        <p:spPr>
          <a:xfrm>
            <a:off x="1295400" y="457200"/>
            <a:ext cx="6477000" cy="457200"/>
          </a:xfrm>
          <a:prstGeom prst="rect">
            <a:avLst/>
          </a:prstGeom>
          <a:noFill/>
        </p:spPr>
        <p:txBody>
          <a:bodyPr wrap="square" rtlCol="0">
            <a:spAutoFit/>
          </a:bodyPr>
          <a:lstStyle/>
          <a:p>
            <a:r>
              <a:rPr lang="en-US" sz="2400" dirty="0" smtClean="0">
                <a:solidFill>
                  <a:schemeClr val="tx2"/>
                </a:solidFill>
                <a:latin typeface="Times New Roman" pitchFamily="18" charset="0"/>
                <a:cs typeface="Times New Roman" pitchFamily="18" charset="0"/>
              </a:rPr>
              <a:t>Workshop on Thermal Transport 2016 (WTT2016)</a:t>
            </a:r>
            <a:endParaRPr lang="en-US" sz="2400" dirty="0">
              <a:solidFill>
                <a:schemeClr val="tx2"/>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a:xfrm>
            <a:off x="304800" y="609600"/>
            <a:ext cx="8839200" cy="6248400"/>
          </a:xfrm>
        </p:spPr>
        <p:txBody>
          <a:bodyPr>
            <a:noAutofit/>
          </a:bodyPr>
          <a:lstStyle/>
          <a:p>
            <a:pPr marL="514350" indent="-514350"/>
            <a:endParaRPr lang="en-US" sz="3000" dirty="0" smtClean="0"/>
          </a:p>
          <a:p>
            <a:pPr marL="514350" indent="-514350"/>
            <a:endParaRPr lang="en-US" sz="3000" dirty="0"/>
          </a:p>
          <a:p>
            <a:pPr marL="514350" indent="-514350">
              <a:spcAft>
                <a:spcPts val="700"/>
              </a:spcAft>
            </a:pPr>
            <a:r>
              <a:rPr lang="en-US" sz="3000" dirty="0" smtClean="0"/>
              <a:t>Lecture 1: Basics of thermal transport.</a:t>
            </a:r>
          </a:p>
          <a:p>
            <a:pPr marL="514350" indent="-514350">
              <a:spcAft>
                <a:spcPts val="700"/>
              </a:spcAft>
            </a:pPr>
            <a:r>
              <a:rPr lang="en-US" sz="3000" dirty="0" smtClean="0"/>
              <a:t>Lecture 2:  NEGF – a brief history, definition of Green’s functions, properties, interpretation.</a:t>
            </a:r>
          </a:p>
          <a:p>
            <a:pPr marL="514350" indent="-514350">
              <a:spcAft>
                <a:spcPts val="700"/>
              </a:spcAft>
            </a:pPr>
            <a:r>
              <a:rPr lang="en-US" sz="3000" dirty="0" smtClean="0"/>
              <a:t>Lecture 3: NEGF “technologies” – rules of calculus, equation of motion method, currents.</a:t>
            </a:r>
          </a:p>
          <a:p>
            <a:pPr marL="514350" indent="-514350">
              <a:spcAft>
                <a:spcPts val="700"/>
              </a:spcAft>
            </a:pPr>
            <a:r>
              <a:rPr lang="en-US" sz="3000" dirty="0" smtClean="0"/>
              <a:t>Lecture 4: Feynman </a:t>
            </a:r>
            <a:r>
              <a:rPr lang="en-US" sz="3000" dirty="0" err="1" smtClean="0"/>
              <a:t>diagrammatics</a:t>
            </a:r>
            <a:r>
              <a:rPr lang="en-US" sz="3000" dirty="0" smtClean="0"/>
              <a:t>, Hedin equation.</a:t>
            </a:r>
          </a:p>
          <a:p>
            <a:pPr marL="514350" indent="-514350">
              <a:spcAft>
                <a:spcPts val="700"/>
              </a:spcAft>
            </a:pPr>
            <a:r>
              <a:rPr lang="en-US" sz="3000" dirty="0" smtClean="0"/>
              <a:t>Lecture </a:t>
            </a:r>
            <a:r>
              <a:rPr lang="en-US" sz="3000" dirty="0"/>
              <a:t>5</a:t>
            </a:r>
            <a:r>
              <a:rPr lang="en-US" sz="3000" dirty="0" smtClean="0"/>
              <a:t>: Applications.</a:t>
            </a:r>
          </a:p>
          <a:p>
            <a:pPr marL="514350" indent="-514350"/>
            <a:endParaRPr lang="en-US" sz="3000" dirty="0" smtClean="0"/>
          </a:p>
          <a:p>
            <a:pPr marL="514350" indent="-514350"/>
            <a:endParaRPr lang="en-US" sz="3000" dirty="0" smtClean="0"/>
          </a:p>
          <a:p>
            <a:pPr>
              <a:buNone/>
            </a:pPr>
            <a:endParaRPr lang="en-US" sz="3000" dirty="0" smtClean="0"/>
          </a:p>
        </p:txBody>
      </p:sp>
      <p:sp>
        <p:nvSpPr>
          <p:cNvPr id="8" name="Slide Number Placeholder 7"/>
          <p:cNvSpPr>
            <a:spLocks noGrp="1"/>
          </p:cNvSpPr>
          <p:nvPr>
            <p:ph type="sldNum" sz="quarter" idx="12"/>
          </p:nvPr>
        </p:nvSpPr>
        <p:spPr/>
        <p:txBody>
          <a:bodyPr/>
          <a:lstStyle/>
          <a:p>
            <a:fld id="{7E871153-6649-4551-B5D2-CF9E4672F172}" type="slidenum">
              <a:rPr lang="en-US" smtClean="0"/>
              <a:pPr/>
              <a:t>2</a:t>
            </a:fld>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a:xfrm>
            <a:off x="457200" y="1600200"/>
            <a:ext cx="8229600" cy="4953000"/>
          </a:xfrm>
        </p:spPr>
        <p:txBody>
          <a:bodyPr>
            <a:normAutofit fontScale="92500" lnSpcReduction="20000"/>
          </a:bodyPr>
          <a:lstStyle/>
          <a:p>
            <a:r>
              <a:rPr lang="en-US" dirty="0" smtClean="0"/>
              <a:t>J.-S. Wang, J. Wang, and J. T. </a:t>
            </a:r>
            <a:r>
              <a:rPr lang="en-US" dirty="0" err="1" smtClean="0"/>
              <a:t>Lü</a:t>
            </a:r>
            <a:r>
              <a:rPr lang="en-US" dirty="0" smtClean="0"/>
              <a:t>, “Quantum thermal transport in nanostructures,” Eur. Phys. J. B </a:t>
            </a:r>
            <a:r>
              <a:rPr lang="en-US" b="1" dirty="0" smtClean="0"/>
              <a:t>62</a:t>
            </a:r>
            <a:r>
              <a:rPr lang="en-US" dirty="0" smtClean="0"/>
              <a:t>, 381 (2008). </a:t>
            </a:r>
          </a:p>
          <a:p>
            <a:pPr>
              <a:buNone/>
            </a:pPr>
            <a:endParaRPr lang="en-US" dirty="0" smtClean="0"/>
          </a:p>
          <a:p>
            <a:r>
              <a:rPr lang="en-US" dirty="0" smtClean="0"/>
              <a:t>J.-S. Wang, B. K. Agarwalla, H. Li, and J. </a:t>
            </a:r>
            <a:r>
              <a:rPr lang="en-US" dirty="0" err="1" smtClean="0"/>
              <a:t>Thingna</a:t>
            </a:r>
            <a:r>
              <a:rPr lang="en-US" dirty="0" smtClean="0"/>
              <a:t>, “Nonequilibrium Green’s function method for quantum thermal transport,” Front. Phys. </a:t>
            </a:r>
            <a:r>
              <a:rPr lang="en-US" b="1" dirty="0" smtClean="0"/>
              <a:t>9</a:t>
            </a:r>
            <a:r>
              <a:rPr lang="en-US" dirty="0" smtClean="0"/>
              <a:t>, </a:t>
            </a:r>
            <a:r>
              <a:rPr lang="en-US" dirty="0"/>
              <a:t>673 (2014).</a:t>
            </a:r>
            <a:endParaRPr lang="en-US" dirty="0" smtClean="0"/>
          </a:p>
          <a:p>
            <a:pPr>
              <a:buNone/>
            </a:pPr>
            <a:endParaRPr lang="en-US" dirty="0" smtClean="0"/>
          </a:p>
          <a:p>
            <a:r>
              <a:rPr lang="en-US" dirty="0" smtClean="0"/>
              <a:t>See also </a:t>
            </a:r>
            <a:r>
              <a:rPr lang="en-US" dirty="0" smtClean="0">
                <a:hlinkClick r:id="rId3"/>
              </a:rPr>
              <a:t>http://staff.science.nus.edu.sg/~phywjs/NEGF/negf.html</a:t>
            </a:r>
            <a:r>
              <a:rPr lang="en-US" dirty="0" smtClean="0"/>
              <a:t>  </a:t>
            </a:r>
          </a:p>
          <a:p>
            <a:endParaRPr lang="en-US" dirty="0"/>
          </a:p>
        </p:txBody>
      </p:sp>
      <p:sp>
        <p:nvSpPr>
          <p:cNvPr id="4" name="Slide Number Placeholder 3"/>
          <p:cNvSpPr>
            <a:spLocks noGrp="1"/>
          </p:cNvSpPr>
          <p:nvPr>
            <p:ph type="sldNum" sz="quarter" idx="12"/>
          </p:nvPr>
        </p:nvSpPr>
        <p:spPr/>
        <p:txBody>
          <a:bodyPr/>
          <a:lstStyle/>
          <a:p>
            <a:fld id="{7E871153-6649-4551-B5D2-CF9E4672F172}" type="slidenum">
              <a:rPr lang="en-US" smtClean="0"/>
              <a:pPr/>
              <a:t>3</a:t>
            </a:fld>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smtClean="0"/>
              <a:t>Lecture One</a:t>
            </a:r>
            <a:endParaRPr lang="en-US" dirty="0"/>
          </a:p>
        </p:txBody>
      </p:sp>
      <p:sp>
        <p:nvSpPr>
          <p:cNvPr id="6" name="Subtitle 5"/>
          <p:cNvSpPr>
            <a:spLocks noGrp="1"/>
          </p:cNvSpPr>
          <p:nvPr>
            <p:ph type="subTitle" idx="1"/>
          </p:nvPr>
        </p:nvSpPr>
        <p:spPr/>
        <p:txBody>
          <a:bodyPr/>
          <a:lstStyle/>
          <a:p>
            <a:r>
              <a:rPr lang="en-US" dirty="0" smtClean="0"/>
              <a:t>Basics of thermal transport</a:t>
            </a:r>
            <a:r>
              <a:rPr lang="en-US" dirty="0"/>
              <a:t> </a:t>
            </a:r>
            <a:r>
              <a:rPr lang="en-US" dirty="0" smtClean="0"/>
              <a:t>or transport in general</a:t>
            </a:r>
            <a:endParaRPr lang="en-US" dirty="0"/>
          </a:p>
        </p:txBody>
      </p:sp>
      <p:sp>
        <p:nvSpPr>
          <p:cNvPr id="4" name="Slide Number Placeholder 3"/>
          <p:cNvSpPr>
            <a:spLocks noGrp="1"/>
          </p:cNvSpPr>
          <p:nvPr>
            <p:ph type="sldNum" sz="quarter" idx="12"/>
          </p:nvPr>
        </p:nvSpPr>
        <p:spPr/>
        <p:txBody>
          <a:bodyPr/>
          <a:lstStyle/>
          <a:p>
            <a:fld id="{7E871153-6649-4551-B5D2-CF9E4672F172}" type="slidenum">
              <a:rPr lang="en-US" smtClean="0"/>
              <a:pPr/>
              <a:t>4</a:t>
            </a:fld>
            <a:endParaRPr lang="en-US" dirty="0"/>
          </a:p>
        </p:txBody>
      </p:sp>
    </p:spTree>
    <p:extLst>
      <p:ext uri="{BB962C8B-B14F-4D97-AF65-F5344CB8AC3E}">
        <p14:creationId xmlns:p14="http://schemas.microsoft.com/office/powerpoint/2010/main" xmlns="" val="31585316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Mean free path (MFP)</a:t>
            </a:r>
            <a:endParaRPr lang="en-US" dirty="0"/>
          </a:p>
        </p:txBody>
      </p:sp>
      <p:sp>
        <p:nvSpPr>
          <p:cNvPr id="4" name="Slide Number Placeholder 3"/>
          <p:cNvSpPr>
            <a:spLocks noGrp="1"/>
          </p:cNvSpPr>
          <p:nvPr>
            <p:ph type="sldNum" sz="quarter" idx="12"/>
          </p:nvPr>
        </p:nvSpPr>
        <p:spPr/>
        <p:txBody>
          <a:bodyPr/>
          <a:lstStyle/>
          <a:p>
            <a:fld id="{7E871153-6649-4551-B5D2-CF9E4672F172}" type="slidenum">
              <a:rPr lang="en-US" smtClean="0"/>
              <a:pPr/>
              <a:t>5</a:t>
            </a:fld>
            <a:endParaRPr lang="en-US" dirty="0"/>
          </a:p>
        </p:txBody>
      </p:sp>
      <p:sp>
        <p:nvSpPr>
          <p:cNvPr id="5" name="Oval 4"/>
          <p:cNvSpPr/>
          <p:nvPr/>
        </p:nvSpPr>
        <p:spPr>
          <a:xfrm>
            <a:off x="2286000" y="3124200"/>
            <a:ext cx="228600" cy="228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2438400" y="4648200"/>
            <a:ext cx="228600" cy="228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4495800" y="4572000"/>
            <a:ext cx="228600" cy="228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3276600" y="2286000"/>
            <a:ext cx="228600" cy="228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4343400" y="3886200"/>
            <a:ext cx="228600" cy="228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rot="20260471">
            <a:off x="1701137" y="3619499"/>
            <a:ext cx="2590800" cy="38100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3200400" y="3886200"/>
            <a:ext cx="228600" cy="228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4038600" y="3276600"/>
            <a:ext cx="228600" cy="228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1676400" y="4191000"/>
            <a:ext cx="228600" cy="228600"/>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4800600" y="2819400"/>
            <a:ext cx="228600" cy="228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mc:Choice xmlns:a14="http://schemas.microsoft.com/office/drawing/2010/main" xmlns="" Requires="a14">
          <p:sp>
            <p:nvSpPr>
              <p:cNvPr id="15" name="TextBox 14"/>
              <p:cNvSpPr txBox="1"/>
              <p:nvPr/>
            </p:nvSpPr>
            <p:spPr>
              <a:xfrm>
                <a:off x="5410200" y="1676400"/>
                <a:ext cx="3276600" cy="4524315"/>
              </a:xfrm>
              <a:prstGeom prst="rect">
                <a:avLst/>
              </a:prstGeom>
              <a:noFill/>
            </p:spPr>
            <p:txBody>
              <a:bodyPr wrap="square" rtlCol="0">
                <a:spAutoFit/>
              </a:bodyPr>
              <a:lstStyle/>
              <a:p>
                <a:r>
                  <a:rPr lang="en-US" sz="2400" dirty="0" smtClean="0">
                    <a:latin typeface="Times New Roman" pitchFamily="18" charset="0"/>
                    <a:cs typeface="Times New Roman" pitchFamily="18" charset="0"/>
                  </a:rPr>
                  <a:t>Clausius’s problem:</a:t>
                </a:r>
              </a:p>
              <a:p>
                <a:endParaRPr lang="en-US" sz="2400" dirty="0">
                  <a:latin typeface="Times New Roman" pitchFamily="18" charset="0"/>
                  <a:cs typeface="Times New Roman" pitchFamily="18" charset="0"/>
                </a:endParaRPr>
              </a:p>
              <a:p>
                <a:r>
                  <a:rPr lang="en-US" sz="2400" dirty="0" smtClean="0">
                    <a:latin typeface="Times New Roman" pitchFamily="18" charset="0"/>
                    <a:cs typeface="Times New Roman" pitchFamily="18" charset="0"/>
                  </a:rPr>
                  <a:t>How far an atom in a gas can move before colliding with another atoms?</a:t>
                </a:r>
              </a:p>
              <a:p>
                <a:endParaRPr lang="en-US" sz="2400" dirty="0">
                  <a:latin typeface="Times New Roman" pitchFamily="18" charset="0"/>
                  <a:cs typeface="Times New Roman" pitchFamily="18" charset="0"/>
                </a:endParaRPr>
              </a:p>
              <a:p>
                <a:r>
                  <a:rPr lang="en-US" sz="2400" dirty="0" smtClean="0">
                    <a:latin typeface="Times New Roman" pitchFamily="18" charset="0"/>
                    <a:cs typeface="Times New Roman" pitchFamily="18" charset="0"/>
                  </a:rPr>
                  <a:t>Answer:</a:t>
                </a:r>
              </a:p>
              <a:p>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cs typeface="Times New Roman" pitchFamily="18" charset="0"/>
                        </a:rPr>
                        <m:t>𝑙</m:t>
                      </m:r>
                      <m:r>
                        <a:rPr lang="en-US" sz="2400" b="0" i="1" smtClean="0">
                          <a:latin typeface="Cambria Math" panose="02040503050406030204" pitchFamily="18" charset="0"/>
                          <a:ea typeface="Cambria Math" panose="02040503050406030204" pitchFamily="18" charset="0"/>
                          <a:cs typeface="Times New Roman" pitchFamily="18" charset="0"/>
                        </a:rPr>
                        <m:t>𝜋</m:t>
                      </m:r>
                      <m:sSup>
                        <m:sSupPr>
                          <m:ctrlPr>
                            <a:rPr lang="en-US" sz="2400" b="0" i="1" smtClean="0">
                              <a:latin typeface="Cambria Math" panose="02040503050406030204" pitchFamily="18" charset="0"/>
                              <a:ea typeface="Cambria Math" panose="02040503050406030204" pitchFamily="18" charset="0"/>
                              <a:cs typeface="Times New Roman" pitchFamily="18" charset="0"/>
                            </a:rPr>
                          </m:ctrlPr>
                        </m:sSupPr>
                        <m:e>
                          <m:r>
                            <a:rPr lang="en-US" sz="2400" b="0" i="1" smtClean="0">
                              <a:latin typeface="Cambria Math" panose="02040503050406030204" pitchFamily="18" charset="0"/>
                              <a:ea typeface="Cambria Math" panose="02040503050406030204" pitchFamily="18" charset="0"/>
                              <a:cs typeface="Times New Roman" pitchFamily="18" charset="0"/>
                            </a:rPr>
                            <m:t>𝑑</m:t>
                          </m:r>
                        </m:e>
                        <m:sup>
                          <m:r>
                            <a:rPr lang="en-US" sz="2400" b="0" i="1" smtClean="0">
                              <a:latin typeface="Cambria Math" panose="02040503050406030204" pitchFamily="18" charset="0"/>
                              <a:ea typeface="Cambria Math" panose="02040503050406030204" pitchFamily="18" charset="0"/>
                              <a:cs typeface="Times New Roman" pitchFamily="18" charset="0"/>
                            </a:rPr>
                            <m:t>2</m:t>
                          </m:r>
                        </m:sup>
                      </m:sSup>
                      <m:r>
                        <a:rPr lang="en-US" sz="2400" b="0" i="1" smtClean="0">
                          <a:latin typeface="Cambria Math" panose="02040503050406030204" pitchFamily="18" charset="0"/>
                          <a:ea typeface="Cambria Math" panose="02040503050406030204" pitchFamily="18" charset="0"/>
                          <a:cs typeface="Times New Roman" pitchFamily="18" charset="0"/>
                        </a:rPr>
                        <m:t>𝑛</m:t>
                      </m:r>
                      <m:r>
                        <a:rPr lang="en-US" sz="2400" b="0" i="1" smtClean="0">
                          <a:latin typeface="Cambria Math" panose="02040503050406030204" pitchFamily="18" charset="0"/>
                          <a:ea typeface="Cambria Math" panose="02040503050406030204" pitchFamily="18" charset="0"/>
                          <a:cs typeface="Times New Roman" pitchFamily="18" charset="0"/>
                        </a:rPr>
                        <m:t>≈1</m:t>
                      </m:r>
                    </m:oMath>
                  </m:oMathPara>
                </a14:m>
                <a:endParaRPr lang="en-US" sz="2400" dirty="0" smtClean="0">
                  <a:latin typeface="Times New Roman" pitchFamily="18" charset="0"/>
                  <a:cs typeface="Times New Roman" pitchFamily="18" charset="0"/>
                </a:endParaRPr>
              </a:p>
              <a:p>
                <a:r>
                  <a:rPr lang="en-US" sz="2400" dirty="0">
                    <a:latin typeface="Times New Roman" pitchFamily="18" charset="0"/>
                    <a:cs typeface="Times New Roman" pitchFamily="18" charset="0"/>
                  </a:rPr>
                  <a:t>w</a:t>
                </a:r>
                <a:r>
                  <a:rPr lang="en-US" sz="2400" dirty="0" smtClean="0">
                    <a:latin typeface="Times New Roman" pitchFamily="18" charset="0"/>
                    <a:cs typeface="Times New Roman" pitchFamily="18" charset="0"/>
                  </a:rPr>
                  <a:t>here </a:t>
                </a:r>
                <a14:m>
                  <m:oMath xmlns:m="http://schemas.openxmlformats.org/officeDocument/2006/math">
                    <m:r>
                      <a:rPr lang="en-US" sz="2400" b="0" i="1" smtClean="0">
                        <a:latin typeface="Cambria Math" panose="02040503050406030204" pitchFamily="18" charset="0"/>
                        <a:cs typeface="Times New Roman" pitchFamily="18" charset="0"/>
                      </a:rPr>
                      <m:t>𝑙</m:t>
                    </m:r>
                    <m:r>
                      <a:rPr lang="en-US" sz="2400" b="0" i="1" smtClean="0">
                        <a:latin typeface="Cambria Math" panose="02040503050406030204" pitchFamily="18" charset="0"/>
                        <a:cs typeface="Times New Roman" pitchFamily="18" charset="0"/>
                      </a:rPr>
                      <m:t>:</m:t>
                    </m:r>
                  </m:oMath>
                </a14:m>
                <a:r>
                  <a:rPr lang="en-US" sz="2400" dirty="0" smtClean="0">
                    <a:latin typeface="Times New Roman" pitchFamily="18" charset="0"/>
                    <a:cs typeface="Times New Roman" pitchFamily="18" charset="0"/>
                  </a:rPr>
                  <a:t> MFP, </a:t>
                </a:r>
                <a14:m>
                  <m:oMath xmlns:m="http://schemas.openxmlformats.org/officeDocument/2006/math">
                    <m:r>
                      <a:rPr lang="en-US" sz="2400" b="0" i="1" smtClean="0">
                        <a:latin typeface="Cambria Math" panose="02040503050406030204" pitchFamily="18" charset="0"/>
                        <a:cs typeface="Times New Roman" pitchFamily="18" charset="0"/>
                      </a:rPr>
                      <m:t>𝑑</m:t>
                    </m:r>
                  </m:oMath>
                </a14:m>
                <a:r>
                  <a:rPr lang="en-US" sz="2400" dirty="0" smtClean="0">
                    <a:latin typeface="Times New Roman" pitchFamily="18" charset="0"/>
                    <a:cs typeface="Times New Roman" pitchFamily="18" charset="0"/>
                  </a:rPr>
                  <a:t> diameter of atom, </a:t>
                </a:r>
                <a14:m>
                  <m:oMath xmlns:m="http://schemas.openxmlformats.org/officeDocument/2006/math">
                    <m:r>
                      <a:rPr lang="en-US" sz="2400" b="0" i="1" smtClean="0">
                        <a:latin typeface="Cambria Math" panose="02040503050406030204" pitchFamily="18" charset="0"/>
                        <a:cs typeface="Times New Roman" pitchFamily="18" charset="0"/>
                      </a:rPr>
                      <m:t>𝑛</m:t>
                    </m:r>
                  </m:oMath>
                </a14:m>
                <a:r>
                  <a:rPr lang="en-US" sz="2400" dirty="0" smtClean="0">
                    <a:latin typeface="Times New Roman" pitchFamily="18" charset="0"/>
                    <a:cs typeface="Times New Roman" pitchFamily="18" charset="0"/>
                  </a:rPr>
                  <a:t> gas particle density.</a:t>
                </a:r>
                <a:endParaRPr lang="en-US" sz="2400" dirty="0">
                  <a:latin typeface="Times New Roman" pitchFamily="18" charset="0"/>
                  <a:cs typeface="Times New Roman" pitchFamily="18" charset="0"/>
                </a:endParaRPr>
              </a:p>
            </p:txBody>
          </p:sp>
        </mc:Choice>
        <mc:Fallback>
          <p:sp>
            <p:nvSpPr>
              <p:cNvPr id="15" name="TextBox 14"/>
              <p:cNvSpPr txBox="1">
                <a:spLocks noRot="1" noChangeAspect="1" noMove="1" noResize="1" noEditPoints="1" noAdjustHandles="1" noChangeArrowheads="1" noChangeShapeType="1" noTextEdit="1"/>
              </p:cNvSpPr>
              <p:nvPr/>
            </p:nvSpPr>
            <p:spPr>
              <a:xfrm>
                <a:off x="5410200" y="1676400"/>
                <a:ext cx="3276600" cy="4524315"/>
              </a:xfrm>
              <a:prstGeom prst="rect">
                <a:avLst/>
              </a:prstGeom>
              <a:blipFill rotWithShape="0">
                <a:blip r:embed="rId3" cstate="print"/>
                <a:stretch>
                  <a:fillRect l="-2980" t="-1078" r="-4283" b="-2156"/>
                </a:stretch>
              </a:blipFill>
            </p:spPr>
            <p:txBody>
              <a:bodyPr/>
              <a:lstStyle/>
              <a:p>
                <a:r>
                  <a:rPr lang="en-US">
                    <a:noFill/>
                  </a:rPr>
                  <a:t> </a:t>
                </a:r>
              </a:p>
            </p:txBody>
          </p:sp>
        </mc:Fallback>
      </mc:AlternateContent>
      <p:sp>
        <p:nvSpPr>
          <p:cNvPr id="16" name="TextBox 15"/>
          <p:cNvSpPr txBox="1"/>
          <p:nvPr/>
        </p:nvSpPr>
        <p:spPr>
          <a:xfrm>
            <a:off x="685800" y="5486400"/>
            <a:ext cx="2819400" cy="830997"/>
          </a:xfrm>
          <a:prstGeom prst="rect">
            <a:avLst/>
          </a:prstGeom>
          <a:noFill/>
        </p:spPr>
        <p:txBody>
          <a:bodyPr wrap="square" rtlCol="0">
            <a:spAutoFit/>
          </a:bodyPr>
          <a:lstStyle/>
          <a:p>
            <a:r>
              <a:rPr lang="en-US" sz="2400" dirty="0" smtClean="0">
                <a:latin typeface="Times New Roman" pitchFamily="18" charset="0"/>
                <a:cs typeface="Times New Roman" pitchFamily="18" charset="0"/>
              </a:rPr>
              <a:t>Diffusive vs ballistic regime</a:t>
            </a:r>
            <a:endParaRPr lang="en-US" sz="2400" dirty="0">
              <a:latin typeface="Times New Roman" pitchFamily="18" charset="0"/>
              <a:cs typeface="Times New Roman" pitchFamily="18" charset="0"/>
            </a:endParaRPr>
          </a:p>
        </p:txBody>
      </p:sp>
      <p:sp>
        <p:nvSpPr>
          <p:cNvPr id="17" name="Oval 16"/>
          <p:cNvSpPr/>
          <p:nvPr/>
        </p:nvSpPr>
        <p:spPr>
          <a:xfrm>
            <a:off x="838200" y="3505200"/>
            <a:ext cx="228600" cy="228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325059316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Relaxation time (electrons)</a:t>
            </a:r>
            <a:endParaRPr lang="en-US" dirty="0"/>
          </a:p>
        </p:txBody>
      </p:sp>
      <mc:AlternateContent xmlns:mc="http://schemas.openxmlformats.org/markup-compatibility/2006">
        <mc:Choice xmlns:a14="http://schemas.microsoft.com/office/drawing/2010/main" xmlns="" Requires="a14">
          <p:sp>
            <p:nvSpPr>
              <p:cNvPr id="3" name="Content Placeholder 2"/>
              <p:cNvSpPr>
                <a:spLocks noGrp="1"/>
              </p:cNvSpPr>
              <p:nvPr>
                <p:ph idx="1"/>
              </p:nvPr>
            </p:nvSpPr>
            <p:spPr/>
            <p:txBody>
              <a:bodyPr/>
              <a:lstStyle/>
              <a:p>
                <a:r>
                  <a:rPr lang="en-US" dirty="0" smtClean="0"/>
                  <a:t>Electron makes a straight line motion, but only for a duration of </a:t>
                </a:r>
                <a14:m>
                  <m:oMath xmlns:m="http://schemas.openxmlformats.org/officeDocument/2006/math">
                    <m:r>
                      <a:rPr lang="en-US" i="1" smtClean="0">
                        <a:latin typeface="Cambria Math" panose="02040503050406030204" pitchFamily="18" charset="0"/>
                        <a:ea typeface="Cambria Math" panose="02040503050406030204" pitchFamily="18" charset="0"/>
                      </a:rPr>
                      <m:t>𝜏</m:t>
                    </m:r>
                  </m:oMath>
                </a14:m>
                <a:r>
                  <a:rPr lang="en-US" dirty="0" smtClean="0"/>
                  <a:t>.  </a:t>
                </a:r>
              </a:p>
              <a:p>
                <a:r>
                  <a:rPr lang="en-US" dirty="0" smtClean="0"/>
                  <a:t>Ohm’s law </a:t>
                </a:r>
                <a14:m>
                  <m:oMath xmlns:m="http://schemas.openxmlformats.org/officeDocument/2006/math">
                    <m:r>
                      <a:rPr lang="en-US" b="1" i="1" smtClean="0">
                        <a:latin typeface="Cambria Math" panose="02040503050406030204" pitchFamily="18" charset="0"/>
                      </a:rPr>
                      <m:t>𝒋</m:t>
                    </m:r>
                    <m:r>
                      <a:rPr lang="en-US" b="0" i="1" smtClean="0">
                        <a:latin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𝜎</m:t>
                    </m:r>
                    <m:r>
                      <a:rPr lang="en-US" b="1" i="1" smtClean="0">
                        <a:latin typeface="Cambria Math" panose="02040503050406030204" pitchFamily="18" charset="0"/>
                        <a:ea typeface="Cambria Math" panose="02040503050406030204" pitchFamily="18" charset="0"/>
                      </a:rPr>
                      <m:t>𝑬</m:t>
                    </m:r>
                  </m:oMath>
                </a14:m>
                <a:endParaRPr lang="en-US" b="1" dirty="0" smtClean="0">
                  <a:ea typeface="Cambria Math" panose="02040503050406030204" pitchFamily="18" charset="0"/>
                </a:endParaRPr>
              </a:p>
              <a:p>
                <a:r>
                  <a:rPr lang="en-US" dirty="0"/>
                  <a:t>a</a:t>
                </a:r>
                <a:r>
                  <a:rPr lang="en-US" dirty="0" smtClean="0"/>
                  <a:t>nd electric current </a:t>
                </a:r>
                <a14:m>
                  <m:oMath xmlns:m="http://schemas.openxmlformats.org/officeDocument/2006/math">
                    <m:r>
                      <a:rPr lang="en-US" b="1" i="1">
                        <a:latin typeface="Cambria Math" panose="02040503050406030204" pitchFamily="18" charset="0"/>
                      </a:rPr>
                      <m:t>𝒋</m:t>
                    </m:r>
                    <m:r>
                      <a:rPr lang="en-US" i="1">
                        <a:latin typeface="Cambria Math" panose="02040503050406030204" pitchFamily="18" charset="0"/>
                      </a:rPr>
                      <m:t>=</m:t>
                    </m:r>
                    <m:r>
                      <a:rPr lang="en-US" b="1" i="1" smtClean="0">
                        <a:latin typeface="Cambria Math" panose="02040503050406030204" pitchFamily="18" charset="0"/>
                      </a:rPr>
                      <m:t>−</m:t>
                    </m:r>
                    <m:r>
                      <a:rPr lang="en-US" b="0" i="1" smtClean="0">
                        <a:latin typeface="Cambria Math" panose="02040503050406030204" pitchFamily="18" charset="0"/>
                      </a:rPr>
                      <m:t>𝑒</m:t>
                    </m:r>
                    <m:r>
                      <a:rPr lang="en-US" b="0" i="1" smtClean="0">
                        <a:latin typeface="Cambria Math" panose="02040503050406030204" pitchFamily="18" charset="0"/>
                      </a:rPr>
                      <m:t>𝑛</m:t>
                    </m:r>
                    <m:r>
                      <a:rPr lang="en-US" b="1" i="1" smtClean="0">
                        <a:latin typeface="Cambria Math" panose="02040503050406030204" pitchFamily="18" charset="0"/>
                      </a:rPr>
                      <m:t>𝒗</m:t>
                    </m:r>
                  </m:oMath>
                </a14:m>
                <a:endParaRPr lang="en-US" b="1" dirty="0"/>
              </a:p>
              <a:p>
                <a:endParaRPr lang="en-US" dirty="0" smtClean="0"/>
              </a:p>
              <a:p>
                <a:r>
                  <a:rPr lang="en-US" dirty="0" smtClean="0"/>
                  <a:t>Kinetic theory of transport  </a:t>
                </a:r>
                <a14:m>
                  <m:oMath xmlns:m="http://schemas.openxmlformats.org/officeDocument/2006/math">
                    <m:r>
                      <a:rPr lang="en-US" i="1" smtClean="0">
                        <a:latin typeface="Cambria Math" panose="02040503050406030204" pitchFamily="18" charset="0"/>
                        <a:ea typeface="Cambria Math" panose="02040503050406030204" pitchFamily="18" charset="0"/>
                      </a:rPr>
                      <m:t>𝜎</m:t>
                    </m:r>
                    <m:r>
                      <a:rPr lang="en-US" b="0" i="1" smtClean="0">
                        <a:latin typeface="Cambria Math" panose="02040503050406030204" pitchFamily="18" charset="0"/>
                        <a:ea typeface="Cambria Math" panose="02040503050406030204" pitchFamily="18" charset="0"/>
                      </a:rPr>
                      <m:t>=</m:t>
                    </m:r>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𝑛</m:t>
                        </m:r>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𝑒</m:t>
                            </m:r>
                          </m:e>
                          <m:sup>
                            <m:r>
                              <a:rPr lang="en-US" b="0" i="1" smtClean="0">
                                <a:latin typeface="Cambria Math" panose="02040503050406030204" pitchFamily="18" charset="0"/>
                                <a:ea typeface="Cambria Math" panose="02040503050406030204" pitchFamily="18" charset="0"/>
                              </a:rPr>
                              <m:t>2</m:t>
                            </m:r>
                          </m:sup>
                        </m:sSup>
                        <m:r>
                          <a:rPr lang="en-US" b="0" i="1" smtClean="0">
                            <a:latin typeface="Cambria Math" panose="02040503050406030204" pitchFamily="18" charset="0"/>
                            <a:ea typeface="Cambria Math" panose="02040503050406030204" pitchFamily="18" charset="0"/>
                          </a:rPr>
                          <m:t>𝜏</m:t>
                        </m:r>
                      </m:num>
                      <m:den>
                        <m:r>
                          <a:rPr lang="en-US" b="0" i="1" smtClean="0">
                            <a:latin typeface="Cambria Math" panose="02040503050406030204" pitchFamily="18" charset="0"/>
                            <a:ea typeface="Cambria Math" panose="02040503050406030204" pitchFamily="18" charset="0"/>
                          </a:rPr>
                          <m:t>𝑚</m:t>
                        </m:r>
                      </m:den>
                    </m:f>
                  </m:oMath>
                </a14:m>
                <a:endParaRPr lang="en-US" dirty="0" smtClean="0"/>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rotWithShape="0">
                <a:blip r:embed="rId3" cstate="print"/>
                <a:stretch>
                  <a:fillRect l="-1704" t="-1887" r="-2148"/>
                </a:stretch>
              </a:blipFill>
            </p:spPr>
            <p:txBody>
              <a:bodyPr/>
              <a:lstStyle/>
              <a:p>
                <a:r>
                  <a:rPr lang="en-US" dirty="0">
                    <a:noFill/>
                  </a:rPr>
                  <a:t> </a:t>
                </a:r>
              </a:p>
            </p:txBody>
          </p:sp>
        </mc:Fallback>
      </mc:AlternateContent>
      <p:sp>
        <p:nvSpPr>
          <p:cNvPr id="4" name="Slide Number Placeholder 3"/>
          <p:cNvSpPr>
            <a:spLocks noGrp="1"/>
          </p:cNvSpPr>
          <p:nvPr>
            <p:ph type="sldNum" sz="quarter" idx="12"/>
          </p:nvPr>
        </p:nvSpPr>
        <p:spPr/>
        <p:txBody>
          <a:bodyPr/>
          <a:lstStyle/>
          <a:p>
            <a:fld id="{7E871153-6649-4551-B5D2-CF9E4672F172}" type="slidenum">
              <a:rPr lang="en-US" smtClean="0"/>
              <a:pPr/>
              <a:t>6</a:t>
            </a:fld>
            <a:endParaRPr lang="en-US" dirty="0"/>
          </a:p>
        </p:txBody>
      </p:sp>
      <p:sp>
        <p:nvSpPr>
          <p:cNvPr id="5" name="TextBox 4"/>
          <p:cNvSpPr txBox="1"/>
          <p:nvPr/>
        </p:nvSpPr>
        <p:spPr>
          <a:xfrm>
            <a:off x="762000" y="6126163"/>
            <a:ext cx="5486400" cy="461665"/>
          </a:xfrm>
          <a:prstGeom prst="rect">
            <a:avLst/>
          </a:prstGeom>
          <a:noFill/>
        </p:spPr>
        <p:txBody>
          <a:bodyPr wrap="square" rtlCol="0">
            <a:spAutoFit/>
          </a:bodyPr>
          <a:lstStyle/>
          <a:p>
            <a:r>
              <a:rPr lang="en-US" sz="2400" dirty="0" smtClean="0">
                <a:latin typeface="Times New Roman" pitchFamily="18" charset="0"/>
                <a:cs typeface="Times New Roman" pitchFamily="18" charset="0"/>
              </a:rPr>
              <a:t>See: Ashcroft/</a:t>
            </a:r>
            <a:r>
              <a:rPr lang="en-US" sz="2400" dirty="0" err="1" smtClean="0">
                <a:latin typeface="Times New Roman" pitchFamily="18" charset="0"/>
                <a:cs typeface="Times New Roman" pitchFamily="18" charset="0"/>
              </a:rPr>
              <a:t>Mermin</a:t>
            </a:r>
            <a:r>
              <a:rPr lang="en-US" sz="2400" dirty="0" smtClean="0">
                <a:latin typeface="Times New Roman" pitchFamily="18" charset="0"/>
                <a:cs typeface="Times New Roman" pitchFamily="18" charset="0"/>
              </a:rPr>
              <a:t>, </a:t>
            </a:r>
            <a:r>
              <a:rPr lang="en-US" sz="2400" i="1" dirty="0" smtClean="0">
                <a:latin typeface="Times New Roman" pitchFamily="18" charset="0"/>
                <a:cs typeface="Times New Roman" pitchFamily="18" charset="0"/>
              </a:rPr>
              <a:t>Solid State Physics.</a:t>
            </a:r>
            <a:endParaRPr lang="en-US" sz="2400" i="1" dirty="0">
              <a:latin typeface="Times New Roman" pitchFamily="18" charset="0"/>
              <a:cs typeface="Times New Roman" pitchFamily="18" charset="0"/>
            </a:endParaRPr>
          </a:p>
        </p:txBody>
      </p:sp>
    </p:spTree>
    <p:extLst>
      <p:ext uri="{BB962C8B-B14F-4D97-AF65-F5344CB8AC3E}">
        <p14:creationId xmlns:p14="http://schemas.microsoft.com/office/powerpoint/2010/main" xmlns="" val="167602511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p:txBody>
          <a:bodyPr/>
          <a:lstStyle/>
          <a:p>
            <a:r>
              <a:rPr lang="en-US" altLang="en-US" smtClean="0"/>
              <a:t>Fourier’s law for heat conduction</a:t>
            </a:r>
            <a:endParaRPr lang="en-US" altLang="en-US" dirty="0" smtClean="0"/>
          </a:p>
        </p:txBody>
      </p:sp>
      <p:pic>
        <p:nvPicPr>
          <p:cNvPr id="71683" name="Picture 3" descr="jjfourier"/>
          <p:cNvPicPr>
            <a:picLocks noGrp="1" noChangeAspect="1" noChangeArrowheads="1"/>
          </p:cNvPicPr>
          <p:nvPr>
            <p:ph idx="1"/>
          </p:nvPr>
        </p:nvPicPr>
        <p:blipFill>
          <a:blip r:embed="rId3" cstate="print">
            <a:extLst>
              <a:ext uri="{28A0092B-C50C-407E-A947-70E740481C1C}">
                <a14:useLocalDpi xmlns:a14="http://schemas.microsoft.com/office/drawing/2010/main" xmlns="" val="0"/>
              </a:ext>
            </a:extLst>
          </a:blip>
          <a:stretch>
            <a:fillRect/>
          </a:stretch>
        </p:blipFill>
        <p:spPr>
          <a:xfrm>
            <a:off x="990600" y="1447800"/>
            <a:ext cx="3145327" cy="4038600"/>
          </a:xfrm>
        </p:spPr>
      </p:pic>
      <p:sp>
        <p:nvSpPr>
          <p:cNvPr id="7" name="Slide Number Placeholder 6"/>
          <p:cNvSpPr>
            <a:spLocks noGrp="1"/>
          </p:cNvSpPr>
          <p:nvPr>
            <p:ph type="sldNum" sz="quarter" idx="12"/>
          </p:nvPr>
        </p:nvSpPr>
        <p:spPr/>
        <p:txBody>
          <a:bodyPr/>
          <a:lstStyle/>
          <a:p>
            <a:fld id="{BFE3DA93-B43C-4C4E-AB12-30F4352FADD3}" type="slidenum">
              <a:rPr lang="en-GB" altLang="en-US" smtClean="0"/>
              <a:pPr/>
              <a:t>7</a:t>
            </a:fld>
            <a:endParaRPr lang="en-GB" altLang="en-US"/>
          </a:p>
        </p:txBody>
      </p:sp>
      <p:graphicFrame>
        <p:nvGraphicFramePr>
          <p:cNvPr id="71684" name="Object 4"/>
          <p:cNvGraphicFramePr>
            <a:graphicFrameLocks noGrp="1" noChangeAspect="1"/>
          </p:cNvGraphicFramePr>
          <p:nvPr>
            <p:ph sz="quarter" idx="4294967295"/>
          </p:nvPr>
        </p:nvGraphicFramePr>
        <p:xfrm>
          <a:off x="5711825" y="2362200"/>
          <a:ext cx="2509838" cy="787400"/>
        </p:xfrm>
        <a:graphic>
          <a:graphicData uri="http://schemas.openxmlformats.org/presentationml/2006/ole">
            <p:oleObj spid="_x0000_s284704" name="Equation" r:id="rId4" imgW="647640" imgH="203040" progId="Equation.DSMT4">
              <p:embed/>
            </p:oleObj>
          </a:graphicData>
        </a:graphic>
      </p:graphicFrame>
      <p:graphicFrame>
        <p:nvGraphicFramePr>
          <p:cNvPr id="71686" name="Object 6"/>
          <p:cNvGraphicFramePr>
            <a:graphicFrameLocks noGrp="1" noChangeAspect="1"/>
          </p:cNvGraphicFramePr>
          <p:nvPr>
            <p:ph sz="quarter" idx="4294967295"/>
          </p:nvPr>
        </p:nvGraphicFramePr>
        <p:xfrm>
          <a:off x="5410200" y="4114800"/>
          <a:ext cx="3144837" cy="1219200"/>
        </p:xfrm>
        <a:graphic>
          <a:graphicData uri="http://schemas.openxmlformats.org/presentationml/2006/ole">
            <p:oleObj spid="_x0000_s284705" name="Equation" r:id="rId5" imgW="1244600" imgH="482600" progId="Equation.DSMT4">
              <p:embed/>
            </p:oleObj>
          </a:graphicData>
        </a:graphic>
      </p:graphicFrame>
      <p:sp>
        <p:nvSpPr>
          <p:cNvPr id="71685" name="Text Box 5"/>
          <p:cNvSpPr txBox="1">
            <a:spLocks noChangeArrowheads="1"/>
          </p:cNvSpPr>
          <p:nvPr/>
        </p:nvSpPr>
        <p:spPr bwMode="auto">
          <a:xfrm>
            <a:off x="914400" y="5835650"/>
            <a:ext cx="3886200" cy="6413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0" hangingPunct="0">
              <a:spcBef>
                <a:spcPct val="50000"/>
              </a:spcBef>
            </a:pPr>
            <a:r>
              <a:rPr lang="en-US" altLang="en-US">
                <a:solidFill>
                  <a:schemeClr val="tx1"/>
                </a:solidFill>
                <a:latin typeface="Verdana" panose="020B0604030504040204" pitchFamily="34" charset="0"/>
              </a:rPr>
              <a:t>Fourier, Jean Baptiste Joseph, Baron (1768-1830)</a:t>
            </a:r>
          </a:p>
        </p:txBody>
      </p:sp>
    </p:spTree>
    <p:extLst>
      <p:ext uri="{BB962C8B-B14F-4D97-AF65-F5344CB8AC3E}">
        <p14:creationId xmlns:p14="http://schemas.microsoft.com/office/powerpoint/2010/main" xmlns="" val="120546573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fontScale="90000"/>
          </a:bodyPr>
          <a:lstStyle/>
          <a:p>
            <a:r>
              <a:rPr lang="en-US" dirty="0" smtClean="0"/>
              <a:t>Kinetic theory formula for thermal conductivity</a:t>
            </a:r>
            <a:endParaRPr lang="en-US" dirty="0"/>
          </a:p>
        </p:txBody>
      </p:sp>
      <p:sp>
        <p:nvSpPr>
          <p:cNvPr id="6" name="Slide Number Placeholder 5"/>
          <p:cNvSpPr>
            <a:spLocks noGrp="1"/>
          </p:cNvSpPr>
          <p:nvPr>
            <p:ph type="sldNum" sz="quarter" idx="12"/>
          </p:nvPr>
        </p:nvSpPr>
        <p:spPr/>
        <p:txBody>
          <a:bodyPr/>
          <a:lstStyle/>
          <a:p>
            <a:fld id="{AA98436C-F810-48A5-A2B9-CE7A076349BE}" type="slidenum">
              <a:rPr lang="en-GB" altLang="en-US" smtClean="0"/>
              <a:pPr/>
              <a:t>8</a:t>
            </a:fld>
            <a:endParaRPr lang="en-GB" altLang="en-US"/>
          </a:p>
        </p:txBody>
      </p:sp>
      <mc:AlternateContent xmlns:mc="http://schemas.openxmlformats.org/markup-compatibility/2006">
        <mc:Choice xmlns:a14="http://schemas.microsoft.com/office/drawing/2010/main" xmlns="" Requires="a14">
          <p:sp>
            <p:nvSpPr>
              <p:cNvPr id="9" name="TextBox 8"/>
              <p:cNvSpPr txBox="1"/>
              <p:nvPr/>
            </p:nvSpPr>
            <p:spPr>
              <a:xfrm>
                <a:off x="2286000" y="2590800"/>
                <a:ext cx="4305218" cy="104073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3600" i="1" smtClean="0">
                          <a:latin typeface="Cambria Math" panose="02040503050406030204" pitchFamily="18" charset="0"/>
                          <a:ea typeface="Cambria Math" panose="02040503050406030204" pitchFamily="18" charset="0"/>
                          <a:cs typeface="Times New Roman" pitchFamily="18" charset="0"/>
                        </a:rPr>
                        <m:t>𝜅</m:t>
                      </m:r>
                      <m:r>
                        <a:rPr lang="en-US" sz="3600" b="0" i="1" smtClean="0">
                          <a:latin typeface="Cambria Math" panose="02040503050406030204" pitchFamily="18" charset="0"/>
                          <a:ea typeface="Cambria Math" panose="02040503050406030204" pitchFamily="18" charset="0"/>
                          <a:cs typeface="Times New Roman" pitchFamily="18" charset="0"/>
                        </a:rPr>
                        <m:t>=</m:t>
                      </m:r>
                      <m:f>
                        <m:fPr>
                          <m:ctrlPr>
                            <a:rPr lang="en-US" sz="3600" b="0" i="1" smtClean="0">
                              <a:latin typeface="Cambria Math" panose="02040503050406030204" pitchFamily="18" charset="0"/>
                              <a:ea typeface="Cambria Math" panose="02040503050406030204" pitchFamily="18" charset="0"/>
                              <a:cs typeface="Times New Roman" pitchFamily="18" charset="0"/>
                            </a:rPr>
                          </m:ctrlPr>
                        </m:fPr>
                        <m:num>
                          <m:r>
                            <a:rPr lang="en-US" sz="3600" b="0" i="1" smtClean="0">
                              <a:latin typeface="Cambria Math" panose="02040503050406030204" pitchFamily="18" charset="0"/>
                              <a:ea typeface="Cambria Math" panose="02040503050406030204" pitchFamily="18" charset="0"/>
                              <a:cs typeface="Times New Roman" pitchFamily="18" charset="0"/>
                            </a:rPr>
                            <m:t>1</m:t>
                          </m:r>
                        </m:num>
                        <m:den>
                          <m:r>
                            <a:rPr lang="en-US" sz="3600" b="0" i="1" smtClean="0">
                              <a:latin typeface="Cambria Math" panose="02040503050406030204" pitchFamily="18" charset="0"/>
                              <a:ea typeface="Cambria Math" panose="02040503050406030204" pitchFamily="18" charset="0"/>
                              <a:cs typeface="Times New Roman" pitchFamily="18" charset="0"/>
                            </a:rPr>
                            <m:t>3</m:t>
                          </m:r>
                        </m:den>
                      </m:f>
                      <m:sSub>
                        <m:sSubPr>
                          <m:ctrlPr>
                            <a:rPr lang="en-US" sz="3600" b="0" i="1" smtClean="0">
                              <a:latin typeface="Cambria Math" panose="02040503050406030204" pitchFamily="18" charset="0"/>
                              <a:ea typeface="Cambria Math" panose="02040503050406030204" pitchFamily="18" charset="0"/>
                              <a:cs typeface="Times New Roman" pitchFamily="18" charset="0"/>
                            </a:rPr>
                          </m:ctrlPr>
                        </m:sSubPr>
                        <m:e>
                          <m:r>
                            <a:rPr lang="en-US" sz="3600" b="0" i="1" smtClean="0">
                              <a:latin typeface="Cambria Math" panose="02040503050406030204" pitchFamily="18" charset="0"/>
                              <a:ea typeface="Cambria Math" panose="02040503050406030204" pitchFamily="18" charset="0"/>
                              <a:cs typeface="Times New Roman" pitchFamily="18" charset="0"/>
                            </a:rPr>
                            <m:t>𝐶</m:t>
                          </m:r>
                        </m:e>
                        <m:sub>
                          <m:r>
                            <a:rPr lang="en-US" sz="3600" b="0" i="1" smtClean="0">
                              <a:latin typeface="Cambria Math" panose="02040503050406030204" pitchFamily="18" charset="0"/>
                              <a:ea typeface="Cambria Math" panose="02040503050406030204" pitchFamily="18" charset="0"/>
                              <a:cs typeface="Times New Roman" pitchFamily="18" charset="0"/>
                            </a:rPr>
                            <m:t>𝑣</m:t>
                          </m:r>
                        </m:sub>
                      </m:sSub>
                      <m:r>
                        <a:rPr lang="en-US" sz="3600" b="0" i="1" smtClean="0">
                          <a:latin typeface="Cambria Math" panose="02040503050406030204" pitchFamily="18" charset="0"/>
                          <a:ea typeface="Cambria Math" panose="02040503050406030204" pitchFamily="18" charset="0"/>
                          <a:cs typeface="Times New Roman" pitchFamily="18" charset="0"/>
                        </a:rPr>
                        <m:t>𝑣𝑙</m:t>
                      </m:r>
                      <m:r>
                        <a:rPr lang="en-US" sz="3600" b="0" i="1" smtClean="0">
                          <a:latin typeface="Cambria Math" panose="02040503050406030204" pitchFamily="18" charset="0"/>
                          <a:ea typeface="Cambria Math" panose="02040503050406030204" pitchFamily="18" charset="0"/>
                          <a:cs typeface="Times New Roman" pitchFamily="18" charset="0"/>
                        </a:rPr>
                        <m:t>=</m:t>
                      </m:r>
                      <m:f>
                        <m:fPr>
                          <m:ctrlPr>
                            <a:rPr lang="en-US" sz="3600" b="0" i="1" smtClean="0">
                              <a:latin typeface="Cambria Math" panose="02040503050406030204" pitchFamily="18" charset="0"/>
                              <a:ea typeface="Cambria Math" panose="02040503050406030204" pitchFamily="18" charset="0"/>
                              <a:cs typeface="Times New Roman" pitchFamily="18" charset="0"/>
                            </a:rPr>
                          </m:ctrlPr>
                        </m:fPr>
                        <m:num>
                          <m:r>
                            <a:rPr lang="en-US" sz="3600" b="0" i="1" smtClean="0">
                              <a:latin typeface="Cambria Math" panose="02040503050406030204" pitchFamily="18" charset="0"/>
                              <a:ea typeface="Cambria Math" panose="02040503050406030204" pitchFamily="18" charset="0"/>
                              <a:cs typeface="Times New Roman" pitchFamily="18" charset="0"/>
                            </a:rPr>
                            <m:t>1</m:t>
                          </m:r>
                        </m:num>
                        <m:den>
                          <m:r>
                            <a:rPr lang="en-US" sz="3600" b="0" i="1" smtClean="0">
                              <a:latin typeface="Cambria Math" panose="02040503050406030204" pitchFamily="18" charset="0"/>
                              <a:ea typeface="Cambria Math" panose="02040503050406030204" pitchFamily="18" charset="0"/>
                              <a:cs typeface="Times New Roman" pitchFamily="18" charset="0"/>
                            </a:rPr>
                            <m:t>3</m:t>
                          </m:r>
                        </m:den>
                      </m:f>
                      <m:sSub>
                        <m:sSubPr>
                          <m:ctrlPr>
                            <a:rPr lang="en-US" sz="3600" b="0" i="1" smtClean="0">
                              <a:latin typeface="Cambria Math" panose="02040503050406030204" pitchFamily="18" charset="0"/>
                              <a:ea typeface="Cambria Math" panose="02040503050406030204" pitchFamily="18" charset="0"/>
                              <a:cs typeface="Times New Roman" pitchFamily="18" charset="0"/>
                            </a:rPr>
                          </m:ctrlPr>
                        </m:sSubPr>
                        <m:e>
                          <m:r>
                            <a:rPr lang="en-US" sz="3600" b="0" i="1" smtClean="0">
                              <a:latin typeface="Cambria Math" panose="02040503050406030204" pitchFamily="18" charset="0"/>
                              <a:ea typeface="Cambria Math" panose="02040503050406030204" pitchFamily="18" charset="0"/>
                              <a:cs typeface="Times New Roman" pitchFamily="18" charset="0"/>
                            </a:rPr>
                            <m:t>𝐶</m:t>
                          </m:r>
                        </m:e>
                        <m:sub>
                          <m:r>
                            <a:rPr lang="en-US" sz="3600" b="0" i="1" smtClean="0">
                              <a:latin typeface="Cambria Math" panose="02040503050406030204" pitchFamily="18" charset="0"/>
                              <a:ea typeface="Cambria Math" panose="02040503050406030204" pitchFamily="18" charset="0"/>
                              <a:cs typeface="Times New Roman" pitchFamily="18" charset="0"/>
                            </a:rPr>
                            <m:t>𝑣</m:t>
                          </m:r>
                        </m:sub>
                      </m:sSub>
                      <m:sSup>
                        <m:sSupPr>
                          <m:ctrlPr>
                            <a:rPr lang="en-US" sz="3600" b="0" i="1" smtClean="0">
                              <a:latin typeface="Cambria Math" panose="02040503050406030204" pitchFamily="18" charset="0"/>
                              <a:ea typeface="Cambria Math" panose="02040503050406030204" pitchFamily="18" charset="0"/>
                              <a:cs typeface="Times New Roman" pitchFamily="18" charset="0"/>
                            </a:rPr>
                          </m:ctrlPr>
                        </m:sSupPr>
                        <m:e>
                          <m:r>
                            <a:rPr lang="en-US" sz="3600" b="0" i="1" smtClean="0">
                              <a:latin typeface="Cambria Math" panose="02040503050406030204" pitchFamily="18" charset="0"/>
                              <a:ea typeface="Cambria Math" panose="02040503050406030204" pitchFamily="18" charset="0"/>
                              <a:cs typeface="Times New Roman" pitchFamily="18" charset="0"/>
                            </a:rPr>
                            <m:t>𝑣</m:t>
                          </m:r>
                        </m:e>
                        <m:sup>
                          <m:r>
                            <a:rPr lang="en-US" sz="3600" b="0" i="1" smtClean="0">
                              <a:latin typeface="Cambria Math" panose="02040503050406030204" pitchFamily="18" charset="0"/>
                              <a:ea typeface="Cambria Math" panose="02040503050406030204" pitchFamily="18" charset="0"/>
                              <a:cs typeface="Times New Roman" pitchFamily="18" charset="0"/>
                            </a:rPr>
                            <m:t>2</m:t>
                          </m:r>
                        </m:sup>
                      </m:sSup>
                      <m:r>
                        <a:rPr lang="en-US" sz="3600" b="0" i="1" smtClean="0">
                          <a:latin typeface="Cambria Math" panose="02040503050406030204" pitchFamily="18" charset="0"/>
                          <a:ea typeface="Cambria Math" panose="02040503050406030204" pitchFamily="18" charset="0"/>
                          <a:cs typeface="Times New Roman" pitchFamily="18" charset="0"/>
                        </a:rPr>
                        <m:t>𝜏</m:t>
                      </m:r>
                    </m:oMath>
                  </m:oMathPara>
                </a14:m>
                <a:endParaRPr lang="en-US" sz="3600" dirty="0">
                  <a:latin typeface="Times New Roman" pitchFamily="18" charset="0"/>
                  <a:cs typeface="Times New Roman" pitchFamily="18" charset="0"/>
                </a:endParaRPr>
              </a:p>
            </p:txBody>
          </p:sp>
        </mc:Choice>
        <mc:Fallback>
          <p:sp>
            <p:nvSpPr>
              <p:cNvPr id="9" name="TextBox 8"/>
              <p:cNvSpPr txBox="1">
                <a:spLocks noRot="1" noChangeAspect="1" noMove="1" noResize="1" noEditPoints="1" noAdjustHandles="1" noChangeArrowheads="1" noChangeShapeType="1" noTextEdit="1"/>
              </p:cNvSpPr>
              <p:nvPr/>
            </p:nvSpPr>
            <p:spPr>
              <a:xfrm>
                <a:off x="2286000" y="2590800"/>
                <a:ext cx="4305218" cy="1040734"/>
              </a:xfrm>
              <a:prstGeom prst="rect">
                <a:avLst/>
              </a:prstGeom>
              <a:blipFill rotWithShape="0">
                <a:blip r:embed="rId3" cstate="print"/>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xmlns="" Requires="a14">
          <p:sp>
            <p:nvSpPr>
              <p:cNvPr id="10" name="TextBox 9"/>
              <p:cNvSpPr txBox="1"/>
              <p:nvPr/>
            </p:nvSpPr>
            <p:spPr>
              <a:xfrm>
                <a:off x="1524000" y="4343400"/>
                <a:ext cx="5867400" cy="830997"/>
              </a:xfrm>
              <a:prstGeom prst="rect">
                <a:avLst/>
              </a:prstGeom>
              <a:noFill/>
            </p:spPr>
            <p:txBody>
              <a:bodyPr wrap="square" rtlCol="0">
                <a:spAutoFit/>
              </a:bodyPr>
              <a:lstStyle/>
              <a:p>
                <a14:m>
                  <m:oMath xmlns:m="http://schemas.openxmlformats.org/officeDocument/2006/math">
                    <m:sSub>
                      <m:sSubPr>
                        <m:ctrlPr>
                          <a:rPr lang="en-US" sz="2400" i="1" smtClean="0">
                            <a:latin typeface="Cambria Math" panose="02040503050406030204" pitchFamily="18" charset="0"/>
                            <a:cs typeface="Times New Roman" pitchFamily="18" charset="0"/>
                          </a:rPr>
                        </m:ctrlPr>
                      </m:sSubPr>
                      <m:e>
                        <m:r>
                          <a:rPr lang="en-US" sz="2400" b="0" i="1" smtClean="0">
                            <a:latin typeface="Cambria Math" panose="02040503050406030204" pitchFamily="18" charset="0"/>
                            <a:cs typeface="Times New Roman" pitchFamily="18" charset="0"/>
                          </a:rPr>
                          <m:t>𝐶</m:t>
                        </m:r>
                      </m:e>
                      <m:sub>
                        <m:r>
                          <a:rPr lang="en-US" sz="2400" b="0" i="1" smtClean="0">
                            <a:latin typeface="Cambria Math" panose="02040503050406030204" pitchFamily="18" charset="0"/>
                            <a:cs typeface="Times New Roman" pitchFamily="18" charset="0"/>
                          </a:rPr>
                          <m:t>𝑣</m:t>
                        </m:r>
                      </m:sub>
                    </m:sSub>
                  </m:oMath>
                </a14:m>
                <a:r>
                  <a:rPr lang="en-US" sz="2400" dirty="0" smtClean="0">
                    <a:latin typeface="Times New Roman" pitchFamily="18" charset="0"/>
                    <a:cs typeface="Times New Roman" pitchFamily="18" charset="0"/>
                  </a:rPr>
                  <a:t>:  heat capacity per unit volume</a:t>
                </a:r>
              </a:p>
              <a:p>
                <a14:m>
                  <m:oMath xmlns:m="http://schemas.openxmlformats.org/officeDocument/2006/math">
                    <m:r>
                      <a:rPr lang="en-US" sz="2400" b="0" i="1" smtClean="0">
                        <a:latin typeface="Cambria Math" panose="02040503050406030204" pitchFamily="18" charset="0"/>
                        <a:cs typeface="Times New Roman" pitchFamily="18" charset="0"/>
                      </a:rPr>
                      <m:t>𝑣</m:t>
                    </m:r>
                  </m:oMath>
                </a14:m>
                <a:r>
                  <a:rPr lang="en-US" sz="2400" dirty="0" smtClean="0">
                    <a:latin typeface="Times New Roman" pitchFamily="18" charset="0"/>
                    <a:cs typeface="Times New Roman" pitchFamily="18" charset="0"/>
                  </a:rPr>
                  <a:t>: velocity of phonon (i.e. </a:t>
                </a:r>
                <a:r>
                  <a:rPr lang="en-US" sz="2400" dirty="0" smtClean="0">
                    <a:latin typeface="Times New Roman" pitchFamily="18" charset="0"/>
                    <a:cs typeface="Times New Roman" pitchFamily="18" charset="0"/>
                  </a:rPr>
                  <a:t>sound velocity)</a:t>
                </a:r>
                <a:endParaRPr lang="en-US" sz="2400" dirty="0">
                  <a:latin typeface="Times New Roman" pitchFamily="18" charset="0"/>
                  <a:cs typeface="Times New Roman" pitchFamily="18" charset="0"/>
                </a:endParaRPr>
              </a:p>
            </p:txBody>
          </p:sp>
        </mc:Choice>
        <mc:Fallback>
          <p:sp>
            <p:nvSpPr>
              <p:cNvPr id="10" name="TextBox 9"/>
              <p:cNvSpPr txBox="1">
                <a:spLocks noRot="1" noChangeAspect="1" noMove="1" noResize="1" noEditPoints="1" noAdjustHandles="1" noChangeArrowheads="1" noChangeShapeType="1" noTextEdit="1"/>
              </p:cNvSpPr>
              <p:nvPr/>
            </p:nvSpPr>
            <p:spPr>
              <a:xfrm>
                <a:off x="1524000" y="4343400"/>
                <a:ext cx="5867400" cy="830997"/>
              </a:xfrm>
              <a:prstGeom prst="rect">
                <a:avLst/>
              </a:prstGeom>
              <a:blipFill rotWithShape="0">
                <a:blip r:embed="rId4" cstate="print"/>
                <a:stretch>
                  <a:fillRect l="-208" t="-5882" b="-15441"/>
                </a:stretch>
              </a:blipFill>
            </p:spPr>
            <p:txBody>
              <a:bodyPr/>
              <a:lstStyle/>
              <a:p>
                <a:r>
                  <a:rPr lang="en-US">
                    <a:noFill/>
                  </a:rPr>
                  <a:t> </a:t>
                </a:r>
              </a:p>
            </p:txBody>
          </p:sp>
        </mc:Fallback>
      </mc:AlternateContent>
    </p:spTree>
    <p:extLst>
      <p:ext uri="{BB962C8B-B14F-4D97-AF65-F5344CB8AC3E}">
        <p14:creationId xmlns:p14="http://schemas.microsoft.com/office/powerpoint/2010/main" xmlns="" val="141773149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smtClean="0"/>
              <a:t>Wiedemann</a:t>
            </a:r>
            <a:r>
              <a:rPr lang="en-US" dirty="0" smtClean="0"/>
              <a:t>-Franz law (for electrons)</a:t>
            </a:r>
            <a:endParaRPr lang="en-US" dirty="0"/>
          </a:p>
        </p:txBody>
      </p:sp>
      <p:sp>
        <p:nvSpPr>
          <p:cNvPr id="4" name="Slide Number Placeholder 3"/>
          <p:cNvSpPr>
            <a:spLocks noGrp="1"/>
          </p:cNvSpPr>
          <p:nvPr>
            <p:ph type="sldNum" sz="quarter" idx="12"/>
          </p:nvPr>
        </p:nvSpPr>
        <p:spPr/>
        <p:txBody>
          <a:bodyPr/>
          <a:lstStyle/>
          <a:p>
            <a:fld id="{7E871153-6649-4551-B5D2-CF9E4672F172}" type="slidenum">
              <a:rPr lang="en-US" smtClean="0"/>
              <a:pPr/>
              <a:t>9</a:t>
            </a:fld>
            <a:endParaRPr lang="en-US" dirty="0"/>
          </a:p>
        </p:txBody>
      </p:sp>
      <mc:AlternateContent xmlns:mc="http://schemas.openxmlformats.org/markup-compatibility/2006">
        <mc:Choice xmlns:a14="http://schemas.microsoft.com/office/drawing/2010/main" xmlns="" Requires="a14">
          <p:sp>
            <p:nvSpPr>
              <p:cNvPr id="5" name="TextBox 4"/>
              <p:cNvSpPr txBox="1"/>
              <p:nvPr/>
            </p:nvSpPr>
            <p:spPr>
              <a:xfrm>
                <a:off x="3238500" y="2938272"/>
                <a:ext cx="2667000" cy="1054328"/>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sz="4000" i="1" smtClean="0">
                              <a:latin typeface="Cambria Math" panose="02040503050406030204" pitchFamily="18" charset="0"/>
                              <a:cs typeface="Times New Roman" pitchFamily="18" charset="0"/>
                            </a:rPr>
                          </m:ctrlPr>
                        </m:fPr>
                        <m:num>
                          <m:r>
                            <a:rPr lang="en-US" sz="4000" i="1" smtClean="0">
                              <a:latin typeface="Cambria Math" panose="02040503050406030204" pitchFamily="18" charset="0"/>
                              <a:ea typeface="Cambria Math" panose="02040503050406030204" pitchFamily="18" charset="0"/>
                              <a:cs typeface="Times New Roman" pitchFamily="18" charset="0"/>
                            </a:rPr>
                            <m:t>𝜅</m:t>
                          </m:r>
                        </m:num>
                        <m:den>
                          <m:r>
                            <a:rPr lang="en-US" sz="4000" i="1" smtClean="0">
                              <a:latin typeface="Cambria Math" panose="02040503050406030204" pitchFamily="18" charset="0"/>
                              <a:ea typeface="Cambria Math" panose="02040503050406030204" pitchFamily="18" charset="0"/>
                              <a:cs typeface="Times New Roman" pitchFamily="18" charset="0"/>
                            </a:rPr>
                            <m:t>𝜎</m:t>
                          </m:r>
                          <m:r>
                            <a:rPr lang="en-US" sz="4000" b="0" i="1" smtClean="0">
                              <a:latin typeface="Cambria Math" panose="02040503050406030204" pitchFamily="18" charset="0"/>
                              <a:ea typeface="Cambria Math" panose="02040503050406030204" pitchFamily="18" charset="0"/>
                              <a:cs typeface="Times New Roman" pitchFamily="18" charset="0"/>
                            </a:rPr>
                            <m:t>𝑇</m:t>
                          </m:r>
                        </m:den>
                      </m:f>
                      <m:r>
                        <a:rPr lang="en-US" sz="4000" b="0" i="1" smtClean="0">
                          <a:latin typeface="Cambria Math" panose="02040503050406030204" pitchFamily="18" charset="0"/>
                          <a:cs typeface="Times New Roman" pitchFamily="18" charset="0"/>
                        </a:rPr>
                        <m:t>=</m:t>
                      </m:r>
                      <m:r>
                        <m:rPr>
                          <m:sty m:val="p"/>
                        </m:rPr>
                        <a:rPr lang="en-US" sz="4000" b="0" i="0" smtClean="0">
                          <a:latin typeface="Cambria Math" panose="02040503050406030204" pitchFamily="18" charset="0"/>
                          <a:cs typeface="Times New Roman" pitchFamily="18" charset="0"/>
                        </a:rPr>
                        <m:t>const</m:t>
                      </m:r>
                    </m:oMath>
                  </m:oMathPara>
                </a14:m>
                <a:endParaRPr lang="en-US" sz="4000" dirty="0">
                  <a:latin typeface="Times New Roman" pitchFamily="18" charset="0"/>
                  <a:cs typeface="Times New Roman" pitchFamily="18" charset="0"/>
                </a:endParaRPr>
              </a:p>
            </p:txBody>
          </p:sp>
        </mc:Choice>
        <mc:Fallback>
          <p:sp>
            <p:nvSpPr>
              <p:cNvPr id="5" name="TextBox 4"/>
              <p:cNvSpPr txBox="1">
                <a:spLocks noRot="1" noChangeAspect="1" noMove="1" noResize="1" noEditPoints="1" noAdjustHandles="1" noChangeArrowheads="1" noChangeShapeType="1" noTextEdit="1"/>
              </p:cNvSpPr>
              <p:nvPr/>
            </p:nvSpPr>
            <p:spPr>
              <a:xfrm>
                <a:off x="3238500" y="2938272"/>
                <a:ext cx="2667000" cy="1054328"/>
              </a:xfrm>
              <a:prstGeom prst="rect">
                <a:avLst/>
              </a:prstGeom>
              <a:blipFill rotWithShape="0">
                <a:blip r:embed="rId2" cstate="print"/>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xmlns="" val="933597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592762"/>
          </a:xfrm>
        </p:spPr>
        <p:txBody>
          <a:bodyPr>
            <a:normAutofit/>
          </a:bodyPr>
          <a:lstStyle/>
          <a:p>
            <a:r>
              <a:rPr lang="en-US" sz="6000" dirty="0" smtClean="0"/>
              <a:t>Some features of electron transport in metal</a:t>
            </a:r>
            <a:endParaRPr lang="en-US" sz="6000" dirty="0"/>
          </a:p>
        </p:txBody>
      </p:sp>
      <p:sp>
        <p:nvSpPr>
          <p:cNvPr id="4" name="Slide Number Placeholder 3"/>
          <p:cNvSpPr>
            <a:spLocks noGrp="1"/>
          </p:cNvSpPr>
          <p:nvPr>
            <p:ph type="sldNum" sz="quarter" idx="12"/>
          </p:nvPr>
        </p:nvSpPr>
        <p:spPr/>
        <p:txBody>
          <a:bodyPr/>
          <a:lstStyle/>
          <a:p>
            <a:fld id="{7E871153-6649-4551-B5D2-CF9E4672F172}" type="slidenum">
              <a:rPr lang="en-US" smtClean="0"/>
              <a:pPr/>
              <a:t>10</a:t>
            </a:fld>
            <a:endParaRPr lang="en-US" dirty="0"/>
          </a:p>
        </p:txBody>
      </p:sp>
    </p:spTree>
    <p:extLst>
      <p:ext uri="{BB962C8B-B14F-4D97-AF65-F5344CB8AC3E}">
        <p14:creationId xmlns:p14="http://schemas.microsoft.com/office/powerpoint/2010/main" xmlns="" val="291694071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rho-vs-T-Lead.jpg"/>
          <p:cNvPicPr>
            <a:picLocks noChangeAspect="1"/>
          </p:cNvPicPr>
          <p:nvPr/>
        </p:nvPicPr>
        <p:blipFill>
          <a:blip r:embed="rId3" cstate="print"/>
          <a:stretch>
            <a:fillRect/>
          </a:stretch>
        </p:blipFill>
        <p:spPr>
          <a:xfrm>
            <a:off x="514799" y="381000"/>
            <a:ext cx="3676201" cy="2652713"/>
          </a:xfrm>
          <a:prstGeom prst="rect">
            <a:avLst/>
          </a:prstGeom>
        </p:spPr>
      </p:pic>
      <p:sp>
        <p:nvSpPr>
          <p:cNvPr id="6" name="TextBox 5"/>
          <p:cNvSpPr txBox="1"/>
          <p:nvPr/>
        </p:nvSpPr>
        <p:spPr>
          <a:xfrm>
            <a:off x="457200" y="3200400"/>
            <a:ext cx="4267200" cy="3416320"/>
          </a:xfrm>
          <a:prstGeom prst="rect">
            <a:avLst/>
          </a:prstGeom>
          <a:noFill/>
        </p:spPr>
        <p:txBody>
          <a:bodyPr wrap="square" rtlCol="0">
            <a:spAutoFit/>
          </a:bodyPr>
          <a:lstStyle/>
          <a:p>
            <a:r>
              <a:rPr lang="en-US" i="1" dirty="0"/>
              <a:t>ρ</a:t>
            </a:r>
            <a:r>
              <a:rPr lang="en-US" dirty="0" smtClean="0"/>
              <a:t> </a:t>
            </a:r>
            <a:r>
              <a:rPr lang="en-US" dirty="0" err="1" smtClean="0"/>
              <a:t>vs</a:t>
            </a:r>
            <a:r>
              <a:rPr lang="en-US" dirty="0" smtClean="0"/>
              <a:t> </a:t>
            </a:r>
            <a:r>
              <a:rPr lang="en-US" i="1" dirty="0" smtClean="0"/>
              <a:t>T</a:t>
            </a:r>
            <a:r>
              <a:rPr lang="en-US" dirty="0" smtClean="0"/>
              <a:t> for lead (</a:t>
            </a:r>
            <a:r>
              <a:rPr lang="en-US" dirty="0" err="1" smtClean="0"/>
              <a:t>Pb</a:t>
            </a:r>
            <a:r>
              <a:rPr lang="en-US" dirty="0" smtClean="0"/>
              <a:t>), </a:t>
            </a:r>
            <a:r>
              <a:rPr lang="en-US" i="1" dirty="0" smtClean="0"/>
              <a:t>ρ</a:t>
            </a:r>
            <a:r>
              <a:rPr lang="en-US" dirty="0" smtClean="0"/>
              <a:t> </a:t>
            </a:r>
            <a:r>
              <a:rPr lang="en-US" dirty="0" smtClean="0">
                <a:sym typeface="Symbol"/>
              </a:rPr>
              <a:t> </a:t>
            </a:r>
            <a:r>
              <a:rPr lang="en-US" i="1" dirty="0" smtClean="0"/>
              <a:t>T</a:t>
            </a:r>
            <a:r>
              <a:rPr lang="en-US" dirty="0" smtClean="0"/>
              <a:t> almost in the entire temperature range and becomes superconducting at </a:t>
            </a:r>
            <a:r>
              <a:rPr lang="en-US" i="1" dirty="0" err="1" smtClean="0"/>
              <a:t>T</a:t>
            </a:r>
            <a:r>
              <a:rPr lang="en-US" baseline="-25000" dirty="0" err="1" smtClean="0"/>
              <a:t>c</a:t>
            </a:r>
            <a:r>
              <a:rPr lang="en-US" dirty="0" smtClean="0"/>
              <a:t> = 7.2 K.</a:t>
            </a:r>
          </a:p>
          <a:p>
            <a:endParaRPr lang="en-US" dirty="0"/>
          </a:p>
          <a:p>
            <a:r>
              <a:rPr lang="en-US" dirty="0" smtClean="0"/>
              <a:t>Simple kinetic theory gives </a:t>
            </a:r>
            <a:r>
              <a:rPr lang="el-GR" i="1" dirty="0" smtClean="0"/>
              <a:t>ρ</a:t>
            </a:r>
            <a:r>
              <a:rPr lang="en-US" dirty="0" smtClean="0"/>
              <a:t> = 1/</a:t>
            </a:r>
            <a:r>
              <a:rPr lang="el-GR" dirty="0" smtClean="0"/>
              <a:t>σ</a:t>
            </a:r>
            <a:r>
              <a:rPr lang="en-US" dirty="0" smtClean="0"/>
              <a:t> = </a:t>
            </a:r>
            <a:r>
              <a:rPr lang="en-US" i="1" dirty="0" smtClean="0"/>
              <a:t>m</a:t>
            </a:r>
            <a:r>
              <a:rPr lang="en-US" dirty="0" smtClean="0"/>
              <a:t>/(</a:t>
            </a:r>
            <a:r>
              <a:rPr lang="en-US" i="1" dirty="0" smtClean="0"/>
              <a:t>ne</a:t>
            </a:r>
            <a:r>
              <a:rPr lang="en-US" baseline="30000" dirty="0" smtClean="0"/>
              <a:t>2</a:t>
            </a:r>
            <a:r>
              <a:rPr lang="en-US" dirty="0" smtClean="0">
                <a:sym typeface="Symbol"/>
              </a:rPr>
              <a:t>).  </a:t>
            </a:r>
            <a:r>
              <a:rPr lang="en-US" dirty="0" smtClean="0"/>
              <a:t>Electron-phonon scattering can explain this linear dependence as self-energy (-</a:t>
            </a:r>
            <a:r>
              <a:rPr lang="en-US" dirty="0" err="1" smtClean="0"/>
              <a:t>Im</a:t>
            </a:r>
            <a:r>
              <a:rPr lang="en-US" dirty="0" smtClean="0"/>
              <a:t> </a:t>
            </a:r>
            <a:r>
              <a:rPr lang="el-GR" dirty="0" smtClean="0"/>
              <a:t>Σ</a:t>
            </a:r>
            <a:r>
              <a:rPr lang="en-US" baseline="30000" dirty="0" smtClean="0"/>
              <a:t>r</a:t>
            </a:r>
            <a:r>
              <a:rPr lang="en-US" dirty="0" smtClean="0"/>
              <a:t> </a:t>
            </a:r>
            <a:r>
              <a:rPr lang="en-US" dirty="0" smtClean="0">
                <a:sym typeface="Symbol"/>
              </a:rPr>
              <a:t></a:t>
            </a:r>
            <a:r>
              <a:rPr lang="en-US" dirty="0" smtClean="0"/>
              <a:t>1/</a:t>
            </a:r>
            <a:r>
              <a:rPr lang="en-US" dirty="0" smtClean="0">
                <a:sym typeface="Symbol"/>
              </a:rPr>
              <a:t>) </a:t>
            </a:r>
            <a:r>
              <a:rPr lang="en-US" dirty="0" smtClean="0"/>
              <a:t>due to phonon is proportional to &lt;</a:t>
            </a:r>
            <a:r>
              <a:rPr lang="en-US" i="1" dirty="0" err="1" smtClean="0"/>
              <a:t>uu</a:t>
            </a:r>
            <a:r>
              <a:rPr lang="en-US" dirty="0" smtClean="0"/>
              <a:t>&gt; </a:t>
            </a:r>
            <a:r>
              <a:rPr lang="en-US" dirty="0" smtClean="0">
                <a:sym typeface="Symbol"/>
              </a:rPr>
              <a:t> </a:t>
            </a:r>
            <a:r>
              <a:rPr lang="en-US" i="1" dirty="0" smtClean="0">
                <a:sym typeface="Symbol"/>
              </a:rPr>
              <a:t>T</a:t>
            </a:r>
            <a:r>
              <a:rPr lang="en-US" dirty="0" smtClean="0">
                <a:sym typeface="Symbol"/>
              </a:rPr>
              <a:t> in the classical limit.  The best conductor near room temperature is Cu with resistivity around 1.6 </a:t>
            </a:r>
            <a:r>
              <a:rPr lang="el-GR" dirty="0" smtClean="0">
                <a:sym typeface="Symbol"/>
              </a:rPr>
              <a:t>μΩ·</a:t>
            </a:r>
            <a:r>
              <a:rPr lang="en-US" dirty="0" smtClean="0">
                <a:sym typeface="Symbol"/>
              </a:rPr>
              <a:t>cm.</a:t>
            </a:r>
            <a:endParaRPr lang="en-US" dirty="0"/>
          </a:p>
        </p:txBody>
      </p:sp>
      <p:pic>
        <p:nvPicPr>
          <p:cNvPr id="5" name="Picture 4" descr="gruneisen-bloch-R.jpg"/>
          <p:cNvPicPr>
            <a:picLocks noChangeAspect="1"/>
          </p:cNvPicPr>
          <p:nvPr/>
        </p:nvPicPr>
        <p:blipFill>
          <a:blip r:embed="rId4" cstate="print"/>
          <a:stretch>
            <a:fillRect/>
          </a:stretch>
        </p:blipFill>
        <p:spPr>
          <a:xfrm>
            <a:off x="4724400" y="304800"/>
            <a:ext cx="3581400" cy="4038600"/>
          </a:xfrm>
          <a:prstGeom prst="rect">
            <a:avLst/>
          </a:prstGeom>
        </p:spPr>
      </p:pic>
      <p:sp>
        <p:nvSpPr>
          <p:cNvPr id="7" name="TextBox 6"/>
          <p:cNvSpPr txBox="1"/>
          <p:nvPr/>
        </p:nvSpPr>
        <p:spPr>
          <a:xfrm>
            <a:off x="5029200" y="4419600"/>
            <a:ext cx="3581400" cy="2308324"/>
          </a:xfrm>
          <a:prstGeom prst="rect">
            <a:avLst/>
          </a:prstGeom>
          <a:noFill/>
        </p:spPr>
        <p:txBody>
          <a:bodyPr wrap="square" rtlCol="0">
            <a:spAutoFit/>
          </a:bodyPr>
          <a:lstStyle/>
          <a:p>
            <a:r>
              <a:rPr lang="en-US" dirty="0" smtClean="0"/>
              <a:t>Fig. 115 of </a:t>
            </a:r>
            <a:r>
              <a:rPr lang="en-US" dirty="0" err="1" smtClean="0"/>
              <a:t>Ziman</a:t>
            </a:r>
            <a:r>
              <a:rPr lang="en-US" dirty="0" smtClean="0"/>
              <a:t>. Two-parameter fit to </a:t>
            </a:r>
            <a:r>
              <a:rPr lang="en-US" dirty="0" err="1" smtClean="0"/>
              <a:t>Grüneisen</a:t>
            </a:r>
            <a:r>
              <a:rPr lang="en-US" dirty="0" smtClean="0"/>
              <a:t>-Bloch theory to experimental data.  The theory is based on Boltzmann transport equation and Debye model for phonons. The typical value of good metal resistivity is of the order of </a:t>
            </a:r>
            <a:r>
              <a:rPr lang="el-GR" dirty="0" smtClean="0"/>
              <a:t>μΩ·</a:t>
            </a:r>
            <a:r>
              <a:rPr lang="en-US" dirty="0" smtClean="0"/>
              <a:t>cm  (or 10 n</a:t>
            </a:r>
            <a:r>
              <a:rPr lang="el-GR" dirty="0" smtClean="0"/>
              <a:t>Ω·</a:t>
            </a:r>
            <a:r>
              <a:rPr lang="en-US" dirty="0" smtClean="0"/>
              <a:t>m).</a:t>
            </a:r>
            <a:endParaRPr lang="en-SG" dirty="0"/>
          </a:p>
        </p:txBody>
      </p:sp>
      <p:sp>
        <p:nvSpPr>
          <p:cNvPr id="8" name="TextBox 7"/>
          <p:cNvSpPr txBox="1"/>
          <p:nvPr/>
        </p:nvSpPr>
        <p:spPr>
          <a:xfrm>
            <a:off x="5410200" y="2895600"/>
            <a:ext cx="1219200" cy="523220"/>
          </a:xfrm>
          <a:prstGeom prst="rect">
            <a:avLst/>
          </a:prstGeom>
          <a:noFill/>
        </p:spPr>
        <p:txBody>
          <a:bodyPr wrap="square" rtlCol="0">
            <a:spAutoFit/>
          </a:bodyPr>
          <a:lstStyle/>
          <a:p>
            <a:r>
              <a:rPr lang="el-GR" sz="1400" i="1" dirty="0" smtClean="0"/>
              <a:t>ρ</a:t>
            </a:r>
            <a:r>
              <a:rPr lang="en-US" sz="1400" dirty="0" smtClean="0"/>
              <a:t> </a:t>
            </a:r>
            <a:r>
              <a:rPr lang="en-US" sz="1400" dirty="0" smtClean="0">
                <a:sym typeface="Symbol"/>
              </a:rPr>
              <a:t> </a:t>
            </a:r>
            <a:r>
              <a:rPr lang="en-US" sz="1400" i="1" dirty="0" smtClean="0">
                <a:sym typeface="Symbol"/>
              </a:rPr>
              <a:t>T</a:t>
            </a:r>
            <a:r>
              <a:rPr lang="en-US" sz="1400" baseline="30000" dirty="0" smtClean="0">
                <a:sym typeface="Symbol"/>
              </a:rPr>
              <a:t>5</a:t>
            </a:r>
            <a:r>
              <a:rPr lang="en-US" sz="1400" dirty="0" smtClean="0">
                <a:sym typeface="Symbol"/>
              </a:rPr>
              <a:t> at low temperature</a:t>
            </a:r>
            <a:endParaRPr lang="en-SG" sz="1400" baseline="30000" dirty="0"/>
          </a:p>
        </p:txBody>
      </p:sp>
      <p:sp>
        <p:nvSpPr>
          <p:cNvPr id="12" name="Slide Number Placeholder 11"/>
          <p:cNvSpPr>
            <a:spLocks noGrp="1"/>
          </p:cNvSpPr>
          <p:nvPr>
            <p:ph type="sldNum" sz="quarter" idx="12"/>
          </p:nvPr>
        </p:nvSpPr>
        <p:spPr/>
        <p:txBody>
          <a:bodyPr/>
          <a:lstStyle/>
          <a:p>
            <a:fld id="{7E871153-6649-4551-B5D2-CF9E4672F172}" type="slidenum">
              <a:rPr lang="en-US" smtClean="0"/>
              <a:pPr/>
              <a:t>11</a:t>
            </a:fld>
            <a:endParaRPr lang="en-US" dirty="0"/>
          </a:p>
        </p:txBody>
      </p:sp>
    </p:spTree>
    <p:extLst>
      <p:ext uri="{BB962C8B-B14F-4D97-AF65-F5344CB8AC3E}">
        <p14:creationId xmlns:p14="http://schemas.microsoft.com/office/powerpoint/2010/main" xmlns="" val="217888362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J. M. </a:t>
            </a:r>
            <a:r>
              <a:rPr lang="en-US" dirty="0" err="1" smtClean="0"/>
              <a:t>Ziman</a:t>
            </a:r>
            <a:r>
              <a:rPr lang="en-US" dirty="0" smtClean="0"/>
              <a:t>, “Electrons and Phonons,” Oxford </a:t>
            </a:r>
            <a:r>
              <a:rPr lang="en-US" dirty="0" err="1" smtClean="0"/>
              <a:t>Univ</a:t>
            </a:r>
            <a:r>
              <a:rPr lang="en-US" dirty="0" smtClean="0"/>
              <a:t> Press, 1960</a:t>
            </a:r>
            <a:endParaRPr lang="en-SG" dirty="0"/>
          </a:p>
        </p:txBody>
      </p:sp>
      <p:pic>
        <p:nvPicPr>
          <p:cNvPr id="3" name="Picture 2" descr="kondo-effect.jpg"/>
          <p:cNvPicPr>
            <a:picLocks noChangeAspect="1"/>
          </p:cNvPicPr>
          <p:nvPr/>
        </p:nvPicPr>
        <p:blipFill>
          <a:blip r:embed="rId3" cstate="print"/>
          <a:stretch>
            <a:fillRect/>
          </a:stretch>
        </p:blipFill>
        <p:spPr>
          <a:xfrm>
            <a:off x="261167" y="1447800"/>
            <a:ext cx="2710633" cy="2590800"/>
          </a:xfrm>
          <a:prstGeom prst="rect">
            <a:avLst/>
          </a:prstGeom>
        </p:spPr>
      </p:pic>
      <p:pic>
        <p:nvPicPr>
          <p:cNvPr id="4" name="Picture 3" descr="Nordheim-rule.tif"/>
          <p:cNvPicPr>
            <a:picLocks noChangeAspect="1"/>
          </p:cNvPicPr>
          <p:nvPr/>
        </p:nvPicPr>
        <p:blipFill>
          <a:blip r:embed="rId4" cstate="print"/>
          <a:stretch>
            <a:fillRect/>
          </a:stretch>
        </p:blipFill>
        <p:spPr>
          <a:xfrm>
            <a:off x="-152400" y="3962400"/>
            <a:ext cx="2971800" cy="2743200"/>
          </a:xfrm>
          <a:prstGeom prst="rect">
            <a:avLst/>
          </a:prstGeom>
        </p:spPr>
      </p:pic>
      <p:pic>
        <p:nvPicPr>
          <p:cNvPr id="5" name="Picture 4" descr="thermal-power-Cu.tif"/>
          <p:cNvPicPr>
            <a:picLocks noChangeAspect="1"/>
          </p:cNvPicPr>
          <p:nvPr/>
        </p:nvPicPr>
        <p:blipFill>
          <a:blip r:embed="rId5" cstate="print"/>
          <a:stretch>
            <a:fillRect/>
          </a:stretch>
        </p:blipFill>
        <p:spPr>
          <a:xfrm>
            <a:off x="5029200" y="1600200"/>
            <a:ext cx="2173437" cy="2979572"/>
          </a:xfrm>
          <a:prstGeom prst="rect">
            <a:avLst/>
          </a:prstGeom>
        </p:spPr>
      </p:pic>
      <p:pic>
        <p:nvPicPr>
          <p:cNvPr id="6" name="Picture 5" descr="Q-alloy-fig120.tif"/>
          <p:cNvPicPr>
            <a:picLocks noChangeAspect="1"/>
          </p:cNvPicPr>
          <p:nvPr/>
        </p:nvPicPr>
        <p:blipFill>
          <a:blip r:embed="rId6" cstate="print"/>
          <a:stretch>
            <a:fillRect/>
          </a:stretch>
        </p:blipFill>
        <p:spPr>
          <a:xfrm>
            <a:off x="4953000" y="4696968"/>
            <a:ext cx="3343656" cy="1856232"/>
          </a:xfrm>
          <a:prstGeom prst="rect">
            <a:avLst/>
          </a:prstGeom>
        </p:spPr>
      </p:pic>
      <p:sp>
        <p:nvSpPr>
          <p:cNvPr id="7" name="TextBox 6"/>
          <p:cNvSpPr txBox="1"/>
          <p:nvPr/>
        </p:nvSpPr>
        <p:spPr>
          <a:xfrm>
            <a:off x="3048000" y="1474887"/>
            <a:ext cx="1981200" cy="5078313"/>
          </a:xfrm>
          <a:prstGeom prst="rect">
            <a:avLst/>
          </a:prstGeom>
          <a:noFill/>
        </p:spPr>
        <p:txBody>
          <a:bodyPr wrap="square" rtlCol="0">
            <a:spAutoFit/>
          </a:bodyPr>
          <a:lstStyle/>
          <a:p>
            <a:r>
              <a:rPr lang="en-US" dirty="0" smtClean="0"/>
              <a:t>Left top: Fig. 107.  Due to impurity scattering, the resistance saturates to a constant. But with small amount of magnetic atoms, the resistance can go up, now known as Kondo effect.</a:t>
            </a:r>
          </a:p>
          <a:p>
            <a:endParaRPr lang="en-US" dirty="0" smtClean="0"/>
          </a:p>
          <a:p>
            <a:r>
              <a:rPr lang="en-US" dirty="0" smtClean="0"/>
              <a:t>Left bottom: Fig. 103.  The disordered alloy follows </a:t>
            </a:r>
            <a:r>
              <a:rPr lang="el-GR" dirty="0" smtClean="0"/>
              <a:t>Δρ</a:t>
            </a:r>
            <a:r>
              <a:rPr lang="en-US" dirty="0" smtClean="0"/>
              <a:t> </a:t>
            </a:r>
            <a:r>
              <a:rPr lang="el-GR" dirty="0" smtClean="0">
                <a:sym typeface="Symbol"/>
              </a:rPr>
              <a:t></a:t>
            </a:r>
            <a:r>
              <a:rPr lang="en-US" dirty="0" smtClean="0">
                <a:sym typeface="Symbol"/>
              </a:rPr>
              <a:t> (1-</a:t>
            </a:r>
            <a:r>
              <a:rPr lang="en-US" i="1" dirty="0" smtClean="0">
                <a:sym typeface="Symbol"/>
              </a:rPr>
              <a:t>x</a:t>
            </a:r>
            <a:r>
              <a:rPr lang="en-US" dirty="0" smtClean="0">
                <a:sym typeface="Symbol"/>
              </a:rPr>
              <a:t>) </a:t>
            </a:r>
            <a:r>
              <a:rPr lang="en-US" i="1" dirty="0" smtClean="0">
                <a:sym typeface="Symbol"/>
              </a:rPr>
              <a:t>x</a:t>
            </a:r>
            <a:r>
              <a:rPr lang="en-US" dirty="0" smtClean="0">
                <a:sym typeface="Symbol"/>
              </a:rPr>
              <a:t>. This is known as </a:t>
            </a:r>
            <a:r>
              <a:rPr lang="en-US" dirty="0" err="1" smtClean="0">
                <a:sym typeface="Symbol"/>
              </a:rPr>
              <a:t>Nordheim’s</a:t>
            </a:r>
            <a:r>
              <a:rPr lang="en-US" dirty="0" smtClean="0">
                <a:sym typeface="Symbol"/>
              </a:rPr>
              <a:t> rule (1931).</a:t>
            </a:r>
            <a:endParaRPr lang="en-US" dirty="0" smtClean="0"/>
          </a:p>
        </p:txBody>
      </p:sp>
      <p:sp>
        <p:nvSpPr>
          <p:cNvPr id="8" name="TextBox 7"/>
          <p:cNvSpPr txBox="1"/>
          <p:nvPr/>
        </p:nvSpPr>
        <p:spPr>
          <a:xfrm>
            <a:off x="7239000" y="1447800"/>
            <a:ext cx="1752600" cy="3139321"/>
          </a:xfrm>
          <a:prstGeom prst="rect">
            <a:avLst/>
          </a:prstGeom>
          <a:noFill/>
        </p:spPr>
        <p:txBody>
          <a:bodyPr wrap="square" rtlCol="0">
            <a:spAutoFit/>
          </a:bodyPr>
          <a:lstStyle/>
          <a:p>
            <a:r>
              <a:rPr lang="en-US" dirty="0" smtClean="0"/>
              <a:t>Top right, Fig. 109. bottom right, Fig. 129.  Thermal power </a:t>
            </a:r>
            <a:r>
              <a:rPr lang="en-US" i="1" dirty="0" smtClean="0"/>
              <a:t>S</a:t>
            </a:r>
            <a:r>
              <a:rPr lang="en-US" dirty="0" smtClean="0"/>
              <a:t> (also known as </a:t>
            </a:r>
            <a:r>
              <a:rPr lang="en-US" dirty="0" err="1" smtClean="0"/>
              <a:t>Seebeck</a:t>
            </a:r>
            <a:r>
              <a:rPr lang="en-US" dirty="0" smtClean="0"/>
              <a:t> coefficient).  The Boltzmann approach gives </a:t>
            </a:r>
            <a:r>
              <a:rPr lang="en-US" i="1" dirty="0" smtClean="0"/>
              <a:t>S</a:t>
            </a:r>
            <a:r>
              <a:rPr lang="en-US" dirty="0" smtClean="0"/>
              <a:t> = - </a:t>
            </a:r>
            <a:r>
              <a:rPr lang="en-US" dirty="0" smtClean="0">
                <a:sym typeface="Symbol"/>
              </a:rPr>
              <a:t></a:t>
            </a:r>
            <a:r>
              <a:rPr lang="en-US" baseline="30000" dirty="0" smtClean="0">
                <a:sym typeface="Symbol"/>
              </a:rPr>
              <a:t>2</a:t>
            </a:r>
            <a:r>
              <a:rPr lang="en-US" dirty="0" smtClean="0">
                <a:sym typeface="Symbol"/>
              </a:rPr>
              <a:t>k</a:t>
            </a:r>
            <a:r>
              <a:rPr lang="en-US" baseline="-25000" dirty="0" smtClean="0">
                <a:sym typeface="Symbol"/>
              </a:rPr>
              <a:t>B</a:t>
            </a:r>
            <a:r>
              <a:rPr lang="en-US" baseline="30000" dirty="0" smtClean="0">
                <a:sym typeface="Symbol"/>
              </a:rPr>
              <a:t>2</a:t>
            </a:r>
            <a:r>
              <a:rPr lang="en-US" i="1" dirty="0" smtClean="0">
                <a:sym typeface="Symbol"/>
              </a:rPr>
              <a:t>T</a:t>
            </a:r>
            <a:r>
              <a:rPr lang="en-US" dirty="0" smtClean="0">
                <a:sym typeface="Symbol"/>
              </a:rPr>
              <a:t>/(3e)· </a:t>
            </a:r>
            <a:r>
              <a:rPr lang="en-US" dirty="0" err="1" smtClean="0">
                <a:sym typeface="Symbol"/>
              </a:rPr>
              <a:t>ln</a:t>
            </a:r>
            <a:r>
              <a:rPr lang="en-US" dirty="0" smtClean="0">
                <a:sym typeface="Symbol"/>
              </a:rPr>
              <a:t> </a:t>
            </a:r>
            <a:r>
              <a:rPr lang="en-US" dirty="0" smtClean="0">
                <a:sym typeface="Symbol"/>
              </a:rPr>
              <a:t>(</a:t>
            </a:r>
            <a:r>
              <a:rPr lang="en-US" i="1" dirty="0" smtClean="0">
                <a:sym typeface="Symbol"/>
              </a:rPr>
              <a:t></a:t>
            </a:r>
            <a:r>
              <a:rPr lang="en-US" dirty="0" smtClean="0">
                <a:sym typeface="Symbol"/>
              </a:rPr>
              <a:t>)/</a:t>
            </a:r>
            <a:r>
              <a:rPr lang="en-US" i="1" dirty="0" smtClean="0">
                <a:sym typeface="Symbol"/>
              </a:rPr>
              <a:t></a:t>
            </a:r>
            <a:r>
              <a:rPr lang="en-US" dirty="0" smtClean="0">
                <a:sym typeface="Symbol"/>
              </a:rPr>
              <a:t>|</a:t>
            </a:r>
            <a:r>
              <a:rPr lang="en-US" baseline="-25000" dirty="0" smtClean="0">
                <a:sym typeface="Symbol"/>
              </a:rPr>
              <a:t>=</a:t>
            </a:r>
            <a:r>
              <a:rPr lang="en-US" sz="1000" baseline="-50000" dirty="0" smtClean="0">
                <a:sym typeface="Symbol"/>
              </a:rPr>
              <a:t>F</a:t>
            </a:r>
            <a:r>
              <a:rPr lang="en-US" dirty="0" smtClean="0">
                <a:sym typeface="Symbol"/>
              </a:rPr>
              <a:t>.</a:t>
            </a:r>
            <a:r>
              <a:rPr lang="en-US" dirty="0" smtClean="0"/>
              <a:t>  </a:t>
            </a:r>
            <a:endParaRPr lang="en-SG" dirty="0"/>
          </a:p>
        </p:txBody>
      </p:sp>
      <p:sp>
        <p:nvSpPr>
          <p:cNvPr id="9" name="TextBox 8"/>
          <p:cNvSpPr txBox="1"/>
          <p:nvPr/>
        </p:nvSpPr>
        <p:spPr>
          <a:xfrm>
            <a:off x="5029200" y="2514600"/>
            <a:ext cx="381000" cy="230832"/>
          </a:xfrm>
          <a:prstGeom prst="rect">
            <a:avLst/>
          </a:prstGeom>
          <a:noFill/>
        </p:spPr>
        <p:txBody>
          <a:bodyPr wrap="square" rtlCol="0">
            <a:spAutoFit/>
          </a:bodyPr>
          <a:lstStyle/>
          <a:p>
            <a:r>
              <a:rPr lang="en-US" sz="900" dirty="0" smtClean="0"/>
              <a:t>-S</a:t>
            </a:r>
            <a:endParaRPr lang="en-SG" sz="900" dirty="0"/>
          </a:p>
        </p:txBody>
      </p:sp>
      <p:sp>
        <p:nvSpPr>
          <p:cNvPr id="10" name="Slide Number Placeholder 9"/>
          <p:cNvSpPr>
            <a:spLocks noGrp="1"/>
          </p:cNvSpPr>
          <p:nvPr>
            <p:ph type="sldNum" sz="quarter" idx="12"/>
          </p:nvPr>
        </p:nvSpPr>
        <p:spPr/>
        <p:txBody>
          <a:bodyPr/>
          <a:lstStyle/>
          <a:p>
            <a:fld id="{7E871153-6649-4551-B5D2-CF9E4672F172}" type="slidenum">
              <a:rPr lang="en-US" smtClean="0"/>
              <a:pPr/>
              <a:t>12</a:t>
            </a:fld>
            <a:endParaRPr lang="en-US"/>
          </a:p>
        </p:txBody>
      </p:sp>
    </p:spTree>
    <p:extLst>
      <p:ext uri="{BB962C8B-B14F-4D97-AF65-F5344CB8AC3E}">
        <p14:creationId xmlns:p14="http://schemas.microsoft.com/office/powerpoint/2010/main" xmlns="" val="76623975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magneto-fig157.tif"/>
          <p:cNvPicPr>
            <a:picLocks noChangeAspect="1"/>
          </p:cNvPicPr>
          <p:nvPr/>
        </p:nvPicPr>
        <p:blipFill>
          <a:blip r:embed="rId3" cstate="print"/>
          <a:stretch>
            <a:fillRect/>
          </a:stretch>
        </p:blipFill>
        <p:spPr>
          <a:xfrm>
            <a:off x="152400" y="304800"/>
            <a:ext cx="4435428" cy="2438400"/>
          </a:xfrm>
          <a:prstGeom prst="rect">
            <a:avLst/>
          </a:prstGeom>
        </p:spPr>
      </p:pic>
      <p:pic>
        <p:nvPicPr>
          <p:cNvPr id="4" name="Picture 3" descr="magneto-fig158.tif"/>
          <p:cNvPicPr>
            <a:picLocks noChangeAspect="1"/>
          </p:cNvPicPr>
          <p:nvPr/>
        </p:nvPicPr>
        <p:blipFill>
          <a:blip r:embed="rId4" cstate="print"/>
          <a:stretch>
            <a:fillRect/>
          </a:stretch>
        </p:blipFill>
        <p:spPr>
          <a:xfrm>
            <a:off x="381000" y="2791968"/>
            <a:ext cx="2843784" cy="3837432"/>
          </a:xfrm>
          <a:prstGeom prst="rect">
            <a:avLst/>
          </a:prstGeom>
        </p:spPr>
      </p:pic>
      <p:pic>
        <p:nvPicPr>
          <p:cNvPr id="5" name="Picture 4" descr="magneto-anistropy-fig159.tif"/>
          <p:cNvPicPr>
            <a:picLocks noChangeAspect="1"/>
          </p:cNvPicPr>
          <p:nvPr/>
        </p:nvPicPr>
        <p:blipFill>
          <a:blip r:embed="rId5" cstate="print"/>
          <a:stretch>
            <a:fillRect/>
          </a:stretch>
        </p:blipFill>
        <p:spPr>
          <a:xfrm>
            <a:off x="5562600" y="152400"/>
            <a:ext cx="2560201" cy="2362200"/>
          </a:xfrm>
          <a:prstGeom prst="rect">
            <a:avLst/>
          </a:prstGeom>
        </p:spPr>
      </p:pic>
      <p:sp>
        <p:nvSpPr>
          <p:cNvPr id="6" name="TextBox 5"/>
          <p:cNvSpPr txBox="1"/>
          <p:nvPr/>
        </p:nvSpPr>
        <p:spPr>
          <a:xfrm>
            <a:off x="3886200" y="2971800"/>
            <a:ext cx="4724400" cy="3693319"/>
          </a:xfrm>
          <a:prstGeom prst="rect">
            <a:avLst/>
          </a:prstGeom>
          <a:noFill/>
        </p:spPr>
        <p:txBody>
          <a:bodyPr wrap="square" rtlCol="0">
            <a:spAutoFit/>
          </a:bodyPr>
          <a:lstStyle/>
          <a:p>
            <a:r>
              <a:rPr lang="en-US" dirty="0" smtClean="0"/>
              <a:t>Top left: Fig. 157. magneto-resistance of Mg.  Bottom: Fig. 158.  </a:t>
            </a:r>
            <a:r>
              <a:rPr lang="el-GR" dirty="0" smtClean="0"/>
              <a:t>Δρ</a:t>
            </a:r>
            <a:r>
              <a:rPr lang="en-US" dirty="0" smtClean="0"/>
              <a:t> = </a:t>
            </a:r>
            <a:r>
              <a:rPr lang="el-GR" dirty="0" smtClean="0"/>
              <a:t>ρ</a:t>
            </a:r>
            <a:r>
              <a:rPr lang="en-US" dirty="0" smtClean="0"/>
              <a:t>(</a:t>
            </a:r>
            <a:r>
              <a:rPr lang="en-US" i="1" dirty="0" smtClean="0"/>
              <a:t>H</a:t>
            </a:r>
            <a:r>
              <a:rPr lang="en-US" dirty="0" smtClean="0"/>
              <a:t>)-</a:t>
            </a:r>
            <a:r>
              <a:rPr lang="el-GR" dirty="0" smtClean="0"/>
              <a:t>ρ</a:t>
            </a:r>
            <a:r>
              <a:rPr lang="en-US" dirty="0" smtClean="0"/>
              <a:t>(0), </a:t>
            </a:r>
            <a:r>
              <a:rPr lang="el-GR" dirty="0" smtClean="0"/>
              <a:t>ρ</a:t>
            </a:r>
            <a:r>
              <a:rPr lang="en-US" baseline="-25000" dirty="0" smtClean="0"/>
              <a:t>0</a:t>
            </a:r>
            <a:r>
              <a:rPr lang="en-US" dirty="0" smtClean="0"/>
              <a:t> = </a:t>
            </a:r>
            <a:r>
              <a:rPr lang="el-GR" dirty="0" smtClean="0"/>
              <a:t>ρ</a:t>
            </a:r>
            <a:r>
              <a:rPr lang="en-US" dirty="0" smtClean="0"/>
              <a:t>(0).  The magneto-effect can be surprisingly large, e.g. Bi.  The scale seems wrong, can the magneto-effect so large?  Note they are all positive (i.e. magnetic field increases resistance).  Top right: Fig. 159. Anisotropic effect with respect to crystalline direction.</a:t>
            </a:r>
          </a:p>
          <a:p>
            <a:endParaRPr lang="en-US" dirty="0" smtClean="0"/>
          </a:p>
          <a:p>
            <a:r>
              <a:rPr lang="en-US" dirty="0" smtClean="0"/>
              <a:t>Kohler’s rule (1938): </a:t>
            </a:r>
            <a:r>
              <a:rPr lang="el-GR" dirty="0" smtClean="0"/>
              <a:t>Δρ</a:t>
            </a:r>
            <a:r>
              <a:rPr lang="en-US" dirty="0" smtClean="0"/>
              <a:t>/</a:t>
            </a:r>
            <a:r>
              <a:rPr lang="el-GR" dirty="0" smtClean="0"/>
              <a:t>ρ</a:t>
            </a:r>
            <a:r>
              <a:rPr lang="en-US" baseline="-25000" dirty="0" smtClean="0"/>
              <a:t>0</a:t>
            </a:r>
            <a:r>
              <a:rPr lang="en-US" dirty="0" smtClean="0"/>
              <a:t>=</a:t>
            </a:r>
            <a:r>
              <a:rPr lang="en-US" i="1" dirty="0" smtClean="0"/>
              <a:t>F</a:t>
            </a:r>
            <a:r>
              <a:rPr lang="en-US" dirty="0" smtClean="0"/>
              <a:t>(</a:t>
            </a:r>
            <a:r>
              <a:rPr lang="en-US" i="1" dirty="0" smtClean="0"/>
              <a:t>H</a:t>
            </a:r>
            <a:r>
              <a:rPr lang="en-US" dirty="0" smtClean="0"/>
              <a:t>/</a:t>
            </a:r>
            <a:r>
              <a:rPr lang="el-GR" dirty="0" smtClean="0"/>
              <a:t>ρ</a:t>
            </a:r>
            <a:r>
              <a:rPr lang="en-US" baseline="-25000" dirty="0" smtClean="0"/>
              <a:t>0</a:t>
            </a:r>
            <a:r>
              <a:rPr lang="en-US" dirty="0" smtClean="0"/>
              <a:t>).  The data fall on the same curve independent of </a:t>
            </a:r>
            <a:r>
              <a:rPr lang="en-US" i="1" dirty="0" smtClean="0"/>
              <a:t>T</a:t>
            </a:r>
            <a:r>
              <a:rPr lang="en-US" dirty="0" smtClean="0"/>
              <a:t> (top left). This can be explained by Boltzmann equation under Lorentz force. </a:t>
            </a:r>
            <a:r>
              <a:rPr lang="el-GR" dirty="0" smtClean="0"/>
              <a:t>Δρ</a:t>
            </a:r>
            <a:r>
              <a:rPr lang="en-US" dirty="0" smtClean="0"/>
              <a:t> </a:t>
            </a:r>
            <a:r>
              <a:rPr lang="en-US" dirty="0" smtClean="0">
                <a:sym typeface="Symbol"/>
              </a:rPr>
              <a:t> </a:t>
            </a:r>
            <a:r>
              <a:rPr lang="en-US" i="1" dirty="0" smtClean="0">
                <a:sym typeface="Symbol"/>
              </a:rPr>
              <a:t>H</a:t>
            </a:r>
            <a:r>
              <a:rPr lang="en-US" baseline="30000" dirty="0" smtClean="0">
                <a:sym typeface="Symbol"/>
              </a:rPr>
              <a:t>2</a:t>
            </a:r>
            <a:r>
              <a:rPr lang="en-US" dirty="0" smtClean="0">
                <a:sym typeface="Symbol"/>
              </a:rPr>
              <a:t> is typical.</a:t>
            </a:r>
            <a:endParaRPr lang="en-SG" dirty="0"/>
          </a:p>
        </p:txBody>
      </p:sp>
      <p:sp>
        <p:nvSpPr>
          <p:cNvPr id="7" name="Slide Number Placeholder 6"/>
          <p:cNvSpPr>
            <a:spLocks noGrp="1"/>
          </p:cNvSpPr>
          <p:nvPr>
            <p:ph type="sldNum" sz="quarter" idx="12"/>
          </p:nvPr>
        </p:nvSpPr>
        <p:spPr/>
        <p:txBody>
          <a:bodyPr/>
          <a:lstStyle/>
          <a:p>
            <a:fld id="{7E871153-6649-4551-B5D2-CF9E4672F172}" type="slidenum">
              <a:rPr lang="en-US" smtClean="0"/>
              <a:pPr/>
              <a:t>13</a:t>
            </a:fld>
            <a:endParaRPr lang="en-US"/>
          </a:p>
        </p:txBody>
      </p:sp>
    </p:spTree>
    <p:extLst>
      <p:ext uri="{BB962C8B-B14F-4D97-AF65-F5344CB8AC3E}">
        <p14:creationId xmlns:p14="http://schemas.microsoft.com/office/powerpoint/2010/main" xmlns="" val="218373563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Boltzmann approach to transport</a:t>
            </a:r>
            <a:endParaRPr lang="en-US" dirty="0"/>
          </a:p>
        </p:txBody>
      </p:sp>
      <mc:AlternateContent xmlns:mc="http://schemas.openxmlformats.org/markup-compatibility/2006">
        <mc:Choice xmlns:a14="http://schemas.microsoft.com/office/drawing/2010/main" xmlns="" Requires="a14">
          <p:sp>
            <p:nvSpPr>
              <p:cNvPr id="3" name="Content Placeholder 2"/>
              <p:cNvSpPr>
                <a:spLocks noGrp="1"/>
              </p:cNvSpPr>
              <p:nvPr>
                <p:ph idx="1"/>
              </p:nvPr>
            </p:nvSpPr>
            <p:spPr>
              <a:xfrm>
                <a:off x="457200" y="1417638"/>
                <a:ext cx="8229600" cy="4708525"/>
              </a:xfrm>
            </p:spPr>
            <p:txBody>
              <a:bodyPr>
                <a:normAutofit fontScale="55000" lnSpcReduction="20000"/>
              </a:bodyPr>
              <a:lstStyle/>
              <a:p>
                <a:pPr marL="0" indent="0">
                  <a:buNone/>
                </a:pPr>
                <a:r>
                  <a:rPr lang="en-US" dirty="0" smtClean="0"/>
                  <a:t>Tight-binding model</a:t>
                </a:r>
              </a:p>
              <a:p>
                <a:pPr marL="0" indent="0">
                  <a:buNone/>
                </a:pPr>
                <a:endParaRPr lang="en-US" dirty="0" smtClean="0"/>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𝐻</m:t>
                      </m:r>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𝑐</m:t>
                          </m:r>
                        </m:e>
                        <m:sup>
                          <m:r>
                            <a:rPr lang="en-US" b="0" i="1" smtClean="0">
                              <a:latin typeface="Cambria Math" panose="02040503050406030204" pitchFamily="18" charset="0"/>
                            </a:rPr>
                            <m:t>+</m:t>
                          </m:r>
                        </m:sup>
                      </m:sSup>
                      <m:r>
                        <a:rPr lang="en-US" b="0" i="1" smtClean="0">
                          <a:latin typeface="Cambria Math" panose="02040503050406030204" pitchFamily="18" charset="0"/>
                        </a:rPr>
                        <m:t>h𝑐</m:t>
                      </m:r>
                      <m:r>
                        <a:rPr lang="en-US" b="0" i="1" smtClean="0">
                          <a:latin typeface="Cambria Math" panose="02040503050406030204" pitchFamily="18" charset="0"/>
                        </a:rPr>
                        <m:t>+</m:t>
                      </m:r>
                      <m:f>
                        <m:fPr>
                          <m:ctrlPr>
                            <a:rPr lang="en-US" b="0" i="1" smtClean="0">
                              <a:latin typeface="Cambria Math" panose="02040503050406030204" pitchFamily="18" charset="0"/>
                            </a:rPr>
                          </m:ctrlPr>
                        </m:fPr>
                        <m:num>
                          <m:sSup>
                            <m:sSupPr>
                              <m:ctrlPr>
                                <a:rPr lang="en-US" b="0" i="1" smtClean="0">
                                  <a:latin typeface="Cambria Math" panose="02040503050406030204" pitchFamily="18" charset="0"/>
                                </a:rPr>
                              </m:ctrlPr>
                            </m:sSupPr>
                            <m:e>
                              <m:r>
                                <a:rPr lang="en-US" b="0" i="1" smtClean="0">
                                  <a:latin typeface="Cambria Math" panose="02040503050406030204" pitchFamily="18" charset="0"/>
                                </a:rPr>
                                <m:t>𝑝</m:t>
                              </m:r>
                            </m:e>
                            <m:sup>
                              <m:r>
                                <a:rPr lang="en-US" b="0" i="1" smtClean="0">
                                  <a:latin typeface="Cambria Math" panose="02040503050406030204" pitchFamily="18" charset="0"/>
                                </a:rPr>
                                <m:t>𝑇</m:t>
                              </m:r>
                            </m:sup>
                          </m:sSup>
                          <m:r>
                            <a:rPr lang="en-US" b="0" i="1" smtClean="0">
                              <a:latin typeface="Cambria Math" panose="02040503050406030204" pitchFamily="18" charset="0"/>
                            </a:rPr>
                            <m:t>𝑝</m:t>
                          </m:r>
                        </m:num>
                        <m:den>
                          <m:r>
                            <a:rPr lang="en-US" b="0" i="1" smtClean="0">
                              <a:latin typeface="Cambria Math" panose="02040503050406030204" pitchFamily="18" charset="0"/>
                            </a:rPr>
                            <m:t>2</m:t>
                          </m:r>
                          <m:r>
                            <a:rPr lang="en-US" b="0" i="1" smtClean="0">
                              <a:latin typeface="Cambria Math" panose="02040503050406030204" pitchFamily="18" charset="0"/>
                            </a:rPr>
                            <m:t>𝑚</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sSup>
                        <m:sSupPr>
                          <m:ctrlPr>
                            <a:rPr lang="en-US" b="0" i="1" smtClean="0">
                              <a:latin typeface="Cambria Math" panose="02040503050406030204" pitchFamily="18" charset="0"/>
                            </a:rPr>
                          </m:ctrlPr>
                        </m:sSupPr>
                        <m:e>
                          <m:r>
                            <a:rPr lang="en-US" b="0" i="1" smtClean="0">
                              <a:latin typeface="Cambria Math" panose="02040503050406030204" pitchFamily="18" charset="0"/>
                            </a:rPr>
                            <m:t>𝑢</m:t>
                          </m:r>
                        </m:e>
                        <m:sup>
                          <m:r>
                            <a:rPr lang="en-US" b="0" i="1" smtClean="0">
                              <a:latin typeface="Cambria Math" panose="02040503050406030204" pitchFamily="18" charset="0"/>
                            </a:rPr>
                            <m:t>𝑇</m:t>
                          </m:r>
                        </m:sup>
                      </m:sSup>
                      <m:r>
                        <a:rPr lang="en-US" b="0" i="1" smtClean="0">
                          <a:latin typeface="Cambria Math" panose="02040503050406030204" pitchFamily="18" charset="0"/>
                        </a:rPr>
                        <m:t>𝐾𝑢</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3</m:t>
                          </m:r>
                        </m:den>
                      </m:f>
                      <m:nary>
                        <m:naryPr>
                          <m:chr m:val="∑"/>
                          <m:subHide m:val="on"/>
                          <m:supHide m:val="on"/>
                          <m:ctrlPr>
                            <a:rPr lang="en-US" b="0" i="1" smtClean="0">
                              <a:latin typeface="Cambria Math" panose="02040503050406030204" pitchFamily="18" charset="0"/>
                            </a:rPr>
                          </m:ctrlPr>
                        </m:naryPr>
                        <m:sub/>
                        <m:sup/>
                        <m:e>
                          <m:sSub>
                            <m:sSubPr>
                              <m:ctrlPr>
                                <a:rPr lang="en-US" i="1">
                                  <a:latin typeface="Cambria Math" panose="02040503050406030204" pitchFamily="18" charset="0"/>
                                </a:rPr>
                              </m:ctrlPr>
                            </m:sSubPr>
                            <m:e>
                              <m:r>
                                <a:rPr lang="en-US" i="1">
                                  <a:latin typeface="Cambria Math" panose="02040503050406030204" pitchFamily="18" charset="0"/>
                                </a:rPr>
                                <m:t>𝑇</m:t>
                              </m:r>
                            </m:e>
                            <m:sub>
                              <m:r>
                                <a:rPr lang="en-US" i="1">
                                  <a:latin typeface="Cambria Math" panose="02040503050406030204" pitchFamily="18" charset="0"/>
                                </a:rPr>
                                <m:t>𝑖𝑗𝑘</m:t>
                              </m:r>
                            </m:sub>
                          </m:sSub>
                          <m:sSub>
                            <m:sSubPr>
                              <m:ctrlPr>
                                <a:rPr lang="en-US" i="1">
                                  <a:latin typeface="Cambria Math" panose="02040503050406030204" pitchFamily="18" charset="0"/>
                                </a:rPr>
                              </m:ctrlPr>
                            </m:sSubPr>
                            <m:e>
                              <m:r>
                                <a:rPr lang="en-US" i="1">
                                  <a:latin typeface="Cambria Math" panose="02040503050406030204" pitchFamily="18" charset="0"/>
                                </a:rPr>
                                <m:t>𝑢</m:t>
                              </m:r>
                            </m:e>
                            <m:sub>
                              <m:r>
                                <a:rPr lang="en-US" i="1">
                                  <a:latin typeface="Cambria Math" panose="02040503050406030204" pitchFamily="18" charset="0"/>
                                </a:rPr>
                                <m:t>𝑖</m:t>
                              </m:r>
                            </m:sub>
                          </m:sSub>
                          <m:sSub>
                            <m:sSubPr>
                              <m:ctrlPr>
                                <a:rPr lang="en-US" i="1">
                                  <a:latin typeface="Cambria Math" panose="02040503050406030204" pitchFamily="18" charset="0"/>
                                </a:rPr>
                              </m:ctrlPr>
                            </m:sSubPr>
                            <m:e>
                              <m:r>
                                <a:rPr lang="en-US" i="1">
                                  <a:latin typeface="Cambria Math" panose="02040503050406030204" pitchFamily="18" charset="0"/>
                                </a:rPr>
                                <m:t>𝑢</m:t>
                              </m:r>
                            </m:e>
                            <m:sub>
                              <m:r>
                                <a:rPr lang="en-US" i="1">
                                  <a:latin typeface="Cambria Math" panose="02040503050406030204" pitchFamily="18" charset="0"/>
                                </a:rPr>
                                <m:t>𝑗</m:t>
                              </m:r>
                            </m:sub>
                          </m:sSub>
                          <m:sSub>
                            <m:sSubPr>
                              <m:ctrlPr>
                                <a:rPr lang="en-US" i="1">
                                  <a:latin typeface="Cambria Math" panose="02040503050406030204" pitchFamily="18" charset="0"/>
                                </a:rPr>
                              </m:ctrlPr>
                            </m:sSubPr>
                            <m:e>
                              <m:r>
                                <a:rPr lang="en-US" i="1">
                                  <a:latin typeface="Cambria Math" panose="02040503050406030204" pitchFamily="18" charset="0"/>
                                </a:rPr>
                                <m:t>𝑢</m:t>
                              </m:r>
                            </m:e>
                            <m:sub>
                              <m:r>
                                <a:rPr lang="en-US" i="1">
                                  <a:latin typeface="Cambria Math" panose="02040503050406030204" pitchFamily="18" charset="0"/>
                                </a:rPr>
                                <m:t>𝑘</m:t>
                              </m:r>
                            </m:sub>
                          </m:sSub>
                        </m:e>
                      </m:nary>
                      <m:r>
                        <a:rPr lang="en-US" b="0" i="1" smtClean="0">
                          <a:latin typeface="Cambria Math" panose="02040503050406030204" pitchFamily="18" charset="0"/>
                        </a:rPr>
                        <m:t>+</m:t>
                      </m:r>
                      <m:nary>
                        <m:naryPr>
                          <m:chr m:val="∑"/>
                          <m:subHide m:val="on"/>
                          <m:supHide m:val="on"/>
                          <m:ctrlPr>
                            <a:rPr lang="en-US" b="0" i="1" smtClean="0">
                              <a:latin typeface="Cambria Math" panose="02040503050406030204" pitchFamily="18" charset="0"/>
                            </a:rPr>
                          </m:ctrlPr>
                        </m:naryPr>
                        <m:sub/>
                        <m:sup/>
                        <m:e>
                          <m:sSup>
                            <m:sSupPr>
                              <m:ctrlPr>
                                <a:rPr lang="en-US" b="0" i="1" smtClean="0">
                                  <a:latin typeface="Cambria Math" panose="02040503050406030204" pitchFamily="18" charset="0"/>
                                </a:rPr>
                              </m:ctrlPr>
                            </m:sSupPr>
                            <m:e>
                              <m:r>
                                <a:rPr lang="en-US" b="0" i="1" smtClean="0">
                                  <a:latin typeface="Cambria Math" panose="02040503050406030204" pitchFamily="18" charset="0"/>
                                </a:rPr>
                                <m:t>𝑐</m:t>
                              </m:r>
                            </m:e>
                            <m:sup>
                              <m:r>
                                <a:rPr lang="en-US" b="0" i="1" smtClean="0">
                                  <a:latin typeface="Cambria Math" panose="02040503050406030204" pitchFamily="18" charset="0"/>
                                </a:rPr>
                                <m:t>+</m:t>
                              </m:r>
                            </m:sup>
                          </m:sSup>
                          <m:r>
                            <a:rPr lang="en-US" b="0" i="1" smtClean="0">
                              <a:latin typeface="Cambria Math" panose="02040503050406030204" pitchFamily="18" charset="0"/>
                            </a:rPr>
                            <m:t>𝑀𝑐</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rPr>
                            <m:t>𝑢</m:t>
                          </m:r>
                        </m:e>
                      </m:nary>
                    </m:oMath>
                  </m:oMathPara>
                </a14:m>
                <a:endParaRPr lang="en-US" dirty="0"/>
              </a:p>
              <a:p>
                <a:pPr marL="0" indent="0">
                  <a:buNone/>
                </a:pPr>
                <a:endParaRPr lang="en-US" dirty="0" smtClean="0"/>
              </a:p>
              <a:p>
                <a:pPr marL="0" indent="0">
                  <a:buNone/>
                </a:pPr>
                <a:r>
                  <a:rPr lang="en-US" dirty="0" smtClean="0"/>
                  <a:t>Transport  </a:t>
                </a:r>
                <a:r>
                  <a:rPr lang="en-US" dirty="0"/>
                  <a:t>coefficients defined </a:t>
                </a:r>
                <a:r>
                  <a:rPr lang="en-US" dirty="0" smtClean="0"/>
                  <a:t>by electric and heat currents </a:t>
                </a:r>
              </a:p>
              <a:p>
                <a:pPr marL="0" indent="0">
                  <a:buNone/>
                </a:pPr>
                <a:endParaRPr lang="en-US" dirty="0"/>
              </a:p>
              <a:p>
                <a:pPr marL="0" indent="0" algn="ctr">
                  <a:buNone/>
                </a:pPr>
                <a:r>
                  <a:rPr lang="en-US" i="1" dirty="0"/>
                  <a:t>j</a:t>
                </a:r>
                <a:r>
                  <a:rPr lang="en-US" dirty="0"/>
                  <a:t> = </a:t>
                </a:r>
                <a:r>
                  <a:rPr lang="en-US" dirty="0" smtClean="0"/>
                  <a:t>e</a:t>
                </a:r>
                <a:r>
                  <a:rPr lang="en-US" baseline="30000" dirty="0" smtClean="0"/>
                  <a:t>2</a:t>
                </a:r>
                <a:r>
                  <a:rPr lang="en-US" i="1" dirty="0" smtClean="0"/>
                  <a:t>L</a:t>
                </a:r>
                <a:r>
                  <a:rPr lang="en-US" baseline="-25000" dirty="0" smtClean="0"/>
                  <a:t>0</a:t>
                </a:r>
                <a:r>
                  <a:rPr lang="en-US" dirty="0" smtClean="0"/>
                  <a:t> </a:t>
                </a:r>
                <a:r>
                  <a:rPr lang="en-US" dirty="0"/>
                  <a:t>E + e </a:t>
                </a:r>
                <a:r>
                  <a:rPr lang="en-US" i="1" dirty="0"/>
                  <a:t>L</a:t>
                </a:r>
                <a:r>
                  <a:rPr lang="en-US" baseline="-25000" dirty="0"/>
                  <a:t>1</a:t>
                </a:r>
                <a:r>
                  <a:rPr lang="en-US" dirty="0"/>
                  <a:t> </a:t>
                </a:r>
                <a:r>
                  <a:rPr lang="en-US" dirty="0">
                    <a:sym typeface="Symbol" panose="05050102010706020507" pitchFamily="18" charset="2"/>
                  </a:rPr>
                  <a:t></a:t>
                </a:r>
                <a:r>
                  <a:rPr lang="en-US" dirty="0"/>
                  <a:t>T/T,</a:t>
                </a:r>
              </a:p>
              <a:p>
                <a:pPr marL="0" indent="0" algn="ctr">
                  <a:buNone/>
                </a:pPr>
                <a:r>
                  <a:rPr lang="en-US" i="1" dirty="0"/>
                  <a:t>q</a:t>
                </a:r>
                <a:r>
                  <a:rPr lang="en-US" dirty="0"/>
                  <a:t> = </a:t>
                </a:r>
                <a:r>
                  <a:rPr lang="en-US" dirty="0" smtClean="0"/>
                  <a:t>-e</a:t>
                </a:r>
                <a:r>
                  <a:rPr lang="en-US" i="1" dirty="0" smtClean="0"/>
                  <a:t>L</a:t>
                </a:r>
                <a:r>
                  <a:rPr lang="en-US" baseline="-25000" dirty="0" smtClean="0"/>
                  <a:t>1</a:t>
                </a:r>
                <a:r>
                  <a:rPr lang="en-US" dirty="0" smtClean="0"/>
                  <a:t> </a:t>
                </a:r>
                <a:r>
                  <a:rPr lang="en-US" dirty="0"/>
                  <a:t>E – </a:t>
                </a:r>
                <a:r>
                  <a:rPr lang="en-US" i="1" dirty="0"/>
                  <a:t>L</a:t>
                </a:r>
                <a:r>
                  <a:rPr lang="en-US" baseline="-25000" dirty="0"/>
                  <a:t>2</a:t>
                </a:r>
                <a:r>
                  <a:rPr lang="en-US" dirty="0"/>
                  <a:t> </a:t>
                </a:r>
                <a:r>
                  <a:rPr lang="en-US" dirty="0">
                    <a:sym typeface="Symbol" panose="05050102010706020507" pitchFamily="18" charset="2"/>
                  </a:rPr>
                  <a:t></a:t>
                </a:r>
                <a:r>
                  <a:rPr lang="en-US" dirty="0"/>
                  <a:t>T/T,</a:t>
                </a:r>
              </a:p>
              <a:p>
                <a:pPr marL="0" indent="0">
                  <a:buNone/>
                </a:pPr>
                <a:r>
                  <a:rPr lang="en-US" dirty="0" smtClean="0"/>
                  <a:t>where</a:t>
                </a:r>
                <a:endParaRPr lang="en-US" dirty="0"/>
              </a:p>
              <a:p>
                <a:pPr marL="0" indent="0">
                  <a:buNone/>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𝐿</m:t>
                          </m:r>
                        </m:e>
                        <m:sub>
                          <m:r>
                            <a:rPr lang="en-US" i="1">
                              <a:latin typeface="Cambria Math" panose="02040503050406030204" pitchFamily="18" charset="0"/>
                            </a:rPr>
                            <m:t>𝑛</m:t>
                          </m:r>
                        </m:sub>
                      </m:sSub>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3</m:t>
                          </m:r>
                        </m:den>
                      </m:f>
                      <m:r>
                        <a:rPr lang="en-US" i="1">
                          <a:latin typeface="Cambria Math" panose="02040503050406030204" pitchFamily="18" charset="0"/>
                        </a:rPr>
                        <m:t> </m:t>
                      </m:r>
                      <m:nary>
                        <m:naryPr>
                          <m:limLoc m:val="undOvr"/>
                          <m:subHide m:val="on"/>
                          <m:supHide m:val="on"/>
                          <m:ctrlPr>
                            <a:rPr lang="en-US" i="1">
                              <a:latin typeface="Cambria Math" panose="02040503050406030204" pitchFamily="18" charset="0"/>
                            </a:rPr>
                          </m:ctrlPr>
                        </m:naryPr>
                        <m:sub/>
                        <m:sup/>
                        <m:e>
                          <m:sSup>
                            <m:sSupPr>
                              <m:ctrlPr>
                                <a:rPr lang="en-US" i="1">
                                  <a:latin typeface="Cambria Math" panose="02040503050406030204" pitchFamily="18" charset="0"/>
                                </a:rPr>
                              </m:ctrlPr>
                            </m:sSupPr>
                            <m:e>
                              <m:d>
                                <m:dPr>
                                  <m:ctrlPr>
                                    <a:rPr lang="en-US" i="1">
                                      <a:latin typeface="Cambria Math" panose="02040503050406030204" pitchFamily="18" charset="0"/>
                                    </a:rPr>
                                  </m:ctrlPr>
                                </m:dPr>
                                <m:e>
                                  <m:r>
                                    <a:rPr lang="en-US" i="1">
                                      <a:latin typeface="Cambria Math" panose="02040503050406030204" pitchFamily="18" charset="0"/>
                                    </a:rPr>
                                    <m:t>𝜖</m:t>
                                  </m:r>
                                  <m:r>
                                    <a:rPr lang="en-US" i="1">
                                      <a:latin typeface="Cambria Math" panose="02040503050406030204" pitchFamily="18" charset="0"/>
                                    </a:rPr>
                                    <m:t>−</m:t>
                                  </m:r>
                                  <m:r>
                                    <a:rPr lang="en-US" i="1">
                                      <a:latin typeface="Cambria Math" panose="02040503050406030204" pitchFamily="18" charset="0"/>
                                    </a:rPr>
                                    <m:t>𝜇</m:t>
                                  </m:r>
                                </m:e>
                              </m:d>
                            </m:e>
                            <m:sup>
                              <m:r>
                                <a:rPr lang="en-US" i="1">
                                  <a:latin typeface="Cambria Math" panose="02040503050406030204" pitchFamily="18" charset="0"/>
                                </a:rPr>
                                <m:t>𝑛</m:t>
                              </m:r>
                            </m:sup>
                          </m:sSup>
                          <m:sSup>
                            <m:sSupPr>
                              <m:ctrlPr>
                                <a:rPr lang="en-US" i="1">
                                  <a:latin typeface="Cambria Math" panose="02040503050406030204" pitchFamily="18" charset="0"/>
                                </a:rPr>
                              </m:ctrlPr>
                            </m:sSupPr>
                            <m:e>
                              <m:r>
                                <a:rPr lang="en-US" i="1">
                                  <a:latin typeface="Cambria Math" panose="02040503050406030204" pitchFamily="18" charset="0"/>
                                </a:rPr>
                                <m:t>𝑣</m:t>
                              </m:r>
                            </m:e>
                            <m:sup>
                              <m:r>
                                <a:rPr lang="en-US" i="1">
                                  <a:latin typeface="Cambria Math" panose="02040503050406030204" pitchFamily="18" charset="0"/>
                                </a:rPr>
                                <m:t>2</m:t>
                              </m:r>
                            </m:sup>
                          </m:sSup>
                          <m:r>
                            <a:rPr lang="en-US" i="1">
                              <a:latin typeface="Cambria Math" panose="02040503050406030204" pitchFamily="18" charset="0"/>
                            </a:rPr>
                            <m:t>𝜏</m:t>
                          </m:r>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𝑓</m:t>
                              </m:r>
                            </m:num>
                            <m:den>
                              <m:r>
                                <a:rPr lang="en-US" i="1">
                                  <a:latin typeface="Cambria Math" panose="02040503050406030204" pitchFamily="18" charset="0"/>
                                </a:rPr>
                                <m:t>𝜕𝜖</m:t>
                              </m:r>
                            </m:den>
                          </m:f>
                          <m:r>
                            <a:rPr lang="en-US" i="1">
                              <a:latin typeface="Cambria Math" panose="02040503050406030204" pitchFamily="18" charset="0"/>
                            </a:rPr>
                            <m:t> </m:t>
                          </m:r>
                          <m:f>
                            <m:fPr>
                              <m:ctrlPr>
                                <a:rPr lang="en-US" i="1" smtClean="0">
                                  <a:latin typeface="Cambria Math" panose="02040503050406030204" pitchFamily="18" charset="0"/>
                                </a:rPr>
                              </m:ctrlPr>
                            </m:fPr>
                            <m:num>
                              <m:sSup>
                                <m:sSupPr>
                                  <m:ctrlPr>
                                    <a:rPr lang="en-US" i="1">
                                      <a:latin typeface="Cambria Math" panose="02040503050406030204" pitchFamily="18" charset="0"/>
                                    </a:rPr>
                                  </m:ctrlPr>
                                </m:sSupPr>
                                <m:e>
                                  <m:r>
                                    <a:rPr lang="en-US" i="1">
                                      <a:latin typeface="Cambria Math" panose="02040503050406030204" pitchFamily="18" charset="0"/>
                                    </a:rPr>
                                    <m:t>𝑑</m:t>
                                  </m:r>
                                </m:e>
                                <m:sup>
                                  <m:r>
                                    <a:rPr lang="en-US" i="1">
                                      <a:latin typeface="Cambria Math" panose="02040503050406030204" pitchFamily="18" charset="0"/>
                                    </a:rPr>
                                    <m:t>3</m:t>
                                  </m:r>
                                </m:sup>
                              </m:sSup>
                              <m:r>
                                <a:rPr lang="en-US" b="1">
                                  <a:latin typeface="Cambria Math" panose="02040503050406030204" pitchFamily="18" charset="0"/>
                                </a:rPr>
                                <m:t>𝐤</m:t>
                              </m:r>
                            </m:num>
                            <m:den>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r>
                                        <a:rPr lang="en-US" b="0" i="1" smtClean="0">
                                          <a:latin typeface="Cambria Math" panose="02040503050406030204" pitchFamily="18" charset="0"/>
                                        </a:rPr>
                                        <m:t>2</m:t>
                                      </m:r>
                                      <m:r>
                                        <a:rPr lang="en-US" b="0" i="1" smtClean="0">
                                          <a:latin typeface="Cambria Math" panose="02040503050406030204" pitchFamily="18" charset="0"/>
                                        </a:rPr>
                                        <m:t>𝜋</m:t>
                                      </m:r>
                                    </m:e>
                                  </m:d>
                                </m:e>
                                <m:sup>
                                  <m:r>
                                    <a:rPr lang="en-US" b="0" i="1" smtClean="0">
                                      <a:latin typeface="Cambria Math" panose="02040503050406030204" pitchFamily="18" charset="0"/>
                                    </a:rPr>
                                    <m:t>3</m:t>
                                  </m:r>
                                </m:sup>
                              </m:sSup>
                            </m:den>
                          </m:f>
                          <m:r>
                            <a:rPr lang="en-US" b="1" i="0" smtClean="0">
                              <a:latin typeface="Cambria Math" panose="02040503050406030204" pitchFamily="18" charset="0"/>
                            </a:rPr>
                            <m:t>, </m:t>
                          </m:r>
                        </m:e>
                      </m:nary>
                      <m:r>
                        <a:rPr lang="en-US" b="0" i="1" smtClean="0">
                          <a:latin typeface="Cambria Math" panose="02040503050406030204" pitchFamily="18" charset="0"/>
                        </a:rPr>
                        <m:t>     </m:t>
                      </m:r>
                      <m:r>
                        <a:rPr lang="en-US" b="0" i="1" smtClean="0">
                          <a:latin typeface="Cambria Math" panose="02040503050406030204" pitchFamily="18" charset="0"/>
                        </a:rPr>
                        <m:t>𝑛</m:t>
                      </m:r>
                      <m:r>
                        <a:rPr lang="en-US" b="0" i="1" smtClean="0">
                          <a:latin typeface="Cambria Math" panose="02040503050406030204" pitchFamily="18" charset="0"/>
                        </a:rPr>
                        <m:t>=0,1,2</m:t>
                      </m:r>
                    </m:oMath>
                  </m:oMathPara>
                </a14:m>
                <a:endParaRPr lang="en-US" dirty="0"/>
              </a:p>
              <a:p>
                <a:pPr marL="0" indent="0">
                  <a:buNone/>
                </a:pPr>
                <a:r>
                  <a:rPr lang="en-US" dirty="0"/>
                  <a:t>Boltzmann equation</a:t>
                </a:r>
              </a:p>
              <a:p>
                <a:pPr marL="0" indent="0">
                  <a:buNone/>
                </a:pPr>
                <a14:m>
                  <m:oMathPara xmlns:m="http://schemas.openxmlformats.org/officeDocument/2006/math">
                    <m:oMathParaPr>
                      <m:jc m:val="centerGroup"/>
                    </m:oMathParaPr>
                    <m:oMath xmlns:m="http://schemas.openxmlformats.org/officeDocument/2006/math">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𝑓</m:t>
                          </m:r>
                        </m:num>
                        <m:den>
                          <m:r>
                            <a:rPr lang="en-US" i="1">
                              <a:latin typeface="Cambria Math" panose="02040503050406030204" pitchFamily="18" charset="0"/>
                            </a:rPr>
                            <m:t>𝜕</m:t>
                          </m:r>
                          <m:r>
                            <a:rPr lang="en-US" i="1">
                              <a:latin typeface="Cambria Math" panose="02040503050406030204" pitchFamily="18" charset="0"/>
                            </a:rPr>
                            <m:t>𝑡</m:t>
                          </m:r>
                        </m:den>
                      </m:f>
                      <m:r>
                        <a:rPr lang="en-US" i="1">
                          <a:latin typeface="Cambria Math" panose="02040503050406030204" pitchFamily="18" charset="0"/>
                        </a:rPr>
                        <m:t>+</m:t>
                      </m:r>
                      <m:r>
                        <a:rPr lang="en-US" b="1" i="0">
                          <a:latin typeface="Cambria Math" panose="02040503050406030204" pitchFamily="18" charset="0"/>
                        </a:rPr>
                        <m:t>𝐯</m:t>
                      </m:r>
                      <m:r>
                        <a:rPr lang="en-US" i="1">
                          <a:latin typeface="Cambria Math" panose="02040503050406030204" pitchFamily="18" charset="0"/>
                          <a:ea typeface="Cambria Math" panose="02040503050406030204" pitchFamily="18" charset="0"/>
                        </a:rPr>
                        <m:t>∙</m:t>
                      </m:r>
                      <m:f>
                        <m:fPr>
                          <m:ctrlPr>
                            <a:rPr lang="en-US" i="1">
                              <a:latin typeface="Cambria Math" panose="02040503050406030204" pitchFamily="18" charset="0"/>
                              <a:ea typeface="Cambria Math" panose="02040503050406030204" pitchFamily="18" charset="0"/>
                            </a:rPr>
                          </m:ctrlPr>
                        </m:fPr>
                        <m:num>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𝑓</m:t>
                          </m:r>
                        </m:num>
                        <m:den>
                          <m:r>
                            <a:rPr lang="en-US" i="1">
                              <a:latin typeface="Cambria Math" panose="02040503050406030204" pitchFamily="18" charset="0"/>
                              <a:ea typeface="Cambria Math" panose="02040503050406030204" pitchFamily="18" charset="0"/>
                            </a:rPr>
                            <m:t>𝜕</m:t>
                          </m:r>
                          <m:r>
                            <a:rPr lang="en-US" b="1" i="0">
                              <a:latin typeface="Cambria Math" panose="02040503050406030204" pitchFamily="18" charset="0"/>
                              <a:ea typeface="Cambria Math" panose="02040503050406030204" pitchFamily="18" charset="0"/>
                            </a:rPr>
                            <m:t>𝐫</m:t>
                          </m:r>
                        </m:den>
                      </m:f>
                      <m:r>
                        <a:rPr lang="en-US" i="1">
                          <a:latin typeface="Cambria Math" panose="02040503050406030204" pitchFamily="18" charset="0"/>
                          <a:ea typeface="Cambria Math" panose="02040503050406030204" pitchFamily="18" charset="0"/>
                        </a:rPr>
                        <m:t>+</m:t>
                      </m:r>
                      <m:r>
                        <a:rPr lang="en-US" b="1" i="0">
                          <a:latin typeface="Cambria Math" panose="02040503050406030204" pitchFamily="18" charset="0"/>
                          <a:ea typeface="Cambria Math" panose="02040503050406030204" pitchFamily="18" charset="0"/>
                        </a:rPr>
                        <m:t>𝐅</m:t>
                      </m:r>
                      <m:r>
                        <a:rPr lang="en-US" i="1">
                          <a:latin typeface="Cambria Math" panose="02040503050406030204" pitchFamily="18" charset="0"/>
                          <a:ea typeface="Cambria Math" panose="02040503050406030204" pitchFamily="18" charset="0"/>
                        </a:rPr>
                        <m:t>∙</m:t>
                      </m:r>
                      <m:f>
                        <m:fPr>
                          <m:ctrlPr>
                            <a:rPr lang="en-US" i="1">
                              <a:latin typeface="Cambria Math" panose="02040503050406030204" pitchFamily="18" charset="0"/>
                              <a:ea typeface="Cambria Math" panose="02040503050406030204" pitchFamily="18" charset="0"/>
                            </a:rPr>
                          </m:ctrlPr>
                        </m:fPr>
                        <m:num>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𝑓</m:t>
                          </m:r>
                        </m:num>
                        <m:den>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ℏ</m:t>
                          </m:r>
                          <m:r>
                            <a:rPr lang="en-US" b="1" i="0">
                              <a:latin typeface="Cambria Math" panose="02040503050406030204" pitchFamily="18" charset="0"/>
                              <a:ea typeface="Cambria Math" panose="02040503050406030204" pitchFamily="18" charset="0"/>
                            </a:rPr>
                            <m:t>𝐤</m:t>
                          </m:r>
                        </m:den>
                      </m:f>
                      <m:r>
                        <a:rPr lang="en-US" i="1">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ea typeface="Cambria Math" panose="02040503050406030204" pitchFamily="18" charset="0"/>
                            </a:rPr>
                          </m:ctrlPr>
                        </m:sSubPr>
                        <m:e>
                          <m:d>
                            <m:dPr>
                              <m:ctrlPr>
                                <a:rPr lang="en-US" i="1">
                                  <a:latin typeface="Cambria Math" panose="02040503050406030204" pitchFamily="18" charset="0"/>
                                  <a:ea typeface="Cambria Math" panose="02040503050406030204" pitchFamily="18" charset="0"/>
                                </a:rPr>
                              </m:ctrlPr>
                            </m:dPr>
                            <m:e>
                              <m:f>
                                <m:fPr>
                                  <m:ctrlPr>
                                    <a:rPr lang="en-US" i="1">
                                      <a:latin typeface="Cambria Math" panose="02040503050406030204" pitchFamily="18" charset="0"/>
                                      <a:ea typeface="Cambria Math" panose="02040503050406030204" pitchFamily="18" charset="0"/>
                                    </a:rPr>
                                  </m:ctrlPr>
                                </m:fPr>
                                <m:num>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𝑓</m:t>
                                  </m:r>
                                </m:num>
                                <m:den>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𝑡</m:t>
                                  </m:r>
                                </m:den>
                              </m:f>
                            </m:e>
                          </m:d>
                        </m:e>
                        <m:sub>
                          <m:r>
                            <m:rPr>
                              <m:sty m:val="p"/>
                            </m:rPr>
                            <a:rPr lang="en-US" i="0">
                              <a:latin typeface="Cambria Math" panose="02040503050406030204" pitchFamily="18" charset="0"/>
                              <a:ea typeface="Cambria Math" panose="02040503050406030204" pitchFamily="18" charset="0"/>
                            </a:rPr>
                            <m:t>colli</m:t>
                          </m:r>
                        </m:sub>
                      </m:sSub>
                      <m:r>
                        <a:rPr lang="en-US" i="1">
                          <a:latin typeface="Cambria Math" panose="02040503050406030204" pitchFamily="18" charset="0"/>
                          <a:ea typeface="Cambria Math" panose="02040503050406030204" pitchFamily="18" charset="0"/>
                        </a:rPr>
                        <m:t>≈−</m:t>
                      </m:r>
                      <m:f>
                        <m:fPr>
                          <m:ctrlPr>
                            <a:rPr lang="en-US" i="1">
                              <a:latin typeface="Cambria Math" panose="02040503050406030204" pitchFamily="18" charset="0"/>
                              <a:ea typeface="Cambria Math" panose="02040503050406030204" pitchFamily="18" charset="0"/>
                            </a:rPr>
                          </m:ctrlPr>
                        </m:fPr>
                        <m:num>
                          <m:r>
                            <a:rPr lang="en-US" i="1">
                              <a:latin typeface="Cambria Math" panose="02040503050406030204" pitchFamily="18" charset="0"/>
                              <a:ea typeface="Cambria Math" panose="02040503050406030204" pitchFamily="18" charset="0"/>
                            </a:rPr>
                            <m:t>𝑓</m:t>
                          </m:r>
                          <m:r>
                            <a:rPr lang="en-US" i="1">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𝑓</m:t>
                              </m:r>
                            </m:e>
                            <m:sub>
                              <m:r>
                                <a:rPr lang="en-US" i="1">
                                  <a:latin typeface="Cambria Math" panose="02040503050406030204" pitchFamily="18" charset="0"/>
                                  <a:ea typeface="Cambria Math" panose="02040503050406030204" pitchFamily="18" charset="0"/>
                                </a:rPr>
                                <m:t>0</m:t>
                              </m:r>
                            </m:sub>
                          </m:sSub>
                        </m:num>
                        <m:den>
                          <m:r>
                            <a:rPr lang="en-US" i="1">
                              <a:latin typeface="Cambria Math" panose="02040503050406030204" pitchFamily="18" charset="0"/>
                              <a:ea typeface="Cambria Math" panose="02040503050406030204" pitchFamily="18" charset="0"/>
                            </a:rPr>
                            <m:t>𝜏</m:t>
                          </m:r>
                        </m:den>
                      </m:f>
                    </m:oMath>
                  </m:oMathPara>
                </a14:m>
                <a:endParaRPr lang="en-US" dirty="0"/>
              </a:p>
              <a:p>
                <a:endParaRPr lang="en-US" dirty="0"/>
              </a:p>
              <a:p>
                <a:endParaRPr lang="en-US"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457200" y="1417638"/>
                <a:ext cx="8229600" cy="4708525"/>
              </a:xfrm>
              <a:blipFill rotWithShape="0">
                <a:blip r:embed="rId2" cstate="print"/>
                <a:stretch>
                  <a:fillRect l="-593" t="-1943"/>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fld id="{BC88DC77-64D0-478D-988E-6561AC370B4C}" type="slidenum">
              <a:rPr lang="en-US" smtClean="0"/>
              <a:pPr/>
              <a:t>14</a:t>
            </a:fld>
            <a:endParaRPr lang="en-US"/>
          </a:p>
        </p:txBody>
      </p:sp>
    </p:spTree>
    <p:extLst>
      <p:ext uri="{BB962C8B-B14F-4D97-AF65-F5344CB8AC3E}">
        <p14:creationId xmlns:p14="http://schemas.microsoft.com/office/powerpoint/2010/main" xmlns="" val="418665631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Green-Kubo &amp; Kubo-Greenwood formulas</a:t>
            </a:r>
            <a:endParaRPr lang="en-US" dirty="0"/>
          </a:p>
        </p:txBody>
      </p:sp>
      <p:sp>
        <p:nvSpPr>
          <p:cNvPr id="4" name="Slide Number Placeholder 3"/>
          <p:cNvSpPr>
            <a:spLocks noGrp="1"/>
          </p:cNvSpPr>
          <p:nvPr>
            <p:ph type="sldNum" sz="quarter" idx="12"/>
          </p:nvPr>
        </p:nvSpPr>
        <p:spPr/>
        <p:txBody>
          <a:bodyPr/>
          <a:lstStyle/>
          <a:p>
            <a:fld id="{7E871153-6649-4551-B5D2-CF9E4672F172}" type="slidenum">
              <a:rPr lang="en-US" smtClean="0"/>
              <a:pPr/>
              <a:t>15</a:t>
            </a:fld>
            <a:endParaRPr lang="en-US" dirty="0"/>
          </a:p>
        </p:txBody>
      </p:sp>
      <p:graphicFrame>
        <p:nvGraphicFramePr>
          <p:cNvPr id="6" name="Object 5"/>
          <p:cNvGraphicFramePr>
            <a:graphicFrameLocks noChangeAspect="1"/>
          </p:cNvGraphicFramePr>
          <p:nvPr>
            <p:extLst>
              <p:ext uri="{D42A27DB-BD31-4B8C-83A1-F6EECF244321}">
                <p14:modId xmlns:p14="http://schemas.microsoft.com/office/powerpoint/2010/main" xmlns="" val="3053409717"/>
              </p:ext>
            </p:extLst>
          </p:nvPr>
        </p:nvGraphicFramePr>
        <p:xfrm>
          <a:off x="1066800" y="2025650"/>
          <a:ext cx="6802437" cy="3841750"/>
        </p:xfrm>
        <a:graphic>
          <a:graphicData uri="http://schemas.openxmlformats.org/presentationml/2006/ole">
            <p:oleObj spid="_x0000_s294927" name="Equation" r:id="rId4" imgW="3327120" imgH="1879560" progId="Equation.DSMT4">
              <p:embed/>
            </p:oleObj>
          </a:graphicData>
        </a:graphic>
      </p:graphicFrame>
    </p:spTree>
    <p:extLst>
      <p:ext uri="{BB962C8B-B14F-4D97-AF65-F5344CB8AC3E}">
        <p14:creationId xmlns:p14="http://schemas.microsoft.com/office/powerpoint/2010/main" xmlns="" val="271474588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p:txBody>
          <a:bodyPr>
            <a:normAutofit fontScale="90000"/>
          </a:bodyPr>
          <a:lstStyle/>
          <a:p>
            <a:r>
              <a:rPr lang="en-US" altLang="en-US" smtClean="0"/>
              <a:t>Diffusive transport vs ballistic transport</a:t>
            </a:r>
          </a:p>
        </p:txBody>
      </p:sp>
      <p:pic>
        <p:nvPicPr>
          <p:cNvPr id="72707" name="Picture 3" descr="brown1"/>
          <p:cNvPicPr>
            <a:picLocks noGrp="1" noChangeAspect="1" noChangeArrowheads="1"/>
          </p:cNvPicPr>
          <p:nvPr>
            <p:ph idx="1"/>
          </p:nvPr>
        </p:nvPicPr>
        <p:blipFill>
          <a:blip r:embed="rId4" cstate="print">
            <a:extLst>
              <a:ext uri="{28A0092B-C50C-407E-A947-70E740481C1C}">
                <a14:useLocalDpi xmlns:a14="http://schemas.microsoft.com/office/drawing/2010/main" xmlns="" val="0"/>
              </a:ext>
            </a:extLst>
          </a:blip>
          <a:stretch>
            <a:fillRect/>
          </a:stretch>
        </p:blipFill>
        <p:spPr>
          <a:xfrm>
            <a:off x="6248400" y="3429000"/>
            <a:ext cx="2590800" cy="2590800"/>
          </a:xfrm>
        </p:spPr>
      </p:pic>
      <p:sp>
        <p:nvSpPr>
          <p:cNvPr id="13" name="Slide Number Placeholder 7"/>
          <p:cNvSpPr>
            <a:spLocks noGrp="1"/>
          </p:cNvSpPr>
          <p:nvPr>
            <p:ph type="sldNum" sz="quarter" idx="12"/>
          </p:nvPr>
        </p:nvSpPr>
        <p:spPr/>
        <p:txBody>
          <a:bodyPr/>
          <a:lstStyle/>
          <a:p>
            <a:fld id="{0ED087C5-97BB-467A-B594-E82DD546BCC7}" type="slidenum">
              <a:rPr lang="en-GB" altLang="en-US"/>
              <a:pPr/>
              <a:t>16</a:t>
            </a:fld>
            <a:endParaRPr lang="en-GB" altLang="en-US"/>
          </a:p>
        </p:txBody>
      </p:sp>
      <p:graphicFrame>
        <p:nvGraphicFramePr>
          <p:cNvPr id="72708" name="Object 4"/>
          <p:cNvGraphicFramePr>
            <a:graphicFrameLocks noGrp="1" noChangeAspect="1"/>
          </p:cNvGraphicFramePr>
          <p:nvPr>
            <p:ph sz="quarter" idx="4294967295"/>
          </p:nvPr>
        </p:nvGraphicFramePr>
        <p:xfrm>
          <a:off x="609600" y="2089150"/>
          <a:ext cx="609600" cy="495300"/>
        </p:xfrm>
        <a:graphic>
          <a:graphicData uri="http://schemas.openxmlformats.org/presentationml/2006/ole">
            <p:oleObj spid="_x0000_s285743" name="Equation" r:id="rId5" imgW="431613" imgH="330057" progId="Equation.DSMT4">
              <p:embed/>
            </p:oleObj>
          </a:graphicData>
        </a:graphic>
      </p:graphicFrame>
      <p:graphicFrame>
        <p:nvGraphicFramePr>
          <p:cNvPr id="72709" name="Object 5"/>
          <p:cNvGraphicFramePr>
            <a:graphicFrameLocks noGrp="1" noChangeAspect="1"/>
          </p:cNvGraphicFramePr>
          <p:nvPr>
            <p:ph sz="quarter" idx="4294967295"/>
          </p:nvPr>
        </p:nvGraphicFramePr>
        <p:xfrm>
          <a:off x="4572000" y="1981200"/>
          <a:ext cx="533400" cy="376238"/>
        </p:xfrm>
        <a:graphic>
          <a:graphicData uri="http://schemas.openxmlformats.org/presentationml/2006/ole">
            <p:oleObj spid="_x0000_s285744" name="Equation" r:id="rId6" imgW="228501" imgH="152334" progId="Equation.DSMT4">
              <p:embed/>
            </p:oleObj>
          </a:graphicData>
        </a:graphic>
      </p:graphicFrame>
      <p:graphicFrame>
        <p:nvGraphicFramePr>
          <p:cNvPr id="72715" name="Object 11"/>
          <p:cNvGraphicFramePr>
            <a:graphicFrameLocks noGrp="1" noChangeAspect="1"/>
          </p:cNvGraphicFramePr>
          <p:nvPr>
            <p:ph sz="quarter" idx="4294967295"/>
          </p:nvPr>
        </p:nvGraphicFramePr>
        <p:xfrm>
          <a:off x="5257800" y="3124200"/>
          <a:ext cx="609600" cy="430212"/>
        </p:xfrm>
        <a:graphic>
          <a:graphicData uri="http://schemas.openxmlformats.org/presentationml/2006/ole">
            <p:oleObj spid="_x0000_s285745" name="Equation" r:id="rId7" imgW="342751" imgH="228501" progId="Equation.DSMT4">
              <p:embed/>
            </p:oleObj>
          </a:graphicData>
        </a:graphic>
      </p:graphicFrame>
      <p:sp>
        <p:nvSpPr>
          <p:cNvPr id="72710" name="Line 6"/>
          <p:cNvSpPr>
            <a:spLocks noChangeShapeType="1"/>
          </p:cNvSpPr>
          <p:nvPr/>
        </p:nvSpPr>
        <p:spPr bwMode="auto">
          <a:xfrm>
            <a:off x="1524000" y="5638800"/>
            <a:ext cx="5181600" cy="0"/>
          </a:xfrm>
          <a:prstGeom prst="line">
            <a:avLst/>
          </a:prstGeom>
          <a:noFill/>
          <a:ln w="254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72711" name="Line 7"/>
          <p:cNvSpPr>
            <a:spLocks noChangeShapeType="1"/>
          </p:cNvSpPr>
          <p:nvPr/>
        </p:nvSpPr>
        <p:spPr bwMode="auto">
          <a:xfrm flipV="1">
            <a:off x="1524000" y="2133600"/>
            <a:ext cx="0" cy="3505200"/>
          </a:xfrm>
          <a:prstGeom prst="line">
            <a:avLst/>
          </a:prstGeom>
          <a:noFill/>
          <a:ln w="254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72712" name="Line 8"/>
          <p:cNvSpPr>
            <a:spLocks noChangeShapeType="1"/>
          </p:cNvSpPr>
          <p:nvPr/>
        </p:nvSpPr>
        <p:spPr bwMode="auto">
          <a:xfrm flipV="1">
            <a:off x="1524000" y="2514600"/>
            <a:ext cx="3581400" cy="3124200"/>
          </a:xfrm>
          <a:prstGeom prst="line">
            <a:avLst/>
          </a:prstGeom>
          <a:noFill/>
          <a:ln w="9525">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72713" name="Freeform 9"/>
          <p:cNvSpPr>
            <a:spLocks/>
          </p:cNvSpPr>
          <p:nvPr/>
        </p:nvSpPr>
        <p:spPr bwMode="auto">
          <a:xfrm>
            <a:off x="1524000" y="3733800"/>
            <a:ext cx="3962400" cy="1905000"/>
          </a:xfrm>
          <a:custGeom>
            <a:avLst/>
            <a:gdLst>
              <a:gd name="T0" fmla="*/ 0 w 2496"/>
              <a:gd name="T1" fmla="*/ 1200 h 1200"/>
              <a:gd name="T2" fmla="*/ 624 w 2496"/>
              <a:gd name="T3" fmla="*/ 720 h 1200"/>
              <a:gd name="T4" fmla="*/ 1440 w 2496"/>
              <a:gd name="T5" fmla="*/ 288 h 1200"/>
              <a:gd name="T6" fmla="*/ 2496 w 2496"/>
              <a:gd name="T7" fmla="*/ 0 h 1200"/>
            </a:gdLst>
            <a:ahLst/>
            <a:cxnLst>
              <a:cxn ang="0">
                <a:pos x="T0" y="T1"/>
              </a:cxn>
              <a:cxn ang="0">
                <a:pos x="T2" y="T3"/>
              </a:cxn>
              <a:cxn ang="0">
                <a:pos x="T4" y="T5"/>
              </a:cxn>
              <a:cxn ang="0">
                <a:pos x="T6" y="T7"/>
              </a:cxn>
            </a:cxnLst>
            <a:rect l="0" t="0" r="r" b="b"/>
            <a:pathLst>
              <a:path w="2496" h="1200">
                <a:moveTo>
                  <a:pt x="0" y="1200"/>
                </a:moveTo>
                <a:cubicBezTo>
                  <a:pt x="192" y="1036"/>
                  <a:pt x="384" y="872"/>
                  <a:pt x="624" y="720"/>
                </a:cubicBezTo>
                <a:cubicBezTo>
                  <a:pt x="864" y="568"/>
                  <a:pt x="1128" y="408"/>
                  <a:pt x="1440" y="288"/>
                </a:cubicBezTo>
                <a:cubicBezTo>
                  <a:pt x="1752" y="168"/>
                  <a:pt x="2124" y="84"/>
                  <a:pt x="2496" y="0"/>
                </a:cubicBezTo>
              </a:path>
            </a:pathLst>
          </a:custGeom>
          <a:noFill/>
          <a:ln w="9525">
            <a:solidFill>
              <a:srgbClr val="9933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72714" name="Text Box 10"/>
          <p:cNvSpPr txBox="1">
            <a:spLocks noChangeArrowheads="1"/>
          </p:cNvSpPr>
          <p:nvPr/>
        </p:nvSpPr>
        <p:spPr bwMode="auto">
          <a:xfrm>
            <a:off x="6324600" y="5791200"/>
            <a:ext cx="304800"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0" hangingPunct="0">
              <a:spcBef>
                <a:spcPct val="50000"/>
              </a:spcBef>
            </a:pPr>
            <a:r>
              <a:rPr lang="en-US" altLang="en-US" i="1">
                <a:solidFill>
                  <a:schemeClr val="tx1"/>
                </a:solidFill>
                <a:latin typeface="Verdana" panose="020B0604030504040204" pitchFamily="34" charset="0"/>
              </a:rPr>
              <a:t>t</a:t>
            </a:r>
          </a:p>
        </p:txBody>
      </p:sp>
      <p:pic>
        <p:nvPicPr>
          <p:cNvPr id="72716" name="Picture 12" descr="ballistic"/>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6934200" y="1295400"/>
            <a:ext cx="1543050" cy="21336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30984348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p:txBody>
          <a:bodyPr/>
          <a:lstStyle/>
          <a:p>
            <a:r>
              <a:rPr lang="en-US" altLang="en-US" smtClean="0"/>
              <a:t>Thermal conductance</a:t>
            </a:r>
          </a:p>
        </p:txBody>
      </p:sp>
      <p:graphicFrame>
        <p:nvGraphicFramePr>
          <p:cNvPr id="73731" name="Object 3"/>
          <p:cNvGraphicFramePr>
            <a:graphicFrameLocks noGrp="1" noChangeAspect="1"/>
          </p:cNvGraphicFramePr>
          <p:nvPr>
            <p:ph idx="1"/>
          </p:nvPr>
        </p:nvGraphicFramePr>
        <p:xfrm>
          <a:off x="3124200" y="1828800"/>
          <a:ext cx="2608385" cy="1524000"/>
        </p:xfrm>
        <a:graphic>
          <a:graphicData uri="http://schemas.openxmlformats.org/presentationml/2006/ole">
            <p:oleObj spid="_x0000_s286737" name="Equation" r:id="rId4" imgW="1130040" imgH="660240" progId="Equation.DSMT4">
              <p:embed/>
            </p:oleObj>
          </a:graphicData>
        </a:graphic>
      </p:graphicFrame>
      <p:sp>
        <p:nvSpPr>
          <p:cNvPr id="5" name="Slide Number Placeholder 2"/>
          <p:cNvSpPr>
            <a:spLocks noGrp="1"/>
          </p:cNvSpPr>
          <p:nvPr>
            <p:ph type="sldNum" sz="quarter" idx="12"/>
          </p:nvPr>
        </p:nvSpPr>
        <p:spPr/>
        <p:txBody>
          <a:bodyPr/>
          <a:lstStyle/>
          <a:p>
            <a:fld id="{4A5DC4D8-B408-40B8-AB18-465CECCBA3EB}" type="slidenum">
              <a:rPr lang="en-GB" altLang="en-US"/>
              <a:pPr/>
              <a:t>17</a:t>
            </a:fld>
            <a:endParaRPr lang="en-GB" altLang="en-US"/>
          </a:p>
        </p:txBody>
      </p:sp>
      <p:pic>
        <p:nvPicPr>
          <p:cNvPr id="73732" name="Picture 4" descr="junction"/>
          <p:cNvPicPr>
            <a:picLocks noGrp="1" noChangeAspect="1" noChangeArrowheads="1"/>
          </p:cNvPicPr>
          <p:nvPr>
            <p:ph sz="half" idx="4294967295"/>
          </p:nvPr>
        </p:nvPicPr>
        <p:blipFill>
          <a:blip r:embed="rId5" cstate="print">
            <a:extLst>
              <a:ext uri="{28A0092B-C50C-407E-A947-70E740481C1C}">
                <a14:useLocalDpi xmlns:a14="http://schemas.microsoft.com/office/drawing/2010/main" xmlns="" val="0"/>
              </a:ext>
            </a:extLst>
          </a:blip>
          <a:srcRect/>
          <a:stretch>
            <a:fillRect/>
          </a:stretch>
        </p:blipFill>
        <p:spPr>
          <a:xfrm>
            <a:off x="2895600" y="3886200"/>
            <a:ext cx="3048000" cy="1566862"/>
          </a:xfrm>
        </p:spPr>
      </p:pic>
    </p:spTree>
    <p:extLst>
      <p:ext uri="{BB962C8B-B14F-4D97-AF65-F5344CB8AC3E}">
        <p14:creationId xmlns:p14="http://schemas.microsoft.com/office/powerpoint/2010/main" xmlns="" val="285015877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p:txBody>
          <a:bodyPr>
            <a:normAutofit fontScale="90000"/>
          </a:bodyPr>
          <a:lstStyle/>
          <a:p>
            <a:r>
              <a:rPr lang="en-US" altLang="en-US" smtClean="0"/>
              <a:t>Experimental report of Z Wang et al (2007)</a:t>
            </a:r>
          </a:p>
        </p:txBody>
      </p:sp>
      <p:pic>
        <p:nvPicPr>
          <p:cNvPr id="74755" name="Picture 3"/>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914399" y="2057400"/>
            <a:ext cx="4615445" cy="3505200"/>
          </a:xfrm>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5" name="Slide Number Placeholder 2"/>
          <p:cNvSpPr>
            <a:spLocks noGrp="1"/>
          </p:cNvSpPr>
          <p:nvPr>
            <p:ph type="sldNum" sz="quarter" idx="12"/>
          </p:nvPr>
        </p:nvSpPr>
        <p:spPr/>
        <p:txBody>
          <a:bodyPr/>
          <a:lstStyle/>
          <a:p>
            <a:fld id="{4A6B7ACB-40E7-4762-B6D9-F5FF7AE806DD}" type="slidenum">
              <a:rPr lang="en-GB" altLang="en-US"/>
              <a:pPr/>
              <a:t>18</a:t>
            </a:fld>
            <a:endParaRPr lang="en-GB" altLang="en-US"/>
          </a:p>
        </p:txBody>
      </p:sp>
      <p:sp>
        <p:nvSpPr>
          <p:cNvPr id="74756" name="Text Box 4"/>
          <p:cNvSpPr txBox="1">
            <a:spLocks noChangeArrowheads="1"/>
          </p:cNvSpPr>
          <p:nvPr/>
        </p:nvSpPr>
        <p:spPr bwMode="auto">
          <a:xfrm>
            <a:off x="6172200" y="2057400"/>
            <a:ext cx="2667000" cy="30469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eaLnBrk="0" hangingPunct="0">
              <a:spcBef>
                <a:spcPct val="50000"/>
              </a:spcBef>
            </a:pPr>
            <a:r>
              <a:rPr lang="en-US" altLang="en-US" sz="2400" dirty="0">
                <a:solidFill>
                  <a:schemeClr val="tx1"/>
                </a:solidFill>
                <a:latin typeface="Times New Roman" pitchFamily="18" charset="0"/>
                <a:cs typeface="Times New Roman" pitchFamily="18" charset="0"/>
              </a:rPr>
              <a:t>The experimentally measured thermal conductance is 50pW/K for </a:t>
            </a:r>
            <a:r>
              <a:rPr lang="en-US" altLang="en-US" sz="2400" dirty="0" err="1">
                <a:solidFill>
                  <a:schemeClr val="tx1"/>
                </a:solidFill>
                <a:latin typeface="Times New Roman" pitchFamily="18" charset="0"/>
                <a:cs typeface="Times New Roman" pitchFamily="18" charset="0"/>
              </a:rPr>
              <a:t>alkane</a:t>
            </a:r>
            <a:r>
              <a:rPr lang="en-US" altLang="en-US" sz="2400" dirty="0">
                <a:solidFill>
                  <a:schemeClr val="tx1"/>
                </a:solidFill>
                <a:latin typeface="Times New Roman" pitchFamily="18" charset="0"/>
                <a:cs typeface="Times New Roman" pitchFamily="18" charset="0"/>
              </a:rPr>
              <a:t> chains at 1000K, From Z Wang et al, Science 317, 787 (2007).</a:t>
            </a:r>
          </a:p>
        </p:txBody>
      </p:sp>
    </p:spTree>
    <p:extLst>
      <p:ext uri="{BB962C8B-B14F-4D97-AF65-F5344CB8AC3E}">
        <p14:creationId xmlns:p14="http://schemas.microsoft.com/office/powerpoint/2010/main" xmlns="" val="37922822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p:txBody>
          <a:bodyPr/>
          <a:lstStyle/>
          <a:p>
            <a:r>
              <a:rPr lang="en-US" altLang="en-US" smtClean="0"/>
              <a:t>“Universal” thermal conductance</a:t>
            </a:r>
          </a:p>
        </p:txBody>
      </p:sp>
      <p:graphicFrame>
        <p:nvGraphicFramePr>
          <p:cNvPr id="76803" name="Object 3"/>
          <p:cNvGraphicFramePr>
            <a:graphicFrameLocks noGrp="1" noChangeAspect="1"/>
          </p:cNvGraphicFramePr>
          <p:nvPr>
            <p:ph idx="1"/>
          </p:nvPr>
        </p:nvGraphicFramePr>
        <p:xfrm>
          <a:off x="1676399" y="2057400"/>
          <a:ext cx="3071091" cy="1447800"/>
        </p:xfrm>
        <a:graphic>
          <a:graphicData uri="http://schemas.openxmlformats.org/presentationml/2006/ole">
            <p:oleObj spid="_x0000_s287761" name="Equation" r:id="rId3" imgW="888840" imgH="419040" progId="Equation.DSMT4">
              <p:embed/>
            </p:oleObj>
          </a:graphicData>
        </a:graphic>
      </p:graphicFrame>
      <p:sp>
        <p:nvSpPr>
          <p:cNvPr id="19" name="Slide Number Placeholder 2"/>
          <p:cNvSpPr>
            <a:spLocks noGrp="1"/>
          </p:cNvSpPr>
          <p:nvPr>
            <p:ph type="sldNum" sz="quarter" idx="12"/>
          </p:nvPr>
        </p:nvSpPr>
        <p:spPr/>
        <p:txBody>
          <a:bodyPr/>
          <a:lstStyle/>
          <a:p>
            <a:fld id="{36D0D424-CB17-481F-9210-19C7289CBD80}" type="slidenum">
              <a:rPr lang="en-GB" altLang="en-US"/>
              <a:pPr/>
              <a:t>19</a:t>
            </a:fld>
            <a:endParaRPr lang="en-GB" altLang="en-US"/>
          </a:p>
        </p:txBody>
      </p:sp>
      <p:sp>
        <p:nvSpPr>
          <p:cNvPr id="76804" name="Text Box 4"/>
          <p:cNvSpPr txBox="1">
            <a:spLocks noChangeArrowheads="1"/>
          </p:cNvSpPr>
          <p:nvPr/>
        </p:nvSpPr>
        <p:spPr bwMode="auto">
          <a:xfrm>
            <a:off x="5486400" y="2209800"/>
            <a:ext cx="2590800" cy="6413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0" hangingPunct="0">
              <a:spcBef>
                <a:spcPct val="50000"/>
              </a:spcBef>
            </a:pPr>
            <a:r>
              <a:rPr lang="en-US" altLang="en-US" dirty="0" err="1">
                <a:solidFill>
                  <a:schemeClr val="tx1"/>
                </a:solidFill>
                <a:latin typeface="Times New Roman" pitchFamily="18" charset="0"/>
                <a:cs typeface="Times New Roman" pitchFamily="18" charset="0"/>
              </a:rPr>
              <a:t>Rego</a:t>
            </a:r>
            <a:r>
              <a:rPr lang="en-US" altLang="en-US" dirty="0">
                <a:solidFill>
                  <a:schemeClr val="tx1"/>
                </a:solidFill>
                <a:latin typeface="Times New Roman" pitchFamily="18" charset="0"/>
                <a:cs typeface="Times New Roman" pitchFamily="18" charset="0"/>
              </a:rPr>
              <a:t> &amp; </a:t>
            </a:r>
            <a:r>
              <a:rPr lang="en-US" altLang="en-US" dirty="0" err="1">
                <a:solidFill>
                  <a:schemeClr val="tx1"/>
                </a:solidFill>
                <a:latin typeface="Times New Roman" pitchFamily="18" charset="0"/>
                <a:cs typeface="Times New Roman" pitchFamily="18" charset="0"/>
              </a:rPr>
              <a:t>Kirczenow</a:t>
            </a:r>
            <a:r>
              <a:rPr lang="en-US" altLang="en-US" dirty="0">
                <a:solidFill>
                  <a:schemeClr val="tx1"/>
                </a:solidFill>
                <a:latin typeface="Times New Roman" pitchFamily="18" charset="0"/>
                <a:cs typeface="Times New Roman" pitchFamily="18" charset="0"/>
              </a:rPr>
              <a:t>, PRL 81, 232 (1998).</a:t>
            </a:r>
          </a:p>
        </p:txBody>
      </p:sp>
      <p:sp>
        <p:nvSpPr>
          <p:cNvPr id="76805" name="Oval 5"/>
          <p:cNvSpPr>
            <a:spLocks noChangeArrowheads="1"/>
          </p:cNvSpPr>
          <p:nvPr/>
        </p:nvSpPr>
        <p:spPr bwMode="auto">
          <a:xfrm>
            <a:off x="1600200" y="4800600"/>
            <a:ext cx="152400" cy="152400"/>
          </a:xfrm>
          <a:prstGeom prst="ellipse">
            <a:avLst/>
          </a:prstGeom>
          <a:solidFill>
            <a:schemeClr val="accent1"/>
          </a:solidFill>
          <a:ln w="9525">
            <a:solidFill>
              <a:srgbClr val="000000"/>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76806" name="Oval 6"/>
          <p:cNvSpPr>
            <a:spLocks noChangeArrowheads="1"/>
          </p:cNvSpPr>
          <p:nvPr/>
        </p:nvSpPr>
        <p:spPr bwMode="auto">
          <a:xfrm>
            <a:off x="2743200" y="4800600"/>
            <a:ext cx="152400" cy="152400"/>
          </a:xfrm>
          <a:prstGeom prst="ellipse">
            <a:avLst/>
          </a:prstGeom>
          <a:solidFill>
            <a:schemeClr val="accent1"/>
          </a:solidFill>
          <a:ln w="9525">
            <a:solidFill>
              <a:srgbClr val="000000"/>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76807" name="Oval 7"/>
          <p:cNvSpPr>
            <a:spLocks noChangeArrowheads="1"/>
          </p:cNvSpPr>
          <p:nvPr/>
        </p:nvSpPr>
        <p:spPr bwMode="auto">
          <a:xfrm>
            <a:off x="3886200" y="4800600"/>
            <a:ext cx="152400" cy="152400"/>
          </a:xfrm>
          <a:prstGeom prst="ellipse">
            <a:avLst/>
          </a:prstGeom>
          <a:solidFill>
            <a:schemeClr val="accent1"/>
          </a:solidFill>
          <a:ln w="9525">
            <a:solidFill>
              <a:srgbClr val="000000"/>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76808" name="Oval 8"/>
          <p:cNvSpPr>
            <a:spLocks noChangeArrowheads="1"/>
          </p:cNvSpPr>
          <p:nvPr/>
        </p:nvSpPr>
        <p:spPr bwMode="auto">
          <a:xfrm>
            <a:off x="5029200" y="4800600"/>
            <a:ext cx="152400" cy="152400"/>
          </a:xfrm>
          <a:prstGeom prst="ellipse">
            <a:avLst/>
          </a:prstGeom>
          <a:solidFill>
            <a:schemeClr val="accent1"/>
          </a:solidFill>
          <a:ln w="9525">
            <a:solidFill>
              <a:srgbClr val="000000"/>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76809" name="Oval 9"/>
          <p:cNvSpPr>
            <a:spLocks noChangeArrowheads="1"/>
          </p:cNvSpPr>
          <p:nvPr/>
        </p:nvSpPr>
        <p:spPr bwMode="auto">
          <a:xfrm>
            <a:off x="6172200" y="4800600"/>
            <a:ext cx="152400" cy="152400"/>
          </a:xfrm>
          <a:prstGeom prst="ellipse">
            <a:avLst/>
          </a:prstGeom>
          <a:solidFill>
            <a:schemeClr val="accent1"/>
          </a:solidFill>
          <a:ln w="9525">
            <a:solidFill>
              <a:srgbClr val="000000"/>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76810" name="Oval 10"/>
          <p:cNvSpPr>
            <a:spLocks noChangeArrowheads="1"/>
          </p:cNvSpPr>
          <p:nvPr/>
        </p:nvSpPr>
        <p:spPr bwMode="auto">
          <a:xfrm>
            <a:off x="7391400" y="4800600"/>
            <a:ext cx="152400" cy="152400"/>
          </a:xfrm>
          <a:prstGeom prst="ellipse">
            <a:avLst/>
          </a:prstGeom>
          <a:solidFill>
            <a:schemeClr val="accent1"/>
          </a:solidFill>
          <a:ln w="9525">
            <a:solidFill>
              <a:srgbClr val="000000"/>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76811" name="Freeform 11"/>
          <p:cNvSpPr>
            <a:spLocks/>
          </p:cNvSpPr>
          <p:nvPr/>
        </p:nvSpPr>
        <p:spPr bwMode="auto">
          <a:xfrm>
            <a:off x="1746250" y="4710113"/>
            <a:ext cx="982663" cy="249237"/>
          </a:xfrm>
          <a:custGeom>
            <a:avLst/>
            <a:gdLst>
              <a:gd name="T0" fmla="*/ 0 w 619"/>
              <a:gd name="T1" fmla="*/ 122 h 157"/>
              <a:gd name="T2" fmla="*/ 96 w 619"/>
              <a:gd name="T3" fmla="*/ 26 h 157"/>
              <a:gd name="T4" fmla="*/ 148 w 619"/>
              <a:gd name="T5" fmla="*/ 35 h 157"/>
              <a:gd name="T6" fmla="*/ 131 w 619"/>
              <a:gd name="T7" fmla="*/ 140 h 157"/>
              <a:gd name="T8" fmla="*/ 104 w 619"/>
              <a:gd name="T9" fmla="*/ 131 h 157"/>
              <a:gd name="T10" fmla="*/ 148 w 619"/>
              <a:gd name="T11" fmla="*/ 44 h 157"/>
              <a:gd name="T12" fmla="*/ 270 w 619"/>
              <a:gd name="T13" fmla="*/ 53 h 157"/>
              <a:gd name="T14" fmla="*/ 235 w 619"/>
              <a:gd name="T15" fmla="*/ 96 h 157"/>
              <a:gd name="T16" fmla="*/ 209 w 619"/>
              <a:gd name="T17" fmla="*/ 53 h 157"/>
              <a:gd name="T18" fmla="*/ 279 w 619"/>
              <a:gd name="T19" fmla="*/ 0 h 157"/>
              <a:gd name="T20" fmla="*/ 375 w 619"/>
              <a:gd name="T21" fmla="*/ 35 h 157"/>
              <a:gd name="T22" fmla="*/ 349 w 619"/>
              <a:gd name="T23" fmla="*/ 149 h 157"/>
              <a:gd name="T24" fmla="*/ 323 w 619"/>
              <a:gd name="T25" fmla="*/ 140 h 157"/>
              <a:gd name="T26" fmla="*/ 331 w 619"/>
              <a:gd name="T27" fmla="*/ 114 h 157"/>
              <a:gd name="T28" fmla="*/ 384 w 619"/>
              <a:gd name="T29" fmla="*/ 53 h 157"/>
              <a:gd name="T30" fmla="*/ 488 w 619"/>
              <a:gd name="T31" fmla="*/ 61 h 157"/>
              <a:gd name="T32" fmla="*/ 488 w 619"/>
              <a:gd name="T33" fmla="*/ 122 h 157"/>
              <a:gd name="T34" fmla="*/ 462 w 619"/>
              <a:gd name="T35" fmla="*/ 131 h 157"/>
              <a:gd name="T36" fmla="*/ 497 w 619"/>
              <a:gd name="T37" fmla="*/ 79 h 157"/>
              <a:gd name="T38" fmla="*/ 549 w 619"/>
              <a:gd name="T39" fmla="*/ 157 h 157"/>
              <a:gd name="T40" fmla="*/ 593 w 619"/>
              <a:gd name="T41" fmla="*/ 70 h 157"/>
              <a:gd name="T42" fmla="*/ 619 w 619"/>
              <a:gd name="T43" fmla="*/ 79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19" h="157">
                <a:moveTo>
                  <a:pt x="0" y="122"/>
                </a:moveTo>
                <a:cubicBezTo>
                  <a:pt x="25" y="84"/>
                  <a:pt x="52" y="41"/>
                  <a:pt x="96" y="26"/>
                </a:cubicBezTo>
                <a:cubicBezTo>
                  <a:pt x="113" y="29"/>
                  <a:pt x="133" y="26"/>
                  <a:pt x="148" y="35"/>
                </a:cubicBezTo>
                <a:cubicBezTo>
                  <a:pt x="175" y="51"/>
                  <a:pt x="144" y="120"/>
                  <a:pt x="131" y="140"/>
                </a:cubicBezTo>
                <a:cubicBezTo>
                  <a:pt x="122" y="137"/>
                  <a:pt x="111" y="138"/>
                  <a:pt x="104" y="131"/>
                </a:cubicBezTo>
                <a:cubicBezTo>
                  <a:pt x="69" y="96"/>
                  <a:pt x="126" y="58"/>
                  <a:pt x="148" y="44"/>
                </a:cubicBezTo>
                <a:cubicBezTo>
                  <a:pt x="189" y="47"/>
                  <a:pt x="232" y="38"/>
                  <a:pt x="270" y="53"/>
                </a:cubicBezTo>
                <a:cubicBezTo>
                  <a:pt x="324" y="74"/>
                  <a:pt x="243" y="94"/>
                  <a:pt x="235" y="96"/>
                </a:cubicBezTo>
                <a:cubicBezTo>
                  <a:pt x="191" y="143"/>
                  <a:pt x="199" y="80"/>
                  <a:pt x="209" y="53"/>
                </a:cubicBezTo>
                <a:cubicBezTo>
                  <a:pt x="221" y="21"/>
                  <a:pt x="249" y="10"/>
                  <a:pt x="279" y="0"/>
                </a:cubicBezTo>
                <a:cubicBezTo>
                  <a:pt x="359" y="21"/>
                  <a:pt x="329" y="5"/>
                  <a:pt x="375" y="35"/>
                </a:cubicBezTo>
                <a:cubicBezTo>
                  <a:pt x="391" y="82"/>
                  <a:pt x="407" y="129"/>
                  <a:pt x="349" y="149"/>
                </a:cubicBezTo>
                <a:cubicBezTo>
                  <a:pt x="340" y="146"/>
                  <a:pt x="327" y="148"/>
                  <a:pt x="323" y="140"/>
                </a:cubicBezTo>
                <a:cubicBezTo>
                  <a:pt x="319" y="132"/>
                  <a:pt x="329" y="123"/>
                  <a:pt x="331" y="114"/>
                </a:cubicBezTo>
                <a:cubicBezTo>
                  <a:pt x="342" y="73"/>
                  <a:pt x="343" y="65"/>
                  <a:pt x="384" y="53"/>
                </a:cubicBezTo>
                <a:cubicBezTo>
                  <a:pt x="419" y="56"/>
                  <a:pt x="455" y="51"/>
                  <a:pt x="488" y="61"/>
                </a:cubicBezTo>
                <a:cubicBezTo>
                  <a:pt x="508" y="67"/>
                  <a:pt x="491" y="118"/>
                  <a:pt x="488" y="122"/>
                </a:cubicBezTo>
                <a:cubicBezTo>
                  <a:pt x="482" y="129"/>
                  <a:pt x="471" y="128"/>
                  <a:pt x="462" y="131"/>
                </a:cubicBezTo>
                <a:cubicBezTo>
                  <a:pt x="448" y="89"/>
                  <a:pt x="458" y="92"/>
                  <a:pt x="497" y="79"/>
                </a:cubicBezTo>
                <a:cubicBezTo>
                  <a:pt x="562" y="92"/>
                  <a:pt x="563" y="92"/>
                  <a:pt x="549" y="157"/>
                </a:cubicBezTo>
                <a:cubicBezTo>
                  <a:pt x="536" y="114"/>
                  <a:pt x="550" y="85"/>
                  <a:pt x="593" y="70"/>
                </a:cubicBezTo>
                <a:cubicBezTo>
                  <a:pt x="614" y="91"/>
                  <a:pt x="605" y="94"/>
                  <a:pt x="619" y="79"/>
                </a:cubicBezTo>
              </a:path>
            </a:pathLst>
          </a:custGeom>
          <a:noFill/>
          <a:ln w="9525">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76812" name="Freeform 12"/>
          <p:cNvSpPr>
            <a:spLocks/>
          </p:cNvSpPr>
          <p:nvPr/>
        </p:nvSpPr>
        <p:spPr bwMode="auto">
          <a:xfrm>
            <a:off x="2903538" y="4724400"/>
            <a:ext cx="982662" cy="249238"/>
          </a:xfrm>
          <a:custGeom>
            <a:avLst/>
            <a:gdLst>
              <a:gd name="T0" fmla="*/ 0 w 619"/>
              <a:gd name="T1" fmla="*/ 122 h 157"/>
              <a:gd name="T2" fmla="*/ 96 w 619"/>
              <a:gd name="T3" fmla="*/ 26 h 157"/>
              <a:gd name="T4" fmla="*/ 148 w 619"/>
              <a:gd name="T5" fmla="*/ 35 h 157"/>
              <a:gd name="T6" fmla="*/ 131 w 619"/>
              <a:gd name="T7" fmla="*/ 140 h 157"/>
              <a:gd name="T8" fmla="*/ 104 w 619"/>
              <a:gd name="T9" fmla="*/ 131 h 157"/>
              <a:gd name="T10" fmla="*/ 148 w 619"/>
              <a:gd name="T11" fmla="*/ 44 h 157"/>
              <a:gd name="T12" fmla="*/ 270 w 619"/>
              <a:gd name="T13" fmla="*/ 53 h 157"/>
              <a:gd name="T14" fmla="*/ 235 w 619"/>
              <a:gd name="T15" fmla="*/ 96 h 157"/>
              <a:gd name="T16" fmla="*/ 209 w 619"/>
              <a:gd name="T17" fmla="*/ 53 h 157"/>
              <a:gd name="T18" fmla="*/ 279 w 619"/>
              <a:gd name="T19" fmla="*/ 0 h 157"/>
              <a:gd name="T20" fmla="*/ 375 w 619"/>
              <a:gd name="T21" fmla="*/ 35 h 157"/>
              <a:gd name="T22" fmla="*/ 349 w 619"/>
              <a:gd name="T23" fmla="*/ 149 h 157"/>
              <a:gd name="T24" fmla="*/ 323 w 619"/>
              <a:gd name="T25" fmla="*/ 140 h 157"/>
              <a:gd name="T26" fmla="*/ 331 w 619"/>
              <a:gd name="T27" fmla="*/ 114 h 157"/>
              <a:gd name="T28" fmla="*/ 384 w 619"/>
              <a:gd name="T29" fmla="*/ 53 h 157"/>
              <a:gd name="T30" fmla="*/ 488 w 619"/>
              <a:gd name="T31" fmla="*/ 61 h 157"/>
              <a:gd name="T32" fmla="*/ 488 w 619"/>
              <a:gd name="T33" fmla="*/ 122 h 157"/>
              <a:gd name="T34" fmla="*/ 462 w 619"/>
              <a:gd name="T35" fmla="*/ 131 h 157"/>
              <a:gd name="T36" fmla="*/ 497 w 619"/>
              <a:gd name="T37" fmla="*/ 79 h 157"/>
              <a:gd name="T38" fmla="*/ 549 w 619"/>
              <a:gd name="T39" fmla="*/ 157 h 157"/>
              <a:gd name="T40" fmla="*/ 593 w 619"/>
              <a:gd name="T41" fmla="*/ 70 h 157"/>
              <a:gd name="T42" fmla="*/ 619 w 619"/>
              <a:gd name="T43" fmla="*/ 79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19" h="157">
                <a:moveTo>
                  <a:pt x="0" y="122"/>
                </a:moveTo>
                <a:cubicBezTo>
                  <a:pt x="25" y="84"/>
                  <a:pt x="52" y="41"/>
                  <a:pt x="96" y="26"/>
                </a:cubicBezTo>
                <a:cubicBezTo>
                  <a:pt x="113" y="29"/>
                  <a:pt x="133" y="26"/>
                  <a:pt x="148" y="35"/>
                </a:cubicBezTo>
                <a:cubicBezTo>
                  <a:pt x="175" y="51"/>
                  <a:pt x="144" y="120"/>
                  <a:pt x="131" y="140"/>
                </a:cubicBezTo>
                <a:cubicBezTo>
                  <a:pt x="122" y="137"/>
                  <a:pt x="111" y="138"/>
                  <a:pt x="104" y="131"/>
                </a:cubicBezTo>
                <a:cubicBezTo>
                  <a:pt x="69" y="96"/>
                  <a:pt x="126" y="58"/>
                  <a:pt x="148" y="44"/>
                </a:cubicBezTo>
                <a:cubicBezTo>
                  <a:pt x="189" y="47"/>
                  <a:pt x="232" y="38"/>
                  <a:pt x="270" y="53"/>
                </a:cubicBezTo>
                <a:cubicBezTo>
                  <a:pt x="324" y="74"/>
                  <a:pt x="243" y="94"/>
                  <a:pt x="235" y="96"/>
                </a:cubicBezTo>
                <a:cubicBezTo>
                  <a:pt x="191" y="143"/>
                  <a:pt x="199" y="80"/>
                  <a:pt x="209" y="53"/>
                </a:cubicBezTo>
                <a:cubicBezTo>
                  <a:pt x="221" y="21"/>
                  <a:pt x="249" y="10"/>
                  <a:pt x="279" y="0"/>
                </a:cubicBezTo>
                <a:cubicBezTo>
                  <a:pt x="359" y="21"/>
                  <a:pt x="329" y="5"/>
                  <a:pt x="375" y="35"/>
                </a:cubicBezTo>
                <a:cubicBezTo>
                  <a:pt x="391" y="82"/>
                  <a:pt x="407" y="129"/>
                  <a:pt x="349" y="149"/>
                </a:cubicBezTo>
                <a:cubicBezTo>
                  <a:pt x="340" y="146"/>
                  <a:pt x="327" y="148"/>
                  <a:pt x="323" y="140"/>
                </a:cubicBezTo>
                <a:cubicBezTo>
                  <a:pt x="319" y="132"/>
                  <a:pt x="329" y="123"/>
                  <a:pt x="331" y="114"/>
                </a:cubicBezTo>
                <a:cubicBezTo>
                  <a:pt x="342" y="73"/>
                  <a:pt x="343" y="65"/>
                  <a:pt x="384" y="53"/>
                </a:cubicBezTo>
                <a:cubicBezTo>
                  <a:pt x="419" y="56"/>
                  <a:pt x="455" y="51"/>
                  <a:pt x="488" y="61"/>
                </a:cubicBezTo>
                <a:cubicBezTo>
                  <a:pt x="508" y="67"/>
                  <a:pt x="491" y="118"/>
                  <a:pt x="488" y="122"/>
                </a:cubicBezTo>
                <a:cubicBezTo>
                  <a:pt x="482" y="129"/>
                  <a:pt x="471" y="128"/>
                  <a:pt x="462" y="131"/>
                </a:cubicBezTo>
                <a:cubicBezTo>
                  <a:pt x="448" y="89"/>
                  <a:pt x="458" y="92"/>
                  <a:pt x="497" y="79"/>
                </a:cubicBezTo>
                <a:cubicBezTo>
                  <a:pt x="562" y="92"/>
                  <a:pt x="563" y="92"/>
                  <a:pt x="549" y="157"/>
                </a:cubicBezTo>
                <a:cubicBezTo>
                  <a:pt x="536" y="114"/>
                  <a:pt x="550" y="85"/>
                  <a:pt x="593" y="70"/>
                </a:cubicBezTo>
                <a:cubicBezTo>
                  <a:pt x="614" y="91"/>
                  <a:pt x="605" y="94"/>
                  <a:pt x="619" y="79"/>
                </a:cubicBezTo>
              </a:path>
            </a:pathLst>
          </a:custGeom>
          <a:noFill/>
          <a:ln w="9525">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76813" name="Freeform 13"/>
          <p:cNvSpPr>
            <a:spLocks/>
          </p:cNvSpPr>
          <p:nvPr/>
        </p:nvSpPr>
        <p:spPr bwMode="auto">
          <a:xfrm>
            <a:off x="4046538" y="4648200"/>
            <a:ext cx="982662" cy="249238"/>
          </a:xfrm>
          <a:custGeom>
            <a:avLst/>
            <a:gdLst>
              <a:gd name="T0" fmla="*/ 0 w 619"/>
              <a:gd name="T1" fmla="*/ 122 h 157"/>
              <a:gd name="T2" fmla="*/ 96 w 619"/>
              <a:gd name="T3" fmla="*/ 26 h 157"/>
              <a:gd name="T4" fmla="*/ 148 w 619"/>
              <a:gd name="T5" fmla="*/ 35 h 157"/>
              <a:gd name="T6" fmla="*/ 131 w 619"/>
              <a:gd name="T7" fmla="*/ 140 h 157"/>
              <a:gd name="T8" fmla="*/ 104 w 619"/>
              <a:gd name="T9" fmla="*/ 131 h 157"/>
              <a:gd name="T10" fmla="*/ 148 w 619"/>
              <a:gd name="T11" fmla="*/ 44 h 157"/>
              <a:gd name="T12" fmla="*/ 270 w 619"/>
              <a:gd name="T13" fmla="*/ 53 h 157"/>
              <a:gd name="T14" fmla="*/ 235 w 619"/>
              <a:gd name="T15" fmla="*/ 96 h 157"/>
              <a:gd name="T16" fmla="*/ 209 w 619"/>
              <a:gd name="T17" fmla="*/ 53 h 157"/>
              <a:gd name="T18" fmla="*/ 279 w 619"/>
              <a:gd name="T19" fmla="*/ 0 h 157"/>
              <a:gd name="T20" fmla="*/ 375 w 619"/>
              <a:gd name="T21" fmla="*/ 35 h 157"/>
              <a:gd name="T22" fmla="*/ 349 w 619"/>
              <a:gd name="T23" fmla="*/ 149 h 157"/>
              <a:gd name="T24" fmla="*/ 323 w 619"/>
              <a:gd name="T25" fmla="*/ 140 h 157"/>
              <a:gd name="T26" fmla="*/ 331 w 619"/>
              <a:gd name="T27" fmla="*/ 114 h 157"/>
              <a:gd name="T28" fmla="*/ 384 w 619"/>
              <a:gd name="T29" fmla="*/ 53 h 157"/>
              <a:gd name="T30" fmla="*/ 488 w 619"/>
              <a:gd name="T31" fmla="*/ 61 h 157"/>
              <a:gd name="T32" fmla="*/ 488 w 619"/>
              <a:gd name="T33" fmla="*/ 122 h 157"/>
              <a:gd name="T34" fmla="*/ 462 w 619"/>
              <a:gd name="T35" fmla="*/ 131 h 157"/>
              <a:gd name="T36" fmla="*/ 497 w 619"/>
              <a:gd name="T37" fmla="*/ 79 h 157"/>
              <a:gd name="T38" fmla="*/ 549 w 619"/>
              <a:gd name="T39" fmla="*/ 157 h 157"/>
              <a:gd name="T40" fmla="*/ 593 w 619"/>
              <a:gd name="T41" fmla="*/ 70 h 157"/>
              <a:gd name="T42" fmla="*/ 619 w 619"/>
              <a:gd name="T43" fmla="*/ 79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19" h="157">
                <a:moveTo>
                  <a:pt x="0" y="122"/>
                </a:moveTo>
                <a:cubicBezTo>
                  <a:pt x="25" y="84"/>
                  <a:pt x="52" y="41"/>
                  <a:pt x="96" y="26"/>
                </a:cubicBezTo>
                <a:cubicBezTo>
                  <a:pt x="113" y="29"/>
                  <a:pt x="133" y="26"/>
                  <a:pt x="148" y="35"/>
                </a:cubicBezTo>
                <a:cubicBezTo>
                  <a:pt x="175" y="51"/>
                  <a:pt x="144" y="120"/>
                  <a:pt x="131" y="140"/>
                </a:cubicBezTo>
                <a:cubicBezTo>
                  <a:pt x="122" y="137"/>
                  <a:pt x="111" y="138"/>
                  <a:pt x="104" y="131"/>
                </a:cubicBezTo>
                <a:cubicBezTo>
                  <a:pt x="69" y="96"/>
                  <a:pt x="126" y="58"/>
                  <a:pt x="148" y="44"/>
                </a:cubicBezTo>
                <a:cubicBezTo>
                  <a:pt x="189" y="47"/>
                  <a:pt x="232" y="38"/>
                  <a:pt x="270" y="53"/>
                </a:cubicBezTo>
                <a:cubicBezTo>
                  <a:pt x="324" y="74"/>
                  <a:pt x="243" y="94"/>
                  <a:pt x="235" y="96"/>
                </a:cubicBezTo>
                <a:cubicBezTo>
                  <a:pt x="191" y="143"/>
                  <a:pt x="199" y="80"/>
                  <a:pt x="209" y="53"/>
                </a:cubicBezTo>
                <a:cubicBezTo>
                  <a:pt x="221" y="21"/>
                  <a:pt x="249" y="10"/>
                  <a:pt x="279" y="0"/>
                </a:cubicBezTo>
                <a:cubicBezTo>
                  <a:pt x="359" y="21"/>
                  <a:pt x="329" y="5"/>
                  <a:pt x="375" y="35"/>
                </a:cubicBezTo>
                <a:cubicBezTo>
                  <a:pt x="391" y="82"/>
                  <a:pt x="407" y="129"/>
                  <a:pt x="349" y="149"/>
                </a:cubicBezTo>
                <a:cubicBezTo>
                  <a:pt x="340" y="146"/>
                  <a:pt x="327" y="148"/>
                  <a:pt x="323" y="140"/>
                </a:cubicBezTo>
                <a:cubicBezTo>
                  <a:pt x="319" y="132"/>
                  <a:pt x="329" y="123"/>
                  <a:pt x="331" y="114"/>
                </a:cubicBezTo>
                <a:cubicBezTo>
                  <a:pt x="342" y="73"/>
                  <a:pt x="343" y="65"/>
                  <a:pt x="384" y="53"/>
                </a:cubicBezTo>
                <a:cubicBezTo>
                  <a:pt x="419" y="56"/>
                  <a:pt x="455" y="51"/>
                  <a:pt x="488" y="61"/>
                </a:cubicBezTo>
                <a:cubicBezTo>
                  <a:pt x="508" y="67"/>
                  <a:pt x="491" y="118"/>
                  <a:pt x="488" y="122"/>
                </a:cubicBezTo>
                <a:cubicBezTo>
                  <a:pt x="482" y="129"/>
                  <a:pt x="471" y="128"/>
                  <a:pt x="462" y="131"/>
                </a:cubicBezTo>
                <a:cubicBezTo>
                  <a:pt x="448" y="89"/>
                  <a:pt x="458" y="92"/>
                  <a:pt x="497" y="79"/>
                </a:cubicBezTo>
                <a:cubicBezTo>
                  <a:pt x="562" y="92"/>
                  <a:pt x="563" y="92"/>
                  <a:pt x="549" y="157"/>
                </a:cubicBezTo>
                <a:cubicBezTo>
                  <a:pt x="536" y="114"/>
                  <a:pt x="550" y="85"/>
                  <a:pt x="593" y="70"/>
                </a:cubicBezTo>
                <a:cubicBezTo>
                  <a:pt x="614" y="91"/>
                  <a:pt x="605" y="94"/>
                  <a:pt x="619" y="79"/>
                </a:cubicBezTo>
              </a:path>
            </a:pathLst>
          </a:custGeom>
          <a:noFill/>
          <a:ln w="9525">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76814" name="Freeform 14"/>
          <p:cNvSpPr>
            <a:spLocks/>
          </p:cNvSpPr>
          <p:nvPr/>
        </p:nvSpPr>
        <p:spPr bwMode="auto">
          <a:xfrm>
            <a:off x="5189538" y="4648200"/>
            <a:ext cx="982662" cy="249238"/>
          </a:xfrm>
          <a:custGeom>
            <a:avLst/>
            <a:gdLst>
              <a:gd name="T0" fmla="*/ 0 w 619"/>
              <a:gd name="T1" fmla="*/ 122 h 157"/>
              <a:gd name="T2" fmla="*/ 96 w 619"/>
              <a:gd name="T3" fmla="*/ 26 h 157"/>
              <a:gd name="T4" fmla="*/ 148 w 619"/>
              <a:gd name="T5" fmla="*/ 35 h 157"/>
              <a:gd name="T6" fmla="*/ 131 w 619"/>
              <a:gd name="T7" fmla="*/ 140 h 157"/>
              <a:gd name="T8" fmla="*/ 104 w 619"/>
              <a:gd name="T9" fmla="*/ 131 h 157"/>
              <a:gd name="T10" fmla="*/ 148 w 619"/>
              <a:gd name="T11" fmla="*/ 44 h 157"/>
              <a:gd name="T12" fmla="*/ 270 w 619"/>
              <a:gd name="T13" fmla="*/ 53 h 157"/>
              <a:gd name="T14" fmla="*/ 235 w 619"/>
              <a:gd name="T15" fmla="*/ 96 h 157"/>
              <a:gd name="T16" fmla="*/ 209 w 619"/>
              <a:gd name="T17" fmla="*/ 53 h 157"/>
              <a:gd name="T18" fmla="*/ 279 w 619"/>
              <a:gd name="T19" fmla="*/ 0 h 157"/>
              <a:gd name="T20" fmla="*/ 375 w 619"/>
              <a:gd name="T21" fmla="*/ 35 h 157"/>
              <a:gd name="T22" fmla="*/ 349 w 619"/>
              <a:gd name="T23" fmla="*/ 149 h 157"/>
              <a:gd name="T24" fmla="*/ 323 w 619"/>
              <a:gd name="T25" fmla="*/ 140 h 157"/>
              <a:gd name="T26" fmla="*/ 331 w 619"/>
              <a:gd name="T27" fmla="*/ 114 h 157"/>
              <a:gd name="T28" fmla="*/ 384 w 619"/>
              <a:gd name="T29" fmla="*/ 53 h 157"/>
              <a:gd name="T30" fmla="*/ 488 w 619"/>
              <a:gd name="T31" fmla="*/ 61 h 157"/>
              <a:gd name="T32" fmla="*/ 488 w 619"/>
              <a:gd name="T33" fmla="*/ 122 h 157"/>
              <a:gd name="T34" fmla="*/ 462 w 619"/>
              <a:gd name="T35" fmla="*/ 131 h 157"/>
              <a:gd name="T36" fmla="*/ 497 w 619"/>
              <a:gd name="T37" fmla="*/ 79 h 157"/>
              <a:gd name="T38" fmla="*/ 549 w 619"/>
              <a:gd name="T39" fmla="*/ 157 h 157"/>
              <a:gd name="T40" fmla="*/ 593 w 619"/>
              <a:gd name="T41" fmla="*/ 70 h 157"/>
              <a:gd name="T42" fmla="*/ 619 w 619"/>
              <a:gd name="T43" fmla="*/ 79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19" h="157">
                <a:moveTo>
                  <a:pt x="0" y="122"/>
                </a:moveTo>
                <a:cubicBezTo>
                  <a:pt x="25" y="84"/>
                  <a:pt x="52" y="41"/>
                  <a:pt x="96" y="26"/>
                </a:cubicBezTo>
                <a:cubicBezTo>
                  <a:pt x="113" y="29"/>
                  <a:pt x="133" y="26"/>
                  <a:pt x="148" y="35"/>
                </a:cubicBezTo>
                <a:cubicBezTo>
                  <a:pt x="175" y="51"/>
                  <a:pt x="144" y="120"/>
                  <a:pt x="131" y="140"/>
                </a:cubicBezTo>
                <a:cubicBezTo>
                  <a:pt x="122" y="137"/>
                  <a:pt x="111" y="138"/>
                  <a:pt x="104" y="131"/>
                </a:cubicBezTo>
                <a:cubicBezTo>
                  <a:pt x="69" y="96"/>
                  <a:pt x="126" y="58"/>
                  <a:pt x="148" y="44"/>
                </a:cubicBezTo>
                <a:cubicBezTo>
                  <a:pt x="189" y="47"/>
                  <a:pt x="232" y="38"/>
                  <a:pt x="270" y="53"/>
                </a:cubicBezTo>
                <a:cubicBezTo>
                  <a:pt x="324" y="74"/>
                  <a:pt x="243" y="94"/>
                  <a:pt x="235" y="96"/>
                </a:cubicBezTo>
                <a:cubicBezTo>
                  <a:pt x="191" y="143"/>
                  <a:pt x="199" y="80"/>
                  <a:pt x="209" y="53"/>
                </a:cubicBezTo>
                <a:cubicBezTo>
                  <a:pt x="221" y="21"/>
                  <a:pt x="249" y="10"/>
                  <a:pt x="279" y="0"/>
                </a:cubicBezTo>
                <a:cubicBezTo>
                  <a:pt x="359" y="21"/>
                  <a:pt x="329" y="5"/>
                  <a:pt x="375" y="35"/>
                </a:cubicBezTo>
                <a:cubicBezTo>
                  <a:pt x="391" y="82"/>
                  <a:pt x="407" y="129"/>
                  <a:pt x="349" y="149"/>
                </a:cubicBezTo>
                <a:cubicBezTo>
                  <a:pt x="340" y="146"/>
                  <a:pt x="327" y="148"/>
                  <a:pt x="323" y="140"/>
                </a:cubicBezTo>
                <a:cubicBezTo>
                  <a:pt x="319" y="132"/>
                  <a:pt x="329" y="123"/>
                  <a:pt x="331" y="114"/>
                </a:cubicBezTo>
                <a:cubicBezTo>
                  <a:pt x="342" y="73"/>
                  <a:pt x="343" y="65"/>
                  <a:pt x="384" y="53"/>
                </a:cubicBezTo>
                <a:cubicBezTo>
                  <a:pt x="419" y="56"/>
                  <a:pt x="455" y="51"/>
                  <a:pt x="488" y="61"/>
                </a:cubicBezTo>
                <a:cubicBezTo>
                  <a:pt x="508" y="67"/>
                  <a:pt x="491" y="118"/>
                  <a:pt x="488" y="122"/>
                </a:cubicBezTo>
                <a:cubicBezTo>
                  <a:pt x="482" y="129"/>
                  <a:pt x="471" y="128"/>
                  <a:pt x="462" y="131"/>
                </a:cubicBezTo>
                <a:cubicBezTo>
                  <a:pt x="448" y="89"/>
                  <a:pt x="458" y="92"/>
                  <a:pt x="497" y="79"/>
                </a:cubicBezTo>
                <a:cubicBezTo>
                  <a:pt x="562" y="92"/>
                  <a:pt x="563" y="92"/>
                  <a:pt x="549" y="157"/>
                </a:cubicBezTo>
                <a:cubicBezTo>
                  <a:pt x="536" y="114"/>
                  <a:pt x="550" y="85"/>
                  <a:pt x="593" y="70"/>
                </a:cubicBezTo>
                <a:cubicBezTo>
                  <a:pt x="614" y="91"/>
                  <a:pt x="605" y="94"/>
                  <a:pt x="619" y="79"/>
                </a:cubicBezTo>
              </a:path>
            </a:pathLst>
          </a:custGeom>
          <a:noFill/>
          <a:ln w="9525">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76815" name="Freeform 15"/>
          <p:cNvSpPr>
            <a:spLocks/>
          </p:cNvSpPr>
          <p:nvPr/>
        </p:nvSpPr>
        <p:spPr bwMode="auto">
          <a:xfrm>
            <a:off x="6332538" y="4648200"/>
            <a:ext cx="982662" cy="249238"/>
          </a:xfrm>
          <a:custGeom>
            <a:avLst/>
            <a:gdLst>
              <a:gd name="T0" fmla="*/ 0 w 619"/>
              <a:gd name="T1" fmla="*/ 122 h 157"/>
              <a:gd name="T2" fmla="*/ 96 w 619"/>
              <a:gd name="T3" fmla="*/ 26 h 157"/>
              <a:gd name="T4" fmla="*/ 148 w 619"/>
              <a:gd name="T5" fmla="*/ 35 h 157"/>
              <a:gd name="T6" fmla="*/ 131 w 619"/>
              <a:gd name="T7" fmla="*/ 140 h 157"/>
              <a:gd name="T8" fmla="*/ 104 w 619"/>
              <a:gd name="T9" fmla="*/ 131 h 157"/>
              <a:gd name="T10" fmla="*/ 148 w 619"/>
              <a:gd name="T11" fmla="*/ 44 h 157"/>
              <a:gd name="T12" fmla="*/ 270 w 619"/>
              <a:gd name="T13" fmla="*/ 53 h 157"/>
              <a:gd name="T14" fmla="*/ 235 w 619"/>
              <a:gd name="T15" fmla="*/ 96 h 157"/>
              <a:gd name="T16" fmla="*/ 209 w 619"/>
              <a:gd name="T17" fmla="*/ 53 h 157"/>
              <a:gd name="T18" fmla="*/ 279 w 619"/>
              <a:gd name="T19" fmla="*/ 0 h 157"/>
              <a:gd name="T20" fmla="*/ 375 w 619"/>
              <a:gd name="T21" fmla="*/ 35 h 157"/>
              <a:gd name="T22" fmla="*/ 349 w 619"/>
              <a:gd name="T23" fmla="*/ 149 h 157"/>
              <a:gd name="T24" fmla="*/ 323 w 619"/>
              <a:gd name="T25" fmla="*/ 140 h 157"/>
              <a:gd name="T26" fmla="*/ 331 w 619"/>
              <a:gd name="T27" fmla="*/ 114 h 157"/>
              <a:gd name="T28" fmla="*/ 384 w 619"/>
              <a:gd name="T29" fmla="*/ 53 h 157"/>
              <a:gd name="T30" fmla="*/ 488 w 619"/>
              <a:gd name="T31" fmla="*/ 61 h 157"/>
              <a:gd name="T32" fmla="*/ 488 w 619"/>
              <a:gd name="T33" fmla="*/ 122 h 157"/>
              <a:gd name="T34" fmla="*/ 462 w 619"/>
              <a:gd name="T35" fmla="*/ 131 h 157"/>
              <a:gd name="T36" fmla="*/ 497 w 619"/>
              <a:gd name="T37" fmla="*/ 79 h 157"/>
              <a:gd name="T38" fmla="*/ 549 w 619"/>
              <a:gd name="T39" fmla="*/ 157 h 157"/>
              <a:gd name="T40" fmla="*/ 593 w 619"/>
              <a:gd name="T41" fmla="*/ 70 h 157"/>
              <a:gd name="T42" fmla="*/ 619 w 619"/>
              <a:gd name="T43" fmla="*/ 79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19" h="157">
                <a:moveTo>
                  <a:pt x="0" y="122"/>
                </a:moveTo>
                <a:cubicBezTo>
                  <a:pt x="25" y="84"/>
                  <a:pt x="52" y="41"/>
                  <a:pt x="96" y="26"/>
                </a:cubicBezTo>
                <a:cubicBezTo>
                  <a:pt x="113" y="29"/>
                  <a:pt x="133" y="26"/>
                  <a:pt x="148" y="35"/>
                </a:cubicBezTo>
                <a:cubicBezTo>
                  <a:pt x="175" y="51"/>
                  <a:pt x="144" y="120"/>
                  <a:pt x="131" y="140"/>
                </a:cubicBezTo>
                <a:cubicBezTo>
                  <a:pt x="122" y="137"/>
                  <a:pt x="111" y="138"/>
                  <a:pt x="104" y="131"/>
                </a:cubicBezTo>
                <a:cubicBezTo>
                  <a:pt x="69" y="96"/>
                  <a:pt x="126" y="58"/>
                  <a:pt x="148" y="44"/>
                </a:cubicBezTo>
                <a:cubicBezTo>
                  <a:pt x="189" y="47"/>
                  <a:pt x="232" y="38"/>
                  <a:pt x="270" y="53"/>
                </a:cubicBezTo>
                <a:cubicBezTo>
                  <a:pt x="324" y="74"/>
                  <a:pt x="243" y="94"/>
                  <a:pt x="235" y="96"/>
                </a:cubicBezTo>
                <a:cubicBezTo>
                  <a:pt x="191" y="143"/>
                  <a:pt x="199" y="80"/>
                  <a:pt x="209" y="53"/>
                </a:cubicBezTo>
                <a:cubicBezTo>
                  <a:pt x="221" y="21"/>
                  <a:pt x="249" y="10"/>
                  <a:pt x="279" y="0"/>
                </a:cubicBezTo>
                <a:cubicBezTo>
                  <a:pt x="359" y="21"/>
                  <a:pt x="329" y="5"/>
                  <a:pt x="375" y="35"/>
                </a:cubicBezTo>
                <a:cubicBezTo>
                  <a:pt x="391" y="82"/>
                  <a:pt x="407" y="129"/>
                  <a:pt x="349" y="149"/>
                </a:cubicBezTo>
                <a:cubicBezTo>
                  <a:pt x="340" y="146"/>
                  <a:pt x="327" y="148"/>
                  <a:pt x="323" y="140"/>
                </a:cubicBezTo>
                <a:cubicBezTo>
                  <a:pt x="319" y="132"/>
                  <a:pt x="329" y="123"/>
                  <a:pt x="331" y="114"/>
                </a:cubicBezTo>
                <a:cubicBezTo>
                  <a:pt x="342" y="73"/>
                  <a:pt x="343" y="65"/>
                  <a:pt x="384" y="53"/>
                </a:cubicBezTo>
                <a:cubicBezTo>
                  <a:pt x="419" y="56"/>
                  <a:pt x="455" y="51"/>
                  <a:pt x="488" y="61"/>
                </a:cubicBezTo>
                <a:cubicBezTo>
                  <a:pt x="508" y="67"/>
                  <a:pt x="491" y="118"/>
                  <a:pt x="488" y="122"/>
                </a:cubicBezTo>
                <a:cubicBezTo>
                  <a:pt x="482" y="129"/>
                  <a:pt x="471" y="128"/>
                  <a:pt x="462" y="131"/>
                </a:cubicBezTo>
                <a:cubicBezTo>
                  <a:pt x="448" y="89"/>
                  <a:pt x="458" y="92"/>
                  <a:pt x="497" y="79"/>
                </a:cubicBezTo>
                <a:cubicBezTo>
                  <a:pt x="562" y="92"/>
                  <a:pt x="563" y="92"/>
                  <a:pt x="549" y="157"/>
                </a:cubicBezTo>
                <a:cubicBezTo>
                  <a:pt x="536" y="114"/>
                  <a:pt x="550" y="85"/>
                  <a:pt x="593" y="70"/>
                </a:cubicBezTo>
                <a:cubicBezTo>
                  <a:pt x="614" y="91"/>
                  <a:pt x="605" y="94"/>
                  <a:pt x="619" y="79"/>
                </a:cubicBezTo>
              </a:path>
            </a:pathLst>
          </a:custGeom>
          <a:noFill/>
          <a:ln w="9525">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76816" name="Freeform 16"/>
          <p:cNvSpPr>
            <a:spLocks/>
          </p:cNvSpPr>
          <p:nvPr/>
        </p:nvSpPr>
        <p:spPr bwMode="auto">
          <a:xfrm>
            <a:off x="685800" y="4724400"/>
            <a:ext cx="982663" cy="249238"/>
          </a:xfrm>
          <a:custGeom>
            <a:avLst/>
            <a:gdLst>
              <a:gd name="T0" fmla="*/ 0 w 619"/>
              <a:gd name="T1" fmla="*/ 122 h 157"/>
              <a:gd name="T2" fmla="*/ 96 w 619"/>
              <a:gd name="T3" fmla="*/ 26 h 157"/>
              <a:gd name="T4" fmla="*/ 148 w 619"/>
              <a:gd name="T5" fmla="*/ 35 h 157"/>
              <a:gd name="T6" fmla="*/ 131 w 619"/>
              <a:gd name="T7" fmla="*/ 140 h 157"/>
              <a:gd name="T8" fmla="*/ 104 w 619"/>
              <a:gd name="T9" fmla="*/ 131 h 157"/>
              <a:gd name="T10" fmla="*/ 148 w 619"/>
              <a:gd name="T11" fmla="*/ 44 h 157"/>
              <a:gd name="T12" fmla="*/ 270 w 619"/>
              <a:gd name="T13" fmla="*/ 53 h 157"/>
              <a:gd name="T14" fmla="*/ 235 w 619"/>
              <a:gd name="T15" fmla="*/ 96 h 157"/>
              <a:gd name="T16" fmla="*/ 209 w 619"/>
              <a:gd name="T17" fmla="*/ 53 h 157"/>
              <a:gd name="T18" fmla="*/ 279 w 619"/>
              <a:gd name="T19" fmla="*/ 0 h 157"/>
              <a:gd name="T20" fmla="*/ 375 w 619"/>
              <a:gd name="T21" fmla="*/ 35 h 157"/>
              <a:gd name="T22" fmla="*/ 349 w 619"/>
              <a:gd name="T23" fmla="*/ 149 h 157"/>
              <a:gd name="T24" fmla="*/ 323 w 619"/>
              <a:gd name="T25" fmla="*/ 140 h 157"/>
              <a:gd name="T26" fmla="*/ 331 w 619"/>
              <a:gd name="T27" fmla="*/ 114 h 157"/>
              <a:gd name="T28" fmla="*/ 384 w 619"/>
              <a:gd name="T29" fmla="*/ 53 h 157"/>
              <a:gd name="T30" fmla="*/ 488 w 619"/>
              <a:gd name="T31" fmla="*/ 61 h 157"/>
              <a:gd name="T32" fmla="*/ 488 w 619"/>
              <a:gd name="T33" fmla="*/ 122 h 157"/>
              <a:gd name="T34" fmla="*/ 462 w 619"/>
              <a:gd name="T35" fmla="*/ 131 h 157"/>
              <a:gd name="T36" fmla="*/ 497 w 619"/>
              <a:gd name="T37" fmla="*/ 79 h 157"/>
              <a:gd name="T38" fmla="*/ 549 w 619"/>
              <a:gd name="T39" fmla="*/ 157 h 157"/>
              <a:gd name="T40" fmla="*/ 593 w 619"/>
              <a:gd name="T41" fmla="*/ 70 h 157"/>
              <a:gd name="T42" fmla="*/ 619 w 619"/>
              <a:gd name="T43" fmla="*/ 79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19" h="157">
                <a:moveTo>
                  <a:pt x="0" y="122"/>
                </a:moveTo>
                <a:cubicBezTo>
                  <a:pt x="25" y="84"/>
                  <a:pt x="52" y="41"/>
                  <a:pt x="96" y="26"/>
                </a:cubicBezTo>
                <a:cubicBezTo>
                  <a:pt x="113" y="29"/>
                  <a:pt x="133" y="26"/>
                  <a:pt x="148" y="35"/>
                </a:cubicBezTo>
                <a:cubicBezTo>
                  <a:pt x="175" y="51"/>
                  <a:pt x="144" y="120"/>
                  <a:pt x="131" y="140"/>
                </a:cubicBezTo>
                <a:cubicBezTo>
                  <a:pt x="122" y="137"/>
                  <a:pt x="111" y="138"/>
                  <a:pt x="104" y="131"/>
                </a:cubicBezTo>
                <a:cubicBezTo>
                  <a:pt x="69" y="96"/>
                  <a:pt x="126" y="58"/>
                  <a:pt x="148" y="44"/>
                </a:cubicBezTo>
                <a:cubicBezTo>
                  <a:pt x="189" y="47"/>
                  <a:pt x="232" y="38"/>
                  <a:pt x="270" y="53"/>
                </a:cubicBezTo>
                <a:cubicBezTo>
                  <a:pt x="324" y="74"/>
                  <a:pt x="243" y="94"/>
                  <a:pt x="235" y="96"/>
                </a:cubicBezTo>
                <a:cubicBezTo>
                  <a:pt x="191" y="143"/>
                  <a:pt x="199" y="80"/>
                  <a:pt x="209" y="53"/>
                </a:cubicBezTo>
                <a:cubicBezTo>
                  <a:pt x="221" y="21"/>
                  <a:pt x="249" y="10"/>
                  <a:pt x="279" y="0"/>
                </a:cubicBezTo>
                <a:cubicBezTo>
                  <a:pt x="359" y="21"/>
                  <a:pt x="329" y="5"/>
                  <a:pt x="375" y="35"/>
                </a:cubicBezTo>
                <a:cubicBezTo>
                  <a:pt x="391" y="82"/>
                  <a:pt x="407" y="129"/>
                  <a:pt x="349" y="149"/>
                </a:cubicBezTo>
                <a:cubicBezTo>
                  <a:pt x="340" y="146"/>
                  <a:pt x="327" y="148"/>
                  <a:pt x="323" y="140"/>
                </a:cubicBezTo>
                <a:cubicBezTo>
                  <a:pt x="319" y="132"/>
                  <a:pt x="329" y="123"/>
                  <a:pt x="331" y="114"/>
                </a:cubicBezTo>
                <a:cubicBezTo>
                  <a:pt x="342" y="73"/>
                  <a:pt x="343" y="65"/>
                  <a:pt x="384" y="53"/>
                </a:cubicBezTo>
                <a:cubicBezTo>
                  <a:pt x="419" y="56"/>
                  <a:pt x="455" y="51"/>
                  <a:pt x="488" y="61"/>
                </a:cubicBezTo>
                <a:cubicBezTo>
                  <a:pt x="508" y="67"/>
                  <a:pt x="491" y="118"/>
                  <a:pt x="488" y="122"/>
                </a:cubicBezTo>
                <a:cubicBezTo>
                  <a:pt x="482" y="129"/>
                  <a:pt x="471" y="128"/>
                  <a:pt x="462" y="131"/>
                </a:cubicBezTo>
                <a:cubicBezTo>
                  <a:pt x="448" y="89"/>
                  <a:pt x="458" y="92"/>
                  <a:pt x="497" y="79"/>
                </a:cubicBezTo>
                <a:cubicBezTo>
                  <a:pt x="562" y="92"/>
                  <a:pt x="563" y="92"/>
                  <a:pt x="549" y="157"/>
                </a:cubicBezTo>
                <a:cubicBezTo>
                  <a:pt x="536" y="114"/>
                  <a:pt x="550" y="85"/>
                  <a:pt x="593" y="70"/>
                </a:cubicBezTo>
                <a:cubicBezTo>
                  <a:pt x="614" y="91"/>
                  <a:pt x="605" y="94"/>
                  <a:pt x="619" y="79"/>
                </a:cubicBezTo>
              </a:path>
            </a:pathLst>
          </a:custGeom>
          <a:noFill/>
          <a:ln w="9525">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76817" name="Freeform 17"/>
          <p:cNvSpPr>
            <a:spLocks/>
          </p:cNvSpPr>
          <p:nvPr/>
        </p:nvSpPr>
        <p:spPr bwMode="auto">
          <a:xfrm>
            <a:off x="7475538" y="4627563"/>
            <a:ext cx="982662" cy="249237"/>
          </a:xfrm>
          <a:custGeom>
            <a:avLst/>
            <a:gdLst>
              <a:gd name="T0" fmla="*/ 0 w 619"/>
              <a:gd name="T1" fmla="*/ 122 h 157"/>
              <a:gd name="T2" fmla="*/ 96 w 619"/>
              <a:gd name="T3" fmla="*/ 26 h 157"/>
              <a:gd name="T4" fmla="*/ 148 w 619"/>
              <a:gd name="T5" fmla="*/ 35 h 157"/>
              <a:gd name="T6" fmla="*/ 131 w 619"/>
              <a:gd name="T7" fmla="*/ 140 h 157"/>
              <a:gd name="T8" fmla="*/ 104 w 619"/>
              <a:gd name="T9" fmla="*/ 131 h 157"/>
              <a:gd name="T10" fmla="*/ 148 w 619"/>
              <a:gd name="T11" fmla="*/ 44 h 157"/>
              <a:gd name="T12" fmla="*/ 270 w 619"/>
              <a:gd name="T13" fmla="*/ 53 h 157"/>
              <a:gd name="T14" fmla="*/ 235 w 619"/>
              <a:gd name="T15" fmla="*/ 96 h 157"/>
              <a:gd name="T16" fmla="*/ 209 w 619"/>
              <a:gd name="T17" fmla="*/ 53 h 157"/>
              <a:gd name="T18" fmla="*/ 279 w 619"/>
              <a:gd name="T19" fmla="*/ 0 h 157"/>
              <a:gd name="T20" fmla="*/ 375 w 619"/>
              <a:gd name="T21" fmla="*/ 35 h 157"/>
              <a:gd name="T22" fmla="*/ 349 w 619"/>
              <a:gd name="T23" fmla="*/ 149 h 157"/>
              <a:gd name="T24" fmla="*/ 323 w 619"/>
              <a:gd name="T25" fmla="*/ 140 h 157"/>
              <a:gd name="T26" fmla="*/ 331 w 619"/>
              <a:gd name="T27" fmla="*/ 114 h 157"/>
              <a:gd name="T28" fmla="*/ 384 w 619"/>
              <a:gd name="T29" fmla="*/ 53 h 157"/>
              <a:gd name="T30" fmla="*/ 488 w 619"/>
              <a:gd name="T31" fmla="*/ 61 h 157"/>
              <a:gd name="T32" fmla="*/ 488 w 619"/>
              <a:gd name="T33" fmla="*/ 122 h 157"/>
              <a:gd name="T34" fmla="*/ 462 w 619"/>
              <a:gd name="T35" fmla="*/ 131 h 157"/>
              <a:gd name="T36" fmla="*/ 497 w 619"/>
              <a:gd name="T37" fmla="*/ 79 h 157"/>
              <a:gd name="T38" fmla="*/ 549 w 619"/>
              <a:gd name="T39" fmla="*/ 157 h 157"/>
              <a:gd name="T40" fmla="*/ 593 w 619"/>
              <a:gd name="T41" fmla="*/ 70 h 157"/>
              <a:gd name="T42" fmla="*/ 619 w 619"/>
              <a:gd name="T43" fmla="*/ 79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19" h="157">
                <a:moveTo>
                  <a:pt x="0" y="122"/>
                </a:moveTo>
                <a:cubicBezTo>
                  <a:pt x="25" y="84"/>
                  <a:pt x="52" y="41"/>
                  <a:pt x="96" y="26"/>
                </a:cubicBezTo>
                <a:cubicBezTo>
                  <a:pt x="113" y="29"/>
                  <a:pt x="133" y="26"/>
                  <a:pt x="148" y="35"/>
                </a:cubicBezTo>
                <a:cubicBezTo>
                  <a:pt x="175" y="51"/>
                  <a:pt x="144" y="120"/>
                  <a:pt x="131" y="140"/>
                </a:cubicBezTo>
                <a:cubicBezTo>
                  <a:pt x="122" y="137"/>
                  <a:pt x="111" y="138"/>
                  <a:pt x="104" y="131"/>
                </a:cubicBezTo>
                <a:cubicBezTo>
                  <a:pt x="69" y="96"/>
                  <a:pt x="126" y="58"/>
                  <a:pt x="148" y="44"/>
                </a:cubicBezTo>
                <a:cubicBezTo>
                  <a:pt x="189" y="47"/>
                  <a:pt x="232" y="38"/>
                  <a:pt x="270" y="53"/>
                </a:cubicBezTo>
                <a:cubicBezTo>
                  <a:pt x="324" y="74"/>
                  <a:pt x="243" y="94"/>
                  <a:pt x="235" y="96"/>
                </a:cubicBezTo>
                <a:cubicBezTo>
                  <a:pt x="191" y="143"/>
                  <a:pt x="199" y="80"/>
                  <a:pt x="209" y="53"/>
                </a:cubicBezTo>
                <a:cubicBezTo>
                  <a:pt x="221" y="21"/>
                  <a:pt x="249" y="10"/>
                  <a:pt x="279" y="0"/>
                </a:cubicBezTo>
                <a:cubicBezTo>
                  <a:pt x="359" y="21"/>
                  <a:pt x="329" y="5"/>
                  <a:pt x="375" y="35"/>
                </a:cubicBezTo>
                <a:cubicBezTo>
                  <a:pt x="391" y="82"/>
                  <a:pt x="407" y="129"/>
                  <a:pt x="349" y="149"/>
                </a:cubicBezTo>
                <a:cubicBezTo>
                  <a:pt x="340" y="146"/>
                  <a:pt x="327" y="148"/>
                  <a:pt x="323" y="140"/>
                </a:cubicBezTo>
                <a:cubicBezTo>
                  <a:pt x="319" y="132"/>
                  <a:pt x="329" y="123"/>
                  <a:pt x="331" y="114"/>
                </a:cubicBezTo>
                <a:cubicBezTo>
                  <a:pt x="342" y="73"/>
                  <a:pt x="343" y="65"/>
                  <a:pt x="384" y="53"/>
                </a:cubicBezTo>
                <a:cubicBezTo>
                  <a:pt x="419" y="56"/>
                  <a:pt x="455" y="51"/>
                  <a:pt x="488" y="61"/>
                </a:cubicBezTo>
                <a:cubicBezTo>
                  <a:pt x="508" y="67"/>
                  <a:pt x="491" y="118"/>
                  <a:pt x="488" y="122"/>
                </a:cubicBezTo>
                <a:cubicBezTo>
                  <a:pt x="482" y="129"/>
                  <a:pt x="471" y="128"/>
                  <a:pt x="462" y="131"/>
                </a:cubicBezTo>
                <a:cubicBezTo>
                  <a:pt x="448" y="89"/>
                  <a:pt x="458" y="92"/>
                  <a:pt x="497" y="79"/>
                </a:cubicBezTo>
                <a:cubicBezTo>
                  <a:pt x="562" y="92"/>
                  <a:pt x="563" y="92"/>
                  <a:pt x="549" y="157"/>
                </a:cubicBezTo>
                <a:cubicBezTo>
                  <a:pt x="536" y="114"/>
                  <a:pt x="550" y="85"/>
                  <a:pt x="593" y="70"/>
                </a:cubicBezTo>
                <a:cubicBezTo>
                  <a:pt x="614" y="91"/>
                  <a:pt x="605" y="94"/>
                  <a:pt x="619" y="79"/>
                </a:cubicBezTo>
              </a:path>
            </a:pathLst>
          </a:custGeom>
          <a:noFill/>
          <a:ln w="9525">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76818" name="Text Box 18"/>
          <p:cNvSpPr txBox="1">
            <a:spLocks noChangeArrowheads="1"/>
          </p:cNvSpPr>
          <p:nvPr/>
        </p:nvSpPr>
        <p:spPr bwMode="auto">
          <a:xfrm>
            <a:off x="3810000" y="5257800"/>
            <a:ext cx="1371600"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0" hangingPunct="0">
              <a:spcBef>
                <a:spcPct val="50000"/>
              </a:spcBef>
            </a:pPr>
            <a:r>
              <a:rPr lang="en-US" altLang="en-US" sz="2000" i="1" dirty="0">
                <a:solidFill>
                  <a:schemeClr val="tx1"/>
                </a:solidFill>
                <a:latin typeface="Times New Roman" pitchFamily="18" charset="0"/>
                <a:cs typeface="Times New Roman" pitchFamily="18" charset="0"/>
              </a:rPr>
              <a:t>M</a:t>
            </a:r>
            <a:r>
              <a:rPr lang="en-US" altLang="en-US" sz="2000" dirty="0">
                <a:solidFill>
                  <a:schemeClr val="tx1"/>
                </a:solidFill>
                <a:latin typeface="Times New Roman" pitchFamily="18" charset="0"/>
                <a:cs typeface="Times New Roman" pitchFamily="18" charset="0"/>
              </a:rPr>
              <a:t> = 1</a:t>
            </a:r>
          </a:p>
        </p:txBody>
      </p:sp>
    </p:spTree>
    <p:extLst>
      <p:ext uri="{BB962C8B-B14F-4D97-AF65-F5344CB8AC3E}">
        <p14:creationId xmlns:p14="http://schemas.microsoft.com/office/powerpoint/2010/main" xmlns="" val="425016717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Landauer formula</a:t>
            </a:r>
            <a:endParaRPr lang="en-US" dirty="0"/>
          </a:p>
        </p:txBody>
      </p:sp>
      <p:sp>
        <p:nvSpPr>
          <p:cNvPr id="4" name="Slide Number Placeholder 3"/>
          <p:cNvSpPr>
            <a:spLocks noGrp="1"/>
          </p:cNvSpPr>
          <p:nvPr>
            <p:ph type="sldNum" sz="quarter" idx="12"/>
          </p:nvPr>
        </p:nvSpPr>
        <p:spPr/>
        <p:txBody>
          <a:bodyPr/>
          <a:lstStyle/>
          <a:p>
            <a:fld id="{7E871153-6649-4551-B5D2-CF9E4672F172}" type="slidenum">
              <a:rPr lang="en-US" smtClean="0"/>
              <a:pPr/>
              <a:t>20</a:t>
            </a:fld>
            <a:endParaRPr lang="en-US" dirty="0"/>
          </a:p>
        </p:txBody>
      </p:sp>
      <p:graphicFrame>
        <p:nvGraphicFramePr>
          <p:cNvPr id="5" name="Object 3"/>
          <p:cNvGraphicFramePr>
            <a:graphicFrameLocks noGrp="1" noChangeAspect="1"/>
          </p:cNvGraphicFramePr>
          <p:nvPr>
            <p:ph idx="1"/>
            <p:extLst>
              <p:ext uri="{D42A27DB-BD31-4B8C-83A1-F6EECF244321}">
                <p14:modId xmlns:p14="http://schemas.microsoft.com/office/powerpoint/2010/main" xmlns="" val="3899025582"/>
              </p:ext>
            </p:extLst>
          </p:nvPr>
        </p:nvGraphicFramePr>
        <p:xfrm>
          <a:off x="1143000" y="2209800"/>
          <a:ext cx="6769100" cy="1776413"/>
        </p:xfrm>
        <a:graphic>
          <a:graphicData uri="http://schemas.openxmlformats.org/presentationml/2006/ole">
            <p:oleObj spid="_x0000_s288784" name="Equation" r:id="rId4" imgW="1790640" imgH="469800" progId="Equation.DSMT4">
              <p:embed/>
            </p:oleObj>
          </a:graphicData>
        </a:graphic>
      </p:graphicFrame>
      <p:sp>
        <p:nvSpPr>
          <p:cNvPr id="6" name="Rectangle 5"/>
          <p:cNvSpPr/>
          <p:nvPr/>
        </p:nvSpPr>
        <p:spPr>
          <a:xfrm>
            <a:off x="990600" y="4724400"/>
            <a:ext cx="2286000" cy="838200"/>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Left lead/bath TL</a:t>
            </a:r>
            <a:endParaRPr lang="en-US" dirty="0"/>
          </a:p>
        </p:txBody>
      </p:sp>
      <p:sp>
        <p:nvSpPr>
          <p:cNvPr id="7" name="Rectangle 6"/>
          <p:cNvSpPr/>
          <p:nvPr/>
        </p:nvSpPr>
        <p:spPr>
          <a:xfrm>
            <a:off x="5715000" y="4724400"/>
            <a:ext cx="2286000" cy="838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Right lead/bath TR</a:t>
            </a:r>
            <a:endParaRPr lang="en-US" dirty="0"/>
          </a:p>
        </p:txBody>
      </p:sp>
      <p:sp>
        <p:nvSpPr>
          <p:cNvPr id="8" name="Oval 7"/>
          <p:cNvSpPr/>
          <p:nvPr/>
        </p:nvSpPr>
        <p:spPr>
          <a:xfrm>
            <a:off x="3886200" y="4572000"/>
            <a:ext cx="1219200" cy="1219200"/>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Scatter-</a:t>
            </a:r>
            <a:r>
              <a:rPr lang="en-US" dirty="0" err="1" smtClean="0">
                <a:solidFill>
                  <a:schemeClr val="tx1"/>
                </a:solidFill>
              </a:rPr>
              <a:t>ing</a:t>
            </a:r>
            <a:r>
              <a:rPr lang="en-US" dirty="0" smtClean="0">
                <a:solidFill>
                  <a:schemeClr val="tx1"/>
                </a:solidFill>
              </a:rPr>
              <a:t> center</a:t>
            </a:r>
            <a:endParaRPr lang="en-US" dirty="0">
              <a:solidFill>
                <a:schemeClr val="tx1"/>
              </a:solidFill>
            </a:endParaRPr>
          </a:p>
        </p:txBody>
      </p:sp>
      <p:sp>
        <p:nvSpPr>
          <p:cNvPr id="3" name="TextBox 2"/>
          <p:cNvSpPr txBox="1"/>
          <p:nvPr/>
        </p:nvSpPr>
        <p:spPr>
          <a:xfrm>
            <a:off x="762000" y="6096000"/>
            <a:ext cx="3886200" cy="584775"/>
          </a:xfrm>
          <a:prstGeom prst="rect">
            <a:avLst/>
          </a:prstGeom>
          <a:noFill/>
        </p:spPr>
        <p:txBody>
          <a:bodyPr wrap="square" rtlCol="0">
            <a:spAutoFit/>
          </a:bodyPr>
          <a:lstStyle/>
          <a:p>
            <a:r>
              <a:rPr lang="en-US" sz="1600" dirty="0" smtClean="0">
                <a:latin typeface="Times New Roman" pitchFamily="18" charset="0"/>
                <a:cs typeface="Times New Roman" pitchFamily="18" charset="0"/>
              </a:rPr>
              <a:t>See: S </a:t>
            </a:r>
            <a:r>
              <a:rPr lang="en-US" sz="1600" dirty="0" err="1" smtClean="0">
                <a:latin typeface="Times New Roman" pitchFamily="18" charset="0"/>
                <a:cs typeface="Times New Roman" pitchFamily="18" charset="0"/>
              </a:rPr>
              <a:t>Datta</a:t>
            </a:r>
            <a:r>
              <a:rPr lang="en-US" sz="1600" dirty="0" smtClean="0">
                <a:latin typeface="Times New Roman" pitchFamily="18" charset="0"/>
                <a:cs typeface="Times New Roman" pitchFamily="18" charset="0"/>
              </a:rPr>
              <a:t>, “</a:t>
            </a:r>
            <a:r>
              <a:rPr lang="en-US" sz="1600" i="1" dirty="0" smtClean="0">
                <a:latin typeface="Times New Roman" pitchFamily="18" charset="0"/>
                <a:cs typeface="Times New Roman" pitchFamily="18" charset="0"/>
              </a:rPr>
              <a:t>Electronic transport in mesoscopic systems</a:t>
            </a:r>
            <a:r>
              <a:rPr lang="en-US" sz="1600" dirty="0" smtClean="0">
                <a:latin typeface="Times New Roman" pitchFamily="18" charset="0"/>
                <a:cs typeface="Times New Roman" pitchFamily="18" charset="0"/>
              </a:rPr>
              <a:t>”</a:t>
            </a:r>
            <a:endParaRPr lang="en-US" sz="1600" dirty="0">
              <a:latin typeface="Times New Roman" pitchFamily="18" charset="0"/>
              <a:cs typeface="Times New Roman" pitchFamily="18" charset="0"/>
            </a:endParaRPr>
          </a:p>
        </p:txBody>
      </p:sp>
    </p:spTree>
    <p:extLst>
      <p:ext uri="{BB962C8B-B14F-4D97-AF65-F5344CB8AC3E}">
        <p14:creationId xmlns:p14="http://schemas.microsoft.com/office/powerpoint/2010/main" xmlns="" val="65831852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From ballistic to diffusive</a:t>
            </a:r>
            <a:endParaRPr lang="en-US" dirty="0"/>
          </a:p>
        </p:txBody>
      </p:sp>
      <p:sp>
        <p:nvSpPr>
          <p:cNvPr id="4" name="Slide Number Placeholder 3"/>
          <p:cNvSpPr>
            <a:spLocks noGrp="1"/>
          </p:cNvSpPr>
          <p:nvPr>
            <p:ph type="sldNum" sz="quarter" idx="12"/>
          </p:nvPr>
        </p:nvSpPr>
        <p:spPr/>
        <p:txBody>
          <a:bodyPr/>
          <a:lstStyle/>
          <a:p>
            <a:fld id="{7E871153-6649-4551-B5D2-CF9E4672F172}" type="slidenum">
              <a:rPr lang="en-US" smtClean="0"/>
              <a:pPr/>
              <a:t>21</a:t>
            </a:fld>
            <a:endParaRPr lang="en-US" dirty="0"/>
          </a:p>
        </p:txBody>
      </p:sp>
      <p:cxnSp>
        <p:nvCxnSpPr>
          <p:cNvPr id="6" name="Straight Arrow Connector 5"/>
          <p:cNvCxnSpPr/>
          <p:nvPr/>
        </p:nvCxnSpPr>
        <p:spPr>
          <a:xfrm flipV="1">
            <a:off x="1981200" y="5334000"/>
            <a:ext cx="5105400" cy="76200"/>
          </a:xfrm>
          <a:prstGeom prst="straightConnector1">
            <a:avLst/>
          </a:prstGeom>
          <a:ln>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V="1">
            <a:off x="1981200" y="2133600"/>
            <a:ext cx="0" cy="32766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5181600" y="5638800"/>
            <a:ext cx="1447800" cy="584775"/>
          </a:xfrm>
          <a:prstGeom prst="rect">
            <a:avLst/>
          </a:prstGeom>
          <a:noFill/>
        </p:spPr>
        <p:txBody>
          <a:bodyPr wrap="square" rtlCol="0">
            <a:spAutoFit/>
          </a:bodyPr>
          <a:lstStyle/>
          <a:p>
            <a:r>
              <a:rPr lang="en-US" sz="1600" dirty="0" smtClean="0">
                <a:latin typeface="Times New Roman" pitchFamily="18" charset="0"/>
                <a:cs typeface="Times New Roman" pitchFamily="18" charset="0"/>
              </a:rPr>
              <a:t>System linear dimension </a:t>
            </a:r>
            <a:r>
              <a:rPr lang="en-US" sz="1600" i="1" dirty="0" smtClean="0">
                <a:latin typeface="Times New Roman" pitchFamily="18" charset="0"/>
                <a:cs typeface="Times New Roman" pitchFamily="18" charset="0"/>
              </a:rPr>
              <a:t>L</a:t>
            </a:r>
            <a:endParaRPr lang="en-US" sz="1600" i="1" dirty="0">
              <a:latin typeface="Times New Roman" pitchFamily="18" charset="0"/>
              <a:cs typeface="Times New Roman" pitchFamily="18" charset="0"/>
            </a:endParaRPr>
          </a:p>
        </p:txBody>
      </p:sp>
      <mc:AlternateContent xmlns:mc="http://schemas.openxmlformats.org/markup-compatibility/2006">
        <mc:Choice xmlns:a14="http://schemas.microsoft.com/office/drawing/2010/main" xmlns="" Requires="a14">
          <p:sp>
            <p:nvSpPr>
              <p:cNvPr id="10" name="TextBox 9"/>
              <p:cNvSpPr txBox="1"/>
              <p:nvPr/>
            </p:nvSpPr>
            <p:spPr>
              <a:xfrm>
                <a:off x="609600" y="2209800"/>
                <a:ext cx="1295400" cy="830997"/>
              </a:xfrm>
              <a:prstGeom prst="rect">
                <a:avLst/>
              </a:prstGeom>
              <a:noFill/>
            </p:spPr>
            <p:txBody>
              <a:bodyPr wrap="square" rtlCol="0">
                <a:spAutoFit/>
              </a:bodyPr>
              <a:lstStyle/>
              <a:p>
                <a:r>
                  <a:rPr lang="en-US" sz="1600" dirty="0" smtClean="0">
                    <a:latin typeface="Times New Roman" pitchFamily="18" charset="0"/>
                    <a:cs typeface="Times New Roman" pitchFamily="18" charset="0"/>
                  </a:rPr>
                  <a:t>Thermal conductivity </a:t>
                </a:r>
                <a14:m>
                  <m:oMath xmlns:m="http://schemas.openxmlformats.org/officeDocument/2006/math">
                    <m:r>
                      <a:rPr lang="en-US" sz="1600" i="1" smtClean="0">
                        <a:latin typeface="Cambria Math" panose="02040503050406030204" pitchFamily="18" charset="0"/>
                        <a:ea typeface="Cambria Math" panose="02040503050406030204" pitchFamily="18" charset="0"/>
                        <a:cs typeface="Times New Roman" pitchFamily="18" charset="0"/>
                      </a:rPr>
                      <m:t>𝜅</m:t>
                    </m:r>
                  </m:oMath>
                </a14:m>
                <a:endParaRPr lang="en-US" sz="1600" dirty="0">
                  <a:latin typeface="Times New Roman" pitchFamily="18" charset="0"/>
                  <a:cs typeface="Times New Roman" pitchFamily="18" charset="0"/>
                </a:endParaRPr>
              </a:p>
            </p:txBody>
          </p:sp>
        </mc:Choice>
        <mc:Fallback>
          <p:sp>
            <p:nvSpPr>
              <p:cNvPr id="10" name="TextBox 9"/>
              <p:cNvSpPr txBox="1">
                <a:spLocks noRot="1" noChangeAspect="1" noMove="1" noResize="1" noEditPoints="1" noAdjustHandles="1" noChangeArrowheads="1" noChangeShapeType="1" noTextEdit="1"/>
              </p:cNvSpPr>
              <p:nvPr/>
            </p:nvSpPr>
            <p:spPr>
              <a:xfrm>
                <a:off x="609600" y="2209800"/>
                <a:ext cx="1295400" cy="830997"/>
              </a:xfrm>
              <a:prstGeom prst="rect">
                <a:avLst/>
              </a:prstGeom>
              <a:blipFill rotWithShape="0">
                <a:blip r:embed="rId3" cstate="print"/>
                <a:stretch>
                  <a:fillRect l="-2347" t="-2206"/>
                </a:stretch>
              </a:blipFill>
            </p:spPr>
            <p:txBody>
              <a:bodyPr/>
              <a:lstStyle/>
              <a:p>
                <a:r>
                  <a:rPr lang="en-US">
                    <a:noFill/>
                  </a:rPr>
                  <a:t> </a:t>
                </a:r>
              </a:p>
            </p:txBody>
          </p:sp>
        </mc:Fallback>
      </mc:AlternateContent>
      <p:sp>
        <p:nvSpPr>
          <p:cNvPr id="12" name="Freeform 11"/>
          <p:cNvSpPr/>
          <p:nvPr/>
        </p:nvSpPr>
        <p:spPr>
          <a:xfrm>
            <a:off x="1982709" y="3512696"/>
            <a:ext cx="4916032" cy="1883169"/>
          </a:xfrm>
          <a:custGeom>
            <a:avLst/>
            <a:gdLst>
              <a:gd name="connsiteX0" fmla="*/ 0 w 4916032"/>
              <a:gd name="connsiteY0" fmla="*/ 1883169 h 1883169"/>
              <a:gd name="connsiteX1" fmla="*/ 1032095 w 4916032"/>
              <a:gd name="connsiteY1" fmla="*/ 543256 h 1883169"/>
              <a:gd name="connsiteX2" fmla="*/ 2190939 w 4916032"/>
              <a:gd name="connsiteY2" fmla="*/ 72476 h 1883169"/>
              <a:gd name="connsiteX3" fmla="*/ 4916032 w 4916032"/>
              <a:gd name="connsiteY3" fmla="*/ 9102 h 1883169"/>
            </a:gdLst>
            <a:ahLst/>
            <a:cxnLst>
              <a:cxn ang="0">
                <a:pos x="connsiteX0" y="connsiteY0"/>
              </a:cxn>
              <a:cxn ang="0">
                <a:pos x="connsiteX1" y="connsiteY1"/>
              </a:cxn>
              <a:cxn ang="0">
                <a:pos x="connsiteX2" y="connsiteY2"/>
              </a:cxn>
              <a:cxn ang="0">
                <a:pos x="connsiteX3" y="connsiteY3"/>
              </a:cxn>
            </a:cxnLst>
            <a:rect l="l" t="t" r="r" b="b"/>
            <a:pathLst>
              <a:path w="4916032" h="1883169">
                <a:moveTo>
                  <a:pt x="0" y="1883169"/>
                </a:moveTo>
                <a:cubicBezTo>
                  <a:pt x="333469" y="1364103"/>
                  <a:pt x="666939" y="845038"/>
                  <a:pt x="1032095" y="543256"/>
                </a:cubicBezTo>
                <a:cubicBezTo>
                  <a:pt x="1397251" y="241474"/>
                  <a:pt x="1543616" y="161502"/>
                  <a:pt x="2190939" y="72476"/>
                </a:cubicBezTo>
                <a:cubicBezTo>
                  <a:pt x="2838262" y="-16550"/>
                  <a:pt x="3877147" y="-3724"/>
                  <a:pt x="4916032" y="9102"/>
                </a:cubicBezTo>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13"/>
          <p:cNvSpPr/>
          <p:nvPr/>
        </p:nvSpPr>
        <p:spPr>
          <a:xfrm>
            <a:off x="2915216" y="2390115"/>
            <a:ext cx="1385180" cy="1720158"/>
          </a:xfrm>
          <a:custGeom>
            <a:avLst/>
            <a:gdLst>
              <a:gd name="connsiteX0" fmla="*/ 0 w 1385180"/>
              <a:gd name="connsiteY0" fmla="*/ 1720158 h 1720158"/>
              <a:gd name="connsiteX1" fmla="*/ 1385180 w 1385180"/>
              <a:gd name="connsiteY1" fmla="*/ 0 h 1720158"/>
              <a:gd name="connsiteX2" fmla="*/ 1385180 w 1385180"/>
              <a:gd name="connsiteY2" fmla="*/ 0 h 1720158"/>
            </a:gdLst>
            <a:ahLst/>
            <a:cxnLst>
              <a:cxn ang="0">
                <a:pos x="connsiteX0" y="connsiteY0"/>
              </a:cxn>
              <a:cxn ang="0">
                <a:pos x="connsiteX1" y="connsiteY1"/>
              </a:cxn>
              <a:cxn ang="0">
                <a:pos x="connsiteX2" y="connsiteY2"/>
              </a:cxn>
            </a:cxnLst>
            <a:rect l="l" t="t" r="r" b="b"/>
            <a:pathLst>
              <a:path w="1385180" h="1720158">
                <a:moveTo>
                  <a:pt x="0" y="1720158"/>
                </a:moveTo>
                <a:lnTo>
                  <a:pt x="1385180" y="0"/>
                </a:lnTo>
                <a:lnTo>
                  <a:pt x="1385180" y="0"/>
                </a:lnTo>
              </a:path>
            </a:pathLst>
          </a:custGeom>
          <a:noFill/>
          <a:ln>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Connector 15"/>
          <p:cNvCxnSpPr/>
          <p:nvPr/>
        </p:nvCxnSpPr>
        <p:spPr>
          <a:xfrm>
            <a:off x="2971800" y="5105400"/>
            <a:ext cx="0" cy="533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1981200" y="5943600"/>
            <a:ext cx="934016" cy="0"/>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xmlns="" Requires="a14">
          <p:sp>
            <p:nvSpPr>
              <p:cNvPr id="19" name="TextBox 18"/>
              <p:cNvSpPr txBox="1"/>
              <p:nvPr/>
            </p:nvSpPr>
            <p:spPr>
              <a:xfrm>
                <a:off x="2133600" y="6172200"/>
                <a:ext cx="609600" cy="276999"/>
              </a:xfrm>
              <a:prstGeom prst="rect">
                <a:avLst/>
              </a:prstGeom>
              <a:noFill/>
            </p:spPr>
            <p:txBody>
              <a:bodyPr wrap="square" rtlCol="0">
                <a:spAutoFit/>
              </a:bodyPr>
              <a:lstStyle/>
              <a:p>
                <a:r>
                  <a:rPr lang="en-US" sz="1200" dirty="0" smtClean="0">
                    <a:latin typeface="Times New Roman" pitchFamily="18" charset="0"/>
                    <a:cs typeface="Times New Roman" pitchFamily="18" charset="0"/>
                  </a:rPr>
                  <a:t>MFP </a:t>
                </a:r>
                <a14:m>
                  <m:oMath xmlns:m="http://schemas.openxmlformats.org/officeDocument/2006/math">
                    <m:r>
                      <a:rPr lang="en-US" sz="1200" b="0" i="1" smtClean="0">
                        <a:latin typeface="Cambria Math" panose="02040503050406030204" pitchFamily="18" charset="0"/>
                        <a:cs typeface="Times New Roman" pitchFamily="18" charset="0"/>
                      </a:rPr>
                      <m:t>𝑙</m:t>
                    </m:r>
                  </m:oMath>
                </a14:m>
                <a:endParaRPr lang="en-US" sz="1200" dirty="0">
                  <a:latin typeface="Times New Roman" pitchFamily="18" charset="0"/>
                  <a:cs typeface="Times New Roman" pitchFamily="18" charset="0"/>
                </a:endParaRPr>
              </a:p>
            </p:txBody>
          </p:sp>
        </mc:Choice>
        <mc:Fallback>
          <p:sp>
            <p:nvSpPr>
              <p:cNvPr id="19" name="TextBox 18"/>
              <p:cNvSpPr txBox="1">
                <a:spLocks noRot="1" noChangeAspect="1" noMove="1" noResize="1" noEditPoints="1" noAdjustHandles="1" noChangeArrowheads="1" noChangeShapeType="1" noTextEdit="1"/>
              </p:cNvSpPr>
              <p:nvPr/>
            </p:nvSpPr>
            <p:spPr>
              <a:xfrm>
                <a:off x="2133600" y="6172200"/>
                <a:ext cx="609600" cy="276999"/>
              </a:xfrm>
              <a:prstGeom prst="rect">
                <a:avLst/>
              </a:prstGeom>
              <a:blipFill rotWithShape="0">
                <a:blip r:embed="rId4" cstate="print"/>
                <a:stretch>
                  <a:fillRect t="-2222" b="-15556"/>
                </a:stretch>
              </a:blipFill>
            </p:spPr>
            <p:txBody>
              <a:bodyPr/>
              <a:lstStyle/>
              <a:p>
                <a:r>
                  <a:rPr lang="en-US">
                    <a:noFill/>
                  </a:rPr>
                  <a:t> </a:t>
                </a:r>
              </a:p>
            </p:txBody>
          </p:sp>
        </mc:Fallback>
      </mc:AlternateContent>
      <p:sp>
        <p:nvSpPr>
          <p:cNvPr id="20" name="TextBox 19"/>
          <p:cNvSpPr txBox="1"/>
          <p:nvPr/>
        </p:nvSpPr>
        <p:spPr>
          <a:xfrm>
            <a:off x="4419600" y="2209800"/>
            <a:ext cx="381000" cy="461665"/>
          </a:xfrm>
          <a:prstGeom prst="rect">
            <a:avLst/>
          </a:prstGeom>
          <a:noFill/>
        </p:spPr>
        <p:txBody>
          <a:bodyPr wrap="square" rtlCol="0">
            <a:spAutoFit/>
          </a:bodyPr>
          <a:lstStyle/>
          <a:p>
            <a:r>
              <a:rPr lang="en-US" sz="2400" dirty="0" smtClean="0">
                <a:latin typeface="Times New Roman" pitchFamily="18" charset="0"/>
                <a:cs typeface="Times New Roman" pitchFamily="18" charset="0"/>
              </a:rPr>
              <a:t>?</a:t>
            </a:r>
            <a:endParaRPr lang="en-US" sz="2400" dirty="0">
              <a:latin typeface="Times New Roman" pitchFamily="18" charset="0"/>
              <a:cs typeface="Times New Roman" pitchFamily="18" charset="0"/>
            </a:endParaRPr>
          </a:p>
        </p:txBody>
      </p:sp>
    </p:spTree>
    <p:extLst>
      <p:ext uri="{BB962C8B-B14F-4D97-AF65-F5344CB8AC3E}">
        <p14:creationId xmlns:p14="http://schemas.microsoft.com/office/powerpoint/2010/main" xmlns="" val="212278532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Slide Number Placeholder 5"/>
          <p:cNvSpPr>
            <a:spLocks noGrp="1"/>
          </p:cNvSpPr>
          <p:nvPr>
            <p:ph type="sldNum" sz="quarter" idx="12"/>
          </p:nvPr>
        </p:nvSpPr>
        <p:spPr/>
        <p:txBody>
          <a:bodyPr/>
          <a:lstStyle/>
          <a:p>
            <a:fld id="{A7B7B2E8-8B31-44F2-A61F-291C8037D1AA}" type="slidenum">
              <a:rPr lang="en-US"/>
              <a:pPr/>
              <a:t>22</a:t>
            </a:fld>
            <a:endParaRPr lang="en-US" dirty="0"/>
          </a:p>
        </p:txBody>
      </p:sp>
      <p:sp>
        <p:nvSpPr>
          <p:cNvPr id="150542" name="Line 14"/>
          <p:cNvSpPr>
            <a:spLocks noChangeShapeType="1"/>
          </p:cNvSpPr>
          <p:nvPr/>
        </p:nvSpPr>
        <p:spPr bwMode="auto">
          <a:xfrm flipV="1">
            <a:off x="1676400" y="3200400"/>
            <a:ext cx="1066800" cy="1600200"/>
          </a:xfrm>
          <a:prstGeom prst="line">
            <a:avLst/>
          </a:prstGeom>
          <a:noFill/>
          <a:ln w="9525">
            <a:solidFill>
              <a:schemeClr val="tx1"/>
            </a:solidFill>
            <a:round/>
            <a:headEnd/>
            <a:tailEnd type="triangle" w="med" len="med"/>
          </a:ln>
          <a:effectLst/>
        </p:spPr>
        <p:txBody>
          <a:bodyPr/>
          <a:lstStyle/>
          <a:p>
            <a:endParaRPr lang="en-US"/>
          </a:p>
        </p:txBody>
      </p:sp>
      <p:sp>
        <p:nvSpPr>
          <p:cNvPr id="150530" name="Rectangle 2"/>
          <p:cNvSpPr>
            <a:spLocks noGrp="1" noChangeArrowheads="1"/>
          </p:cNvSpPr>
          <p:nvPr>
            <p:ph type="title"/>
          </p:nvPr>
        </p:nvSpPr>
        <p:spPr/>
        <p:txBody>
          <a:bodyPr/>
          <a:lstStyle/>
          <a:p>
            <a:r>
              <a:rPr lang="en-US"/>
              <a:t>Phonon Hall effect</a:t>
            </a:r>
          </a:p>
        </p:txBody>
      </p:sp>
      <p:sp>
        <p:nvSpPr>
          <p:cNvPr id="150534" name="Line 6"/>
          <p:cNvSpPr>
            <a:spLocks noChangeShapeType="1"/>
          </p:cNvSpPr>
          <p:nvPr/>
        </p:nvSpPr>
        <p:spPr bwMode="auto">
          <a:xfrm flipV="1">
            <a:off x="1676400" y="2133600"/>
            <a:ext cx="0" cy="2667000"/>
          </a:xfrm>
          <a:prstGeom prst="line">
            <a:avLst/>
          </a:prstGeom>
          <a:noFill/>
          <a:ln w="9525">
            <a:solidFill>
              <a:schemeClr val="tx1"/>
            </a:solidFill>
            <a:round/>
            <a:headEnd/>
            <a:tailEnd type="triangle" w="med" len="med"/>
          </a:ln>
          <a:effectLst/>
        </p:spPr>
        <p:txBody>
          <a:bodyPr/>
          <a:lstStyle/>
          <a:p>
            <a:endParaRPr lang="en-US"/>
          </a:p>
        </p:txBody>
      </p:sp>
      <p:sp>
        <p:nvSpPr>
          <p:cNvPr id="150535" name="Text Box 7"/>
          <p:cNvSpPr txBox="1">
            <a:spLocks noChangeArrowheads="1"/>
          </p:cNvSpPr>
          <p:nvPr/>
        </p:nvSpPr>
        <p:spPr bwMode="auto">
          <a:xfrm>
            <a:off x="3733800" y="4953000"/>
            <a:ext cx="533400" cy="366713"/>
          </a:xfrm>
          <a:prstGeom prst="rect">
            <a:avLst/>
          </a:prstGeom>
          <a:noFill/>
          <a:ln w="9525">
            <a:noFill/>
            <a:miter lim="800000"/>
            <a:headEnd/>
            <a:tailEnd/>
          </a:ln>
          <a:effectLst/>
        </p:spPr>
        <p:txBody>
          <a:bodyPr>
            <a:spAutoFit/>
          </a:bodyPr>
          <a:lstStyle/>
          <a:p>
            <a:pPr>
              <a:spcBef>
                <a:spcPct val="50000"/>
              </a:spcBef>
            </a:pPr>
            <a:r>
              <a:rPr lang="en-US">
                <a:sym typeface="Symbol" pitchFamily="18" charset="2"/>
              </a:rPr>
              <a:t></a:t>
            </a:r>
            <a:r>
              <a:rPr lang="en-US" i="1">
                <a:sym typeface="Symbol" pitchFamily="18" charset="2"/>
              </a:rPr>
              <a:t>T</a:t>
            </a:r>
          </a:p>
        </p:txBody>
      </p:sp>
      <p:sp>
        <p:nvSpPr>
          <p:cNvPr id="150537" name="Text Box 9"/>
          <p:cNvSpPr txBox="1">
            <a:spLocks noChangeArrowheads="1"/>
          </p:cNvSpPr>
          <p:nvPr/>
        </p:nvSpPr>
        <p:spPr bwMode="auto">
          <a:xfrm>
            <a:off x="1066800" y="3900487"/>
            <a:ext cx="533400" cy="366713"/>
          </a:xfrm>
          <a:prstGeom prst="rect">
            <a:avLst/>
          </a:prstGeom>
          <a:noFill/>
          <a:ln w="9525">
            <a:noFill/>
            <a:miter lim="800000"/>
            <a:headEnd/>
            <a:tailEnd/>
          </a:ln>
          <a:effectLst/>
        </p:spPr>
        <p:txBody>
          <a:bodyPr>
            <a:spAutoFit/>
          </a:bodyPr>
          <a:lstStyle/>
          <a:p>
            <a:pPr>
              <a:spcBef>
                <a:spcPct val="50000"/>
              </a:spcBef>
            </a:pPr>
            <a:r>
              <a:rPr lang="en-US" i="1" dirty="0"/>
              <a:t>T</a:t>
            </a:r>
            <a:r>
              <a:rPr lang="en-US" i="1" baseline="-25000" dirty="0"/>
              <a:t>3</a:t>
            </a:r>
            <a:endParaRPr lang="en-US" i="1" dirty="0"/>
          </a:p>
        </p:txBody>
      </p:sp>
      <p:sp>
        <p:nvSpPr>
          <p:cNvPr id="150538" name="Text Box 10"/>
          <p:cNvSpPr txBox="1">
            <a:spLocks noChangeArrowheads="1"/>
          </p:cNvSpPr>
          <p:nvPr/>
        </p:nvSpPr>
        <p:spPr bwMode="auto">
          <a:xfrm>
            <a:off x="2057400" y="2971800"/>
            <a:ext cx="533400" cy="366713"/>
          </a:xfrm>
          <a:prstGeom prst="rect">
            <a:avLst/>
          </a:prstGeom>
          <a:noFill/>
          <a:ln w="9525">
            <a:noFill/>
            <a:miter lim="800000"/>
            <a:headEnd/>
            <a:tailEnd/>
          </a:ln>
          <a:effectLst/>
        </p:spPr>
        <p:txBody>
          <a:bodyPr>
            <a:spAutoFit/>
          </a:bodyPr>
          <a:lstStyle/>
          <a:p>
            <a:pPr>
              <a:spcBef>
                <a:spcPct val="50000"/>
              </a:spcBef>
            </a:pPr>
            <a:r>
              <a:rPr lang="en-US" i="1"/>
              <a:t>T</a:t>
            </a:r>
            <a:r>
              <a:rPr lang="en-US" i="1" baseline="-25000"/>
              <a:t>4</a:t>
            </a:r>
            <a:endParaRPr lang="en-US" i="1"/>
          </a:p>
        </p:txBody>
      </p:sp>
      <p:sp>
        <p:nvSpPr>
          <p:cNvPr id="150539" name="Text Box 11"/>
          <p:cNvSpPr txBox="1">
            <a:spLocks noChangeArrowheads="1"/>
          </p:cNvSpPr>
          <p:nvPr/>
        </p:nvSpPr>
        <p:spPr bwMode="auto">
          <a:xfrm>
            <a:off x="1752600" y="1905000"/>
            <a:ext cx="381000" cy="366713"/>
          </a:xfrm>
          <a:prstGeom prst="rect">
            <a:avLst/>
          </a:prstGeom>
          <a:noFill/>
          <a:ln w="9525">
            <a:noFill/>
            <a:miter lim="800000"/>
            <a:headEnd/>
            <a:tailEnd/>
          </a:ln>
          <a:effectLst/>
        </p:spPr>
        <p:txBody>
          <a:bodyPr>
            <a:spAutoFit/>
          </a:bodyPr>
          <a:lstStyle/>
          <a:p>
            <a:pPr>
              <a:spcBef>
                <a:spcPct val="50000"/>
              </a:spcBef>
            </a:pPr>
            <a:r>
              <a:rPr lang="en-US" b="1"/>
              <a:t>B</a:t>
            </a:r>
          </a:p>
        </p:txBody>
      </p:sp>
      <p:sp>
        <p:nvSpPr>
          <p:cNvPr id="150540" name="AutoShape 12"/>
          <p:cNvSpPr>
            <a:spLocks noChangeArrowheads="1"/>
          </p:cNvSpPr>
          <p:nvPr/>
        </p:nvSpPr>
        <p:spPr bwMode="auto">
          <a:xfrm>
            <a:off x="1676400" y="3505200"/>
            <a:ext cx="1905000" cy="1295400"/>
          </a:xfrm>
          <a:prstGeom prst="cube">
            <a:avLst>
              <a:gd name="adj" fmla="val 25000"/>
            </a:avLst>
          </a:prstGeom>
          <a:solidFill>
            <a:schemeClr val="accent1">
              <a:alpha val="64999"/>
            </a:schemeClr>
          </a:solidFill>
          <a:ln w="9525">
            <a:solidFill>
              <a:schemeClr val="tx1"/>
            </a:solidFill>
            <a:miter lim="800000"/>
            <a:headEnd/>
            <a:tailEnd/>
          </a:ln>
          <a:effectLst/>
        </p:spPr>
        <p:txBody>
          <a:bodyPr wrap="none" anchor="ctr"/>
          <a:lstStyle/>
          <a:p>
            <a:endParaRPr lang="en-US"/>
          </a:p>
        </p:txBody>
      </p:sp>
      <p:sp>
        <p:nvSpPr>
          <p:cNvPr id="150541" name="Line 13"/>
          <p:cNvSpPr>
            <a:spLocks noChangeShapeType="1"/>
          </p:cNvSpPr>
          <p:nvPr/>
        </p:nvSpPr>
        <p:spPr bwMode="auto">
          <a:xfrm>
            <a:off x="1676400" y="4800600"/>
            <a:ext cx="2438400" cy="0"/>
          </a:xfrm>
          <a:prstGeom prst="line">
            <a:avLst/>
          </a:prstGeom>
          <a:noFill/>
          <a:ln w="9525">
            <a:solidFill>
              <a:schemeClr val="tx1"/>
            </a:solidFill>
            <a:round/>
            <a:headEnd/>
            <a:tailEnd type="triangle" w="med" len="med"/>
          </a:ln>
          <a:effectLst/>
        </p:spPr>
        <p:txBody>
          <a:bodyPr/>
          <a:lstStyle/>
          <a:p>
            <a:endParaRPr lang="en-US"/>
          </a:p>
        </p:txBody>
      </p:sp>
      <p:sp>
        <p:nvSpPr>
          <p:cNvPr id="150543" name="Text Box 15"/>
          <p:cNvSpPr txBox="1">
            <a:spLocks noChangeArrowheads="1"/>
          </p:cNvSpPr>
          <p:nvPr/>
        </p:nvSpPr>
        <p:spPr bwMode="auto">
          <a:xfrm>
            <a:off x="1752600" y="4038600"/>
            <a:ext cx="1371600" cy="366713"/>
          </a:xfrm>
          <a:prstGeom prst="rect">
            <a:avLst/>
          </a:prstGeom>
          <a:noFill/>
          <a:ln w="9525">
            <a:noFill/>
            <a:miter lim="800000"/>
            <a:headEnd/>
            <a:tailEnd/>
          </a:ln>
          <a:effectLst/>
        </p:spPr>
        <p:txBody>
          <a:bodyPr>
            <a:spAutoFit/>
          </a:bodyPr>
          <a:lstStyle/>
          <a:p>
            <a:pPr>
              <a:spcBef>
                <a:spcPct val="50000"/>
              </a:spcBef>
            </a:pPr>
            <a:r>
              <a:rPr lang="en-US"/>
              <a:t>Tb</a:t>
            </a:r>
            <a:r>
              <a:rPr lang="en-US" baseline="-25000"/>
              <a:t>3</a:t>
            </a:r>
            <a:r>
              <a:rPr lang="en-US"/>
              <a:t>Ga</a:t>
            </a:r>
            <a:r>
              <a:rPr lang="en-US" baseline="-25000"/>
              <a:t>5</a:t>
            </a:r>
            <a:r>
              <a:rPr lang="en-US"/>
              <a:t>O</a:t>
            </a:r>
            <a:r>
              <a:rPr lang="en-US" baseline="-25000"/>
              <a:t>12</a:t>
            </a:r>
            <a:endParaRPr lang="en-US"/>
          </a:p>
        </p:txBody>
      </p:sp>
      <p:sp>
        <p:nvSpPr>
          <p:cNvPr id="150544" name="Text Box 16"/>
          <p:cNvSpPr txBox="1">
            <a:spLocks noChangeArrowheads="1"/>
          </p:cNvSpPr>
          <p:nvPr/>
        </p:nvSpPr>
        <p:spPr bwMode="auto">
          <a:xfrm>
            <a:off x="4953000" y="1981200"/>
            <a:ext cx="3048000" cy="2862322"/>
          </a:xfrm>
          <a:prstGeom prst="rect">
            <a:avLst/>
          </a:prstGeom>
          <a:noFill/>
          <a:ln w="9525">
            <a:noFill/>
            <a:miter lim="800000"/>
            <a:headEnd/>
            <a:tailEnd/>
          </a:ln>
          <a:effectLst/>
        </p:spPr>
        <p:txBody>
          <a:bodyPr>
            <a:spAutoFit/>
          </a:bodyPr>
          <a:lstStyle/>
          <a:p>
            <a:pPr>
              <a:spcBef>
                <a:spcPct val="50000"/>
              </a:spcBef>
            </a:pPr>
            <a:r>
              <a:rPr lang="en-US" sz="2000" dirty="0">
                <a:latin typeface="Times New Roman" pitchFamily="18" charset="0"/>
                <a:cs typeface="Times New Roman" pitchFamily="18" charset="0"/>
              </a:rPr>
              <a:t>Experiments by C </a:t>
            </a:r>
            <a:r>
              <a:rPr lang="en-US" sz="2000" dirty="0" err="1">
                <a:latin typeface="Times New Roman" pitchFamily="18" charset="0"/>
                <a:cs typeface="Times New Roman" pitchFamily="18" charset="0"/>
              </a:rPr>
              <a:t>Strohm</a:t>
            </a:r>
            <a:r>
              <a:rPr lang="en-US" sz="2000" dirty="0">
                <a:latin typeface="Times New Roman" pitchFamily="18" charset="0"/>
                <a:cs typeface="Times New Roman" pitchFamily="18" charset="0"/>
              </a:rPr>
              <a:t> et al, PRL (2005), also confirmed by AV </a:t>
            </a:r>
            <a:r>
              <a:rPr lang="en-US" sz="2000" dirty="0" err="1">
                <a:latin typeface="Times New Roman" pitchFamily="18" charset="0"/>
                <a:cs typeface="Times New Roman" pitchFamily="18" charset="0"/>
              </a:rPr>
              <a:t>Inyushkin</a:t>
            </a:r>
            <a:r>
              <a:rPr lang="en-US" sz="2000" dirty="0">
                <a:latin typeface="Times New Roman" pitchFamily="18" charset="0"/>
                <a:cs typeface="Times New Roman" pitchFamily="18" charset="0"/>
              </a:rPr>
              <a:t> et al, JETP </a:t>
            </a:r>
            <a:r>
              <a:rPr lang="en-US" sz="2000" dirty="0" err="1">
                <a:latin typeface="Times New Roman" pitchFamily="18" charset="0"/>
                <a:cs typeface="Times New Roman" pitchFamily="18" charset="0"/>
              </a:rPr>
              <a:t>Lett</a:t>
            </a:r>
            <a:r>
              <a:rPr lang="en-US" sz="2000" dirty="0">
                <a:latin typeface="Times New Roman" pitchFamily="18" charset="0"/>
                <a:cs typeface="Times New Roman" pitchFamily="18" charset="0"/>
              </a:rPr>
              <a:t> (2007).  Effect is </a:t>
            </a:r>
            <a:r>
              <a:rPr lang="en-US" sz="2000" dirty="0" smtClean="0">
                <a:latin typeface="Times New Roman" pitchFamily="18" charset="0"/>
                <a:cs typeface="Times New Roman" pitchFamily="18" charset="0"/>
              </a:rPr>
              <a:t>small  </a:t>
            </a:r>
            <a:r>
              <a:rPr lang="en-US" sz="2000" dirty="0">
                <a:latin typeface="Times New Roman" pitchFamily="18" charset="0"/>
                <a:cs typeface="Times New Roman" pitchFamily="18" charset="0"/>
              </a:rPr>
              <a:t>|</a:t>
            </a:r>
            <a:r>
              <a:rPr lang="en-US" sz="2000" i="1" dirty="0">
                <a:latin typeface="Times New Roman" pitchFamily="18" charset="0"/>
                <a:cs typeface="Times New Roman" pitchFamily="18" charset="0"/>
              </a:rPr>
              <a:t>T</a:t>
            </a:r>
            <a:r>
              <a:rPr lang="en-US" sz="2000" baseline="-25000" dirty="0">
                <a:latin typeface="Times New Roman" pitchFamily="18" charset="0"/>
                <a:cs typeface="Times New Roman" pitchFamily="18" charset="0"/>
              </a:rPr>
              <a:t>4</a:t>
            </a:r>
            <a:r>
              <a:rPr lang="en-US" sz="2000" dirty="0">
                <a:latin typeface="Times New Roman" pitchFamily="18" charset="0"/>
                <a:cs typeface="Times New Roman" pitchFamily="18" charset="0"/>
              </a:rPr>
              <a:t> –</a:t>
            </a:r>
            <a:r>
              <a:rPr lang="en-US" sz="2000" i="1" dirty="0">
                <a:latin typeface="Times New Roman" pitchFamily="18" charset="0"/>
                <a:cs typeface="Times New Roman" pitchFamily="18" charset="0"/>
              </a:rPr>
              <a:t>T</a:t>
            </a:r>
            <a:r>
              <a:rPr lang="en-US" sz="2000" baseline="-25000" dirty="0">
                <a:latin typeface="Times New Roman" pitchFamily="18" charset="0"/>
                <a:cs typeface="Times New Roman" pitchFamily="18" charset="0"/>
              </a:rPr>
              <a:t>3</a:t>
            </a:r>
            <a:r>
              <a:rPr lang="en-US" sz="2000" dirty="0">
                <a:latin typeface="Times New Roman" pitchFamily="18" charset="0"/>
                <a:cs typeface="Times New Roman" pitchFamily="18" charset="0"/>
              </a:rPr>
              <a:t>| ~ 10</a:t>
            </a:r>
            <a:r>
              <a:rPr lang="en-US" sz="2000" baseline="30000" dirty="0">
                <a:latin typeface="Times New Roman" pitchFamily="18" charset="0"/>
                <a:cs typeface="Times New Roman" pitchFamily="18" charset="0"/>
              </a:rPr>
              <a:t>-4</a:t>
            </a:r>
            <a:r>
              <a:rPr lang="en-US" sz="2000" dirty="0">
                <a:latin typeface="Times New Roman" pitchFamily="18" charset="0"/>
                <a:cs typeface="Times New Roman" pitchFamily="18" charset="0"/>
              </a:rPr>
              <a:t> </a:t>
            </a:r>
            <a:r>
              <a:rPr lang="en-US" sz="2000" dirty="0" err="1" smtClean="0">
                <a:latin typeface="Times New Roman" pitchFamily="18" charset="0"/>
                <a:cs typeface="Times New Roman" pitchFamily="18" charset="0"/>
              </a:rPr>
              <a:t>kelvin</a:t>
            </a: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in a strong magnetic field of few </a:t>
            </a:r>
            <a:r>
              <a:rPr lang="en-US" sz="2000" dirty="0" err="1" smtClean="0">
                <a:latin typeface="Times New Roman" pitchFamily="18" charset="0"/>
                <a:cs typeface="Times New Roman" pitchFamily="18" charset="0"/>
              </a:rPr>
              <a:t>tesla</a:t>
            </a:r>
            <a:r>
              <a:rPr lang="en-US" sz="2000" dirty="0">
                <a:latin typeface="Times New Roman" pitchFamily="18" charset="0"/>
                <a:cs typeface="Times New Roman" pitchFamily="18" charset="0"/>
              </a:rPr>
              <a:t>, performed at low temperature of 5.45 K.</a:t>
            </a:r>
          </a:p>
        </p:txBody>
      </p:sp>
      <p:sp>
        <p:nvSpPr>
          <p:cNvPr id="150545" name="Line 17"/>
          <p:cNvSpPr>
            <a:spLocks noChangeShapeType="1"/>
          </p:cNvSpPr>
          <p:nvPr/>
        </p:nvSpPr>
        <p:spPr bwMode="auto">
          <a:xfrm>
            <a:off x="1676400" y="5105400"/>
            <a:ext cx="1600200" cy="0"/>
          </a:xfrm>
          <a:prstGeom prst="line">
            <a:avLst/>
          </a:prstGeom>
          <a:noFill/>
          <a:ln w="9525">
            <a:solidFill>
              <a:schemeClr val="tx1"/>
            </a:solidFill>
            <a:round/>
            <a:headEnd type="arrow" w="med" len="med"/>
            <a:tailEnd type="arrow" w="med" len="med"/>
          </a:ln>
          <a:effectLst/>
        </p:spPr>
        <p:txBody>
          <a:bodyPr/>
          <a:lstStyle/>
          <a:p>
            <a:endParaRPr lang="en-US"/>
          </a:p>
        </p:txBody>
      </p:sp>
      <p:sp>
        <p:nvSpPr>
          <p:cNvPr id="150546" name="Text Box 18"/>
          <p:cNvSpPr txBox="1">
            <a:spLocks noChangeArrowheads="1"/>
          </p:cNvSpPr>
          <p:nvPr/>
        </p:nvSpPr>
        <p:spPr bwMode="auto">
          <a:xfrm>
            <a:off x="1905000" y="5257800"/>
            <a:ext cx="1524000" cy="366713"/>
          </a:xfrm>
          <a:prstGeom prst="rect">
            <a:avLst/>
          </a:prstGeom>
          <a:noFill/>
          <a:ln w="9525">
            <a:noFill/>
            <a:miter lim="800000"/>
            <a:headEnd/>
            <a:tailEnd/>
          </a:ln>
          <a:effectLst/>
        </p:spPr>
        <p:txBody>
          <a:bodyPr>
            <a:spAutoFit/>
          </a:bodyPr>
          <a:lstStyle/>
          <a:p>
            <a:pPr>
              <a:spcBef>
                <a:spcPct val="50000"/>
              </a:spcBef>
            </a:pPr>
            <a:r>
              <a:rPr lang="en-US"/>
              <a:t>5 mm</a:t>
            </a:r>
          </a:p>
        </p:txBody>
      </p:sp>
    </p:spTree>
    <p:extLst>
      <p:ext uri="{BB962C8B-B14F-4D97-AF65-F5344CB8AC3E}">
        <p14:creationId xmlns:p14="http://schemas.microsoft.com/office/powerpoint/2010/main" xmlns="" val="215060915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4E0248E8-DBF5-4945-A25B-8E942EDECF8A}" type="slidenum">
              <a:rPr lang="en-US"/>
              <a:pPr/>
              <a:t>23</a:t>
            </a:fld>
            <a:endParaRPr lang="en-US"/>
          </a:p>
        </p:txBody>
      </p:sp>
      <p:sp>
        <p:nvSpPr>
          <p:cNvPr id="166914" name="Rectangle 2"/>
          <p:cNvSpPr>
            <a:spLocks noGrp="1" noChangeArrowheads="1"/>
          </p:cNvSpPr>
          <p:nvPr>
            <p:ph type="title"/>
          </p:nvPr>
        </p:nvSpPr>
        <p:spPr/>
        <p:txBody>
          <a:bodyPr>
            <a:normAutofit fontScale="90000"/>
          </a:bodyPr>
          <a:lstStyle/>
          <a:p>
            <a:r>
              <a:rPr lang="en-US"/>
              <a:t>Ballistic model of phonon Hall effect</a:t>
            </a:r>
          </a:p>
        </p:txBody>
      </p:sp>
      <p:graphicFrame>
        <p:nvGraphicFramePr>
          <p:cNvPr id="166916" name="Object 4"/>
          <p:cNvGraphicFramePr>
            <a:graphicFrameLocks noGrp="1" noChangeAspect="1"/>
          </p:cNvGraphicFramePr>
          <p:nvPr>
            <p:ph idx="1"/>
          </p:nvPr>
        </p:nvGraphicFramePr>
        <p:xfrm>
          <a:off x="1776413" y="2143125"/>
          <a:ext cx="5591175" cy="3114675"/>
        </p:xfrm>
        <a:graphic>
          <a:graphicData uri="http://schemas.openxmlformats.org/presentationml/2006/ole">
            <p:oleObj spid="_x0000_s289807" name="Equation" r:id="rId4" imgW="1777680" imgH="990360" progId="Equation.DSMT4">
              <p:embed/>
            </p:oleObj>
          </a:graphicData>
        </a:graphic>
      </p:graphicFrame>
      <p:sp>
        <p:nvSpPr>
          <p:cNvPr id="5" name="TextBox 4"/>
          <p:cNvSpPr txBox="1"/>
          <p:nvPr/>
        </p:nvSpPr>
        <p:spPr>
          <a:xfrm>
            <a:off x="5943600" y="5373469"/>
            <a:ext cx="2133600" cy="646331"/>
          </a:xfrm>
          <a:prstGeom prst="rect">
            <a:avLst/>
          </a:prstGeom>
          <a:noFill/>
        </p:spPr>
        <p:txBody>
          <a:bodyPr wrap="square" rtlCol="0">
            <a:spAutoFit/>
          </a:bodyPr>
          <a:lstStyle/>
          <a:p>
            <a:r>
              <a:rPr lang="en-US" i="1" dirty="0" smtClean="0">
                <a:latin typeface="Times New Roman" pitchFamily="18" charset="0"/>
                <a:cs typeface="Times New Roman" pitchFamily="18" charset="0"/>
              </a:rPr>
              <a:t>H</a:t>
            </a:r>
            <a:r>
              <a:rPr lang="en-US" dirty="0" smtClean="0">
                <a:latin typeface="Times New Roman" pitchFamily="18" charset="0"/>
                <a:cs typeface="Times New Roman" pitchFamily="18" charset="0"/>
              </a:rPr>
              <a:t> is not positive-definite</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xmlns="" val="73845009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4E0248E8-DBF5-4945-A25B-8E942EDECF8A}" type="slidenum">
              <a:rPr lang="en-US"/>
              <a:pPr/>
              <a:t>24</a:t>
            </a:fld>
            <a:endParaRPr lang="en-US"/>
          </a:p>
        </p:txBody>
      </p:sp>
      <p:sp>
        <p:nvSpPr>
          <p:cNvPr id="166914" name="Rectangle 2"/>
          <p:cNvSpPr>
            <a:spLocks noGrp="1" noChangeArrowheads="1"/>
          </p:cNvSpPr>
          <p:nvPr>
            <p:ph type="title"/>
          </p:nvPr>
        </p:nvSpPr>
        <p:spPr/>
        <p:txBody>
          <a:bodyPr>
            <a:normAutofit fontScale="90000"/>
          </a:bodyPr>
          <a:lstStyle/>
          <a:p>
            <a:r>
              <a:rPr lang="en-US" dirty="0" smtClean="0"/>
              <a:t>Revised positive-definite Hamiltonian</a:t>
            </a:r>
            <a:endParaRPr lang="en-US" dirty="0"/>
          </a:p>
        </p:txBody>
      </p:sp>
      <p:graphicFrame>
        <p:nvGraphicFramePr>
          <p:cNvPr id="166916" name="Object 4"/>
          <p:cNvGraphicFramePr>
            <a:graphicFrameLocks noGrp="1" noChangeAspect="1"/>
          </p:cNvGraphicFramePr>
          <p:nvPr>
            <p:ph idx="1"/>
          </p:nvPr>
        </p:nvGraphicFramePr>
        <p:xfrm>
          <a:off x="1517650" y="2667000"/>
          <a:ext cx="5954713" cy="1079500"/>
        </p:xfrm>
        <a:graphic>
          <a:graphicData uri="http://schemas.openxmlformats.org/presentationml/2006/ole">
            <p:oleObj spid="_x0000_s290831" name="Equation" r:id="rId3" imgW="2171520" imgH="393480" progId="Equation.DSMT4">
              <p:embed/>
            </p:oleObj>
          </a:graphicData>
        </a:graphic>
      </p:graphicFrame>
      <p:sp>
        <p:nvSpPr>
          <p:cNvPr id="5" name="TextBox 4"/>
          <p:cNvSpPr txBox="1"/>
          <p:nvPr/>
        </p:nvSpPr>
        <p:spPr>
          <a:xfrm>
            <a:off x="1447800" y="5105400"/>
            <a:ext cx="2819400" cy="914400"/>
          </a:xfrm>
          <a:prstGeom prst="rect">
            <a:avLst/>
          </a:prstGeom>
          <a:noFill/>
        </p:spPr>
        <p:txBody>
          <a:bodyPr wrap="square" rtlCol="0">
            <a:spAutoFit/>
          </a:bodyPr>
          <a:lstStyle/>
          <a:p>
            <a:r>
              <a:rPr lang="en-US" i="1" dirty="0" smtClean="0">
                <a:latin typeface="Times New Roman" pitchFamily="18" charset="0"/>
                <a:cs typeface="Times New Roman" pitchFamily="18" charset="0"/>
              </a:rPr>
              <a:t>H</a:t>
            </a:r>
            <a:r>
              <a:rPr lang="en-US" dirty="0" smtClean="0">
                <a:latin typeface="Times New Roman" pitchFamily="18" charset="0"/>
                <a:cs typeface="Times New Roman" pitchFamily="18" charset="0"/>
              </a:rPr>
              <a:t> is formally the same as ionic crystal in a magnetic field</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xmlns="" val="299532467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6"/>
          <p:cNvSpPr>
            <a:spLocks noGrp="1"/>
          </p:cNvSpPr>
          <p:nvPr>
            <p:ph type="sldNum" sz="quarter" idx="12"/>
          </p:nvPr>
        </p:nvSpPr>
        <p:spPr/>
        <p:txBody>
          <a:bodyPr/>
          <a:lstStyle/>
          <a:p>
            <a:fld id="{D798A99C-46D4-4A5D-829E-37C49DDA21B9}" type="slidenum">
              <a:rPr lang="en-US"/>
              <a:pPr/>
              <a:t>25</a:t>
            </a:fld>
            <a:endParaRPr lang="en-US"/>
          </a:p>
        </p:txBody>
      </p:sp>
      <p:sp>
        <p:nvSpPr>
          <p:cNvPr id="155650" name="Rectangle 2"/>
          <p:cNvSpPr>
            <a:spLocks noGrp="1" noChangeArrowheads="1"/>
          </p:cNvSpPr>
          <p:nvPr>
            <p:ph type="title"/>
          </p:nvPr>
        </p:nvSpPr>
        <p:spPr/>
        <p:txBody>
          <a:bodyPr>
            <a:normAutofit fontScale="90000"/>
          </a:bodyPr>
          <a:lstStyle/>
          <a:p>
            <a:r>
              <a:rPr lang="en-US"/>
              <a:t>Four-terminal junction structure, NEGF</a:t>
            </a:r>
          </a:p>
        </p:txBody>
      </p:sp>
      <p:pic>
        <p:nvPicPr>
          <p:cNvPr id="155660" name="Picture 12"/>
          <p:cNvPicPr>
            <a:picLocks noGrp="1" noChangeAspect="1" noChangeArrowheads="1"/>
          </p:cNvPicPr>
          <p:nvPr>
            <p:ph sz="half" idx="2"/>
          </p:nvPr>
        </p:nvPicPr>
        <p:blipFill>
          <a:blip r:embed="rId2" cstate="print"/>
          <a:srcRect/>
          <a:stretch>
            <a:fillRect/>
          </a:stretch>
        </p:blipFill>
        <p:spPr>
          <a:xfrm>
            <a:off x="609600" y="1905000"/>
            <a:ext cx="8001000" cy="3810000"/>
          </a:xfrm>
          <a:noFill/>
          <a:ln/>
        </p:spPr>
      </p:pic>
      <p:sp>
        <p:nvSpPr>
          <p:cNvPr id="155662" name="Text Box 14"/>
          <p:cNvSpPr txBox="1">
            <a:spLocks noChangeArrowheads="1"/>
          </p:cNvSpPr>
          <p:nvPr/>
        </p:nvSpPr>
        <p:spPr bwMode="auto">
          <a:xfrm>
            <a:off x="4191000" y="5638800"/>
            <a:ext cx="2743200" cy="366713"/>
          </a:xfrm>
          <a:prstGeom prst="rect">
            <a:avLst/>
          </a:prstGeom>
          <a:noFill/>
          <a:ln w="9525">
            <a:noFill/>
            <a:miter lim="800000"/>
            <a:headEnd/>
            <a:tailEnd/>
          </a:ln>
          <a:effectLst/>
        </p:spPr>
        <p:txBody>
          <a:bodyPr>
            <a:spAutoFit/>
          </a:bodyPr>
          <a:lstStyle/>
          <a:p>
            <a:pPr>
              <a:spcBef>
                <a:spcPct val="50000"/>
              </a:spcBef>
            </a:pPr>
            <a:r>
              <a:rPr lang="en-US" i="1" dirty="0">
                <a:latin typeface="Times New Roman" pitchFamily="18" charset="0"/>
                <a:cs typeface="Times New Roman" pitchFamily="18" charset="0"/>
              </a:rPr>
              <a:t>R</a:t>
            </a:r>
            <a:r>
              <a:rPr lang="en-US" dirty="0">
                <a:latin typeface="Times New Roman" pitchFamily="18" charset="0"/>
                <a:cs typeface="Times New Roman" pitchFamily="18" charset="0"/>
              </a:rPr>
              <a:t>=(</a:t>
            </a:r>
            <a:r>
              <a:rPr lang="en-US" i="1" dirty="0">
                <a:latin typeface="Times New Roman" pitchFamily="18" charset="0"/>
                <a:cs typeface="Times New Roman" pitchFamily="18" charset="0"/>
              </a:rPr>
              <a:t>T</a:t>
            </a:r>
            <a:r>
              <a:rPr lang="en-US" baseline="-25000" dirty="0">
                <a:latin typeface="Times New Roman" pitchFamily="18" charset="0"/>
                <a:cs typeface="Times New Roman" pitchFamily="18" charset="0"/>
              </a:rPr>
              <a:t>3 </a:t>
            </a:r>
            <a:r>
              <a:rPr lang="en-US" dirty="0">
                <a:latin typeface="Times New Roman" pitchFamily="18" charset="0"/>
                <a:cs typeface="Times New Roman" pitchFamily="18" charset="0"/>
              </a:rPr>
              <a:t>-</a:t>
            </a:r>
            <a:r>
              <a:rPr lang="en-US" i="1" dirty="0">
                <a:latin typeface="Times New Roman" pitchFamily="18" charset="0"/>
                <a:cs typeface="Times New Roman" pitchFamily="18" charset="0"/>
              </a:rPr>
              <a:t>T</a:t>
            </a:r>
            <a:r>
              <a:rPr lang="en-US" baseline="-25000" dirty="0">
                <a:latin typeface="Times New Roman" pitchFamily="18" charset="0"/>
                <a:cs typeface="Times New Roman" pitchFamily="18" charset="0"/>
              </a:rPr>
              <a:t>4</a:t>
            </a:r>
            <a:r>
              <a:rPr lang="en-US" dirty="0">
                <a:latin typeface="Times New Roman" pitchFamily="18" charset="0"/>
                <a:cs typeface="Times New Roman" pitchFamily="18" charset="0"/>
              </a:rPr>
              <a:t>)/(</a:t>
            </a:r>
            <a:r>
              <a:rPr lang="en-US" i="1" dirty="0">
                <a:latin typeface="Times New Roman" pitchFamily="18" charset="0"/>
                <a:cs typeface="Times New Roman" pitchFamily="18" charset="0"/>
              </a:rPr>
              <a:t>T</a:t>
            </a:r>
            <a:r>
              <a:rPr lang="en-US" baseline="-25000" dirty="0">
                <a:latin typeface="Times New Roman" pitchFamily="18" charset="0"/>
                <a:cs typeface="Times New Roman" pitchFamily="18" charset="0"/>
              </a:rPr>
              <a:t>1</a:t>
            </a:r>
            <a:r>
              <a:rPr lang="en-US" dirty="0">
                <a:latin typeface="Times New Roman" pitchFamily="18" charset="0"/>
                <a:cs typeface="Times New Roman" pitchFamily="18" charset="0"/>
              </a:rPr>
              <a:t> –</a:t>
            </a:r>
            <a:r>
              <a:rPr lang="en-US" i="1" dirty="0">
                <a:latin typeface="Times New Roman" pitchFamily="18" charset="0"/>
                <a:cs typeface="Times New Roman" pitchFamily="18" charset="0"/>
              </a:rPr>
              <a:t>T</a:t>
            </a:r>
            <a:r>
              <a:rPr lang="en-US" baseline="-25000" dirty="0">
                <a:latin typeface="Times New Roman" pitchFamily="18" charset="0"/>
                <a:cs typeface="Times New Roman" pitchFamily="18" charset="0"/>
              </a:rPr>
              <a:t>2</a:t>
            </a:r>
            <a:r>
              <a:rPr lang="en-US" dirty="0">
                <a:latin typeface="Times New Roman" pitchFamily="18" charset="0"/>
                <a:cs typeface="Times New Roman" pitchFamily="18" charset="0"/>
              </a:rPr>
              <a:t>).</a:t>
            </a:r>
          </a:p>
        </p:txBody>
      </p:sp>
    </p:spTree>
    <p:extLst>
      <p:ext uri="{BB962C8B-B14F-4D97-AF65-F5344CB8AC3E}">
        <p14:creationId xmlns:p14="http://schemas.microsoft.com/office/powerpoint/2010/main" xmlns="" val="61903895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A43A57B5-35EA-421A-938D-844BA0688BEE}" type="slidenum">
              <a:rPr lang="en-US"/>
              <a:pPr/>
              <a:t>26</a:t>
            </a:fld>
            <a:endParaRPr lang="en-US"/>
          </a:p>
        </p:txBody>
      </p:sp>
      <p:sp>
        <p:nvSpPr>
          <p:cNvPr id="168962" name="Rectangle 2"/>
          <p:cNvSpPr>
            <a:spLocks noGrp="1" noChangeArrowheads="1"/>
          </p:cNvSpPr>
          <p:nvPr>
            <p:ph type="title"/>
          </p:nvPr>
        </p:nvSpPr>
        <p:spPr/>
        <p:txBody>
          <a:bodyPr>
            <a:normAutofit fontScale="90000"/>
          </a:bodyPr>
          <a:lstStyle/>
          <a:p>
            <a:r>
              <a:rPr lang="en-US"/>
              <a:t>Hamiltonian for the four-terminal junction</a:t>
            </a:r>
          </a:p>
        </p:txBody>
      </p:sp>
      <p:graphicFrame>
        <p:nvGraphicFramePr>
          <p:cNvPr id="168964" name="Object 4"/>
          <p:cNvGraphicFramePr>
            <a:graphicFrameLocks noGrp="1" noChangeAspect="1"/>
          </p:cNvGraphicFramePr>
          <p:nvPr>
            <p:ph idx="1"/>
          </p:nvPr>
        </p:nvGraphicFramePr>
        <p:xfrm>
          <a:off x="2346325" y="1676400"/>
          <a:ext cx="4437063" cy="4356100"/>
        </p:xfrm>
        <a:graphic>
          <a:graphicData uri="http://schemas.openxmlformats.org/presentationml/2006/ole">
            <p:oleObj spid="_x0000_s291855" name="Equation" r:id="rId3" imgW="2070000" imgH="2031840" progId="Equation.DSMT4">
              <p:embed/>
            </p:oleObj>
          </a:graphicData>
        </a:graphic>
      </p:graphicFrame>
    </p:spTree>
    <p:extLst>
      <p:ext uri="{BB962C8B-B14F-4D97-AF65-F5344CB8AC3E}">
        <p14:creationId xmlns:p14="http://schemas.microsoft.com/office/powerpoint/2010/main" xmlns="" val="242539905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D9B8B3ED-D867-44BE-BB1C-1A123D805BBB}" type="slidenum">
              <a:rPr lang="en-US"/>
              <a:pPr/>
              <a:t>27</a:t>
            </a:fld>
            <a:endParaRPr lang="en-US"/>
          </a:p>
        </p:txBody>
      </p:sp>
      <p:sp>
        <p:nvSpPr>
          <p:cNvPr id="171010" name="Rectangle 2"/>
          <p:cNvSpPr>
            <a:spLocks noGrp="1" noChangeArrowheads="1"/>
          </p:cNvSpPr>
          <p:nvPr>
            <p:ph type="title"/>
          </p:nvPr>
        </p:nvSpPr>
        <p:spPr/>
        <p:txBody>
          <a:bodyPr/>
          <a:lstStyle/>
          <a:p>
            <a:r>
              <a:rPr lang="en-US"/>
              <a:t>The energy current</a:t>
            </a:r>
          </a:p>
        </p:txBody>
      </p:sp>
      <p:graphicFrame>
        <p:nvGraphicFramePr>
          <p:cNvPr id="171012" name="Object 4"/>
          <p:cNvGraphicFramePr>
            <a:graphicFrameLocks noGrp="1" noChangeAspect="1"/>
          </p:cNvGraphicFramePr>
          <p:nvPr>
            <p:ph idx="1"/>
          </p:nvPr>
        </p:nvGraphicFramePr>
        <p:xfrm>
          <a:off x="1371600" y="1828800"/>
          <a:ext cx="6477000" cy="4161786"/>
        </p:xfrm>
        <a:graphic>
          <a:graphicData uri="http://schemas.openxmlformats.org/presentationml/2006/ole">
            <p:oleObj spid="_x0000_s292879" name="Equation" r:id="rId3" imgW="2806560" imgH="1803240" progId="Equation.DSMT4">
              <p:embed/>
            </p:oleObj>
          </a:graphicData>
        </a:graphic>
      </p:graphicFrame>
    </p:spTree>
    <p:extLst>
      <p:ext uri="{BB962C8B-B14F-4D97-AF65-F5344CB8AC3E}">
        <p14:creationId xmlns:p14="http://schemas.microsoft.com/office/powerpoint/2010/main" xmlns="" val="75705210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F60C38A7-01D9-4851-A35D-00A15BAC24AB}" type="slidenum">
              <a:rPr lang="en-US"/>
              <a:pPr/>
              <a:t>28</a:t>
            </a:fld>
            <a:endParaRPr lang="en-US"/>
          </a:p>
        </p:txBody>
      </p:sp>
      <p:sp>
        <p:nvSpPr>
          <p:cNvPr id="173058" name="Rectangle 2"/>
          <p:cNvSpPr>
            <a:spLocks noGrp="1" noChangeArrowheads="1"/>
          </p:cNvSpPr>
          <p:nvPr>
            <p:ph type="title"/>
          </p:nvPr>
        </p:nvSpPr>
        <p:spPr/>
        <p:txBody>
          <a:bodyPr/>
          <a:lstStyle/>
          <a:p>
            <a:r>
              <a:rPr lang="en-US"/>
              <a:t>Linear response regime</a:t>
            </a:r>
          </a:p>
        </p:txBody>
      </p:sp>
      <p:graphicFrame>
        <p:nvGraphicFramePr>
          <p:cNvPr id="173060" name="Object 4"/>
          <p:cNvGraphicFramePr>
            <a:graphicFrameLocks noGrp="1" noChangeAspect="1"/>
          </p:cNvGraphicFramePr>
          <p:nvPr>
            <p:ph idx="1"/>
          </p:nvPr>
        </p:nvGraphicFramePr>
        <p:xfrm>
          <a:off x="1930400" y="1833563"/>
          <a:ext cx="5270500" cy="3976687"/>
        </p:xfrm>
        <a:graphic>
          <a:graphicData uri="http://schemas.openxmlformats.org/presentationml/2006/ole">
            <p:oleObj spid="_x0000_s293903" name="Equation" r:id="rId3" imgW="2120760" imgH="1600200" progId="Equation.DSMT4">
              <p:embed/>
            </p:oleObj>
          </a:graphicData>
        </a:graphic>
      </p:graphicFrame>
    </p:spTree>
    <p:extLst>
      <p:ext uri="{BB962C8B-B14F-4D97-AF65-F5344CB8AC3E}">
        <p14:creationId xmlns:p14="http://schemas.microsoft.com/office/powerpoint/2010/main" xmlns="" val="226012117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Problems for lecture one</a:t>
            </a:r>
            <a:endParaRPr lang="en-US" dirty="0"/>
          </a:p>
        </p:txBody>
      </p:sp>
      <p:sp>
        <p:nvSpPr>
          <p:cNvPr id="3" name="Content Placeholder 2"/>
          <p:cNvSpPr>
            <a:spLocks noGrp="1"/>
          </p:cNvSpPr>
          <p:nvPr>
            <p:ph idx="1"/>
          </p:nvPr>
        </p:nvSpPr>
        <p:spPr/>
        <p:txBody>
          <a:bodyPr>
            <a:normAutofit lnSpcReduction="10000"/>
          </a:bodyPr>
          <a:lstStyle/>
          <a:p>
            <a:pPr marL="514350" indent="-514350">
              <a:buFont typeface="+mj-lt"/>
              <a:buAutoNum type="arabicPeriod"/>
            </a:pPr>
            <a:r>
              <a:rPr lang="en-US" dirty="0" smtClean="0"/>
              <a:t>Derive the electron conductivity </a:t>
            </a:r>
            <a:r>
              <a:rPr lang="el-GR" dirty="0" smtClean="0"/>
              <a:t>σ</a:t>
            </a:r>
            <a:r>
              <a:rPr lang="en-US" dirty="0" smtClean="0"/>
              <a:t> formula (slide 6) following Ashcroft/</a:t>
            </a:r>
            <a:r>
              <a:rPr lang="en-US" dirty="0" err="1" smtClean="0"/>
              <a:t>Mermin</a:t>
            </a:r>
            <a:r>
              <a:rPr lang="en-US" dirty="0" smtClean="0"/>
              <a:t>.</a:t>
            </a:r>
          </a:p>
          <a:p>
            <a:pPr marL="514350" indent="-514350">
              <a:buFont typeface="+mj-lt"/>
              <a:buAutoNum type="arabicPeriod"/>
            </a:pPr>
            <a:r>
              <a:rPr lang="en-US" dirty="0" smtClean="0"/>
              <a:t>Give a hand-waving derivation of the kinetic theory formula for thermal conductivity </a:t>
            </a:r>
            <a:r>
              <a:rPr lang="el-GR" dirty="0" smtClean="0"/>
              <a:t>κ</a:t>
            </a:r>
            <a:r>
              <a:rPr lang="en-US" dirty="0" smtClean="0"/>
              <a:t> (slide 8). </a:t>
            </a:r>
          </a:p>
          <a:p>
            <a:pPr marL="514350" indent="-514350">
              <a:buAutoNum type="arabicPeriod"/>
            </a:pPr>
            <a:r>
              <a:rPr lang="en-US" dirty="0" smtClean="0"/>
              <a:t>Give a derivation of the thermal conductivity (generalized to sum over the phonon modes) based on Boltzmann equation (slides 14) with single mode relaxation approximation.</a:t>
            </a:r>
          </a:p>
          <a:p>
            <a:pPr marL="514350" indent="-514350">
              <a:buAutoNum type="arabicPeriod"/>
            </a:pPr>
            <a:endParaRPr lang="en-US" dirty="0"/>
          </a:p>
        </p:txBody>
      </p:sp>
      <p:sp>
        <p:nvSpPr>
          <p:cNvPr id="4" name="Slide Number Placeholder 3"/>
          <p:cNvSpPr>
            <a:spLocks noGrp="1"/>
          </p:cNvSpPr>
          <p:nvPr>
            <p:ph type="sldNum" sz="quarter" idx="12"/>
          </p:nvPr>
        </p:nvSpPr>
        <p:spPr/>
        <p:txBody>
          <a:bodyPr/>
          <a:lstStyle/>
          <a:p>
            <a:fld id="{7E871153-6649-4551-B5D2-CF9E4672F172}" type="slidenum">
              <a:rPr lang="en-US" smtClean="0"/>
              <a:pPr/>
              <a:t>29</a:t>
            </a:fld>
            <a:endParaRPr lang="en-US" dirty="0"/>
          </a:p>
        </p:txBody>
      </p:sp>
    </p:spTree>
    <p:extLst>
      <p:ext uri="{BB962C8B-B14F-4D97-AF65-F5344CB8AC3E}">
        <p14:creationId xmlns:p14="http://schemas.microsoft.com/office/powerpoint/2010/main" xmlns="" val="29043924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pPr marL="514350" indent="-514350">
              <a:buFont typeface="+mj-lt"/>
              <a:buAutoNum type="arabicPeriod" startAt="4"/>
            </a:pPr>
            <a:r>
              <a:rPr lang="en-US" dirty="0" smtClean="0"/>
              <a:t>Derive the “universal” conductance formula (slide 19) from the Landauer formula, assuming a unit transmission </a:t>
            </a:r>
            <a:r>
              <a:rPr lang="en-US" i="1" dirty="0" smtClean="0"/>
              <a:t>T </a:t>
            </a:r>
            <a:r>
              <a:rPr lang="en-US" dirty="0" smtClean="0"/>
              <a:t>[</a:t>
            </a:r>
            <a:r>
              <a:rPr lang="en-US" dirty="0" smtClean="0">
                <a:sym typeface="Symbol" panose="05050102010706020507" pitchFamily="18" charset="2"/>
              </a:rPr>
              <a:t>]=1</a:t>
            </a:r>
            <a:r>
              <a:rPr lang="en-US" dirty="0" smtClean="0"/>
              <a:t>.</a:t>
            </a:r>
          </a:p>
          <a:p>
            <a:pPr marL="514350" indent="-514350">
              <a:buFont typeface="+mj-lt"/>
              <a:buAutoNum type="arabicPeriod" startAt="4"/>
            </a:pPr>
            <a:r>
              <a:rPr lang="en-US" dirty="0"/>
              <a:t>Generalize Landauer formula so that it smoothly interpolates between ballistic regime and diffusive regime </a:t>
            </a:r>
            <a:r>
              <a:rPr lang="en-US" dirty="0" smtClean="0"/>
              <a:t>[hint</a:t>
            </a:r>
            <a:r>
              <a:rPr lang="en-US" dirty="0"/>
              <a:t>: J Wang, J-S Wang APL (2006</a:t>
            </a:r>
            <a:r>
              <a:rPr lang="en-US" dirty="0" smtClean="0"/>
              <a:t>)].</a:t>
            </a:r>
            <a:endParaRPr lang="en-US" dirty="0"/>
          </a:p>
          <a:p>
            <a:pPr marL="514350" indent="-514350">
              <a:buFont typeface="+mj-lt"/>
              <a:buAutoNum type="arabicPeriod" startAt="4"/>
            </a:pPr>
            <a:r>
              <a:rPr lang="en-US" dirty="0" smtClean="0"/>
              <a:t>Derive the Kubo-Greenwood formula (slide 15) .</a:t>
            </a:r>
          </a:p>
          <a:p>
            <a:pPr marL="0" indent="0">
              <a:buNone/>
            </a:pPr>
            <a:endParaRPr lang="en-US" dirty="0"/>
          </a:p>
        </p:txBody>
      </p:sp>
      <p:sp>
        <p:nvSpPr>
          <p:cNvPr id="4" name="Slide Number Placeholder 3"/>
          <p:cNvSpPr>
            <a:spLocks noGrp="1"/>
          </p:cNvSpPr>
          <p:nvPr>
            <p:ph type="sldNum" sz="quarter" idx="12"/>
          </p:nvPr>
        </p:nvSpPr>
        <p:spPr/>
        <p:txBody>
          <a:bodyPr/>
          <a:lstStyle/>
          <a:p>
            <a:fld id="{7E871153-6649-4551-B5D2-CF9E4672F172}" type="slidenum">
              <a:rPr lang="en-US" smtClean="0"/>
              <a:pPr/>
              <a:t>30</a:t>
            </a:fld>
            <a:endParaRPr lang="en-US" dirty="0"/>
          </a:p>
        </p:txBody>
      </p:sp>
    </p:spTree>
    <p:extLst>
      <p:ext uri="{BB962C8B-B14F-4D97-AF65-F5344CB8AC3E}">
        <p14:creationId xmlns:p14="http://schemas.microsoft.com/office/powerpoint/2010/main" xmlns="" val="260059036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95600"/>
            <a:ext cx="8229600" cy="1143000"/>
          </a:xfrm>
        </p:spPr>
        <p:txBody>
          <a:bodyPr/>
          <a:lstStyle/>
          <a:p>
            <a:r>
              <a:rPr lang="en-US" dirty="0">
                <a:solidFill>
                  <a:schemeClr val="tx2"/>
                </a:solidFill>
              </a:rPr>
              <a:t>e</a:t>
            </a:r>
            <a:r>
              <a:rPr lang="en-US" dirty="0" smtClean="0">
                <a:solidFill>
                  <a:schemeClr val="tx2"/>
                </a:solidFill>
              </a:rPr>
              <a:t>nd of lecture one</a:t>
            </a:r>
            <a:endParaRPr lang="en-US" dirty="0">
              <a:solidFill>
                <a:schemeClr val="tx2"/>
              </a:solidFill>
            </a:endParaRPr>
          </a:p>
        </p:txBody>
      </p:sp>
      <p:sp>
        <p:nvSpPr>
          <p:cNvPr id="4" name="Slide Number Placeholder 3"/>
          <p:cNvSpPr>
            <a:spLocks noGrp="1"/>
          </p:cNvSpPr>
          <p:nvPr>
            <p:ph type="sldNum" sz="quarter" idx="12"/>
          </p:nvPr>
        </p:nvSpPr>
        <p:spPr/>
        <p:txBody>
          <a:bodyPr/>
          <a:lstStyle/>
          <a:p>
            <a:fld id="{7E871153-6649-4551-B5D2-CF9E4672F172}" type="slidenum">
              <a:rPr lang="en-US" smtClean="0"/>
              <a:pPr/>
              <a:t>31</a:t>
            </a:fld>
            <a:endParaRPr lang="en-US" dirty="0"/>
          </a:p>
        </p:txBody>
      </p:sp>
    </p:spTree>
    <p:extLst>
      <p:ext uri="{BB962C8B-B14F-4D97-AF65-F5344CB8AC3E}">
        <p14:creationId xmlns:p14="http://schemas.microsoft.com/office/powerpoint/2010/main" xmlns="" val="368641318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smtClean="0"/>
              <a:t>Lecture Two</a:t>
            </a:r>
            <a:endParaRPr lang="en-US" dirty="0"/>
          </a:p>
        </p:txBody>
      </p:sp>
      <p:sp>
        <p:nvSpPr>
          <p:cNvPr id="6" name="Subtitle 5"/>
          <p:cNvSpPr>
            <a:spLocks noGrp="1"/>
          </p:cNvSpPr>
          <p:nvPr>
            <p:ph type="subTitle" idx="1"/>
          </p:nvPr>
        </p:nvSpPr>
        <p:spPr/>
        <p:txBody>
          <a:bodyPr/>
          <a:lstStyle/>
          <a:p>
            <a:r>
              <a:rPr lang="en-US" dirty="0" smtClean="0"/>
              <a:t>History, definitions, properties of NEGF</a:t>
            </a:r>
            <a:endParaRPr lang="en-US" dirty="0"/>
          </a:p>
        </p:txBody>
      </p:sp>
      <p:sp>
        <p:nvSpPr>
          <p:cNvPr id="4" name="Slide Number Placeholder 3"/>
          <p:cNvSpPr>
            <a:spLocks noGrp="1"/>
          </p:cNvSpPr>
          <p:nvPr>
            <p:ph type="sldNum" sz="quarter" idx="12"/>
          </p:nvPr>
        </p:nvSpPr>
        <p:spPr/>
        <p:txBody>
          <a:bodyPr/>
          <a:lstStyle/>
          <a:p>
            <a:fld id="{7E871153-6649-4551-B5D2-CF9E4672F172}" type="slidenum">
              <a:rPr lang="en-US" smtClean="0"/>
              <a:pPr/>
              <a:t>32</a:t>
            </a:fld>
            <a:endParaRPr lang="en-US" dirty="0"/>
          </a:p>
        </p:txBody>
      </p:sp>
    </p:spTree>
    <p:extLst>
      <p:ext uri="{BB962C8B-B14F-4D97-AF65-F5344CB8AC3E}">
        <p14:creationId xmlns:p14="http://schemas.microsoft.com/office/powerpoint/2010/main" xmlns="" val="91303210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Brief History of NEGF</a:t>
            </a:r>
            <a:endParaRPr lang="en-US" dirty="0"/>
          </a:p>
        </p:txBody>
      </p:sp>
      <p:sp>
        <p:nvSpPr>
          <p:cNvPr id="3" name="Content Placeholder 2"/>
          <p:cNvSpPr>
            <a:spLocks noGrp="1"/>
          </p:cNvSpPr>
          <p:nvPr>
            <p:ph idx="1"/>
          </p:nvPr>
        </p:nvSpPr>
        <p:spPr>
          <a:xfrm>
            <a:off x="457200" y="2057400"/>
            <a:ext cx="8229600" cy="3581400"/>
          </a:xfrm>
        </p:spPr>
        <p:txBody>
          <a:bodyPr/>
          <a:lstStyle/>
          <a:p>
            <a:r>
              <a:rPr lang="en-US" dirty="0" smtClean="0"/>
              <a:t>Schwinger 1961</a:t>
            </a:r>
          </a:p>
          <a:p>
            <a:r>
              <a:rPr lang="en-US" dirty="0" err="1" smtClean="0"/>
              <a:t>Kadanoff</a:t>
            </a:r>
            <a:r>
              <a:rPr lang="en-US" dirty="0" smtClean="0"/>
              <a:t> and </a:t>
            </a:r>
            <a:r>
              <a:rPr lang="en-US" dirty="0" err="1" smtClean="0"/>
              <a:t>Baym</a:t>
            </a:r>
            <a:r>
              <a:rPr lang="en-US" dirty="0" smtClean="0"/>
              <a:t> 1962</a:t>
            </a:r>
          </a:p>
          <a:p>
            <a:r>
              <a:rPr lang="en-US" dirty="0" smtClean="0"/>
              <a:t>Keldysh 1965</a:t>
            </a:r>
          </a:p>
          <a:p>
            <a:r>
              <a:rPr lang="en-US" dirty="0" smtClean="0"/>
              <a:t>Caroli, </a:t>
            </a:r>
            <a:r>
              <a:rPr lang="en-US" dirty="0" err="1" smtClean="0"/>
              <a:t>Combescot</a:t>
            </a:r>
            <a:r>
              <a:rPr lang="en-US" dirty="0" smtClean="0"/>
              <a:t>, </a:t>
            </a:r>
            <a:r>
              <a:rPr lang="en-US" dirty="0" err="1" smtClean="0"/>
              <a:t>Nozieres</a:t>
            </a:r>
            <a:r>
              <a:rPr lang="en-US" dirty="0" smtClean="0"/>
              <a:t>, and Saint-James 1971</a:t>
            </a:r>
          </a:p>
          <a:p>
            <a:r>
              <a:rPr lang="en-US" dirty="0" smtClean="0"/>
              <a:t>Meir and Wingreen 1992</a:t>
            </a:r>
          </a:p>
          <a:p>
            <a:pPr>
              <a:buNone/>
            </a:pPr>
            <a:endParaRPr lang="en-US" dirty="0"/>
          </a:p>
        </p:txBody>
      </p:sp>
      <p:sp>
        <p:nvSpPr>
          <p:cNvPr id="4" name="Slide Number Placeholder 3"/>
          <p:cNvSpPr>
            <a:spLocks noGrp="1"/>
          </p:cNvSpPr>
          <p:nvPr>
            <p:ph type="sldNum" sz="quarter" idx="12"/>
          </p:nvPr>
        </p:nvSpPr>
        <p:spPr/>
        <p:txBody>
          <a:bodyPr/>
          <a:lstStyle/>
          <a:p>
            <a:fld id="{7E871153-6649-4551-B5D2-CF9E4672F172}" type="slidenum">
              <a:rPr lang="en-US" smtClean="0"/>
              <a:pPr/>
              <a:t>33</a:t>
            </a:fld>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Equilibrium Green’s functions using a harmonic oscillator as an example</a:t>
            </a:r>
            <a:endParaRPr lang="en-US" dirty="0"/>
          </a:p>
        </p:txBody>
      </p:sp>
      <p:sp>
        <p:nvSpPr>
          <p:cNvPr id="3" name="Content Placeholder 2"/>
          <p:cNvSpPr>
            <a:spLocks noGrp="1"/>
          </p:cNvSpPr>
          <p:nvPr>
            <p:ph idx="1"/>
          </p:nvPr>
        </p:nvSpPr>
        <p:spPr/>
        <p:txBody>
          <a:bodyPr/>
          <a:lstStyle/>
          <a:p>
            <a:r>
              <a:rPr lang="en-US" dirty="0" smtClean="0"/>
              <a:t>Single mode harmonic oscillator is a very important example to illustrate the concept of Green’s functions as any phononic system (</a:t>
            </a:r>
            <a:r>
              <a:rPr lang="en-US" dirty="0" err="1" smtClean="0"/>
              <a:t>vibrational</a:t>
            </a:r>
            <a:r>
              <a:rPr lang="en-US" dirty="0" smtClean="0"/>
              <a:t> degrees of freedom in a collection of atoms) at ballistic (linear) level can be thought of as a collection of independent oscillators in eigenmodes.  Equilibrium means that system is distributed according to the Gibbs canonical distribution.</a:t>
            </a:r>
            <a:endParaRPr lang="en-US" dirty="0"/>
          </a:p>
        </p:txBody>
      </p:sp>
      <p:sp>
        <p:nvSpPr>
          <p:cNvPr id="4" name="Slide Number Placeholder 3"/>
          <p:cNvSpPr>
            <a:spLocks noGrp="1"/>
          </p:cNvSpPr>
          <p:nvPr>
            <p:ph type="sldNum" sz="quarter" idx="12"/>
          </p:nvPr>
        </p:nvSpPr>
        <p:spPr/>
        <p:txBody>
          <a:bodyPr/>
          <a:lstStyle/>
          <a:p>
            <a:fld id="{7E871153-6649-4551-B5D2-CF9E4672F172}" type="slidenum">
              <a:rPr lang="en-US" smtClean="0"/>
              <a:pPr/>
              <a:t>34</a:t>
            </a:fld>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Harmonic Oscillator</a:t>
            </a:r>
            <a:endParaRPr lang="en-US" dirty="0"/>
          </a:p>
        </p:txBody>
      </p:sp>
      <p:sp>
        <p:nvSpPr>
          <p:cNvPr id="4" name="Slide Number Placeholder 3"/>
          <p:cNvSpPr>
            <a:spLocks noGrp="1"/>
          </p:cNvSpPr>
          <p:nvPr>
            <p:ph type="sldNum" sz="quarter" idx="12"/>
          </p:nvPr>
        </p:nvSpPr>
        <p:spPr/>
        <p:txBody>
          <a:bodyPr/>
          <a:lstStyle/>
          <a:p>
            <a:fld id="{7E871153-6649-4551-B5D2-CF9E4672F172}" type="slidenum">
              <a:rPr lang="en-US" smtClean="0"/>
              <a:pPr/>
              <a:t>35</a:t>
            </a:fld>
            <a:endParaRPr lang="en-US" dirty="0"/>
          </a:p>
        </p:txBody>
      </p:sp>
      <p:graphicFrame>
        <p:nvGraphicFramePr>
          <p:cNvPr id="5" name="Object 4"/>
          <p:cNvGraphicFramePr>
            <a:graphicFrameLocks noChangeAspect="1"/>
          </p:cNvGraphicFramePr>
          <p:nvPr/>
        </p:nvGraphicFramePr>
        <p:xfrm>
          <a:off x="920750" y="1803400"/>
          <a:ext cx="7213600" cy="4330700"/>
        </p:xfrm>
        <a:graphic>
          <a:graphicData uri="http://schemas.openxmlformats.org/presentationml/2006/ole">
            <p:oleObj spid="_x0000_s1043" name="Equation" r:id="rId4" imgW="7213600" imgH="4330700" progId="Equation.DSMT4">
              <p:embed/>
            </p:oleObj>
          </a:graphicData>
        </a:graphic>
      </p:graphicFrame>
      <p:sp>
        <p:nvSpPr>
          <p:cNvPr id="6" name="Oval 5"/>
          <p:cNvSpPr/>
          <p:nvPr/>
        </p:nvSpPr>
        <p:spPr>
          <a:xfrm>
            <a:off x="7772400" y="2133600"/>
            <a:ext cx="228600" cy="228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6"/>
          <p:cNvSpPr/>
          <p:nvPr/>
        </p:nvSpPr>
        <p:spPr>
          <a:xfrm>
            <a:off x="6544235" y="2115671"/>
            <a:ext cx="1255024" cy="228779"/>
          </a:xfrm>
          <a:custGeom>
            <a:avLst/>
            <a:gdLst>
              <a:gd name="connsiteX0" fmla="*/ 0 w 1255024"/>
              <a:gd name="connsiteY0" fmla="*/ 170329 h 228779"/>
              <a:gd name="connsiteX1" fmla="*/ 8965 w 1255024"/>
              <a:gd name="connsiteY1" fmla="*/ 143435 h 228779"/>
              <a:gd name="connsiteX2" fmla="*/ 44824 w 1255024"/>
              <a:gd name="connsiteY2" fmla="*/ 98611 h 228779"/>
              <a:gd name="connsiteX3" fmla="*/ 98612 w 1255024"/>
              <a:gd name="connsiteY3" fmla="*/ 62753 h 228779"/>
              <a:gd name="connsiteX4" fmla="*/ 125506 w 1255024"/>
              <a:gd name="connsiteY4" fmla="*/ 53788 h 228779"/>
              <a:gd name="connsiteX5" fmla="*/ 206189 w 1255024"/>
              <a:gd name="connsiteY5" fmla="*/ 71717 h 228779"/>
              <a:gd name="connsiteX6" fmla="*/ 224118 w 1255024"/>
              <a:gd name="connsiteY6" fmla="*/ 89647 h 228779"/>
              <a:gd name="connsiteX7" fmla="*/ 251012 w 1255024"/>
              <a:gd name="connsiteY7" fmla="*/ 107576 h 228779"/>
              <a:gd name="connsiteX8" fmla="*/ 295836 w 1255024"/>
              <a:gd name="connsiteY8" fmla="*/ 161364 h 228779"/>
              <a:gd name="connsiteX9" fmla="*/ 286871 w 1255024"/>
              <a:gd name="connsiteY9" fmla="*/ 206188 h 228779"/>
              <a:gd name="connsiteX10" fmla="*/ 170330 w 1255024"/>
              <a:gd name="connsiteY10" fmla="*/ 188258 h 228779"/>
              <a:gd name="connsiteX11" fmla="*/ 161365 w 1255024"/>
              <a:gd name="connsiteY11" fmla="*/ 161364 h 228779"/>
              <a:gd name="connsiteX12" fmla="*/ 197224 w 1255024"/>
              <a:gd name="connsiteY12" fmla="*/ 80682 h 228779"/>
              <a:gd name="connsiteX13" fmla="*/ 215153 w 1255024"/>
              <a:gd name="connsiteY13" fmla="*/ 53788 h 228779"/>
              <a:gd name="connsiteX14" fmla="*/ 242047 w 1255024"/>
              <a:gd name="connsiteY14" fmla="*/ 44823 h 228779"/>
              <a:gd name="connsiteX15" fmla="*/ 268941 w 1255024"/>
              <a:gd name="connsiteY15" fmla="*/ 26894 h 228779"/>
              <a:gd name="connsiteX16" fmla="*/ 322730 w 1255024"/>
              <a:gd name="connsiteY16" fmla="*/ 8964 h 228779"/>
              <a:gd name="connsiteX17" fmla="*/ 349624 w 1255024"/>
              <a:gd name="connsiteY17" fmla="*/ 0 h 228779"/>
              <a:gd name="connsiteX18" fmla="*/ 421341 w 1255024"/>
              <a:gd name="connsiteY18" fmla="*/ 17929 h 228779"/>
              <a:gd name="connsiteX19" fmla="*/ 484094 w 1255024"/>
              <a:gd name="connsiteY19" fmla="*/ 44823 h 228779"/>
              <a:gd name="connsiteX20" fmla="*/ 546847 w 1255024"/>
              <a:gd name="connsiteY20" fmla="*/ 116541 h 228779"/>
              <a:gd name="connsiteX21" fmla="*/ 555812 w 1255024"/>
              <a:gd name="connsiteY21" fmla="*/ 143435 h 228779"/>
              <a:gd name="connsiteX22" fmla="*/ 528918 w 1255024"/>
              <a:gd name="connsiteY22" fmla="*/ 161364 h 228779"/>
              <a:gd name="connsiteX23" fmla="*/ 475130 w 1255024"/>
              <a:gd name="connsiteY23" fmla="*/ 179294 h 228779"/>
              <a:gd name="connsiteX24" fmla="*/ 412377 w 1255024"/>
              <a:gd name="connsiteY24" fmla="*/ 170329 h 228779"/>
              <a:gd name="connsiteX25" fmla="*/ 430306 w 1255024"/>
              <a:gd name="connsiteY25" fmla="*/ 89647 h 228779"/>
              <a:gd name="connsiteX26" fmla="*/ 484094 w 1255024"/>
              <a:gd name="connsiteY26" fmla="*/ 62753 h 228779"/>
              <a:gd name="connsiteX27" fmla="*/ 537883 w 1255024"/>
              <a:gd name="connsiteY27" fmla="*/ 44823 h 228779"/>
              <a:gd name="connsiteX28" fmla="*/ 717177 w 1255024"/>
              <a:gd name="connsiteY28" fmla="*/ 62753 h 228779"/>
              <a:gd name="connsiteX29" fmla="*/ 753036 w 1255024"/>
              <a:gd name="connsiteY29" fmla="*/ 80682 h 228779"/>
              <a:gd name="connsiteX30" fmla="*/ 779930 w 1255024"/>
              <a:gd name="connsiteY30" fmla="*/ 89647 h 228779"/>
              <a:gd name="connsiteX31" fmla="*/ 806824 w 1255024"/>
              <a:gd name="connsiteY31" fmla="*/ 116541 h 228779"/>
              <a:gd name="connsiteX32" fmla="*/ 806824 w 1255024"/>
              <a:gd name="connsiteY32" fmla="*/ 224117 h 228779"/>
              <a:gd name="connsiteX33" fmla="*/ 726141 w 1255024"/>
              <a:gd name="connsiteY33" fmla="*/ 197223 h 228779"/>
              <a:gd name="connsiteX34" fmla="*/ 690283 w 1255024"/>
              <a:gd name="connsiteY34" fmla="*/ 143435 h 228779"/>
              <a:gd name="connsiteX35" fmla="*/ 699247 w 1255024"/>
              <a:gd name="connsiteY35" fmla="*/ 107576 h 228779"/>
              <a:gd name="connsiteX36" fmla="*/ 717177 w 1255024"/>
              <a:gd name="connsiteY36" fmla="*/ 89647 h 228779"/>
              <a:gd name="connsiteX37" fmla="*/ 744071 w 1255024"/>
              <a:gd name="connsiteY37" fmla="*/ 71717 h 228779"/>
              <a:gd name="connsiteX38" fmla="*/ 806824 w 1255024"/>
              <a:gd name="connsiteY38" fmla="*/ 53788 h 228779"/>
              <a:gd name="connsiteX39" fmla="*/ 833718 w 1255024"/>
              <a:gd name="connsiteY39" fmla="*/ 44823 h 228779"/>
              <a:gd name="connsiteX40" fmla="*/ 887506 w 1255024"/>
              <a:gd name="connsiteY40" fmla="*/ 53788 h 228779"/>
              <a:gd name="connsiteX41" fmla="*/ 932330 w 1255024"/>
              <a:gd name="connsiteY41" fmla="*/ 89647 h 228779"/>
              <a:gd name="connsiteX42" fmla="*/ 950259 w 1255024"/>
              <a:gd name="connsiteY42" fmla="*/ 143435 h 228779"/>
              <a:gd name="connsiteX43" fmla="*/ 959224 w 1255024"/>
              <a:gd name="connsiteY43" fmla="*/ 170329 h 228779"/>
              <a:gd name="connsiteX44" fmla="*/ 941294 w 1255024"/>
              <a:gd name="connsiteY44" fmla="*/ 188258 h 228779"/>
              <a:gd name="connsiteX45" fmla="*/ 887506 w 1255024"/>
              <a:gd name="connsiteY45" fmla="*/ 161364 h 228779"/>
              <a:gd name="connsiteX46" fmla="*/ 851647 w 1255024"/>
              <a:gd name="connsiteY46" fmla="*/ 107576 h 228779"/>
              <a:gd name="connsiteX47" fmla="*/ 869577 w 1255024"/>
              <a:gd name="connsiteY47" fmla="*/ 89647 h 228779"/>
              <a:gd name="connsiteX48" fmla="*/ 896471 w 1255024"/>
              <a:gd name="connsiteY48" fmla="*/ 80682 h 228779"/>
              <a:gd name="connsiteX49" fmla="*/ 1084730 w 1255024"/>
              <a:gd name="connsiteY49" fmla="*/ 89647 h 228779"/>
              <a:gd name="connsiteX50" fmla="*/ 1111624 w 1255024"/>
              <a:gd name="connsiteY50" fmla="*/ 116541 h 228779"/>
              <a:gd name="connsiteX51" fmla="*/ 1066800 w 1255024"/>
              <a:gd name="connsiteY51" fmla="*/ 197223 h 228779"/>
              <a:gd name="connsiteX52" fmla="*/ 1066800 w 1255024"/>
              <a:gd name="connsiteY52" fmla="*/ 116541 h 228779"/>
              <a:gd name="connsiteX53" fmla="*/ 1093694 w 1255024"/>
              <a:gd name="connsiteY53" fmla="*/ 107576 h 228779"/>
              <a:gd name="connsiteX54" fmla="*/ 1237130 w 1255024"/>
              <a:gd name="connsiteY54" fmla="*/ 170329 h 228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1255024" h="228779">
                <a:moveTo>
                  <a:pt x="0" y="170329"/>
                </a:moveTo>
                <a:cubicBezTo>
                  <a:pt x="2988" y="161364"/>
                  <a:pt x="4739" y="151887"/>
                  <a:pt x="8965" y="143435"/>
                </a:cubicBezTo>
                <a:cubicBezTo>
                  <a:pt x="16023" y="129320"/>
                  <a:pt x="31482" y="108617"/>
                  <a:pt x="44824" y="98611"/>
                </a:cubicBezTo>
                <a:cubicBezTo>
                  <a:pt x="62063" y="85682"/>
                  <a:pt x="78170" y="69567"/>
                  <a:pt x="98612" y="62753"/>
                </a:cubicBezTo>
                <a:lnTo>
                  <a:pt x="125506" y="53788"/>
                </a:lnTo>
                <a:cubicBezTo>
                  <a:pt x="136361" y="55597"/>
                  <a:pt x="189216" y="61534"/>
                  <a:pt x="206189" y="71717"/>
                </a:cubicBezTo>
                <a:cubicBezTo>
                  <a:pt x="213437" y="76065"/>
                  <a:pt x="217518" y="84367"/>
                  <a:pt x="224118" y="89647"/>
                </a:cubicBezTo>
                <a:cubicBezTo>
                  <a:pt x="232531" y="96378"/>
                  <a:pt x="242735" y="100679"/>
                  <a:pt x="251012" y="107576"/>
                </a:cubicBezTo>
                <a:cubicBezTo>
                  <a:pt x="276895" y="129145"/>
                  <a:pt x="278207" y="134921"/>
                  <a:pt x="295836" y="161364"/>
                </a:cubicBezTo>
                <a:cubicBezTo>
                  <a:pt x="292848" y="176305"/>
                  <a:pt x="301191" y="200981"/>
                  <a:pt x="286871" y="206188"/>
                </a:cubicBezTo>
                <a:cubicBezTo>
                  <a:pt x="253710" y="218246"/>
                  <a:pt x="204982" y="199809"/>
                  <a:pt x="170330" y="188258"/>
                </a:cubicBezTo>
                <a:cubicBezTo>
                  <a:pt x="167342" y="179293"/>
                  <a:pt x="161365" y="170814"/>
                  <a:pt x="161365" y="161364"/>
                </a:cubicBezTo>
                <a:cubicBezTo>
                  <a:pt x="161365" y="116094"/>
                  <a:pt x="172852" y="114803"/>
                  <a:pt x="197224" y="80682"/>
                </a:cubicBezTo>
                <a:cubicBezTo>
                  <a:pt x="203486" y="71915"/>
                  <a:pt x="206740" y="60519"/>
                  <a:pt x="215153" y="53788"/>
                </a:cubicBezTo>
                <a:cubicBezTo>
                  <a:pt x="222532" y="47885"/>
                  <a:pt x="233595" y="49049"/>
                  <a:pt x="242047" y="44823"/>
                </a:cubicBezTo>
                <a:cubicBezTo>
                  <a:pt x="251684" y="40005"/>
                  <a:pt x="259095" y="31270"/>
                  <a:pt x="268941" y="26894"/>
                </a:cubicBezTo>
                <a:cubicBezTo>
                  <a:pt x="286212" y="19218"/>
                  <a:pt x="304800" y="14940"/>
                  <a:pt x="322730" y="8964"/>
                </a:cubicBezTo>
                <a:lnTo>
                  <a:pt x="349624" y="0"/>
                </a:lnTo>
                <a:cubicBezTo>
                  <a:pt x="366678" y="3411"/>
                  <a:pt x="402960" y="8739"/>
                  <a:pt x="421341" y="17929"/>
                </a:cubicBezTo>
                <a:cubicBezTo>
                  <a:pt x="483250" y="48883"/>
                  <a:pt x="409467" y="26165"/>
                  <a:pt x="484094" y="44823"/>
                </a:cubicBezTo>
                <a:cubicBezTo>
                  <a:pt x="507463" y="68192"/>
                  <a:pt x="532021" y="86890"/>
                  <a:pt x="546847" y="116541"/>
                </a:cubicBezTo>
                <a:cubicBezTo>
                  <a:pt x="551073" y="124993"/>
                  <a:pt x="552824" y="134470"/>
                  <a:pt x="555812" y="143435"/>
                </a:cubicBezTo>
                <a:cubicBezTo>
                  <a:pt x="546847" y="149411"/>
                  <a:pt x="538764" y="156988"/>
                  <a:pt x="528918" y="161364"/>
                </a:cubicBezTo>
                <a:cubicBezTo>
                  <a:pt x="511648" y="169040"/>
                  <a:pt x="475130" y="179294"/>
                  <a:pt x="475130" y="179294"/>
                </a:cubicBezTo>
                <a:lnTo>
                  <a:pt x="412377" y="170329"/>
                </a:lnTo>
                <a:cubicBezTo>
                  <a:pt x="409607" y="167098"/>
                  <a:pt x="422501" y="102656"/>
                  <a:pt x="430306" y="89647"/>
                </a:cubicBezTo>
                <a:cubicBezTo>
                  <a:pt x="445058" y="65060"/>
                  <a:pt x="457367" y="70771"/>
                  <a:pt x="484094" y="62753"/>
                </a:cubicBezTo>
                <a:cubicBezTo>
                  <a:pt x="502197" y="57322"/>
                  <a:pt x="537883" y="44823"/>
                  <a:pt x="537883" y="44823"/>
                </a:cubicBezTo>
                <a:cubicBezTo>
                  <a:pt x="556551" y="46068"/>
                  <a:pt x="672738" y="47940"/>
                  <a:pt x="717177" y="62753"/>
                </a:cubicBezTo>
                <a:cubicBezTo>
                  <a:pt x="729855" y="66979"/>
                  <a:pt x="740753" y="75418"/>
                  <a:pt x="753036" y="80682"/>
                </a:cubicBezTo>
                <a:cubicBezTo>
                  <a:pt x="761722" y="84404"/>
                  <a:pt x="770965" y="86659"/>
                  <a:pt x="779930" y="89647"/>
                </a:cubicBezTo>
                <a:cubicBezTo>
                  <a:pt x="788895" y="98612"/>
                  <a:pt x="799791" y="105992"/>
                  <a:pt x="806824" y="116541"/>
                </a:cubicBezTo>
                <a:cubicBezTo>
                  <a:pt x="826849" y="146579"/>
                  <a:pt x="809665" y="198551"/>
                  <a:pt x="806824" y="224117"/>
                </a:cubicBezTo>
                <a:cubicBezTo>
                  <a:pt x="758713" y="217245"/>
                  <a:pt x="749808" y="228779"/>
                  <a:pt x="726141" y="197223"/>
                </a:cubicBezTo>
                <a:cubicBezTo>
                  <a:pt x="713212" y="179984"/>
                  <a:pt x="690283" y="143435"/>
                  <a:pt x="690283" y="143435"/>
                </a:cubicBezTo>
                <a:cubicBezTo>
                  <a:pt x="693271" y="131482"/>
                  <a:pt x="693737" y="118596"/>
                  <a:pt x="699247" y="107576"/>
                </a:cubicBezTo>
                <a:cubicBezTo>
                  <a:pt x="703027" y="100016"/>
                  <a:pt x="710577" y="94927"/>
                  <a:pt x="717177" y="89647"/>
                </a:cubicBezTo>
                <a:cubicBezTo>
                  <a:pt x="725590" y="82916"/>
                  <a:pt x="734434" y="76535"/>
                  <a:pt x="744071" y="71717"/>
                </a:cubicBezTo>
                <a:cubicBezTo>
                  <a:pt x="758395" y="64555"/>
                  <a:pt x="793427" y="57616"/>
                  <a:pt x="806824" y="53788"/>
                </a:cubicBezTo>
                <a:cubicBezTo>
                  <a:pt x="815910" y="51192"/>
                  <a:pt x="824753" y="47811"/>
                  <a:pt x="833718" y="44823"/>
                </a:cubicBezTo>
                <a:cubicBezTo>
                  <a:pt x="851647" y="47811"/>
                  <a:pt x="870262" y="48040"/>
                  <a:pt x="887506" y="53788"/>
                </a:cubicBezTo>
                <a:cubicBezTo>
                  <a:pt x="904470" y="59443"/>
                  <a:pt x="920089" y="77406"/>
                  <a:pt x="932330" y="89647"/>
                </a:cubicBezTo>
                <a:lnTo>
                  <a:pt x="950259" y="143435"/>
                </a:lnTo>
                <a:lnTo>
                  <a:pt x="959224" y="170329"/>
                </a:lnTo>
                <a:cubicBezTo>
                  <a:pt x="953247" y="176305"/>
                  <a:pt x="949631" y="186868"/>
                  <a:pt x="941294" y="188258"/>
                </a:cubicBezTo>
                <a:cubicBezTo>
                  <a:pt x="918104" y="192123"/>
                  <a:pt x="899832" y="177798"/>
                  <a:pt x="887506" y="161364"/>
                </a:cubicBezTo>
                <a:cubicBezTo>
                  <a:pt x="874577" y="144125"/>
                  <a:pt x="851647" y="107576"/>
                  <a:pt x="851647" y="107576"/>
                </a:cubicBezTo>
                <a:cubicBezTo>
                  <a:pt x="857624" y="101600"/>
                  <a:pt x="862329" y="93995"/>
                  <a:pt x="869577" y="89647"/>
                </a:cubicBezTo>
                <a:cubicBezTo>
                  <a:pt x="877680" y="84785"/>
                  <a:pt x="887021" y="80682"/>
                  <a:pt x="896471" y="80682"/>
                </a:cubicBezTo>
                <a:cubicBezTo>
                  <a:pt x="959295" y="80682"/>
                  <a:pt x="1021977" y="86659"/>
                  <a:pt x="1084730" y="89647"/>
                </a:cubicBezTo>
                <a:cubicBezTo>
                  <a:pt x="1093695" y="98612"/>
                  <a:pt x="1110652" y="103900"/>
                  <a:pt x="1111624" y="116541"/>
                </a:cubicBezTo>
                <a:cubicBezTo>
                  <a:pt x="1119953" y="224825"/>
                  <a:pt x="1113887" y="212919"/>
                  <a:pt x="1066800" y="197223"/>
                </a:cubicBezTo>
                <a:cubicBezTo>
                  <a:pt x="1062309" y="174764"/>
                  <a:pt x="1048571" y="139329"/>
                  <a:pt x="1066800" y="116541"/>
                </a:cubicBezTo>
                <a:cubicBezTo>
                  <a:pt x="1072703" y="109162"/>
                  <a:pt x="1084729" y="110564"/>
                  <a:pt x="1093694" y="107576"/>
                </a:cubicBezTo>
                <a:cubicBezTo>
                  <a:pt x="1255024" y="117659"/>
                  <a:pt x="1237130" y="68636"/>
                  <a:pt x="1237130" y="170329"/>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9" name="Straight Connector 8"/>
          <p:cNvCxnSpPr/>
          <p:nvPr/>
        </p:nvCxnSpPr>
        <p:spPr>
          <a:xfrm>
            <a:off x="6553200" y="1905000"/>
            <a:ext cx="0" cy="68580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7010400" y="1752600"/>
            <a:ext cx="287258" cy="369332"/>
          </a:xfrm>
          <a:prstGeom prst="rect">
            <a:avLst/>
          </a:prstGeom>
          <a:noFill/>
        </p:spPr>
        <p:txBody>
          <a:bodyPr wrap="none" rtlCol="0">
            <a:spAutoFit/>
          </a:bodyPr>
          <a:lstStyle/>
          <a:p>
            <a:r>
              <a:rPr lang="en-US" i="1" dirty="0" smtClean="0">
                <a:latin typeface="Times New Roman" pitchFamily="18" charset="0"/>
                <a:cs typeface="Times New Roman" pitchFamily="18" charset="0"/>
              </a:rPr>
              <a:t>k</a:t>
            </a:r>
            <a:endParaRPr lang="en-US" i="1" dirty="0">
              <a:latin typeface="Times New Roman" pitchFamily="18" charset="0"/>
              <a:cs typeface="Times New Roman" pitchFamily="18" charset="0"/>
            </a:endParaRPr>
          </a:p>
        </p:txBody>
      </p:sp>
      <p:sp>
        <p:nvSpPr>
          <p:cNvPr id="11" name="TextBox 10"/>
          <p:cNvSpPr txBox="1"/>
          <p:nvPr/>
        </p:nvSpPr>
        <p:spPr>
          <a:xfrm>
            <a:off x="7696200" y="1676400"/>
            <a:ext cx="457200" cy="369332"/>
          </a:xfrm>
          <a:prstGeom prst="rect">
            <a:avLst/>
          </a:prstGeom>
          <a:noFill/>
        </p:spPr>
        <p:txBody>
          <a:bodyPr wrap="square" rtlCol="0">
            <a:spAutoFit/>
          </a:bodyPr>
          <a:lstStyle/>
          <a:p>
            <a:r>
              <a:rPr lang="en-US" i="1" dirty="0" smtClean="0">
                <a:latin typeface="Times New Roman" pitchFamily="18" charset="0"/>
                <a:cs typeface="Times New Roman" pitchFamily="18" charset="0"/>
              </a:rPr>
              <a:t>m</a:t>
            </a:r>
            <a:endParaRPr lang="en-US" i="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smtClean="0"/>
              <a:t>Eigenstates</a:t>
            </a:r>
            <a:r>
              <a:rPr lang="en-US" dirty="0" smtClean="0"/>
              <a:t>, Quantum </a:t>
            </a:r>
            <a:r>
              <a:rPr lang="en-US" dirty="0" err="1" smtClean="0"/>
              <a:t>Mech</a:t>
            </a:r>
            <a:r>
              <a:rPr lang="en-US" dirty="0" smtClean="0"/>
              <a:t>/Stat </a:t>
            </a:r>
            <a:r>
              <a:rPr lang="en-US" dirty="0" err="1" smtClean="0"/>
              <a:t>Mech</a:t>
            </a:r>
            <a:endParaRPr lang="en-US" dirty="0"/>
          </a:p>
        </p:txBody>
      </p:sp>
      <p:sp>
        <p:nvSpPr>
          <p:cNvPr id="4" name="Slide Number Placeholder 3"/>
          <p:cNvSpPr>
            <a:spLocks noGrp="1"/>
          </p:cNvSpPr>
          <p:nvPr>
            <p:ph type="sldNum" sz="quarter" idx="12"/>
          </p:nvPr>
        </p:nvSpPr>
        <p:spPr/>
        <p:txBody>
          <a:bodyPr/>
          <a:lstStyle/>
          <a:p>
            <a:fld id="{7E871153-6649-4551-B5D2-CF9E4672F172}" type="slidenum">
              <a:rPr lang="en-US" smtClean="0"/>
              <a:pPr/>
              <a:t>36</a:t>
            </a:fld>
            <a:endParaRPr lang="en-US" dirty="0"/>
          </a:p>
        </p:txBody>
      </p:sp>
      <p:graphicFrame>
        <p:nvGraphicFramePr>
          <p:cNvPr id="5" name="Object 4"/>
          <p:cNvGraphicFramePr>
            <a:graphicFrameLocks noChangeAspect="1"/>
          </p:cNvGraphicFramePr>
          <p:nvPr/>
        </p:nvGraphicFramePr>
        <p:xfrm>
          <a:off x="1181100" y="1676400"/>
          <a:ext cx="7505700" cy="4572000"/>
        </p:xfrm>
        <a:graphic>
          <a:graphicData uri="http://schemas.openxmlformats.org/presentationml/2006/ole">
            <p:oleObj spid="_x0000_s19475" name="Equation" r:id="rId3" imgW="7505700" imgH="4572000" progId="Equation.DSMT4">
              <p:embed/>
            </p:oleObj>
          </a:graphicData>
        </a:graphic>
      </p:graphicFrame>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Heisenberg Operator/Equation</a:t>
            </a:r>
            <a:endParaRPr lang="en-US" dirty="0"/>
          </a:p>
        </p:txBody>
      </p:sp>
      <p:sp>
        <p:nvSpPr>
          <p:cNvPr id="4" name="Slide Number Placeholder 3"/>
          <p:cNvSpPr>
            <a:spLocks noGrp="1"/>
          </p:cNvSpPr>
          <p:nvPr>
            <p:ph type="sldNum" sz="quarter" idx="12"/>
          </p:nvPr>
        </p:nvSpPr>
        <p:spPr/>
        <p:txBody>
          <a:bodyPr/>
          <a:lstStyle/>
          <a:p>
            <a:fld id="{7E871153-6649-4551-B5D2-CF9E4672F172}" type="slidenum">
              <a:rPr lang="en-US" smtClean="0"/>
              <a:pPr/>
              <a:t>37</a:t>
            </a:fld>
            <a:endParaRPr lang="en-US" dirty="0"/>
          </a:p>
        </p:txBody>
      </p:sp>
      <p:graphicFrame>
        <p:nvGraphicFramePr>
          <p:cNvPr id="5" name="Object 4"/>
          <p:cNvGraphicFramePr>
            <a:graphicFrameLocks noChangeAspect="1"/>
          </p:cNvGraphicFramePr>
          <p:nvPr/>
        </p:nvGraphicFramePr>
        <p:xfrm>
          <a:off x="1035050" y="1562100"/>
          <a:ext cx="7213600" cy="4533900"/>
        </p:xfrm>
        <a:graphic>
          <a:graphicData uri="http://schemas.openxmlformats.org/presentationml/2006/ole">
            <p:oleObj spid="_x0000_s20499" name="Equation" r:id="rId3" imgW="7213320" imgH="4533840" progId="Equation.DSMT4">
              <p:embed/>
            </p:oleObj>
          </a:graphicData>
        </a:graphic>
      </p:graphicFrame>
      <p:sp>
        <p:nvSpPr>
          <p:cNvPr id="8" name="TextBox 7"/>
          <p:cNvSpPr txBox="1"/>
          <p:nvPr/>
        </p:nvSpPr>
        <p:spPr>
          <a:xfrm>
            <a:off x="4953000" y="1676400"/>
            <a:ext cx="3352800" cy="830997"/>
          </a:xfrm>
          <a:prstGeom prst="rect">
            <a:avLst/>
          </a:prstGeom>
          <a:noFill/>
        </p:spPr>
        <p:txBody>
          <a:bodyPr wrap="square" rtlCol="0">
            <a:spAutoFit/>
          </a:bodyPr>
          <a:lstStyle/>
          <a:p>
            <a:r>
              <a:rPr lang="en-US" sz="2400" i="1" dirty="0" smtClean="0">
                <a:solidFill>
                  <a:schemeClr val="tx2"/>
                </a:solidFill>
                <a:latin typeface="Times New Roman" pitchFamily="18" charset="0"/>
                <a:cs typeface="Times New Roman" pitchFamily="18" charset="0"/>
              </a:rPr>
              <a:t>O</a:t>
            </a:r>
            <a:r>
              <a:rPr lang="en-US" sz="2400" dirty="0" smtClean="0">
                <a:solidFill>
                  <a:schemeClr val="tx2"/>
                </a:solidFill>
                <a:latin typeface="Times New Roman" pitchFamily="18" charset="0"/>
                <a:cs typeface="Times New Roman" pitchFamily="18" charset="0"/>
              </a:rPr>
              <a:t>: Schrödinger operator</a:t>
            </a:r>
          </a:p>
          <a:p>
            <a:r>
              <a:rPr lang="en-US" sz="2400" i="1" dirty="0" smtClean="0">
                <a:solidFill>
                  <a:schemeClr val="tx2"/>
                </a:solidFill>
                <a:latin typeface="Times New Roman" pitchFamily="18" charset="0"/>
                <a:cs typeface="Times New Roman" pitchFamily="18" charset="0"/>
              </a:rPr>
              <a:t>O</a:t>
            </a:r>
            <a:r>
              <a:rPr lang="en-US" sz="2400" dirty="0" smtClean="0">
                <a:solidFill>
                  <a:schemeClr val="tx2"/>
                </a:solidFill>
                <a:latin typeface="Times New Roman" pitchFamily="18" charset="0"/>
                <a:cs typeface="Times New Roman" pitchFamily="18" charset="0"/>
              </a:rPr>
              <a:t>(</a:t>
            </a:r>
            <a:r>
              <a:rPr lang="en-US" sz="2400" i="1" dirty="0" smtClean="0">
                <a:solidFill>
                  <a:schemeClr val="tx2"/>
                </a:solidFill>
                <a:latin typeface="Times New Roman" pitchFamily="18" charset="0"/>
                <a:cs typeface="Times New Roman" pitchFamily="18" charset="0"/>
              </a:rPr>
              <a:t>t</a:t>
            </a:r>
            <a:r>
              <a:rPr lang="en-US" sz="2400" dirty="0" smtClean="0">
                <a:solidFill>
                  <a:schemeClr val="tx2"/>
                </a:solidFill>
                <a:latin typeface="Times New Roman" pitchFamily="18" charset="0"/>
                <a:cs typeface="Times New Roman" pitchFamily="18" charset="0"/>
              </a:rPr>
              <a:t>): Heisenberg operator</a:t>
            </a:r>
            <a:endParaRPr lang="en-US" sz="2400" dirty="0">
              <a:solidFill>
                <a:schemeClr val="tx2"/>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Defining &gt;, &lt;, </a:t>
            </a:r>
            <a:r>
              <a:rPr lang="en-US" i="1" dirty="0" smtClean="0"/>
              <a:t>t</a:t>
            </a:r>
            <a:r>
              <a:rPr lang="en-US" dirty="0" smtClean="0"/>
              <a:t>,    Green’s Functions</a:t>
            </a:r>
            <a:endParaRPr lang="en-US" dirty="0"/>
          </a:p>
        </p:txBody>
      </p:sp>
      <p:sp>
        <p:nvSpPr>
          <p:cNvPr id="4" name="Slide Number Placeholder 3"/>
          <p:cNvSpPr>
            <a:spLocks noGrp="1"/>
          </p:cNvSpPr>
          <p:nvPr>
            <p:ph type="sldNum" sz="quarter" idx="12"/>
          </p:nvPr>
        </p:nvSpPr>
        <p:spPr/>
        <p:txBody>
          <a:bodyPr/>
          <a:lstStyle/>
          <a:p>
            <a:fld id="{7E871153-6649-4551-B5D2-CF9E4672F172}" type="slidenum">
              <a:rPr lang="en-US" smtClean="0"/>
              <a:pPr/>
              <a:t>38</a:t>
            </a:fld>
            <a:endParaRPr lang="en-US" dirty="0"/>
          </a:p>
        </p:txBody>
      </p:sp>
      <p:graphicFrame>
        <p:nvGraphicFramePr>
          <p:cNvPr id="5" name="Object 4"/>
          <p:cNvGraphicFramePr>
            <a:graphicFrameLocks noChangeAspect="1"/>
          </p:cNvGraphicFramePr>
          <p:nvPr/>
        </p:nvGraphicFramePr>
        <p:xfrm>
          <a:off x="1320800" y="1644650"/>
          <a:ext cx="6502400" cy="3568700"/>
        </p:xfrm>
        <a:graphic>
          <a:graphicData uri="http://schemas.openxmlformats.org/presentationml/2006/ole">
            <p:oleObj spid="_x0000_s21540" name="Equation" r:id="rId4" imgW="6502400" imgH="3568700" progId="Equation.DSMT4">
              <p:embed/>
            </p:oleObj>
          </a:graphicData>
        </a:graphic>
      </p:graphicFrame>
      <p:graphicFrame>
        <p:nvGraphicFramePr>
          <p:cNvPr id="6" name="Object 5"/>
          <p:cNvGraphicFramePr>
            <a:graphicFrameLocks noChangeAspect="1"/>
          </p:cNvGraphicFramePr>
          <p:nvPr/>
        </p:nvGraphicFramePr>
        <p:xfrm>
          <a:off x="4267200" y="685800"/>
          <a:ext cx="304800" cy="401053"/>
        </p:xfrm>
        <a:graphic>
          <a:graphicData uri="http://schemas.openxmlformats.org/presentationml/2006/ole">
            <p:oleObj spid="_x0000_s21541" name="Equation" r:id="rId5" imgW="241091" imgH="317225" progId="Equation.DSMT4">
              <p:embed/>
            </p:oleObj>
          </a:graphicData>
        </a:graphic>
      </p:graphicFrame>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E871153-6649-4551-B5D2-CF9E4672F172}" type="slidenum">
              <a:rPr lang="en-US" smtClean="0"/>
              <a:pPr/>
              <a:t>39</a:t>
            </a:fld>
            <a:endParaRPr lang="en-US" dirty="0"/>
          </a:p>
        </p:txBody>
      </p:sp>
      <p:graphicFrame>
        <p:nvGraphicFramePr>
          <p:cNvPr id="5" name="Object 4"/>
          <p:cNvGraphicFramePr>
            <a:graphicFrameLocks noChangeAspect="1"/>
          </p:cNvGraphicFramePr>
          <p:nvPr/>
        </p:nvGraphicFramePr>
        <p:xfrm>
          <a:off x="69850" y="590550"/>
          <a:ext cx="9004300" cy="5676900"/>
        </p:xfrm>
        <a:graphic>
          <a:graphicData uri="http://schemas.openxmlformats.org/presentationml/2006/ole">
            <p:oleObj spid="_x0000_s22564" name="Equation" r:id="rId4" imgW="9003960" imgH="5676840" progId="Equation.DSMT4">
              <p:embed/>
            </p:oleObj>
          </a:graphicData>
        </a:graphic>
      </p:graphicFrame>
      <p:graphicFrame>
        <p:nvGraphicFramePr>
          <p:cNvPr id="7" name="Object 6"/>
          <p:cNvGraphicFramePr>
            <a:graphicFrameLocks noChangeAspect="1"/>
          </p:cNvGraphicFramePr>
          <p:nvPr/>
        </p:nvGraphicFramePr>
        <p:xfrm>
          <a:off x="5778500" y="4191000"/>
          <a:ext cx="2832100" cy="901700"/>
        </p:xfrm>
        <a:graphic>
          <a:graphicData uri="http://schemas.openxmlformats.org/presentationml/2006/ole">
            <p:oleObj spid="_x0000_s22565" name="Equation" r:id="rId5" imgW="2832100" imgH="901700" progId="Equation.DSMT4">
              <p:embed/>
            </p:oleObj>
          </a:graphicData>
        </a:graphic>
      </p:graphicFrame>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Retarded and Advanced Green’s functions</a:t>
            </a:r>
            <a:endParaRPr lang="en-US" dirty="0"/>
          </a:p>
        </p:txBody>
      </p:sp>
      <p:sp>
        <p:nvSpPr>
          <p:cNvPr id="4" name="Slide Number Placeholder 3"/>
          <p:cNvSpPr>
            <a:spLocks noGrp="1"/>
          </p:cNvSpPr>
          <p:nvPr>
            <p:ph type="sldNum" sz="quarter" idx="12"/>
          </p:nvPr>
        </p:nvSpPr>
        <p:spPr/>
        <p:txBody>
          <a:bodyPr/>
          <a:lstStyle/>
          <a:p>
            <a:fld id="{7E871153-6649-4551-B5D2-CF9E4672F172}" type="slidenum">
              <a:rPr lang="en-US" smtClean="0"/>
              <a:pPr/>
              <a:t>40</a:t>
            </a:fld>
            <a:endParaRPr lang="en-US" dirty="0"/>
          </a:p>
        </p:txBody>
      </p:sp>
      <p:graphicFrame>
        <p:nvGraphicFramePr>
          <p:cNvPr id="5" name="Object 4"/>
          <p:cNvGraphicFramePr>
            <a:graphicFrameLocks noChangeAspect="1"/>
          </p:cNvGraphicFramePr>
          <p:nvPr/>
        </p:nvGraphicFramePr>
        <p:xfrm>
          <a:off x="609600" y="1752600"/>
          <a:ext cx="7924800" cy="4076700"/>
        </p:xfrm>
        <a:graphic>
          <a:graphicData uri="http://schemas.openxmlformats.org/presentationml/2006/ole">
            <p:oleObj spid="_x0000_s23571" name="Equation" r:id="rId3" imgW="7924800" imgH="4076700" progId="Equation.DSMT4">
              <p:embed/>
            </p:oleObj>
          </a:graphicData>
        </a:graphic>
      </p:graphicFrame>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US" dirty="0" smtClean="0"/>
              <a:t>Fourier Transform</a:t>
            </a:r>
            <a:endParaRPr lang="en-US" dirty="0"/>
          </a:p>
        </p:txBody>
      </p:sp>
      <p:sp>
        <p:nvSpPr>
          <p:cNvPr id="4" name="Slide Number Placeholder 3"/>
          <p:cNvSpPr>
            <a:spLocks noGrp="1"/>
          </p:cNvSpPr>
          <p:nvPr>
            <p:ph type="sldNum" sz="quarter" idx="12"/>
          </p:nvPr>
        </p:nvSpPr>
        <p:spPr/>
        <p:txBody>
          <a:bodyPr/>
          <a:lstStyle/>
          <a:p>
            <a:fld id="{7E871153-6649-4551-B5D2-CF9E4672F172}" type="slidenum">
              <a:rPr lang="en-US" smtClean="0"/>
              <a:pPr/>
              <a:t>41</a:t>
            </a:fld>
            <a:endParaRPr lang="en-US" dirty="0"/>
          </a:p>
        </p:txBody>
      </p:sp>
      <p:graphicFrame>
        <p:nvGraphicFramePr>
          <p:cNvPr id="5" name="Object 4"/>
          <p:cNvGraphicFramePr>
            <a:graphicFrameLocks noChangeAspect="1"/>
          </p:cNvGraphicFramePr>
          <p:nvPr/>
        </p:nvGraphicFramePr>
        <p:xfrm>
          <a:off x="787400" y="1155700"/>
          <a:ext cx="7569200" cy="5626100"/>
        </p:xfrm>
        <a:graphic>
          <a:graphicData uri="http://schemas.openxmlformats.org/presentationml/2006/ole">
            <p:oleObj spid="_x0000_s24595" name="Equation" r:id="rId4" imgW="7569200" imgH="5626100" progId="Equation.DSMT4">
              <p:embed/>
            </p:oleObj>
          </a:graphicData>
        </a:graphic>
      </p:graphicFrame>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normAutofit fontScale="90000"/>
          </a:bodyPr>
          <a:lstStyle/>
          <a:p>
            <a:r>
              <a:rPr lang="en-US" dirty="0" err="1" smtClean="0"/>
              <a:t>Plemelj</a:t>
            </a:r>
            <a:r>
              <a:rPr lang="en-US" dirty="0" smtClean="0"/>
              <a:t> formula, fluctuation-dissipation, Kubo-Martin-Schwinger condition</a:t>
            </a:r>
            <a:endParaRPr lang="en-US" dirty="0"/>
          </a:p>
        </p:txBody>
      </p:sp>
      <p:sp>
        <p:nvSpPr>
          <p:cNvPr id="4" name="Slide Number Placeholder 3"/>
          <p:cNvSpPr>
            <a:spLocks noGrp="1"/>
          </p:cNvSpPr>
          <p:nvPr>
            <p:ph type="sldNum" sz="quarter" idx="12"/>
          </p:nvPr>
        </p:nvSpPr>
        <p:spPr/>
        <p:txBody>
          <a:bodyPr/>
          <a:lstStyle/>
          <a:p>
            <a:fld id="{7E871153-6649-4551-B5D2-CF9E4672F172}" type="slidenum">
              <a:rPr lang="en-US" smtClean="0"/>
              <a:pPr/>
              <a:t>42</a:t>
            </a:fld>
            <a:endParaRPr lang="en-US" dirty="0"/>
          </a:p>
        </p:txBody>
      </p:sp>
      <p:graphicFrame>
        <p:nvGraphicFramePr>
          <p:cNvPr id="5" name="Object 4"/>
          <p:cNvGraphicFramePr>
            <a:graphicFrameLocks noChangeAspect="1"/>
          </p:cNvGraphicFramePr>
          <p:nvPr/>
        </p:nvGraphicFramePr>
        <p:xfrm>
          <a:off x="1219200" y="2374900"/>
          <a:ext cx="4546600" cy="4025900"/>
        </p:xfrm>
        <a:graphic>
          <a:graphicData uri="http://schemas.openxmlformats.org/presentationml/2006/ole">
            <p:oleObj spid="_x0000_s25619" name="Equation" r:id="rId3" imgW="4546600" imgH="4025900" progId="Equation.DSMT4">
              <p:embed/>
            </p:oleObj>
          </a:graphicData>
        </a:graphic>
      </p:graphicFrame>
      <p:sp>
        <p:nvSpPr>
          <p:cNvPr id="6" name="Right Brace 5"/>
          <p:cNvSpPr/>
          <p:nvPr/>
        </p:nvSpPr>
        <p:spPr>
          <a:xfrm>
            <a:off x="6019800" y="3962400"/>
            <a:ext cx="381000" cy="236220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TextBox 6"/>
          <p:cNvSpPr txBox="1"/>
          <p:nvPr/>
        </p:nvSpPr>
        <p:spPr>
          <a:xfrm>
            <a:off x="6705600" y="4438471"/>
            <a:ext cx="1828800" cy="1200329"/>
          </a:xfrm>
          <a:prstGeom prst="rect">
            <a:avLst/>
          </a:prstGeom>
          <a:noFill/>
        </p:spPr>
        <p:txBody>
          <a:bodyPr wrap="square" rtlCol="0">
            <a:spAutoFit/>
          </a:bodyPr>
          <a:lstStyle/>
          <a:p>
            <a:r>
              <a:rPr lang="en-US" sz="2400" dirty="0" smtClean="0">
                <a:solidFill>
                  <a:schemeClr val="tx2"/>
                </a:solidFill>
                <a:latin typeface="Times New Roman" pitchFamily="18" charset="0"/>
                <a:cs typeface="Times New Roman" pitchFamily="18" charset="0"/>
              </a:rPr>
              <a:t>Valid only in thermal equilibrium</a:t>
            </a:r>
            <a:endParaRPr lang="en-US" sz="2400" dirty="0">
              <a:solidFill>
                <a:schemeClr val="tx2"/>
              </a:solidFill>
              <a:latin typeface="Times New Roman" pitchFamily="18" charset="0"/>
              <a:cs typeface="Times New Roman" pitchFamily="18" charset="0"/>
            </a:endParaRPr>
          </a:p>
        </p:txBody>
      </p:sp>
      <p:sp>
        <p:nvSpPr>
          <p:cNvPr id="9" name="TextBox 8"/>
          <p:cNvSpPr txBox="1"/>
          <p:nvPr/>
        </p:nvSpPr>
        <p:spPr>
          <a:xfrm>
            <a:off x="6248400" y="1905000"/>
            <a:ext cx="2209800" cy="830997"/>
          </a:xfrm>
          <a:prstGeom prst="rect">
            <a:avLst/>
          </a:prstGeom>
          <a:noFill/>
        </p:spPr>
        <p:txBody>
          <a:bodyPr wrap="square" rtlCol="0">
            <a:spAutoFit/>
          </a:bodyPr>
          <a:lstStyle/>
          <a:p>
            <a:r>
              <a:rPr lang="en-US" sz="2400" i="1" dirty="0" smtClean="0">
                <a:solidFill>
                  <a:schemeClr val="tx2"/>
                </a:solidFill>
                <a:latin typeface="Times New Roman" pitchFamily="18" charset="0"/>
                <a:cs typeface="Times New Roman" pitchFamily="18" charset="0"/>
              </a:rPr>
              <a:t>P</a:t>
            </a:r>
            <a:r>
              <a:rPr lang="en-US" sz="2400" dirty="0" smtClean="0">
                <a:solidFill>
                  <a:schemeClr val="tx2"/>
                </a:solidFill>
                <a:latin typeface="Times New Roman" pitchFamily="18" charset="0"/>
                <a:cs typeface="Times New Roman" pitchFamily="18" charset="0"/>
              </a:rPr>
              <a:t> for Cauchy principle value</a:t>
            </a:r>
            <a:endParaRPr lang="en-US" sz="2400" dirty="0">
              <a:solidFill>
                <a:schemeClr val="tx2"/>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Matsubara Green’s Function</a:t>
            </a:r>
            <a:endParaRPr lang="en-US" dirty="0"/>
          </a:p>
        </p:txBody>
      </p:sp>
      <p:sp>
        <p:nvSpPr>
          <p:cNvPr id="4" name="Slide Number Placeholder 3"/>
          <p:cNvSpPr>
            <a:spLocks noGrp="1"/>
          </p:cNvSpPr>
          <p:nvPr>
            <p:ph type="sldNum" sz="quarter" idx="12"/>
          </p:nvPr>
        </p:nvSpPr>
        <p:spPr/>
        <p:txBody>
          <a:bodyPr/>
          <a:lstStyle/>
          <a:p>
            <a:fld id="{7E871153-6649-4551-B5D2-CF9E4672F172}" type="slidenum">
              <a:rPr lang="en-US" smtClean="0"/>
              <a:pPr/>
              <a:t>43</a:t>
            </a:fld>
            <a:endParaRPr lang="en-US" dirty="0"/>
          </a:p>
        </p:txBody>
      </p:sp>
      <p:graphicFrame>
        <p:nvGraphicFramePr>
          <p:cNvPr id="5" name="Object 4"/>
          <p:cNvGraphicFramePr>
            <a:graphicFrameLocks noChangeAspect="1"/>
          </p:cNvGraphicFramePr>
          <p:nvPr/>
        </p:nvGraphicFramePr>
        <p:xfrm>
          <a:off x="222250" y="1219200"/>
          <a:ext cx="8991600" cy="5219700"/>
        </p:xfrm>
        <a:graphic>
          <a:graphicData uri="http://schemas.openxmlformats.org/presentationml/2006/ole">
            <p:oleObj spid="_x0000_s27667" name="Equation" r:id="rId4" imgW="8991600" imgH="5219700" progId="Equation.DSMT4">
              <p:embed/>
            </p:oleObj>
          </a:graphicData>
        </a:graphic>
      </p:graphicFrame>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Nonequilibrium Green’s Functions</a:t>
            </a:r>
            <a:endParaRPr lang="en-US" dirty="0"/>
          </a:p>
        </p:txBody>
      </p:sp>
      <p:sp>
        <p:nvSpPr>
          <p:cNvPr id="3" name="Content Placeholder 2"/>
          <p:cNvSpPr>
            <a:spLocks noGrp="1"/>
          </p:cNvSpPr>
          <p:nvPr>
            <p:ph idx="1"/>
          </p:nvPr>
        </p:nvSpPr>
        <p:spPr/>
        <p:txBody>
          <a:bodyPr>
            <a:normAutofit lnSpcReduction="10000"/>
          </a:bodyPr>
          <a:lstStyle/>
          <a:p>
            <a:r>
              <a:rPr lang="en-US" dirty="0" smtClean="0"/>
              <a:t>By “nonequilibrium”, we mean, either the Hamiltonian is explicitly time-dependent after </a:t>
            </a:r>
            <a:r>
              <a:rPr lang="en-US" i="1" dirty="0" smtClean="0"/>
              <a:t>t</a:t>
            </a:r>
            <a:r>
              <a:rPr lang="en-US" baseline="-25000" dirty="0" smtClean="0"/>
              <a:t>0</a:t>
            </a:r>
            <a:r>
              <a:rPr lang="en-US" dirty="0" smtClean="0"/>
              <a:t>, or the initial density matrix </a:t>
            </a:r>
            <a:r>
              <a:rPr lang="el-GR" i="1" dirty="0" smtClean="0"/>
              <a:t>ρ</a:t>
            </a:r>
            <a:r>
              <a:rPr lang="en-US" dirty="0" smtClean="0"/>
              <a:t> is not a canonical distribution.</a:t>
            </a:r>
          </a:p>
          <a:p>
            <a:endParaRPr lang="en-US" dirty="0" smtClean="0"/>
          </a:p>
          <a:p>
            <a:r>
              <a:rPr lang="en-US" dirty="0" smtClean="0"/>
              <a:t>We’ll show how to build nonequilibrium Green’s function from the equilibrium ones through product initial state or through the Dyson equation.</a:t>
            </a:r>
            <a:endParaRPr lang="en-US" dirty="0"/>
          </a:p>
        </p:txBody>
      </p:sp>
      <p:sp>
        <p:nvSpPr>
          <p:cNvPr id="4" name="Slide Number Placeholder 3"/>
          <p:cNvSpPr>
            <a:spLocks noGrp="1"/>
          </p:cNvSpPr>
          <p:nvPr>
            <p:ph type="sldNum" sz="quarter" idx="12"/>
          </p:nvPr>
        </p:nvSpPr>
        <p:spPr/>
        <p:txBody>
          <a:bodyPr/>
          <a:lstStyle/>
          <a:p>
            <a:fld id="{7E871153-6649-4551-B5D2-CF9E4672F172}" type="slidenum">
              <a:rPr lang="en-US" smtClean="0"/>
              <a:pPr/>
              <a:t>44</a:t>
            </a:fld>
            <a:endParaRPr lang="en-US"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8" name="Rectangle 41"/>
          <p:cNvSpPr>
            <a:spLocks noGrp="1" noChangeArrowheads="1"/>
          </p:cNvSpPr>
          <p:nvPr>
            <p:ph type="title"/>
          </p:nvPr>
        </p:nvSpPr>
        <p:spPr/>
        <p:txBody>
          <a:bodyPr>
            <a:normAutofit fontScale="90000"/>
          </a:bodyPr>
          <a:lstStyle/>
          <a:p>
            <a:r>
              <a:rPr lang="en-US" dirty="0" smtClean="0"/>
              <a:t>Definitions of General Green’s functions (phonon/displacement)</a:t>
            </a:r>
          </a:p>
        </p:txBody>
      </p:sp>
      <p:sp>
        <p:nvSpPr>
          <p:cNvPr id="3077" name="Slide Number Placeholder 4"/>
          <p:cNvSpPr>
            <a:spLocks noGrp="1"/>
          </p:cNvSpPr>
          <p:nvPr>
            <p:ph type="sldNum" sz="quarter" idx="12"/>
          </p:nvPr>
        </p:nvSpPr>
        <p:spPr>
          <a:noFill/>
        </p:spPr>
        <p:txBody>
          <a:bodyPr/>
          <a:lstStyle/>
          <a:p>
            <a:fld id="{87CAF078-E086-4869-A3C0-90DC509EEAB7}" type="slidenum">
              <a:rPr lang="en-US" smtClean="0">
                <a:latin typeface="Arial" charset="0"/>
                <a:cs typeface="Arial" charset="0"/>
              </a:rPr>
              <a:pPr/>
              <a:t>45</a:t>
            </a:fld>
            <a:endParaRPr lang="en-US" smtClean="0">
              <a:latin typeface="Arial" charset="0"/>
              <a:cs typeface="Arial" charset="0"/>
            </a:endParaRPr>
          </a:p>
        </p:txBody>
      </p:sp>
      <p:graphicFrame>
        <p:nvGraphicFramePr>
          <p:cNvPr id="3074" name="Object 2"/>
          <p:cNvGraphicFramePr>
            <a:graphicFrameLocks noChangeAspect="1"/>
          </p:cNvGraphicFramePr>
          <p:nvPr/>
        </p:nvGraphicFramePr>
        <p:xfrm>
          <a:off x="381000" y="2057400"/>
          <a:ext cx="8410575" cy="877887"/>
        </p:xfrm>
        <a:graphic>
          <a:graphicData uri="http://schemas.openxmlformats.org/presentationml/2006/ole">
            <p:oleObj spid="_x0000_s28728" name="Equation" r:id="rId4" imgW="8394700" imgH="876300" progId="Equation.DSMT4">
              <p:embed/>
            </p:oleObj>
          </a:graphicData>
        </a:graphic>
      </p:graphicFrame>
      <p:graphicFrame>
        <p:nvGraphicFramePr>
          <p:cNvPr id="3075" name="Object 3"/>
          <p:cNvGraphicFramePr>
            <a:graphicFrameLocks noChangeAspect="1"/>
          </p:cNvGraphicFramePr>
          <p:nvPr/>
        </p:nvGraphicFramePr>
        <p:xfrm>
          <a:off x="1077912" y="3314700"/>
          <a:ext cx="6618288" cy="1104900"/>
        </p:xfrm>
        <a:graphic>
          <a:graphicData uri="http://schemas.openxmlformats.org/presentationml/2006/ole">
            <p:oleObj spid="_x0000_s28729" name="Equation" r:id="rId5" imgW="6616700" imgH="1104900" progId="Equation.DSMT4">
              <p:embed/>
            </p:oleObj>
          </a:graphicData>
        </a:graphic>
      </p:graphicFrame>
      <p:graphicFrame>
        <p:nvGraphicFramePr>
          <p:cNvPr id="3076" name="Object 4"/>
          <p:cNvGraphicFramePr>
            <a:graphicFrameLocks noChangeAspect="1"/>
          </p:cNvGraphicFramePr>
          <p:nvPr/>
        </p:nvGraphicFramePr>
        <p:xfrm>
          <a:off x="2376488" y="4984750"/>
          <a:ext cx="4481512" cy="1285875"/>
        </p:xfrm>
        <a:graphic>
          <a:graphicData uri="http://schemas.openxmlformats.org/presentationml/2006/ole">
            <p:oleObj spid="_x0000_s28730" name="Equation" r:id="rId6" imgW="4470400" imgH="1282700" progId="Equation.DSMT4">
              <p:embed/>
            </p:oleObj>
          </a:graphicData>
        </a:graphic>
      </p:graphicFrame>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Rectangle 41"/>
          <p:cNvSpPr>
            <a:spLocks noGrp="1" noChangeArrowheads="1"/>
          </p:cNvSpPr>
          <p:nvPr>
            <p:ph type="title"/>
          </p:nvPr>
        </p:nvSpPr>
        <p:spPr/>
        <p:txBody>
          <a:bodyPr/>
          <a:lstStyle/>
          <a:p>
            <a:r>
              <a:rPr lang="en-US" smtClean="0"/>
              <a:t>Relations among Green’s functions</a:t>
            </a:r>
          </a:p>
        </p:txBody>
      </p:sp>
      <p:sp>
        <p:nvSpPr>
          <p:cNvPr id="4099" name="Slide Number Placeholder 4"/>
          <p:cNvSpPr>
            <a:spLocks noGrp="1"/>
          </p:cNvSpPr>
          <p:nvPr>
            <p:ph type="sldNum" sz="quarter" idx="12"/>
          </p:nvPr>
        </p:nvSpPr>
        <p:spPr/>
        <p:txBody>
          <a:bodyPr/>
          <a:lstStyle/>
          <a:p>
            <a:fld id="{A2B3B56C-3838-49F8-AA69-0F370C8060E9}" type="slidenum">
              <a:rPr lang="en-US" smtClean="0"/>
              <a:pPr/>
              <a:t>46</a:t>
            </a:fld>
            <a:endParaRPr lang="en-US" smtClean="0"/>
          </a:p>
        </p:txBody>
      </p:sp>
      <p:graphicFrame>
        <p:nvGraphicFramePr>
          <p:cNvPr id="4098" name="Object 5"/>
          <p:cNvGraphicFramePr>
            <a:graphicFrameLocks noChangeAspect="1"/>
          </p:cNvGraphicFramePr>
          <p:nvPr/>
        </p:nvGraphicFramePr>
        <p:xfrm>
          <a:off x="1676400" y="1828800"/>
          <a:ext cx="5713413" cy="3667126"/>
        </p:xfrm>
        <a:graphic>
          <a:graphicData uri="http://schemas.openxmlformats.org/presentationml/2006/ole">
            <p:oleObj spid="_x0000_s29715" name="Equation" r:id="rId4" imgW="5715000" imgH="3670300" progId="Equation.DSMT4">
              <p:embed/>
            </p:oleObj>
          </a:graphicData>
        </a:graphic>
      </p:graphicFrame>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Rectangle 41"/>
          <p:cNvSpPr>
            <a:spLocks noGrp="1" noChangeArrowheads="1"/>
          </p:cNvSpPr>
          <p:nvPr>
            <p:ph type="title"/>
          </p:nvPr>
        </p:nvSpPr>
        <p:spPr/>
        <p:txBody>
          <a:bodyPr/>
          <a:lstStyle/>
          <a:p>
            <a:r>
              <a:rPr lang="en-US" smtClean="0"/>
              <a:t>Steady state, Fourier transform</a:t>
            </a:r>
          </a:p>
        </p:txBody>
      </p:sp>
      <p:sp>
        <p:nvSpPr>
          <p:cNvPr id="5123" name="Slide Number Placeholder 4"/>
          <p:cNvSpPr>
            <a:spLocks noGrp="1"/>
          </p:cNvSpPr>
          <p:nvPr>
            <p:ph type="sldNum" sz="quarter" idx="12"/>
          </p:nvPr>
        </p:nvSpPr>
        <p:spPr>
          <a:noFill/>
        </p:spPr>
        <p:txBody>
          <a:bodyPr/>
          <a:lstStyle/>
          <a:p>
            <a:fld id="{8E0AB22A-C144-4EBF-AA56-83AE50EBAB48}" type="slidenum">
              <a:rPr lang="en-US" smtClean="0">
                <a:latin typeface="Arial" charset="0"/>
                <a:cs typeface="Arial" charset="0"/>
              </a:rPr>
              <a:pPr/>
              <a:t>47</a:t>
            </a:fld>
            <a:endParaRPr lang="en-US" smtClean="0">
              <a:latin typeface="Arial" charset="0"/>
              <a:cs typeface="Arial" charset="0"/>
            </a:endParaRPr>
          </a:p>
        </p:txBody>
      </p:sp>
      <p:graphicFrame>
        <p:nvGraphicFramePr>
          <p:cNvPr id="5122" name="Object 5"/>
          <p:cNvGraphicFramePr>
            <a:graphicFrameLocks noChangeAspect="1"/>
          </p:cNvGraphicFramePr>
          <p:nvPr/>
        </p:nvGraphicFramePr>
        <p:xfrm>
          <a:off x="2819400" y="1849438"/>
          <a:ext cx="3089275" cy="2798762"/>
        </p:xfrm>
        <a:graphic>
          <a:graphicData uri="http://schemas.openxmlformats.org/presentationml/2006/ole">
            <p:oleObj spid="_x0000_s30739" name="Equation" r:id="rId4" imgW="3098800" imgH="2806700" progId="Equation.DSMT4">
              <p:embed/>
            </p:oleObj>
          </a:graphicData>
        </a:graphic>
      </p:graphicFrame>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Equilibrium Green’s Function, Lehmann Representation</a:t>
            </a:r>
            <a:endParaRPr lang="en-US" dirty="0"/>
          </a:p>
        </p:txBody>
      </p:sp>
      <p:sp>
        <p:nvSpPr>
          <p:cNvPr id="3" name="Slide Number Placeholder 2"/>
          <p:cNvSpPr>
            <a:spLocks noGrp="1"/>
          </p:cNvSpPr>
          <p:nvPr>
            <p:ph type="sldNum" sz="quarter" idx="12"/>
          </p:nvPr>
        </p:nvSpPr>
        <p:spPr/>
        <p:txBody>
          <a:bodyPr/>
          <a:lstStyle/>
          <a:p>
            <a:fld id="{7E871153-6649-4551-B5D2-CF9E4672F172}" type="slidenum">
              <a:rPr lang="en-US" smtClean="0"/>
              <a:pPr/>
              <a:t>48</a:t>
            </a:fld>
            <a:endParaRPr lang="en-US"/>
          </a:p>
        </p:txBody>
      </p:sp>
      <p:graphicFrame>
        <p:nvGraphicFramePr>
          <p:cNvPr id="4" name="Object 3"/>
          <p:cNvGraphicFramePr>
            <a:graphicFrameLocks noChangeAspect="1"/>
          </p:cNvGraphicFramePr>
          <p:nvPr/>
        </p:nvGraphicFramePr>
        <p:xfrm>
          <a:off x="1143000" y="1670050"/>
          <a:ext cx="6775450" cy="4933950"/>
        </p:xfrm>
        <a:graphic>
          <a:graphicData uri="http://schemas.openxmlformats.org/presentationml/2006/ole">
            <p:oleObj spid="_x0000_s281619" name="Equation" r:id="rId4" imgW="8216640" imgH="5981400" progId="Equation.DSMT4">
              <p:embed/>
            </p:oleObj>
          </a:graphicData>
        </a:graphic>
      </p:graphicFrame>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Kramers-Kronig</a:t>
            </a:r>
            <a:r>
              <a:rPr lang="en-US" dirty="0" smtClean="0"/>
              <a:t> Relation</a:t>
            </a:r>
            <a:endParaRPr lang="en-US" dirty="0"/>
          </a:p>
        </p:txBody>
      </p:sp>
      <p:sp>
        <p:nvSpPr>
          <p:cNvPr id="3" name="Slide Number Placeholder 2"/>
          <p:cNvSpPr>
            <a:spLocks noGrp="1"/>
          </p:cNvSpPr>
          <p:nvPr>
            <p:ph type="sldNum" sz="quarter" idx="12"/>
          </p:nvPr>
        </p:nvSpPr>
        <p:spPr/>
        <p:txBody>
          <a:bodyPr/>
          <a:lstStyle/>
          <a:p>
            <a:fld id="{7E871153-6649-4551-B5D2-CF9E4672F172}" type="slidenum">
              <a:rPr lang="en-US" smtClean="0"/>
              <a:pPr/>
              <a:t>49</a:t>
            </a:fld>
            <a:endParaRPr lang="en-US"/>
          </a:p>
        </p:txBody>
      </p:sp>
      <p:graphicFrame>
        <p:nvGraphicFramePr>
          <p:cNvPr id="4" name="Object 3"/>
          <p:cNvGraphicFramePr>
            <a:graphicFrameLocks noChangeAspect="1"/>
          </p:cNvGraphicFramePr>
          <p:nvPr/>
        </p:nvGraphicFramePr>
        <p:xfrm>
          <a:off x="157163" y="1549400"/>
          <a:ext cx="8901112" cy="4381500"/>
        </p:xfrm>
        <a:graphic>
          <a:graphicData uri="http://schemas.openxmlformats.org/presentationml/2006/ole">
            <p:oleObj spid="_x0000_s282643" name="Equation" r:id="rId4" imgW="9829800" imgH="4838700" progId="Equation.DSMT4">
              <p:embed/>
            </p:oleObj>
          </a:graphicData>
        </a:graphic>
      </p:graphicFrame>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Eigen-mode Decomposition</a:t>
            </a:r>
            <a:endParaRPr lang="en-US" dirty="0"/>
          </a:p>
        </p:txBody>
      </p:sp>
      <p:sp>
        <p:nvSpPr>
          <p:cNvPr id="3" name="Slide Number Placeholder 2"/>
          <p:cNvSpPr>
            <a:spLocks noGrp="1"/>
          </p:cNvSpPr>
          <p:nvPr>
            <p:ph type="sldNum" sz="quarter" idx="12"/>
          </p:nvPr>
        </p:nvSpPr>
        <p:spPr/>
        <p:txBody>
          <a:bodyPr/>
          <a:lstStyle/>
          <a:p>
            <a:fld id="{7E871153-6649-4551-B5D2-CF9E4672F172}" type="slidenum">
              <a:rPr lang="en-US" smtClean="0"/>
              <a:pPr/>
              <a:t>50</a:t>
            </a:fld>
            <a:endParaRPr lang="en-US"/>
          </a:p>
        </p:txBody>
      </p:sp>
      <p:graphicFrame>
        <p:nvGraphicFramePr>
          <p:cNvPr id="4" name="Object 3"/>
          <p:cNvGraphicFramePr>
            <a:graphicFrameLocks noChangeAspect="1"/>
          </p:cNvGraphicFramePr>
          <p:nvPr/>
        </p:nvGraphicFramePr>
        <p:xfrm>
          <a:off x="1219200" y="1447800"/>
          <a:ext cx="6978650" cy="5167397"/>
        </p:xfrm>
        <a:graphic>
          <a:graphicData uri="http://schemas.openxmlformats.org/presentationml/2006/ole">
            <p:oleObj spid="_x0000_s283667" name="Equation" r:id="rId4" imgW="8318500" imgH="6159500" progId="Equation.DSMT4">
              <p:embed/>
            </p:oleObj>
          </a:graphicData>
        </a:graphic>
      </p:graphicFrame>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41"/>
          <p:cNvSpPr>
            <a:spLocks noGrp="1" noChangeArrowheads="1"/>
          </p:cNvSpPr>
          <p:nvPr>
            <p:ph type="title"/>
          </p:nvPr>
        </p:nvSpPr>
        <p:spPr/>
        <p:txBody>
          <a:bodyPr/>
          <a:lstStyle/>
          <a:p>
            <a:r>
              <a:rPr lang="en-US" smtClean="0"/>
              <a:t>Pictures in Quantum Mechanics</a:t>
            </a:r>
            <a:endParaRPr lang="en-US" dirty="0" smtClean="0"/>
          </a:p>
        </p:txBody>
      </p:sp>
      <p:sp>
        <p:nvSpPr>
          <p:cNvPr id="8197" name="Rectangle 3"/>
          <p:cNvSpPr>
            <a:spLocks noGrp="1" noChangeArrowheads="1"/>
          </p:cNvSpPr>
          <p:nvPr>
            <p:ph idx="1"/>
          </p:nvPr>
        </p:nvSpPr>
        <p:spPr/>
        <p:txBody>
          <a:bodyPr>
            <a:normAutofit/>
          </a:bodyPr>
          <a:lstStyle/>
          <a:p>
            <a:endParaRPr lang="en-GB" dirty="0" smtClean="0"/>
          </a:p>
          <a:p>
            <a:r>
              <a:rPr lang="en-GB" dirty="0" smtClean="0"/>
              <a:t>Schrödinger picture:  </a:t>
            </a:r>
            <a:r>
              <a:rPr lang="en-GB" i="1" dirty="0" smtClean="0"/>
              <a:t>O</a:t>
            </a:r>
            <a:r>
              <a:rPr lang="en-GB" dirty="0" smtClean="0"/>
              <a:t>, </a:t>
            </a:r>
            <a:r>
              <a:rPr lang="en-GB" dirty="0" smtClean="0">
                <a:sym typeface="SymbolPS" pitchFamily="18" charset="2"/>
              </a:rPr>
              <a:t></a:t>
            </a:r>
            <a:r>
              <a:rPr lang="en-GB" dirty="0" smtClean="0"/>
              <a:t>(</a:t>
            </a:r>
            <a:r>
              <a:rPr lang="en-GB" i="1" dirty="0" smtClean="0"/>
              <a:t>t</a:t>
            </a:r>
            <a:r>
              <a:rPr lang="en-GB" dirty="0" smtClean="0"/>
              <a:t>) =</a:t>
            </a:r>
            <a:r>
              <a:rPr lang="en-GB" i="1" dirty="0" smtClean="0"/>
              <a:t>U</a:t>
            </a:r>
            <a:r>
              <a:rPr lang="en-GB" dirty="0" smtClean="0"/>
              <a:t>(</a:t>
            </a:r>
            <a:r>
              <a:rPr lang="en-GB" i="1" dirty="0" smtClean="0"/>
              <a:t>t</a:t>
            </a:r>
            <a:r>
              <a:rPr lang="en-GB" dirty="0" smtClean="0"/>
              <a:t>,</a:t>
            </a:r>
            <a:r>
              <a:rPr lang="en-GB" i="1" dirty="0" smtClean="0"/>
              <a:t>t</a:t>
            </a:r>
            <a:r>
              <a:rPr lang="en-GB" baseline="-25000" dirty="0" smtClean="0"/>
              <a:t>0</a:t>
            </a:r>
            <a:r>
              <a:rPr lang="en-GB" dirty="0" smtClean="0"/>
              <a:t>)</a:t>
            </a:r>
            <a:r>
              <a:rPr lang="en-GB" dirty="0" smtClean="0">
                <a:sym typeface="SymbolPS" pitchFamily="18" charset="2"/>
              </a:rPr>
              <a:t></a:t>
            </a:r>
            <a:r>
              <a:rPr lang="en-GB" dirty="0" smtClean="0"/>
              <a:t>(</a:t>
            </a:r>
            <a:r>
              <a:rPr lang="en-GB" i="1" dirty="0" smtClean="0"/>
              <a:t>t</a:t>
            </a:r>
            <a:r>
              <a:rPr lang="en-GB" i="1" baseline="-25000" dirty="0" smtClean="0"/>
              <a:t>0</a:t>
            </a:r>
            <a:r>
              <a:rPr lang="en-GB" dirty="0" smtClean="0"/>
              <a:t>)</a:t>
            </a:r>
          </a:p>
          <a:p>
            <a:endParaRPr lang="en-GB" dirty="0" smtClean="0"/>
          </a:p>
          <a:p>
            <a:r>
              <a:rPr lang="en-GB" dirty="0" smtClean="0"/>
              <a:t>Heisenberg picture: </a:t>
            </a:r>
            <a:r>
              <a:rPr lang="en-GB" i="1" dirty="0" smtClean="0"/>
              <a:t>O</a:t>
            </a:r>
            <a:r>
              <a:rPr lang="en-GB" dirty="0" smtClean="0"/>
              <a:t>(</a:t>
            </a:r>
            <a:r>
              <a:rPr lang="en-GB" i="1" dirty="0" smtClean="0"/>
              <a:t>t</a:t>
            </a:r>
            <a:r>
              <a:rPr lang="en-GB" dirty="0" smtClean="0"/>
              <a:t>) = </a:t>
            </a:r>
            <a:r>
              <a:rPr lang="en-GB" i="1" dirty="0" smtClean="0"/>
              <a:t>U</a:t>
            </a:r>
            <a:r>
              <a:rPr lang="en-GB" dirty="0" smtClean="0"/>
              <a:t>(</a:t>
            </a:r>
            <a:r>
              <a:rPr lang="en-GB" i="1" dirty="0" smtClean="0"/>
              <a:t>t</a:t>
            </a:r>
            <a:r>
              <a:rPr lang="en-GB" baseline="-25000" dirty="0" smtClean="0"/>
              <a:t>0</a:t>
            </a:r>
            <a:r>
              <a:rPr lang="en-GB" dirty="0" smtClean="0"/>
              <a:t>,</a:t>
            </a:r>
            <a:r>
              <a:rPr lang="en-GB" i="1" dirty="0" smtClean="0"/>
              <a:t>t</a:t>
            </a:r>
            <a:r>
              <a:rPr lang="en-GB" dirty="0" smtClean="0"/>
              <a:t>)</a:t>
            </a:r>
            <a:r>
              <a:rPr lang="en-GB" i="1" dirty="0" smtClean="0"/>
              <a:t>OU</a:t>
            </a:r>
            <a:r>
              <a:rPr lang="en-GB" dirty="0" smtClean="0"/>
              <a:t>(</a:t>
            </a:r>
            <a:r>
              <a:rPr lang="en-GB" i="1" dirty="0" smtClean="0"/>
              <a:t>t</a:t>
            </a:r>
            <a:r>
              <a:rPr lang="en-GB" dirty="0" smtClean="0"/>
              <a:t>,</a:t>
            </a:r>
            <a:r>
              <a:rPr lang="en-GB" i="1" dirty="0" smtClean="0"/>
              <a:t>t</a:t>
            </a:r>
            <a:r>
              <a:rPr lang="en-GB" baseline="-25000" dirty="0" smtClean="0"/>
              <a:t>0</a:t>
            </a:r>
            <a:r>
              <a:rPr lang="en-GB" dirty="0" smtClean="0"/>
              <a:t>) , </a:t>
            </a:r>
            <a:r>
              <a:rPr lang="el-GR" i="1" dirty="0" smtClean="0"/>
              <a:t>ρ</a:t>
            </a:r>
            <a:r>
              <a:rPr lang="en-GB" baseline="-25000" dirty="0" smtClean="0"/>
              <a:t>0</a:t>
            </a:r>
            <a:r>
              <a:rPr lang="en-GB" dirty="0" smtClean="0"/>
              <a:t>, where the evolution operator </a:t>
            </a:r>
            <a:r>
              <a:rPr lang="en-GB" i="1" dirty="0" smtClean="0"/>
              <a:t>U</a:t>
            </a:r>
            <a:r>
              <a:rPr lang="en-GB" dirty="0" smtClean="0"/>
              <a:t> satisfies</a:t>
            </a:r>
          </a:p>
          <a:p>
            <a:endParaRPr lang="en-GB" dirty="0" smtClean="0"/>
          </a:p>
        </p:txBody>
      </p:sp>
      <p:sp>
        <p:nvSpPr>
          <p:cNvPr id="8195" name="Slide Number Placeholder 4"/>
          <p:cNvSpPr>
            <a:spLocks noGrp="1"/>
          </p:cNvSpPr>
          <p:nvPr>
            <p:ph type="sldNum" sz="quarter" idx="12"/>
          </p:nvPr>
        </p:nvSpPr>
        <p:spPr/>
        <p:txBody>
          <a:bodyPr/>
          <a:lstStyle/>
          <a:p>
            <a:fld id="{92084C31-563F-4B5E-93A5-30C2E01DB6D1}" type="slidenum">
              <a:rPr lang="en-US" smtClean="0"/>
              <a:pPr/>
              <a:t>51</a:t>
            </a:fld>
            <a:endParaRPr lang="en-US" dirty="0" smtClean="0"/>
          </a:p>
        </p:txBody>
      </p:sp>
      <p:graphicFrame>
        <p:nvGraphicFramePr>
          <p:cNvPr id="8194" name="Object 2"/>
          <p:cNvGraphicFramePr>
            <a:graphicFrameLocks noChangeAspect="1"/>
          </p:cNvGraphicFramePr>
          <p:nvPr/>
        </p:nvGraphicFramePr>
        <p:xfrm>
          <a:off x="1350963" y="4572000"/>
          <a:ext cx="4440237" cy="1763712"/>
        </p:xfrm>
        <a:graphic>
          <a:graphicData uri="http://schemas.openxmlformats.org/presentationml/2006/ole">
            <p:oleObj spid="_x0000_s37907" name="Equation" r:id="rId4" imgW="4445000" imgH="1765300" progId="Equation.DSMT4">
              <p:embed/>
            </p:oleObj>
          </a:graphicData>
        </a:graphic>
      </p:graphicFrame>
      <p:sp>
        <p:nvSpPr>
          <p:cNvPr id="6" name="TextBox 5"/>
          <p:cNvSpPr txBox="1"/>
          <p:nvPr/>
        </p:nvSpPr>
        <p:spPr>
          <a:xfrm>
            <a:off x="6400800" y="4876800"/>
            <a:ext cx="2438400" cy="1200329"/>
          </a:xfrm>
          <a:prstGeom prst="rect">
            <a:avLst/>
          </a:prstGeom>
          <a:noFill/>
        </p:spPr>
        <p:txBody>
          <a:bodyPr wrap="square" rtlCol="0">
            <a:spAutoFit/>
          </a:bodyPr>
          <a:lstStyle/>
          <a:p>
            <a:r>
              <a:rPr lang="en-US" dirty="0" smtClean="0">
                <a:solidFill>
                  <a:schemeClr val="tx2"/>
                </a:solidFill>
                <a:latin typeface="Times New Roman" pitchFamily="18" charset="0"/>
                <a:cs typeface="Times New Roman" pitchFamily="18" charset="0"/>
              </a:rPr>
              <a:t>See, e.g., Fetter &amp; </a:t>
            </a:r>
            <a:r>
              <a:rPr lang="en-US" dirty="0" err="1" smtClean="0">
                <a:solidFill>
                  <a:schemeClr val="tx2"/>
                </a:solidFill>
                <a:latin typeface="Times New Roman" pitchFamily="18" charset="0"/>
                <a:cs typeface="Times New Roman" pitchFamily="18" charset="0"/>
              </a:rPr>
              <a:t>Walecka</a:t>
            </a:r>
            <a:r>
              <a:rPr lang="en-US" dirty="0" smtClean="0">
                <a:solidFill>
                  <a:schemeClr val="tx2"/>
                </a:solidFill>
                <a:latin typeface="Times New Roman" pitchFamily="18" charset="0"/>
                <a:cs typeface="Times New Roman" pitchFamily="18" charset="0"/>
              </a:rPr>
              <a:t>, “Quantum Theory of Many-Particle Systems.”</a:t>
            </a:r>
            <a:endParaRPr lang="en-US" dirty="0">
              <a:solidFill>
                <a:schemeClr val="tx2"/>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Rectangle 41"/>
          <p:cNvSpPr>
            <a:spLocks noGrp="1" noChangeArrowheads="1"/>
          </p:cNvSpPr>
          <p:nvPr>
            <p:ph type="title"/>
          </p:nvPr>
        </p:nvSpPr>
        <p:spPr/>
        <p:txBody>
          <a:bodyPr/>
          <a:lstStyle/>
          <a:p>
            <a:r>
              <a:rPr lang="en-US" dirty="0" smtClean="0"/>
              <a:t>Calculating correlation</a:t>
            </a:r>
          </a:p>
        </p:txBody>
      </p:sp>
      <p:sp>
        <p:nvSpPr>
          <p:cNvPr id="9219" name="Slide Number Placeholder 4"/>
          <p:cNvSpPr>
            <a:spLocks noGrp="1"/>
          </p:cNvSpPr>
          <p:nvPr>
            <p:ph type="sldNum" sz="quarter" idx="12"/>
          </p:nvPr>
        </p:nvSpPr>
        <p:spPr>
          <a:noFill/>
        </p:spPr>
        <p:txBody>
          <a:bodyPr/>
          <a:lstStyle/>
          <a:p>
            <a:fld id="{2C330DB2-2A8D-4FC3-BF40-FB0DEA85EA4E}" type="slidenum">
              <a:rPr lang="en-US" smtClean="0">
                <a:latin typeface="Arial" charset="0"/>
                <a:cs typeface="Arial" charset="0"/>
              </a:rPr>
              <a:pPr/>
              <a:t>52</a:t>
            </a:fld>
            <a:endParaRPr lang="en-US" smtClean="0">
              <a:latin typeface="Arial" charset="0"/>
              <a:cs typeface="Arial" charset="0"/>
            </a:endParaRPr>
          </a:p>
        </p:txBody>
      </p:sp>
      <p:graphicFrame>
        <p:nvGraphicFramePr>
          <p:cNvPr id="9218" name="Object 2"/>
          <p:cNvGraphicFramePr>
            <a:graphicFrameLocks noChangeAspect="1"/>
          </p:cNvGraphicFramePr>
          <p:nvPr/>
        </p:nvGraphicFramePr>
        <p:xfrm>
          <a:off x="420687" y="1371600"/>
          <a:ext cx="8570913" cy="4513263"/>
        </p:xfrm>
        <a:graphic>
          <a:graphicData uri="http://schemas.openxmlformats.org/presentationml/2006/ole">
            <p:oleObj spid="_x0000_s34835" name="Equation" r:id="rId4" imgW="8559720" imgH="4508280" progId="Equation.DSMT4">
              <p:embed/>
            </p:oleObj>
          </a:graphicData>
        </a:graphic>
      </p:graphicFrame>
      <p:cxnSp>
        <p:nvCxnSpPr>
          <p:cNvPr id="9221" name="Straight Arrow Connector 6"/>
          <p:cNvCxnSpPr>
            <a:cxnSpLocks noChangeShapeType="1"/>
          </p:cNvCxnSpPr>
          <p:nvPr/>
        </p:nvCxnSpPr>
        <p:spPr bwMode="auto">
          <a:xfrm flipV="1">
            <a:off x="4559300" y="5156200"/>
            <a:ext cx="4292600" cy="114300"/>
          </a:xfrm>
          <a:prstGeom prst="straightConnector1">
            <a:avLst/>
          </a:prstGeom>
          <a:noFill/>
          <a:ln w="9525" algn="ctr">
            <a:solidFill>
              <a:srgbClr val="C00000"/>
            </a:solidFill>
            <a:round/>
            <a:headEnd/>
            <a:tailEnd type="arrow" w="med" len="med"/>
          </a:ln>
        </p:spPr>
      </p:cxnSp>
      <p:sp>
        <p:nvSpPr>
          <p:cNvPr id="9222" name="Freeform 14"/>
          <p:cNvSpPr>
            <a:spLocks/>
          </p:cNvSpPr>
          <p:nvPr/>
        </p:nvSpPr>
        <p:spPr bwMode="auto">
          <a:xfrm>
            <a:off x="5105400" y="5003800"/>
            <a:ext cx="2724150" cy="469900"/>
          </a:xfrm>
          <a:custGeom>
            <a:avLst/>
            <a:gdLst>
              <a:gd name="T0" fmla="*/ 0 w 2724150"/>
              <a:gd name="T1" fmla="*/ 50800 h 469900"/>
              <a:gd name="T2" fmla="*/ 2247900 w 2724150"/>
              <a:gd name="T3" fmla="*/ 50800 h 469900"/>
              <a:gd name="T4" fmla="*/ 2362200 w 2724150"/>
              <a:gd name="T5" fmla="*/ 355600 h 469900"/>
              <a:gd name="T6" fmla="*/ 76200 w 2724150"/>
              <a:gd name="T7" fmla="*/ 469900 h 469900"/>
              <a:gd name="T8" fmla="*/ 0 60000 65536"/>
              <a:gd name="T9" fmla="*/ 0 60000 65536"/>
              <a:gd name="T10" fmla="*/ 0 60000 65536"/>
              <a:gd name="T11" fmla="*/ 0 60000 65536"/>
              <a:gd name="T12" fmla="*/ 0 w 2724150"/>
              <a:gd name="T13" fmla="*/ 0 h 469900"/>
              <a:gd name="T14" fmla="*/ 2724150 w 2724150"/>
              <a:gd name="T15" fmla="*/ 469900 h 469900"/>
            </a:gdLst>
            <a:ahLst/>
            <a:cxnLst>
              <a:cxn ang="T8">
                <a:pos x="T0" y="T1"/>
              </a:cxn>
              <a:cxn ang="T9">
                <a:pos x="T2" y="T3"/>
              </a:cxn>
              <a:cxn ang="T10">
                <a:pos x="T4" y="T5"/>
              </a:cxn>
              <a:cxn ang="T11">
                <a:pos x="T6" y="T7"/>
              </a:cxn>
            </a:cxnLst>
            <a:rect l="T12" t="T13" r="T14" b="T15"/>
            <a:pathLst>
              <a:path w="2724150" h="469900">
                <a:moveTo>
                  <a:pt x="0" y="50800"/>
                </a:moveTo>
                <a:cubicBezTo>
                  <a:pt x="927100" y="25400"/>
                  <a:pt x="1854200" y="0"/>
                  <a:pt x="2247900" y="50800"/>
                </a:cubicBezTo>
                <a:cubicBezTo>
                  <a:pt x="2641600" y="101600"/>
                  <a:pt x="2724150" y="285750"/>
                  <a:pt x="2362200" y="355600"/>
                </a:cubicBezTo>
                <a:cubicBezTo>
                  <a:pt x="2000250" y="425450"/>
                  <a:pt x="1038225" y="447675"/>
                  <a:pt x="76200" y="469900"/>
                </a:cubicBezTo>
              </a:path>
            </a:pathLst>
          </a:custGeom>
          <a:noFill/>
          <a:ln w="9525" cap="flat" cmpd="sng" algn="ctr">
            <a:solidFill>
              <a:schemeClr val="tx1"/>
            </a:solidFill>
            <a:prstDash val="solid"/>
            <a:round/>
            <a:headEnd type="none" w="med" len="med"/>
            <a:tailEnd type="triangle" w="med" len="med"/>
          </a:ln>
        </p:spPr>
        <p:txBody>
          <a:bodyPr/>
          <a:lstStyle/>
          <a:p>
            <a:endParaRPr lang="en-US"/>
          </a:p>
        </p:txBody>
      </p:sp>
      <p:cxnSp>
        <p:nvCxnSpPr>
          <p:cNvPr id="9223" name="Straight Connector 16"/>
          <p:cNvCxnSpPr>
            <a:cxnSpLocks noChangeShapeType="1"/>
          </p:cNvCxnSpPr>
          <p:nvPr/>
        </p:nvCxnSpPr>
        <p:spPr bwMode="auto">
          <a:xfrm rot="16200000" flipH="1">
            <a:off x="4629150" y="5213350"/>
            <a:ext cx="965200" cy="12700"/>
          </a:xfrm>
          <a:prstGeom prst="line">
            <a:avLst/>
          </a:prstGeom>
          <a:noFill/>
          <a:ln w="9525" algn="ctr">
            <a:solidFill>
              <a:schemeClr val="tx1"/>
            </a:solidFill>
            <a:prstDash val="sysDash"/>
            <a:round/>
            <a:headEnd/>
            <a:tailEnd/>
          </a:ln>
        </p:spPr>
      </p:cxnSp>
      <p:cxnSp>
        <p:nvCxnSpPr>
          <p:cNvPr id="9224" name="Straight Connector 18"/>
          <p:cNvCxnSpPr>
            <a:cxnSpLocks noChangeShapeType="1"/>
          </p:cNvCxnSpPr>
          <p:nvPr/>
        </p:nvCxnSpPr>
        <p:spPr bwMode="auto">
          <a:xfrm rot="16200000" flipH="1">
            <a:off x="6254750" y="5200650"/>
            <a:ext cx="965200" cy="12700"/>
          </a:xfrm>
          <a:prstGeom prst="line">
            <a:avLst/>
          </a:prstGeom>
          <a:noFill/>
          <a:ln w="9525" algn="ctr">
            <a:solidFill>
              <a:schemeClr val="tx1"/>
            </a:solidFill>
            <a:prstDash val="sysDash"/>
            <a:round/>
            <a:headEnd/>
            <a:tailEnd/>
          </a:ln>
        </p:spPr>
      </p:cxnSp>
      <p:cxnSp>
        <p:nvCxnSpPr>
          <p:cNvPr id="9225" name="Straight Connector 19"/>
          <p:cNvCxnSpPr>
            <a:cxnSpLocks noChangeShapeType="1"/>
          </p:cNvCxnSpPr>
          <p:nvPr/>
        </p:nvCxnSpPr>
        <p:spPr bwMode="auto">
          <a:xfrm rot="16200000" flipH="1">
            <a:off x="7207250" y="5187950"/>
            <a:ext cx="965200" cy="12700"/>
          </a:xfrm>
          <a:prstGeom prst="line">
            <a:avLst/>
          </a:prstGeom>
          <a:noFill/>
          <a:ln w="9525" algn="ctr">
            <a:solidFill>
              <a:schemeClr val="tx1"/>
            </a:solidFill>
            <a:prstDash val="sysDash"/>
            <a:round/>
            <a:headEnd/>
            <a:tailEnd/>
          </a:ln>
        </p:spPr>
      </p:cxnSp>
      <p:sp>
        <p:nvSpPr>
          <p:cNvPr id="9226" name="TextBox 20"/>
          <p:cNvSpPr txBox="1">
            <a:spLocks noChangeArrowheads="1"/>
          </p:cNvSpPr>
          <p:nvPr/>
        </p:nvSpPr>
        <p:spPr bwMode="auto">
          <a:xfrm>
            <a:off x="4978400" y="5626100"/>
            <a:ext cx="419100" cy="461963"/>
          </a:xfrm>
          <a:prstGeom prst="rect">
            <a:avLst/>
          </a:prstGeom>
          <a:noFill/>
          <a:ln w="9525">
            <a:noFill/>
            <a:miter lim="800000"/>
            <a:headEnd/>
            <a:tailEnd/>
          </a:ln>
        </p:spPr>
        <p:txBody>
          <a:bodyPr>
            <a:spAutoFit/>
          </a:bodyPr>
          <a:lstStyle/>
          <a:p>
            <a:r>
              <a:rPr lang="en-US" i="1">
                <a:latin typeface="Times New Roman" pitchFamily="18" charset="0"/>
              </a:rPr>
              <a:t>t</a:t>
            </a:r>
            <a:r>
              <a:rPr lang="en-US" baseline="-25000">
                <a:latin typeface="Times New Roman" pitchFamily="18" charset="0"/>
              </a:rPr>
              <a:t>0</a:t>
            </a:r>
            <a:endParaRPr lang="en-SG" baseline="-25000">
              <a:latin typeface="Times New Roman" pitchFamily="18" charset="0"/>
            </a:endParaRPr>
          </a:p>
        </p:txBody>
      </p:sp>
      <p:sp>
        <p:nvSpPr>
          <p:cNvPr id="9227" name="TextBox 21"/>
          <p:cNvSpPr txBox="1">
            <a:spLocks noChangeArrowheads="1"/>
          </p:cNvSpPr>
          <p:nvPr/>
        </p:nvSpPr>
        <p:spPr bwMode="auto">
          <a:xfrm>
            <a:off x="6591300" y="5613400"/>
            <a:ext cx="419100" cy="461963"/>
          </a:xfrm>
          <a:prstGeom prst="rect">
            <a:avLst/>
          </a:prstGeom>
          <a:noFill/>
          <a:ln w="9525">
            <a:noFill/>
            <a:miter lim="800000"/>
            <a:headEnd/>
            <a:tailEnd/>
          </a:ln>
        </p:spPr>
        <p:txBody>
          <a:bodyPr>
            <a:spAutoFit/>
          </a:bodyPr>
          <a:lstStyle/>
          <a:p>
            <a:r>
              <a:rPr lang="en-US" i="1">
                <a:latin typeface="Times New Roman" pitchFamily="18" charset="0"/>
              </a:rPr>
              <a:t>t’</a:t>
            </a:r>
            <a:endParaRPr lang="en-SG" baseline="-25000">
              <a:latin typeface="Times New Roman" pitchFamily="18" charset="0"/>
            </a:endParaRPr>
          </a:p>
        </p:txBody>
      </p:sp>
      <p:sp>
        <p:nvSpPr>
          <p:cNvPr id="9228" name="TextBox 22"/>
          <p:cNvSpPr txBox="1">
            <a:spLocks noChangeArrowheads="1"/>
          </p:cNvSpPr>
          <p:nvPr/>
        </p:nvSpPr>
        <p:spPr bwMode="auto">
          <a:xfrm>
            <a:off x="7556500" y="5613400"/>
            <a:ext cx="419100" cy="461963"/>
          </a:xfrm>
          <a:prstGeom prst="rect">
            <a:avLst/>
          </a:prstGeom>
          <a:noFill/>
          <a:ln w="9525">
            <a:noFill/>
            <a:miter lim="800000"/>
            <a:headEnd/>
            <a:tailEnd/>
          </a:ln>
        </p:spPr>
        <p:txBody>
          <a:bodyPr>
            <a:spAutoFit/>
          </a:bodyPr>
          <a:lstStyle/>
          <a:p>
            <a:r>
              <a:rPr lang="en-US" i="1">
                <a:latin typeface="Times New Roman" pitchFamily="18" charset="0"/>
              </a:rPr>
              <a:t>t</a:t>
            </a:r>
            <a:endParaRPr lang="en-SG" baseline="-25000">
              <a:latin typeface="Times New Roman" pitchFamily="18" charset="0"/>
            </a:endParaRPr>
          </a:p>
        </p:txBody>
      </p:sp>
      <p:sp>
        <p:nvSpPr>
          <p:cNvPr id="9229" name="TextBox 23"/>
          <p:cNvSpPr txBox="1">
            <a:spLocks noChangeArrowheads="1"/>
          </p:cNvSpPr>
          <p:nvPr/>
        </p:nvSpPr>
        <p:spPr bwMode="auto">
          <a:xfrm>
            <a:off x="6565900" y="4356100"/>
            <a:ext cx="292100" cy="461963"/>
          </a:xfrm>
          <a:prstGeom prst="rect">
            <a:avLst/>
          </a:prstGeom>
          <a:noFill/>
          <a:ln w="9525">
            <a:noFill/>
            <a:miter lim="800000"/>
            <a:headEnd/>
            <a:tailEnd/>
          </a:ln>
        </p:spPr>
        <p:txBody>
          <a:bodyPr>
            <a:spAutoFit/>
          </a:bodyPr>
          <a:lstStyle/>
          <a:p>
            <a:r>
              <a:rPr lang="en-US" i="1">
                <a:latin typeface="Times New Roman" pitchFamily="18" charset="0"/>
              </a:rPr>
              <a:t>B</a:t>
            </a:r>
            <a:endParaRPr lang="en-SG" i="1">
              <a:latin typeface="Times New Roman" pitchFamily="18" charset="0"/>
            </a:endParaRPr>
          </a:p>
        </p:txBody>
      </p:sp>
      <p:sp>
        <p:nvSpPr>
          <p:cNvPr id="9230" name="TextBox 24"/>
          <p:cNvSpPr txBox="1">
            <a:spLocks noChangeArrowheads="1"/>
          </p:cNvSpPr>
          <p:nvPr/>
        </p:nvSpPr>
        <p:spPr bwMode="auto">
          <a:xfrm>
            <a:off x="7518400" y="4368800"/>
            <a:ext cx="292100" cy="461963"/>
          </a:xfrm>
          <a:prstGeom prst="rect">
            <a:avLst/>
          </a:prstGeom>
          <a:noFill/>
          <a:ln w="9525">
            <a:noFill/>
            <a:miter lim="800000"/>
            <a:headEnd/>
            <a:tailEnd/>
          </a:ln>
        </p:spPr>
        <p:txBody>
          <a:bodyPr>
            <a:spAutoFit/>
          </a:bodyPr>
          <a:lstStyle/>
          <a:p>
            <a:r>
              <a:rPr lang="en-US" i="1">
                <a:latin typeface="Times New Roman" pitchFamily="18" charset="0"/>
              </a:rPr>
              <a:t>A</a:t>
            </a:r>
            <a:endParaRPr lang="en-SG" i="1">
              <a:latin typeface="Times New Roman" pitchFamily="18" charset="0"/>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Evolution Operator on Contour</a:t>
            </a:r>
            <a:endParaRPr lang="en-US" dirty="0"/>
          </a:p>
        </p:txBody>
      </p:sp>
      <p:sp>
        <p:nvSpPr>
          <p:cNvPr id="3" name="Slide Number Placeholder 2"/>
          <p:cNvSpPr>
            <a:spLocks noGrp="1"/>
          </p:cNvSpPr>
          <p:nvPr>
            <p:ph type="sldNum" sz="quarter" idx="12"/>
          </p:nvPr>
        </p:nvSpPr>
        <p:spPr/>
        <p:txBody>
          <a:bodyPr/>
          <a:lstStyle/>
          <a:p>
            <a:fld id="{7E871153-6649-4551-B5D2-CF9E4672F172}" type="slidenum">
              <a:rPr lang="en-US" smtClean="0"/>
              <a:pPr/>
              <a:t>53</a:t>
            </a:fld>
            <a:endParaRPr lang="en-US"/>
          </a:p>
        </p:txBody>
      </p:sp>
      <p:graphicFrame>
        <p:nvGraphicFramePr>
          <p:cNvPr id="4" name="Object 3"/>
          <p:cNvGraphicFramePr>
            <a:graphicFrameLocks noChangeAspect="1"/>
          </p:cNvGraphicFramePr>
          <p:nvPr/>
        </p:nvGraphicFramePr>
        <p:xfrm>
          <a:off x="1181100" y="1612900"/>
          <a:ext cx="6781800" cy="3632200"/>
        </p:xfrm>
        <a:graphic>
          <a:graphicData uri="http://schemas.openxmlformats.org/presentationml/2006/ole">
            <p:oleObj spid="_x0000_s43027" name="Equation" r:id="rId3" imgW="6781800" imgH="3632200" progId="Equation.DSMT4">
              <p:embed/>
            </p:oleObj>
          </a:graphicData>
        </a:graphic>
      </p:graphicFrame>
      <p:pic>
        <p:nvPicPr>
          <p:cNvPr id="5" name="Picture 4" descr="contour.eps"/>
          <p:cNvPicPr>
            <a:picLocks noChangeAspect="1"/>
          </p:cNvPicPr>
          <p:nvPr/>
        </p:nvPicPr>
        <p:blipFill>
          <a:blip r:embed="rId4" cstate="print"/>
          <a:stretch>
            <a:fillRect/>
          </a:stretch>
        </p:blipFill>
        <p:spPr>
          <a:xfrm>
            <a:off x="5105400" y="4476750"/>
            <a:ext cx="3657600" cy="1543050"/>
          </a:xfrm>
          <a:prstGeom prst="rect">
            <a:avLst/>
          </a:prstGeom>
        </p:spPr>
      </p:pic>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Rectangle 41"/>
          <p:cNvSpPr>
            <a:spLocks noGrp="1" noChangeArrowheads="1"/>
          </p:cNvSpPr>
          <p:nvPr>
            <p:ph type="title"/>
          </p:nvPr>
        </p:nvSpPr>
        <p:spPr/>
        <p:txBody>
          <a:bodyPr/>
          <a:lstStyle/>
          <a:p>
            <a:r>
              <a:rPr lang="en-US" smtClean="0"/>
              <a:t>Contour-ordered Green’s function</a:t>
            </a:r>
          </a:p>
        </p:txBody>
      </p:sp>
      <p:sp>
        <p:nvSpPr>
          <p:cNvPr id="10243" name="Slide Number Placeholder 4"/>
          <p:cNvSpPr>
            <a:spLocks noGrp="1"/>
          </p:cNvSpPr>
          <p:nvPr>
            <p:ph type="sldNum" sz="quarter" idx="12"/>
          </p:nvPr>
        </p:nvSpPr>
        <p:spPr>
          <a:noFill/>
        </p:spPr>
        <p:txBody>
          <a:bodyPr/>
          <a:lstStyle/>
          <a:p>
            <a:fld id="{1658FA07-8E45-472D-9947-8ACC890CDA52}" type="slidenum">
              <a:rPr lang="en-US" smtClean="0">
                <a:latin typeface="Arial" charset="0"/>
                <a:cs typeface="Arial" charset="0"/>
              </a:rPr>
              <a:pPr/>
              <a:t>54</a:t>
            </a:fld>
            <a:endParaRPr lang="en-US" smtClean="0">
              <a:latin typeface="Arial" charset="0"/>
              <a:cs typeface="Arial" charset="0"/>
            </a:endParaRPr>
          </a:p>
        </p:txBody>
      </p:sp>
      <p:graphicFrame>
        <p:nvGraphicFramePr>
          <p:cNvPr id="10242" name="Object 2"/>
          <p:cNvGraphicFramePr>
            <a:graphicFrameLocks noChangeAspect="1"/>
          </p:cNvGraphicFramePr>
          <p:nvPr/>
        </p:nvGraphicFramePr>
        <p:xfrm>
          <a:off x="1517650" y="1574800"/>
          <a:ext cx="5778500" cy="2146300"/>
        </p:xfrm>
        <a:graphic>
          <a:graphicData uri="http://schemas.openxmlformats.org/presentationml/2006/ole">
            <p:oleObj spid="_x0000_s35859" name="Equation" r:id="rId4" imgW="5778360" imgH="2145960" progId="Equation.DSMT4">
              <p:embed/>
            </p:oleObj>
          </a:graphicData>
        </a:graphic>
      </p:graphicFrame>
      <p:cxnSp>
        <p:nvCxnSpPr>
          <p:cNvPr id="10245" name="Straight Arrow Connector 6"/>
          <p:cNvCxnSpPr>
            <a:cxnSpLocks noChangeShapeType="1"/>
          </p:cNvCxnSpPr>
          <p:nvPr/>
        </p:nvCxnSpPr>
        <p:spPr bwMode="auto">
          <a:xfrm flipV="1">
            <a:off x="4559300" y="5156200"/>
            <a:ext cx="4292600" cy="114300"/>
          </a:xfrm>
          <a:prstGeom prst="straightConnector1">
            <a:avLst/>
          </a:prstGeom>
          <a:noFill/>
          <a:ln w="9525" algn="ctr">
            <a:solidFill>
              <a:srgbClr val="C00000"/>
            </a:solidFill>
            <a:round/>
            <a:headEnd/>
            <a:tailEnd type="arrow" w="med" len="med"/>
          </a:ln>
        </p:spPr>
      </p:cxnSp>
      <p:sp>
        <p:nvSpPr>
          <p:cNvPr id="10246" name="Freeform 14"/>
          <p:cNvSpPr>
            <a:spLocks/>
          </p:cNvSpPr>
          <p:nvPr/>
        </p:nvSpPr>
        <p:spPr bwMode="auto">
          <a:xfrm>
            <a:off x="5118100" y="5080000"/>
            <a:ext cx="3721100" cy="266700"/>
          </a:xfrm>
          <a:custGeom>
            <a:avLst/>
            <a:gdLst>
              <a:gd name="T0" fmla="*/ 0 w 2724150"/>
              <a:gd name="T1" fmla="*/ 1 h 469900"/>
              <a:gd name="T2" fmla="*/ 841668131 w 2724150"/>
              <a:gd name="T3" fmla="*/ 1 h 469900"/>
              <a:gd name="T4" fmla="*/ 884462889 w 2724150"/>
              <a:gd name="T5" fmla="*/ 7 h 469900"/>
              <a:gd name="T6" fmla="*/ 28531190 w 2724150"/>
              <a:gd name="T7" fmla="*/ 10 h 469900"/>
              <a:gd name="T8" fmla="*/ 0 60000 65536"/>
              <a:gd name="T9" fmla="*/ 0 60000 65536"/>
              <a:gd name="T10" fmla="*/ 0 60000 65536"/>
              <a:gd name="T11" fmla="*/ 0 60000 65536"/>
              <a:gd name="T12" fmla="*/ 0 w 2724150"/>
              <a:gd name="T13" fmla="*/ 0 h 469900"/>
              <a:gd name="T14" fmla="*/ 2724150 w 2724150"/>
              <a:gd name="T15" fmla="*/ 469900 h 469900"/>
            </a:gdLst>
            <a:ahLst/>
            <a:cxnLst>
              <a:cxn ang="T8">
                <a:pos x="T0" y="T1"/>
              </a:cxn>
              <a:cxn ang="T9">
                <a:pos x="T2" y="T3"/>
              </a:cxn>
              <a:cxn ang="T10">
                <a:pos x="T4" y="T5"/>
              </a:cxn>
              <a:cxn ang="T11">
                <a:pos x="T6" y="T7"/>
              </a:cxn>
            </a:cxnLst>
            <a:rect l="T12" t="T13" r="T14" b="T15"/>
            <a:pathLst>
              <a:path w="2724150" h="469900">
                <a:moveTo>
                  <a:pt x="0" y="50800"/>
                </a:moveTo>
                <a:cubicBezTo>
                  <a:pt x="927100" y="25400"/>
                  <a:pt x="1854200" y="0"/>
                  <a:pt x="2247900" y="50800"/>
                </a:cubicBezTo>
                <a:cubicBezTo>
                  <a:pt x="2641600" y="101600"/>
                  <a:pt x="2724150" y="285750"/>
                  <a:pt x="2362200" y="355600"/>
                </a:cubicBezTo>
                <a:cubicBezTo>
                  <a:pt x="2000250" y="425450"/>
                  <a:pt x="1038225" y="447675"/>
                  <a:pt x="76200" y="469900"/>
                </a:cubicBezTo>
              </a:path>
            </a:pathLst>
          </a:custGeom>
          <a:noFill/>
          <a:ln w="9525" cap="flat" cmpd="sng" algn="ctr">
            <a:solidFill>
              <a:schemeClr val="tx1"/>
            </a:solidFill>
            <a:prstDash val="solid"/>
            <a:round/>
            <a:headEnd type="none" w="med" len="med"/>
            <a:tailEnd type="none" w="med" len="med"/>
          </a:ln>
        </p:spPr>
        <p:txBody>
          <a:bodyPr/>
          <a:lstStyle/>
          <a:p>
            <a:endParaRPr lang="en-US"/>
          </a:p>
        </p:txBody>
      </p:sp>
      <p:cxnSp>
        <p:nvCxnSpPr>
          <p:cNvPr id="10247" name="Straight Connector 16"/>
          <p:cNvCxnSpPr>
            <a:cxnSpLocks noChangeShapeType="1"/>
          </p:cNvCxnSpPr>
          <p:nvPr/>
        </p:nvCxnSpPr>
        <p:spPr bwMode="auto">
          <a:xfrm rot="16200000" flipH="1">
            <a:off x="4629150" y="5213350"/>
            <a:ext cx="965200" cy="12700"/>
          </a:xfrm>
          <a:prstGeom prst="line">
            <a:avLst/>
          </a:prstGeom>
          <a:noFill/>
          <a:ln w="9525" algn="ctr">
            <a:solidFill>
              <a:schemeClr val="tx1"/>
            </a:solidFill>
            <a:prstDash val="sysDash"/>
            <a:round/>
            <a:headEnd/>
            <a:tailEnd/>
          </a:ln>
        </p:spPr>
      </p:cxnSp>
      <p:sp>
        <p:nvSpPr>
          <p:cNvPr id="10248" name="TextBox 20"/>
          <p:cNvSpPr txBox="1">
            <a:spLocks noChangeArrowheads="1"/>
          </p:cNvSpPr>
          <p:nvPr/>
        </p:nvSpPr>
        <p:spPr bwMode="auto">
          <a:xfrm>
            <a:off x="4978400" y="5626100"/>
            <a:ext cx="419100" cy="461963"/>
          </a:xfrm>
          <a:prstGeom prst="rect">
            <a:avLst/>
          </a:prstGeom>
          <a:noFill/>
          <a:ln w="9525">
            <a:noFill/>
            <a:miter lim="800000"/>
            <a:headEnd/>
            <a:tailEnd/>
          </a:ln>
        </p:spPr>
        <p:txBody>
          <a:bodyPr>
            <a:spAutoFit/>
          </a:bodyPr>
          <a:lstStyle/>
          <a:p>
            <a:r>
              <a:rPr lang="en-US" i="1">
                <a:latin typeface="Times New Roman" pitchFamily="18" charset="0"/>
              </a:rPr>
              <a:t>t</a:t>
            </a:r>
            <a:r>
              <a:rPr lang="en-US" baseline="-25000">
                <a:latin typeface="Times New Roman" pitchFamily="18" charset="0"/>
              </a:rPr>
              <a:t>0</a:t>
            </a:r>
            <a:endParaRPr lang="en-SG" baseline="-25000">
              <a:latin typeface="Times New Roman" pitchFamily="18" charset="0"/>
            </a:endParaRPr>
          </a:p>
        </p:txBody>
      </p:sp>
      <p:sp>
        <p:nvSpPr>
          <p:cNvPr id="10249" name="Oval 15"/>
          <p:cNvSpPr>
            <a:spLocks noChangeArrowheads="1"/>
          </p:cNvSpPr>
          <p:nvPr/>
        </p:nvSpPr>
        <p:spPr bwMode="auto">
          <a:xfrm>
            <a:off x="6388100" y="5016500"/>
            <a:ext cx="144463" cy="144463"/>
          </a:xfrm>
          <a:prstGeom prst="ellipse">
            <a:avLst/>
          </a:prstGeom>
          <a:solidFill>
            <a:srgbClr val="0070C0"/>
          </a:solidFill>
          <a:ln w="9525" algn="ctr">
            <a:solidFill>
              <a:schemeClr val="tx1"/>
            </a:solidFill>
            <a:round/>
            <a:headEnd/>
            <a:tailEnd/>
          </a:ln>
        </p:spPr>
        <p:txBody>
          <a:bodyPr/>
          <a:lstStyle/>
          <a:p>
            <a:pPr eaLnBrk="0" hangingPunct="0"/>
            <a:endParaRPr lang="en-SG" sz="3200">
              <a:latin typeface="Times" pitchFamily="18" charset="0"/>
            </a:endParaRPr>
          </a:p>
        </p:txBody>
      </p:sp>
      <p:sp>
        <p:nvSpPr>
          <p:cNvPr id="10250" name="Oval 17"/>
          <p:cNvSpPr>
            <a:spLocks noChangeArrowheads="1"/>
          </p:cNvSpPr>
          <p:nvPr/>
        </p:nvSpPr>
        <p:spPr bwMode="auto">
          <a:xfrm>
            <a:off x="7505700" y="5245100"/>
            <a:ext cx="144463" cy="144463"/>
          </a:xfrm>
          <a:prstGeom prst="ellipse">
            <a:avLst/>
          </a:prstGeom>
          <a:solidFill>
            <a:srgbClr val="0070C0"/>
          </a:solidFill>
          <a:ln w="9525" algn="ctr">
            <a:solidFill>
              <a:schemeClr val="tx1"/>
            </a:solidFill>
            <a:round/>
            <a:headEnd/>
            <a:tailEnd/>
          </a:ln>
        </p:spPr>
        <p:txBody>
          <a:bodyPr/>
          <a:lstStyle/>
          <a:p>
            <a:pPr eaLnBrk="0" hangingPunct="0"/>
            <a:endParaRPr lang="en-SG" sz="3200">
              <a:latin typeface="Times" pitchFamily="18" charset="0"/>
            </a:endParaRPr>
          </a:p>
        </p:txBody>
      </p:sp>
      <p:sp>
        <p:nvSpPr>
          <p:cNvPr id="10251" name="TextBox 25"/>
          <p:cNvSpPr txBox="1">
            <a:spLocks noChangeArrowheads="1"/>
          </p:cNvSpPr>
          <p:nvPr/>
        </p:nvSpPr>
        <p:spPr bwMode="auto">
          <a:xfrm>
            <a:off x="6248400" y="4533900"/>
            <a:ext cx="584200" cy="461963"/>
          </a:xfrm>
          <a:prstGeom prst="rect">
            <a:avLst/>
          </a:prstGeom>
          <a:noFill/>
          <a:ln w="9525">
            <a:noFill/>
            <a:miter lim="800000"/>
            <a:headEnd/>
            <a:tailEnd/>
          </a:ln>
        </p:spPr>
        <p:txBody>
          <a:bodyPr>
            <a:spAutoFit/>
          </a:bodyPr>
          <a:lstStyle/>
          <a:p>
            <a:r>
              <a:rPr lang="el-GR">
                <a:latin typeface="Times New Roman" pitchFamily="18" charset="0"/>
                <a:cs typeface="Times New Roman" pitchFamily="18" charset="0"/>
              </a:rPr>
              <a:t>τ</a:t>
            </a:r>
            <a:r>
              <a:rPr lang="en-US">
                <a:latin typeface="Times New Roman" pitchFamily="18" charset="0"/>
                <a:cs typeface="Times New Roman" pitchFamily="18" charset="0"/>
              </a:rPr>
              <a:t>’</a:t>
            </a:r>
            <a:endParaRPr lang="en-SG"/>
          </a:p>
        </p:txBody>
      </p:sp>
      <p:sp>
        <p:nvSpPr>
          <p:cNvPr id="10252" name="TextBox 26"/>
          <p:cNvSpPr txBox="1">
            <a:spLocks noChangeArrowheads="1"/>
          </p:cNvSpPr>
          <p:nvPr/>
        </p:nvSpPr>
        <p:spPr bwMode="auto">
          <a:xfrm>
            <a:off x="7442200" y="5346700"/>
            <a:ext cx="584200" cy="461963"/>
          </a:xfrm>
          <a:prstGeom prst="rect">
            <a:avLst/>
          </a:prstGeom>
          <a:noFill/>
          <a:ln w="9525">
            <a:noFill/>
            <a:miter lim="800000"/>
            <a:headEnd/>
            <a:tailEnd/>
          </a:ln>
        </p:spPr>
        <p:txBody>
          <a:bodyPr>
            <a:spAutoFit/>
          </a:bodyPr>
          <a:lstStyle/>
          <a:p>
            <a:r>
              <a:rPr lang="el-GR">
                <a:latin typeface="Times New Roman" pitchFamily="18" charset="0"/>
                <a:cs typeface="Times New Roman" pitchFamily="18" charset="0"/>
              </a:rPr>
              <a:t>τ</a:t>
            </a:r>
            <a:endParaRPr lang="en-SG"/>
          </a:p>
        </p:txBody>
      </p:sp>
      <p:sp>
        <p:nvSpPr>
          <p:cNvPr id="10253" name="TextBox 27"/>
          <p:cNvSpPr txBox="1">
            <a:spLocks noChangeArrowheads="1"/>
          </p:cNvSpPr>
          <p:nvPr/>
        </p:nvSpPr>
        <p:spPr bwMode="auto">
          <a:xfrm>
            <a:off x="850900" y="4140200"/>
            <a:ext cx="3162300" cy="1200329"/>
          </a:xfrm>
          <a:prstGeom prst="rect">
            <a:avLst/>
          </a:prstGeom>
          <a:noFill/>
          <a:ln w="9525">
            <a:noFill/>
            <a:miter lim="800000"/>
            <a:headEnd/>
            <a:tailEnd/>
          </a:ln>
        </p:spPr>
        <p:txBody>
          <a:bodyPr>
            <a:spAutoFit/>
          </a:bodyPr>
          <a:lstStyle/>
          <a:p>
            <a:r>
              <a:rPr lang="en-US" dirty="0">
                <a:solidFill>
                  <a:srgbClr val="002060"/>
                </a:solidFill>
                <a:latin typeface="Times New Roman" pitchFamily="18" charset="0"/>
                <a:cs typeface="Times New Roman" pitchFamily="18" charset="0"/>
              </a:rPr>
              <a:t>Contour order: the operators earlier on the contour are to the right</a:t>
            </a:r>
            <a:r>
              <a:rPr lang="en-US" dirty="0" smtClean="0">
                <a:solidFill>
                  <a:srgbClr val="002060"/>
                </a:solidFill>
                <a:latin typeface="Times New Roman" pitchFamily="18" charset="0"/>
                <a:cs typeface="Times New Roman" pitchFamily="18" charset="0"/>
              </a:rPr>
              <a:t>.   See, e.g., H. </a:t>
            </a:r>
            <a:r>
              <a:rPr lang="en-US" dirty="0" err="1" smtClean="0">
                <a:solidFill>
                  <a:srgbClr val="002060"/>
                </a:solidFill>
                <a:latin typeface="Times New Roman" pitchFamily="18" charset="0"/>
                <a:cs typeface="Times New Roman" pitchFamily="18" charset="0"/>
              </a:rPr>
              <a:t>Haug</a:t>
            </a:r>
            <a:r>
              <a:rPr lang="en-US" dirty="0" smtClean="0">
                <a:solidFill>
                  <a:srgbClr val="002060"/>
                </a:solidFill>
                <a:latin typeface="Times New Roman" pitchFamily="18" charset="0"/>
                <a:cs typeface="Times New Roman" pitchFamily="18" charset="0"/>
              </a:rPr>
              <a:t> &amp; A.-P. </a:t>
            </a:r>
            <a:r>
              <a:rPr lang="en-US" dirty="0" err="1" smtClean="0">
                <a:solidFill>
                  <a:srgbClr val="002060"/>
                </a:solidFill>
                <a:latin typeface="Times New Roman" pitchFamily="18" charset="0"/>
                <a:cs typeface="Times New Roman" pitchFamily="18" charset="0"/>
              </a:rPr>
              <a:t>Jauho</a:t>
            </a:r>
            <a:r>
              <a:rPr lang="en-US" dirty="0" smtClean="0">
                <a:solidFill>
                  <a:srgbClr val="002060"/>
                </a:solidFill>
                <a:latin typeface="Times New Roman" pitchFamily="18" charset="0"/>
                <a:cs typeface="Times New Roman" pitchFamily="18" charset="0"/>
              </a:rPr>
              <a:t>.</a:t>
            </a:r>
            <a:endParaRPr lang="en-SG" dirty="0">
              <a:solidFill>
                <a:srgbClr val="00206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8" name="Rectangle 41"/>
          <p:cNvSpPr>
            <a:spLocks noGrp="1" noChangeArrowheads="1"/>
          </p:cNvSpPr>
          <p:nvPr>
            <p:ph type="title"/>
          </p:nvPr>
        </p:nvSpPr>
        <p:spPr/>
        <p:txBody>
          <a:bodyPr/>
          <a:lstStyle/>
          <a:p>
            <a:r>
              <a:rPr lang="en-US" smtClean="0"/>
              <a:t>Relation to other Green’s  function</a:t>
            </a:r>
          </a:p>
        </p:txBody>
      </p:sp>
      <p:sp>
        <p:nvSpPr>
          <p:cNvPr id="11267" name="Slide Number Placeholder 4"/>
          <p:cNvSpPr>
            <a:spLocks noGrp="1"/>
          </p:cNvSpPr>
          <p:nvPr>
            <p:ph type="sldNum" sz="quarter" idx="12"/>
          </p:nvPr>
        </p:nvSpPr>
        <p:spPr>
          <a:noFill/>
        </p:spPr>
        <p:txBody>
          <a:bodyPr/>
          <a:lstStyle/>
          <a:p>
            <a:fld id="{1EC00B3F-C395-4AB0-89C9-C86B5F30F5F1}" type="slidenum">
              <a:rPr lang="en-US" smtClean="0">
                <a:latin typeface="Arial" charset="0"/>
                <a:cs typeface="Arial" charset="0"/>
              </a:rPr>
              <a:pPr/>
              <a:t>55</a:t>
            </a:fld>
            <a:endParaRPr lang="en-US" smtClean="0">
              <a:latin typeface="Arial" charset="0"/>
              <a:cs typeface="Arial" charset="0"/>
            </a:endParaRPr>
          </a:p>
        </p:txBody>
      </p:sp>
      <p:graphicFrame>
        <p:nvGraphicFramePr>
          <p:cNvPr id="11266" name="Object 2"/>
          <p:cNvGraphicFramePr>
            <a:graphicFrameLocks noChangeAspect="1"/>
          </p:cNvGraphicFramePr>
          <p:nvPr/>
        </p:nvGraphicFramePr>
        <p:xfrm>
          <a:off x="1074738" y="1524000"/>
          <a:ext cx="6640512" cy="2952750"/>
        </p:xfrm>
        <a:graphic>
          <a:graphicData uri="http://schemas.openxmlformats.org/presentationml/2006/ole">
            <p:oleObj spid="_x0000_s36883" name="Equation" r:id="rId4" imgW="6654800" imgH="2959100" progId="Equation.DSMT4">
              <p:embed/>
            </p:oleObj>
          </a:graphicData>
        </a:graphic>
      </p:graphicFrame>
      <p:cxnSp>
        <p:nvCxnSpPr>
          <p:cNvPr id="11269" name="Straight Arrow Connector 6"/>
          <p:cNvCxnSpPr>
            <a:cxnSpLocks noChangeShapeType="1"/>
          </p:cNvCxnSpPr>
          <p:nvPr/>
        </p:nvCxnSpPr>
        <p:spPr bwMode="auto">
          <a:xfrm flipV="1">
            <a:off x="4559300" y="5156200"/>
            <a:ext cx="4292600" cy="114300"/>
          </a:xfrm>
          <a:prstGeom prst="straightConnector1">
            <a:avLst/>
          </a:prstGeom>
          <a:noFill/>
          <a:ln w="9525" algn="ctr">
            <a:solidFill>
              <a:srgbClr val="C00000"/>
            </a:solidFill>
            <a:round/>
            <a:headEnd/>
            <a:tailEnd type="arrow" w="med" len="med"/>
          </a:ln>
        </p:spPr>
      </p:cxnSp>
      <p:sp>
        <p:nvSpPr>
          <p:cNvPr id="11270" name="Freeform 14"/>
          <p:cNvSpPr>
            <a:spLocks/>
          </p:cNvSpPr>
          <p:nvPr/>
        </p:nvSpPr>
        <p:spPr bwMode="auto">
          <a:xfrm>
            <a:off x="5118100" y="5080000"/>
            <a:ext cx="3721100" cy="266700"/>
          </a:xfrm>
          <a:custGeom>
            <a:avLst/>
            <a:gdLst>
              <a:gd name="T0" fmla="*/ 0 w 2724150"/>
              <a:gd name="T1" fmla="*/ 1 h 469900"/>
              <a:gd name="T2" fmla="*/ 841668131 w 2724150"/>
              <a:gd name="T3" fmla="*/ 1 h 469900"/>
              <a:gd name="T4" fmla="*/ 884462889 w 2724150"/>
              <a:gd name="T5" fmla="*/ 7 h 469900"/>
              <a:gd name="T6" fmla="*/ 28531190 w 2724150"/>
              <a:gd name="T7" fmla="*/ 10 h 469900"/>
              <a:gd name="T8" fmla="*/ 0 60000 65536"/>
              <a:gd name="T9" fmla="*/ 0 60000 65536"/>
              <a:gd name="T10" fmla="*/ 0 60000 65536"/>
              <a:gd name="T11" fmla="*/ 0 60000 65536"/>
              <a:gd name="T12" fmla="*/ 0 w 2724150"/>
              <a:gd name="T13" fmla="*/ 0 h 469900"/>
              <a:gd name="T14" fmla="*/ 2724150 w 2724150"/>
              <a:gd name="T15" fmla="*/ 469900 h 469900"/>
            </a:gdLst>
            <a:ahLst/>
            <a:cxnLst>
              <a:cxn ang="T8">
                <a:pos x="T0" y="T1"/>
              </a:cxn>
              <a:cxn ang="T9">
                <a:pos x="T2" y="T3"/>
              </a:cxn>
              <a:cxn ang="T10">
                <a:pos x="T4" y="T5"/>
              </a:cxn>
              <a:cxn ang="T11">
                <a:pos x="T6" y="T7"/>
              </a:cxn>
            </a:cxnLst>
            <a:rect l="T12" t="T13" r="T14" b="T15"/>
            <a:pathLst>
              <a:path w="2724150" h="469900">
                <a:moveTo>
                  <a:pt x="0" y="50800"/>
                </a:moveTo>
                <a:cubicBezTo>
                  <a:pt x="927100" y="25400"/>
                  <a:pt x="1854200" y="0"/>
                  <a:pt x="2247900" y="50800"/>
                </a:cubicBezTo>
                <a:cubicBezTo>
                  <a:pt x="2641600" y="101600"/>
                  <a:pt x="2724150" y="285750"/>
                  <a:pt x="2362200" y="355600"/>
                </a:cubicBezTo>
                <a:cubicBezTo>
                  <a:pt x="2000250" y="425450"/>
                  <a:pt x="1038225" y="447675"/>
                  <a:pt x="76200" y="469900"/>
                </a:cubicBezTo>
              </a:path>
            </a:pathLst>
          </a:custGeom>
          <a:noFill/>
          <a:ln w="9525" cap="flat" cmpd="sng" algn="ctr">
            <a:solidFill>
              <a:schemeClr val="tx1"/>
            </a:solidFill>
            <a:prstDash val="solid"/>
            <a:round/>
            <a:headEnd type="none" w="med" len="med"/>
            <a:tailEnd type="triangle" w="med" len="med"/>
          </a:ln>
        </p:spPr>
        <p:txBody>
          <a:bodyPr/>
          <a:lstStyle/>
          <a:p>
            <a:endParaRPr lang="en-US"/>
          </a:p>
        </p:txBody>
      </p:sp>
      <p:cxnSp>
        <p:nvCxnSpPr>
          <p:cNvPr id="11271" name="Straight Connector 16"/>
          <p:cNvCxnSpPr>
            <a:cxnSpLocks noChangeShapeType="1"/>
          </p:cNvCxnSpPr>
          <p:nvPr/>
        </p:nvCxnSpPr>
        <p:spPr bwMode="auto">
          <a:xfrm rot="16200000" flipH="1">
            <a:off x="4629150" y="5213350"/>
            <a:ext cx="965200" cy="12700"/>
          </a:xfrm>
          <a:prstGeom prst="line">
            <a:avLst/>
          </a:prstGeom>
          <a:noFill/>
          <a:ln w="9525" algn="ctr">
            <a:solidFill>
              <a:schemeClr val="tx1"/>
            </a:solidFill>
            <a:prstDash val="sysDash"/>
            <a:round/>
            <a:headEnd/>
            <a:tailEnd/>
          </a:ln>
        </p:spPr>
      </p:cxnSp>
      <p:sp>
        <p:nvSpPr>
          <p:cNvPr id="11272" name="TextBox 20"/>
          <p:cNvSpPr txBox="1">
            <a:spLocks noChangeArrowheads="1"/>
          </p:cNvSpPr>
          <p:nvPr/>
        </p:nvSpPr>
        <p:spPr bwMode="auto">
          <a:xfrm>
            <a:off x="4978400" y="5626100"/>
            <a:ext cx="419100" cy="461963"/>
          </a:xfrm>
          <a:prstGeom prst="rect">
            <a:avLst/>
          </a:prstGeom>
          <a:noFill/>
          <a:ln w="9525">
            <a:noFill/>
            <a:miter lim="800000"/>
            <a:headEnd/>
            <a:tailEnd/>
          </a:ln>
        </p:spPr>
        <p:txBody>
          <a:bodyPr>
            <a:spAutoFit/>
          </a:bodyPr>
          <a:lstStyle/>
          <a:p>
            <a:r>
              <a:rPr lang="en-US" i="1">
                <a:latin typeface="Times New Roman" pitchFamily="18" charset="0"/>
              </a:rPr>
              <a:t>t</a:t>
            </a:r>
            <a:r>
              <a:rPr lang="en-US" baseline="-25000">
                <a:latin typeface="Times New Roman" pitchFamily="18" charset="0"/>
              </a:rPr>
              <a:t>0</a:t>
            </a:r>
            <a:endParaRPr lang="en-SG" baseline="-25000">
              <a:latin typeface="Times New Roman" pitchFamily="18" charset="0"/>
            </a:endParaRPr>
          </a:p>
        </p:txBody>
      </p:sp>
      <p:sp>
        <p:nvSpPr>
          <p:cNvPr id="11273" name="Oval 15"/>
          <p:cNvSpPr>
            <a:spLocks noChangeArrowheads="1"/>
          </p:cNvSpPr>
          <p:nvPr/>
        </p:nvSpPr>
        <p:spPr bwMode="auto">
          <a:xfrm>
            <a:off x="6388100" y="5016500"/>
            <a:ext cx="144463" cy="144463"/>
          </a:xfrm>
          <a:prstGeom prst="ellipse">
            <a:avLst/>
          </a:prstGeom>
          <a:solidFill>
            <a:srgbClr val="0070C0"/>
          </a:solidFill>
          <a:ln w="9525" algn="ctr">
            <a:solidFill>
              <a:schemeClr val="tx1"/>
            </a:solidFill>
            <a:round/>
            <a:headEnd/>
            <a:tailEnd/>
          </a:ln>
        </p:spPr>
        <p:txBody>
          <a:bodyPr/>
          <a:lstStyle/>
          <a:p>
            <a:pPr eaLnBrk="0" hangingPunct="0"/>
            <a:endParaRPr lang="en-SG" sz="3200">
              <a:latin typeface="Times" pitchFamily="18" charset="0"/>
            </a:endParaRPr>
          </a:p>
        </p:txBody>
      </p:sp>
      <p:sp>
        <p:nvSpPr>
          <p:cNvPr id="11274" name="Oval 17"/>
          <p:cNvSpPr>
            <a:spLocks noChangeArrowheads="1"/>
          </p:cNvSpPr>
          <p:nvPr/>
        </p:nvSpPr>
        <p:spPr bwMode="auto">
          <a:xfrm>
            <a:off x="7505700" y="5245100"/>
            <a:ext cx="144463" cy="144463"/>
          </a:xfrm>
          <a:prstGeom prst="ellipse">
            <a:avLst/>
          </a:prstGeom>
          <a:solidFill>
            <a:srgbClr val="0070C0"/>
          </a:solidFill>
          <a:ln w="9525" algn="ctr">
            <a:solidFill>
              <a:schemeClr val="tx1"/>
            </a:solidFill>
            <a:round/>
            <a:headEnd/>
            <a:tailEnd/>
          </a:ln>
        </p:spPr>
        <p:txBody>
          <a:bodyPr/>
          <a:lstStyle/>
          <a:p>
            <a:pPr eaLnBrk="0" hangingPunct="0"/>
            <a:endParaRPr lang="en-SG" sz="3200">
              <a:latin typeface="Times" pitchFamily="18" charset="0"/>
            </a:endParaRPr>
          </a:p>
        </p:txBody>
      </p:sp>
      <p:sp>
        <p:nvSpPr>
          <p:cNvPr id="11275" name="TextBox 25"/>
          <p:cNvSpPr txBox="1">
            <a:spLocks noChangeArrowheads="1"/>
          </p:cNvSpPr>
          <p:nvPr/>
        </p:nvSpPr>
        <p:spPr bwMode="auto">
          <a:xfrm>
            <a:off x="6248400" y="4533900"/>
            <a:ext cx="584200" cy="461963"/>
          </a:xfrm>
          <a:prstGeom prst="rect">
            <a:avLst/>
          </a:prstGeom>
          <a:noFill/>
          <a:ln w="9525">
            <a:noFill/>
            <a:miter lim="800000"/>
            <a:headEnd/>
            <a:tailEnd/>
          </a:ln>
        </p:spPr>
        <p:txBody>
          <a:bodyPr>
            <a:spAutoFit/>
          </a:bodyPr>
          <a:lstStyle/>
          <a:p>
            <a:r>
              <a:rPr lang="el-GR">
                <a:latin typeface="Times New Roman" pitchFamily="18" charset="0"/>
                <a:cs typeface="Times New Roman" pitchFamily="18" charset="0"/>
              </a:rPr>
              <a:t>τ</a:t>
            </a:r>
            <a:r>
              <a:rPr lang="en-US">
                <a:latin typeface="Times New Roman" pitchFamily="18" charset="0"/>
                <a:cs typeface="Times New Roman" pitchFamily="18" charset="0"/>
              </a:rPr>
              <a:t>’</a:t>
            </a:r>
            <a:endParaRPr lang="en-SG"/>
          </a:p>
        </p:txBody>
      </p:sp>
      <p:sp>
        <p:nvSpPr>
          <p:cNvPr id="11276" name="TextBox 26"/>
          <p:cNvSpPr txBox="1">
            <a:spLocks noChangeArrowheads="1"/>
          </p:cNvSpPr>
          <p:nvPr/>
        </p:nvSpPr>
        <p:spPr bwMode="auto">
          <a:xfrm>
            <a:off x="7442200" y="5346700"/>
            <a:ext cx="584200" cy="461963"/>
          </a:xfrm>
          <a:prstGeom prst="rect">
            <a:avLst/>
          </a:prstGeom>
          <a:noFill/>
          <a:ln w="9525">
            <a:noFill/>
            <a:miter lim="800000"/>
            <a:headEnd/>
            <a:tailEnd/>
          </a:ln>
        </p:spPr>
        <p:txBody>
          <a:bodyPr>
            <a:spAutoFit/>
          </a:bodyPr>
          <a:lstStyle/>
          <a:p>
            <a:r>
              <a:rPr lang="el-GR">
                <a:latin typeface="Times New Roman" pitchFamily="18" charset="0"/>
                <a:cs typeface="Times New Roman" pitchFamily="18" charset="0"/>
              </a:rPr>
              <a:t>τ</a:t>
            </a:r>
            <a:endParaRPr lang="en-SG"/>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 Interpretation</a:t>
            </a:r>
            <a:endParaRPr lang="en-US" dirty="0"/>
          </a:p>
        </p:txBody>
      </p:sp>
      <p:sp>
        <p:nvSpPr>
          <p:cNvPr id="3" name="Slide Number Placeholder 2"/>
          <p:cNvSpPr>
            <a:spLocks noGrp="1"/>
          </p:cNvSpPr>
          <p:nvPr>
            <p:ph type="sldNum" sz="quarter" idx="12"/>
          </p:nvPr>
        </p:nvSpPr>
        <p:spPr/>
        <p:txBody>
          <a:bodyPr/>
          <a:lstStyle/>
          <a:p>
            <a:fld id="{7E871153-6649-4551-B5D2-CF9E4672F172}" type="slidenum">
              <a:rPr lang="en-US" smtClean="0"/>
              <a:pPr/>
              <a:t>56</a:t>
            </a:fld>
            <a:endParaRPr lang="en-US"/>
          </a:p>
        </p:txBody>
      </p:sp>
      <p:graphicFrame>
        <p:nvGraphicFramePr>
          <p:cNvPr id="4" name="Object 3"/>
          <p:cNvGraphicFramePr>
            <a:graphicFrameLocks noChangeAspect="1"/>
          </p:cNvGraphicFramePr>
          <p:nvPr/>
        </p:nvGraphicFramePr>
        <p:xfrm>
          <a:off x="1035050" y="1441450"/>
          <a:ext cx="7073900" cy="3975100"/>
        </p:xfrm>
        <a:graphic>
          <a:graphicData uri="http://schemas.openxmlformats.org/presentationml/2006/ole">
            <p:oleObj spid="_x0000_s165907" name="Equation" r:id="rId4" imgW="7073900" imgH="3975100" progId="Equation.DSMT4">
              <p:embed/>
            </p:oleObj>
          </a:graphicData>
        </a:graphic>
      </p:graphicFrame>
      <p:sp>
        <p:nvSpPr>
          <p:cNvPr id="5" name="TextBox 4"/>
          <p:cNvSpPr txBox="1"/>
          <p:nvPr/>
        </p:nvSpPr>
        <p:spPr>
          <a:xfrm>
            <a:off x="838200" y="5867400"/>
            <a:ext cx="6096000" cy="830997"/>
          </a:xfrm>
          <a:prstGeom prst="rect">
            <a:avLst/>
          </a:prstGeom>
          <a:noFill/>
        </p:spPr>
        <p:txBody>
          <a:bodyPr wrap="square" rtlCol="0">
            <a:spAutoFit/>
          </a:bodyPr>
          <a:lstStyle/>
          <a:p>
            <a:r>
              <a:rPr lang="en-US" sz="2400" i="1" dirty="0" smtClean="0">
                <a:solidFill>
                  <a:schemeClr val="tx2"/>
                </a:solidFill>
                <a:latin typeface="Times New Roman" pitchFamily="18" charset="0"/>
                <a:cs typeface="Times New Roman" pitchFamily="18" charset="0"/>
              </a:rPr>
              <a:t>G</a:t>
            </a:r>
            <a:r>
              <a:rPr lang="en-US" sz="2400" dirty="0" smtClean="0">
                <a:solidFill>
                  <a:schemeClr val="tx2"/>
                </a:solidFill>
                <a:latin typeface="Times New Roman" pitchFamily="18" charset="0"/>
                <a:cs typeface="Times New Roman" pitchFamily="18" charset="0"/>
              </a:rPr>
              <a:t> is defined with respect to Hamiltonian </a:t>
            </a:r>
            <a:r>
              <a:rPr lang="en-US" sz="2400" i="1" dirty="0" smtClean="0">
                <a:solidFill>
                  <a:schemeClr val="tx2"/>
                </a:solidFill>
                <a:latin typeface="Times New Roman" pitchFamily="18" charset="0"/>
                <a:cs typeface="Times New Roman" pitchFamily="18" charset="0"/>
              </a:rPr>
              <a:t>H</a:t>
            </a:r>
            <a:r>
              <a:rPr lang="en-US" sz="2400" dirty="0" smtClean="0">
                <a:solidFill>
                  <a:schemeClr val="tx2"/>
                </a:solidFill>
                <a:latin typeface="Times New Roman" pitchFamily="18" charset="0"/>
                <a:cs typeface="Times New Roman" pitchFamily="18" charset="0"/>
              </a:rPr>
              <a:t> and density matrix </a:t>
            </a:r>
            <a:r>
              <a:rPr lang="el-GR" sz="2400" dirty="0" smtClean="0">
                <a:solidFill>
                  <a:schemeClr val="tx2"/>
                </a:solidFill>
                <a:latin typeface="Times New Roman" pitchFamily="18" charset="0"/>
                <a:cs typeface="Times New Roman" pitchFamily="18" charset="0"/>
              </a:rPr>
              <a:t>ρ</a:t>
            </a:r>
            <a:r>
              <a:rPr lang="en-US" sz="2400" dirty="0" smtClean="0">
                <a:solidFill>
                  <a:schemeClr val="tx2"/>
                </a:solidFill>
                <a:latin typeface="Times New Roman" pitchFamily="18" charset="0"/>
                <a:cs typeface="Times New Roman" pitchFamily="18" charset="0"/>
              </a:rPr>
              <a:t> and assuming Wick’s theorem.</a:t>
            </a:r>
            <a:endParaRPr lang="en-US" sz="2400" dirty="0">
              <a:solidFill>
                <a:schemeClr val="tx2"/>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Definition </a:t>
            </a:r>
            <a:r>
              <a:rPr lang="en-US" dirty="0" smtClean="0"/>
              <a:t>of </a:t>
            </a:r>
            <a:r>
              <a:rPr lang="en-US" dirty="0" smtClean="0"/>
              <a:t>Green’s function for electrons</a:t>
            </a:r>
            <a:endParaRPr lang="en-US" dirty="0"/>
          </a:p>
        </p:txBody>
      </p:sp>
      <p:sp>
        <p:nvSpPr>
          <p:cNvPr id="4" name="Subtitle 3"/>
          <p:cNvSpPr>
            <a:spLocks noGrp="1"/>
          </p:cNvSpPr>
          <p:nvPr>
            <p:ph type="subTitle" idx="1"/>
          </p:nvPr>
        </p:nvSpPr>
        <p:spPr/>
        <p:txBody>
          <a:bodyPr/>
          <a:lstStyle/>
          <a:p>
            <a:r>
              <a:rPr lang="en-US" dirty="0" smtClean="0"/>
              <a:t>We refer to the NEGF electron handwritten notes for this part</a:t>
            </a:r>
            <a:endParaRPr lang="en-US" dirty="0"/>
          </a:p>
        </p:txBody>
      </p:sp>
      <p:sp>
        <p:nvSpPr>
          <p:cNvPr id="3" name="Slide Number Placeholder 2"/>
          <p:cNvSpPr>
            <a:spLocks noGrp="1"/>
          </p:cNvSpPr>
          <p:nvPr>
            <p:ph type="sldNum" sz="quarter" idx="12"/>
          </p:nvPr>
        </p:nvSpPr>
        <p:spPr/>
        <p:txBody>
          <a:bodyPr/>
          <a:lstStyle/>
          <a:p>
            <a:fld id="{7E871153-6649-4551-B5D2-CF9E4672F172}" type="slidenum">
              <a:rPr lang="en-US" smtClean="0"/>
              <a:pPr/>
              <a:t>57</a:t>
            </a:fld>
            <a:endParaRPr lang="en-US"/>
          </a:p>
        </p:txBody>
      </p:sp>
    </p:spTree>
    <p:extLst>
      <p:ext uri="{BB962C8B-B14F-4D97-AF65-F5344CB8AC3E}">
        <p14:creationId xmlns:p14="http://schemas.microsoft.com/office/powerpoint/2010/main" xmlns="" val="2490791992"/>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Green’s function for photons</a:t>
            </a:r>
            <a:endParaRPr lang="en-US" dirty="0"/>
          </a:p>
        </p:txBody>
      </p:sp>
      <p:sp>
        <p:nvSpPr>
          <p:cNvPr id="3" name="Slide Number Placeholder 2"/>
          <p:cNvSpPr>
            <a:spLocks noGrp="1"/>
          </p:cNvSpPr>
          <p:nvPr>
            <p:ph type="sldNum" sz="quarter" idx="12"/>
          </p:nvPr>
        </p:nvSpPr>
        <p:spPr/>
        <p:txBody>
          <a:bodyPr/>
          <a:lstStyle/>
          <a:p>
            <a:fld id="{7E871153-6649-4551-B5D2-CF9E4672F172}" type="slidenum">
              <a:rPr lang="en-US" smtClean="0"/>
              <a:pPr/>
              <a:t>58</a:t>
            </a:fld>
            <a:endParaRPr lang="en-US"/>
          </a:p>
        </p:txBody>
      </p:sp>
      <p:graphicFrame>
        <p:nvGraphicFramePr>
          <p:cNvPr id="5" name="Object 4"/>
          <p:cNvGraphicFramePr>
            <a:graphicFrameLocks noChangeAspect="1"/>
          </p:cNvGraphicFramePr>
          <p:nvPr>
            <p:extLst>
              <p:ext uri="{D42A27DB-BD31-4B8C-83A1-F6EECF244321}">
                <p14:modId xmlns:p14="http://schemas.microsoft.com/office/powerpoint/2010/main" xmlns="" val="416063799"/>
              </p:ext>
            </p:extLst>
          </p:nvPr>
        </p:nvGraphicFramePr>
        <p:xfrm>
          <a:off x="762000" y="1905000"/>
          <a:ext cx="7635876" cy="2667000"/>
        </p:xfrm>
        <a:graphic>
          <a:graphicData uri="http://schemas.openxmlformats.org/presentationml/2006/ole">
            <p:oleObj spid="_x0000_s295947" name="Equation" r:id="rId4" imgW="3276360" imgH="1143000" progId="Equation.DSMT4">
              <p:embed/>
            </p:oleObj>
          </a:graphicData>
        </a:graphic>
      </p:graphicFrame>
      <p:sp>
        <p:nvSpPr>
          <p:cNvPr id="6" name="TextBox 5"/>
          <p:cNvSpPr txBox="1"/>
          <p:nvPr/>
        </p:nvSpPr>
        <p:spPr>
          <a:xfrm>
            <a:off x="838200" y="5334000"/>
            <a:ext cx="4572000" cy="1200329"/>
          </a:xfrm>
          <a:prstGeom prst="rect">
            <a:avLst/>
          </a:prstGeom>
          <a:noFill/>
        </p:spPr>
        <p:txBody>
          <a:bodyPr wrap="square" rtlCol="0">
            <a:spAutoFit/>
          </a:bodyPr>
          <a:lstStyle/>
          <a:p>
            <a:r>
              <a:rPr lang="en-US" sz="2400" b="1" dirty="0" smtClean="0">
                <a:latin typeface="Times New Roman" pitchFamily="18" charset="0"/>
                <a:cs typeface="Times New Roman" pitchFamily="18" charset="0"/>
              </a:rPr>
              <a:t>A</a:t>
            </a:r>
            <a:r>
              <a:rPr lang="en-US" sz="2400" dirty="0" smtClean="0">
                <a:latin typeface="Times New Roman" pitchFamily="18" charset="0"/>
                <a:cs typeface="Times New Roman" pitchFamily="18" charset="0"/>
              </a:rPr>
              <a:t>: vector potential (component </a:t>
            </a:r>
            <a:r>
              <a:rPr lang="en-US" sz="2400" i="1" dirty="0" smtClean="0">
                <a:latin typeface="Times New Roman" pitchFamily="18" charset="0"/>
                <a:cs typeface="Times New Roman" pitchFamily="18" charset="0"/>
              </a:rPr>
              <a:t>A</a:t>
            </a:r>
            <a:r>
              <a:rPr lang="el-GR" sz="2400" baseline="30000" dirty="0" smtClean="0">
                <a:latin typeface="Times New Roman" pitchFamily="18" charset="0"/>
                <a:cs typeface="Times New Roman" pitchFamily="18" charset="0"/>
              </a:rPr>
              <a:t>α</a:t>
            </a:r>
            <a:r>
              <a:rPr lang="en-US" sz="2400" dirty="0" smtClean="0">
                <a:latin typeface="Times New Roman" pitchFamily="18" charset="0"/>
                <a:cs typeface="Times New Roman" pitchFamily="18" charset="0"/>
              </a:rPr>
              <a:t>), </a:t>
            </a:r>
          </a:p>
          <a:p>
            <a:r>
              <a:rPr lang="en-US" sz="2400" i="1" dirty="0" smtClean="0">
                <a:latin typeface="Times New Roman" pitchFamily="18" charset="0"/>
                <a:cs typeface="Times New Roman" pitchFamily="18" charset="0"/>
              </a:rPr>
              <a:t>V</a:t>
            </a:r>
            <a:r>
              <a:rPr lang="en-US" sz="2400" dirty="0" smtClean="0">
                <a:latin typeface="Times New Roman" pitchFamily="18" charset="0"/>
                <a:cs typeface="Times New Roman" pitchFamily="18" charset="0"/>
              </a:rPr>
              <a:t>: volume, </a:t>
            </a:r>
          </a:p>
          <a:p>
            <a:r>
              <a:rPr lang="en-US" sz="2400" b="1" dirty="0" smtClean="0">
                <a:latin typeface="Times New Roman" pitchFamily="18" charset="0"/>
                <a:cs typeface="Times New Roman" pitchFamily="18" charset="0"/>
              </a:rPr>
              <a:t>e:</a:t>
            </a:r>
            <a:r>
              <a:rPr lang="en-US" sz="2400" dirty="0" smtClean="0">
                <a:latin typeface="Times New Roman" pitchFamily="18" charset="0"/>
                <a:cs typeface="Times New Roman" pitchFamily="18" charset="0"/>
              </a:rPr>
              <a:t> polarization vector.</a:t>
            </a:r>
            <a:endParaRPr lang="en-SG" sz="2400" dirty="0">
              <a:latin typeface="Times New Roman" pitchFamily="18" charset="0"/>
              <a:cs typeface="Times New Roman" pitchFamily="18" charset="0"/>
            </a:endParaRPr>
          </a:p>
        </p:txBody>
      </p:sp>
    </p:spTree>
    <p:extLst>
      <p:ext uri="{BB962C8B-B14F-4D97-AF65-F5344CB8AC3E}">
        <p14:creationId xmlns:p14="http://schemas.microsoft.com/office/powerpoint/2010/main" xmlns="" val="618908255"/>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Problems for lecture two</a:t>
            </a:r>
            <a:endParaRPr lang="en-US" dirty="0"/>
          </a:p>
        </p:txBody>
      </p:sp>
      <p:sp>
        <p:nvSpPr>
          <p:cNvPr id="4" name="Content Placeholder 3"/>
          <p:cNvSpPr>
            <a:spLocks noGrp="1"/>
          </p:cNvSpPr>
          <p:nvPr>
            <p:ph idx="1"/>
          </p:nvPr>
        </p:nvSpPr>
        <p:spPr/>
        <p:txBody>
          <a:bodyPr>
            <a:normAutofit fontScale="85000" lnSpcReduction="10000"/>
          </a:bodyPr>
          <a:lstStyle/>
          <a:p>
            <a:pPr marL="514350" indent="-514350">
              <a:buFont typeface="+mj-lt"/>
              <a:buAutoNum type="arabicPeriod"/>
            </a:pPr>
            <a:r>
              <a:rPr lang="en-US" dirty="0" smtClean="0"/>
              <a:t>Express the annihilation operator </a:t>
            </a:r>
            <a:r>
              <a:rPr lang="en-US" i="1" dirty="0" smtClean="0"/>
              <a:t>a</a:t>
            </a:r>
            <a:r>
              <a:rPr lang="en-US" dirty="0" smtClean="0"/>
              <a:t> and creation operator </a:t>
            </a:r>
            <a:r>
              <a:rPr lang="en-US" i="1" dirty="0" smtClean="0"/>
              <a:t>a</a:t>
            </a:r>
            <a:r>
              <a:rPr lang="en-US" baseline="30000" dirty="0" smtClean="0"/>
              <a:t>+</a:t>
            </a:r>
            <a:r>
              <a:rPr lang="en-US" dirty="0" smtClean="0"/>
              <a:t> by the position operator </a:t>
            </a:r>
            <a:r>
              <a:rPr lang="en-US" i="1" dirty="0" smtClean="0"/>
              <a:t>x</a:t>
            </a:r>
            <a:r>
              <a:rPr lang="en-US" dirty="0" smtClean="0"/>
              <a:t> and momentum operator </a:t>
            </a:r>
            <a:r>
              <a:rPr lang="en-US" i="1" dirty="0" smtClean="0"/>
              <a:t>p</a:t>
            </a:r>
            <a:r>
              <a:rPr lang="en-US" dirty="0" smtClean="0"/>
              <a:t>  (slide 35).  Why they have to be that form?</a:t>
            </a:r>
          </a:p>
          <a:p>
            <a:pPr marL="514350" indent="-514350">
              <a:buFont typeface="+mj-lt"/>
              <a:buAutoNum type="arabicPeriod"/>
            </a:pPr>
            <a:r>
              <a:rPr lang="en-US" dirty="0" smtClean="0"/>
              <a:t>Compute the thermal average values &lt;</a:t>
            </a:r>
            <a:r>
              <a:rPr lang="en-US" i="1" dirty="0" smtClean="0"/>
              <a:t>aa</a:t>
            </a:r>
            <a:r>
              <a:rPr lang="en-US" dirty="0" smtClean="0"/>
              <a:t>&gt;, &lt;</a:t>
            </a:r>
            <a:r>
              <a:rPr lang="en-US" i="1" dirty="0" err="1" smtClean="0"/>
              <a:t>a</a:t>
            </a:r>
            <a:r>
              <a:rPr lang="en-US" baseline="30000" dirty="0" err="1" smtClean="0"/>
              <a:t>+</a:t>
            </a:r>
            <a:r>
              <a:rPr lang="en-US" i="1" dirty="0" err="1" smtClean="0"/>
              <a:t>a</a:t>
            </a:r>
            <a:r>
              <a:rPr lang="en-US" baseline="30000" dirty="0" smtClean="0"/>
              <a:t>+</a:t>
            </a:r>
            <a:r>
              <a:rPr lang="en-US" dirty="0" smtClean="0"/>
              <a:t>&gt;, &lt;</a:t>
            </a:r>
            <a:r>
              <a:rPr lang="en-US" i="1" dirty="0" smtClean="0"/>
              <a:t>aa</a:t>
            </a:r>
            <a:r>
              <a:rPr lang="en-US" baseline="30000" dirty="0" smtClean="0"/>
              <a:t>+</a:t>
            </a:r>
            <a:r>
              <a:rPr lang="en-US" dirty="0" smtClean="0"/>
              <a:t>&gt;, and &lt;</a:t>
            </a:r>
            <a:r>
              <a:rPr lang="en-US" i="1" dirty="0" err="1" smtClean="0"/>
              <a:t>a</a:t>
            </a:r>
            <a:r>
              <a:rPr lang="en-US" baseline="30000" dirty="0" err="1" smtClean="0"/>
              <a:t>+</a:t>
            </a:r>
            <a:r>
              <a:rPr lang="en-US" i="1" dirty="0" err="1" smtClean="0"/>
              <a:t>a</a:t>
            </a:r>
            <a:r>
              <a:rPr lang="en-US" dirty="0" smtClean="0"/>
              <a:t>&gt; for the simple harmonic oscillator (slide 36).</a:t>
            </a:r>
          </a:p>
          <a:p>
            <a:pPr marL="514350" indent="-514350">
              <a:buFont typeface="+mj-lt"/>
              <a:buAutoNum type="arabicPeriod"/>
            </a:pPr>
            <a:r>
              <a:rPr lang="en-US" dirty="0" smtClean="0"/>
              <a:t>For the harmonic oscillator, work out the expressions for various Green’s functions defined in terms of </a:t>
            </a:r>
            <a:r>
              <a:rPr lang="en-US" i="1" dirty="0" smtClean="0"/>
              <a:t>a</a:t>
            </a:r>
            <a:r>
              <a:rPr lang="en-US" dirty="0" smtClean="0"/>
              <a:t>, </a:t>
            </a:r>
            <a:r>
              <a:rPr lang="en-US" i="1" dirty="0" smtClean="0"/>
              <a:t>a</a:t>
            </a:r>
            <a:r>
              <a:rPr lang="en-US" baseline="30000" dirty="0" smtClean="0"/>
              <a:t>+</a:t>
            </a:r>
            <a:r>
              <a:rPr lang="en-US" dirty="0" smtClean="0"/>
              <a:t>, instead of </a:t>
            </a:r>
            <a:r>
              <a:rPr lang="en-US" i="1" dirty="0" smtClean="0"/>
              <a:t>u</a:t>
            </a:r>
            <a:r>
              <a:rPr lang="en-US" dirty="0" smtClean="0"/>
              <a:t> (slide 38 - 40).  Discuss the advantage and disadvantage of both. [Hint: Piet Brower’s lecture notes, “Theory of </a:t>
            </a:r>
            <a:r>
              <a:rPr lang="en-US" dirty="0"/>
              <a:t>m</a:t>
            </a:r>
            <a:r>
              <a:rPr lang="en-US" dirty="0" smtClean="0"/>
              <a:t>any-particle systems”.]</a:t>
            </a:r>
          </a:p>
          <a:p>
            <a:pPr marL="514350" indent="-514350">
              <a:buFont typeface="+mj-lt"/>
              <a:buAutoNum type="arabicPeriod"/>
            </a:pPr>
            <a:endParaRPr lang="en-US" dirty="0"/>
          </a:p>
        </p:txBody>
      </p:sp>
      <p:sp>
        <p:nvSpPr>
          <p:cNvPr id="3" name="Slide Number Placeholder 2"/>
          <p:cNvSpPr>
            <a:spLocks noGrp="1"/>
          </p:cNvSpPr>
          <p:nvPr>
            <p:ph type="sldNum" sz="quarter" idx="12"/>
          </p:nvPr>
        </p:nvSpPr>
        <p:spPr/>
        <p:txBody>
          <a:bodyPr/>
          <a:lstStyle/>
          <a:p>
            <a:fld id="{7E871153-6649-4551-B5D2-CF9E4672F172}" type="slidenum">
              <a:rPr lang="en-US" smtClean="0"/>
              <a:pPr/>
              <a:t>59</a:t>
            </a:fld>
            <a:endParaRPr lang="en-US"/>
          </a:p>
        </p:txBody>
      </p:sp>
    </p:spTree>
    <p:extLst>
      <p:ext uri="{BB962C8B-B14F-4D97-AF65-F5344CB8AC3E}">
        <p14:creationId xmlns:p14="http://schemas.microsoft.com/office/powerpoint/2010/main" xmlns="" val="3101662851"/>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3" name="Content Placeholder 2"/>
              <p:cNvSpPr>
                <a:spLocks noGrp="1"/>
              </p:cNvSpPr>
              <p:nvPr>
                <p:ph idx="1"/>
              </p:nvPr>
            </p:nvSpPr>
            <p:spPr>
              <a:xfrm>
                <a:off x="457200" y="838200"/>
                <a:ext cx="8229600" cy="5287963"/>
              </a:xfrm>
            </p:spPr>
            <p:txBody>
              <a:bodyPr>
                <a:normAutofit lnSpcReduction="10000"/>
              </a:bodyPr>
              <a:lstStyle/>
              <a:p>
                <a:pPr marL="514350" indent="-514350">
                  <a:buFont typeface="+mj-lt"/>
                  <a:buAutoNum type="arabicPeriod" startAt="4"/>
                </a:pPr>
                <a:r>
                  <a:rPr lang="en-US" dirty="0" smtClean="0"/>
                  <a:t>Verify the equations for </a:t>
                </a:r>
                <a:r>
                  <a:rPr lang="en-US" i="1" dirty="0" smtClean="0"/>
                  <a:t>g</a:t>
                </a:r>
                <a:r>
                  <a:rPr lang="en-US" baseline="30000" dirty="0" smtClean="0"/>
                  <a:t>r</a:t>
                </a:r>
                <a:r>
                  <a:rPr lang="en-US" dirty="0" smtClean="0"/>
                  <a:t> on slides 40 and 41.</a:t>
                </a:r>
              </a:p>
              <a:p>
                <a:pPr marL="514350" indent="-514350">
                  <a:buFont typeface="+mj-lt"/>
                  <a:buAutoNum type="arabicPeriod" startAt="4"/>
                </a:pPr>
                <a:r>
                  <a:rPr lang="en-US" dirty="0" smtClean="0"/>
                  <a:t>For the harmonic oscillator, verify the claim that we can obtain </a:t>
                </a:r>
                <a:r>
                  <a:rPr lang="en-US" i="1" dirty="0" smtClean="0"/>
                  <a:t>g</a:t>
                </a:r>
                <a:r>
                  <a:rPr lang="en-US" baseline="30000" dirty="0" smtClean="0"/>
                  <a:t>r</a:t>
                </a:r>
                <a:r>
                  <a:rPr lang="en-US" dirty="0" smtClean="0"/>
                  <a:t> in frequency domain from the Matsubara function by the substitution </a:t>
                </a:r>
                <a:r>
                  <a:rPr lang="en-US" dirty="0" err="1" smtClean="0"/>
                  <a:t>i</a:t>
                </a:r>
                <a:r>
                  <a:rPr lang="en-US" dirty="0" err="1" smtClean="0">
                    <a:sym typeface="Symbol" panose="05050102010706020507" pitchFamily="18" charset="2"/>
                  </a:rPr>
                  <a:t></a:t>
                </a:r>
                <a:r>
                  <a:rPr lang="en-US" baseline="-25000" dirty="0" err="1" smtClean="0">
                    <a:sym typeface="Symbol" panose="05050102010706020507" pitchFamily="18" charset="2"/>
                  </a:rPr>
                  <a:t>n</a:t>
                </a:r>
                <a:r>
                  <a:rPr lang="en-US" dirty="0" smtClean="0">
                    <a:sym typeface="Symbol" panose="05050102010706020507" pitchFamily="18" charset="2"/>
                  </a:rPr>
                  <a:t> → +</a:t>
                </a:r>
                <a:r>
                  <a:rPr lang="en-US" dirty="0" err="1" smtClean="0">
                    <a:sym typeface="Symbol" panose="05050102010706020507" pitchFamily="18" charset="2"/>
                  </a:rPr>
                  <a:t>i</a:t>
                </a:r>
                <a:r>
                  <a:rPr lang="en-US" dirty="0" smtClean="0">
                    <a:sym typeface="Symbol" panose="05050102010706020507" pitchFamily="18" charset="2"/>
                  </a:rPr>
                  <a:t> (bottom of slide 43).</a:t>
                </a:r>
                <a:endParaRPr lang="en-US" baseline="-25000" dirty="0" smtClean="0"/>
              </a:p>
              <a:p>
                <a:pPr marL="514350" indent="-514350">
                  <a:buFont typeface="+mj-lt"/>
                  <a:buAutoNum type="arabicPeriod" startAt="4"/>
                </a:pPr>
                <a:r>
                  <a:rPr lang="en-US" dirty="0" smtClean="0"/>
                  <a:t>Prove the “fluctuation-dissipation” theorem for equilibrium systems, </a:t>
                </a:r>
                <a14:m>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𝐺</m:t>
                        </m:r>
                      </m:e>
                      <m:sup>
                        <m:r>
                          <a:rPr lang="en-US" b="0" i="1" smtClean="0">
                            <a:latin typeface="Cambria Math" panose="02040503050406030204" pitchFamily="18" charset="0"/>
                          </a:rPr>
                          <m:t>&lt;</m:t>
                        </m:r>
                      </m:sup>
                    </m:sSup>
                    <m:r>
                      <a:rPr lang="en-US" b="0" i="1" smtClean="0">
                        <a:latin typeface="Cambria Math" panose="02040503050406030204" pitchFamily="18" charset="0"/>
                      </a:rPr>
                      <m:t>=</m:t>
                    </m:r>
                    <m:r>
                      <a:rPr lang="en-US" b="0" i="1" smtClean="0">
                        <a:latin typeface="Cambria Math" panose="02040503050406030204" pitchFamily="18" charset="0"/>
                      </a:rPr>
                      <m:t>𝑓</m:t>
                    </m:r>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𝐺</m:t>
                        </m:r>
                      </m:e>
                      <m:sup>
                        <m:r>
                          <a:rPr lang="en-US" b="0" i="1" smtClean="0">
                            <a:latin typeface="Cambria Math" panose="02040503050406030204" pitchFamily="18" charset="0"/>
                          </a:rPr>
                          <m:t>𝑟</m:t>
                        </m:r>
                      </m:sup>
                    </m:sSup>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𝐺</m:t>
                        </m:r>
                      </m:e>
                      <m:sup>
                        <m:r>
                          <a:rPr lang="en-US" b="0" i="1" smtClean="0">
                            <a:latin typeface="Cambria Math" panose="02040503050406030204" pitchFamily="18" charset="0"/>
                          </a:rPr>
                          <m:t>𝑎</m:t>
                        </m:r>
                      </m:sup>
                    </m:sSup>
                    <m:r>
                      <a:rPr lang="en-US" b="0" i="1" smtClean="0">
                        <a:latin typeface="Cambria Math" panose="02040503050406030204" pitchFamily="18" charset="0"/>
                      </a:rPr>
                      <m:t>)</m:t>
                    </m:r>
                  </m:oMath>
                </a14:m>
                <a:r>
                  <a:rPr lang="en-US" dirty="0" smtClean="0"/>
                  <a:t>, using the Lehmann representation.  </a:t>
                </a:r>
                <a:r>
                  <a:rPr lang="en-US" dirty="0"/>
                  <a:t>H</a:t>
                </a:r>
                <a:r>
                  <a:rPr lang="en-US" dirty="0" smtClean="0"/>
                  <a:t>ere </a:t>
                </a:r>
                <a14:m>
                  <m:oMath xmlns:m="http://schemas.openxmlformats.org/officeDocument/2006/math">
                    <m:r>
                      <a:rPr lang="en-US" b="0" i="1" smtClean="0">
                        <a:latin typeface="Cambria Math" panose="02040503050406030204" pitchFamily="18" charset="0"/>
                      </a:rPr>
                      <m:t>𝑓</m:t>
                    </m:r>
                  </m:oMath>
                </a14:m>
                <a:r>
                  <a:rPr lang="en-US" dirty="0" smtClean="0"/>
                  <a:t> is the </a:t>
                </a:r>
                <a:r>
                  <a:rPr lang="en-US" dirty="0"/>
                  <a:t>B</a:t>
                </a:r>
                <a:r>
                  <a:rPr lang="en-US" dirty="0" smtClean="0"/>
                  <a:t>ose function </a:t>
                </a:r>
                <a14:m>
                  <m:oMath xmlns:m="http://schemas.openxmlformats.org/officeDocument/2006/math">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sSup>
                          <m:sSupPr>
                            <m:ctrlPr>
                              <a:rPr lang="en-US" b="0" i="1" smtClean="0">
                                <a:latin typeface="Cambria Math" panose="02040503050406030204" pitchFamily="18" charset="0"/>
                              </a:rPr>
                            </m:ctrlPr>
                          </m:sSupPr>
                          <m:e>
                            <m:r>
                              <a:rPr lang="en-US" b="0" i="1" smtClean="0">
                                <a:latin typeface="Cambria Math" panose="02040503050406030204" pitchFamily="18" charset="0"/>
                              </a:rPr>
                              <m:t>𝑒</m:t>
                            </m:r>
                          </m:e>
                          <m:sup>
                            <m:r>
                              <a:rPr lang="en-US" b="0" i="1" smtClean="0">
                                <a:latin typeface="Cambria Math" panose="02040503050406030204" pitchFamily="18" charset="0"/>
                                <a:ea typeface="Cambria Math" panose="02040503050406030204" pitchFamily="18" charset="0"/>
                              </a:rPr>
                              <m:t>𝛽</m:t>
                            </m:r>
                            <m:r>
                              <a:rPr lang="en-US" b="0" i="1" smtClean="0">
                                <a:latin typeface="Cambria Math" panose="02040503050406030204" pitchFamily="18" charset="0"/>
                                <a:ea typeface="Cambria Math" panose="02040503050406030204" pitchFamily="18" charset="0"/>
                              </a:rPr>
                              <m:t>ℏ</m:t>
                            </m:r>
                            <m:r>
                              <a:rPr lang="en-US" b="0" i="1" smtClean="0">
                                <a:latin typeface="Cambria Math" panose="02040503050406030204" pitchFamily="18" charset="0"/>
                                <a:ea typeface="Cambria Math" panose="02040503050406030204" pitchFamily="18" charset="0"/>
                              </a:rPr>
                              <m:t>𝜔</m:t>
                            </m:r>
                          </m:sup>
                        </m:sSup>
                        <m:r>
                          <a:rPr lang="en-US" b="0" i="1" smtClean="0">
                            <a:latin typeface="Cambria Math" panose="02040503050406030204" pitchFamily="18" charset="0"/>
                          </a:rPr>
                          <m:t>−1</m:t>
                        </m:r>
                      </m:den>
                    </m:f>
                    <m:r>
                      <a:rPr lang="en-US" b="0" i="1" smtClean="0">
                        <a:latin typeface="Cambria Math" panose="02040503050406030204" pitchFamily="18" charset="0"/>
                      </a:rPr>
                      <m:t>.</m:t>
                    </m:r>
                  </m:oMath>
                </a14:m>
                <a:endParaRPr lang="en-US" dirty="0" smtClean="0"/>
              </a:p>
              <a:p>
                <a:pPr marL="514350" indent="-514350">
                  <a:buFont typeface="+mj-lt"/>
                  <a:buAutoNum type="arabicPeriod" startAt="4"/>
                </a:pPr>
                <a:endParaRPr lang="en-US"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457200" y="838200"/>
                <a:ext cx="8229600" cy="5287963"/>
              </a:xfrm>
              <a:blipFill rotWithShape="0">
                <a:blip r:embed="rId2" cstate="print"/>
                <a:stretch>
                  <a:fillRect l="-1630" t="-2537" r="-815"/>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fld id="{7E871153-6649-4551-B5D2-CF9E4672F172}" type="slidenum">
              <a:rPr lang="en-US" smtClean="0"/>
              <a:pPr/>
              <a:t>60</a:t>
            </a:fld>
            <a:endParaRPr lang="en-US" dirty="0"/>
          </a:p>
        </p:txBody>
      </p:sp>
    </p:spTree>
    <p:extLst>
      <p:ext uri="{BB962C8B-B14F-4D97-AF65-F5344CB8AC3E}">
        <p14:creationId xmlns:p14="http://schemas.microsoft.com/office/powerpoint/2010/main" xmlns="" val="2480801842"/>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2000"/>
            <a:ext cx="8229600" cy="5364163"/>
          </a:xfrm>
        </p:spPr>
        <p:txBody>
          <a:bodyPr/>
          <a:lstStyle/>
          <a:p>
            <a:pPr marL="514350" indent="-514350">
              <a:buFont typeface="+mj-lt"/>
              <a:buAutoNum type="arabicPeriod" startAt="7"/>
            </a:pPr>
            <a:r>
              <a:rPr lang="en-US" dirty="0" smtClean="0"/>
              <a:t>Prove the </a:t>
            </a:r>
            <a:r>
              <a:rPr lang="en-US" dirty="0" err="1" smtClean="0"/>
              <a:t>Kramers-Kronig</a:t>
            </a:r>
            <a:r>
              <a:rPr lang="en-US" dirty="0" smtClean="0"/>
              <a:t> relation and state the condition needed for its validity (slide 49). </a:t>
            </a:r>
          </a:p>
          <a:p>
            <a:pPr marL="514350" indent="-514350">
              <a:buFont typeface="+mj-lt"/>
              <a:buAutoNum type="arabicPeriod" startAt="7"/>
            </a:pPr>
            <a:r>
              <a:rPr lang="en-US" dirty="0" smtClean="0"/>
              <a:t>Explain the meaning of slide 54 from first line to the second line.</a:t>
            </a:r>
          </a:p>
          <a:p>
            <a:pPr marL="514350" indent="-514350">
              <a:buFont typeface="+mj-lt"/>
              <a:buAutoNum type="arabicPeriod" startAt="7"/>
            </a:pPr>
            <a:r>
              <a:rPr lang="en-US" dirty="0" smtClean="0"/>
              <a:t>Derive the retarded Green’s function of photon for a free field (no interaction) and discuss how it differs from the time-ordered one (at zero temperature) [Hint. Mahan, “Many-particle physics”,3</a:t>
            </a:r>
            <a:r>
              <a:rPr lang="en-US" baseline="30000" dirty="0" smtClean="0"/>
              <a:t>rd</a:t>
            </a:r>
            <a:r>
              <a:rPr lang="en-US" dirty="0" smtClean="0"/>
              <a:t> </a:t>
            </a:r>
            <a:r>
              <a:rPr lang="en-US" dirty="0" err="1" smtClean="0"/>
              <a:t>ed</a:t>
            </a:r>
            <a:r>
              <a:rPr lang="en-US" dirty="0" smtClean="0"/>
              <a:t>, Chap.2.10] </a:t>
            </a:r>
          </a:p>
          <a:p>
            <a:pPr marL="0" indent="0">
              <a:buNone/>
            </a:pPr>
            <a:endParaRPr lang="en-US" dirty="0" smtClean="0"/>
          </a:p>
        </p:txBody>
      </p:sp>
      <p:sp>
        <p:nvSpPr>
          <p:cNvPr id="4" name="Slide Number Placeholder 3"/>
          <p:cNvSpPr>
            <a:spLocks noGrp="1"/>
          </p:cNvSpPr>
          <p:nvPr>
            <p:ph type="sldNum" sz="quarter" idx="12"/>
          </p:nvPr>
        </p:nvSpPr>
        <p:spPr/>
        <p:txBody>
          <a:bodyPr/>
          <a:lstStyle/>
          <a:p>
            <a:fld id="{7E871153-6649-4551-B5D2-CF9E4672F172}" type="slidenum">
              <a:rPr lang="en-US" smtClean="0"/>
              <a:pPr/>
              <a:t>61</a:t>
            </a:fld>
            <a:endParaRPr lang="en-US" dirty="0"/>
          </a:p>
        </p:txBody>
      </p:sp>
    </p:spTree>
    <p:extLst>
      <p:ext uri="{BB962C8B-B14F-4D97-AF65-F5344CB8AC3E}">
        <p14:creationId xmlns:p14="http://schemas.microsoft.com/office/powerpoint/2010/main" xmlns="" val="615346530"/>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352800"/>
            <a:ext cx="8229600" cy="1143000"/>
          </a:xfrm>
        </p:spPr>
        <p:txBody>
          <a:bodyPr/>
          <a:lstStyle/>
          <a:p>
            <a:r>
              <a:rPr lang="en-US" dirty="0" smtClean="0">
                <a:solidFill>
                  <a:schemeClr val="tx2"/>
                </a:solidFill>
              </a:rPr>
              <a:t>end of lecture two</a:t>
            </a:r>
            <a:endParaRPr lang="en-US" dirty="0">
              <a:solidFill>
                <a:schemeClr val="tx2"/>
              </a:solidFill>
            </a:endParaRPr>
          </a:p>
        </p:txBody>
      </p:sp>
      <p:sp>
        <p:nvSpPr>
          <p:cNvPr id="3" name="Slide Number Placeholder 2"/>
          <p:cNvSpPr>
            <a:spLocks noGrp="1"/>
          </p:cNvSpPr>
          <p:nvPr>
            <p:ph type="sldNum" sz="quarter" idx="12"/>
          </p:nvPr>
        </p:nvSpPr>
        <p:spPr/>
        <p:txBody>
          <a:bodyPr/>
          <a:lstStyle/>
          <a:p>
            <a:fld id="{7E871153-6649-4551-B5D2-CF9E4672F172}" type="slidenum">
              <a:rPr lang="en-US" smtClean="0"/>
              <a:pPr/>
              <a:t>62</a:t>
            </a:fld>
            <a:endParaRPr lang="en-US"/>
          </a:p>
        </p:txBody>
      </p:sp>
    </p:spTree>
    <p:extLst>
      <p:ext uri="{BB962C8B-B14F-4D97-AF65-F5344CB8AC3E}">
        <p14:creationId xmlns:p14="http://schemas.microsoft.com/office/powerpoint/2010/main" xmlns="" val="3531379323"/>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smtClean="0"/>
              <a:t>Lecture three</a:t>
            </a:r>
            <a:endParaRPr lang="en-US" dirty="0"/>
          </a:p>
        </p:txBody>
      </p:sp>
      <p:sp>
        <p:nvSpPr>
          <p:cNvPr id="6" name="Subtitle 5"/>
          <p:cNvSpPr>
            <a:spLocks noGrp="1"/>
          </p:cNvSpPr>
          <p:nvPr>
            <p:ph type="subTitle" idx="1"/>
          </p:nvPr>
        </p:nvSpPr>
        <p:spPr/>
        <p:txBody>
          <a:bodyPr/>
          <a:lstStyle/>
          <a:p>
            <a:r>
              <a:rPr lang="en-US" dirty="0" smtClean="0"/>
              <a:t>Calculus on contour, equation of motion method, current, </a:t>
            </a:r>
            <a:r>
              <a:rPr lang="en-US" dirty="0" err="1" smtClean="0"/>
              <a:t>etc</a:t>
            </a:r>
            <a:endParaRPr lang="en-US" dirty="0"/>
          </a:p>
        </p:txBody>
      </p:sp>
      <p:sp>
        <p:nvSpPr>
          <p:cNvPr id="4" name="Slide Number Placeholder 3"/>
          <p:cNvSpPr>
            <a:spLocks noGrp="1"/>
          </p:cNvSpPr>
          <p:nvPr>
            <p:ph type="sldNum" sz="quarter" idx="12"/>
          </p:nvPr>
        </p:nvSpPr>
        <p:spPr/>
        <p:txBody>
          <a:bodyPr/>
          <a:lstStyle/>
          <a:p>
            <a:fld id="{7E871153-6649-4551-B5D2-CF9E4672F172}" type="slidenum">
              <a:rPr lang="en-US" smtClean="0"/>
              <a:pPr/>
              <a:t>63</a:t>
            </a:fld>
            <a:endParaRPr lang="en-US" dirty="0"/>
          </a:p>
        </p:txBody>
      </p:sp>
    </p:spTree>
    <p:extLst>
      <p:ext uri="{BB962C8B-B14F-4D97-AF65-F5344CB8AC3E}">
        <p14:creationId xmlns:p14="http://schemas.microsoft.com/office/powerpoint/2010/main" xmlns="" val="467064179"/>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4" name="Rectangle 2"/>
          <p:cNvSpPr>
            <a:spLocks noGrp="1" noChangeArrowheads="1"/>
          </p:cNvSpPr>
          <p:nvPr>
            <p:ph type="title"/>
          </p:nvPr>
        </p:nvSpPr>
        <p:spPr/>
        <p:txBody>
          <a:bodyPr/>
          <a:lstStyle/>
          <a:p>
            <a:r>
              <a:rPr lang="en-US" smtClean="0"/>
              <a:t>Calculus on the contour</a:t>
            </a:r>
          </a:p>
        </p:txBody>
      </p:sp>
      <p:sp>
        <p:nvSpPr>
          <p:cNvPr id="12292" name="Rectangle 3"/>
          <p:cNvSpPr>
            <a:spLocks noGrp="1" noChangeArrowheads="1"/>
          </p:cNvSpPr>
          <p:nvPr>
            <p:ph idx="1"/>
          </p:nvPr>
        </p:nvSpPr>
        <p:spPr>
          <a:noFill/>
        </p:spPr>
        <p:txBody>
          <a:bodyPr/>
          <a:lstStyle/>
          <a:p>
            <a:pPr>
              <a:buFontTx/>
              <a:buChar char="•"/>
            </a:pPr>
            <a:r>
              <a:rPr lang="en-GB" smtClean="0"/>
              <a:t>Integration on (Keldysh) contour</a:t>
            </a:r>
          </a:p>
          <a:p>
            <a:endParaRPr lang="en-GB" smtClean="0"/>
          </a:p>
          <a:p>
            <a:endParaRPr lang="en-GB" smtClean="0"/>
          </a:p>
          <a:p>
            <a:pPr>
              <a:buFontTx/>
              <a:buChar char="•"/>
            </a:pPr>
            <a:endParaRPr lang="en-GB" smtClean="0"/>
          </a:p>
          <a:p>
            <a:pPr>
              <a:buFontTx/>
              <a:buChar char="•"/>
            </a:pPr>
            <a:r>
              <a:rPr lang="en-GB" smtClean="0"/>
              <a:t>Differentiation on contour</a:t>
            </a:r>
          </a:p>
          <a:p>
            <a:endParaRPr lang="en-GB" smtClean="0"/>
          </a:p>
          <a:p>
            <a:endParaRPr lang="en-GB" smtClean="0"/>
          </a:p>
        </p:txBody>
      </p:sp>
      <p:sp>
        <p:nvSpPr>
          <p:cNvPr id="12293" name="Slide Number Placeholder 4"/>
          <p:cNvSpPr>
            <a:spLocks noGrp="1"/>
          </p:cNvSpPr>
          <p:nvPr>
            <p:ph type="sldNum" sz="quarter" idx="12"/>
          </p:nvPr>
        </p:nvSpPr>
        <p:spPr>
          <a:noFill/>
        </p:spPr>
        <p:txBody>
          <a:bodyPr/>
          <a:lstStyle/>
          <a:p>
            <a:fld id="{C52DAFE0-0A08-41CC-AEB2-FF467E0BB711}" type="slidenum">
              <a:rPr lang="en-US" smtClean="0">
                <a:latin typeface="Arial" charset="0"/>
                <a:cs typeface="Arial" charset="0"/>
              </a:rPr>
              <a:pPr/>
              <a:t>64</a:t>
            </a:fld>
            <a:endParaRPr lang="en-US" smtClean="0">
              <a:latin typeface="Arial" charset="0"/>
              <a:cs typeface="Arial" charset="0"/>
            </a:endParaRPr>
          </a:p>
        </p:txBody>
      </p:sp>
      <p:graphicFrame>
        <p:nvGraphicFramePr>
          <p:cNvPr id="12290" name="Object 7"/>
          <p:cNvGraphicFramePr>
            <a:graphicFrameLocks noChangeAspect="1"/>
          </p:cNvGraphicFramePr>
          <p:nvPr/>
        </p:nvGraphicFramePr>
        <p:xfrm>
          <a:off x="855662" y="2273300"/>
          <a:ext cx="7678738" cy="1079500"/>
        </p:xfrm>
        <a:graphic>
          <a:graphicData uri="http://schemas.openxmlformats.org/presentationml/2006/ole">
            <p:oleObj spid="_x0000_s46116" name="Equation" r:id="rId4" imgW="7683500" imgH="1079500" progId="Equation.DSMT4">
              <p:embed/>
            </p:oleObj>
          </a:graphicData>
        </a:graphic>
      </p:graphicFrame>
      <p:graphicFrame>
        <p:nvGraphicFramePr>
          <p:cNvPr id="12291" name="Object 8"/>
          <p:cNvGraphicFramePr>
            <a:graphicFrameLocks noChangeAspect="1"/>
          </p:cNvGraphicFramePr>
          <p:nvPr/>
        </p:nvGraphicFramePr>
        <p:xfrm>
          <a:off x="949324" y="4953000"/>
          <a:ext cx="3089276" cy="939800"/>
        </p:xfrm>
        <a:graphic>
          <a:graphicData uri="http://schemas.openxmlformats.org/presentationml/2006/ole">
            <p:oleObj spid="_x0000_s46117" name="Equation" r:id="rId5" imgW="3086100" imgH="939800" progId="Equation.DSMT4">
              <p:embed/>
            </p:oleObj>
          </a:graphicData>
        </a:graphic>
      </p:graphicFrame>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8" name="Rectangle 2"/>
          <p:cNvSpPr>
            <a:spLocks noGrp="1" noChangeArrowheads="1"/>
          </p:cNvSpPr>
          <p:nvPr>
            <p:ph type="title"/>
          </p:nvPr>
        </p:nvSpPr>
        <p:spPr/>
        <p:txBody>
          <a:bodyPr/>
          <a:lstStyle/>
          <a:p>
            <a:r>
              <a:rPr lang="en-US" smtClean="0"/>
              <a:t>Theta function and delta function</a:t>
            </a:r>
          </a:p>
        </p:txBody>
      </p:sp>
      <p:sp>
        <p:nvSpPr>
          <p:cNvPr id="13316" name="Rectangle 3"/>
          <p:cNvSpPr>
            <a:spLocks noGrp="1" noChangeArrowheads="1"/>
          </p:cNvSpPr>
          <p:nvPr>
            <p:ph idx="1"/>
          </p:nvPr>
        </p:nvSpPr>
        <p:spPr>
          <a:noFill/>
        </p:spPr>
        <p:txBody>
          <a:bodyPr>
            <a:normAutofit fontScale="77500" lnSpcReduction="20000"/>
          </a:bodyPr>
          <a:lstStyle/>
          <a:p>
            <a:pPr>
              <a:buFontTx/>
              <a:buChar char="•"/>
            </a:pPr>
            <a:r>
              <a:rPr lang="en-GB" dirty="0" smtClean="0"/>
              <a:t>Theta function </a:t>
            </a:r>
          </a:p>
          <a:p>
            <a:endParaRPr lang="en-GB" dirty="0" smtClean="0"/>
          </a:p>
          <a:p>
            <a:endParaRPr lang="en-GB" dirty="0" smtClean="0"/>
          </a:p>
          <a:p>
            <a:pPr>
              <a:buFontTx/>
              <a:buChar char="•"/>
            </a:pPr>
            <a:endParaRPr lang="en-GB" dirty="0" smtClean="0"/>
          </a:p>
          <a:p>
            <a:pPr>
              <a:buFontTx/>
              <a:buChar char="•"/>
            </a:pPr>
            <a:endParaRPr lang="en-GB" dirty="0" smtClean="0"/>
          </a:p>
          <a:p>
            <a:pPr>
              <a:buFontTx/>
              <a:buChar char="•"/>
            </a:pPr>
            <a:endParaRPr lang="en-GB" dirty="0" smtClean="0"/>
          </a:p>
          <a:p>
            <a:pPr>
              <a:buFontTx/>
              <a:buChar char="•"/>
            </a:pPr>
            <a:r>
              <a:rPr lang="en-GB" dirty="0" smtClean="0"/>
              <a:t>Delta function on contour</a:t>
            </a:r>
          </a:p>
          <a:p>
            <a:pPr>
              <a:buFontTx/>
              <a:buChar char="•"/>
            </a:pPr>
            <a:endParaRPr lang="en-GB" dirty="0" smtClean="0"/>
          </a:p>
          <a:p>
            <a:pPr>
              <a:buFontTx/>
              <a:buChar char="•"/>
            </a:pPr>
            <a:endParaRPr lang="en-GB" dirty="0" smtClean="0"/>
          </a:p>
          <a:p>
            <a:pPr>
              <a:buFontTx/>
              <a:buChar char="•"/>
            </a:pPr>
            <a:endParaRPr lang="en-GB" dirty="0" smtClean="0"/>
          </a:p>
          <a:p>
            <a:pPr>
              <a:buNone/>
            </a:pPr>
            <a:r>
              <a:rPr lang="en-GB" dirty="0" smtClean="0"/>
              <a:t>	where </a:t>
            </a:r>
            <a:r>
              <a:rPr lang="el-GR" i="1" dirty="0" smtClean="0">
                <a:latin typeface="Times New Roman" pitchFamily="18" charset="0"/>
                <a:cs typeface="Times New Roman" pitchFamily="18" charset="0"/>
              </a:rPr>
              <a:t>θ</a:t>
            </a:r>
            <a:r>
              <a:rPr lang="en-US" dirty="0" smtClean="0">
                <a:latin typeface="Times New Roman" pitchFamily="18" charset="0"/>
                <a:cs typeface="Times New Roman" pitchFamily="18" charset="0"/>
              </a:rPr>
              <a:t>(</a:t>
            </a:r>
            <a:r>
              <a:rPr lang="en-US" i="1" dirty="0" smtClean="0">
                <a:latin typeface="Times New Roman" pitchFamily="18" charset="0"/>
                <a:cs typeface="Times New Roman" pitchFamily="18" charset="0"/>
              </a:rPr>
              <a:t>t</a:t>
            </a:r>
            <a:r>
              <a:rPr lang="en-US" dirty="0" smtClean="0">
                <a:latin typeface="Times New Roman" pitchFamily="18" charset="0"/>
                <a:cs typeface="Times New Roman" pitchFamily="18" charset="0"/>
              </a:rPr>
              <a:t>) and </a:t>
            </a:r>
            <a:r>
              <a:rPr lang="el-GR" i="1" dirty="0" smtClean="0">
                <a:latin typeface="Times New Roman" pitchFamily="18" charset="0"/>
                <a:cs typeface="Times New Roman" pitchFamily="18" charset="0"/>
              </a:rPr>
              <a:t>δ</a:t>
            </a:r>
            <a:r>
              <a:rPr lang="en-US" dirty="0" smtClean="0">
                <a:latin typeface="Times New Roman" pitchFamily="18" charset="0"/>
                <a:cs typeface="Times New Roman" pitchFamily="18" charset="0"/>
              </a:rPr>
              <a:t>(</a:t>
            </a:r>
            <a:r>
              <a:rPr lang="en-US" i="1" dirty="0" smtClean="0">
                <a:latin typeface="Times New Roman" pitchFamily="18" charset="0"/>
                <a:cs typeface="Times New Roman" pitchFamily="18" charset="0"/>
              </a:rPr>
              <a:t>t</a:t>
            </a:r>
            <a:r>
              <a:rPr lang="en-US" dirty="0" smtClean="0">
                <a:latin typeface="Times New Roman" pitchFamily="18" charset="0"/>
                <a:cs typeface="Times New Roman" pitchFamily="18" charset="0"/>
              </a:rPr>
              <a:t>) are the ordinary Heaviside theta and Dirac delta functions</a:t>
            </a:r>
            <a:endParaRPr lang="en-GB" dirty="0" smtClean="0"/>
          </a:p>
          <a:p>
            <a:endParaRPr lang="en-GB" dirty="0" smtClean="0"/>
          </a:p>
          <a:p>
            <a:endParaRPr lang="en-GB" dirty="0" smtClean="0"/>
          </a:p>
        </p:txBody>
      </p:sp>
      <p:sp>
        <p:nvSpPr>
          <p:cNvPr id="13317" name="Slide Number Placeholder 4"/>
          <p:cNvSpPr>
            <a:spLocks noGrp="1"/>
          </p:cNvSpPr>
          <p:nvPr>
            <p:ph type="sldNum" sz="quarter" idx="12"/>
          </p:nvPr>
        </p:nvSpPr>
        <p:spPr>
          <a:noFill/>
        </p:spPr>
        <p:txBody>
          <a:bodyPr/>
          <a:lstStyle/>
          <a:p>
            <a:fld id="{BF3B7C3A-AB45-440C-B2AE-192089CD6247}" type="slidenum">
              <a:rPr lang="en-US" smtClean="0">
                <a:latin typeface="Arial" charset="0"/>
                <a:cs typeface="Arial" charset="0"/>
              </a:rPr>
              <a:pPr/>
              <a:t>65</a:t>
            </a:fld>
            <a:endParaRPr lang="en-US" smtClean="0">
              <a:latin typeface="Arial" charset="0"/>
              <a:cs typeface="Arial" charset="0"/>
            </a:endParaRPr>
          </a:p>
        </p:txBody>
      </p:sp>
      <p:graphicFrame>
        <p:nvGraphicFramePr>
          <p:cNvPr id="13314" name="Object 7"/>
          <p:cNvGraphicFramePr>
            <a:graphicFrameLocks noChangeAspect="1"/>
          </p:cNvGraphicFramePr>
          <p:nvPr/>
        </p:nvGraphicFramePr>
        <p:xfrm>
          <a:off x="2895600" y="1447800"/>
          <a:ext cx="6172200" cy="2667000"/>
        </p:xfrm>
        <a:graphic>
          <a:graphicData uri="http://schemas.openxmlformats.org/presentationml/2006/ole">
            <p:oleObj spid="_x0000_s47140" name="Equation" r:id="rId4" imgW="7696200" imgH="3390900" progId="Equation.DSMT4">
              <p:embed/>
            </p:oleObj>
          </a:graphicData>
        </a:graphic>
      </p:graphicFrame>
      <p:graphicFrame>
        <p:nvGraphicFramePr>
          <p:cNvPr id="13315" name="Object 8"/>
          <p:cNvGraphicFramePr>
            <a:graphicFrameLocks noChangeAspect="1"/>
          </p:cNvGraphicFramePr>
          <p:nvPr/>
        </p:nvGraphicFramePr>
        <p:xfrm>
          <a:off x="792162" y="4370387"/>
          <a:ext cx="7513638" cy="887413"/>
        </p:xfrm>
        <a:graphic>
          <a:graphicData uri="http://schemas.openxmlformats.org/presentationml/2006/ole">
            <p:oleObj spid="_x0000_s47141" name="Equation" r:id="rId5" imgW="7518400" imgH="889000" progId="Equation.DSMT4">
              <p:embed/>
            </p:oleObj>
          </a:graphicData>
        </a:graphic>
      </p:graphicFrame>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Transformation/Keldysh Rotation</a:t>
            </a:r>
            <a:endParaRPr lang="en-US" dirty="0"/>
          </a:p>
        </p:txBody>
      </p:sp>
      <p:sp>
        <p:nvSpPr>
          <p:cNvPr id="4" name="Slide Number Placeholder 3"/>
          <p:cNvSpPr>
            <a:spLocks noGrp="1"/>
          </p:cNvSpPr>
          <p:nvPr>
            <p:ph type="sldNum" sz="quarter" idx="12"/>
          </p:nvPr>
        </p:nvSpPr>
        <p:spPr/>
        <p:txBody>
          <a:bodyPr/>
          <a:lstStyle/>
          <a:p>
            <a:fld id="{7E871153-6649-4551-B5D2-CF9E4672F172}" type="slidenum">
              <a:rPr lang="en-US" smtClean="0"/>
              <a:pPr/>
              <a:t>66</a:t>
            </a:fld>
            <a:endParaRPr lang="en-US" dirty="0"/>
          </a:p>
        </p:txBody>
      </p:sp>
      <p:graphicFrame>
        <p:nvGraphicFramePr>
          <p:cNvPr id="5" name="Object 4"/>
          <p:cNvGraphicFramePr>
            <a:graphicFrameLocks noChangeAspect="1"/>
          </p:cNvGraphicFramePr>
          <p:nvPr/>
        </p:nvGraphicFramePr>
        <p:xfrm>
          <a:off x="1600200" y="1320104"/>
          <a:ext cx="5956300" cy="5461696"/>
        </p:xfrm>
        <a:graphic>
          <a:graphicData uri="http://schemas.openxmlformats.org/presentationml/2006/ole">
            <p:oleObj spid="_x0000_s163859" name="Equation" r:id="rId4" imgW="7188200" imgH="6591300" progId="Equation.DSMT4">
              <p:embed/>
            </p:oleObj>
          </a:graphicData>
        </a:graphic>
      </p:graphicFrame>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Convolution, </a:t>
            </a:r>
            <a:r>
              <a:rPr lang="en-US" dirty="0" err="1" smtClean="0"/>
              <a:t>Langreth</a:t>
            </a:r>
            <a:r>
              <a:rPr lang="en-US" dirty="0" smtClean="0"/>
              <a:t> Rule</a:t>
            </a:r>
            <a:endParaRPr lang="en-US" dirty="0"/>
          </a:p>
        </p:txBody>
      </p:sp>
      <p:sp>
        <p:nvSpPr>
          <p:cNvPr id="4" name="Slide Number Placeholder 3"/>
          <p:cNvSpPr>
            <a:spLocks noGrp="1"/>
          </p:cNvSpPr>
          <p:nvPr>
            <p:ph type="sldNum" sz="quarter" idx="12"/>
          </p:nvPr>
        </p:nvSpPr>
        <p:spPr/>
        <p:txBody>
          <a:bodyPr/>
          <a:lstStyle/>
          <a:p>
            <a:fld id="{7E871153-6649-4551-B5D2-CF9E4672F172}" type="slidenum">
              <a:rPr lang="en-US" smtClean="0"/>
              <a:pPr/>
              <a:t>67</a:t>
            </a:fld>
            <a:endParaRPr lang="en-US" dirty="0"/>
          </a:p>
        </p:txBody>
      </p:sp>
      <p:graphicFrame>
        <p:nvGraphicFramePr>
          <p:cNvPr id="5" name="Object 4"/>
          <p:cNvGraphicFramePr>
            <a:graphicFrameLocks noChangeAspect="1"/>
          </p:cNvGraphicFramePr>
          <p:nvPr/>
        </p:nvGraphicFramePr>
        <p:xfrm>
          <a:off x="255588" y="1252538"/>
          <a:ext cx="8812212" cy="5053012"/>
        </p:xfrm>
        <a:graphic>
          <a:graphicData uri="http://schemas.openxmlformats.org/presentationml/2006/ole">
            <p:oleObj spid="_x0000_s164883" name="Equation" r:id="rId4" imgW="9855200" imgH="5651500" progId="Equation.DSMT4">
              <p:embed/>
            </p:oleObj>
          </a:graphicData>
        </a:graphic>
      </p:graphicFrame>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Equation of Motion Method</a:t>
            </a:r>
            <a:endParaRPr lang="en-US" dirty="0"/>
          </a:p>
        </p:txBody>
      </p:sp>
      <p:sp>
        <p:nvSpPr>
          <p:cNvPr id="3" name="Content Placeholder 2"/>
          <p:cNvSpPr>
            <a:spLocks noGrp="1"/>
          </p:cNvSpPr>
          <p:nvPr>
            <p:ph idx="1"/>
          </p:nvPr>
        </p:nvSpPr>
        <p:spPr/>
        <p:txBody>
          <a:bodyPr/>
          <a:lstStyle/>
          <a:p>
            <a:r>
              <a:rPr lang="en-US" dirty="0" smtClean="0"/>
              <a:t>The advantage of equation of motion method is that we don’t need to know or pay attention to the distribution (density operator) </a:t>
            </a:r>
            <a:r>
              <a:rPr lang="el-GR" i="1" dirty="0" smtClean="0"/>
              <a:t>ρ</a:t>
            </a:r>
            <a:r>
              <a:rPr lang="en-US" dirty="0" smtClean="0"/>
              <a:t>.   The equations can be derived quickly.</a:t>
            </a:r>
          </a:p>
          <a:p>
            <a:r>
              <a:rPr lang="en-US" dirty="0" smtClean="0"/>
              <a:t>The disadvantage is that we have a hard time justified the initial/boundary condition in solving the equations.</a:t>
            </a:r>
          </a:p>
        </p:txBody>
      </p:sp>
      <p:sp>
        <p:nvSpPr>
          <p:cNvPr id="4" name="Slide Number Placeholder 3"/>
          <p:cNvSpPr>
            <a:spLocks noGrp="1"/>
          </p:cNvSpPr>
          <p:nvPr>
            <p:ph type="sldNum" sz="quarter" idx="12"/>
          </p:nvPr>
        </p:nvSpPr>
        <p:spPr/>
        <p:txBody>
          <a:bodyPr/>
          <a:lstStyle/>
          <a:p>
            <a:fld id="{7E871153-6649-4551-B5D2-CF9E4672F172}" type="slidenum">
              <a:rPr lang="en-US" smtClean="0"/>
              <a:pPr/>
              <a:t>68</a:t>
            </a:fld>
            <a:endParaRPr lang="en-US" dirty="0"/>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Heisenberg Equation on Contour</a:t>
            </a:r>
            <a:endParaRPr lang="en-US" dirty="0"/>
          </a:p>
        </p:txBody>
      </p:sp>
      <p:sp>
        <p:nvSpPr>
          <p:cNvPr id="4" name="Slide Number Placeholder 3"/>
          <p:cNvSpPr>
            <a:spLocks noGrp="1"/>
          </p:cNvSpPr>
          <p:nvPr>
            <p:ph type="sldNum" sz="quarter" idx="12"/>
          </p:nvPr>
        </p:nvSpPr>
        <p:spPr/>
        <p:txBody>
          <a:bodyPr/>
          <a:lstStyle/>
          <a:p>
            <a:fld id="{7E871153-6649-4551-B5D2-CF9E4672F172}" type="slidenum">
              <a:rPr lang="en-US" smtClean="0"/>
              <a:pPr/>
              <a:t>69</a:t>
            </a:fld>
            <a:endParaRPr lang="en-US" dirty="0"/>
          </a:p>
        </p:txBody>
      </p:sp>
      <p:graphicFrame>
        <p:nvGraphicFramePr>
          <p:cNvPr id="166914" name="Object 2"/>
          <p:cNvGraphicFramePr>
            <a:graphicFrameLocks noChangeAspect="1"/>
          </p:cNvGraphicFramePr>
          <p:nvPr/>
        </p:nvGraphicFramePr>
        <p:xfrm>
          <a:off x="1365250" y="1708150"/>
          <a:ext cx="6413500" cy="3441700"/>
        </p:xfrm>
        <a:graphic>
          <a:graphicData uri="http://schemas.openxmlformats.org/presentationml/2006/ole">
            <p:oleObj spid="_x0000_s166931" name="Equation" r:id="rId4" imgW="6413500" imgH="3441700" progId="Equation.DSMT4">
              <p:embed/>
            </p:oleObj>
          </a:graphicData>
        </a:graphic>
      </p:graphicFrame>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1" name="Rectangle 2"/>
          <p:cNvSpPr>
            <a:spLocks noGrp="1" noChangeArrowheads="1"/>
          </p:cNvSpPr>
          <p:nvPr>
            <p:ph type="title"/>
          </p:nvPr>
        </p:nvSpPr>
        <p:spPr/>
        <p:txBody>
          <a:bodyPr>
            <a:normAutofit fontScale="90000"/>
          </a:bodyPr>
          <a:lstStyle/>
          <a:p>
            <a:r>
              <a:rPr lang="en-US" smtClean="0"/>
              <a:t>Express contour order using theta function</a:t>
            </a:r>
          </a:p>
        </p:txBody>
      </p:sp>
      <p:sp>
        <p:nvSpPr>
          <p:cNvPr id="14340" name="Slide Number Placeholder 4"/>
          <p:cNvSpPr>
            <a:spLocks noGrp="1"/>
          </p:cNvSpPr>
          <p:nvPr>
            <p:ph type="sldNum" sz="quarter" idx="12"/>
          </p:nvPr>
        </p:nvSpPr>
        <p:spPr>
          <a:noFill/>
        </p:spPr>
        <p:txBody>
          <a:bodyPr/>
          <a:lstStyle/>
          <a:p>
            <a:fld id="{5630AEF8-404F-4F69-8E8F-328DA6F7254B}" type="slidenum">
              <a:rPr lang="en-US" smtClean="0">
                <a:latin typeface="Arial" charset="0"/>
                <a:cs typeface="Arial" charset="0"/>
              </a:rPr>
              <a:pPr/>
              <a:t>70</a:t>
            </a:fld>
            <a:endParaRPr lang="en-US" dirty="0" smtClean="0">
              <a:latin typeface="Arial" charset="0"/>
              <a:cs typeface="Arial" charset="0"/>
            </a:endParaRPr>
          </a:p>
        </p:txBody>
      </p:sp>
      <p:graphicFrame>
        <p:nvGraphicFramePr>
          <p:cNvPr id="14338" name="Object 8"/>
          <p:cNvGraphicFramePr>
            <a:graphicFrameLocks noChangeAspect="1"/>
          </p:cNvGraphicFramePr>
          <p:nvPr/>
        </p:nvGraphicFramePr>
        <p:xfrm>
          <a:off x="587375" y="1766888"/>
          <a:ext cx="7843838" cy="1662112"/>
        </p:xfrm>
        <a:graphic>
          <a:graphicData uri="http://schemas.openxmlformats.org/presentationml/2006/ole">
            <p:oleObj spid="_x0000_s50212" name="Equation" r:id="rId4" imgW="4051080" imgH="863280" progId="Equation.DSMT4">
              <p:embed/>
            </p:oleObj>
          </a:graphicData>
        </a:graphic>
      </p:graphicFrame>
      <p:sp>
        <p:nvSpPr>
          <p:cNvPr id="5" name="TextBox 4"/>
          <p:cNvSpPr txBox="1"/>
          <p:nvPr/>
        </p:nvSpPr>
        <p:spPr>
          <a:xfrm>
            <a:off x="711200" y="3733800"/>
            <a:ext cx="7670800" cy="646331"/>
          </a:xfrm>
          <a:prstGeom prst="rect">
            <a:avLst/>
          </a:prstGeom>
          <a:noFill/>
        </p:spPr>
        <p:txBody>
          <a:bodyPr>
            <a:spAutoFit/>
          </a:bodyPr>
          <a:lstStyle/>
          <a:p>
            <a:r>
              <a:rPr lang="en-US" dirty="0">
                <a:solidFill>
                  <a:srgbClr val="002060"/>
                </a:solidFill>
                <a:latin typeface="Times New Roman" pitchFamily="18" charset="0"/>
                <a:cs typeface="Times New Roman" pitchFamily="18" charset="0"/>
              </a:rPr>
              <a:t>Operator </a:t>
            </a:r>
            <a:r>
              <a:rPr lang="en-US" i="1" dirty="0">
                <a:latin typeface="Times New Roman" pitchFamily="18" charset="0"/>
                <a:cs typeface="Times New Roman" pitchFamily="18" charset="0"/>
              </a:rPr>
              <a:t>A</a:t>
            </a:r>
            <a:r>
              <a:rPr lang="en-US" dirty="0">
                <a:latin typeface="Times New Roman" pitchFamily="18" charset="0"/>
                <a:cs typeface="Times New Roman" pitchFamily="18" charset="0"/>
              </a:rPr>
              <a:t>(</a:t>
            </a:r>
            <a:r>
              <a:rPr lang="el-GR" i="1" dirty="0">
                <a:latin typeface="Times New Roman" pitchFamily="18" charset="0"/>
                <a:cs typeface="Times New Roman" pitchFamily="18" charset="0"/>
              </a:rPr>
              <a:t>τ</a:t>
            </a:r>
            <a:r>
              <a:rPr lang="en-US" dirty="0">
                <a:latin typeface="Times New Roman" pitchFamily="18" charset="0"/>
                <a:cs typeface="Times New Roman" pitchFamily="18" charset="0"/>
              </a:rPr>
              <a:t>)</a:t>
            </a:r>
            <a:r>
              <a:rPr lang="en-US" dirty="0">
                <a:solidFill>
                  <a:srgbClr val="002060"/>
                </a:solidFill>
                <a:latin typeface="Times New Roman" pitchFamily="18" charset="0"/>
                <a:cs typeface="Times New Roman" pitchFamily="18" charset="0"/>
              </a:rPr>
              <a:t> is the same as </a:t>
            </a:r>
            <a:r>
              <a:rPr lang="en-US" i="1" dirty="0">
                <a:latin typeface="Times New Roman" pitchFamily="18" charset="0"/>
                <a:cs typeface="Times New Roman" pitchFamily="18" charset="0"/>
              </a:rPr>
              <a:t>A</a:t>
            </a:r>
            <a:r>
              <a:rPr lang="en-US" dirty="0">
                <a:latin typeface="Times New Roman" pitchFamily="18" charset="0"/>
                <a:cs typeface="Times New Roman" pitchFamily="18" charset="0"/>
              </a:rPr>
              <a:t>(</a:t>
            </a:r>
            <a:r>
              <a:rPr lang="en-US" i="1" dirty="0">
                <a:latin typeface="Times New Roman" pitchFamily="18" charset="0"/>
                <a:cs typeface="Times New Roman" pitchFamily="18" charset="0"/>
              </a:rPr>
              <a:t>t</a:t>
            </a:r>
            <a:r>
              <a:rPr lang="en-US" dirty="0">
                <a:latin typeface="Times New Roman" pitchFamily="18" charset="0"/>
                <a:cs typeface="Times New Roman" pitchFamily="18" charset="0"/>
              </a:rPr>
              <a:t>)</a:t>
            </a:r>
            <a:r>
              <a:rPr lang="en-US" dirty="0">
                <a:solidFill>
                  <a:srgbClr val="002060"/>
                </a:solidFill>
                <a:latin typeface="Times New Roman" pitchFamily="18" charset="0"/>
                <a:cs typeface="Times New Roman" pitchFamily="18" charset="0"/>
              </a:rPr>
              <a:t> as far as commutation relation or effect on </a:t>
            </a:r>
            <a:r>
              <a:rPr lang="en-US" dirty="0" err="1">
                <a:solidFill>
                  <a:srgbClr val="002060"/>
                </a:solidFill>
                <a:latin typeface="Times New Roman" pitchFamily="18" charset="0"/>
                <a:cs typeface="Times New Roman" pitchFamily="18" charset="0"/>
              </a:rPr>
              <a:t>wavefunction</a:t>
            </a:r>
            <a:r>
              <a:rPr lang="en-US" dirty="0">
                <a:solidFill>
                  <a:srgbClr val="002060"/>
                </a:solidFill>
                <a:latin typeface="Times New Roman" pitchFamily="18" charset="0"/>
                <a:cs typeface="Times New Roman" pitchFamily="18" charset="0"/>
              </a:rPr>
              <a:t> is concerned</a:t>
            </a:r>
            <a:endParaRPr lang="en-SG" dirty="0">
              <a:solidFill>
                <a:srgbClr val="002060"/>
              </a:solidFill>
              <a:latin typeface="Times New Roman" pitchFamily="18" charset="0"/>
              <a:cs typeface="Times New Roman" pitchFamily="18" charset="0"/>
            </a:endParaRPr>
          </a:p>
        </p:txBody>
      </p:sp>
      <p:graphicFrame>
        <p:nvGraphicFramePr>
          <p:cNvPr id="14339" name="Object 5"/>
          <p:cNvGraphicFramePr>
            <a:graphicFrameLocks/>
          </p:cNvGraphicFramePr>
          <p:nvPr/>
        </p:nvGraphicFramePr>
        <p:xfrm>
          <a:off x="2905125" y="4724400"/>
          <a:ext cx="2733675" cy="546100"/>
        </p:xfrm>
        <a:graphic>
          <a:graphicData uri="http://schemas.openxmlformats.org/presentationml/2006/ole">
            <p:oleObj spid="_x0000_s50213" name="Equation" r:id="rId5" imgW="1143000" imgH="228600" progId="Equation.DSMT4">
              <p:embed/>
            </p:oleObj>
          </a:graphicData>
        </a:graphic>
      </p:graphicFrame>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4" name="Rectangle 2"/>
          <p:cNvSpPr>
            <a:spLocks noGrp="1" noChangeArrowheads="1"/>
          </p:cNvSpPr>
          <p:nvPr>
            <p:ph type="title"/>
          </p:nvPr>
        </p:nvSpPr>
        <p:spPr/>
        <p:txBody>
          <a:bodyPr>
            <a:normAutofit fontScale="90000"/>
          </a:bodyPr>
          <a:lstStyle/>
          <a:p>
            <a:r>
              <a:rPr lang="en-US" smtClean="0"/>
              <a:t>Equation of motion for contour ordered Green’s function</a:t>
            </a:r>
          </a:p>
        </p:txBody>
      </p:sp>
      <p:sp>
        <p:nvSpPr>
          <p:cNvPr id="15363" name="Slide Number Placeholder 4"/>
          <p:cNvSpPr>
            <a:spLocks noGrp="1"/>
          </p:cNvSpPr>
          <p:nvPr>
            <p:ph type="sldNum" sz="quarter" idx="12"/>
          </p:nvPr>
        </p:nvSpPr>
        <p:spPr>
          <a:noFill/>
        </p:spPr>
        <p:txBody>
          <a:bodyPr/>
          <a:lstStyle/>
          <a:p>
            <a:fld id="{8C4E8476-74C6-4530-8603-FD9518E963D9}" type="slidenum">
              <a:rPr lang="en-US" smtClean="0">
                <a:latin typeface="Arial" charset="0"/>
                <a:cs typeface="Arial" charset="0"/>
              </a:rPr>
              <a:pPr/>
              <a:t>71</a:t>
            </a:fld>
            <a:endParaRPr lang="en-US" smtClean="0">
              <a:latin typeface="Arial" charset="0"/>
              <a:cs typeface="Arial" charset="0"/>
            </a:endParaRPr>
          </a:p>
        </p:txBody>
      </p:sp>
      <p:graphicFrame>
        <p:nvGraphicFramePr>
          <p:cNvPr id="15362" name="Object 8"/>
          <p:cNvGraphicFramePr>
            <a:graphicFrameLocks noChangeAspect="1"/>
          </p:cNvGraphicFramePr>
          <p:nvPr/>
        </p:nvGraphicFramePr>
        <p:xfrm>
          <a:off x="1365250" y="1560513"/>
          <a:ext cx="6527800" cy="5008562"/>
        </p:xfrm>
        <a:graphic>
          <a:graphicData uri="http://schemas.openxmlformats.org/presentationml/2006/ole">
            <p:oleObj spid="_x0000_s51219" name="Equation" r:id="rId4" imgW="4660560" imgH="3581280" progId="Equation.DSMT4">
              <p:embed/>
            </p:oleObj>
          </a:graphicData>
        </a:graphic>
      </p:graphicFrame>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8" name="Rectangle 2"/>
          <p:cNvSpPr>
            <a:spLocks noGrp="1" noChangeArrowheads="1"/>
          </p:cNvSpPr>
          <p:nvPr>
            <p:ph type="title"/>
          </p:nvPr>
        </p:nvSpPr>
        <p:spPr/>
        <p:txBody>
          <a:bodyPr>
            <a:normAutofit/>
          </a:bodyPr>
          <a:lstStyle/>
          <a:p>
            <a:r>
              <a:rPr lang="en-US" smtClean="0"/>
              <a:t>Equations for Green’s functions</a:t>
            </a:r>
          </a:p>
        </p:txBody>
      </p:sp>
      <p:sp>
        <p:nvSpPr>
          <p:cNvPr id="16387" name="Slide Number Placeholder 4"/>
          <p:cNvSpPr>
            <a:spLocks noGrp="1"/>
          </p:cNvSpPr>
          <p:nvPr>
            <p:ph type="sldNum" sz="quarter" idx="12"/>
          </p:nvPr>
        </p:nvSpPr>
        <p:spPr>
          <a:noFill/>
        </p:spPr>
        <p:txBody>
          <a:bodyPr/>
          <a:lstStyle/>
          <a:p>
            <a:fld id="{F60C87EA-4CBD-4499-8B2A-11A053E4E693}" type="slidenum">
              <a:rPr lang="en-US" smtClean="0">
                <a:latin typeface="Arial" charset="0"/>
                <a:cs typeface="Arial" charset="0"/>
              </a:rPr>
              <a:pPr/>
              <a:t>72</a:t>
            </a:fld>
            <a:endParaRPr lang="en-US" smtClean="0">
              <a:latin typeface="Arial" charset="0"/>
              <a:cs typeface="Arial" charset="0"/>
            </a:endParaRPr>
          </a:p>
        </p:txBody>
      </p:sp>
      <p:graphicFrame>
        <p:nvGraphicFramePr>
          <p:cNvPr id="16386" name="Object 8"/>
          <p:cNvGraphicFramePr>
            <a:graphicFrameLocks noChangeAspect="1"/>
          </p:cNvGraphicFramePr>
          <p:nvPr/>
        </p:nvGraphicFramePr>
        <p:xfrm>
          <a:off x="1066800" y="1482595"/>
          <a:ext cx="7010400" cy="5070605"/>
        </p:xfrm>
        <a:graphic>
          <a:graphicData uri="http://schemas.openxmlformats.org/presentationml/2006/ole">
            <p:oleObj spid="_x0000_s52243" name="Equation" r:id="rId4" imgW="8864600" imgH="6413500" progId="Equation.DSMT4">
              <p:embed/>
            </p:oleObj>
          </a:graphicData>
        </a:graphic>
      </p:graphicFrame>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Rectangle 2"/>
          <p:cNvSpPr>
            <a:spLocks noGrp="1" noChangeArrowheads="1"/>
          </p:cNvSpPr>
          <p:nvPr>
            <p:ph type="title"/>
          </p:nvPr>
        </p:nvSpPr>
        <p:spPr/>
        <p:txBody>
          <a:bodyPr/>
          <a:lstStyle/>
          <a:p>
            <a:r>
              <a:rPr lang="en-US" smtClean="0"/>
              <a:t>Solution for Green’s functions</a:t>
            </a:r>
          </a:p>
        </p:txBody>
      </p:sp>
      <p:sp>
        <p:nvSpPr>
          <p:cNvPr id="17411" name="Slide Number Placeholder 4"/>
          <p:cNvSpPr>
            <a:spLocks noGrp="1"/>
          </p:cNvSpPr>
          <p:nvPr>
            <p:ph type="sldNum" sz="quarter" idx="12"/>
          </p:nvPr>
        </p:nvSpPr>
        <p:spPr>
          <a:noFill/>
        </p:spPr>
        <p:txBody>
          <a:bodyPr/>
          <a:lstStyle/>
          <a:p>
            <a:fld id="{A372CE81-CF69-48B9-BEF4-D60296EE3EF0}" type="slidenum">
              <a:rPr lang="en-US" smtClean="0">
                <a:latin typeface="Arial" charset="0"/>
                <a:cs typeface="Arial" charset="0"/>
              </a:rPr>
              <a:pPr/>
              <a:t>73</a:t>
            </a:fld>
            <a:endParaRPr lang="en-US" smtClean="0">
              <a:latin typeface="Arial" charset="0"/>
              <a:cs typeface="Arial" charset="0"/>
            </a:endParaRPr>
          </a:p>
        </p:txBody>
      </p:sp>
      <p:graphicFrame>
        <p:nvGraphicFramePr>
          <p:cNvPr id="17410" name="Object 8"/>
          <p:cNvGraphicFramePr>
            <a:graphicFrameLocks noChangeAspect="1"/>
          </p:cNvGraphicFramePr>
          <p:nvPr/>
        </p:nvGraphicFramePr>
        <p:xfrm>
          <a:off x="603250" y="1354137"/>
          <a:ext cx="7931150" cy="4894263"/>
        </p:xfrm>
        <a:graphic>
          <a:graphicData uri="http://schemas.openxmlformats.org/presentationml/2006/ole">
            <p:oleObj spid="_x0000_s53267" name="Equation" r:id="rId4" imgW="3251200" imgH="2006600" progId="Equation.DSMT4">
              <p:embed/>
            </p:oleObj>
          </a:graphicData>
        </a:graphic>
      </p:graphicFrame>
      <p:sp>
        <p:nvSpPr>
          <p:cNvPr id="17413" name="TextBox 4"/>
          <p:cNvSpPr txBox="1">
            <a:spLocks noChangeArrowheads="1"/>
          </p:cNvSpPr>
          <p:nvPr/>
        </p:nvSpPr>
        <p:spPr bwMode="auto">
          <a:xfrm>
            <a:off x="5765800" y="5602069"/>
            <a:ext cx="3073400" cy="646331"/>
          </a:xfrm>
          <a:prstGeom prst="rect">
            <a:avLst/>
          </a:prstGeom>
          <a:noFill/>
          <a:ln w="9525">
            <a:noFill/>
            <a:miter lim="800000"/>
            <a:headEnd/>
            <a:tailEnd/>
          </a:ln>
        </p:spPr>
        <p:txBody>
          <a:bodyPr>
            <a:spAutoFit/>
          </a:bodyPr>
          <a:lstStyle/>
          <a:p>
            <a:r>
              <a:rPr lang="en-US" sz="1800" i="1" dirty="0">
                <a:solidFill>
                  <a:srgbClr val="00B050"/>
                </a:solidFill>
                <a:latin typeface="Times New Roman" pitchFamily="18" charset="0"/>
                <a:cs typeface="Times New Roman" pitchFamily="18" charset="0"/>
              </a:rPr>
              <a:t>c</a:t>
            </a:r>
            <a:r>
              <a:rPr lang="en-US" sz="1800" dirty="0">
                <a:solidFill>
                  <a:srgbClr val="00B050"/>
                </a:solidFill>
                <a:latin typeface="Times New Roman" pitchFamily="18" charset="0"/>
                <a:cs typeface="Times New Roman" pitchFamily="18" charset="0"/>
              </a:rPr>
              <a:t> and </a:t>
            </a:r>
            <a:r>
              <a:rPr lang="en-US" sz="1800" i="1" dirty="0">
                <a:solidFill>
                  <a:srgbClr val="00B050"/>
                </a:solidFill>
                <a:latin typeface="Times New Roman" pitchFamily="18" charset="0"/>
                <a:cs typeface="Times New Roman" pitchFamily="18" charset="0"/>
              </a:rPr>
              <a:t>d</a:t>
            </a:r>
            <a:r>
              <a:rPr lang="en-US" sz="1800" dirty="0">
                <a:solidFill>
                  <a:srgbClr val="00B050"/>
                </a:solidFill>
                <a:latin typeface="Times New Roman" pitchFamily="18" charset="0"/>
                <a:cs typeface="Times New Roman" pitchFamily="18" charset="0"/>
              </a:rPr>
              <a:t> can be fixed by initial/boundary condition.</a:t>
            </a:r>
            <a:endParaRPr lang="en-SG" sz="1800" dirty="0">
              <a:solidFill>
                <a:srgbClr val="00B05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Rectangle 2"/>
          <p:cNvSpPr>
            <a:spLocks noGrp="1" noChangeArrowheads="1"/>
          </p:cNvSpPr>
          <p:nvPr>
            <p:ph type="title"/>
          </p:nvPr>
        </p:nvSpPr>
        <p:spPr/>
        <p:txBody>
          <a:bodyPr>
            <a:normAutofit fontScale="90000"/>
          </a:bodyPr>
          <a:lstStyle/>
          <a:p>
            <a:r>
              <a:rPr lang="en-US" dirty="0" smtClean="0"/>
              <a:t>Junction system, adiabatic switch-on</a:t>
            </a:r>
          </a:p>
        </p:txBody>
      </p:sp>
      <p:sp>
        <p:nvSpPr>
          <p:cNvPr id="46082" name="Slide Number Placeholder 4"/>
          <p:cNvSpPr>
            <a:spLocks noGrp="1"/>
          </p:cNvSpPr>
          <p:nvPr>
            <p:ph type="sldNum" sz="quarter" idx="12"/>
          </p:nvPr>
        </p:nvSpPr>
        <p:spPr>
          <a:noFill/>
        </p:spPr>
        <p:txBody>
          <a:bodyPr/>
          <a:lstStyle/>
          <a:p>
            <a:fld id="{1AF897A5-89D1-4390-9A23-5BC6378C6A36}" type="slidenum">
              <a:rPr lang="en-US" smtClean="0">
                <a:latin typeface="Arial" charset="0"/>
                <a:cs typeface="Arial" charset="0"/>
              </a:rPr>
              <a:pPr/>
              <a:t>74</a:t>
            </a:fld>
            <a:endParaRPr lang="en-US" smtClean="0">
              <a:latin typeface="Arial" charset="0"/>
              <a:cs typeface="Arial" charset="0"/>
            </a:endParaRPr>
          </a:p>
        </p:txBody>
      </p:sp>
      <p:sp>
        <p:nvSpPr>
          <p:cNvPr id="46084" name="Rectangle 3"/>
          <p:cNvSpPr>
            <a:spLocks noGrp="1" noChangeArrowheads="1"/>
          </p:cNvSpPr>
          <p:nvPr>
            <p:ph type="body" idx="4294967295"/>
          </p:nvPr>
        </p:nvSpPr>
        <p:spPr>
          <a:xfrm>
            <a:off x="0" y="984250"/>
            <a:ext cx="7770813" cy="4946650"/>
          </a:xfrm>
          <a:noFill/>
        </p:spPr>
        <p:txBody>
          <a:bodyPr/>
          <a:lstStyle/>
          <a:p>
            <a:pPr>
              <a:buNone/>
            </a:pPr>
            <a:endParaRPr lang="en-GB" dirty="0" smtClean="0"/>
          </a:p>
          <a:p>
            <a:pPr lvl="1">
              <a:buFontTx/>
              <a:buChar char="•"/>
            </a:pPr>
            <a:r>
              <a:rPr lang="en-GB" dirty="0" smtClean="0"/>
              <a:t> </a:t>
            </a:r>
            <a:r>
              <a:rPr lang="en-GB" i="1" dirty="0" smtClean="0"/>
              <a:t>g</a:t>
            </a:r>
            <a:r>
              <a:rPr lang="el-GR" i="1" baseline="-25000" dirty="0" smtClean="0"/>
              <a:t>α</a:t>
            </a:r>
            <a:r>
              <a:rPr lang="en-GB" dirty="0" smtClean="0"/>
              <a:t> for isolated systems when leads and centre are decoupled</a:t>
            </a:r>
          </a:p>
          <a:p>
            <a:pPr lvl="1">
              <a:buFontTx/>
              <a:buChar char="•"/>
            </a:pPr>
            <a:r>
              <a:rPr lang="en-GB" dirty="0" smtClean="0"/>
              <a:t> </a:t>
            </a:r>
            <a:r>
              <a:rPr lang="en-GB" i="1" dirty="0" smtClean="0"/>
              <a:t>G</a:t>
            </a:r>
            <a:r>
              <a:rPr lang="en-GB" sz="1400" dirty="0" smtClean="0"/>
              <a:t>0</a:t>
            </a:r>
            <a:r>
              <a:rPr lang="en-GB" dirty="0" smtClean="0"/>
              <a:t> for ballistic system</a:t>
            </a:r>
          </a:p>
          <a:p>
            <a:pPr lvl="1">
              <a:buFontTx/>
              <a:buChar char="•"/>
            </a:pPr>
            <a:r>
              <a:rPr lang="en-GB" dirty="0" smtClean="0"/>
              <a:t> </a:t>
            </a:r>
            <a:r>
              <a:rPr lang="en-GB" i="1" dirty="0" smtClean="0"/>
              <a:t>G</a:t>
            </a:r>
            <a:r>
              <a:rPr lang="en-GB" dirty="0" smtClean="0"/>
              <a:t> for full nonlinear system</a:t>
            </a:r>
          </a:p>
          <a:p>
            <a:endParaRPr lang="en-GB" dirty="0" smtClean="0"/>
          </a:p>
        </p:txBody>
      </p:sp>
      <p:sp>
        <p:nvSpPr>
          <p:cNvPr id="46085" name="Slide Number Placeholder 5"/>
          <p:cNvSpPr txBox="1">
            <a:spLocks/>
          </p:cNvSpPr>
          <p:nvPr/>
        </p:nvSpPr>
        <p:spPr bwMode="auto">
          <a:xfrm>
            <a:off x="7046913" y="7216775"/>
            <a:ext cx="1903412" cy="457200"/>
          </a:xfrm>
          <a:prstGeom prst="rect">
            <a:avLst/>
          </a:prstGeom>
          <a:noFill/>
          <a:ln w="9525">
            <a:noFill/>
            <a:miter lim="800000"/>
            <a:headEnd/>
            <a:tailEnd/>
          </a:ln>
        </p:spPr>
        <p:txBody>
          <a:bodyPr/>
          <a:lstStyle/>
          <a:p>
            <a:fld id="{438EA4FD-5716-4EE2-A04D-48ABC679A494}" type="slidenum">
              <a:rPr lang="en-US"/>
              <a:pPr/>
              <a:t>74</a:t>
            </a:fld>
            <a:endParaRPr lang="en-US"/>
          </a:p>
        </p:txBody>
      </p:sp>
      <p:sp>
        <p:nvSpPr>
          <p:cNvPr id="46086" name="Line 4"/>
          <p:cNvSpPr>
            <a:spLocks noChangeShapeType="1"/>
          </p:cNvSpPr>
          <p:nvPr/>
        </p:nvSpPr>
        <p:spPr bwMode="auto">
          <a:xfrm>
            <a:off x="406400" y="5235575"/>
            <a:ext cx="8077200" cy="0"/>
          </a:xfrm>
          <a:prstGeom prst="line">
            <a:avLst/>
          </a:prstGeom>
          <a:noFill/>
          <a:ln w="9525">
            <a:solidFill>
              <a:schemeClr val="tx1"/>
            </a:solidFill>
            <a:round/>
            <a:headEnd/>
            <a:tailEnd type="triangle" w="med" len="med"/>
          </a:ln>
        </p:spPr>
        <p:txBody>
          <a:bodyPr/>
          <a:lstStyle/>
          <a:p>
            <a:endParaRPr lang="en-US"/>
          </a:p>
        </p:txBody>
      </p:sp>
      <p:sp>
        <p:nvSpPr>
          <p:cNvPr id="46087" name="Freeform 5"/>
          <p:cNvSpPr>
            <a:spLocks/>
          </p:cNvSpPr>
          <p:nvPr/>
        </p:nvSpPr>
        <p:spPr bwMode="auto">
          <a:xfrm>
            <a:off x="406400" y="3851275"/>
            <a:ext cx="7467600" cy="1143000"/>
          </a:xfrm>
          <a:custGeom>
            <a:avLst/>
            <a:gdLst>
              <a:gd name="T0" fmla="*/ 0 w 4704"/>
              <a:gd name="T1" fmla="*/ 2147483647 h 720"/>
              <a:gd name="T2" fmla="*/ 2147483647 w 4704"/>
              <a:gd name="T3" fmla="*/ 2147483647 h 720"/>
              <a:gd name="T4" fmla="*/ 2147483647 w 4704"/>
              <a:gd name="T5" fmla="*/ 2147483647 h 720"/>
              <a:gd name="T6" fmla="*/ 2147483647 w 4704"/>
              <a:gd name="T7" fmla="*/ 2147483647 h 720"/>
              <a:gd name="T8" fmla="*/ 2147483647 w 4704"/>
              <a:gd name="T9" fmla="*/ 2147483647 h 720"/>
              <a:gd name="T10" fmla="*/ 2147483647 w 4704"/>
              <a:gd name="T11" fmla="*/ 2147483647 h 720"/>
              <a:gd name="T12" fmla="*/ 0 60000 65536"/>
              <a:gd name="T13" fmla="*/ 0 60000 65536"/>
              <a:gd name="T14" fmla="*/ 0 60000 65536"/>
              <a:gd name="T15" fmla="*/ 0 60000 65536"/>
              <a:gd name="T16" fmla="*/ 0 60000 65536"/>
              <a:gd name="T17" fmla="*/ 0 60000 65536"/>
              <a:gd name="T18" fmla="*/ 0 w 4704"/>
              <a:gd name="T19" fmla="*/ 0 h 720"/>
              <a:gd name="T20" fmla="*/ 4704 w 4704"/>
              <a:gd name="T21" fmla="*/ 720 h 720"/>
            </a:gdLst>
            <a:ahLst/>
            <a:cxnLst>
              <a:cxn ang="T12">
                <a:pos x="T0" y="T1"/>
              </a:cxn>
              <a:cxn ang="T13">
                <a:pos x="T2" y="T3"/>
              </a:cxn>
              <a:cxn ang="T14">
                <a:pos x="T4" y="T5"/>
              </a:cxn>
              <a:cxn ang="T15">
                <a:pos x="T6" y="T7"/>
              </a:cxn>
              <a:cxn ang="T16">
                <a:pos x="T8" y="T9"/>
              </a:cxn>
              <a:cxn ang="T17">
                <a:pos x="T10" y="T11"/>
              </a:cxn>
            </a:cxnLst>
            <a:rect l="T18" t="T19" r="T20" b="T21"/>
            <a:pathLst>
              <a:path w="4704" h="720">
                <a:moveTo>
                  <a:pt x="0" y="680"/>
                </a:moveTo>
                <a:cubicBezTo>
                  <a:pt x="232" y="700"/>
                  <a:pt x="464" y="720"/>
                  <a:pt x="672" y="680"/>
                </a:cubicBezTo>
                <a:cubicBezTo>
                  <a:pt x="880" y="640"/>
                  <a:pt x="1000" y="488"/>
                  <a:pt x="1248" y="440"/>
                </a:cubicBezTo>
                <a:cubicBezTo>
                  <a:pt x="1496" y="392"/>
                  <a:pt x="1824" y="456"/>
                  <a:pt x="2160" y="392"/>
                </a:cubicBezTo>
                <a:cubicBezTo>
                  <a:pt x="2496" y="328"/>
                  <a:pt x="2840" y="112"/>
                  <a:pt x="3264" y="56"/>
                </a:cubicBezTo>
                <a:cubicBezTo>
                  <a:pt x="3688" y="0"/>
                  <a:pt x="4196" y="28"/>
                  <a:pt x="4704" y="56"/>
                </a:cubicBezTo>
              </a:path>
            </a:pathLst>
          </a:custGeom>
          <a:noFill/>
          <a:ln w="9525">
            <a:solidFill>
              <a:schemeClr val="tx2"/>
            </a:solidFill>
            <a:round/>
            <a:headEnd/>
            <a:tailEnd type="arrow" w="med" len="med"/>
          </a:ln>
        </p:spPr>
        <p:txBody>
          <a:bodyPr/>
          <a:lstStyle/>
          <a:p>
            <a:endParaRPr lang="en-US"/>
          </a:p>
        </p:txBody>
      </p:sp>
      <p:sp>
        <p:nvSpPr>
          <p:cNvPr id="46088" name="Line 6"/>
          <p:cNvSpPr>
            <a:spLocks noChangeShapeType="1"/>
          </p:cNvSpPr>
          <p:nvPr/>
        </p:nvSpPr>
        <p:spPr bwMode="auto">
          <a:xfrm>
            <a:off x="7874000" y="4930775"/>
            <a:ext cx="0" cy="685800"/>
          </a:xfrm>
          <a:prstGeom prst="line">
            <a:avLst/>
          </a:prstGeom>
          <a:noFill/>
          <a:ln w="9525">
            <a:solidFill>
              <a:schemeClr val="tx1"/>
            </a:solidFill>
            <a:round/>
            <a:headEnd/>
            <a:tailEnd/>
          </a:ln>
        </p:spPr>
        <p:txBody>
          <a:bodyPr/>
          <a:lstStyle/>
          <a:p>
            <a:endParaRPr lang="en-US"/>
          </a:p>
        </p:txBody>
      </p:sp>
      <p:sp>
        <p:nvSpPr>
          <p:cNvPr id="46089" name="Text Box 7"/>
          <p:cNvSpPr txBox="1">
            <a:spLocks noChangeArrowheads="1"/>
          </p:cNvSpPr>
          <p:nvPr/>
        </p:nvSpPr>
        <p:spPr bwMode="auto">
          <a:xfrm>
            <a:off x="7512050" y="5576888"/>
            <a:ext cx="838200" cy="366712"/>
          </a:xfrm>
          <a:prstGeom prst="rect">
            <a:avLst/>
          </a:prstGeom>
          <a:noFill/>
          <a:ln w="9525">
            <a:noFill/>
            <a:miter lim="800000"/>
            <a:headEnd/>
            <a:tailEnd/>
          </a:ln>
        </p:spPr>
        <p:txBody>
          <a:bodyPr>
            <a:spAutoFit/>
          </a:bodyPr>
          <a:lstStyle/>
          <a:p>
            <a:pPr>
              <a:spcBef>
                <a:spcPct val="50000"/>
              </a:spcBef>
            </a:pPr>
            <a:r>
              <a:rPr lang="en-US" i="1" dirty="0">
                <a:latin typeface="Times New Roman" pitchFamily="18" charset="0"/>
                <a:cs typeface="Times New Roman" pitchFamily="18" charset="0"/>
              </a:rPr>
              <a:t>t</a:t>
            </a:r>
            <a:r>
              <a:rPr lang="en-US" dirty="0">
                <a:latin typeface="Times New Roman" pitchFamily="18" charset="0"/>
                <a:cs typeface="Times New Roman" pitchFamily="18" charset="0"/>
              </a:rPr>
              <a:t> = 0</a:t>
            </a:r>
          </a:p>
        </p:txBody>
      </p:sp>
      <p:sp>
        <p:nvSpPr>
          <p:cNvPr id="46090" name="Text Box 8"/>
          <p:cNvSpPr txBox="1">
            <a:spLocks noChangeArrowheads="1"/>
          </p:cNvSpPr>
          <p:nvPr/>
        </p:nvSpPr>
        <p:spPr bwMode="auto">
          <a:xfrm>
            <a:off x="330200" y="5235575"/>
            <a:ext cx="1219200" cy="366713"/>
          </a:xfrm>
          <a:prstGeom prst="rect">
            <a:avLst/>
          </a:prstGeom>
          <a:noFill/>
          <a:ln w="9525">
            <a:noFill/>
            <a:miter lim="800000"/>
            <a:headEnd/>
            <a:tailEnd/>
          </a:ln>
        </p:spPr>
        <p:txBody>
          <a:bodyPr>
            <a:spAutoFit/>
          </a:bodyPr>
          <a:lstStyle/>
          <a:p>
            <a:pPr>
              <a:spcBef>
                <a:spcPct val="50000"/>
              </a:spcBef>
            </a:pPr>
            <a:r>
              <a:rPr lang="en-US" i="1" dirty="0">
                <a:latin typeface="Times New Roman" pitchFamily="18" charset="0"/>
                <a:cs typeface="Times New Roman" pitchFamily="18" charset="0"/>
              </a:rPr>
              <a:t>t</a:t>
            </a:r>
            <a:r>
              <a:rPr lang="en-US" i="1" dirty="0"/>
              <a:t> </a:t>
            </a:r>
            <a:r>
              <a:rPr lang="en-US" dirty="0"/>
              <a:t>= </a:t>
            </a:r>
            <a:r>
              <a:rPr lang="en-US" dirty="0">
                <a:cs typeface="Times New Roman" pitchFamily="18" charset="0"/>
                <a:sym typeface="Symbol" pitchFamily="18" charset="2"/>
              </a:rPr>
              <a:t>− </a:t>
            </a:r>
            <a:r>
              <a:rPr lang="en-US" dirty="0">
                <a:latin typeface="Comic Sans MS" pitchFamily="66" charset="0"/>
                <a:sym typeface="Symbol" pitchFamily="18" charset="2"/>
              </a:rPr>
              <a:t></a:t>
            </a:r>
          </a:p>
        </p:txBody>
      </p:sp>
      <p:sp>
        <p:nvSpPr>
          <p:cNvPr id="46091" name="Text Box 9"/>
          <p:cNvSpPr txBox="1">
            <a:spLocks noChangeArrowheads="1"/>
          </p:cNvSpPr>
          <p:nvPr/>
        </p:nvSpPr>
        <p:spPr bwMode="auto">
          <a:xfrm>
            <a:off x="254000" y="4487863"/>
            <a:ext cx="1447800" cy="338137"/>
          </a:xfrm>
          <a:prstGeom prst="rect">
            <a:avLst/>
          </a:prstGeom>
          <a:noFill/>
          <a:ln w="9525">
            <a:noFill/>
            <a:miter lim="800000"/>
            <a:headEnd/>
            <a:tailEnd/>
          </a:ln>
        </p:spPr>
        <p:txBody>
          <a:bodyPr>
            <a:spAutoFit/>
          </a:bodyPr>
          <a:lstStyle/>
          <a:p>
            <a:pPr>
              <a:spcBef>
                <a:spcPct val="50000"/>
              </a:spcBef>
            </a:pPr>
            <a:r>
              <a:rPr lang="en-US" sz="1600" i="1" dirty="0">
                <a:latin typeface="Times New Roman" pitchFamily="18" charset="0"/>
                <a:cs typeface="Times New Roman" pitchFamily="18" charset="0"/>
              </a:rPr>
              <a:t>H</a:t>
            </a:r>
            <a:r>
              <a:rPr lang="en-US" sz="1600" baseline="-25000" dirty="0">
                <a:latin typeface="Times New Roman" pitchFamily="18" charset="0"/>
                <a:cs typeface="Times New Roman" pitchFamily="18" charset="0"/>
              </a:rPr>
              <a:t>L</a:t>
            </a:r>
            <a:r>
              <a:rPr lang="en-US" sz="1600" dirty="0">
                <a:latin typeface="Times New Roman" pitchFamily="18" charset="0"/>
                <a:cs typeface="Times New Roman" pitchFamily="18" charset="0"/>
              </a:rPr>
              <a:t>+</a:t>
            </a:r>
            <a:r>
              <a:rPr lang="en-US" sz="1600" i="1" dirty="0">
                <a:latin typeface="Times New Roman" pitchFamily="18" charset="0"/>
                <a:cs typeface="Times New Roman" pitchFamily="18" charset="0"/>
              </a:rPr>
              <a:t>H</a:t>
            </a:r>
            <a:r>
              <a:rPr lang="en-US" sz="1600" baseline="-25000" dirty="0">
                <a:latin typeface="Times New Roman" pitchFamily="18" charset="0"/>
                <a:cs typeface="Times New Roman" pitchFamily="18" charset="0"/>
              </a:rPr>
              <a:t>C</a:t>
            </a:r>
            <a:r>
              <a:rPr lang="en-US" sz="1600" dirty="0">
                <a:latin typeface="Times New Roman" pitchFamily="18" charset="0"/>
                <a:cs typeface="Times New Roman" pitchFamily="18" charset="0"/>
              </a:rPr>
              <a:t>+</a:t>
            </a:r>
            <a:r>
              <a:rPr lang="en-US" sz="1600" i="1" dirty="0">
                <a:latin typeface="Times New Roman" pitchFamily="18" charset="0"/>
                <a:cs typeface="Times New Roman" pitchFamily="18" charset="0"/>
              </a:rPr>
              <a:t>H</a:t>
            </a:r>
            <a:r>
              <a:rPr lang="en-US" sz="1600" baseline="-25000" dirty="0">
                <a:latin typeface="Times New Roman" pitchFamily="18" charset="0"/>
                <a:cs typeface="Times New Roman" pitchFamily="18" charset="0"/>
              </a:rPr>
              <a:t>R</a:t>
            </a:r>
            <a:endParaRPr lang="en-US" sz="1600" dirty="0">
              <a:latin typeface="Times New Roman" pitchFamily="18" charset="0"/>
              <a:cs typeface="Times New Roman" pitchFamily="18" charset="0"/>
            </a:endParaRPr>
          </a:p>
        </p:txBody>
      </p:sp>
      <p:sp>
        <p:nvSpPr>
          <p:cNvPr id="46092" name="Text Box 10"/>
          <p:cNvSpPr txBox="1">
            <a:spLocks noChangeArrowheads="1"/>
          </p:cNvSpPr>
          <p:nvPr/>
        </p:nvSpPr>
        <p:spPr bwMode="auto">
          <a:xfrm>
            <a:off x="2235200" y="3940175"/>
            <a:ext cx="1676400" cy="338138"/>
          </a:xfrm>
          <a:prstGeom prst="rect">
            <a:avLst/>
          </a:prstGeom>
          <a:noFill/>
          <a:ln w="9525">
            <a:noFill/>
            <a:miter lim="800000"/>
            <a:headEnd/>
            <a:tailEnd/>
          </a:ln>
        </p:spPr>
        <p:txBody>
          <a:bodyPr>
            <a:spAutoFit/>
          </a:bodyPr>
          <a:lstStyle/>
          <a:p>
            <a:pPr>
              <a:spcBef>
                <a:spcPct val="50000"/>
              </a:spcBef>
            </a:pPr>
            <a:r>
              <a:rPr lang="en-US" sz="1600" i="1" dirty="0">
                <a:latin typeface="Times New Roman" pitchFamily="18" charset="0"/>
                <a:cs typeface="Times New Roman" pitchFamily="18" charset="0"/>
              </a:rPr>
              <a:t>H</a:t>
            </a:r>
            <a:r>
              <a:rPr lang="en-US" sz="1600" baseline="-25000" dirty="0">
                <a:latin typeface="Times New Roman" pitchFamily="18" charset="0"/>
                <a:cs typeface="Times New Roman" pitchFamily="18" charset="0"/>
              </a:rPr>
              <a:t>L</a:t>
            </a:r>
            <a:r>
              <a:rPr lang="en-US" sz="1600" dirty="0">
                <a:latin typeface="Times New Roman" pitchFamily="18" charset="0"/>
                <a:cs typeface="Times New Roman" pitchFamily="18" charset="0"/>
              </a:rPr>
              <a:t>+</a:t>
            </a:r>
            <a:r>
              <a:rPr lang="en-US" sz="1600" i="1" dirty="0">
                <a:latin typeface="Times New Roman" pitchFamily="18" charset="0"/>
                <a:cs typeface="Times New Roman" pitchFamily="18" charset="0"/>
              </a:rPr>
              <a:t>H</a:t>
            </a:r>
            <a:r>
              <a:rPr lang="en-US" sz="1600" baseline="-25000" dirty="0">
                <a:latin typeface="Times New Roman" pitchFamily="18" charset="0"/>
                <a:cs typeface="Times New Roman" pitchFamily="18" charset="0"/>
              </a:rPr>
              <a:t>C</a:t>
            </a:r>
            <a:r>
              <a:rPr lang="en-US" sz="1600" dirty="0">
                <a:latin typeface="Times New Roman" pitchFamily="18" charset="0"/>
                <a:cs typeface="Times New Roman" pitchFamily="18" charset="0"/>
              </a:rPr>
              <a:t>+</a:t>
            </a:r>
            <a:r>
              <a:rPr lang="en-US" sz="1600" i="1" dirty="0">
                <a:latin typeface="Times New Roman" pitchFamily="18" charset="0"/>
                <a:cs typeface="Times New Roman" pitchFamily="18" charset="0"/>
              </a:rPr>
              <a:t>H</a:t>
            </a:r>
            <a:r>
              <a:rPr lang="en-US" sz="1600" baseline="-25000" dirty="0">
                <a:latin typeface="Times New Roman" pitchFamily="18" charset="0"/>
                <a:cs typeface="Times New Roman" pitchFamily="18" charset="0"/>
              </a:rPr>
              <a:t>R </a:t>
            </a:r>
            <a:r>
              <a:rPr lang="en-US" sz="1600" dirty="0">
                <a:latin typeface="Times New Roman" pitchFamily="18" charset="0"/>
                <a:cs typeface="Times New Roman" pitchFamily="18" charset="0"/>
              </a:rPr>
              <a:t>+</a:t>
            </a:r>
            <a:r>
              <a:rPr lang="en-US" sz="1600" i="1" dirty="0">
                <a:latin typeface="Times New Roman" pitchFamily="18" charset="0"/>
                <a:cs typeface="Times New Roman" pitchFamily="18" charset="0"/>
              </a:rPr>
              <a:t>V</a:t>
            </a:r>
          </a:p>
        </p:txBody>
      </p:sp>
      <p:sp>
        <p:nvSpPr>
          <p:cNvPr id="46093" name="Text Box 11"/>
          <p:cNvSpPr txBox="1">
            <a:spLocks noChangeArrowheads="1"/>
          </p:cNvSpPr>
          <p:nvPr/>
        </p:nvSpPr>
        <p:spPr bwMode="auto">
          <a:xfrm>
            <a:off x="5816600" y="3330575"/>
            <a:ext cx="2133600" cy="338138"/>
          </a:xfrm>
          <a:prstGeom prst="rect">
            <a:avLst/>
          </a:prstGeom>
          <a:noFill/>
          <a:ln w="9525">
            <a:noFill/>
            <a:miter lim="800000"/>
            <a:headEnd/>
            <a:tailEnd/>
          </a:ln>
        </p:spPr>
        <p:txBody>
          <a:bodyPr>
            <a:spAutoFit/>
          </a:bodyPr>
          <a:lstStyle/>
          <a:p>
            <a:pPr>
              <a:spcBef>
                <a:spcPct val="50000"/>
              </a:spcBef>
            </a:pPr>
            <a:r>
              <a:rPr lang="en-US" sz="1600" i="1" dirty="0">
                <a:latin typeface="Times New Roman" pitchFamily="18" charset="0"/>
                <a:cs typeface="Times New Roman" pitchFamily="18" charset="0"/>
              </a:rPr>
              <a:t>H</a:t>
            </a:r>
            <a:r>
              <a:rPr lang="en-US" sz="1600" baseline="-25000" dirty="0">
                <a:latin typeface="Times New Roman" pitchFamily="18" charset="0"/>
                <a:cs typeface="Times New Roman" pitchFamily="18" charset="0"/>
              </a:rPr>
              <a:t>L</a:t>
            </a:r>
            <a:r>
              <a:rPr lang="en-US" sz="1600" dirty="0">
                <a:latin typeface="Times New Roman" pitchFamily="18" charset="0"/>
                <a:cs typeface="Times New Roman" pitchFamily="18" charset="0"/>
              </a:rPr>
              <a:t>+</a:t>
            </a:r>
            <a:r>
              <a:rPr lang="en-US" sz="1600" i="1" dirty="0">
                <a:latin typeface="Times New Roman" pitchFamily="18" charset="0"/>
                <a:cs typeface="Times New Roman" pitchFamily="18" charset="0"/>
              </a:rPr>
              <a:t>H</a:t>
            </a:r>
            <a:r>
              <a:rPr lang="en-US" sz="1600" baseline="-25000" dirty="0">
                <a:latin typeface="Times New Roman" pitchFamily="18" charset="0"/>
                <a:cs typeface="Times New Roman" pitchFamily="18" charset="0"/>
              </a:rPr>
              <a:t>C</a:t>
            </a:r>
            <a:r>
              <a:rPr lang="en-US" sz="1600" dirty="0">
                <a:latin typeface="Times New Roman" pitchFamily="18" charset="0"/>
                <a:cs typeface="Times New Roman" pitchFamily="18" charset="0"/>
              </a:rPr>
              <a:t>+</a:t>
            </a:r>
            <a:r>
              <a:rPr lang="en-US" sz="1600" i="1" dirty="0">
                <a:latin typeface="Times New Roman" pitchFamily="18" charset="0"/>
                <a:cs typeface="Times New Roman" pitchFamily="18" charset="0"/>
              </a:rPr>
              <a:t>H</a:t>
            </a:r>
            <a:r>
              <a:rPr lang="en-US" sz="1600" baseline="-25000" dirty="0">
                <a:latin typeface="Times New Roman" pitchFamily="18" charset="0"/>
                <a:cs typeface="Times New Roman" pitchFamily="18" charset="0"/>
              </a:rPr>
              <a:t>R </a:t>
            </a:r>
            <a:r>
              <a:rPr lang="en-US" sz="1600" dirty="0">
                <a:latin typeface="Times New Roman" pitchFamily="18" charset="0"/>
                <a:cs typeface="Times New Roman" pitchFamily="18" charset="0"/>
              </a:rPr>
              <a:t>+</a:t>
            </a:r>
            <a:r>
              <a:rPr lang="en-US" sz="1600" i="1" dirty="0">
                <a:latin typeface="Times New Roman" pitchFamily="18" charset="0"/>
                <a:cs typeface="Times New Roman" pitchFamily="18" charset="0"/>
              </a:rPr>
              <a:t>V</a:t>
            </a:r>
            <a:r>
              <a:rPr lang="en-US" sz="1600" dirty="0">
                <a:latin typeface="Times New Roman" pitchFamily="18" charset="0"/>
                <a:cs typeface="Times New Roman" pitchFamily="18" charset="0"/>
              </a:rPr>
              <a:t> +</a:t>
            </a:r>
            <a:r>
              <a:rPr lang="en-US" sz="1600" i="1" dirty="0" err="1">
                <a:latin typeface="Times New Roman" pitchFamily="18" charset="0"/>
                <a:cs typeface="Times New Roman" pitchFamily="18" charset="0"/>
              </a:rPr>
              <a:t>H</a:t>
            </a:r>
            <a:r>
              <a:rPr lang="en-US" sz="1600" baseline="-25000" dirty="0" err="1">
                <a:latin typeface="Times New Roman" pitchFamily="18" charset="0"/>
                <a:cs typeface="Times New Roman" pitchFamily="18" charset="0"/>
              </a:rPr>
              <a:t>n</a:t>
            </a:r>
            <a:endParaRPr lang="en-US" sz="1600" dirty="0">
              <a:latin typeface="Times New Roman" pitchFamily="18" charset="0"/>
              <a:cs typeface="Times New Roman" pitchFamily="18" charset="0"/>
            </a:endParaRPr>
          </a:p>
        </p:txBody>
      </p:sp>
      <p:sp>
        <p:nvSpPr>
          <p:cNvPr id="46094" name="Text Box 12"/>
          <p:cNvSpPr txBox="1">
            <a:spLocks noChangeArrowheads="1"/>
          </p:cNvSpPr>
          <p:nvPr/>
        </p:nvSpPr>
        <p:spPr bwMode="auto">
          <a:xfrm>
            <a:off x="635000" y="4854575"/>
            <a:ext cx="577850" cy="396875"/>
          </a:xfrm>
          <a:prstGeom prst="rect">
            <a:avLst/>
          </a:prstGeom>
          <a:noFill/>
          <a:ln w="9525">
            <a:noFill/>
            <a:miter lim="800000"/>
            <a:headEnd/>
            <a:tailEnd/>
          </a:ln>
        </p:spPr>
        <p:txBody>
          <a:bodyPr>
            <a:spAutoFit/>
          </a:bodyPr>
          <a:lstStyle/>
          <a:p>
            <a:pPr>
              <a:spcBef>
                <a:spcPct val="50000"/>
              </a:spcBef>
            </a:pPr>
            <a:r>
              <a:rPr lang="en-US" sz="2000" i="1" dirty="0">
                <a:latin typeface="Times New Roman" pitchFamily="18" charset="0"/>
                <a:cs typeface="Times New Roman" pitchFamily="18" charset="0"/>
              </a:rPr>
              <a:t>g</a:t>
            </a:r>
            <a:r>
              <a:rPr lang="el-GR" sz="2000" i="1" baseline="-25000" dirty="0">
                <a:latin typeface="Times New Roman" pitchFamily="18" charset="0"/>
                <a:cs typeface="Times New Roman" pitchFamily="18" charset="0"/>
                <a:sym typeface="Symbol" pitchFamily="18" charset="2"/>
              </a:rPr>
              <a:t></a:t>
            </a:r>
            <a:endParaRPr lang="el-GR" sz="2000" i="1" dirty="0">
              <a:latin typeface="Times New Roman" pitchFamily="18" charset="0"/>
              <a:cs typeface="Times New Roman" pitchFamily="18" charset="0"/>
              <a:sym typeface="Symbol" pitchFamily="18" charset="2"/>
            </a:endParaRPr>
          </a:p>
        </p:txBody>
      </p:sp>
      <p:sp>
        <p:nvSpPr>
          <p:cNvPr id="46095" name="Text Box 13"/>
          <p:cNvSpPr txBox="1">
            <a:spLocks noChangeArrowheads="1"/>
          </p:cNvSpPr>
          <p:nvPr/>
        </p:nvSpPr>
        <p:spPr bwMode="auto">
          <a:xfrm>
            <a:off x="2852738" y="4597400"/>
            <a:ext cx="614362" cy="369332"/>
          </a:xfrm>
          <a:prstGeom prst="rect">
            <a:avLst/>
          </a:prstGeom>
          <a:noFill/>
          <a:ln w="9525">
            <a:noFill/>
            <a:miter lim="800000"/>
            <a:headEnd/>
            <a:tailEnd/>
          </a:ln>
        </p:spPr>
        <p:txBody>
          <a:bodyPr>
            <a:spAutoFit/>
          </a:bodyPr>
          <a:lstStyle/>
          <a:p>
            <a:pPr>
              <a:spcBef>
                <a:spcPct val="50000"/>
              </a:spcBef>
            </a:pPr>
            <a:r>
              <a:rPr lang="en-US" i="1" dirty="0">
                <a:latin typeface="Times New Roman" pitchFamily="18" charset="0"/>
                <a:cs typeface="Times New Roman" pitchFamily="18" charset="0"/>
              </a:rPr>
              <a:t>G</a:t>
            </a:r>
            <a:r>
              <a:rPr lang="en-US" baseline="-25000" dirty="0">
                <a:latin typeface="Times New Roman" pitchFamily="18" charset="0"/>
                <a:cs typeface="Times New Roman" pitchFamily="18" charset="0"/>
              </a:rPr>
              <a:t>0</a:t>
            </a:r>
            <a:endParaRPr lang="en-US" dirty="0">
              <a:latin typeface="Times New Roman" pitchFamily="18" charset="0"/>
              <a:cs typeface="Times New Roman" pitchFamily="18" charset="0"/>
            </a:endParaRPr>
          </a:p>
        </p:txBody>
      </p:sp>
      <p:sp>
        <p:nvSpPr>
          <p:cNvPr id="46096" name="Text Box 14"/>
          <p:cNvSpPr txBox="1">
            <a:spLocks noChangeArrowheads="1"/>
          </p:cNvSpPr>
          <p:nvPr/>
        </p:nvSpPr>
        <p:spPr bwMode="auto">
          <a:xfrm>
            <a:off x="6654800" y="4030663"/>
            <a:ext cx="457200" cy="366712"/>
          </a:xfrm>
          <a:prstGeom prst="rect">
            <a:avLst/>
          </a:prstGeom>
          <a:noFill/>
          <a:ln w="9525">
            <a:noFill/>
            <a:miter lim="800000"/>
            <a:headEnd/>
            <a:tailEnd/>
          </a:ln>
        </p:spPr>
        <p:txBody>
          <a:bodyPr>
            <a:spAutoFit/>
          </a:bodyPr>
          <a:lstStyle/>
          <a:p>
            <a:pPr>
              <a:spcBef>
                <a:spcPct val="50000"/>
              </a:spcBef>
            </a:pPr>
            <a:r>
              <a:rPr lang="en-US" i="1" dirty="0">
                <a:latin typeface="Times New Roman" pitchFamily="18" charset="0"/>
                <a:cs typeface="Times New Roman" pitchFamily="18" charset="0"/>
              </a:rPr>
              <a:t>G</a:t>
            </a:r>
          </a:p>
        </p:txBody>
      </p:sp>
      <p:sp>
        <p:nvSpPr>
          <p:cNvPr id="46099" name="Text Box 17"/>
          <p:cNvSpPr txBox="1">
            <a:spLocks noChangeArrowheads="1"/>
          </p:cNvSpPr>
          <p:nvPr/>
        </p:nvSpPr>
        <p:spPr bwMode="auto">
          <a:xfrm>
            <a:off x="330200" y="5540375"/>
            <a:ext cx="1905000" cy="338138"/>
          </a:xfrm>
          <a:prstGeom prst="rect">
            <a:avLst/>
          </a:prstGeom>
          <a:noFill/>
          <a:ln w="9525">
            <a:noFill/>
            <a:miter lim="800000"/>
            <a:headEnd/>
            <a:tailEnd/>
          </a:ln>
        </p:spPr>
        <p:txBody>
          <a:bodyPr>
            <a:spAutoFit/>
          </a:bodyPr>
          <a:lstStyle/>
          <a:p>
            <a:pPr>
              <a:spcBef>
                <a:spcPct val="50000"/>
              </a:spcBef>
            </a:pPr>
            <a:r>
              <a:rPr lang="en-US" sz="1600" dirty="0">
                <a:latin typeface="Times New Roman" pitchFamily="18" charset="0"/>
                <a:cs typeface="Times New Roman" pitchFamily="18" charset="0"/>
              </a:rPr>
              <a:t>Equilibrium at </a:t>
            </a:r>
            <a:r>
              <a:rPr lang="en-US" sz="1600" i="1" dirty="0">
                <a:latin typeface="Times New Roman" pitchFamily="18" charset="0"/>
                <a:cs typeface="Times New Roman" pitchFamily="18" charset="0"/>
              </a:rPr>
              <a:t>T</a:t>
            </a:r>
            <a:r>
              <a:rPr lang="el-GR" sz="1600" baseline="-25000" dirty="0">
                <a:latin typeface="Times New Roman" pitchFamily="18" charset="0"/>
                <a:cs typeface="Times New Roman" pitchFamily="18" charset="0"/>
              </a:rPr>
              <a:t>α</a:t>
            </a:r>
            <a:endParaRPr lang="el-GR" sz="1600" dirty="0">
              <a:latin typeface="Times New Roman" pitchFamily="18" charset="0"/>
              <a:cs typeface="Times New Roman" pitchFamily="18" charset="0"/>
            </a:endParaRPr>
          </a:p>
        </p:txBody>
      </p:sp>
      <p:sp>
        <p:nvSpPr>
          <p:cNvPr id="46100" name="Text Box 18"/>
          <p:cNvSpPr txBox="1">
            <a:spLocks noChangeArrowheads="1"/>
          </p:cNvSpPr>
          <p:nvPr/>
        </p:nvSpPr>
        <p:spPr bwMode="auto">
          <a:xfrm>
            <a:off x="6578600" y="5967413"/>
            <a:ext cx="2852738" cy="584200"/>
          </a:xfrm>
          <a:prstGeom prst="rect">
            <a:avLst/>
          </a:prstGeom>
          <a:noFill/>
          <a:ln w="9525">
            <a:noFill/>
            <a:miter lim="800000"/>
            <a:headEnd/>
            <a:tailEnd/>
          </a:ln>
        </p:spPr>
        <p:txBody>
          <a:bodyPr>
            <a:spAutoFit/>
          </a:bodyPr>
          <a:lstStyle/>
          <a:p>
            <a:pPr>
              <a:spcBef>
                <a:spcPct val="50000"/>
              </a:spcBef>
            </a:pPr>
            <a:r>
              <a:rPr lang="en-US" sz="1600" dirty="0">
                <a:latin typeface="Times New Roman" pitchFamily="18" charset="0"/>
                <a:cs typeface="Times New Roman" pitchFamily="18" charset="0"/>
              </a:rPr>
              <a:t>Nonequilibrium steady state established</a:t>
            </a:r>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Rectangle 2"/>
          <p:cNvSpPr>
            <a:spLocks noGrp="1" noChangeArrowheads="1"/>
          </p:cNvSpPr>
          <p:nvPr>
            <p:ph type="title"/>
          </p:nvPr>
        </p:nvSpPr>
        <p:spPr/>
        <p:txBody>
          <a:bodyPr>
            <a:normAutofit/>
          </a:bodyPr>
          <a:lstStyle/>
          <a:p>
            <a:r>
              <a:rPr lang="en-US" dirty="0" smtClean="0"/>
              <a:t>Sudden Switch-on</a:t>
            </a:r>
          </a:p>
        </p:txBody>
      </p:sp>
      <p:sp>
        <p:nvSpPr>
          <p:cNvPr id="46082" name="Slide Number Placeholder 4"/>
          <p:cNvSpPr>
            <a:spLocks noGrp="1"/>
          </p:cNvSpPr>
          <p:nvPr>
            <p:ph type="sldNum" sz="quarter" idx="12"/>
          </p:nvPr>
        </p:nvSpPr>
        <p:spPr>
          <a:noFill/>
        </p:spPr>
        <p:txBody>
          <a:bodyPr/>
          <a:lstStyle/>
          <a:p>
            <a:fld id="{1AF897A5-89D1-4390-9A23-5BC6378C6A36}" type="slidenum">
              <a:rPr lang="en-US" smtClean="0">
                <a:latin typeface="Arial" charset="0"/>
                <a:cs typeface="Arial" charset="0"/>
              </a:rPr>
              <a:pPr/>
              <a:t>75</a:t>
            </a:fld>
            <a:endParaRPr lang="en-US" smtClean="0">
              <a:latin typeface="Arial" charset="0"/>
              <a:cs typeface="Arial" charset="0"/>
            </a:endParaRPr>
          </a:p>
        </p:txBody>
      </p:sp>
      <p:sp>
        <p:nvSpPr>
          <p:cNvPr id="46085" name="Slide Number Placeholder 5"/>
          <p:cNvSpPr txBox="1">
            <a:spLocks/>
          </p:cNvSpPr>
          <p:nvPr/>
        </p:nvSpPr>
        <p:spPr bwMode="auto">
          <a:xfrm>
            <a:off x="7046913" y="7216775"/>
            <a:ext cx="1903412" cy="457200"/>
          </a:xfrm>
          <a:prstGeom prst="rect">
            <a:avLst/>
          </a:prstGeom>
          <a:noFill/>
          <a:ln w="9525">
            <a:noFill/>
            <a:miter lim="800000"/>
            <a:headEnd/>
            <a:tailEnd/>
          </a:ln>
        </p:spPr>
        <p:txBody>
          <a:bodyPr/>
          <a:lstStyle/>
          <a:p>
            <a:fld id="{438EA4FD-5716-4EE2-A04D-48ABC679A494}" type="slidenum">
              <a:rPr lang="en-US"/>
              <a:pPr/>
              <a:t>75</a:t>
            </a:fld>
            <a:endParaRPr lang="en-US"/>
          </a:p>
        </p:txBody>
      </p:sp>
      <p:sp>
        <p:nvSpPr>
          <p:cNvPr id="46086" name="Line 4"/>
          <p:cNvSpPr>
            <a:spLocks noChangeShapeType="1"/>
          </p:cNvSpPr>
          <p:nvPr/>
        </p:nvSpPr>
        <p:spPr bwMode="auto">
          <a:xfrm>
            <a:off x="406400" y="5235575"/>
            <a:ext cx="8077200" cy="0"/>
          </a:xfrm>
          <a:prstGeom prst="line">
            <a:avLst/>
          </a:prstGeom>
          <a:noFill/>
          <a:ln w="9525">
            <a:solidFill>
              <a:schemeClr val="tx1"/>
            </a:solidFill>
            <a:round/>
            <a:headEnd/>
            <a:tailEnd type="triangle" w="med" len="med"/>
          </a:ln>
        </p:spPr>
        <p:txBody>
          <a:bodyPr/>
          <a:lstStyle/>
          <a:p>
            <a:endParaRPr lang="en-US"/>
          </a:p>
        </p:txBody>
      </p:sp>
      <p:sp>
        <p:nvSpPr>
          <p:cNvPr id="46088" name="Line 6"/>
          <p:cNvSpPr>
            <a:spLocks noChangeShapeType="1"/>
          </p:cNvSpPr>
          <p:nvPr/>
        </p:nvSpPr>
        <p:spPr bwMode="auto">
          <a:xfrm>
            <a:off x="4038600" y="4930775"/>
            <a:ext cx="0" cy="685800"/>
          </a:xfrm>
          <a:prstGeom prst="line">
            <a:avLst/>
          </a:prstGeom>
          <a:noFill/>
          <a:ln w="9525">
            <a:solidFill>
              <a:schemeClr val="tx1"/>
            </a:solidFill>
            <a:round/>
            <a:headEnd/>
            <a:tailEnd/>
          </a:ln>
        </p:spPr>
        <p:txBody>
          <a:bodyPr/>
          <a:lstStyle/>
          <a:p>
            <a:endParaRPr lang="en-US"/>
          </a:p>
        </p:txBody>
      </p:sp>
      <p:sp>
        <p:nvSpPr>
          <p:cNvPr id="46089" name="Text Box 7"/>
          <p:cNvSpPr txBox="1">
            <a:spLocks noChangeArrowheads="1"/>
          </p:cNvSpPr>
          <p:nvPr/>
        </p:nvSpPr>
        <p:spPr bwMode="auto">
          <a:xfrm>
            <a:off x="7512050" y="5576888"/>
            <a:ext cx="838200" cy="366712"/>
          </a:xfrm>
          <a:prstGeom prst="rect">
            <a:avLst/>
          </a:prstGeom>
          <a:noFill/>
          <a:ln w="9525">
            <a:noFill/>
            <a:miter lim="800000"/>
            <a:headEnd/>
            <a:tailEnd/>
          </a:ln>
        </p:spPr>
        <p:txBody>
          <a:bodyPr>
            <a:spAutoFit/>
          </a:bodyPr>
          <a:lstStyle/>
          <a:p>
            <a:pPr>
              <a:spcBef>
                <a:spcPct val="50000"/>
              </a:spcBef>
            </a:pPr>
            <a:r>
              <a:rPr lang="en-US" i="1" dirty="0">
                <a:latin typeface="Times New Roman" pitchFamily="18" charset="0"/>
                <a:cs typeface="Times New Roman" pitchFamily="18" charset="0"/>
              </a:rPr>
              <a:t>t</a:t>
            </a:r>
            <a:r>
              <a:rPr lang="en-US" dirty="0">
                <a:latin typeface="Times New Roman" pitchFamily="18" charset="0"/>
                <a:cs typeface="Times New Roman" pitchFamily="18" charset="0"/>
              </a:rPr>
              <a:t> = </a:t>
            </a:r>
            <a:r>
              <a:rPr lang="en-US" dirty="0" smtClean="0">
                <a:latin typeface="Times New Roman" pitchFamily="18" charset="0"/>
                <a:cs typeface="Times New Roman" pitchFamily="18" charset="0"/>
              </a:rPr>
              <a:t>∞</a:t>
            </a:r>
            <a:endParaRPr lang="en-US" dirty="0">
              <a:latin typeface="Times New Roman" pitchFamily="18" charset="0"/>
              <a:cs typeface="Times New Roman" pitchFamily="18" charset="0"/>
            </a:endParaRPr>
          </a:p>
        </p:txBody>
      </p:sp>
      <p:sp>
        <p:nvSpPr>
          <p:cNvPr id="46090" name="Text Box 8"/>
          <p:cNvSpPr txBox="1">
            <a:spLocks noChangeArrowheads="1"/>
          </p:cNvSpPr>
          <p:nvPr/>
        </p:nvSpPr>
        <p:spPr bwMode="auto">
          <a:xfrm>
            <a:off x="330200" y="5235575"/>
            <a:ext cx="1219200" cy="366713"/>
          </a:xfrm>
          <a:prstGeom prst="rect">
            <a:avLst/>
          </a:prstGeom>
          <a:noFill/>
          <a:ln w="9525">
            <a:noFill/>
            <a:miter lim="800000"/>
            <a:headEnd/>
            <a:tailEnd/>
          </a:ln>
        </p:spPr>
        <p:txBody>
          <a:bodyPr>
            <a:spAutoFit/>
          </a:bodyPr>
          <a:lstStyle/>
          <a:p>
            <a:pPr>
              <a:spcBef>
                <a:spcPct val="50000"/>
              </a:spcBef>
            </a:pPr>
            <a:r>
              <a:rPr lang="en-US" i="1" dirty="0">
                <a:latin typeface="Times New Roman" pitchFamily="18" charset="0"/>
                <a:cs typeface="Times New Roman" pitchFamily="18" charset="0"/>
              </a:rPr>
              <a:t>t</a:t>
            </a:r>
            <a:r>
              <a:rPr lang="en-US" i="1" dirty="0"/>
              <a:t> </a:t>
            </a:r>
            <a:r>
              <a:rPr lang="en-US" dirty="0"/>
              <a:t>= </a:t>
            </a:r>
            <a:r>
              <a:rPr lang="en-US" dirty="0">
                <a:cs typeface="Times New Roman" pitchFamily="18" charset="0"/>
                <a:sym typeface="Symbol" pitchFamily="18" charset="2"/>
              </a:rPr>
              <a:t>− </a:t>
            </a:r>
            <a:r>
              <a:rPr lang="en-US" dirty="0">
                <a:latin typeface="Comic Sans MS" pitchFamily="66" charset="0"/>
                <a:sym typeface="Symbol" pitchFamily="18" charset="2"/>
              </a:rPr>
              <a:t></a:t>
            </a:r>
          </a:p>
        </p:txBody>
      </p:sp>
      <p:sp>
        <p:nvSpPr>
          <p:cNvPr id="46091" name="Text Box 9"/>
          <p:cNvSpPr txBox="1">
            <a:spLocks noChangeArrowheads="1"/>
          </p:cNvSpPr>
          <p:nvPr/>
        </p:nvSpPr>
        <p:spPr bwMode="auto">
          <a:xfrm>
            <a:off x="254000" y="4343400"/>
            <a:ext cx="1447800" cy="400110"/>
          </a:xfrm>
          <a:prstGeom prst="rect">
            <a:avLst/>
          </a:prstGeom>
          <a:noFill/>
          <a:ln w="9525">
            <a:noFill/>
            <a:miter lim="800000"/>
            <a:headEnd/>
            <a:tailEnd/>
          </a:ln>
        </p:spPr>
        <p:txBody>
          <a:bodyPr>
            <a:spAutoFit/>
          </a:bodyPr>
          <a:lstStyle/>
          <a:p>
            <a:pPr>
              <a:spcBef>
                <a:spcPct val="50000"/>
              </a:spcBef>
            </a:pPr>
            <a:r>
              <a:rPr lang="en-US" sz="2000" i="1" dirty="0">
                <a:latin typeface="Times New Roman" pitchFamily="18" charset="0"/>
                <a:cs typeface="Times New Roman" pitchFamily="18" charset="0"/>
              </a:rPr>
              <a:t>H</a:t>
            </a:r>
            <a:r>
              <a:rPr lang="en-US" sz="2000" baseline="-25000" dirty="0">
                <a:latin typeface="Times New Roman" pitchFamily="18" charset="0"/>
                <a:cs typeface="Times New Roman" pitchFamily="18" charset="0"/>
              </a:rPr>
              <a:t>L</a:t>
            </a:r>
            <a:r>
              <a:rPr lang="en-US" sz="2000" dirty="0">
                <a:latin typeface="Times New Roman" pitchFamily="18" charset="0"/>
                <a:cs typeface="Times New Roman" pitchFamily="18" charset="0"/>
              </a:rPr>
              <a:t>+</a:t>
            </a:r>
            <a:r>
              <a:rPr lang="en-US" sz="2000" i="1" dirty="0">
                <a:latin typeface="Times New Roman" pitchFamily="18" charset="0"/>
                <a:cs typeface="Times New Roman" pitchFamily="18" charset="0"/>
              </a:rPr>
              <a:t>H</a:t>
            </a:r>
            <a:r>
              <a:rPr lang="en-US" sz="2000" baseline="-25000" dirty="0">
                <a:latin typeface="Times New Roman" pitchFamily="18" charset="0"/>
                <a:cs typeface="Times New Roman" pitchFamily="18" charset="0"/>
              </a:rPr>
              <a:t>C</a:t>
            </a:r>
            <a:r>
              <a:rPr lang="en-US" sz="2000" dirty="0">
                <a:latin typeface="Times New Roman" pitchFamily="18" charset="0"/>
                <a:cs typeface="Times New Roman" pitchFamily="18" charset="0"/>
              </a:rPr>
              <a:t>+</a:t>
            </a:r>
            <a:r>
              <a:rPr lang="en-US" sz="2000" i="1" dirty="0">
                <a:latin typeface="Times New Roman" pitchFamily="18" charset="0"/>
                <a:cs typeface="Times New Roman" pitchFamily="18" charset="0"/>
              </a:rPr>
              <a:t>H</a:t>
            </a:r>
            <a:r>
              <a:rPr lang="en-US" sz="2000" baseline="-25000" dirty="0">
                <a:latin typeface="Times New Roman" pitchFamily="18" charset="0"/>
                <a:cs typeface="Times New Roman" pitchFamily="18" charset="0"/>
              </a:rPr>
              <a:t>R</a:t>
            </a:r>
            <a:endParaRPr lang="en-US" sz="2000" dirty="0">
              <a:latin typeface="Times New Roman" pitchFamily="18" charset="0"/>
              <a:cs typeface="Times New Roman" pitchFamily="18" charset="0"/>
            </a:endParaRPr>
          </a:p>
        </p:txBody>
      </p:sp>
      <p:sp>
        <p:nvSpPr>
          <p:cNvPr id="46093" name="Text Box 11"/>
          <p:cNvSpPr txBox="1">
            <a:spLocks noChangeArrowheads="1"/>
          </p:cNvSpPr>
          <p:nvPr/>
        </p:nvSpPr>
        <p:spPr bwMode="auto">
          <a:xfrm>
            <a:off x="4191000" y="2495490"/>
            <a:ext cx="2590800" cy="400110"/>
          </a:xfrm>
          <a:prstGeom prst="rect">
            <a:avLst/>
          </a:prstGeom>
          <a:noFill/>
          <a:ln w="9525">
            <a:noFill/>
            <a:miter lim="800000"/>
            <a:headEnd/>
            <a:tailEnd/>
          </a:ln>
        </p:spPr>
        <p:txBody>
          <a:bodyPr wrap="square">
            <a:spAutoFit/>
          </a:bodyPr>
          <a:lstStyle/>
          <a:p>
            <a:pPr>
              <a:spcBef>
                <a:spcPct val="50000"/>
              </a:spcBef>
            </a:pPr>
            <a:r>
              <a:rPr lang="en-US" sz="2000" i="1" dirty="0">
                <a:latin typeface="Times New Roman" pitchFamily="18" charset="0"/>
                <a:cs typeface="Times New Roman" pitchFamily="18" charset="0"/>
              </a:rPr>
              <a:t>H</a:t>
            </a:r>
            <a:r>
              <a:rPr lang="en-US" sz="2000" baseline="-25000" dirty="0">
                <a:latin typeface="Times New Roman" pitchFamily="18" charset="0"/>
                <a:cs typeface="Times New Roman" pitchFamily="18" charset="0"/>
              </a:rPr>
              <a:t>L</a:t>
            </a:r>
            <a:r>
              <a:rPr lang="en-US" sz="2000" dirty="0">
                <a:latin typeface="Times New Roman" pitchFamily="18" charset="0"/>
                <a:cs typeface="Times New Roman" pitchFamily="18" charset="0"/>
              </a:rPr>
              <a:t>+</a:t>
            </a:r>
            <a:r>
              <a:rPr lang="en-US" sz="2000" i="1" dirty="0">
                <a:latin typeface="Times New Roman" pitchFamily="18" charset="0"/>
                <a:cs typeface="Times New Roman" pitchFamily="18" charset="0"/>
              </a:rPr>
              <a:t>H</a:t>
            </a:r>
            <a:r>
              <a:rPr lang="en-US" sz="2000" baseline="-25000" dirty="0">
                <a:latin typeface="Times New Roman" pitchFamily="18" charset="0"/>
                <a:cs typeface="Times New Roman" pitchFamily="18" charset="0"/>
              </a:rPr>
              <a:t>C</a:t>
            </a:r>
            <a:r>
              <a:rPr lang="en-US" sz="2000" dirty="0">
                <a:latin typeface="Times New Roman" pitchFamily="18" charset="0"/>
                <a:cs typeface="Times New Roman" pitchFamily="18" charset="0"/>
              </a:rPr>
              <a:t>+</a:t>
            </a:r>
            <a:r>
              <a:rPr lang="en-US" sz="2000" i="1" dirty="0">
                <a:latin typeface="Times New Roman" pitchFamily="18" charset="0"/>
                <a:cs typeface="Times New Roman" pitchFamily="18" charset="0"/>
              </a:rPr>
              <a:t>H</a:t>
            </a:r>
            <a:r>
              <a:rPr lang="en-US" sz="2000" baseline="-25000" dirty="0">
                <a:latin typeface="Times New Roman" pitchFamily="18" charset="0"/>
                <a:cs typeface="Times New Roman" pitchFamily="18" charset="0"/>
              </a:rPr>
              <a:t>R </a:t>
            </a:r>
            <a:r>
              <a:rPr lang="en-US" sz="2000" dirty="0">
                <a:latin typeface="Times New Roman" pitchFamily="18" charset="0"/>
                <a:cs typeface="Times New Roman" pitchFamily="18" charset="0"/>
              </a:rPr>
              <a:t>+</a:t>
            </a:r>
            <a:r>
              <a:rPr lang="en-US" sz="2000" i="1" dirty="0">
                <a:latin typeface="Times New Roman" pitchFamily="18" charset="0"/>
                <a:cs typeface="Times New Roman" pitchFamily="18" charset="0"/>
              </a:rPr>
              <a:t>V</a:t>
            </a:r>
            <a:r>
              <a:rPr lang="en-US" sz="2000" dirty="0">
                <a:latin typeface="Times New Roman" pitchFamily="18" charset="0"/>
                <a:cs typeface="Times New Roman" pitchFamily="18" charset="0"/>
              </a:rPr>
              <a:t> +</a:t>
            </a:r>
            <a:r>
              <a:rPr lang="en-US" sz="2000" i="1" dirty="0" err="1">
                <a:latin typeface="Times New Roman" pitchFamily="18" charset="0"/>
                <a:cs typeface="Times New Roman" pitchFamily="18" charset="0"/>
              </a:rPr>
              <a:t>H</a:t>
            </a:r>
            <a:r>
              <a:rPr lang="en-US" sz="2000" baseline="-25000" dirty="0" err="1">
                <a:latin typeface="Times New Roman" pitchFamily="18" charset="0"/>
                <a:cs typeface="Times New Roman" pitchFamily="18" charset="0"/>
              </a:rPr>
              <a:t>n</a:t>
            </a:r>
            <a:endParaRPr lang="en-US" sz="2000" dirty="0">
              <a:latin typeface="Times New Roman" pitchFamily="18" charset="0"/>
              <a:cs typeface="Times New Roman" pitchFamily="18" charset="0"/>
            </a:endParaRPr>
          </a:p>
        </p:txBody>
      </p:sp>
      <p:sp>
        <p:nvSpPr>
          <p:cNvPr id="46094" name="Text Box 12"/>
          <p:cNvSpPr txBox="1">
            <a:spLocks noChangeArrowheads="1"/>
          </p:cNvSpPr>
          <p:nvPr/>
        </p:nvSpPr>
        <p:spPr bwMode="auto">
          <a:xfrm>
            <a:off x="635000" y="4854575"/>
            <a:ext cx="577850" cy="396875"/>
          </a:xfrm>
          <a:prstGeom prst="rect">
            <a:avLst/>
          </a:prstGeom>
          <a:noFill/>
          <a:ln w="9525">
            <a:noFill/>
            <a:miter lim="800000"/>
            <a:headEnd/>
            <a:tailEnd/>
          </a:ln>
        </p:spPr>
        <p:txBody>
          <a:bodyPr>
            <a:spAutoFit/>
          </a:bodyPr>
          <a:lstStyle/>
          <a:p>
            <a:pPr>
              <a:spcBef>
                <a:spcPct val="50000"/>
              </a:spcBef>
            </a:pPr>
            <a:r>
              <a:rPr lang="en-US" sz="2000" i="1" dirty="0">
                <a:latin typeface="Times New Roman" pitchFamily="18" charset="0"/>
                <a:cs typeface="Times New Roman" pitchFamily="18" charset="0"/>
              </a:rPr>
              <a:t>g</a:t>
            </a:r>
            <a:r>
              <a:rPr lang="el-GR" sz="2000" i="1" baseline="-25000" dirty="0">
                <a:latin typeface="Times New Roman" pitchFamily="18" charset="0"/>
                <a:cs typeface="Times New Roman" pitchFamily="18" charset="0"/>
                <a:sym typeface="Symbol" pitchFamily="18" charset="2"/>
              </a:rPr>
              <a:t></a:t>
            </a:r>
            <a:endParaRPr lang="el-GR" sz="2000" i="1" dirty="0">
              <a:latin typeface="Times New Roman" pitchFamily="18" charset="0"/>
              <a:cs typeface="Times New Roman" pitchFamily="18" charset="0"/>
              <a:sym typeface="Symbol" pitchFamily="18" charset="2"/>
            </a:endParaRPr>
          </a:p>
        </p:txBody>
      </p:sp>
      <p:sp>
        <p:nvSpPr>
          <p:cNvPr id="46098" name="Text Box 16"/>
          <p:cNvSpPr txBox="1">
            <a:spLocks noChangeArrowheads="1"/>
          </p:cNvSpPr>
          <p:nvPr/>
        </p:nvSpPr>
        <p:spPr bwMode="auto">
          <a:xfrm>
            <a:off x="4572000" y="3505200"/>
            <a:ext cx="2209800" cy="338138"/>
          </a:xfrm>
          <a:prstGeom prst="rect">
            <a:avLst/>
          </a:prstGeom>
          <a:noFill/>
          <a:ln w="9525">
            <a:noFill/>
            <a:miter lim="800000"/>
            <a:headEnd/>
            <a:tailEnd/>
          </a:ln>
        </p:spPr>
        <p:txBody>
          <a:bodyPr>
            <a:spAutoFit/>
          </a:bodyPr>
          <a:lstStyle/>
          <a:p>
            <a:pPr>
              <a:spcBef>
                <a:spcPct val="50000"/>
              </a:spcBef>
            </a:pPr>
            <a:r>
              <a:rPr lang="en-US" sz="1600" dirty="0">
                <a:latin typeface="Times New Roman" pitchFamily="18" charset="0"/>
                <a:cs typeface="Times New Roman" pitchFamily="18" charset="0"/>
              </a:rPr>
              <a:t>Green’s </a:t>
            </a:r>
            <a:r>
              <a:rPr lang="en-US" sz="1600" dirty="0" smtClean="0">
                <a:latin typeface="Times New Roman" pitchFamily="18" charset="0"/>
                <a:cs typeface="Times New Roman" pitchFamily="18" charset="0"/>
              </a:rPr>
              <a:t>function </a:t>
            </a:r>
            <a:r>
              <a:rPr lang="en-US" sz="1600" i="1" dirty="0" smtClean="0">
                <a:latin typeface="Times New Roman" pitchFamily="18" charset="0"/>
                <a:cs typeface="Times New Roman" pitchFamily="18" charset="0"/>
              </a:rPr>
              <a:t>G</a:t>
            </a:r>
            <a:endParaRPr lang="en-US" sz="1600" i="1" dirty="0">
              <a:latin typeface="Times New Roman" pitchFamily="18" charset="0"/>
              <a:cs typeface="Times New Roman" pitchFamily="18" charset="0"/>
            </a:endParaRPr>
          </a:p>
        </p:txBody>
      </p:sp>
      <p:sp>
        <p:nvSpPr>
          <p:cNvPr id="46099" name="Text Box 17"/>
          <p:cNvSpPr txBox="1">
            <a:spLocks noChangeArrowheads="1"/>
          </p:cNvSpPr>
          <p:nvPr/>
        </p:nvSpPr>
        <p:spPr bwMode="auto">
          <a:xfrm>
            <a:off x="330200" y="5540375"/>
            <a:ext cx="1905000" cy="338138"/>
          </a:xfrm>
          <a:prstGeom prst="rect">
            <a:avLst/>
          </a:prstGeom>
          <a:noFill/>
          <a:ln w="9525">
            <a:noFill/>
            <a:miter lim="800000"/>
            <a:headEnd/>
            <a:tailEnd/>
          </a:ln>
        </p:spPr>
        <p:txBody>
          <a:bodyPr>
            <a:spAutoFit/>
          </a:bodyPr>
          <a:lstStyle/>
          <a:p>
            <a:pPr>
              <a:spcBef>
                <a:spcPct val="50000"/>
              </a:spcBef>
            </a:pPr>
            <a:r>
              <a:rPr lang="en-US" sz="1600" dirty="0">
                <a:latin typeface="Times New Roman" pitchFamily="18" charset="0"/>
                <a:cs typeface="Times New Roman" pitchFamily="18" charset="0"/>
              </a:rPr>
              <a:t>Equilibrium at </a:t>
            </a:r>
            <a:r>
              <a:rPr lang="en-US" sz="1600" i="1" dirty="0">
                <a:latin typeface="Times New Roman" pitchFamily="18" charset="0"/>
                <a:cs typeface="Times New Roman" pitchFamily="18" charset="0"/>
              </a:rPr>
              <a:t>T</a:t>
            </a:r>
            <a:r>
              <a:rPr lang="el-GR" sz="1600" baseline="-25000" dirty="0">
                <a:latin typeface="Times New Roman" pitchFamily="18" charset="0"/>
                <a:cs typeface="Times New Roman" pitchFamily="18" charset="0"/>
              </a:rPr>
              <a:t>α</a:t>
            </a:r>
            <a:endParaRPr lang="el-GR" sz="1600" dirty="0">
              <a:latin typeface="Times New Roman" pitchFamily="18" charset="0"/>
              <a:cs typeface="Times New Roman" pitchFamily="18" charset="0"/>
            </a:endParaRPr>
          </a:p>
        </p:txBody>
      </p:sp>
      <p:sp>
        <p:nvSpPr>
          <p:cNvPr id="46100" name="Text Box 18"/>
          <p:cNvSpPr txBox="1">
            <a:spLocks noChangeArrowheads="1"/>
          </p:cNvSpPr>
          <p:nvPr/>
        </p:nvSpPr>
        <p:spPr bwMode="auto">
          <a:xfrm>
            <a:off x="6578600" y="5967413"/>
            <a:ext cx="2852738" cy="584200"/>
          </a:xfrm>
          <a:prstGeom prst="rect">
            <a:avLst/>
          </a:prstGeom>
          <a:noFill/>
          <a:ln w="9525">
            <a:noFill/>
            <a:miter lim="800000"/>
            <a:headEnd/>
            <a:tailEnd/>
          </a:ln>
        </p:spPr>
        <p:txBody>
          <a:bodyPr>
            <a:spAutoFit/>
          </a:bodyPr>
          <a:lstStyle/>
          <a:p>
            <a:pPr>
              <a:spcBef>
                <a:spcPct val="50000"/>
              </a:spcBef>
            </a:pPr>
            <a:r>
              <a:rPr lang="en-US" sz="1600" dirty="0">
                <a:latin typeface="Times New Roman" pitchFamily="18" charset="0"/>
                <a:cs typeface="Times New Roman" pitchFamily="18" charset="0"/>
              </a:rPr>
              <a:t>Nonequilibrium steady state established</a:t>
            </a:r>
          </a:p>
        </p:txBody>
      </p:sp>
      <p:sp>
        <p:nvSpPr>
          <p:cNvPr id="20" name="Text Box 7"/>
          <p:cNvSpPr txBox="1">
            <a:spLocks noChangeArrowheads="1"/>
          </p:cNvSpPr>
          <p:nvPr/>
        </p:nvSpPr>
        <p:spPr bwMode="auto">
          <a:xfrm>
            <a:off x="3733800" y="5729288"/>
            <a:ext cx="838200" cy="366712"/>
          </a:xfrm>
          <a:prstGeom prst="rect">
            <a:avLst/>
          </a:prstGeom>
          <a:noFill/>
          <a:ln w="9525">
            <a:noFill/>
            <a:miter lim="800000"/>
            <a:headEnd/>
            <a:tailEnd/>
          </a:ln>
        </p:spPr>
        <p:txBody>
          <a:bodyPr>
            <a:spAutoFit/>
          </a:bodyPr>
          <a:lstStyle/>
          <a:p>
            <a:pPr>
              <a:spcBef>
                <a:spcPct val="50000"/>
              </a:spcBef>
            </a:pPr>
            <a:r>
              <a:rPr lang="en-US" i="1" dirty="0">
                <a:latin typeface="Times New Roman" pitchFamily="18" charset="0"/>
                <a:cs typeface="Times New Roman" pitchFamily="18" charset="0"/>
              </a:rPr>
              <a:t>t</a:t>
            </a: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a:t>
            </a:r>
            <a:r>
              <a:rPr lang="en-US" i="1" dirty="0" smtClean="0">
                <a:latin typeface="Times New Roman" pitchFamily="18" charset="0"/>
                <a:cs typeface="Times New Roman" pitchFamily="18" charset="0"/>
              </a:rPr>
              <a:t>t</a:t>
            </a:r>
            <a:r>
              <a:rPr lang="en-US" baseline="-25000" dirty="0" smtClean="0">
                <a:latin typeface="Times New Roman" pitchFamily="18" charset="0"/>
                <a:cs typeface="Times New Roman" pitchFamily="18" charset="0"/>
              </a:rPr>
              <a:t>0</a:t>
            </a:r>
            <a:endParaRPr lang="en-US" baseline="-25000" dirty="0">
              <a:latin typeface="Times New Roman" pitchFamily="18" charset="0"/>
              <a:cs typeface="Times New Roman" pitchFamily="18" charset="0"/>
            </a:endParaRPr>
          </a:p>
        </p:txBody>
      </p:sp>
      <p:cxnSp>
        <p:nvCxnSpPr>
          <p:cNvPr id="22" name="Elbow Connector 21"/>
          <p:cNvCxnSpPr/>
          <p:nvPr/>
        </p:nvCxnSpPr>
        <p:spPr>
          <a:xfrm flipV="1">
            <a:off x="1447800" y="4114800"/>
            <a:ext cx="5181600" cy="685800"/>
          </a:xfrm>
          <a:prstGeom prst="bentConnector3">
            <a:avLst>
              <a:gd name="adj1" fmla="val 50000"/>
            </a:avLst>
          </a:prstGeom>
          <a:ln>
            <a:solidFill>
              <a:schemeClr val="tx2"/>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0" name="Rectangle 2"/>
          <p:cNvSpPr>
            <a:spLocks noGrp="1" noChangeArrowheads="1"/>
          </p:cNvSpPr>
          <p:nvPr>
            <p:ph type="title"/>
          </p:nvPr>
        </p:nvSpPr>
        <p:spPr/>
        <p:txBody>
          <a:bodyPr/>
          <a:lstStyle/>
          <a:p>
            <a:r>
              <a:rPr lang="en-US" smtClean="0"/>
              <a:t>Three regions</a:t>
            </a:r>
          </a:p>
        </p:txBody>
      </p:sp>
      <p:sp>
        <p:nvSpPr>
          <p:cNvPr id="24579" name="Slide Number Placeholder 4"/>
          <p:cNvSpPr>
            <a:spLocks noGrp="1"/>
          </p:cNvSpPr>
          <p:nvPr>
            <p:ph type="sldNum" sz="quarter" idx="12"/>
          </p:nvPr>
        </p:nvSpPr>
        <p:spPr>
          <a:noFill/>
        </p:spPr>
        <p:txBody>
          <a:bodyPr/>
          <a:lstStyle/>
          <a:p>
            <a:fld id="{671F4AE9-6375-4907-AC8B-EAA839AA61BD}" type="slidenum">
              <a:rPr lang="en-US" smtClean="0">
                <a:latin typeface="Arial" charset="0"/>
                <a:cs typeface="Arial" charset="0"/>
              </a:rPr>
              <a:pPr/>
              <a:t>76</a:t>
            </a:fld>
            <a:endParaRPr lang="en-US" smtClean="0">
              <a:latin typeface="Arial" charset="0"/>
              <a:cs typeface="Arial" charset="0"/>
            </a:endParaRPr>
          </a:p>
        </p:txBody>
      </p:sp>
      <p:sp>
        <p:nvSpPr>
          <p:cNvPr id="24581" name="Slide Number Placeholder 5"/>
          <p:cNvSpPr txBox="1">
            <a:spLocks/>
          </p:cNvSpPr>
          <p:nvPr/>
        </p:nvSpPr>
        <p:spPr bwMode="auto">
          <a:xfrm>
            <a:off x="7046913" y="7216775"/>
            <a:ext cx="1903412" cy="457200"/>
          </a:xfrm>
          <a:prstGeom prst="rect">
            <a:avLst/>
          </a:prstGeom>
          <a:noFill/>
          <a:ln w="9525">
            <a:noFill/>
            <a:miter lim="800000"/>
            <a:headEnd/>
            <a:tailEnd/>
          </a:ln>
        </p:spPr>
        <p:txBody>
          <a:bodyPr/>
          <a:lstStyle/>
          <a:p>
            <a:fld id="{DD7E7EDE-53CA-4B6F-97E4-44364C4B4FB5}" type="slidenum">
              <a:rPr lang="en-US"/>
              <a:pPr/>
              <a:t>76</a:t>
            </a:fld>
            <a:endParaRPr lang="en-US"/>
          </a:p>
        </p:txBody>
      </p:sp>
      <p:graphicFrame>
        <p:nvGraphicFramePr>
          <p:cNvPr id="24578" name="Object 2"/>
          <p:cNvGraphicFramePr>
            <a:graphicFrameLocks noChangeAspect="1"/>
          </p:cNvGraphicFramePr>
          <p:nvPr/>
        </p:nvGraphicFramePr>
        <p:xfrm>
          <a:off x="736600" y="1728788"/>
          <a:ext cx="7683500" cy="3427412"/>
        </p:xfrm>
        <a:graphic>
          <a:graphicData uri="http://schemas.openxmlformats.org/presentationml/2006/ole">
            <p:oleObj spid="_x0000_s61459" name="Equation" r:id="rId4" imgW="3213000" imgH="1434960" progId="Equation.DSMT4">
              <p:embed/>
            </p:oleObj>
          </a:graphicData>
        </a:graphic>
      </p:graphicFrame>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4" name="Rectangle 2"/>
          <p:cNvSpPr>
            <a:spLocks noGrp="1" noChangeArrowheads="1"/>
          </p:cNvSpPr>
          <p:nvPr>
            <p:ph type="title"/>
          </p:nvPr>
        </p:nvSpPr>
        <p:spPr/>
        <p:txBody>
          <a:bodyPr>
            <a:normAutofit fontScale="90000"/>
          </a:bodyPr>
          <a:lstStyle/>
          <a:p>
            <a:r>
              <a:rPr lang="en-US" smtClean="0"/>
              <a:t>Heisenberg equations of motion in three regions</a:t>
            </a:r>
          </a:p>
        </p:txBody>
      </p:sp>
      <p:sp>
        <p:nvSpPr>
          <p:cNvPr id="25603" name="Slide Number Placeholder 4"/>
          <p:cNvSpPr>
            <a:spLocks noGrp="1"/>
          </p:cNvSpPr>
          <p:nvPr>
            <p:ph type="sldNum" sz="quarter" idx="12"/>
          </p:nvPr>
        </p:nvSpPr>
        <p:spPr>
          <a:noFill/>
        </p:spPr>
        <p:txBody>
          <a:bodyPr/>
          <a:lstStyle/>
          <a:p>
            <a:fld id="{04E1F472-7337-4A94-92A8-12B3961929C6}" type="slidenum">
              <a:rPr lang="en-US" smtClean="0">
                <a:latin typeface="Arial" charset="0"/>
                <a:cs typeface="Arial" charset="0"/>
              </a:rPr>
              <a:pPr/>
              <a:t>77</a:t>
            </a:fld>
            <a:endParaRPr lang="en-US" smtClean="0">
              <a:latin typeface="Arial" charset="0"/>
              <a:cs typeface="Arial" charset="0"/>
            </a:endParaRPr>
          </a:p>
        </p:txBody>
      </p:sp>
      <p:sp>
        <p:nvSpPr>
          <p:cNvPr id="25605" name="Slide Number Placeholder 5"/>
          <p:cNvSpPr txBox="1">
            <a:spLocks/>
          </p:cNvSpPr>
          <p:nvPr/>
        </p:nvSpPr>
        <p:spPr bwMode="auto">
          <a:xfrm>
            <a:off x="7046913" y="7216775"/>
            <a:ext cx="1903412" cy="457200"/>
          </a:xfrm>
          <a:prstGeom prst="rect">
            <a:avLst/>
          </a:prstGeom>
          <a:noFill/>
          <a:ln w="9525">
            <a:noFill/>
            <a:miter lim="800000"/>
            <a:headEnd/>
            <a:tailEnd/>
          </a:ln>
        </p:spPr>
        <p:txBody>
          <a:bodyPr/>
          <a:lstStyle/>
          <a:p>
            <a:fld id="{6CC411DC-B050-4B57-9CD8-B889D42C632D}" type="slidenum">
              <a:rPr lang="en-US"/>
              <a:pPr/>
              <a:t>77</a:t>
            </a:fld>
            <a:endParaRPr lang="en-US"/>
          </a:p>
        </p:txBody>
      </p:sp>
      <p:graphicFrame>
        <p:nvGraphicFramePr>
          <p:cNvPr id="25602" name="Object 2"/>
          <p:cNvGraphicFramePr>
            <a:graphicFrameLocks noChangeAspect="1"/>
          </p:cNvGraphicFramePr>
          <p:nvPr/>
        </p:nvGraphicFramePr>
        <p:xfrm>
          <a:off x="385763" y="1938338"/>
          <a:ext cx="8551862" cy="3459162"/>
        </p:xfrm>
        <a:graphic>
          <a:graphicData uri="http://schemas.openxmlformats.org/presentationml/2006/ole">
            <p:oleObj spid="_x0000_s62483" name="Equation" r:id="rId4" imgW="3860800" imgH="1562100" progId="Equation.DSMT4">
              <p:embed/>
            </p:oleObj>
          </a:graphicData>
        </a:graphic>
      </p:graphicFrame>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Force Constant Matrix</a:t>
            </a:r>
            <a:endParaRPr lang="en-US" dirty="0"/>
          </a:p>
        </p:txBody>
      </p:sp>
      <p:sp>
        <p:nvSpPr>
          <p:cNvPr id="3" name="Slide Number Placeholder 2"/>
          <p:cNvSpPr>
            <a:spLocks noGrp="1"/>
          </p:cNvSpPr>
          <p:nvPr>
            <p:ph type="sldNum" sz="quarter" idx="12"/>
          </p:nvPr>
        </p:nvSpPr>
        <p:spPr/>
        <p:txBody>
          <a:bodyPr/>
          <a:lstStyle/>
          <a:p>
            <a:fld id="{7E871153-6649-4551-B5D2-CF9E4672F172}" type="slidenum">
              <a:rPr lang="en-US" smtClean="0"/>
              <a:pPr/>
              <a:t>78</a:t>
            </a:fld>
            <a:endParaRPr lang="en-US"/>
          </a:p>
        </p:txBody>
      </p:sp>
      <p:graphicFrame>
        <p:nvGraphicFramePr>
          <p:cNvPr id="4" name="Object 3"/>
          <p:cNvGraphicFramePr>
            <a:graphicFrameLocks noChangeAspect="1"/>
          </p:cNvGraphicFramePr>
          <p:nvPr/>
        </p:nvGraphicFramePr>
        <p:xfrm>
          <a:off x="1676400" y="1545023"/>
          <a:ext cx="5930900" cy="4855777"/>
        </p:xfrm>
        <a:graphic>
          <a:graphicData uri="http://schemas.openxmlformats.org/presentationml/2006/ole">
            <p:oleObj spid="_x0000_s168979" name="Equation" r:id="rId3" imgW="6375400" imgH="5219700" progId="Equation.DSMT4">
              <p:embed/>
            </p:oleObj>
          </a:graphicData>
        </a:graphic>
      </p:graphicFrame>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8" name="Rectangle 5"/>
          <p:cNvSpPr>
            <a:spLocks noGrp="1" noChangeArrowheads="1"/>
          </p:cNvSpPr>
          <p:nvPr>
            <p:ph type="title"/>
          </p:nvPr>
        </p:nvSpPr>
        <p:spPr>
          <a:noFill/>
        </p:spPr>
        <p:txBody>
          <a:bodyPr/>
          <a:lstStyle/>
          <a:p>
            <a:r>
              <a:rPr lang="en-US" smtClean="0"/>
              <a:t>Relation between g and G</a:t>
            </a:r>
            <a:r>
              <a:rPr lang="en-US" sz="1600" smtClean="0"/>
              <a:t>0</a:t>
            </a:r>
          </a:p>
        </p:txBody>
      </p:sp>
      <p:sp>
        <p:nvSpPr>
          <p:cNvPr id="26627" name="Slide Number Placeholder 4"/>
          <p:cNvSpPr>
            <a:spLocks noGrp="1"/>
          </p:cNvSpPr>
          <p:nvPr>
            <p:ph type="sldNum" sz="quarter" idx="12"/>
          </p:nvPr>
        </p:nvSpPr>
        <p:spPr>
          <a:noFill/>
        </p:spPr>
        <p:txBody>
          <a:bodyPr/>
          <a:lstStyle/>
          <a:p>
            <a:fld id="{096DF3EE-2E09-4A7D-BD19-BB95C1D7B5AA}" type="slidenum">
              <a:rPr lang="en-US" smtClean="0">
                <a:latin typeface="Arial" charset="0"/>
                <a:cs typeface="Arial" charset="0"/>
              </a:rPr>
              <a:pPr/>
              <a:t>79</a:t>
            </a:fld>
            <a:endParaRPr lang="en-US" smtClean="0">
              <a:latin typeface="Arial" charset="0"/>
              <a:cs typeface="Arial" charset="0"/>
            </a:endParaRPr>
          </a:p>
        </p:txBody>
      </p:sp>
      <p:sp>
        <p:nvSpPr>
          <p:cNvPr id="26629" name="Rectangle 3"/>
          <p:cNvSpPr>
            <a:spLocks noChangeArrowheads="1"/>
          </p:cNvSpPr>
          <p:nvPr/>
        </p:nvSpPr>
        <p:spPr bwMode="auto">
          <a:xfrm>
            <a:off x="550863" y="1316038"/>
            <a:ext cx="7770812" cy="4660900"/>
          </a:xfrm>
          <a:prstGeom prst="rect">
            <a:avLst/>
          </a:prstGeom>
          <a:noFill/>
          <a:ln w="9525">
            <a:noFill/>
            <a:miter lim="800000"/>
            <a:headEnd/>
            <a:tailEnd/>
          </a:ln>
        </p:spPr>
        <p:txBody>
          <a:bodyPr lIns="91405" tIns="45701" rIns="91405" bIns="45701"/>
          <a:lstStyle/>
          <a:p>
            <a:pPr marL="438150" indent="-438150" eaLnBrk="0" hangingPunct="0">
              <a:spcBef>
                <a:spcPct val="20000"/>
              </a:spcBef>
            </a:pPr>
            <a:r>
              <a:rPr lang="en-US" sz="2300" dirty="0">
                <a:solidFill>
                  <a:srgbClr val="003399"/>
                </a:solidFill>
                <a:latin typeface="Times New Roman" pitchFamily="18" charset="0"/>
                <a:cs typeface="Times New Roman" pitchFamily="18" charset="0"/>
              </a:rPr>
              <a:t>Equation of motion for </a:t>
            </a:r>
            <a:r>
              <a:rPr lang="en-US" sz="2300" i="1" dirty="0">
                <a:solidFill>
                  <a:srgbClr val="003399"/>
                </a:solidFill>
                <a:latin typeface="Times New Roman" pitchFamily="18" charset="0"/>
                <a:cs typeface="Times New Roman" pitchFamily="18" charset="0"/>
              </a:rPr>
              <a:t>G</a:t>
            </a:r>
            <a:r>
              <a:rPr lang="en-US" sz="1200" i="1" dirty="0">
                <a:solidFill>
                  <a:srgbClr val="003399"/>
                </a:solidFill>
                <a:latin typeface="Times New Roman" pitchFamily="18" charset="0"/>
                <a:cs typeface="Times New Roman" pitchFamily="18" charset="0"/>
              </a:rPr>
              <a:t>LC</a:t>
            </a:r>
            <a:endParaRPr lang="en-US" sz="1200" i="1" dirty="0">
              <a:solidFill>
                <a:srgbClr val="FF6600"/>
              </a:solidFill>
              <a:latin typeface="Times New Roman" pitchFamily="18" charset="0"/>
              <a:cs typeface="Times New Roman" pitchFamily="18" charset="0"/>
            </a:endParaRPr>
          </a:p>
        </p:txBody>
      </p:sp>
      <p:graphicFrame>
        <p:nvGraphicFramePr>
          <p:cNvPr id="26626" name="Object 5"/>
          <p:cNvGraphicFramePr>
            <a:graphicFrameLocks noChangeAspect="1"/>
          </p:cNvGraphicFramePr>
          <p:nvPr/>
        </p:nvGraphicFramePr>
        <p:xfrm>
          <a:off x="762000" y="1981200"/>
          <a:ext cx="7129463" cy="4395788"/>
        </p:xfrm>
        <a:graphic>
          <a:graphicData uri="http://schemas.openxmlformats.org/presentationml/2006/ole">
            <p:oleObj spid="_x0000_s63507" name="Equation" r:id="rId4" imgW="7124700" imgH="4394200" progId="Equation.DSMT4">
              <p:embed/>
            </p:oleObj>
          </a:graphicData>
        </a:graphic>
      </p:graphicFrame>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2" name="Rectangle 5"/>
          <p:cNvSpPr>
            <a:spLocks noGrp="1" noChangeArrowheads="1"/>
          </p:cNvSpPr>
          <p:nvPr>
            <p:ph type="title"/>
          </p:nvPr>
        </p:nvSpPr>
        <p:spPr>
          <a:xfrm>
            <a:off x="457200" y="0"/>
            <a:ext cx="8229600" cy="1143000"/>
          </a:xfrm>
          <a:noFill/>
        </p:spPr>
        <p:txBody>
          <a:bodyPr/>
          <a:lstStyle/>
          <a:p>
            <a:r>
              <a:rPr lang="en-US" dirty="0" smtClean="0"/>
              <a:t>Dyson equation for </a:t>
            </a:r>
            <a:r>
              <a:rPr lang="en-US" i="1" dirty="0" smtClean="0"/>
              <a:t>G</a:t>
            </a:r>
            <a:r>
              <a:rPr lang="en-US" sz="1600" i="1" dirty="0" smtClean="0"/>
              <a:t>CC</a:t>
            </a:r>
          </a:p>
        </p:txBody>
      </p:sp>
      <p:sp>
        <p:nvSpPr>
          <p:cNvPr id="27651" name="Slide Number Placeholder 4"/>
          <p:cNvSpPr>
            <a:spLocks noGrp="1"/>
          </p:cNvSpPr>
          <p:nvPr>
            <p:ph type="sldNum" sz="quarter" idx="12"/>
          </p:nvPr>
        </p:nvSpPr>
        <p:spPr>
          <a:noFill/>
        </p:spPr>
        <p:txBody>
          <a:bodyPr/>
          <a:lstStyle/>
          <a:p>
            <a:fld id="{452E254A-4FC5-4A40-99BB-AA05E01C02A8}" type="slidenum">
              <a:rPr lang="en-US" smtClean="0">
                <a:latin typeface="Arial" charset="0"/>
                <a:cs typeface="Arial" charset="0"/>
              </a:rPr>
              <a:pPr/>
              <a:t>80</a:t>
            </a:fld>
            <a:endParaRPr lang="en-US" smtClean="0">
              <a:latin typeface="Arial" charset="0"/>
              <a:cs typeface="Arial" charset="0"/>
            </a:endParaRPr>
          </a:p>
        </p:txBody>
      </p:sp>
      <p:graphicFrame>
        <p:nvGraphicFramePr>
          <p:cNvPr id="27650" name="Object 5"/>
          <p:cNvGraphicFramePr>
            <a:graphicFrameLocks noChangeAspect="1"/>
          </p:cNvGraphicFramePr>
          <p:nvPr/>
        </p:nvGraphicFramePr>
        <p:xfrm>
          <a:off x="573088" y="838200"/>
          <a:ext cx="8047037" cy="5676900"/>
        </p:xfrm>
        <a:graphic>
          <a:graphicData uri="http://schemas.openxmlformats.org/presentationml/2006/ole">
            <p:oleObj spid="_x0000_s64531" name="Equation" r:id="rId4" imgW="3809880" imgH="2692080" progId="Equation.DSMT4">
              <p:embed/>
            </p:oleObj>
          </a:graphicData>
        </a:graphic>
      </p:graphicFrame>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Equation of Motion Way (ballistic system)</a:t>
            </a:r>
            <a:endParaRPr lang="en-US" dirty="0"/>
          </a:p>
        </p:txBody>
      </p:sp>
      <p:sp>
        <p:nvSpPr>
          <p:cNvPr id="3" name="Slide Number Placeholder 2"/>
          <p:cNvSpPr>
            <a:spLocks noGrp="1"/>
          </p:cNvSpPr>
          <p:nvPr>
            <p:ph type="sldNum" sz="quarter" idx="12"/>
          </p:nvPr>
        </p:nvSpPr>
        <p:spPr/>
        <p:txBody>
          <a:bodyPr/>
          <a:lstStyle/>
          <a:p>
            <a:fld id="{7E871153-6649-4551-B5D2-CF9E4672F172}" type="slidenum">
              <a:rPr lang="en-US" smtClean="0"/>
              <a:pPr/>
              <a:t>81</a:t>
            </a:fld>
            <a:endParaRPr lang="en-US"/>
          </a:p>
        </p:txBody>
      </p:sp>
      <p:graphicFrame>
        <p:nvGraphicFramePr>
          <p:cNvPr id="4" name="Object 3"/>
          <p:cNvGraphicFramePr>
            <a:graphicFrameLocks noChangeAspect="1"/>
          </p:cNvGraphicFramePr>
          <p:nvPr/>
        </p:nvGraphicFramePr>
        <p:xfrm>
          <a:off x="304800" y="1588687"/>
          <a:ext cx="8524950" cy="4431113"/>
        </p:xfrm>
        <a:graphic>
          <a:graphicData uri="http://schemas.openxmlformats.org/presentationml/2006/ole">
            <p:oleObj spid="_x0000_s167955" name="Equation" r:id="rId3" imgW="9309100" imgH="4838700" progId="Equation.DSMT4">
              <p:embed/>
            </p:oleObj>
          </a:graphicData>
        </a:graphic>
      </p:graphicFrame>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6" name="Rectangle 5"/>
          <p:cNvSpPr>
            <a:spLocks noGrp="1" noChangeArrowheads="1"/>
          </p:cNvSpPr>
          <p:nvPr>
            <p:ph type="title"/>
          </p:nvPr>
        </p:nvSpPr>
        <p:spPr>
          <a:noFill/>
        </p:spPr>
        <p:txBody>
          <a:bodyPr/>
          <a:lstStyle/>
          <a:p>
            <a:r>
              <a:rPr lang="en-US" smtClean="0"/>
              <a:t>The Langreth theorem</a:t>
            </a:r>
            <a:endParaRPr lang="en-US" sz="1600" i="1" smtClean="0"/>
          </a:p>
        </p:txBody>
      </p:sp>
      <p:sp>
        <p:nvSpPr>
          <p:cNvPr id="28675" name="Slide Number Placeholder 4"/>
          <p:cNvSpPr>
            <a:spLocks noGrp="1"/>
          </p:cNvSpPr>
          <p:nvPr>
            <p:ph type="sldNum" sz="quarter" idx="12"/>
          </p:nvPr>
        </p:nvSpPr>
        <p:spPr>
          <a:noFill/>
        </p:spPr>
        <p:txBody>
          <a:bodyPr/>
          <a:lstStyle/>
          <a:p>
            <a:fld id="{88A1A08F-4889-41D5-A9B4-C84DED25732C}" type="slidenum">
              <a:rPr lang="en-US" smtClean="0">
                <a:latin typeface="Arial" charset="0"/>
                <a:cs typeface="Arial" charset="0"/>
              </a:rPr>
              <a:pPr/>
              <a:t>82</a:t>
            </a:fld>
            <a:endParaRPr lang="en-US" smtClean="0">
              <a:latin typeface="Arial" charset="0"/>
              <a:cs typeface="Arial" charset="0"/>
            </a:endParaRPr>
          </a:p>
        </p:txBody>
      </p:sp>
      <p:graphicFrame>
        <p:nvGraphicFramePr>
          <p:cNvPr id="28674" name="Object 5"/>
          <p:cNvGraphicFramePr>
            <a:graphicFrameLocks noChangeAspect="1"/>
          </p:cNvGraphicFramePr>
          <p:nvPr/>
        </p:nvGraphicFramePr>
        <p:xfrm>
          <a:off x="282575" y="1325562"/>
          <a:ext cx="8674100" cy="5227638"/>
        </p:xfrm>
        <a:graphic>
          <a:graphicData uri="http://schemas.openxmlformats.org/presentationml/2006/ole">
            <p:oleObj spid="_x0000_s65555" name="方程式" r:id="rId4" imgW="4267200" imgH="2578100" progId="Equation.3">
              <p:embed/>
            </p:oleObj>
          </a:graphicData>
        </a:graphic>
      </p:graphicFrame>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0" name="Rectangle 5"/>
          <p:cNvSpPr>
            <a:spLocks noGrp="1" noChangeArrowheads="1"/>
          </p:cNvSpPr>
          <p:nvPr>
            <p:ph type="title"/>
          </p:nvPr>
        </p:nvSpPr>
        <p:spPr>
          <a:xfrm>
            <a:off x="457200" y="0"/>
            <a:ext cx="8229600" cy="1143000"/>
          </a:xfrm>
          <a:noFill/>
        </p:spPr>
        <p:txBody>
          <a:bodyPr/>
          <a:lstStyle/>
          <a:p>
            <a:r>
              <a:rPr lang="en-US" dirty="0" smtClean="0"/>
              <a:t>Dyson equations and solution</a:t>
            </a:r>
            <a:endParaRPr lang="en-US" sz="1600" i="1" dirty="0" smtClean="0"/>
          </a:p>
        </p:txBody>
      </p:sp>
      <p:sp>
        <p:nvSpPr>
          <p:cNvPr id="29699" name="Slide Number Placeholder 4"/>
          <p:cNvSpPr>
            <a:spLocks noGrp="1"/>
          </p:cNvSpPr>
          <p:nvPr>
            <p:ph type="sldNum" sz="quarter" idx="12"/>
          </p:nvPr>
        </p:nvSpPr>
        <p:spPr>
          <a:noFill/>
        </p:spPr>
        <p:txBody>
          <a:bodyPr/>
          <a:lstStyle/>
          <a:p>
            <a:fld id="{D23C2B7D-99D2-4540-98C8-750E02E54C2D}" type="slidenum">
              <a:rPr lang="en-US" smtClean="0">
                <a:latin typeface="Arial" charset="0"/>
                <a:cs typeface="Arial" charset="0"/>
              </a:rPr>
              <a:pPr/>
              <a:t>83</a:t>
            </a:fld>
            <a:endParaRPr lang="en-US" smtClean="0">
              <a:latin typeface="Arial" charset="0"/>
              <a:cs typeface="Arial" charset="0"/>
            </a:endParaRPr>
          </a:p>
        </p:txBody>
      </p:sp>
      <p:graphicFrame>
        <p:nvGraphicFramePr>
          <p:cNvPr id="29698" name="Object 4"/>
          <p:cNvGraphicFramePr>
            <a:graphicFrameLocks noChangeAspect="1"/>
          </p:cNvGraphicFramePr>
          <p:nvPr/>
        </p:nvGraphicFramePr>
        <p:xfrm>
          <a:off x="1298575" y="1295400"/>
          <a:ext cx="6473825" cy="5297487"/>
        </p:xfrm>
        <a:graphic>
          <a:graphicData uri="http://schemas.openxmlformats.org/presentationml/2006/ole">
            <p:oleObj spid="_x0000_s66579" name="方程式" r:id="rId4" imgW="2603500" imgH="2222500" progId="Equation.3">
              <p:embed/>
            </p:oleObj>
          </a:graphicData>
        </a:graphic>
      </p:graphicFrame>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4" name="Rectangle 5"/>
          <p:cNvSpPr>
            <a:spLocks noGrp="1" noChangeArrowheads="1"/>
          </p:cNvSpPr>
          <p:nvPr>
            <p:ph type="title"/>
          </p:nvPr>
        </p:nvSpPr>
        <p:spPr>
          <a:noFill/>
        </p:spPr>
        <p:txBody>
          <a:bodyPr/>
          <a:lstStyle/>
          <a:p>
            <a:r>
              <a:rPr lang="en-US" smtClean="0"/>
              <a:t>Energy current</a:t>
            </a:r>
            <a:endParaRPr lang="en-US" sz="1600" i="1" smtClean="0"/>
          </a:p>
        </p:txBody>
      </p:sp>
      <p:sp>
        <p:nvSpPr>
          <p:cNvPr id="30723" name="Slide Number Placeholder 4"/>
          <p:cNvSpPr>
            <a:spLocks noGrp="1"/>
          </p:cNvSpPr>
          <p:nvPr>
            <p:ph type="sldNum" sz="quarter" idx="12"/>
          </p:nvPr>
        </p:nvSpPr>
        <p:spPr>
          <a:noFill/>
        </p:spPr>
        <p:txBody>
          <a:bodyPr/>
          <a:lstStyle/>
          <a:p>
            <a:fld id="{DF8ACB7E-A156-4879-821C-ECF7E30AA6B5}" type="slidenum">
              <a:rPr lang="en-US" smtClean="0">
                <a:latin typeface="Arial" charset="0"/>
                <a:cs typeface="Arial" charset="0"/>
              </a:rPr>
              <a:pPr/>
              <a:t>84</a:t>
            </a:fld>
            <a:endParaRPr lang="en-US" smtClean="0">
              <a:latin typeface="Arial" charset="0"/>
              <a:cs typeface="Arial" charset="0"/>
            </a:endParaRPr>
          </a:p>
        </p:txBody>
      </p:sp>
      <p:graphicFrame>
        <p:nvGraphicFramePr>
          <p:cNvPr id="30722" name="Object 3"/>
          <p:cNvGraphicFramePr>
            <a:graphicFrameLocks noChangeAspect="1"/>
          </p:cNvGraphicFramePr>
          <p:nvPr/>
        </p:nvGraphicFramePr>
        <p:xfrm>
          <a:off x="501650" y="1511300"/>
          <a:ext cx="8151813" cy="4813300"/>
        </p:xfrm>
        <a:graphic>
          <a:graphicData uri="http://schemas.openxmlformats.org/presentationml/2006/ole">
            <p:oleObj spid="_x0000_s67603" name="Equation" r:id="rId4" imgW="3225800" imgH="1905000" progId="Equation.DSMT4">
              <p:embed/>
            </p:oleObj>
          </a:graphicData>
        </a:graphic>
      </p:graphicFrame>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Meir-</a:t>
            </a:r>
            <a:r>
              <a:rPr lang="en-US" dirty="0" err="1" smtClean="0"/>
              <a:t>Wingreen</a:t>
            </a:r>
            <a:r>
              <a:rPr lang="en-US" dirty="0" smtClean="0"/>
              <a:t> formula,</a:t>
            </a:r>
            <a:br>
              <a:rPr lang="en-US" dirty="0" smtClean="0"/>
            </a:br>
            <a:r>
              <a:rPr lang="en-US" dirty="0" smtClean="0"/>
              <a:t>symmetric form</a:t>
            </a:r>
            <a:endParaRPr lang="en-SG" dirty="0"/>
          </a:p>
        </p:txBody>
      </p:sp>
      <p:sp>
        <p:nvSpPr>
          <p:cNvPr id="3" name="Slide Number Placeholder 2"/>
          <p:cNvSpPr>
            <a:spLocks noGrp="1"/>
          </p:cNvSpPr>
          <p:nvPr>
            <p:ph type="sldNum" sz="quarter" idx="12"/>
          </p:nvPr>
        </p:nvSpPr>
        <p:spPr/>
        <p:txBody>
          <a:bodyPr/>
          <a:lstStyle/>
          <a:p>
            <a:fld id="{7E871153-6649-4551-B5D2-CF9E4672F172}" type="slidenum">
              <a:rPr lang="en-US" smtClean="0"/>
              <a:pPr/>
              <a:t>85</a:t>
            </a:fld>
            <a:endParaRPr lang="en-US"/>
          </a:p>
        </p:txBody>
      </p:sp>
      <p:graphicFrame>
        <p:nvGraphicFramePr>
          <p:cNvPr id="4" name="Object 3"/>
          <p:cNvGraphicFramePr>
            <a:graphicFrameLocks noChangeAspect="1"/>
          </p:cNvGraphicFramePr>
          <p:nvPr/>
        </p:nvGraphicFramePr>
        <p:xfrm>
          <a:off x="457200" y="2819400"/>
          <a:ext cx="8303741" cy="1371600"/>
        </p:xfrm>
        <a:graphic>
          <a:graphicData uri="http://schemas.openxmlformats.org/presentationml/2006/ole">
            <p:oleObj spid="_x0000_s418818" name="Equation" r:id="rId4" imgW="2844720" imgH="469800" progId="Equation.DSMT4">
              <p:embed/>
            </p:oleObj>
          </a:graphicData>
        </a:graphic>
      </p:graphicFrame>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8" name="Rectangle 5"/>
          <p:cNvSpPr>
            <a:spLocks noGrp="1" noChangeArrowheads="1"/>
          </p:cNvSpPr>
          <p:nvPr>
            <p:ph type="title"/>
          </p:nvPr>
        </p:nvSpPr>
        <p:spPr>
          <a:noFill/>
        </p:spPr>
        <p:txBody>
          <a:bodyPr/>
          <a:lstStyle/>
          <a:p>
            <a:r>
              <a:rPr lang="en-US" dirty="0" smtClean="0"/>
              <a:t>Landauer/Caroli formula</a:t>
            </a:r>
            <a:endParaRPr lang="en-US" sz="1600" i="1" dirty="0" smtClean="0"/>
          </a:p>
        </p:txBody>
      </p:sp>
      <p:sp>
        <p:nvSpPr>
          <p:cNvPr id="31747" name="Slide Number Placeholder 4"/>
          <p:cNvSpPr>
            <a:spLocks noGrp="1"/>
          </p:cNvSpPr>
          <p:nvPr>
            <p:ph type="sldNum" sz="quarter" idx="12"/>
          </p:nvPr>
        </p:nvSpPr>
        <p:spPr>
          <a:noFill/>
        </p:spPr>
        <p:txBody>
          <a:bodyPr/>
          <a:lstStyle/>
          <a:p>
            <a:fld id="{C8E206FD-A346-43BA-B316-687BFE76AD05}" type="slidenum">
              <a:rPr lang="en-US" smtClean="0">
                <a:latin typeface="Arial" charset="0"/>
                <a:cs typeface="Arial" charset="0"/>
              </a:rPr>
              <a:pPr/>
              <a:t>86</a:t>
            </a:fld>
            <a:endParaRPr lang="en-US" smtClean="0">
              <a:latin typeface="Arial" charset="0"/>
              <a:cs typeface="Arial" charset="0"/>
            </a:endParaRPr>
          </a:p>
        </p:txBody>
      </p:sp>
      <p:graphicFrame>
        <p:nvGraphicFramePr>
          <p:cNvPr id="31746" name="Object 3"/>
          <p:cNvGraphicFramePr>
            <a:graphicFrameLocks noChangeAspect="1"/>
          </p:cNvGraphicFramePr>
          <p:nvPr/>
        </p:nvGraphicFramePr>
        <p:xfrm>
          <a:off x="533400" y="1676400"/>
          <a:ext cx="8123237" cy="4481512"/>
        </p:xfrm>
        <a:graphic>
          <a:graphicData uri="http://schemas.openxmlformats.org/presentationml/2006/ole">
            <p:oleObj spid="_x0000_s68628" name="Equation" r:id="rId4" imgW="3454400" imgH="1905000" progId="Equation.DSMT4">
              <p:embed/>
            </p:oleObj>
          </a:graphicData>
        </a:graphic>
      </p:graphicFrame>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1D calculation</a:t>
            </a:r>
            <a:endParaRPr lang="en-US" dirty="0"/>
          </a:p>
        </p:txBody>
      </p:sp>
      <p:sp>
        <p:nvSpPr>
          <p:cNvPr id="4" name="Content Placeholder 3"/>
          <p:cNvSpPr>
            <a:spLocks noGrp="1"/>
          </p:cNvSpPr>
          <p:nvPr>
            <p:ph idx="1"/>
          </p:nvPr>
        </p:nvSpPr>
        <p:spPr/>
        <p:txBody>
          <a:bodyPr/>
          <a:lstStyle/>
          <a:p>
            <a:r>
              <a:rPr lang="en-US" dirty="0" smtClean="0"/>
              <a:t>In the following we give a complete calculation for a simple 1D chain (the baths and the center are identical) with on-site coupling and nearest neighbor couplings.   This example shows the steps needed for more general junction systems, such as the need to calculate the “surface” Green’s functions.</a:t>
            </a:r>
          </a:p>
        </p:txBody>
      </p:sp>
      <p:sp>
        <p:nvSpPr>
          <p:cNvPr id="3" name="Slide Number Placeholder 2"/>
          <p:cNvSpPr>
            <a:spLocks noGrp="1"/>
          </p:cNvSpPr>
          <p:nvPr>
            <p:ph type="sldNum" sz="quarter" idx="12"/>
          </p:nvPr>
        </p:nvSpPr>
        <p:spPr/>
        <p:txBody>
          <a:bodyPr/>
          <a:lstStyle/>
          <a:p>
            <a:fld id="{7E871153-6649-4551-B5D2-CF9E4672F172}" type="slidenum">
              <a:rPr lang="en-US" smtClean="0"/>
              <a:pPr/>
              <a:t>87</a:t>
            </a:fld>
            <a:endParaRPr lang="en-US"/>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3" name="Rectangle 41"/>
          <p:cNvSpPr>
            <a:spLocks noGrp="1" noChangeArrowheads="1"/>
          </p:cNvSpPr>
          <p:nvPr>
            <p:ph type="title"/>
          </p:nvPr>
        </p:nvSpPr>
        <p:spPr/>
        <p:txBody>
          <a:bodyPr>
            <a:normAutofit/>
          </a:bodyPr>
          <a:lstStyle/>
          <a:p>
            <a:r>
              <a:rPr lang="en-US" smtClean="0"/>
              <a:t>Ballistic transport in a 1D chain</a:t>
            </a:r>
          </a:p>
        </p:txBody>
      </p:sp>
      <p:sp>
        <p:nvSpPr>
          <p:cNvPr id="32774" name="Rectangle 3"/>
          <p:cNvSpPr>
            <a:spLocks noGrp="1" noChangeArrowheads="1"/>
          </p:cNvSpPr>
          <p:nvPr>
            <p:ph idx="1"/>
          </p:nvPr>
        </p:nvSpPr>
        <p:spPr>
          <a:noFill/>
        </p:spPr>
        <p:txBody>
          <a:bodyPr>
            <a:normAutofit lnSpcReduction="10000"/>
          </a:bodyPr>
          <a:lstStyle/>
          <a:p>
            <a:pPr>
              <a:buFontTx/>
              <a:buChar char="•"/>
            </a:pPr>
            <a:r>
              <a:rPr lang="en-GB" dirty="0" smtClean="0"/>
              <a:t>Force constants</a:t>
            </a:r>
          </a:p>
          <a:p>
            <a:pPr>
              <a:buFontTx/>
              <a:buChar char="•"/>
            </a:pPr>
            <a:endParaRPr lang="en-GB" dirty="0" smtClean="0"/>
          </a:p>
          <a:p>
            <a:endParaRPr lang="en-GB" dirty="0" smtClean="0"/>
          </a:p>
          <a:p>
            <a:endParaRPr lang="en-GB" dirty="0" smtClean="0"/>
          </a:p>
          <a:p>
            <a:endParaRPr lang="en-GB" dirty="0" smtClean="0"/>
          </a:p>
          <a:p>
            <a:pPr>
              <a:buNone/>
            </a:pPr>
            <a:endParaRPr lang="en-GB" dirty="0" smtClean="0"/>
          </a:p>
          <a:p>
            <a:pPr>
              <a:buNone/>
            </a:pPr>
            <a:endParaRPr lang="en-GB" dirty="0" smtClean="0"/>
          </a:p>
          <a:p>
            <a:pPr>
              <a:buFontTx/>
              <a:buChar char="•"/>
            </a:pPr>
            <a:r>
              <a:rPr lang="en-GB" dirty="0" smtClean="0"/>
              <a:t>Equation of motion</a:t>
            </a:r>
          </a:p>
          <a:p>
            <a:endParaRPr lang="en-GB" dirty="0" smtClean="0"/>
          </a:p>
        </p:txBody>
      </p:sp>
      <p:sp>
        <p:nvSpPr>
          <p:cNvPr id="32772" name="Slide Number Placeholder 4"/>
          <p:cNvSpPr>
            <a:spLocks noGrp="1"/>
          </p:cNvSpPr>
          <p:nvPr>
            <p:ph type="sldNum" sz="quarter" idx="12"/>
          </p:nvPr>
        </p:nvSpPr>
        <p:spPr>
          <a:noFill/>
        </p:spPr>
        <p:txBody>
          <a:bodyPr/>
          <a:lstStyle/>
          <a:p>
            <a:fld id="{38822539-2096-461E-8224-0C213D5DEC6F}" type="slidenum">
              <a:rPr lang="en-US" smtClean="0">
                <a:latin typeface="Arial" charset="0"/>
                <a:cs typeface="Arial" charset="0"/>
              </a:rPr>
              <a:pPr/>
              <a:t>88</a:t>
            </a:fld>
            <a:endParaRPr lang="en-US" smtClean="0">
              <a:latin typeface="Arial" charset="0"/>
              <a:cs typeface="Arial" charset="0"/>
            </a:endParaRPr>
          </a:p>
        </p:txBody>
      </p:sp>
      <p:graphicFrame>
        <p:nvGraphicFramePr>
          <p:cNvPr id="32770" name="Object 2"/>
          <p:cNvGraphicFramePr>
            <a:graphicFrameLocks noChangeAspect="1"/>
          </p:cNvGraphicFramePr>
          <p:nvPr/>
        </p:nvGraphicFramePr>
        <p:xfrm>
          <a:off x="1752600" y="2487612"/>
          <a:ext cx="5668963" cy="2465388"/>
        </p:xfrm>
        <a:graphic>
          <a:graphicData uri="http://schemas.openxmlformats.org/presentationml/2006/ole">
            <p:oleObj spid="_x0000_s69668" name="方程式" r:id="rId4" imgW="2628900" imgH="1143000" progId="Equation.3">
              <p:embed/>
            </p:oleObj>
          </a:graphicData>
        </a:graphic>
      </p:graphicFrame>
      <p:graphicFrame>
        <p:nvGraphicFramePr>
          <p:cNvPr id="32771" name="Object 4"/>
          <p:cNvGraphicFramePr>
            <a:graphicFrameLocks noChangeAspect="1"/>
          </p:cNvGraphicFramePr>
          <p:nvPr/>
        </p:nvGraphicFramePr>
        <p:xfrm>
          <a:off x="776288" y="5791200"/>
          <a:ext cx="7577137" cy="584200"/>
        </p:xfrm>
        <a:graphic>
          <a:graphicData uri="http://schemas.openxmlformats.org/presentationml/2006/ole">
            <p:oleObj spid="_x0000_s69669" name="Equation" r:id="rId5" imgW="3174840" imgH="241200" progId="Equation.DSMT4">
              <p:embed/>
            </p:oleObj>
          </a:graphicData>
        </a:graphic>
      </p:graphicFrame>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6" name="Rectangle 41"/>
          <p:cNvSpPr>
            <a:spLocks noGrp="1" noChangeArrowheads="1"/>
          </p:cNvSpPr>
          <p:nvPr>
            <p:ph type="title"/>
          </p:nvPr>
        </p:nvSpPr>
        <p:spPr/>
        <p:txBody>
          <a:bodyPr/>
          <a:lstStyle/>
          <a:p>
            <a:r>
              <a:rPr lang="en-US" dirty="0" smtClean="0"/>
              <a:t>Solution of </a:t>
            </a:r>
            <a:r>
              <a:rPr lang="en-US" i="1" dirty="0" smtClean="0"/>
              <a:t>g</a:t>
            </a:r>
          </a:p>
        </p:txBody>
      </p:sp>
      <p:sp>
        <p:nvSpPr>
          <p:cNvPr id="33795" name="Slide Number Placeholder 4"/>
          <p:cNvSpPr>
            <a:spLocks noGrp="1"/>
          </p:cNvSpPr>
          <p:nvPr>
            <p:ph type="sldNum" sz="quarter" idx="12"/>
          </p:nvPr>
        </p:nvSpPr>
        <p:spPr>
          <a:noFill/>
        </p:spPr>
        <p:txBody>
          <a:bodyPr/>
          <a:lstStyle/>
          <a:p>
            <a:fld id="{BAAD829F-5A66-4E6E-B6B8-CECF96D5B5D4}" type="slidenum">
              <a:rPr lang="en-US" smtClean="0">
                <a:latin typeface="Arial" charset="0"/>
                <a:cs typeface="Arial" charset="0"/>
              </a:rPr>
              <a:pPr/>
              <a:t>89</a:t>
            </a:fld>
            <a:endParaRPr lang="en-US" smtClean="0">
              <a:latin typeface="Arial" charset="0"/>
              <a:cs typeface="Arial" charset="0"/>
            </a:endParaRPr>
          </a:p>
        </p:txBody>
      </p:sp>
      <p:graphicFrame>
        <p:nvGraphicFramePr>
          <p:cNvPr id="33794" name="Object 3"/>
          <p:cNvGraphicFramePr>
            <a:graphicFrameLocks noChangeAspect="1"/>
          </p:cNvGraphicFramePr>
          <p:nvPr/>
        </p:nvGraphicFramePr>
        <p:xfrm>
          <a:off x="1320800" y="1676400"/>
          <a:ext cx="6043613" cy="4673600"/>
        </p:xfrm>
        <a:graphic>
          <a:graphicData uri="http://schemas.openxmlformats.org/presentationml/2006/ole">
            <p:oleObj spid="_x0000_s70675" name="Equation" r:id="rId4" imgW="2755800" imgH="2133360" progId="Equation.DSMT4">
              <p:embed/>
            </p:oleObj>
          </a:graphicData>
        </a:graphic>
      </p:graphicFrame>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0" name="Rectangle 41"/>
          <p:cNvSpPr>
            <a:spLocks noGrp="1" noChangeArrowheads="1"/>
          </p:cNvSpPr>
          <p:nvPr>
            <p:ph type="title"/>
          </p:nvPr>
        </p:nvSpPr>
        <p:spPr>
          <a:xfrm>
            <a:off x="457200" y="76200"/>
            <a:ext cx="8229600" cy="1143000"/>
          </a:xfrm>
        </p:spPr>
        <p:txBody>
          <a:bodyPr/>
          <a:lstStyle/>
          <a:p>
            <a:r>
              <a:rPr lang="en-US" dirty="0" smtClean="0"/>
              <a:t>Lead self energy and transmission</a:t>
            </a:r>
          </a:p>
        </p:txBody>
      </p:sp>
      <p:sp>
        <p:nvSpPr>
          <p:cNvPr id="34819" name="Slide Number Placeholder 4"/>
          <p:cNvSpPr>
            <a:spLocks noGrp="1"/>
          </p:cNvSpPr>
          <p:nvPr>
            <p:ph type="sldNum" sz="quarter" idx="12"/>
          </p:nvPr>
        </p:nvSpPr>
        <p:spPr>
          <a:noFill/>
        </p:spPr>
        <p:txBody>
          <a:bodyPr/>
          <a:lstStyle/>
          <a:p>
            <a:fld id="{CAF8A5B8-A1DB-40BE-A23F-95AF88D53C3C}" type="slidenum">
              <a:rPr lang="en-US" smtClean="0">
                <a:latin typeface="Arial" charset="0"/>
                <a:cs typeface="Arial" charset="0"/>
              </a:rPr>
              <a:pPr/>
              <a:t>90</a:t>
            </a:fld>
            <a:endParaRPr lang="en-US" smtClean="0">
              <a:latin typeface="Arial" charset="0"/>
              <a:cs typeface="Arial" charset="0"/>
            </a:endParaRPr>
          </a:p>
        </p:txBody>
      </p:sp>
      <p:sp>
        <p:nvSpPr>
          <p:cNvPr id="34821" name="Rectangle 3"/>
          <p:cNvSpPr>
            <a:spLocks noGrp="1" noChangeArrowheads="1"/>
          </p:cNvSpPr>
          <p:nvPr>
            <p:ph type="body" idx="4294967295"/>
          </p:nvPr>
        </p:nvSpPr>
        <p:spPr>
          <a:xfrm>
            <a:off x="0" y="984250"/>
            <a:ext cx="7770813" cy="4946650"/>
          </a:xfrm>
          <a:noFill/>
        </p:spPr>
        <p:txBody>
          <a:bodyPr/>
          <a:lstStyle/>
          <a:p>
            <a:endParaRPr lang="en-GB" smtClean="0"/>
          </a:p>
          <a:p>
            <a:endParaRPr lang="en-GB" smtClean="0"/>
          </a:p>
        </p:txBody>
      </p:sp>
      <p:graphicFrame>
        <p:nvGraphicFramePr>
          <p:cNvPr id="34818" name="Object 3"/>
          <p:cNvGraphicFramePr>
            <a:graphicFrameLocks noChangeAspect="1"/>
          </p:cNvGraphicFramePr>
          <p:nvPr/>
        </p:nvGraphicFramePr>
        <p:xfrm>
          <a:off x="1168400" y="1257300"/>
          <a:ext cx="6043613" cy="5435600"/>
        </p:xfrm>
        <a:graphic>
          <a:graphicData uri="http://schemas.openxmlformats.org/presentationml/2006/ole">
            <p:oleObj spid="_x0000_s71699" name="Equation" r:id="rId4" imgW="2920680" imgH="2641320" progId="Equation.DSMT4">
              <p:embed/>
            </p:oleObj>
          </a:graphicData>
        </a:graphic>
      </p:graphicFrame>
      <p:cxnSp>
        <p:nvCxnSpPr>
          <p:cNvPr id="34822" name="Straight Arrow Connector 10"/>
          <p:cNvCxnSpPr>
            <a:cxnSpLocks noChangeShapeType="1"/>
          </p:cNvCxnSpPr>
          <p:nvPr/>
        </p:nvCxnSpPr>
        <p:spPr bwMode="auto">
          <a:xfrm>
            <a:off x="5299075" y="4135438"/>
            <a:ext cx="3235325" cy="41275"/>
          </a:xfrm>
          <a:prstGeom prst="straightConnector1">
            <a:avLst/>
          </a:prstGeom>
          <a:noFill/>
          <a:ln w="19050" algn="ctr">
            <a:solidFill>
              <a:schemeClr val="tx1"/>
            </a:solidFill>
            <a:round/>
            <a:headEnd/>
            <a:tailEnd type="arrow" w="med" len="med"/>
          </a:ln>
        </p:spPr>
      </p:cxnSp>
      <p:cxnSp>
        <p:nvCxnSpPr>
          <p:cNvPr id="34823" name="Straight Arrow Connector 14"/>
          <p:cNvCxnSpPr>
            <a:cxnSpLocks noChangeShapeType="1"/>
          </p:cNvCxnSpPr>
          <p:nvPr/>
        </p:nvCxnSpPr>
        <p:spPr bwMode="auto">
          <a:xfrm rot="5400000" flipH="1" flipV="1">
            <a:off x="4289425" y="3111500"/>
            <a:ext cx="2046288" cy="1588"/>
          </a:xfrm>
          <a:prstGeom prst="straightConnector1">
            <a:avLst/>
          </a:prstGeom>
          <a:noFill/>
          <a:ln w="19050" algn="ctr">
            <a:solidFill>
              <a:schemeClr val="tx1"/>
            </a:solidFill>
            <a:round/>
            <a:headEnd/>
            <a:tailEnd type="arrow" w="med" len="med"/>
          </a:ln>
        </p:spPr>
      </p:cxnSp>
      <p:cxnSp>
        <p:nvCxnSpPr>
          <p:cNvPr id="34824" name="Straight Connector 20"/>
          <p:cNvCxnSpPr>
            <a:cxnSpLocks noChangeShapeType="1"/>
          </p:cNvCxnSpPr>
          <p:nvPr/>
        </p:nvCxnSpPr>
        <p:spPr bwMode="auto">
          <a:xfrm rot="16200000" flipV="1">
            <a:off x="4992687" y="3419476"/>
            <a:ext cx="1419225" cy="12700"/>
          </a:xfrm>
          <a:prstGeom prst="line">
            <a:avLst/>
          </a:prstGeom>
          <a:noFill/>
          <a:ln w="25400" algn="ctr">
            <a:solidFill>
              <a:srgbClr val="FF0000"/>
            </a:solidFill>
            <a:round/>
            <a:headEnd/>
            <a:tailEnd/>
          </a:ln>
        </p:spPr>
      </p:cxnSp>
      <p:cxnSp>
        <p:nvCxnSpPr>
          <p:cNvPr id="34825" name="Straight Connector 24"/>
          <p:cNvCxnSpPr>
            <a:cxnSpLocks noChangeShapeType="1"/>
          </p:cNvCxnSpPr>
          <p:nvPr/>
        </p:nvCxnSpPr>
        <p:spPr bwMode="auto">
          <a:xfrm>
            <a:off x="5681663" y="2728913"/>
            <a:ext cx="1855787" cy="26987"/>
          </a:xfrm>
          <a:prstGeom prst="line">
            <a:avLst/>
          </a:prstGeom>
          <a:noFill/>
          <a:ln w="25400" algn="ctr">
            <a:solidFill>
              <a:srgbClr val="FF0000"/>
            </a:solidFill>
            <a:round/>
            <a:headEnd/>
            <a:tailEnd/>
          </a:ln>
        </p:spPr>
      </p:cxnSp>
      <p:cxnSp>
        <p:nvCxnSpPr>
          <p:cNvPr id="34826" name="Straight Connector 28"/>
          <p:cNvCxnSpPr>
            <a:cxnSpLocks noChangeShapeType="1"/>
          </p:cNvCxnSpPr>
          <p:nvPr/>
        </p:nvCxnSpPr>
        <p:spPr bwMode="auto">
          <a:xfrm rot="5400000">
            <a:off x="6854825" y="3452813"/>
            <a:ext cx="1365250" cy="0"/>
          </a:xfrm>
          <a:prstGeom prst="line">
            <a:avLst/>
          </a:prstGeom>
          <a:noFill/>
          <a:ln w="25400" algn="ctr">
            <a:solidFill>
              <a:srgbClr val="FF0000"/>
            </a:solidFill>
            <a:round/>
            <a:headEnd/>
            <a:tailEnd/>
          </a:ln>
        </p:spPr>
      </p:cxnSp>
      <p:sp>
        <p:nvSpPr>
          <p:cNvPr id="34827" name="TextBox 31"/>
          <p:cNvSpPr txBox="1">
            <a:spLocks noChangeArrowheads="1"/>
          </p:cNvSpPr>
          <p:nvPr/>
        </p:nvSpPr>
        <p:spPr bwMode="auto">
          <a:xfrm>
            <a:off x="5435600" y="1828800"/>
            <a:ext cx="941388" cy="461963"/>
          </a:xfrm>
          <a:prstGeom prst="rect">
            <a:avLst/>
          </a:prstGeom>
          <a:noFill/>
          <a:ln w="9525">
            <a:noFill/>
            <a:miter lim="800000"/>
            <a:headEnd/>
            <a:tailEnd/>
          </a:ln>
        </p:spPr>
        <p:txBody>
          <a:bodyPr>
            <a:spAutoFit/>
          </a:bodyPr>
          <a:lstStyle/>
          <a:p>
            <a:r>
              <a:rPr lang="en-US" i="1"/>
              <a:t>T</a:t>
            </a:r>
            <a:r>
              <a:rPr lang="en-US"/>
              <a:t>[</a:t>
            </a:r>
            <a:r>
              <a:rPr lang="el-GR" i="1">
                <a:latin typeface="Times New Roman" pitchFamily="18" charset="0"/>
                <a:cs typeface="Times New Roman" pitchFamily="18" charset="0"/>
              </a:rPr>
              <a:t>ω</a:t>
            </a:r>
            <a:r>
              <a:rPr lang="en-US"/>
              <a:t>]</a:t>
            </a:r>
            <a:endParaRPr lang="en-SG"/>
          </a:p>
        </p:txBody>
      </p:sp>
      <p:sp>
        <p:nvSpPr>
          <p:cNvPr id="34828" name="TextBox 32"/>
          <p:cNvSpPr txBox="1">
            <a:spLocks noChangeArrowheads="1"/>
          </p:cNvSpPr>
          <p:nvPr/>
        </p:nvSpPr>
        <p:spPr bwMode="auto">
          <a:xfrm>
            <a:off x="8567737" y="4186238"/>
            <a:ext cx="423863" cy="461962"/>
          </a:xfrm>
          <a:prstGeom prst="rect">
            <a:avLst/>
          </a:prstGeom>
          <a:noFill/>
          <a:ln w="9525">
            <a:noFill/>
            <a:miter lim="800000"/>
            <a:headEnd/>
            <a:tailEnd/>
          </a:ln>
        </p:spPr>
        <p:txBody>
          <a:bodyPr>
            <a:spAutoFit/>
          </a:bodyPr>
          <a:lstStyle/>
          <a:p>
            <a:r>
              <a:rPr lang="el-GR" i="1" dirty="0">
                <a:latin typeface="Times New Roman" pitchFamily="18" charset="0"/>
                <a:cs typeface="Times New Roman" pitchFamily="18" charset="0"/>
              </a:rPr>
              <a:t>ω</a:t>
            </a:r>
            <a:endParaRPr lang="en-SG" i="1" dirty="0"/>
          </a:p>
        </p:txBody>
      </p:sp>
      <p:sp>
        <p:nvSpPr>
          <p:cNvPr id="34829" name="TextBox 12"/>
          <p:cNvSpPr txBox="1">
            <a:spLocks noChangeArrowheads="1"/>
          </p:cNvSpPr>
          <p:nvPr/>
        </p:nvSpPr>
        <p:spPr bwMode="auto">
          <a:xfrm>
            <a:off x="4962525" y="2490788"/>
            <a:ext cx="363538" cy="460375"/>
          </a:xfrm>
          <a:prstGeom prst="rect">
            <a:avLst/>
          </a:prstGeom>
          <a:noFill/>
          <a:ln w="9525">
            <a:noFill/>
            <a:miter lim="800000"/>
            <a:headEnd/>
            <a:tailEnd/>
          </a:ln>
        </p:spPr>
        <p:txBody>
          <a:bodyPr>
            <a:spAutoFit/>
          </a:bodyPr>
          <a:lstStyle/>
          <a:p>
            <a:r>
              <a:rPr lang="en-US"/>
              <a:t>1</a:t>
            </a:r>
            <a:endParaRPr lang="en-SG"/>
          </a:p>
        </p:txBody>
      </p:sp>
      <p:cxnSp>
        <p:nvCxnSpPr>
          <p:cNvPr id="34830" name="Straight Connector 30"/>
          <p:cNvCxnSpPr>
            <a:cxnSpLocks noChangeShapeType="1"/>
          </p:cNvCxnSpPr>
          <p:nvPr/>
        </p:nvCxnSpPr>
        <p:spPr bwMode="auto">
          <a:xfrm>
            <a:off x="5297488" y="2722563"/>
            <a:ext cx="158750" cy="0"/>
          </a:xfrm>
          <a:prstGeom prst="line">
            <a:avLst/>
          </a:prstGeom>
          <a:noFill/>
          <a:ln w="9525" algn="ctr">
            <a:solidFill>
              <a:schemeClr val="tx1"/>
            </a:solidFill>
            <a:round/>
            <a:headEnd/>
            <a:tailEnd/>
          </a:ln>
        </p:spPr>
      </p:cxn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4" name="Rectangle 41"/>
          <p:cNvSpPr>
            <a:spLocks noGrp="1" noChangeArrowheads="1"/>
          </p:cNvSpPr>
          <p:nvPr>
            <p:ph type="title"/>
          </p:nvPr>
        </p:nvSpPr>
        <p:spPr/>
        <p:txBody>
          <a:bodyPr/>
          <a:lstStyle/>
          <a:p>
            <a:r>
              <a:rPr lang="en-US" smtClean="0"/>
              <a:t>Heat current and conductance</a:t>
            </a:r>
          </a:p>
        </p:txBody>
      </p:sp>
      <p:sp>
        <p:nvSpPr>
          <p:cNvPr id="35843" name="Slide Number Placeholder 4"/>
          <p:cNvSpPr>
            <a:spLocks noGrp="1"/>
          </p:cNvSpPr>
          <p:nvPr>
            <p:ph type="sldNum" sz="quarter" idx="12"/>
          </p:nvPr>
        </p:nvSpPr>
        <p:spPr>
          <a:noFill/>
        </p:spPr>
        <p:txBody>
          <a:bodyPr/>
          <a:lstStyle/>
          <a:p>
            <a:fld id="{C453D69B-4A5A-4133-903F-0D05B4F82E69}" type="slidenum">
              <a:rPr lang="en-US" smtClean="0">
                <a:latin typeface="Arial" charset="0"/>
                <a:cs typeface="Arial" charset="0"/>
              </a:rPr>
              <a:pPr/>
              <a:t>91</a:t>
            </a:fld>
            <a:endParaRPr lang="en-US" smtClean="0">
              <a:latin typeface="Arial" charset="0"/>
              <a:cs typeface="Arial" charset="0"/>
            </a:endParaRPr>
          </a:p>
        </p:txBody>
      </p:sp>
      <p:sp>
        <p:nvSpPr>
          <p:cNvPr id="35845" name="Rectangle 3"/>
          <p:cNvSpPr>
            <a:spLocks noGrp="1" noChangeArrowheads="1"/>
          </p:cNvSpPr>
          <p:nvPr>
            <p:ph type="body" idx="4294967295"/>
          </p:nvPr>
        </p:nvSpPr>
        <p:spPr>
          <a:xfrm>
            <a:off x="0" y="984250"/>
            <a:ext cx="7770813" cy="4946650"/>
          </a:xfrm>
          <a:noFill/>
        </p:spPr>
        <p:txBody>
          <a:bodyPr/>
          <a:lstStyle/>
          <a:p>
            <a:endParaRPr lang="en-GB" smtClean="0"/>
          </a:p>
          <a:p>
            <a:endParaRPr lang="en-GB" smtClean="0"/>
          </a:p>
        </p:txBody>
      </p:sp>
      <p:graphicFrame>
        <p:nvGraphicFramePr>
          <p:cNvPr id="35842" name="Object 3"/>
          <p:cNvGraphicFramePr>
            <a:graphicFrameLocks noChangeAspect="1"/>
          </p:cNvGraphicFramePr>
          <p:nvPr/>
        </p:nvGraphicFramePr>
        <p:xfrm>
          <a:off x="1143000" y="1828800"/>
          <a:ext cx="7212013" cy="3436938"/>
        </p:xfrm>
        <a:graphic>
          <a:graphicData uri="http://schemas.openxmlformats.org/presentationml/2006/ole">
            <p:oleObj spid="_x0000_s72723" name="Equation" r:id="rId4" imgW="7226300" imgH="3441700" progId="Equation.DSMT4">
              <p:embed/>
            </p:oleObj>
          </a:graphicData>
        </a:graphic>
      </p:graphicFrame>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70" name="Rectangle 41"/>
          <p:cNvSpPr>
            <a:spLocks noGrp="1" noChangeArrowheads="1"/>
          </p:cNvSpPr>
          <p:nvPr>
            <p:ph type="title"/>
          </p:nvPr>
        </p:nvSpPr>
        <p:spPr>
          <a:xfrm>
            <a:off x="457200" y="0"/>
            <a:ext cx="8229600" cy="1143000"/>
          </a:xfrm>
        </p:spPr>
        <p:txBody>
          <a:bodyPr>
            <a:normAutofit/>
          </a:bodyPr>
          <a:lstStyle/>
          <a:p>
            <a:r>
              <a:rPr lang="en-US" dirty="0" smtClean="0"/>
              <a:t>General recursive algorithm for </a:t>
            </a:r>
            <a:r>
              <a:rPr lang="en-US" i="1" dirty="0" smtClean="0"/>
              <a:t>g</a:t>
            </a:r>
          </a:p>
        </p:txBody>
      </p:sp>
      <p:sp>
        <p:nvSpPr>
          <p:cNvPr id="36869" name="Slide Number Placeholder 4"/>
          <p:cNvSpPr>
            <a:spLocks noGrp="1"/>
          </p:cNvSpPr>
          <p:nvPr>
            <p:ph type="sldNum" sz="quarter" idx="12"/>
          </p:nvPr>
        </p:nvSpPr>
        <p:spPr>
          <a:noFill/>
        </p:spPr>
        <p:txBody>
          <a:bodyPr/>
          <a:lstStyle/>
          <a:p>
            <a:fld id="{CBC22F16-E315-4F73-B117-A060C9E7A015}" type="slidenum">
              <a:rPr lang="en-US" smtClean="0">
                <a:latin typeface="Arial" charset="0"/>
                <a:cs typeface="Arial" charset="0"/>
              </a:rPr>
              <a:pPr/>
              <a:t>92</a:t>
            </a:fld>
            <a:endParaRPr lang="en-US" smtClean="0">
              <a:latin typeface="Arial" charset="0"/>
              <a:cs typeface="Arial" charset="0"/>
            </a:endParaRPr>
          </a:p>
        </p:txBody>
      </p:sp>
      <p:sp>
        <p:nvSpPr>
          <p:cNvPr id="36871" name="Rectangle 3"/>
          <p:cNvSpPr>
            <a:spLocks noGrp="1" noChangeArrowheads="1"/>
          </p:cNvSpPr>
          <p:nvPr>
            <p:ph type="body" idx="4294967295"/>
          </p:nvPr>
        </p:nvSpPr>
        <p:spPr>
          <a:xfrm>
            <a:off x="0" y="984250"/>
            <a:ext cx="7770813" cy="4946650"/>
          </a:xfrm>
          <a:noFill/>
        </p:spPr>
        <p:txBody>
          <a:bodyPr/>
          <a:lstStyle/>
          <a:p>
            <a:endParaRPr lang="en-GB" dirty="0" smtClean="0"/>
          </a:p>
          <a:p>
            <a:endParaRPr lang="en-GB" dirty="0" smtClean="0"/>
          </a:p>
        </p:txBody>
      </p:sp>
      <p:graphicFrame>
        <p:nvGraphicFramePr>
          <p:cNvPr id="36866" name="Object 3"/>
          <p:cNvGraphicFramePr>
            <a:graphicFrameLocks noChangeAspect="1"/>
          </p:cNvGraphicFramePr>
          <p:nvPr/>
        </p:nvGraphicFramePr>
        <p:xfrm>
          <a:off x="258763" y="1751012"/>
          <a:ext cx="4056062" cy="2363788"/>
        </p:xfrm>
        <a:graphic>
          <a:graphicData uri="http://schemas.openxmlformats.org/presentationml/2006/ole">
            <p:oleObj spid="_x0000_s73781" name="Equation" r:id="rId4" imgW="1612800" imgH="939600" progId="Equation.DSMT4">
              <p:embed/>
            </p:oleObj>
          </a:graphicData>
        </a:graphic>
      </p:graphicFrame>
      <p:graphicFrame>
        <p:nvGraphicFramePr>
          <p:cNvPr id="36867" name="Object 6"/>
          <p:cNvGraphicFramePr>
            <a:graphicFrameLocks noChangeAspect="1"/>
          </p:cNvGraphicFramePr>
          <p:nvPr/>
        </p:nvGraphicFramePr>
        <p:xfrm>
          <a:off x="5083175" y="989013"/>
          <a:ext cx="3535363" cy="5572125"/>
        </p:xfrm>
        <a:graphic>
          <a:graphicData uri="http://schemas.openxmlformats.org/presentationml/2006/ole">
            <p:oleObj spid="_x0000_s73782" name="Equation" r:id="rId5" imgW="1676400" imgH="2641600" progId="Equation.DSMT4">
              <p:embed/>
            </p:oleObj>
          </a:graphicData>
        </a:graphic>
      </p:graphicFrame>
      <p:graphicFrame>
        <p:nvGraphicFramePr>
          <p:cNvPr id="36868" name="Object 7"/>
          <p:cNvGraphicFramePr>
            <a:graphicFrameLocks noChangeAspect="1"/>
          </p:cNvGraphicFramePr>
          <p:nvPr/>
        </p:nvGraphicFramePr>
        <p:xfrm>
          <a:off x="935038" y="5207000"/>
          <a:ext cx="1003300" cy="820738"/>
        </p:xfrm>
        <a:graphic>
          <a:graphicData uri="http://schemas.openxmlformats.org/presentationml/2006/ole">
            <p:oleObj spid="_x0000_s73783" name="方程式" r:id="rId6" imgW="558800" imgH="457200" progId="Equation.3">
              <p:embed/>
            </p:oleObj>
          </a:graphicData>
        </a:graphic>
      </p:graphicFrame>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Problems for lecture three</a:t>
            </a:r>
            <a:endParaRPr lang="en-SG" dirty="0"/>
          </a:p>
        </p:txBody>
      </p:sp>
      <p:sp>
        <p:nvSpPr>
          <p:cNvPr id="5" name="Content Placeholder 4"/>
          <p:cNvSpPr>
            <a:spLocks noGrp="1"/>
          </p:cNvSpPr>
          <p:nvPr>
            <p:ph idx="1"/>
          </p:nvPr>
        </p:nvSpPr>
        <p:spPr/>
        <p:txBody>
          <a:bodyPr>
            <a:normAutofit lnSpcReduction="10000"/>
          </a:bodyPr>
          <a:lstStyle/>
          <a:p>
            <a:pPr marL="514350" indent="-514350">
              <a:buFont typeface="+mj-lt"/>
              <a:buAutoNum type="arabicPeriod"/>
            </a:pPr>
            <a:r>
              <a:rPr lang="en-US" dirty="0" smtClean="0"/>
              <a:t>Work out the detail of </a:t>
            </a:r>
            <a:r>
              <a:rPr lang="en-US" dirty="0" err="1" smtClean="0"/>
              <a:t>Keldysh</a:t>
            </a:r>
            <a:r>
              <a:rPr lang="en-US" dirty="0" smtClean="0"/>
              <a:t> rotation and </a:t>
            </a:r>
            <a:r>
              <a:rPr lang="en-US" dirty="0" err="1" smtClean="0"/>
              <a:t>Langreth</a:t>
            </a:r>
            <a:r>
              <a:rPr lang="en-US" dirty="0" smtClean="0"/>
              <a:t> rules (slide 66,67).</a:t>
            </a:r>
          </a:p>
          <a:p>
            <a:pPr marL="514350" indent="-514350">
              <a:buFont typeface="+mj-lt"/>
              <a:buAutoNum type="arabicPeriod"/>
            </a:pPr>
            <a:r>
              <a:rPr lang="en-US" dirty="0" smtClean="0"/>
              <a:t>On slide 69, what is the meaning of </a:t>
            </a:r>
            <a:r>
              <a:rPr lang="en-US" i="1" dirty="0" smtClean="0"/>
              <a:t>t</a:t>
            </a:r>
            <a:r>
              <a:rPr lang="en-US" i="1" baseline="-25000" dirty="0" smtClean="0"/>
              <a:t>0</a:t>
            </a:r>
            <a:r>
              <a:rPr lang="en-US" baseline="30000" dirty="0" smtClean="0"/>
              <a:t>+</a:t>
            </a:r>
            <a:r>
              <a:rPr lang="en-US" dirty="0" smtClean="0"/>
              <a:t>? And why we need to define Heisenberg operator starting at the same point?</a:t>
            </a:r>
          </a:p>
          <a:p>
            <a:pPr marL="514350" indent="-514350">
              <a:buFont typeface="+mj-lt"/>
              <a:buAutoNum type="arabicPeriod"/>
            </a:pPr>
            <a:r>
              <a:rPr lang="en-US" dirty="0" smtClean="0"/>
              <a:t>Derive the integral form of equation from the differential form for </a:t>
            </a:r>
            <a:r>
              <a:rPr lang="en-US" i="1" dirty="0" smtClean="0"/>
              <a:t>G</a:t>
            </a:r>
            <a:r>
              <a:rPr lang="en-US" i="1" baseline="-25000" dirty="0" smtClean="0"/>
              <a:t>LC</a:t>
            </a:r>
            <a:r>
              <a:rPr lang="en-US" dirty="0" smtClean="0"/>
              <a:t> (slide 79) and state clearly the implicit assumption made for the validity of the integral form.</a:t>
            </a:r>
          </a:p>
        </p:txBody>
      </p:sp>
      <p:sp>
        <p:nvSpPr>
          <p:cNvPr id="3" name="Slide Number Placeholder 2"/>
          <p:cNvSpPr>
            <a:spLocks noGrp="1"/>
          </p:cNvSpPr>
          <p:nvPr>
            <p:ph type="sldNum" sz="quarter" idx="12"/>
          </p:nvPr>
        </p:nvSpPr>
        <p:spPr/>
        <p:txBody>
          <a:bodyPr/>
          <a:lstStyle/>
          <a:p>
            <a:fld id="{7E871153-6649-4551-B5D2-CF9E4672F172}" type="slidenum">
              <a:rPr lang="en-US" smtClean="0"/>
              <a:pPr/>
              <a:t>93</a:t>
            </a:fld>
            <a:endParaRPr lang="en-US"/>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791200"/>
          </a:xfrm>
        </p:spPr>
        <p:txBody>
          <a:bodyPr>
            <a:normAutofit lnSpcReduction="10000"/>
          </a:bodyPr>
          <a:lstStyle/>
          <a:p>
            <a:pPr marL="514350" indent="-514350">
              <a:buFont typeface="+mj-lt"/>
              <a:buAutoNum type="arabicPeriod" startAt="4"/>
            </a:pPr>
            <a:r>
              <a:rPr lang="en-US" dirty="0" smtClean="0"/>
              <a:t>On slide 73, how to fix the constants </a:t>
            </a:r>
            <a:r>
              <a:rPr lang="en-US" i="1" dirty="0" smtClean="0"/>
              <a:t>c</a:t>
            </a:r>
            <a:r>
              <a:rPr lang="en-US" dirty="0" smtClean="0"/>
              <a:t> and </a:t>
            </a:r>
            <a:r>
              <a:rPr lang="en-US" i="1" dirty="0" smtClean="0"/>
              <a:t>d</a:t>
            </a:r>
            <a:r>
              <a:rPr lang="en-US" dirty="0" smtClean="0"/>
              <a:t> for the retarded, advanced, and time-ordered Green’s functions?</a:t>
            </a:r>
          </a:p>
          <a:p>
            <a:pPr marL="514350" indent="-514350">
              <a:buFont typeface="+mj-lt"/>
              <a:buAutoNum type="arabicPeriod" startAt="4"/>
            </a:pPr>
            <a:r>
              <a:rPr lang="en-US" dirty="0" smtClean="0"/>
              <a:t>Derive the contour ordered Dyson equation, slides 78-80.</a:t>
            </a:r>
          </a:p>
          <a:p>
            <a:pPr marL="514350" indent="-514350">
              <a:buFont typeface="+mj-lt"/>
              <a:buAutoNum type="arabicPeriod" startAt="4"/>
            </a:pPr>
            <a:r>
              <a:rPr lang="en-US" dirty="0" smtClean="0"/>
              <a:t>Derive the two different forms of </a:t>
            </a:r>
            <a:r>
              <a:rPr lang="en-US" dirty="0" err="1" smtClean="0"/>
              <a:t>Keldysh</a:t>
            </a:r>
            <a:r>
              <a:rPr lang="en-US" dirty="0" smtClean="0"/>
              <a:t> equations on bottom of slide 83.</a:t>
            </a:r>
          </a:p>
          <a:p>
            <a:pPr marL="514350" indent="-514350">
              <a:buFont typeface="+mj-lt"/>
              <a:buAutoNum type="arabicPeriod" startAt="4"/>
            </a:pPr>
            <a:r>
              <a:rPr lang="en-US" dirty="0" smtClean="0"/>
              <a:t>Derive the Meir-</a:t>
            </a:r>
            <a:r>
              <a:rPr lang="en-US" dirty="0" err="1" smtClean="0"/>
              <a:t>Wingreen</a:t>
            </a:r>
            <a:r>
              <a:rPr lang="en-US" dirty="0" smtClean="0"/>
              <a:t> formula and the </a:t>
            </a:r>
            <a:r>
              <a:rPr lang="en-US" dirty="0" err="1" smtClean="0"/>
              <a:t>Caroli</a:t>
            </a:r>
            <a:r>
              <a:rPr lang="en-US" dirty="0" smtClean="0"/>
              <a:t> formula (slide 84 - 86).</a:t>
            </a:r>
          </a:p>
          <a:p>
            <a:pPr marL="514350" indent="-514350">
              <a:buFont typeface="+mj-lt"/>
              <a:buAutoNum type="arabicPeriod" startAt="4"/>
            </a:pPr>
            <a:r>
              <a:rPr lang="en-US" dirty="0" smtClean="0"/>
              <a:t>Verify the results on slide 89-90 for 1D chain. In particular, show that the transmission function </a:t>
            </a:r>
            <a:r>
              <a:rPr lang="en-US" i="1" dirty="0" smtClean="0"/>
              <a:t>T</a:t>
            </a:r>
            <a:r>
              <a:rPr lang="en-US" dirty="0" smtClean="0"/>
              <a:t>[</a:t>
            </a:r>
            <a:r>
              <a:rPr lang="el-GR" dirty="0" smtClean="0"/>
              <a:t>ω</a:t>
            </a:r>
            <a:r>
              <a:rPr lang="en-US" dirty="0" smtClean="0"/>
              <a:t>]=1.</a:t>
            </a:r>
          </a:p>
          <a:p>
            <a:pPr marL="514350" indent="-514350">
              <a:buFont typeface="+mj-lt"/>
              <a:buAutoNum type="arabicPeriod" startAt="4"/>
            </a:pPr>
            <a:endParaRPr lang="en-US" dirty="0" smtClean="0"/>
          </a:p>
          <a:p>
            <a:pPr marL="514350" indent="-514350">
              <a:buFont typeface="+mj-lt"/>
              <a:buAutoNum type="arabicPeriod" startAt="4"/>
            </a:pPr>
            <a:endParaRPr lang="en-US" dirty="0" smtClean="0"/>
          </a:p>
          <a:p>
            <a:endParaRPr lang="en-SG" dirty="0"/>
          </a:p>
        </p:txBody>
      </p:sp>
      <p:sp>
        <p:nvSpPr>
          <p:cNvPr id="4" name="Slide Number Placeholder 3"/>
          <p:cNvSpPr>
            <a:spLocks noGrp="1"/>
          </p:cNvSpPr>
          <p:nvPr>
            <p:ph type="sldNum" sz="quarter" idx="12"/>
          </p:nvPr>
        </p:nvSpPr>
        <p:spPr/>
        <p:txBody>
          <a:bodyPr/>
          <a:lstStyle/>
          <a:p>
            <a:fld id="{7E871153-6649-4551-B5D2-CF9E4672F172}" type="slidenum">
              <a:rPr lang="en-US" smtClean="0"/>
              <a:pPr/>
              <a:t>94</a:t>
            </a:fld>
            <a:endParaRPr lang="en-US" dirty="0"/>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352800"/>
            <a:ext cx="8229600" cy="1143000"/>
          </a:xfrm>
        </p:spPr>
        <p:txBody>
          <a:bodyPr/>
          <a:lstStyle/>
          <a:p>
            <a:r>
              <a:rPr lang="en-US" dirty="0" smtClean="0">
                <a:solidFill>
                  <a:schemeClr val="tx2"/>
                </a:solidFill>
              </a:rPr>
              <a:t>end of lecture three</a:t>
            </a:r>
            <a:endParaRPr lang="en-US" dirty="0">
              <a:solidFill>
                <a:schemeClr val="tx2"/>
              </a:solidFill>
            </a:endParaRPr>
          </a:p>
        </p:txBody>
      </p:sp>
      <p:sp>
        <p:nvSpPr>
          <p:cNvPr id="3" name="Slide Number Placeholder 2"/>
          <p:cNvSpPr>
            <a:spLocks noGrp="1"/>
          </p:cNvSpPr>
          <p:nvPr>
            <p:ph type="sldNum" sz="quarter" idx="12"/>
          </p:nvPr>
        </p:nvSpPr>
        <p:spPr/>
        <p:txBody>
          <a:bodyPr/>
          <a:lstStyle/>
          <a:p>
            <a:fld id="{7E871153-6649-4551-B5D2-CF9E4672F172}" type="slidenum">
              <a:rPr lang="en-US" smtClean="0"/>
              <a:pPr/>
              <a:t>95</a:t>
            </a:fld>
            <a:endParaRPr lang="en-US"/>
          </a:p>
        </p:txBody>
      </p:sp>
    </p:spTree>
    <p:extLst>
      <p:ext uri="{BB962C8B-B14F-4D97-AF65-F5344CB8AC3E}">
        <p14:creationId xmlns:p14="http://schemas.microsoft.com/office/powerpoint/2010/main" xmlns="" val="24157170"/>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smtClean="0"/>
              <a:t>Lecture four</a:t>
            </a:r>
            <a:endParaRPr lang="en-US" dirty="0"/>
          </a:p>
        </p:txBody>
      </p:sp>
      <p:sp>
        <p:nvSpPr>
          <p:cNvPr id="6" name="Subtitle 5"/>
          <p:cNvSpPr>
            <a:spLocks noGrp="1"/>
          </p:cNvSpPr>
          <p:nvPr>
            <p:ph type="subTitle" idx="1"/>
          </p:nvPr>
        </p:nvSpPr>
        <p:spPr/>
        <p:txBody>
          <a:bodyPr/>
          <a:lstStyle/>
          <a:p>
            <a:r>
              <a:rPr lang="en-US" dirty="0" smtClean="0"/>
              <a:t>Feynman diagrammatic expansion, Hedin equations</a:t>
            </a:r>
            <a:endParaRPr lang="en-US" dirty="0"/>
          </a:p>
        </p:txBody>
      </p:sp>
      <p:sp>
        <p:nvSpPr>
          <p:cNvPr id="4" name="Slide Number Placeholder 3"/>
          <p:cNvSpPr>
            <a:spLocks noGrp="1"/>
          </p:cNvSpPr>
          <p:nvPr>
            <p:ph type="sldNum" sz="quarter" idx="12"/>
          </p:nvPr>
        </p:nvSpPr>
        <p:spPr/>
        <p:txBody>
          <a:bodyPr/>
          <a:lstStyle/>
          <a:p>
            <a:fld id="{7E871153-6649-4551-B5D2-CF9E4672F172}" type="slidenum">
              <a:rPr lang="en-US" smtClean="0"/>
              <a:pPr/>
              <a:t>96</a:t>
            </a:fld>
            <a:endParaRPr lang="en-US" dirty="0"/>
          </a:p>
        </p:txBody>
      </p:sp>
    </p:spTree>
    <p:extLst>
      <p:ext uri="{BB962C8B-B14F-4D97-AF65-F5344CB8AC3E}">
        <p14:creationId xmlns:p14="http://schemas.microsoft.com/office/powerpoint/2010/main" xmlns="" val="978033164"/>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990600"/>
            <a:ext cx="8229600" cy="1143000"/>
          </a:xfrm>
        </p:spPr>
        <p:txBody>
          <a:bodyPr>
            <a:normAutofit fontScale="90000"/>
          </a:bodyPr>
          <a:lstStyle/>
          <a:p>
            <a:r>
              <a:rPr lang="en-US" dirty="0" smtClean="0"/>
              <a:t>Diagrammatic representation of expansion results, e.g., Meyer expansion </a:t>
            </a:r>
            <a:r>
              <a:rPr lang="en-US" dirty="0" smtClean="0"/>
              <a:t>for</a:t>
            </a:r>
            <a:r>
              <a:rPr lang="en-US" dirty="0" smtClean="0"/>
              <a:t> </a:t>
            </a:r>
            <a:r>
              <a:rPr lang="en-US" dirty="0" smtClean="0"/>
              <a:t>equation of states</a:t>
            </a:r>
            <a:endParaRPr lang="en-US" dirty="0"/>
          </a:p>
        </p:txBody>
      </p:sp>
      <p:sp>
        <p:nvSpPr>
          <p:cNvPr id="4" name="Slide Number Placeholder 3"/>
          <p:cNvSpPr>
            <a:spLocks noGrp="1"/>
          </p:cNvSpPr>
          <p:nvPr>
            <p:ph type="sldNum" sz="quarter" idx="12"/>
          </p:nvPr>
        </p:nvSpPr>
        <p:spPr/>
        <p:txBody>
          <a:bodyPr/>
          <a:lstStyle/>
          <a:p>
            <a:fld id="{7E871153-6649-4551-B5D2-CF9E4672F172}" type="slidenum">
              <a:rPr lang="en-US" smtClean="0"/>
              <a:pPr/>
              <a:t>97</a:t>
            </a:fld>
            <a:endParaRPr lang="en-US" dirty="0"/>
          </a:p>
        </p:txBody>
      </p:sp>
      <p:sp>
        <p:nvSpPr>
          <p:cNvPr id="5" name="TextBox 4"/>
          <p:cNvSpPr txBox="1"/>
          <p:nvPr/>
        </p:nvSpPr>
        <p:spPr>
          <a:xfrm>
            <a:off x="914400" y="2895600"/>
            <a:ext cx="7620000" cy="3662541"/>
          </a:xfrm>
          <a:prstGeom prst="rect">
            <a:avLst/>
          </a:prstGeom>
          <a:noFill/>
        </p:spPr>
        <p:txBody>
          <a:bodyPr wrap="square" rtlCol="0">
            <a:spAutoFit/>
          </a:bodyPr>
          <a:lstStyle/>
          <a:p>
            <a:r>
              <a:rPr lang="en-US" sz="2400" dirty="0" smtClean="0">
                <a:latin typeface="Times New Roman" pitchFamily="18" charset="0"/>
                <a:cs typeface="Times New Roman" pitchFamily="18" charset="0"/>
              </a:rPr>
              <a:t>Grant potential:</a:t>
            </a:r>
          </a:p>
          <a:p>
            <a:endParaRPr lang="en-US" sz="2400" dirty="0" smtClean="0">
              <a:latin typeface="Times New Roman" pitchFamily="18" charset="0"/>
              <a:cs typeface="Times New Roman" pitchFamily="18" charset="0"/>
            </a:endParaRPr>
          </a:p>
          <a:p>
            <a:r>
              <a:rPr lang="el-GR" sz="2400" dirty="0" smtClean="0">
                <a:latin typeface="Times New Roman" pitchFamily="18" charset="0"/>
                <a:cs typeface="Times New Roman" pitchFamily="18" charset="0"/>
              </a:rPr>
              <a:t>Ξ</a:t>
            </a:r>
            <a:r>
              <a:rPr lang="en-US" sz="2400" dirty="0" smtClean="0">
                <a:latin typeface="Times New Roman" pitchFamily="18" charset="0"/>
                <a:cs typeface="Times New Roman" pitchFamily="18" charset="0"/>
              </a:rPr>
              <a:t> = 1 + </a:t>
            </a:r>
            <a:r>
              <a:rPr lang="en-US" sz="2400" i="1" dirty="0" smtClean="0">
                <a:latin typeface="Times New Roman" pitchFamily="18" charset="0"/>
                <a:cs typeface="Times New Roman" pitchFamily="18" charset="0"/>
              </a:rPr>
              <a:t>x </a:t>
            </a:r>
            <a:r>
              <a:rPr lang="en-US" sz="2400" dirty="0" smtClean="0">
                <a:latin typeface="Times New Roman" pitchFamily="18" charset="0"/>
                <a:cs typeface="Times New Roman" pitchFamily="18" charset="0"/>
              </a:rPr>
              <a:t>[  o  ]  + ½! </a:t>
            </a:r>
            <a:r>
              <a:rPr lang="en-US" sz="2400" i="1" dirty="0">
                <a:latin typeface="Times New Roman" pitchFamily="18" charset="0"/>
                <a:cs typeface="Times New Roman" pitchFamily="18" charset="0"/>
              </a:rPr>
              <a:t>x</a:t>
            </a:r>
            <a:r>
              <a:rPr lang="en-US" sz="2400" i="1" baseline="30000" dirty="0" smtClean="0">
                <a:latin typeface="Times New Roman" pitchFamily="18" charset="0"/>
                <a:cs typeface="Times New Roman" pitchFamily="18" charset="0"/>
              </a:rPr>
              <a:t>2 </a:t>
            </a:r>
            <a:r>
              <a:rPr lang="en-US" sz="2400" dirty="0" smtClean="0">
                <a:latin typeface="Times New Roman" pitchFamily="18" charset="0"/>
                <a:cs typeface="Times New Roman" pitchFamily="18" charset="0"/>
              </a:rPr>
              <a:t>[ o   </a:t>
            </a:r>
            <a:r>
              <a:rPr lang="en-US" sz="2400" dirty="0" err="1" smtClean="0">
                <a:latin typeface="Times New Roman" pitchFamily="18" charset="0"/>
                <a:cs typeface="Times New Roman" pitchFamily="18" charset="0"/>
              </a:rPr>
              <a:t>o</a:t>
            </a:r>
            <a:r>
              <a:rPr lang="en-US" sz="2400" dirty="0" smtClean="0">
                <a:latin typeface="Times New Roman" pitchFamily="18" charset="0"/>
                <a:cs typeface="Times New Roman" pitchFamily="18" charset="0"/>
              </a:rPr>
              <a:t>  + o---o] + 1/3! </a:t>
            </a:r>
            <a:r>
              <a:rPr lang="en-US" sz="2400" i="1" dirty="0">
                <a:latin typeface="Times New Roman" pitchFamily="18" charset="0"/>
                <a:cs typeface="Times New Roman" pitchFamily="18" charset="0"/>
              </a:rPr>
              <a:t>x</a:t>
            </a:r>
            <a:r>
              <a:rPr lang="en-US" sz="2400" i="1" baseline="30000" dirty="0" smtClean="0">
                <a:latin typeface="Times New Roman" pitchFamily="18" charset="0"/>
                <a:cs typeface="Times New Roman" pitchFamily="18" charset="0"/>
              </a:rPr>
              <a:t>3</a:t>
            </a:r>
            <a:r>
              <a:rPr lang="en-US" sz="2400" i="1"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 ….  ]  </a:t>
            </a:r>
            <a:endParaRPr lang="en-US" sz="2400" dirty="0">
              <a:latin typeface="Times New Roman" pitchFamily="18" charset="0"/>
              <a:cs typeface="Times New Roman" pitchFamily="18" charset="0"/>
            </a:endParaRPr>
          </a:p>
          <a:p>
            <a:endParaRPr lang="en-US"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ln </a:t>
            </a:r>
            <a:r>
              <a:rPr lang="el-GR" sz="2400" dirty="0" smtClean="0">
                <a:latin typeface="Times New Roman" pitchFamily="18" charset="0"/>
                <a:cs typeface="Times New Roman" pitchFamily="18" charset="0"/>
              </a:rPr>
              <a:t>Ξ</a:t>
            </a:r>
            <a:r>
              <a:rPr lang="en-US" sz="2400" dirty="0" smtClean="0">
                <a:latin typeface="Times New Roman" pitchFamily="18" charset="0"/>
                <a:cs typeface="Times New Roman" pitchFamily="18" charset="0"/>
              </a:rPr>
              <a:t> = </a:t>
            </a:r>
            <a:r>
              <a:rPr lang="pt-BR" sz="2400" dirty="0">
                <a:latin typeface="Times New Roman" pitchFamily="18" charset="0"/>
                <a:cs typeface="Times New Roman" pitchFamily="18" charset="0"/>
              </a:rPr>
              <a:t>x [  o  ]  + ½! </a:t>
            </a:r>
            <a:r>
              <a:rPr lang="pt-BR" sz="2400" i="1" dirty="0" smtClean="0">
                <a:latin typeface="Times New Roman" pitchFamily="18" charset="0"/>
                <a:cs typeface="Times New Roman" pitchFamily="18" charset="0"/>
              </a:rPr>
              <a:t>x</a:t>
            </a:r>
            <a:r>
              <a:rPr lang="pt-BR" sz="2400" baseline="30000" dirty="0" smtClean="0">
                <a:latin typeface="Times New Roman" pitchFamily="18" charset="0"/>
                <a:cs typeface="Times New Roman" pitchFamily="18" charset="0"/>
              </a:rPr>
              <a:t>2</a:t>
            </a:r>
            <a:r>
              <a:rPr lang="pt-BR" sz="2400" dirty="0" smtClean="0">
                <a:latin typeface="Times New Roman" pitchFamily="18" charset="0"/>
                <a:cs typeface="Times New Roman" pitchFamily="18" charset="0"/>
              </a:rPr>
              <a:t> [ </a:t>
            </a:r>
            <a:r>
              <a:rPr lang="pt-BR" sz="2400" dirty="0">
                <a:latin typeface="Times New Roman" pitchFamily="18" charset="0"/>
                <a:cs typeface="Times New Roman" pitchFamily="18" charset="0"/>
              </a:rPr>
              <a:t>o---o] + 1/3! </a:t>
            </a:r>
            <a:r>
              <a:rPr lang="pt-BR" sz="2400" i="1" dirty="0">
                <a:latin typeface="Times New Roman" pitchFamily="18" charset="0"/>
                <a:cs typeface="Times New Roman" pitchFamily="18" charset="0"/>
              </a:rPr>
              <a:t>x</a:t>
            </a:r>
            <a:r>
              <a:rPr lang="pt-BR" sz="2400" baseline="30000" dirty="0" smtClean="0">
                <a:latin typeface="Times New Roman" pitchFamily="18" charset="0"/>
                <a:cs typeface="Times New Roman" pitchFamily="18" charset="0"/>
              </a:rPr>
              <a:t>3</a:t>
            </a:r>
            <a:r>
              <a:rPr lang="pt-BR" sz="2400" dirty="0" smtClean="0">
                <a:latin typeface="Times New Roman" pitchFamily="18" charset="0"/>
                <a:cs typeface="Times New Roman" pitchFamily="18" charset="0"/>
              </a:rPr>
              <a:t> </a:t>
            </a:r>
            <a:r>
              <a:rPr lang="pt-BR" sz="2400" dirty="0">
                <a:latin typeface="Times New Roman" pitchFamily="18" charset="0"/>
                <a:cs typeface="Times New Roman" pitchFamily="18" charset="0"/>
              </a:rPr>
              <a:t>[ ….  </a:t>
            </a:r>
            <a:r>
              <a:rPr lang="pt-BR" sz="2400" dirty="0" smtClean="0">
                <a:latin typeface="Times New Roman" pitchFamily="18" charset="0"/>
                <a:cs typeface="Times New Roman" pitchFamily="18" charset="0"/>
              </a:rPr>
              <a:t>] </a:t>
            </a:r>
          </a:p>
          <a:p>
            <a:endParaRPr lang="pt-BR" sz="2400" dirty="0" smtClean="0">
              <a:latin typeface="Times New Roman" pitchFamily="18" charset="0"/>
              <a:cs typeface="Times New Roman" pitchFamily="18" charset="0"/>
            </a:endParaRPr>
          </a:p>
          <a:p>
            <a:r>
              <a:rPr lang="pt-BR" sz="2400" dirty="0" smtClean="0">
                <a:latin typeface="Times New Roman" pitchFamily="18" charset="0"/>
                <a:cs typeface="Times New Roman" pitchFamily="18" charset="0"/>
              </a:rPr>
              <a:t>Equation of state</a:t>
            </a:r>
          </a:p>
          <a:p>
            <a:r>
              <a:rPr lang="pt-BR" sz="2400" dirty="0">
                <a:latin typeface="Times New Roman" pitchFamily="18" charset="0"/>
                <a:cs typeface="Times New Roman" pitchFamily="18" charset="0"/>
              </a:rPr>
              <a:t> </a:t>
            </a:r>
            <a:r>
              <a:rPr lang="pt-BR" sz="2400" dirty="0" smtClean="0">
                <a:latin typeface="Times New Roman" pitchFamily="18" charset="0"/>
                <a:cs typeface="Times New Roman" pitchFamily="18" charset="0"/>
              </a:rPr>
              <a:t>                                                         o                    o---o</a:t>
            </a:r>
          </a:p>
          <a:p>
            <a:r>
              <a:rPr lang="pt-BR" sz="2400" i="1" dirty="0" smtClean="0">
                <a:latin typeface="Times New Roman" pitchFamily="18" charset="0"/>
                <a:cs typeface="Times New Roman" pitchFamily="18" charset="0"/>
              </a:rPr>
              <a:t>pV</a:t>
            </a:r>
            <a:r>
              <a:rPr lang="pt-BR" sz="2400" dirty="0" smtClean="0">
                <a:latin typeface="Times New Roman" pitchFamily="18" charset="0"/>
                <a:cs typeface="Times New Roman" pitchFamily="18" charset="0"/>
              </a:rPr>
              <a:t>/(</a:t>
            </a:r>
            <a:r>
              <a:rPr lang="pt-BR" sz="2400" i="1" dirty="0" smtClean="0">
                <a:latin typeface="Times New Roman" pitchFamily="18" charset="0"/>
                <a:cs typeface="Times New Roman" pitchFamily="18" charset="0"/>
              </a:rPr>
              <a:t>k</a:t>
            </a:r>
            <a:r>
              <a:rPr lang="pt-BR" sz="2400" baseline="-25000" dirty="0" smtClean="0">
                <a:latin typeface="Times New Roman" pitchFamily="18" charset="0"/>
                <a:cs typeface="Times New Roman" pitchFamily="18" charset="0"/>
              </a:rPr>
              <a:t>B</a:t>
            </a:r>
            <a:r>
              <a:rPr lang="pt-BR" sz="2400" i="1" dirty="0" smtClean="0">
                <a:latin typeface="Times New Roman" pitchFamily="18" charset="0"/>
                <a:cs typeface="Times New Roman" pitchFamily="18" charset="0"/>
              </a:rPr>
              <a:t>T</a:t>
            </a:r>
            <a:r>
              <a:rPr lang="pt-BR" sz="2400" dirty="0" smtClean="0">
                <a:latin typeface="Times New Roman" pitchFamily="18" charset="0"/>
                <a:cs typeface="Times New Roman" pitchFamily="18" charset="0"/>
              </a:rPr>
              <a:t>) = </a:t>
            </a:r>
            <a:r>
              <a:rPr lang="en-US" sz="2400" i="1" dirty="0">
                <a:latin typeface="Times New Roman" pitchFamily="18" charset="0"/>
                <a:cs typeface="Times New Roman" pitchFamily="18" charset="0"/>
              </a:rPr>
              <a:t>N</a:t>
            </a:r>
            <a:r>
              <a:rPr lang="en-US" sz="2400" dirty="0" smtClean="0">
                <a:latin typeface="Times New Roman" pitchFamily="18" charset="0"/>
                <a:cs typeface="Times New Roman" pitchFamily="18" charset="0"/>
              </a:rPr>
              <a:t> – 1/2 [ o---o] – 1/3 [ o---o] – 1/8 [ 3 o---o + …]</a:t>
            </a:r>
            <a:endParaRPr lang="pt-BR" sz="2400" dirty="0" smtClean="0">
              <a:latin typeface="Times New Roman" pitchFamily="18" charset="0"/>
              <a:cs typeface="Times New Roman" pitchFamily="18" charset="0"/>
            </a:endParaRPr>
          </a:p>
          <a:p>
            <a:endParaRPr lang="pt-BR" sz="2400" baseline="30000" dirty="0" smtClean="0">
              <a:latin typeface="Times New Roman" pitchFamily="18" charset="0"/>
              <a:cs typeface="Times New Roman" pitchFamily="18" charset="0"/>
            </a:endParaRPr>
          </a:p>
        </p:txBody>
      </p:sp>
      <p:cxnSp>
        <p:nvCxnSpPr>
          <p:cNvPr id="7" name="Straight Connector 6"/>
          <p:cNvCxnSpPr/>
          <p:nvPr/>
        </p:nvCxnSpPr>
        <p:spPr>
          <a:xfrm flipH="1">
            <a:off x="5334000" y="5791200"/>
            <a:ext cx="76200" cy="1524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7162800" y="5791200"/>
            <a:ext cx="0" cy="1524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7620000" y="5791200"/>
            <a:ext cx="0" cy="1524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5562600" y="5791200"/>
            <a:ext cx="152400" cy="1524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055829456"/>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smtClean="0"/>
              <a:t>Diagrammatics</a:t>
            </a:r>
            <a:r>
              <a:rPr lang="en-US" dirty="0" smtClean="0"/>
              <a:t> in higher order quantum master equations</a:t>
            </a:r>
            <a:endParaRPr lang="en-US" dirty="0"/>
          </a:p>
        </p:txBody>
      </p:sp>
      <p:sp>
        <p:nvSpPr>
          <p:cNvPr id="3" name="Slide Number Placeholder 2"/>
          <p:cNvSpPr>
            <a:spLocks noGrp="1"/>
          </p:cNvSpPr>
          <p:nvPr>
            <p:ph type="sldNum" sz="quarter" idx="12"/>
          </p:nvPr>
        </p:nvSpPr>
        <p:spPr/>
        <p:txBody>
          <a:bodyPr/>
          <a:lstStyle/>
          <a:p>
            <a:fld id="{7E871153-6649-4551-B5D2-CF9E4672F172}" type="slidenum">
              <a:rPr lang="en-US" smtClean="0"/>
              <a:pPr/>
              <a:t>98</a:t>
            </a:fld>
            <a:endParaRPr lang="en-US"/>
          </a:p>
        </p:txBody>
      </p:sp>
      <p:pic>
        <p:nvPicPr>
          <p:cNvPr id="4" name="Picture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09600" y="1768840"/>
            <a:ext cx="5334000" cy="4784360"/>
          </a:xfrm>
          <a:prstGeom prst="rect">
            <a:avLst/>
          </a:prstGeom>
        </p:spPr>
      </p:pic>
      <p:sp>
        <p:nvSpPr>
          <p:cNvPr id="5" name="TextBox 4"/>
          <p:cNvSpPr txBox="1"/>
          <p:nvPr/>
        </p:nvSpPr>
        <p:spPr>
          <a:xfrm>
            <a:off x="6248400" y="1721108"/>
            <a:ext cx="2438400" cy="4832092"/>
          </a:xfrm>
          <a:prstGeom prst="rect">
            <a:avLst/>
          </a:prstGeom>
          <a:noFill/>
        </p:spPr>
        <p:txBody>
          <a:bodyPr wrap="square" rtlCol="0">
            <a:spAutoFit/>
          </a:bodyPr>
          <a:lstStyle/>
          <a:p>
            <a:r>
              <a:rPr lang="en-US" dirty="0" smtClean="0">
                <a:latin typeface="Times New Roman" pitchFamily="18" charset="0"/>
                <a:cs typeface="Times New Roman" pitchFamily="18" charset="0"/>
              </a:rPr>
              <a:t>Diagrams representing the terms for current </a:t>
            </a:r>
            <a:r>
              <a:rPr lang="en-US" i="1" dirty="0" smtClean="0">
                <a:latin typeface="Times New Roman" pitchFamily="18" charset="0"/>
                <a:cs typeface="Times New Roman" pitchFamily="18" charset="0"/>
              </a:rPr>
              <a:t>`V</a:t>
            </a:r>
            <a:r>
              <a:rPr lang="en-US" dirty="0" smtClean="0">
                <a:latin typeface="Times New Roman" pitchFamily="18" charset="0"/>
                <a:cs typeface="Times New Roman" pitchFamily="18" charset="0"/>
              </a:rPr>
              <a:t> or [</a:t>
            </a:r>
            <a:r>
              <a:rPr lang="en-US" i="1" dirty="0" smtClean="0">
                <a:latin typeface="Times New Roman" pitchFamily="18" charset="0"/>
                <a:cs typeface="Times New Roman" pitchFamily="18" charset="0"/>
              </a:rPr>
              <a:t>X </a:t>
            </a:r>
            <a:r>
              <a:rPr lang="en-US" baseline="30000" dirty="0" smtClean="0">
                <a:latin typeface="Times New Roman" pitchFamily="18" charset="0"/>
                <a:cs typeface="Times New Roman" pitchFamily="18" charset="0"/>
              </a:rPr>
              <a:t>T</a:t>
            </a:r>
            <a:r>
              <a:rPr lang="en-US" dirty="0" smtClean="0">
                <a:latin typeface="Times New Roman" pitchFamily="18" charset="0"/>
                <a:cs typeface="Times New Roman" pitchFamily="18" charset="0"/>
              </a:rPr>
              <a:t>,</a:t>
            </a:r>
            <a:r>
              <a:rPr lang="en-US" i="1" dirty="0" smtClean="0">
                <a:latin typeface="Times New Roman" pitchFamily="18" charset="0"/>
                <a:cs typeface="Times New Roman" pitchFamily="18" charset="0"/>
              </a:rPr>
              <a:t>V</a:t>
            </a:r>
            <a:r>
              <a:rPr lang="en-US" dirty="0" smtClean="0">
                <a:latin typeface="Times New Roman" pitchFamily="18" charset="0"/>
                <a:cs typeface="Times New Roman" pitchFamily="18" charset="0"/>
              </a:rPr>
              <a:t>].  Open circle has time </a:t>
            </a:r>
            <a:r>
              <a:rPr lang="en-US" i="1" dirty="0" smtClean="0">
                <a:latin typeface="Times New Roman" pitchFamily="18" charset="0"/>
                <a:cs typeface="Times New Roman" pitchFamily="18" charset="0"/>
              </a:rPr>
              <a:t>t</a:t>
            </a:r>
            <a:r>
              <a:rPr lang="en-US" dirty="0" smtClean="0">
                <a:latin typeface="Times New Roman" pitchFamily="18" charset="0"/>
                <a:cs typeface="Times New Roman" pitchFamily="18" charset="0"/>
              </a:rPr>
              <a:t>=0, solid dots have dummy times.  Arrows indicate ordering and pointing from time -∞ to 0.  Note that (4) is cancelled by (c); (7) by (d).</a:t>
            </a:r>
          </a:p>
          <a:p>
            <a:endParaRPr lang="en-US" dirty="0">
              <a:latin typeface="Times New Roman" pitchFamily="18" charset="0"/>
              <a:cs typeface="Times New Roman" pitchFamily="18" charset="0"/>
            </a:endParaRPr>
          </a:p>
          <a:p>
            <a:r>
              <a:rPr lang="en-US" dirty="0">
                <a:latin typeface="Times New Roman" pitchFamily="18" charset="0"/>
                <a:cs typeface="Times New Roman" pitchFamily="18" charset="0"/>
              </a:rPr>
              <a:t>From </a:t>
            </a:r>
            <a:r>
              <a:rPr lang="en-US" dirty="0" smtClean="0">
                <a:latin typeface="Times New Roman" pitchFamily="18" charset="0"/>
                <a:cs typeface="Times New Roman" pitchFamily="18" charset="0"/>
              </a:rPr>
              <a:t>Wang</a:t>
            </a: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Agarwalla, Li</a:t>
            </a:r>
            <a:r>
              <a:rPr lang="en-US" dirty="0">
                <a:latin typeface="Times New Roman" pitchFamily="18" charset="0"/>
                <a:cs typeface="Times New Roman" pitchFamily="18" charset="0"/>
              </a:rPr>
              <a:t>, and </a:t>
            </a:r>
            <a:r>
              <a:rPr lang="en-US" dirty="0" err="1" smtClean="0">
                <a:latin typeface="Times New Roman" pitchFamily="18" charset="0"/>
                <a:cs typeface="Times New Roman" pitchFamily="18" charset="0"/>
              </a:rPr>
              <a:t>Thingna</a:t>
            </a: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Front</a:t>
            </a:r>
            <a:r>
              <a:rPr lang="en-US" dirty="0">
                <a:latin typeface="Times New Roman" pitchFamily="18" charset="0"/>
                <a:cs typeface="Times New Roman" pitchFamily="18" charset="0"/>
              </a:rPr>
              <a:t>. Phys. (2013</a:t>
            </a:r>
            <a:r>
              <a:rPr lang="en-US" dirty="0" smtClean="0">
                <a:latin typeface="Times New Roman" pitchFamily="18" charset="0"/>
                <a:cs typeface="Times New Roman" pitchFamily="18" charset="0"/>
              </a:rPr>
              <a:t>), DOI: 10.1007/s11467-013-0340-x.</a:t>
            </a:r>
            <a:endParaRPr lang="en-US" dirty="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endParaRPr lang="en-US" sz="2000" dirty="0">
              <a:latin typeface="Times New Roman" pitchFamily="18" charset="0"/>
              <a:cs typeface="Times New Roman" pitchFamily="18" charset="0"/>
            </a:endParaRPr>
          </a:p>
        </p:txBody>
      </p:sp>
    </p:spTree>
    <p:extLst>
      <p:ext uri="{BB962C8B-B14F-4D97-AF65-F5344CB8AC3E}">
        <p14:creationId xmlns:p14="http://schemas.microsoft.com/office/powerpoint/2010/main" xmlns="" val="2272165534"/>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Feynman diagrammatic method</a:t>
            </a:r>
            <a:endParaRPr lang="en-US" dirty="0"/>
          </a:p>
        </p:txBody>
      </p:sp>
      <p:sp>
        <p:nvSpPr>
          <p:cNvPr id="4" name="Content Placeholder 3"/>
          <p:cNvSpPr>
            <a:spLocks noGrp="1"/>
          </p:cNvSpPr>
          <p:nvPr>
            <p:ph idx="1"/>
          </p:nvPr>
        </p:nvSpPr>
        <p:spPr/>
        <p:txBody>
          <a:bodyPr/>
          <a:lstStyle/>
          <a:p>
            <a:r>
              <a:rPr lang="en-US" dirty="0" smtClean="0"/>
              <a:t>The Wick theorem</a:t>
            </a:r>
          </a:p>
          <a:p>
            <a:r>
              <a:rPr lang="en-US" dirty="0" smtClean="0"/>
              <a:t>Cluster decomposition theorem, factor theorem</a:t>
            </a:r>
          </a:p>
          <a:p>
            <a:r>
              <a:rPr lang="en-US" dirty="0" smtClean="0"/>
              <a:t>Dyson equation</a:t>
            </a:r>
          </a:p>
          <a:p>
            <a:r>
              <a:rPr lang="en-US" dirty="0" smtClean="0"/>
              <a:t>Vertex function</a:t>
            </a:r>
          </a:p>
          <a:p>
            <a:r>
              <a:rPr lang="en-US" dirty="0" smtClean="0"/>
              <a:t>Vacuum diagrams and Green’s function</a:t>
            </a:r>
          </a:p>
          <a:p>
            <a:endParaRPr lang="en-US" dirty="0"/>
          </a:p>
        </p:txBody>
      </p:sp>
      <p:sp>
        <p:nvSpPr>
          <p:cNvPr id="3" name="Slide Number Placeholder 2"/>
          <p:cNvSpPr>
            <a:spLocks noGrp="1"/>
          </p:cNvSpPr>
          <p:nvPr>
            <p:ph type="sldNum" sz="quarter" idx="12"/>
          </p:nvPr>
        </p:nvSpPr>
        <p:spPr/>
        <p:txBody>
          <a:bodyPr/>
          <a:lstStyle/>
          <a:p>
            <a:fld id="{7E871153-6649-4551-B5D2-CF9E4672F172}" type="slidenum">
              <a:rPr lang="en-US" smtClean="0"/>
              <a:pPr/>
              <a:t>99</a:t>
            </a:fld>
            <a:endParaRPr lang="en-US"/>
          </a:p>
        </p:txBody>
      </p:sp>
    </p:spTree>
    <p:extLst>
      <p:ext uri="{BB962C8B-B14F-4D97-AF65-F5344CB8AC3E}">
        <p14:creationId xmlns:p14="http://schemas.microsoft.com/office/powerpoint/2010/main" xmlns="" val="902674916"/>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Rectangle 2"/>
          <p:cNvSpPr>
            <a:spLocks noGrp="1" noChangeArrowheads="1"/>
          </p:cNvSpPr>
          <p:nvPr>
            <p:ph type="title"/>
          </p:nvPr>
        </p:nvSpPr>
        <p:spPr/>
        <p:txBody>
          <a:bodyPr/>
          <a:lstStyle/>
          <a:p>
            <a:r>
              <a:rPr lang="en-US" dirty="0" smtClean="0"/>
              <a:t>Handling interaction</a:t>
            </a:r>
          </a:p>
        </p:txBody>
      </p:sp>
      <p:sp>
        <p:nvSpPr>
          <p:cNvPr id="18435" name="Slide Number Placeholder 4"/>
          <p:cNvSpPr>
            <a:spLocks noGrp="1"/>
          </p:cNvSpPr>
          <p:nvPr>
            <p:ph type="sldNum" sz="quarter" idx="12"/>
          </p:nvPr>
        </p:nvSpPr>
        <p:spPr>
          <a:noFill/>
        </p:spPr>
        <p:txBody>
          <a:bodyPr/>
          <a:lstStyle/>
          <a:p>
            <a:fld id="{3E6B706E-CF76-4705-9B88-5EF122D370CD}" type="slidenum">
              <a:rPr lang="en-US" smtClean="0">
                <a:latin typeface="Arial" charset="0"/>
                <a:cs typeface="Arial" charset="0"/>
              </a:rPr>
              <a:pPr/>
              <a:t>100</a:t>
            </a:fld>
            <a:endParaRPr lang="en-US" smtClean="0">
              <a:latin typeface="Arial" charset="0"/>
              <a:cs typeface="Arial" charset="0"/>
            </a:endParaRPr>
          </a:p>
        </p:txBody>
      </p:sp>
      <p:sp>
        <p:nvSpPr>
          <p:cNvPr id="18437" name="Rectangle 3"/>
          <p:cNvSpPr>
            <a:spLocks noGrp="1" noChangeArrowheads="1"/>
          </p:cNvSpPr>
          <p:nvPr>
            <p:ph type="body" idx="4294967295"/>
          </p:nvPr>
        </p:nvSpPr>
        <p:spPr>
          <a:xfrm>
            <a:off x="0" y="1600200"/>
            <a:ext cx="8229600" cy="4525963"/>
          </a:xfrm>
          <a:noFill/>
        </p:spPr>
        <p:txBody>
          <a:bodyPr/>
          <a:lstStyle/>
          <a:p>
            <a:pPr>
              <a:buNone/>
            </a:pPr>
            <a:r>
              <a:rPr lang="en-GB" dirty="0" smtClean="0"/>
              <a:t>	Transform to interaction picture, </a:t>
            </a:r>
            <a:r>
              <a:rPr lang="en-GB" i="1" dirty="0" smtClean="0"/>
              <a:t>H</a:t>
            </a:r>
            <a:r>
              <a:rPr lang="en-GB" dirty="0" smtClean="0"/>
              <a:t> </a:t>
            </a:r>
            <a:r>
              <a:rPr lang="en-GB" i="1" dirty="0" smtClean="0"/>
              <a:t>= H</a:t>
            </a:r>
            <a:r>
              <a:rPr lang="en-GB" i="1" baseline="-25000" dirty="0" smtClean="0"/>
              <a:t>0</a:t>
            </a:r>
            <a:r>
              <a:rPr lang="en-GB" i="1" dirty="0" smtClean="0"/>
              <a:t> </a:t>
            </a:r>
            <a:r>
              <a:rPr lang="en-GB" dirty="0" smtClean="0"/>
              <a:t>+ </a:t>
            </a:r>
            <a:r>
              <a:rPr lang="en-GB" i="1" dirty="0" err="1" smtClean="0"/>
              <a:t>H</a:t>
            </a:r>
            <a:r>
              <a:rPr lang="en-GB" i="1" baseline="-25000" dirty="0" err="1" smtClean="0"/>
              <a:t>n</a:t>
            </a:r>
            <a:endParaRPr lang="en-GB" i="1" baseline="-25000" dirty="0" smtClean="0"/>
          </a:p>
          <a:p>
            <a:endParaRPr lang="en-GB" dirty="0" smtClean="0"/>
          </a:p>
          <a:p>
            <a:endParaRPr lang="en-GB" dirty="0" smtClean="0"/>
          </a:p>
        </p:txBody>
      </p:sp>
      <p:graphicFrame>
        <p:nvGraphicFramePr>
          <p:cNvPr id="18434" name="Object 3"/>
          <p:cNvGraphicFramePr>
            <a:graphicFrameLocks noChangeAspect="1"/>
          </p:cNvGraphicFramePr>
          <p:nvPr/>
        </p:nvGraphicFramePr>
        <p:xfrm>
          <a:off x="427038" y="2309813"/>
          <a:ext cx="8566150" cy="3557587"/>
        </p:xfrm>
        <a:graphic>
          <a:graphicData uri="http://schemas.openxmlformats.org/presentationml/2006/ole">
            <p:oleObj spid="_x0000_s296966" name="Equation" r:id="rId4" imgW="3911600" imgH="1625600" progId="Equation.DSMT4">
              <p:embed/>
            </p:oleObj>
          </a:graphicData>
        </a:graphic>
      </p:graphicFrame>
    </p:spTree>
    <p:extLst>
      <p:ext uri="{BB962C8B-B14F-4D97-AF65-F5344CB8AC3E}">
        <p14:creationId xmlns:p14="http://schemas.microsoft.com/office/powerpoint/2010/main" xmlns="" val="2983915603"/>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1" name="Rectangle 2"/>
          <p:cNvSpPr>
            <a:spLocks noGrp="1" noChangeArrowheads="1"/>
          </p:cNvSpPr>
          <p:nvPr>
            <p:ph type="title"/>
          </p:nvPr>
        </p:nvSpPr>
        <p:spPr/>
        <p:txBody>
          <a:bodyPr/>
          <a:lstStyle/>
          <a:p>
            <a:r>
              <a:rPr lang="en-US" smtClean="0"/>
              <a:t>Scattering operator </a:t>
            </a:r>
            <a:r>
              <a:rPr lang="en-US" i="1" smtClean="0"/>
              <a:t>S</a:t>
            </a:r>
          </a:p>
        </p:txBody>
      </p:sp>
      <p:sp>
        <p:nvSpPr>
          <p:cNvPr id="19460" name="Slide Number Placeholder 4"/>
          <p:cNvSpPr>
            <a:spLocks noGrp="1"/>
          </p:cNvSpPr>
          <p:nvPr>
            <p:ph type="sldNum" sz="quarter" idx="12"/>
          </p:nvPr>
        </p:nvSpPr>
        <p:spPr>
          <a:noFill/>
        </p:spPr>
        <p:txBody>
          <a:bodyPr/>
          <a:lstStyle/>
          <a:p>
            <a:fld id="{9593217A-A0FF-48EF-9529-38F544CC1E00}" type="slidenum">
              <a:rPr lang="en-US" smtClean="0">
                <a:latin typeface="Arial" charset="0"/>
                <a:cs typeface="Arial" charset="0"/>
              </a:rPr>
              <a:pPr/>
              <a:t>101</a:t>
            </a:fld>
            <a:endParaRPr lang="en-US" smtClean="0">
              <a:latin typeface="Arial" charset="0"/>
              <a:cs typeface="Arial" charset="0"/>
            </a:endParaRPr>
          </a:p>
        </p:txBody>
      </p:sp>
      <p:graphicFrame>
        <p:nvGraphicFramePr>
          <p:cNvPr id="19458" name="Object 2"/>
          <p:cNvGraphicFramePr>
            <a:graphicFrameLocks noChangeAspect="1"/>
          </p:cNvGraphicFramePr>
          <p:nvPr/>
        </p:nvGraphicFramePr>
        <p:xfrm>
          <a:off x="176730" y="1933574"/>
          <a:ext cx="8967270" cy="1519961"/>
        </p:xfrm>
        <a:graphic>
          <a:graphicData uri="http://schemas.openxmlformats.org/presentationml/2006/ole">
            <p:oleObj spid="_x0000_s297994" name="Equation" r:id="rId4" imgW="4876800" imgH="825500" progId="Equation.DSMT4">
              <p:embed/>
            </p:oleObj>
          </a:graphicData>
        </a:graphic>
      </p:graphicFrame>
      <p:graphicFrame>
        <p:nvGraphicFramePr>
          <p:cNvPr id="19459" name="Object 4"/>
          <p:cNvGraphicFramePr>
            <a:graphicFrameLocks noChangeAspect="1"/>
          </p:cNvGraphicFramePr>
          <p:nvPr/>
        </p:nvGraphicFramePr>
        <p:xfrm>
          <a:off x="914400" y="4038600"/>
          <a:ext cx="7289800" cy="1727200"/>
        </p:xfrm>
        <a:graphic>
          <a:graphicData uri="http://schemas.openxmlformats.org/presentationml/2006/ole">
            <p:oleObj spid="_x0000_s297995" name="Equation" r:id="rId5" imgW="3644900" imgH="863600" progId="Equation.DSMT4">
              <p:embed/>
            </p:oleObj>
          </a:graphicData>
        </a:graphic>
      </p:graphicFrame>
    </p:spTree>
    <p:extLst>
      <p:ext uri="{BB962C8B-B14F-4D97-AF65-F5344CB8AC3E}">
        <p14:creationId xmlns:p14="http://schemas.microsoft.com/office/powerpoint/2010/main" xmlns="" val="974683935"/>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4" name="Rectangle 41"/>
          <p:cNvSpPr>
            <a:spLocks noGrp="1" noChangeArrowheads="1"/>
          </p:cNvSpPr>
          <p:nvPr>
            <p:ph type="title"/>
          </p:nvPr>
        </p:nvSpPr>
        <p:spPr/>
        <p:txBody>
          <a:bodyPr/>
          <a:lstStyle/>
          <a:p>
            <a:r>
              <a:rPr lang="en-US" smtClean="0"/>
              <a:t>Contour-ordered Green’s function</a:t>
            </a:r>
          </a:p>
        </p:txBody>
      </p:sp>
      <p:sp>
        <p:nvSpPr>
          <p:cNvPr id="20483" name="Slide Number Placeholder 4"/>
          <p:cNvSpPr>
            <a:spLocks noGrp="1"/>
          </p:cNvSpPr>
          <p:nvPr>
            <p:ph type="sldNum" sz="quarter" idx="12"/>
          </p:nvPr>
        </p:nvSpPr>
        <p:spPr>
          <a:noFill/>
        </p:spPr>
        <p:txBody>
          <a:bodyPr/>
          <a:lstStyle/>
          <a:p>
            <a:fld id="{4D01F230-EC68-463E-B641-5D0E5550CA4E}" type="slidenum">
              <a:rPr lang="en-US" smtClean="0">
                <a:latin typeface="Arial" charset="0"/>
                <a:cs typeface="Arial" charset="0"/>
              </a:rPr>
              <a:pPr/>
              <a:t>102</a:t>
            </a:fld>
            <a:endParaRPr lang="en-US" smtClean="0">
              <a:latin typeface="Arial" charset="0"/>
              <a:cs typeface="Arial" charset="0"/>
            </a:endParaRPr>
          </a:p>
        </p:txBody>
      </p:sp>
      <p:graphicFrame>
        <p:nvGraphicFramePr>
          <p:cNvPr id="20482" name="Object 2"/>
          <p:cNvGraphicFramePr>
            <a:graphicFrameLocks noChangeAspect="1"/>
          </p:cNvGraphicFramePr>
          <p:nvPr/>
        </p:nvGraphicFramePr>
        <p:xfrm>
          <a:off x="900113" y="1158875"/>
          <a:ext cx="7027862" cy="3538538"/>
        </p:xfrm>
        <a:graphic>
          <a:graphicData uri="http://schemas.openxmlformats.org/presentationml/2006/ole">
            <p:oleObj spid="_x0000_s299018" name="Equation" r:id="rId4" imgW="2895480" imgH="1460160" progId="Equation.DSMT4">
              <p:embed/>
            </p:oleObj>
          </a:graphicData>
        </a:graphic>
      </p:graphicFrame>
      <p:cxnSp>
        <p:nvCxnSpPr>
          <p:cNvPr id="20485" name="Straight Arrow Connector 6"/>
          <p:cNvCxnSpPr>
            <a:cxnSpLocks noChangeShapeType="1"/>
          </p:cNvCxnSpPr>
          <p:nvPr/>
        </p:nvCxnSpPr>
        <p:spPr bwMode="auto">
          <a:xfrm flipV="1">
            <a:off x="4559300" y="5156200"/>
            <a:ext cx="4292600" cy="114300"/>
          </a:xfrm>
          <a:prstGeom prst="straightConnector1">
            <a:avLst/>
          </a:prstGeom>
          <a:noFill/>
          <a:ln w="9525" algn="ctr">
            <a:solidFill>
              <a:srgbClr val="C00000"/>
            </a:solidFill>
            <a:round/>
            <a:headEnd/>
            <a:tailEnd type="arrow" w="med" len="med"/>
          </a:ln>
        </p:spPr>
      </p:cxnSp>
      <p:sp>
        <p:nvSpPr>
          <p:cNvPr id="20486" name="Freeform 14"/>
          <p:cNvSpPr>
            <a:spLocks/>
          </p:cNvSpPr>
          <p:nvPr/>
        </p:nvSpPr>
        <p:spPr bwMode="auto">
          <a:xfrm>
            <a:off x="5118100" y="5080000"/>
            <a:ext cx="3721100" cy="266700"/>
          </a:xfrm>
          <a:custGeom>
            <a:avLst/>
            <a:gdLst>
              <a:gd name="T0" fmla="*/ 0 w 2724150"/>
              <a:gd name="T1" fmla="*/ 1 h 469900"/>
              <a:gd name="T2" fmla="*/ 841668131 w 2724150"/>
              <a:gd name="T3" fmla="*/ 1 h 469900"/>
              <a:gd name="T4" fmla="*/ 884462889 w 2724150"/>
              <a:gd name="T5" fmla="*/ 7 h 469900"/>
              <a:gd name="T6" fmla="*/ 28531190 w 2724150"/>
              <a:gd name="T7" fmla="*/ 10 h 469900"/>
              <a:gd name="T8" fmla="*/ 0 60000 65536"/>
              <a:gd name="T9" fmla="*/ 0 60000 65536"/>
              <a:gd name="T10" fmla="*/ 0 60000 65536"/>
              <a:gd name="T11" fmla="*/ 0 60000 65536"/>
              <a:gd name="T12" fmla="*/ 0 w 2724150"/>
              <a:gd name="T13" fmla="*/ 0 h 469900"/>
              <a:gd name="T14" fmla="*/ 2724150 w 2724150"/>
              <a:gd name="T15" fmla="*/ 469900 h 469900"/>
            </a:gdLst>
            <a:ahLst/>
            <a:cxnLst>
              <a:cxn ang="T8">
                <a:pos x="T0" y="T1"/>
              </a:cxn>
              <a:cxn ang="T9">
                <a:pos x="T2" y="T3"/>
              </a:cxn>
              <a:cxn ang="T10">
                <a:pos x="T4" y="T5"/>
              </a:cxn>
              <a:cxn ang="T11">
                <a:pos x="T6" y="T7"/>
              </a:cxn>
            </a:cxnLst>
            <a:rect l="T12" t="T13" r="T14" b="T15"/>
            <a:pathLst>
              <a:path w="2724150" h="469900">
                <a:moveTo>
                  <a:pt x="0" y="50800"/>
                </a:moveTo>
                <a:cubicBezTo>
                  <a:pt x="927100" y="25400"/>
                  <a:pt x="1854200" y="0"/>
                  <a:pt x="2247900" y="50800"/>
                </a:cubicBezTo>
                <a:cubicBezTo>
                  <a:pt x="2641600" y="101600"/>
                  <a:pt x="2724150" y="285750"/>
                  <a:pt x="2362200" y="355600"/>
                </a:cubicBezTo>
                <a:cubicBezTo>
                  <a:pt x="2000250" y="425450"/>
                  <a:pt x="1038225" y="447675"/>
                  <a:pt x="76200" y="469900"/>
                </a:cubicBezTo>
              </a:path>
            </a:pathLst>
          </a:custGeom>
          <a:noFill/>
          <a:ln w="9525" cap="flat" cmpd="sng" algn="ctr">
            <a:solidFill>
              <a:schemeClr val="tx1"/>
            </a:solidFill>
            <a:prstDash val="solid"/>
            <a:round/>
            <a:headEnd type="none" w="med" len="med"/>
            <a:tailEnd type="triangle" w="med" len="med"/>
          </a:ln>
        </p:spPr>
        <p:txBody>
          <a:bodyPr/>
          <a:lstStyle/>
          <a:p>
            <a:endParaRPr lang="en-US"/>
          </a:p>
        </p:txBody>
      </p:sp>
      <p:cxnSp>
        <p:nvCxnSpPr>
          <p:cNvPr id="20487" name="Straight Connector 16"/>
          <p:cNvCxnSpPr>
            <a:cxnSpLocks noChangeShapeType="1"/>
          </p:cNvCxnSpPr>
          <p:nvPr/>
        </p:nvCxnSpPr>
        <p:spPr bwMode="auto">
          <a:xfrm rot="16200000" flipH="1">
            <a:off x="4629150" y="5213350"/>
            <a:ext cx="965200" cy="12700"/>
          </a:xfrm>
          <a:prstGeom prst="line">
            <a:avLst/>
          </a:prstGeom>
          <a:noFill/>
          <a:ln w="9525" algn="ctr">
            <a:solidFill>
              <a:schemeClr val="tx1"/>
            </a:solidFill>
            <a:prstDash val="sysDash"/>
            <a:round/>
            <a:headEnd/>
            <a:tailEnd/>
          </a:ln>
        </p:spPr>
      </p:cxnSp>
      <p:sp>
        <p:nvSpPr>
          <p:cNvPr id="20488" name="TextBox 20"/>
          <p:cNvSpPr txBox="1">
            <a:spLocks noChangeArrowheads="1"/>
          </p:cNvSpPr>
          <p:nvPr/>
        </p:nvSpPr>
        <p:spPr bwMode="auto">
          <a:xfrm>
            <a:off x="4978400" y="5626100"/>
            <a:ext cx="419100" cy="461963"/>
          </a:xfrm>
          <a:prstGeom prst="rect">
            <a:avLst/>
          </a:prstGeom>
          <a:noFill/>
          <a:ln w="9525">
            <a:noFill/>
            <a:miter lim="800000"/>
            <a:headEnd/>
            <a:tailEnd/>
          </a:ln>
        </p:spPr>
        <p:txBody>
          <a:bodyPr>
            <a:spAutoFit/>
          </a:bodyPr>
          <a:lstStyle/>
          <a:p>
            <a:r>
              <a:rPr lang="en-US" i="1">
                <a:latin typeface="Times New Roman" pitchFamily="18" charset="0"/>
              </a:rPr>
              <a:t>t</a:t>
            </a:r>
            <a:r>
              <a:rPr lang="en-US" baseline="-25000">
                <a:latin typeface="Times New Roman" pitchFamily="18" charset="0"/>
              </a:rPr>
              <a:t>0</a:t>
            </a:r>
            <a:endParaRPr lang="en-SG" baseline="-25000">
              <a:latin typeface="Times New Roman" pitchFamily="18" charset="0"/>
            </a:endParaRPr>
          </a:p>
        </p:txBody>
      </p:sp>
      <p:sp>
        <p:nvSpPr>
          <p:cNvPr id="20489" name="Oval 15"/>
          <p:cNvSpPr>
            <a:spLocks noChangeArrowheads="1"/>
          </p:cNvSpPr>
          <p:nvPr/>
        </p:nvSpPr>
        <p:spPr bwMode="auto">
          <a:xfrm>
            <a:off x="6388100" y="5016500"/>
            <a:ext cx="144463" cy="144463"/>
          </a:xfrm>
          <a:prstGeom prst="ellipse">
            <a:avLst/>
          </a:prstGeom>
          <a:solidFill>
            <a:srgbClr val="0070C0"/>
          </a:solidFill>
          <a:ln w="9525" algn="ctr">
            <a:solidFill>
              <a:schemeClr val="tx1"/>
            </a:solidFill>
            <a:round/>
            <a:headEnd/>
            <a:tailEnd/>
          </a:ln>
        </p:spPr>
        <p:txBody>
          <a:bodyPr/>
          <a:lstStyle/>
          <a:p>
            <a:pPr eaLnBrk="0" hangingPunct="0"/>
            <a:endParaRPr lang="en-SG" sz="3200">
              <a:latin typeface="Times" pitchFamily="18" charset="0"/>
            </a:endParaRPr>
          </a:p>
        </p:txBody>
      </p:sp>
      <p:sp>
        <p:nvSpPr>
          <p:cNvPr id="20490" name="Oval 17"/>
          <p:cNvSpPr>
            <a:spLocks noChangeArrowheads="1"/>
          </p:cNvSpPr>
          <p:nvPr/>
        </p:nvSpPr>
        <p:spPr bwMode="auto">
          <a:xfrm>
            <a:off x="7505700" y="5245100"/>
            <a:ext cx="144463" cy="144463"/>
          </a:xfrm>
          <a:prstGeom prst="ellipse">
            <a:avLst/>
          </a:prstGeom>
          <a:solidFill>
            <a:srgbClr val="0070C0"/>
          </a:solidFill>
          <a:ln w="9525" algn="ctr">
            <a:solidFill>
              <a:schemeClr val="tx1"/>
            </a:solidFill>
            <a:round/>
            <a:headEnd/>
            <a:tailEnd/>
          </a:ln>
        </p:spPr>
        <p:txBody>
          <a:bodyPr/>
          <a:lstStyle/>
          <a:p>
            <a:pPr eaLnBrk="0" hangingPunct="0"/>
            <a:endParaRPr lang="en-SG" sz="3200">
              <a:latin typeface="Times" pitchFamily="18" charset="0"/>
            </a:endParaRPr>
          </a:p>
        </p:txBody>
      </p:sp>
      <p:sp>
        <p:nvSpPr>
          <p:cNvPr id="20491" name="TextBox 25"/>
          <p:cNvSpPr txBox="1">
            <a:spLocks noChangeArrowheads="1"/>
          </p:cNvSpPr>
          <p:nvPr/>
        </p:nvSpPr>
        <p:spPr bwMode="auto">
          <a:xfrm>
            <a:off x="6248400" y="4533900"/>
            <a:ext cx="584200" cy="461963"/>
          </a:xfrm>
          <a:prstGeom prst="rect">
            <a:avLst/>
          </a:prstGeom>
          <a:noFill/>
          <a:ln w="9525">
            <a:noFill/>
            <a:miter lim="800000"/>
            <a:headEnd/>
            <a:tailEnd/>
          </a:ln>
        </p:spPr>
        <p:txBody>
          <a:bodyPr>
            <a:spAutoFit/>
          </a:bodyPr>
          <a:lstStyle/>
          <a:p>
            <a:r>
              <a:rPr lang="el-GR">
                <a:latin typeface="Times New Roman" pitchFamily="18" charset="0"/>
                <a:cs typeface="Times New Roman" pitchFamily="18" charset="0"/>
              </a:rPr>
              <a:t>τ</a:t>
            </a:r>
            <a:r>
              <a:rPr lang="en-US">
                <a:latin typeface="Times New Roman" pitchFamily="18" charset="0"/>
                <a:cs typeface="Times New Roman" pitchFamily="18" charset="0"/>
              </a:rPr>
              <a:t>’</a:t>
            </a:r>
            <a:endParaRPr lang="en-SG"/>
          </a:p>
        </p:txBody>
      </p:sp>
      <p:sp>
        <p:nvSpPr>
          <p:cNvPr id="20492" name="TextBox 26"/>
          <p:cNvSpPr txBox="1">
            <a:spLocks noChangeArrowheads="1"/>
          </p:cNvSpPr>
          <p:nvPr/>
        </p:nvSpPr>
        <p:spPr bwMode="auto">
          <a:xfrm>
            <a:off x="7442200" y="5346700"/>
            <a:ext cx="584200" cy="461963"/>
          </a:xfrm>
          <a:prstGeom prst="rect">
            <a:avLst/>
          </a:prstGeom>
          <a:noFill/>
          <a:ln w="9525">
            <a:noFill/>
            <a:miter lim="800000"/>
            <a:headEnd/>
            <a:tailEnd/>
          </a:ln>
        </p:spPr>
        <p:txBody>
          <a:bodyPr>
            <a:spAutoFit/>
          </a:bodyPr>
          <a:lstStyle/>
          <a:p>
            <a:r>
              <a:rPr lang="el-GR">
                <a:latin typeface="Times New Roman" pitchFamily="18" charset="0"/>
                <a:cs typeface="Times New Roman" pitchFamily="18" charset="0"/>
              </a:rPr>
              <a:t>τ</a:t>
            </a:r>
            <a:endParaRPr lang="en-SG"/>
          </a:p>
        </p:txBody>
      </p:sp>
      <p:graphicFrame>
        <p:nvGraphicFramePr>
          <p:cNvPr id="13" name="Object 12"/>
          <p:cNvGraphicFramePr>
            <a:graphicFrameLocks noChangeAspect="1"/>
          </p:cNvGraphicFramePr>
          <p:nvPr/>
        </p:nvGraphicFramePr>
        <p:xfrm>
          <a:off x="876300" y="5168900"/>
          <a:ext cx="2857500" cy="1003300"/>
        </p:xfrm>
        <a:graphic>
          <a:graphicData uri="http://schemas.openxmlformats.org/presentationml/2006/ole">
            <p:oleObj spid="_x0000_s299019" name="Equation" r:id="rId5" imgW="2857500" imgH="1003300" progId="Equation.DSMT4">
              <p:embed/>
            </p:oleObj>
          </a:graphicData>
        </a:graphic>
      </p:graphicFrame>
    </p:spTree>
    <p:extLst>
      <p:ext uri="{BB962C8B-B14F-4D97-AF65-F5344CB8AC3E}">
        <p14:creationId xmlns:p14="http://schemas.microsoft.com/office/powerpoint/2010/main" xmlns="" val="4004119707"/>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8" name="Rectangle 2"/>
          <p:cNvSpPr>
            <a:spLocks noGrp="1" noChangeArrowheads="1"/>
          </p:cNvSpPr>
          <p:nvPr>
            <p:ph type="title"/>
          </p:nvPr>
        </p:nvSpPr>
        <p:spPr/>
        <p:txBody>
          <a:bodyPr>
            <a:normAutofit fontScale="90000"/>
          </a:bodyPr>
          <a:lstStyle/>
          <a:p>
            <a:r>
              <a:rPr lang="en-US" smtClean="0"/>
              <a:t>Perturbative expansion of contour ordered Green’s function</a:t>
            </a:r>
          </a:p>
        </p:txBody>
      </p:sp>
      <p:sp>
        <p:nvSpPr>
          <p:cNvPr id="21507" name="Slide Number Placeholder 4"/>
          <p:cNvSpPr>
            <a:spLocks noGrp="1"/>
          </p:cNvSpPr>
          <p:nvPr>
            <p:ph type="sldNum" sz="quarter" idx="12"/>
          </p:nvPr>
        </p:nvSpPr>
        <p:spPr>
          <a:noFill/>
        </p:spPr>
        <p:txBody>
          <a:bodyPr/>
          <a:lstStyle/>
          <a:p>
            <a:fld id="{B7026444-3321-4490-B7F3-6DFF924C40F3}" type="slidenum">
              <a:rPr lang="en-US" smtClean="0">
                <a:latin typeface="Arial" charset="0"/>
                <a:cs typeface="Arial" charset="0"/>
              </a:rPr>
              <a:pPr/>
              <a:t>103</a:t>
            </a:fld>
            <a:endParaRPr lang="en-US" smtClean="0">
              <a:latin typeface="Arial" charset="0"/>
              <a:cs typeface="Arial" charset="0"/>
            </a:endParaRPr>
          </a:p>
        </p:txBody>
      </p:sp>
      <p:graphicFrame>
        <p:nvGraphicFramePr>
          <p:cNvPr id="21506" name="Object 4"/>
          <p:cNvGraphicFramePr>
            <a:graphicFrameLocks noChangeAspect="1"/>
          </p:cNvGraphicFramePr>
          <p:nvPr/>
        </p:nvGraphicFramePr>
        <p:xfrm>
          <a:off x="109537" y="1600200"/>
          <a:ext cx="8958263" cy="4371842"/>
        </p:xfrm>
        <a:graphic>
          <a:graphicData uri="http://schemas.openxmlformats.org/presentationml/2006/ole">
            <p:oleObj spid="_x0000_s300038" name="Equation" r:id="rId4" imgW="5905440" imgH="2882880" progId="Equation.DSMT4">
              <p:embed/>
            </p:oleObj>
          </a:graphicData>
        </a:graphic>
      </p:graphicFrame>
    </p:spTree>
    <p:extLst>
      <p:ext uri="{BB962C8B-B14F-4D97-AF65-F5344CB8AC3E}">
        <p14:creationId xmlns:p14="http://schemas.microsoft.com/office/powerpoint/2010/main" xmlns="" val="1656157042"/>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General expansion rule</a:t>
            </a:r>
            <a:endParaRPr lang="en-SG" dirty="0"/>
          </a:p>
        </p:txBody>
      </p:sp>
      <p:sp>
        <p:nvSpPr>
          <p:cNvPr id="4" name="Slide Number Placeholder 3"/>
          <p:cNvSpPr>
            <a:spLocks noGrp="1"/>
          </p:cNvSpPr>
          <p:nvPr>
            <p:ph type="sldNum" sz="quarter" idx="12"/>
          </p:nvPr>
        </p:nvSpPr>
        <p:spPr/>
        <p:txBody>
          <a:bodyPr/>
          <a:lstStyle/>
          <a:p>
            <a:fld id="{7E871153-6649-4551-B5D2-CF9E4672F172}" type="slidenum">
              <a:rPr lang="en-US" smtClean="0"/>
              <a:pPr/>
              <a:t>104</a:t>
            </a:fld>
            <a:endParaRPr lang="en-US" dirty="0"/>
          </a:p>
        </p:txBody>
      </p:sp>
      <p:pic>
        <p:nvPicPr>
          <p:cNvPr id="5" name="Content Placeholder 4" descr="exprule"/>
          <p:cNvPicPr>
            <a:picLocks noGrp="1" noChangeAspect="1" noChangeArrowheads="1"/>
          </p:cNvPicPr>
          <p:nvPr>
            <p:ph idx="1"/>
          </p:nvPr>
        </p:nvPicPr>
        <p:blipFill>
          <a:blip r:embed="rId3" cstate="print"/>
          <a:stretch>
            <a:fillRect/>
          </a:stretch>
        </p:blipFill>
        <p:spPr>
          <a:xfrm>
            <a:off x="1066800" y="1676400"/>
            <a:ext cx="6934200" cy="3249272"/>
          </a:xfrm>
        </p:spPr>
      </p:pic>
      <p:graphicFrame>
        <p:nvGraphicFramePr>
          <p:cNvPr id="417794" name="Object 2"/>
          <p:cNvGraphicFramePr>
            <a:graphicFrameLocks noGrp="1" noChangeAspect="1"/>
          </p:cNvGraphicFramePr>
          <p:nvPr/>
        </p:nvGraphicFramePr>
        <p:xfrm>
          <a:off x="2667000" y="5105400"/>
          <a:ext cx="5088836" cy="1371600"/>
        </p:xfrm>
        <a:graphic>
          <a:graphicData uri="http://schemas.openxmlformats.org/presentationml/2006/ole">
            <p:oleObj spid="_x0000_s417794" name="Equation" r:id="rId4" imgW="3251200" imgH="876300" progId="Equation.DSMT4">
              <p:embed/>
            </p:oleObj>
          </a:graphicData>
        </a:graphic>
      </p:graphicFrame>
      <p:sp>
        <p:nvSpPr>
          <p:cNvPr id="7" name="Text Box 8"/>
          <p:cNvSpPr txBox="1">
            <a:spLocks noChangeArrowheads="1"/>
          </p:cNvSpPr>
          <p:nvPr/>
        </p:nvSpPr>
        <p:spPr bwMode="auto">
          <a:xfrm>
            <a:off x="381000" y="5048071"/>
            <a:ext cx="2060575" cy="1200329"/>
          </a:xfrm>
          <a:prstGeom prst="rect">
            <a:avLst/>
          </a:prstGeom>
          <a:noFill/>
          <a:ln w="9525">
            <a:noFill/>
            <a:miter lim="800000"/>
            <a:headEnd/>
            <a:tailEnd/>
          </a:ln>
          <a:effectLst/>
        </p:spPr>
        <p:txBody>
          <a:bodyPr>
            <a:spAutoFit/>
          </a:bodyPr>
          <a:lstStyle/>
          <a:p>
            <a:pPr>
              <a:spcBef>
                <a:spcPct val="50000"/>
              </a:spcBef>
            </a:pPr>
            <a:r>
              <a:rPr lang="en-US" dirty="0">
                <a:latin typeface="Times New Roman" pitchFamily="18" charset="0"/>
                <a:cs typeface="Times New Roman" pitchFamily="18" charset="0"/>
              </a:rPr>
              <a:t>Single line</a:t>
            </a:r>
          </a:p>
          <a:p>
            <a:pPr>
              <a:spcBef>
                <a:spcPct val="50000"/>
              </a:spcBef>
            </a:pPr>
            <a:r>
              <a:rPr lang="en-US" dirty="0">
                <a:latin typeface="Times New Roman" pitchFamily="18" charset="0"/>
                <a:cs typeface="Times New Roman" pitchFamily="18" charset="0"/>
              </a:rPr>
              <a:t>3-line </a:t>
            </a:r>
            <a:r>
              <a:rPr lang="en-US" dirty="0" smtClean="0">
                <a:latin typeface="Times New Roman" pitchFamily="18" charset="0"/>
                <a:cs typeface="Times New Roman" pitchFamily="18" charset="0"/>
              </a:rPr>
              <a:t>vertex</a:t>
            </a:r>
            <a:endParaRPr lang="en-US" dirty="0">
              <a:latin typeface="Times New Roman" pitchFamily="18" charset="0"/>
              <a:cs typeface="Times New Roman" pitchFamily="18" charset="0"/>
            </a:endParaRPr>
          </a:p>
          <a:p>
            <a:pPr>
              <a:spcBef>
                <a:spcPct val="50000"/>
              </a:spcBef>
            </a:pPr>
            <a:r>
              <a:rPr lang="en-US" i="1" dirty="0">
                <a:latin typeface="Times New Roman" pitchFamily="18" charset="0"/>
                <a:cs typeface="Times New Roman" pitchFamily="18" charset="0"/>
              </a:rPr>
              <a:t>n</a:t>
            </a:r>
            <a:r>
              <a:rPr lang="en-US" dirty="0">
                <a:latin typeface="Times New Roman" pitchFamily="18" charset="0"/>
                <a:cs typeface="Times New Roman" pitchFamily="18" charset="0"/>
              </a:rPr>
              <a:t>-double line vertex</a:t>
            </a:r>
          </a:p>
        </p:txBody>
      </p:sp>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Rectangle 2"/>
          <p:cNvSpPr>
            <a:spLocks noGrp="1" noChangeArrowheads="1"/>
          </p:cNvSpPr>
          <p:nvPr>
            <p:ph type="title"/>
          </p:nvPr>
        </p:nvSpPr>
        <p:spPr>
          <a:xfrm>
            <a:off x="533400" y="228600"/>
            <a:ext cx="8229600" cy="1143000"/>
          </a:xfrm>
        </p:spPr>
        <p:txBody>
          <a:bodyPr>
            <a:normAutofit fontScale="90000"/>
          </a:bodyPr>
          <a:lstStyle/>
          <a:p>
            <a:r>
              <a:rPr lang="en-US" dirty="0" smtClean="0"/>
              <a:t>Diagrammatic representation of the expansion</a:t>
            </a:r>
          </a:p>
        </p:txBody>
      </p:sp>
      <p:sp>
        <p:nvSpPr>
          <p:cNvPr id="22531" name="Slide Number Placeholder 4"/>
          <p:cNvSpPr>
            <a:spLocks noGrp="1"/>
          </p:cNvSpPr>
          <p:nvPr>
            <p:ph type="sldNum" sz="quarter" idx="12"/>
          </p:nvPr>
        </p:nvSpPr>
        <p:spPr>
          <a:noFill/>
        </p:spPr>
        <p:txBody>
          <a:bodyPr/>
          <a:lstStyle/>
          <a:p>
            <a:fld id="{64091E95-1FA8-4CF0-BA5B-E798C5285168}" type="slidenum">
              <a:rPr lang="en-US" smtClean="0">
                <a:latin typeface="Arial" charset="0"/>
                <a:cs typeface="Arial" charset="0"/>
              </a:rPr>
              <a:pPr/>
              <a:t>105</a:t>
            </a:fld>
            <a:endParaRPr lang="en-US" smtClean="0">
              <a:latin typeface="Arial" charset="0"/>
              <a:cs typeface="Arial" charset="0"/>
            </a:endParaRPr>
          </a:p>
        </p:txBody>
      </p:sp>
      <p:graphicFrame>
        <p:nvGraphicFramePr>
          <p:cNvPr id="22530" name="Object 4"/>
          <p:cNvGraphicFramePr>
            <a:graphicFrameLocks noChangeAspect="1"/>
          </p:cNvGraphicFramePr>
          <p:nvPr/>
        </p:nvGraphicFramePr>
        <p:xfrm>
          <a:off x="819150" y="5270500"/>
          <a:ext cx="6959600" cy="558800"/>
        </p:xfrm>
        <a:graphic>
          <a:graphicData uri="http://schemas.openxmlformats.org/presentationml/2006/ole">
            <p:oleObj spid="_x0000_s302086" name="方程式" r:id="rId4" imgW="3479800" imgH="279400" progId="Equation.3">
              <p:embed/>
            </p:oleObj>
          </a:graphicData>
        </a:graphic>
      </p:graphicFrame>
      <p:cxnSp>
        <p:nvCxnSpPr>
          <p:cNvPr id="22533" name="Straight Connector 7"/>
          <p:cNvCxnSpPr>
            <a:cxnSpLocks noChangeAspect="1"/>
          </p:cNvCxnSpPr>
          <p:nvPr/>
        </p:nvCxnSpPr>
        <p:spPr bwMode="auto">
          <a:xfrm flipV="1">
            <a:off x="990600" y="2281237"/>
            <a:ext cx="355600" cy="6350"/>
          </a:xfrm>
          <a:prstGeom prst="line">
            <a:avLst/>
          </a:prstGeom>
          <a:noFill/>
          <a:ln w="63500" cap="sq" cmpd="dbl" algn="ctr">
            <a:solidFill>
              <a:schemeClr val="tx1"/>
            </a:solidFill>
            <a:round/>
            <a:headEnd type="oval" w="med" len="med"/>
            <a:tailEnd type="oval" w="med" len="med"/>
          </a:ln>
        </p:spPr>
      </p:cxnSp>
      <p:cxnSp>
        <p:nvCxnSpPr>
          <p:cNvPr id="22534" name="Straight Connector 9"/>
          <p:cNvCxnSpPr>
            <a:cxnSpLocks noChangeAspect="1"/>
          </p:cNvCxnSpPr>
          <p:nvPr/>
        </p:nvCxnSpPr>
        <p:spPr bwMode="auto">
          <a:xfrm>
            <a:off x="2451100" y="2293937"/>
            <a:ext cx="425450" cy="0"/>
          </a:xfrm>
          <a:prstGeom prst="line">
            <a:avLst/>
          </a:prstGeom>
          <a:noFill/>
          <a:ln w="25400" algn="ctr">
            <a:solidFill>
              <a:schemeClr val="tx1"/>
            </a:solidFill>
            <a:round/>
            <a:headEnd/>
            <a:tailEnd/>
          </a:ln>
        </p:spPr>
      </p:cxnSp>
      <p:sp>
        <p:nvSpPr>
          <p:cNvPr id="22535" name="Oval 10"/>
          <p:cNvSpPr>
            <a:spLocks noChangeAspect="1"/>
          </p:cNvSpPr>
          <p:nvPr/>
        </p:nvSpPr>
        <p:spPr bwMode="auto">
          <a:xfrm>
            <a:off x="4686300" y="2078037"/>
            <a:ext cx="431800" cy="425450"/>
          </a:xfrm>
          <a:prstGeom prst="ellipse">
            <a:avLst/>
          </a:prstGeom>
          <a:noFill/>
          <a:ln w="25400" algn="ctr">
            <a:solidFill>
              <a:schemeClr val="tx1"/>
            </a:solidFill>
            <a:round/>
            <a:headEnd/>
            <a:tailEnd/>
          </a:ln>
        </p:spPr>
        <p:txBody>
          <a:bodyPr/>
          <a:lstStyle/>
          <a:p>
            <a:pPr eaLnBrk="0" hangingPunct="0"/>
            <a:endParaRPr lang="en-SG" sz="3200">
              <a:latin typeface="Times" pitchFamily="18" charset="0"/>
            </a:endParaRPr>
          </a:p>
        </p:txBody>
      </p:sp>
      <p:cxnSp>
        <p:nvCxnSpPr>
          <p:cNvPr id="22536" name="Straight Connector 14"/>
          <p:cNvCxnSpPr>
            <a:cxnSpLocks noChangeAspect="1"/>
          </p:cNvCxnSpPr>
          <p:nvPr/>
        </p:nvCxnSpPr>
        <p:spPr bwMode="auto">
          <a:xfrm>
            <a:off x="4216400" y="2281237"/>
            <a:ext cx="425450" cy="0"/>
          </a:xfrm>
          <a:prstGeom prst="line">
            <a:avLst/>
          </a:prstGeom>
          <a:noFill/>
          <a:ln w="25400" algn="ctr">
            <a:solidFill>
              <a:schemeClr val="tx1"/>
            </a:solidFill>
            <a:round/>
            <a:headEnd/>
            <a:tailEnd/>
          </a:ln>
        </p:spPr>
      </p:cxnSp>
      <p:cxnSp>
        <p:nvCxnSpPr>
          <p:cNvPr id="22537" name="Straight Connector 15"/>
          <p:cNvCxnSpPr>
            <a:cxnSpLocks noChangeAspect="1"/>
          </p:cNvCxnSpPr>
          <p:nvPr/>
        </p:nvCxnSpPr>
        <p:spPr bwMode="auto">
          <a:xfrm>
            <a:off x="5143500" y="2281237"/>
            <a:ext cx="425450" cy="0"/>
          </a:xfrm>
          <a:prstGeom prst="line">
            <a:avLst/>
          </a:prstGeom>
          <a:noFill/>
          <a:ln w="25400" algn="ctr">
            <a:solidFill>
              <a:schemeClr val="tx1"/>
            </a:solidFill>
            <a:round/>
            <a:headEnd/>
            <a:tailEnd/>
          </a:ln>
        </p:spPr>
      </p:cxnSp>
      <p:cxnSp>
        <p:nvCxnSpPr>
          <p:cNvPr id="22538" name="Straight Connector 16"/>
          <p:cNvCxnSpPr>
            <a:cxnSpLocks noChangeAspect="1"/>
          </p:cNvCxnSpPr>
          <p:nvPr/>
        </p:nvCxnSpPr>
        <p:spPr bwMode="auto">
          <a:xfrm>
            <a:off x="6502400" y="2535237"/>
            <a:ext cx="425450" cy="0"/>
          </a:xfrm>
          <a:prstGeom prst="line">
            <a:avLst/>
          </a:prstGeom>
          <a:noFill/>
          <a:ln w="25400" algn="ctr">
            <a:solidFill>
              <a:schemeClr val="tx1"/>
            </a:solidFill>
            <a:round/>
            <a:headEnd/>
            <a:tailEnd/>
          </a:ln>
        </p:spPr>
      </p:cxnSp>
      <p:cxnSp>
        <p:nvCxnSpPr>
          <p:cNvPr id="22539" name="Straight Connector 17"/>
          <p:cNvCxnSpPr>
            <a:cxnSpLocks noChangeAspect="1"/>
          </p:cNvCxnSpPr>
          <p:nvPr/>
        </p:nvCxnSpPr>
        <p:spPr bwMode="auto">
          <a:xfrm>
            <a:off x="6972300" y="2535237"/>
            <a:ext cx="425450" cy="0"/>
          </a:xfrm>
          <a:prstGeom prst="line">
            <a:avLst/>
          </a:prstGeom>
          <a:noFill/>
          <a:ln w="25400" algn="ctr">
            <a:solidFill>
              <a:schemeClr val="tx1"/>
            </a:solidFill>
            <a:round/>
            <a:headEnd/>
            <a:tailEnd/>
          </a:ln>
        </p:spPr>
      </p:cxnSp>
      <p:cxnSp>
        <p:nvCxnSpPr>
          <p:cNvPr id="22540" name="Straight Connector 18"/>
          <p:cNvCxnSpPr>
            <a:cxnSpLocks noChangeAspect="1"/>
          </p:cNvCxnSpPr>
          <p:nvPr/>
        </p:nvCxnSpPr>
        <p:spPr bwMode="auto">
          <a:xfrm rot="5400000">
            <a:off x="6740525" y="2335212"/>
            <a:ext cx="425450" cy="0"/>
          </a:xfrm>
          <a:prstGeom prst="line">
            <a:avLst/>
          </a:prstGeom>
          <a:noFill/>
          <a:ln w="25400" algn="ctr">
            <a:solidFill>
              <a:schemeClr val="tx1"/>
            </a:solidFill>
            <a:round/>
            <a:headEnd/>
            <a:tailEnd/>
          </a:ln>
        </p:spPr>
      </p:cxnSp>
      <p:sp>
        <p:nvSpPr>
          <p:cNvPr id="22541" name="Oval 19"/>
          <p:cNvSpPr>
            <a:spLocks noChangeAspect="1"/>
          </p:cNvSpPr>
          <p:nvPr/>
        </p:nvSpPr>
        <p:spPr bwMode="auto">
          <a:xfrm>
            <a:off x="6743700" y="1671637"/>
            <a:ext cx="431800" cy="425450"/>
          </a:xfrm>
          <a:prstGeom prst="ellipse">
            <a:avLst/>
          </a:prstGeom>
          <a:noFill/>
          <a:ln w="25400" algn="ctr">
            <a:solidFill>
              <a:schemeClr val="tx1"/>
            </a:solidFill>
            <a:round/>
            <a:headEnd/>
            <a:tailEnd/>
          </a:ln>
        </p:spPr>
        <p:txBody>
          <a:bodyPr/>
          <a:lstStyle/>
          <a:p>
            <a:pPr eaLnBrk="0" hangingPunct="0"/>
            <a:endParaRPr lang="en-SG" sz="3200">
              <a:latin typeface="Times" pitchFamily="18" charset="0"/>
            </a:endParaRPr>
          </a:p>
        </p:txBody>
      </p:sp>
      <p:sp>
        <p:nvSpPr>
          <p:cNvPr id="22542" name="Oval 20"/>
          <p:cNvSpPr>
            <a:spLocks noChangeAspect="1"/>
          </p:cNvSpPr>
          <p:nvPr/>
        </p:nvSpPr>
        <p:spPr bwMode="auto">
          <a:xfrm>
            <a:off x="4572000" y="3170237"/>
            <a:ext cx="431800" cy="425450"/>
          </a:xfrm>
          <a:prstGeom prst="ellipse">
            <a:avLst/>
          </a:prstGeom>
          <a:noFill/>
          <a:ln w="25400" algn="ctr">
            <a:solidFill>
              <a:schemeClr val="tx1"/>
            </a:solidFill>
            <a:round/>
            <a:headEnd/>
            <a:tailEnd/>
          </a:ln>
        </p:spPr>
        <p:txBody>
          <a:bodyPr/>
          <a:lstStyle/>
          <a:p>
            <a:pPr eaLnBrk="0" hangingPunct="0"/>
            <a:endParaRPr lang="en-SG" sz="3200">
              <a:latin typeface="Times" pitchFamily="18" charset="0"/>
            </a:endParaRPr>
          </a:p>
        </p:txBody>
      </p:sp>
      <p:sp>
        <p:nvSpPr>
          <p:cNvPr id="22543" name="Oval 21"/>
          <p:cNvSpPr>
            <a:spLocks noChangeAspect="1"/>
          </p:cNvSpPr>
          <p:nvPr/>
        </p:nvSpPr>
        <p:spPr bwMode="auto">
          <a:xfrm>
            <a:off x="5295900" y="3182937"/>
            <a:ext cx="431800" cy="425450"/>
          </a:xfrm>
          <a:prstGeom prst="ellipse">
            <a:avLst/>
          </a:prstGeom>
          <a:noFill/>
          <a:ln w="25400" algn="ctr">
            <a:solidFill>
              <a:schemeClr val="tx1"/>
            </a:solidFill>
            <a:round/>
            <a:headEnd/>
            <a:tailEnd/>
          </a:ln>
        </p:spPr>
        <p:txBody>
          <a:bodyPr/>
          <a:lstStyle/>
          <a:p>
            <a:pPr eaLnBrk="0" hangingPunct="0"/>
            <a:endParaRPr lang="en-SG" sz="3200">
              <a:latin typeface="Times" pitchFamily="18" charset="0"/>
            </a:endParaRPr>
          </a:p>
        </p:txBody>
      </p:sp>
      <p:cxnSp>
        <p:nvCxnSpPr>
          <p:cNvPr id="22544" name="Straight Connector 22"/>
          <p:cNvCxnSpPr>
            <a:cxnSpLocks noChangeAspect="1"/>
          </p:cNvCxnSpPr>
          <p:nvPr/>
        </p:nvCxnSpPr>
        <p:spPr bwMode="auto">
          <a:xfrm>
            <a:off x="4152900" y="3386137"/>
            <a:ext cx="425450" cy="0"/>
          </a:xfrm>
          <a:prstGeom prst="line">
            <a:avLst/>
          </a:prstGeom>
          <a:noFill/>
          <a:ln w="25400" algn="ctr">
            <a:solidFill>
              <a:schemeClr val="tx1"/>
            </a:solidFill>
            <a:round/>
            <a:headEnd/>
            <a:tailEnd/>
          </a:ln>
        </p:spPr>
      </p:cxnSp>
      <p:cxnSp>
        <p:nvCxnSpPr>
          <p:cNvPr id="22545" name="Straight Connector 23"/>
          <p:cNvCxnSpPr>
            <a:cxnSpLocks noChangeAspect="1"/>
          </p:cNvCxnSpPr>
          <p:nvPr/>
        </p:nvCxnSpPr>
        <p:spPr bwMode="auto">
          <a:xfrm>
            <a:off x="5740400" y="3411537"/>
            <a:ext cx="425450" cy="0"/>
          </a:xfrm>
          <a:prstGeom prst="line">
            <a:avLst/>
          </a:prstGeom>
          <a:noFill/>
          <a:ln w="25400" algn="ctr">
            <a:solidFill>
              <a:schemeClr val="tx1"/>
            </a:solidFill>
            <a:round/>
            <a:headEnd/>
            <a:tailEnd/>
          </a:ln>
        </p:spPr>
      </p:cxnSp>
      <p:sp>
        <p:nvSpPr>
          <p:cNvPr id="22546" name="TextBox 24"/>
          <p:cNvSpPr txBox="1">
            <a:spLocks noChangeAspect="1"/>
          </p:cNvSpPr>
          <p:nvPr/>
        </p:nvSpPr>
        <p:spPr bwMode="auto">
          <a:xfrm>
            <a:off x="1803400" y="2078037"/>
            <a:ext cx="196850" cy="230188"/>
          </a:xfrm>
          <a:prstGeom prst="rect">
            <a:avLst/>
          </a:prstGeom>
          <a:noFill/>
          <a:ln w="9525">
            <a:noFill/>
            <a:miter lim="800000"/>
            <a:headEnd/>
            <a:tailEnd/>
          </a:ln>
        </p:spPr>
        <p:txBody>
          <a:bodyPr>
            <a:spAutoFit/>
          </a:bodyPr>
          <a:lstStyle/>
          <a:p>
            <a:r>
              <a:rPr lang="en-US"/>
              <a:t>=</a:t>
            </a:r>
            <a:endParaRPr lang="en-SG"/>
          </a:p>
        </p:txBody>
      </p:sp>
      <p:sp>
        <p:nvSpPr>
          <p:cNvPr id="22547" name="TextBox 25"/>
          <p:cNvSpPr txBox="1">
            <a:spLocks noChangeAspect="1"/>
          </p:cNvSpPr>
          <p:nvPr/>
        </p:nvSpPr>
        <p:spPr bwMode="auto">
          <a:xfrm>
            <a:off x="3175000" y="2052637"/>
            <a:ext cx="1147763" cy="369332"/>
          </a:xfrm>
          <a:prstGeom prst="rect">
            <a:avLst/>
          </a:prstGeom>
          <a:noFill/>
          <a:ln w="9525">
            <a:noFill/>
            <a:miter lim="800000"/>
            <a:headEnd/>
            <a:tailEnd/>
          </a:ln>
        </p:spPr>
        <p:txBody>
          <a:bodyPr>
            <a:spAutoFit/>
          </a:bodyPr>
          <a:lstStyle/>
          <a:p>
            <a:r>
              <a:rPr lang="en-US" dirty="0"/>
              <a:t>+  </a:t>
            </a:r>
            <a:r>
              <a:rPr lang="en-US" dirty="0" smtClean="0">
                <a:latin typeface="Times New Roman" pitchFamily="18" charset="0"/>
                <a:cs typeface="Times New Roman" pitchFamily="18" charset="0"/>
              </a:rPr>
              <a:t>2</a:t>
            </a:r>
            <a:r>
              <a:rPr lang="en-US" i="1" dirty="0" smtClean="0">
                <a:latin typeface="Times New Roman" pitchFamily="18" charset="0"/>
                <a:cs typeface="Times New Roman" pitchFamily="18" charset="0"/>
              </a:rPr>
              <a:t>iħ</a:t>
            </a:r>
            <a:endParaRPr lang="en-SG" i="1" dirty="0">
              <a:latin typeface="Times New Roman" pitchFamily="18" charset="0"/>
              <a:cs typeface="Times New Roman" pitchFamily="18" charset="0"/>
            </a:endParaRPr>
          </a:p>
        </p:txBody>
      </p:sp>
      <p:sp>
        <p:nvSpPr>
          <p:cNvPr id="22548" name="TextBox 26"/>
          <p:cNvSpPr txBox="1">
            <a:spLocks noChangeAspect="1"/>
          </p:cNvSpPr>
          <p:nvPr/>
        </p:nvSpPr>
        <p:spPr bwMode="auto">
          <a:xfrm>
            <a:off x="5854700" y="2116137"/>
            <a:ext cx="747713" cy="369332"/>
          </a:xfrm>
          <a:prstGeom prst="rect">
            <a:avLst/>
          </a:prstGeom>
          <a:noFill/>
          <a:ln w="9525">
            <a:noFill/>
            <a:miter lim="800000"/>
            <a:headEnd/>
            <a:tailEnd/>
          </a:ln>
        </p:spPr>
        <p:txBody>
          <a:bodyPr>
            <a:spAutoFit/>
          </a:bodyPr>
          <a:lstStyle/>
          <a:p>
            <a:r>
              <a:rPr lang="en-US" dirty="0"/>
              <a:t>+ </a:t>
            </a:r>
            <a:r>
              <a:rPr lang="en-US" dirty="0" smtClean="0">
                <a:latin typeface="Times New Roman" pitchFamily="18" charset="0"/>
                <a:cs typeface="Times New Roman" pitchFamily="18" charset="0"/>
              </a:rPr>
              <a:t>2</a:t>
            </a:r>
            <a:r>
              <a:rPr lang="en-US" i="1" dirty="0" smtClean="0">
                <a:latin typeface="Times New Roman" pitchFamily="18" charset="0"/>
                <a:cs typeface="Times New Roman" pitchFamily="18" charset="0"/>
              </a:rPr>
              <a:t>iħ</a:t>
            </a:r>
            <a:endParaRPr lang="en-SG" dirty="0">
              <a:latin typeface="Times New Roman" pitchFamily="18" charset="0"/>
              <a:cs typeface="Times New Roman" pitchFamily="18" charset="0"/>
            </a:endParaRPr>
          </a:p>
        </p:txBody>
      </p:sp>
      <p:sp>
        <p:nvSpPr>
          <p:cNvPr id="22549" name="TextBox 27"/>
          <p:cNvSpPr txBox="1">
            <a:spLocks noChangeAspect="1"/>
          </p:cNvSpPr>
          <p:nvPr/>
        </p:nvSpPr>
        <p:spPr bwMode="auto">
          <a:xfrm>
            <a:off x="3213100" y="3157537"/>
            <a:ext cx="858838" cy="369332"/>
          </a:xfrm>
          <a:prstGeom prst="rect">
            <a:avLst/>
          </a:prstGeom>
          <a:noFill/>
          <a:ln w="9525">
            <a:noFill/>
            <a:miter lim="800000"/>
            <a:headEnd/>
            <a:tailEnd/>
          </a:ln>
        </p:spPr>
        <p:txBody>
          <a:bodyPr>
            <a:spAutoFit/>
          </a:bodyPr>
          <a:lstStyle/>
          <a:p>
            <a:r>
              <a:rPr lang="en-US" dirty="0"/>
              <a:t>+ </a:t>
            </a:r>
            <a:r>
              <a:rPr lang="en-US" dirty="0" smtClean="0">
                <a:latin typeface="Times New Roman" pitchFamily="18" charset="0"/>
                <a:cs typeface="Times New Roman" pitchFamily="18" charset="0"/>
              </a:rPr>
              <a:t>2</a:t>
            </a:r>
            <a:r>
              <a:rPr lang="en-US" i="1" dirty="0" smtClean="0">
                <a:latin typeface="Times New Roman" pitchFamily="18" charset="0"/>
                <a:cs typeface="Times New Roman" pitchFamily="18" charset="0"/>
              </a:rPr>
              <a:t>iħ</a:t>
            </a:r>
            <a:endParaRPr lang="en-SG" i="1" dirty="0">
              <a:latin typeface="Times New Roman" pitchFamily="18" charset="0"/>
              <a:cs typeface="Times New Roman" pitchFamily="18" charset="0"/>
            </a:endParaRPr>
          </a:p>
        </p:txBody>
      </p:sp>
      <p:cxnSp>
        <p:nvCxnSpPr>
          <p:cNvPr id="22550" name="Straight Connector 28"/>
          <p:cNvCxnSpPr>
            <a:cxnSpLocks noChangeAspect="1"/>
          </p:cNvCxnSpPr>
          <p:nvPr/>
        </p:nvCxnSpPr>
        <p:spPr bwMode="auto">
          <a:xfrm>
            <a:off x="2603500" y="4503737"/>
            <a:ext cx="425450" cy="0"/>
          </a:xfrm>
          <a:prstGeom prst="line">
            <a:avLst/>
          </a:prstGeom>
          <a:noFill/>
          <a:ln w="25400" algn="ctr">
            <a:solidFill>
              <a:schemeClr val="tx1"/>
            </a:solidFill>
            <a:round/>
            <a:headEnd/>
            <a:tailEnd/>
          </a:ln>
        </p:spPr>
      </p:cxnSp>
      <p:sp>
        <p:nvSpPr>
          <p:cNvPr id="22551" name="TextBox 29"/>
          <p:cNvSpPr txBox="1">
            <a:spLocks noChangeAspect="1"/>
          </p:cNvSpPr>
          <p:nvPr/>
        </p:nvSpPr>
        <p:spPr bwMode="auto">
          <a:xfrm>
            <a:off x="1955800" y="4287837"/>
            <a:ext cx="196850" cy="230188"/>
          </a:xfrm>
          <a:prstGeom prst="rect">
            <a:avLst/>
          </a:prstGeom>
          <a:noFill/>
          <a:ln w="9525">
            <a:noFill/>
            <a:miter lim="800000"/>
            <a:headEnd/>
            <a:tailEnd/>
          </a:ln>
        </p:spPr>
        <p:txBody>
          <a:bodyPr>
            <a:spAutoFit/>
          </a:bodyPr>
          <a:lstStyle/>
          <a:p>
            <a:r>
              <a:rPr lang="en-US"/>
              <a:t>=</a:t>
            </a:r>
            <a:endParaRPr lang="en-SG"/>
          </a:p>
        </p:txBody>
      </p:sp>
      <p:sp>
        <p:nvSpPr>
          <p:cNvPr id="22552" name="TextBox 30"/>
          <p:cNvSpPr txBox="1">
            <a:spLocks noChangeAspect="1"/>
          </p:cNvSpPr>
          <p:nvPr/>
        </p:nvSpPr>
        <p:spPr bwMode="auto">
          <a:xfrm>
            <a:off x="3327400" y="4262437"/>
            <a:ext cx="431800" cy="461963"/>
          </a:xfrm>
          <a:prstGeom prst="rect">
            <a:avLst/>
          </a:prstGeom>
          <a:noFill/>
          <a:ln w="9525">
            <a:noFill/>
            <a:miter lim="800000"/>
            <a:headEnd/>
            <a:tailEnd/>
          </a:ln>
        </p:spPr>
        <p:txBody>
          <a:bodyPr>
            <a:spAutoFit/>
          </a:bodyPr>
          <a:lstStyle/>
          <a:p>
            <a:r>
              <a:rPr lang="en-US"/>
              <a:t>+ </a:t>
            </a:r>
            <a:endParaRPr lang="en-SG" i="1"/>
          </a:p>
        </p:txBody>
      </p:sp>
      <p:cxnSp>
        <p:nvCxnSpPr>
          <p:cNvPr id="22553" name="Straight Connector 31"/>
          <p:cNvCxnSpPr>
            <a:cxnSpLocks noChangeAspect="1"/>
          </p:cNvCxnSpPr>
          <p:nvPr/>
        </p:nvCxnSpPr>
        <p:spPr bwMode="auto">
          <a:xfrm>
            <a:off x="3911600" y="4503737"/>
            <a:ext cx="425450" cy="0"/>
          </a:xfrm>
          <a:prstGeom prst="line">
            <a:avLst/>
          </a:prstGeom>
          <a:noFill/>
          <a:ln w="25400" algn="ctr">
            <a:solidFill>
              <a:schemeClr val="tx1"/>
            </a:solidFill>
            <a:round/>
            <a:headEnd/>
            <a:tailEnd/>
          </a:ln>
        </p:spPr>
      </p:cxnSp>
      <p:sp>
        <p:nvSpPr>
          <p:cNvPr id="22554" name="Oval 32"/>
          <p:cNvSpPr>
            <a:spLocks noChangeAspect="1"/>
          </p:cNvSpPr>
          <p:nvPr/>
        </p:nvSpPr>
        <p:spPr bwMode="auto">
          <a:xfrm>
            <a:off x="4318000" y="4287837"/>
            <a:ext cx="431800" cy="425450"/>
          </a:xfrm>
          <a:prstGeom prst="ellipse">
            <a:avLst/>
          </a:prstGeom>
          <a:noFill/>
          <a:ln w="25400" algn="ctr">
            <a:solidFill>
              <a:schemeClr val="tx1"/>
            </a:solidFill>
            <a:round/>
            <a:headEnd/>
            <a:tailEnd/>
          </a:ln>
        </p:spPr>
        <p:txBody>
          <a:bodyPr/>
          <a:lstStyle/>
          <a:p>
            <a:pPr eaLnBrk="0" hangingPunct="0"/>
            <a:endParaRPr lang="en-SG" sz="3200">
              <a:latin typeface="Times" pitchFamily="18" charset="0"/>
            </a:endParaRPr>
          </a:p>
        </p:txBody>
      </p:sp>
      <p:cxnSp>
        <p:nvCxnSpPr>
          <p:cNvPr id="22555" name="Straight Connector 33"/>
          <p:cNvCxnSpPr>
            <a:cxnSpLocks noChangeAspect="1"/>
          </p:cNvCxnSpPr>
          <p:nvPr/>
        </p:nvCxnSpPr>
        <p:spPr bwMode="auto">
          <a:xfrm flipV="1">
            <a:off x="4826000" y="4491037"/>
            <a:ext cx="355600" cy="6350"/>
          </a:xfrm>
          <a:prstGeom prst="line">
            <a:avLst/>
          </a:prstGeom>
          <a:noFill/>
          <a:ln w="63500" cap="sq" cmpd="dbl" algn="ctr">
            <a:solidFill>
              <a:schemeClr val="tx1"/>
            </a:solidFill>
            <a:round/>
            <a:headEnd type="oval" w="med" len="med"/>
            <a:tailEnd type="oval" w="med" len="med"/>
          </a:ln>
        </p:spPr>
      </p:cxnSp>
      <p:cxnSp>
        <p:nvCxnSpPr>
          <p:cNvPr id="22556" name="Straight Connector 35"/>
          <p:cNvCxnSpPr>
            <a:cxnSpLocks noChangeShapeType="1"/>
            <a:stCxn id="22554" idx="1"/>
            <a:endCxn id="22554" idx="5"/>
          </p:cNvCxnSpPr>
          <p:nvPr/>
        </p:nvCxnSpPr>
        <p:spPr bwMode="auto">
          <a:xfrm rot="16200000" flipH="1">
            <a:off x="4383087" y="4348163"/>
            <a:ext cx="301625" cy="304800"/>
          </a:xfrm>
          <a:prstGeom prst="line">
            <a:avLst/>
          </a:prstGeom>
          <a:noFill/>
          <a:ln w="9525" algn="ctr">
            <a:solidFill>
              <a:schemeClr val="tx1"/>
            </a:solidFill>
            <a:round/>
            <a:headEnd/>
            <a:tailEnd/>
          </a:ln>
        </p:spPr>
      </p:cxnSp>
      <p:cxnSp>
        <p:nvCxnSpPr>
          <p:cNvPr id="22557" name="Straight Connector 37"/>
          <p:cNvCxnSpPr>
            <a:cxnSpLocks noChangeShapeType="1"/>
            <a:stCxn id="22554" idx="0"/>
            <a:endCxn id="22554" idx="6"/>
          </p:cNvCxnSpPr>
          <p:nvPr/>
        </p:nvCxnSpPr>
        <p:spPr bwMode="auto">
          <a:xfrm rot="16200000" flipH="1">
            <a:off x="4535487" y="4286250"/>
            <a:ext cx="212725" cy="215900"/>
          </a:xfrm>
          <a:prstGeom prst="line">
            <a:avLst/>
          </a:prstGeom>
          <a:noFill/>
          <a:ln w="9525" algn="ctr">
            <a:solidFill>
              <a:schemeClr val="tx1"/>
            </a:solidFill>
            <a:round/>
            <a:headEnd/>
            <a:tailEnd/>
          </a:ln>
        </p:spPr>
      </p:cxnSp>
      <p:cxnSp>
        <p:nvCxnSpPr>
          <p:cNvPr id="22558" name="Straight Connector 39"/>
          <p:cNvCxnSpPr>
            <a:cxnSpLocks noChangeShapeType="1"/>
            <a:stCxn id="22554" idx="2"/>
            <a:endCxn id="22554" idx="4"/>
          </p:cNvCxnSpPr>
          <p:nvPr/>
        </p:nvCxnSpPr>
        <p:spPr bwMode="auto">
          <a:xfrm rot="10800000" flipH="1" flipV="1">
            <a:off x="4318000" y="4500562"/>
            <a:ext cx="215900" cy="212725"/>
          </a:xfrm>
          <a:prstGeom prst="line">
            <a:avLst/>
          </a:prstGeom>
          <a:noFill/>
          <a:ln w="9525" algn="ctr">
            <a:solidFill>
              <a:schemeClr val="tx1"/>
            </a:solidFill>
            <a:round/>
            <a:headEnd/>
            <a:tailEnd/>
          </a:ln>
        </p:spPr>
      </p:cxnSp>
      <p:cxnSp>
        <p:nvCxnSpPr>
          <p:cNvPr id="22559" name="Straight Connector 41"/>
          <p:cNvCxnSpPr>
            <a:cxnSpLocks noChangeShapeType="1"/>
            <a:stCxn id="22554" idx="7"/>
            <a:endCxn id="22554" idx="3"/>
          </p:cNvCxnSpPr>
          <p:nvPr/>
        </p:nvCxnSpPr>
        <p:spPr bwMode="auto">
          <a:xfrm rot="-5400000" flipH="1" flipV="1">
            <a:off x="4383087" y="4348163"/>
            <a:ext cx="301625" cy="304800"/>
          </a:xfrm>
          <a:prstGeom prst="line">
            <a:avLst/>
          </a:prstGeom>
          <a:noFill/>
          <a:ln w="9525" algn="ctr">
            <a:solidFill>
              <a:schemeClr val="tx1"/>
            </a:solidFill>
            <a:round/>
            <a:headEnd/>
            <a:tailEnd/>
          </a:ln>
        </p:spPr>
      </p:cxnSp>
      <p:cxnSp>
        <p:nvCxnSpPr>
          <p:cNvPr id="22560" name="Straight Connector 43"/>
          <p:cNvCxnSpPr>
            <a:cxnSpLocks noChangeShapeType="1"/>
            <a:stCxn id="22554" idx="0"/>
            <a:endCxn id="22554" idx="2"/>
          </p:cNvCxnSpPr>
          <p:nvPr/>
        </p:nvCxnSpPr>
        <p:spPr bwMode="auto">
          <a:xfrm rot="-5400000" flipH="1" flipV="1">
            <a:off x="4319587" y="4286250"/>
            <a:ext cx="212725" cy="215900"/>
          </a:xfrm>
          <a:prstGeom prst="line">
            <a:avLst/>
          </a:prstGeom>
          <a:noFill/>
          <a:ln w="9525" algn="ctr">
            <a:solidFill>
              <a:schemeClr val="tx1"/>
            </a:solidFill>
            <a:round/>
            <a:headEnd/>
            <a:tailEnd/>
          </a:ln>
        </p:spPr>
      </p:cxnSp>
      <p:cxnSp>
        <p:nvCxnSpPr>
          <p:cNvPr id="22561" name="Straight Connector 45"/>
          <p:cNvCxnSpPr>
            <a:cxnSpLocks noChangeShapeType="1"/>
            <a:stCxn id="22554" idx="6"/>
            <a:endCxn id="22554" idx="4"/>
          </p:cNvCxnSpPr>
          <p:nvPr/>
        </p:nvCxnSpPr>
        <p:spPr bwMode="auto">
          <a:xfrm flipH="1">
            <a:off x="4533900" y="4500562"/>
            <a:ext cx="215900" cy="212725"/>
          </a:xfrm>
          <a:prstGeom prst="line">
            <a:avLst/>
          </a:prstGeom>
          <a:noFill/>
          <a:ln w="9525" algn="ctr">
            <a:solidFill>
              <a:schemeClr val="tx1"/>
            </a:solidFill>
            <a:round/>
            <a:headEnd/>
            <a:tailEnd/>
          </a:ln>
        </p:spPr>
      </p:cxnSp>
    </p:spTree>
    <p:extLst>
      <p:ext uri="{BB962C8B-B14F-4D97-AF65-F5344CB8AC3E}">
        <p14:creationId xmlns:p14="http://schemas.microsoft.com/office/powerpoint/2010/main" xmlns="" val="3667759895"/>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Rectangle 2"/>
          <p:cNvSpPr>
            <a:spLocks noGrp="1" noChangeArrowheads="1"/>
          </p:cNvSpPr>
          <p:nvPr>
            <p:ph type="title"/>
          </p:nvPr>
        </p:nvSpPr>
        <p:spPr/>
        <p:txBody>
          <a:bodyPr/>
          <a:lstStyle/>
          <a:p>
            <a:r>
              <a:rPr lang="en-US" smtClean="0"/>
              <a:t>Self -energy expansion</a:t>
            </a:r>
          </a:p>
        </p:txBody>
      </p:sp>
      <p:sp>
        <p:nvSpPr>
          <p:cNvPr id="45058" name="Slide Number Placeholder 4"/>
          <p:cNvSpPr>
            <a:spLocks noGrp="1"/>
          </p:cNvSpPr>
          <p:nvPr>
            <p:ph type="sldNum" sz="quarter" idx="12"/>
          </p:nvPr>
        </p:nvSpPr>
        <p:spPr>
          <a:noFill/>
        </p:spPr>
        <p:txBody>
          <a:bodyPr/>
          <a:lstStyle/>
          <a:p>
            <a:fld id="{E9C48448-5B38-4DDA-8626-EFE2302C67C4}" type="slidenum">
              <a:rPr lang="en-US" smtClean="0">
                <a:latin typeface="Arial" charset="0"/>
                <a:cs typeface="Arial" charset="0"/>
              </a:rPr>
              <a:pPr/>
              <a:t>106</a:t>
            </a:fld>
            <a:endParaRPr lang="en-US" smtClean="0">
              <a:latin typeface="Arial" charset="0"/>
              <a:cs typeface="Arial" charset="0"/>
            </a:endParaRPr>
          </a:p>
        </p:txBody>
      </p:sp>
      <p:pic>
        <p:nvPicPr>
          <p:cNvPr id="45060" name="Picture 4" descr="feynman"/>
          <p:cNvPicPr>
            <a:picLocks noChangeAspect="1" noChangeArrowheads="1"/>
          </p:cNvPicPr>
          <p:nvPr/>
        </p:nvPicPr>
        <p:blipFill>
          <a:blip r:embed="rId3" cstate="print"/>
          <a:srcRect/>
          <a:stretch>
            <a:fillRect/>
          </a:stretch>
        </p:blipFill>
        <p:spPr bwMode="auto">
          <a:xfrm>
            <a:off x="1346200" y="2170784"/>
            <a:ext cx="6426200" cy="3163216"/>
          </a:xfrm>
          <a:prstGeom prst="rect">
            <a:avLst/>
          </a:prstGeom>
          <a:noFill/>
          <a:ln w="9525">
            <a:noFill/>
            <a:miter lim="800000"/>
            <a:headEnd/>
            <a:tailEnd/>
          </a:ln>
        </p:spPr>
      </p:pic>
      <p:sp>
        <p:nvSpPr>
          <p:cNvPr id="45061" name="TextBox 29"/>
          <p:cNvSpPr txBox="1">
            <a:spLocks noChangeArrowheads="1"/>
          </p:cNvSpPr>
          <p:nvPr/>
        </p:nvSpPr>
        <p:spPr bwMode="auto">
          <a:xfrm>
            <a:off x="533400" y="2667000"/>
            <a:ext cx="711200" cy="523875"/>
          </a:xfrm>
          <a:prstGeom prst="rect">
            <a:avLst/>
          </a:prstGeom>
          <a:noFill/>
          <a:ln w="9525">
            <a:noFill/>
            <a:miter lim="800000"/>
            <a:headEnd/>
            <a:tailEnd/>
          </a:ln>
        </p:spPr>
        <p:txBody>
          <a:bodyPr>
            <a:spAutoFit/>
          </a:bodyPr>
          <a:lstStyle/>
          <a:p>
            <a:r>
              <a:rPr lang="el-GR" sz="2800" dirty="0">
                <a:latin typeface="Times New Roman" pitchFamily="18" charset="0"/>
                <a:cs typeface="Times New Roman" pitchFamily="18" charset="0"/>
              </a:rPr>
              <a:t>Σ</a:t>
            </a:r>
            <a:r>
              <a:rPr lang="en-US" baseline="-25000" dirty="0" smtClean="0">
                <a:latin typeface="Times New Roman" pitchFamily="18" charset="0"/>
                <a:cs typeface="Times New Roman" pitchFamily="18" charset="0"/>
              </a:rPr>
              <a:t>n</a:t>
            </a:r>
            <a:r>
              <a:rPr lang="en-US" dirty="0" smtClean="0">
                <a:latin typeface="Times New Roman" pitchFamily="18" charset="0"/>
                <a:cs typeface="Times New Roman" pitchFamily="18" charset="0"/>
              </a:rPr>
              <a:t> = </a:t>
            </a:r>
            <a:r>
              <a:rPr lang="en-US" baseline="-25000" dirty="0" smtClean="0">
                <a:latin typeface="Times New Roman" pitchFamily="18" charset="0"/>
                <a:cs typeface="Times New Roman" pitchFamily="18" charset="0"/>
              </a:rPr>
              <a:t> </a:t>
            </a:r>
            <a:endParaRPr lang="en-SG" baseline="-25000" dirty="0"/>
          </a:p>
        </p:txBody>
      </p:sp>
    </p:spTree>
    <p:extLst>
      <p:ext uri="{BB962C8B-B14F-4D97-AF65-F5344CB8AC3E}">
        <p14:creationId xmlns:p14="http://schemas.microsoft.com/office/powerpoint/2010/main" xmlns="" val="3367366463"/>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6" name="Rectangle 2"/>
          <p:cNvSpPr>
            <a:spLocks noGrp="1" noChangeArrowheads="1"/>
          </p:cNvSpPr>
          <p:nvPr>
            <p:ph type="title"/>
          </p:nvPr>
        </p:nvSpPr>
        <p:spPr/>
        <p:txBody>
          <a:bodyPr>
            <a:normAutofit/>
          </a:bodyPr>
          <a:lstStyle/>
          <a:p>
            <a:r>
              <a:rPr lang="en-US" smtClean="0"/>
              <a:t>Explicit expression for self-energy</a:t>
            </a:r>
          </a:p>
        </p:txBody>
      </p:sp>
      <p:sp>
        <p:nvSpPr>
          <p:cNvPr id="23555" name="Slide Number Placeholder 4"/>
          <p:cNvSpPr>
            <a:spLocks noGrp="1"/>
          </p:cNvSpPr>
          <p:nvPr>
            <p:ph type="sldNum" sz="quarter" idx="12"/>
          </p:nvPr>
        </p:nvSpPr>
        <p:spPr>
          <a:noFill/>
        </p:spPr>
        <p:txBody>
          <a:bodyPr/>
          <a:lstStyle/>
          <a:p>
            <a:fld id="{CFF35DC5-BE13-427F-9448-6FAFB7737530}" type="slidenum">
              <a:rPr lang="en-US" smtClean="0">
                <a:latin typeface="Arial" charset="0"/>
                <a:cs typeface="Arial" charset="0"/>
              </a:rPr>
              <a:pPr/>
              <a:t>107</a:t>
            </a:fld>
            <a:endParaRPr lang="en-US" smtClean="0">
              <a:latin typeface="Arial" charset="0"/>
              <a:cs typeface="Arial" charset="0"/>
            </a:endParaRPr>
          </a:p>
        </p:txBody>
      </p:sp>
      <p:graphicFrame>
        <p:nvGraphicFramePr>
          <p:cNvPr id="23554" name="Object 2"/>
          <p:cNvGraphicFramePr>
            <a:graphicFrameLocks noChangeAspect="1"/>
          </p:cNvGraphicFramePr>
          <p:nvPr/>
        </p:nvGraphicFramePr>
        <p:xfrm>
          <a:off x="228600" y="2154238"/>
          <a:ext cx="7543800" cy="2551112"/>
        </p:xfrm>
        <a:graphic>
          <a:graphicData uri="http://schemas.openxmlformats.org/presentationml/2006/ole">
            <p:oleObj spid="_x0000_s303110" name="Equation" r:id="rId4" imgW="3606800" imgH="1219200" progId="Equation.DSMT4">
              <p:embed/>
            </p:oleObj>
          </a:graphicData>
        </a:graphic>
      </p:graphicFrame>
      <p:sp>
        <p:nvSpPr>
          <p:cNvPr id="23557" name="Oval 6"/>
          <p:cNvSpPr>
            <a:spLocks noChangeArrowheads="1"/>
          </p:cNvSpPr>
          <p:nvPr/>
        </p:nvSpPr>
        <p:spPr bwMode="auto">
          <a:xfrm>
            <a:off x="7924800" y="2438400"/>
            <a:ext cx="381000" cy="381000"/>
          </a:xfrm>
          <a:prstGeom prst="ellipse">
            <a:avLst/>
          </a:prstGeom>
          <a:solidFill>
            <a:schemeClr val="bg1">
              <a:alpha val="0"/>
            </a:schemeClr>
          </a:solidFill>
          <a:ln w="9525">
            <a:solidFill>
              <a:schemeClr val="tx1"/>
            </a:solidFill>
            <a:round/>
            <a:headEnd/>
            <a:tailEnd/>
          </a:ln>
        </p:spPr>
        <p:txBody>
          <a:bodyPr wrap="none" anchor="ctr"/>
          <a:lstStyle/>
          <a:p>
            <a:endParaRPr lang="en-SG"/>
          </a:p>
        </p:txBody>
      </p:sp>
      <p:sp>
        <p:nvSpPr>
          <p:cNvPr id="23558" name="Line 7"/>
          <p:cNvSpPr>
            <a:spLocks noChangeShapeType="1"/>
          </p:cNvSpPr>
          <p:nvPr/>
        </p:nvSpPr>
        <p:spPr bwMode="auto">
          <a:xfrm>
            <a:off x="8305800" y="2622550"/>
            <a:ext cx="152400" cy="0"/>
          </a:xfrm>
          <a:prstGeom prst="line">
            <a:avLst/>
          </a:prstGeom>
          <a:noFill/>
          <a:ln w="9525">
            <a:solidFill>
              <a:schemeClr val="tx1"/>
            </a:solidFill>
            <a:round/>
            <a:headEnd/>
            <a:tailEnd/>
          </a:ln>
        </p:spPr>
        <p:txBody>
          <a:bodyPr/>
          <a:lstStyle/>
          <a:p>
            <a:endParaRPr lang="en-US"/>
          </a:p>
        </p:txBody>
      </p:sp>
      <p:sp>
        <p:nvSpPr>
          <p:cNvPr id="23559" name="Line 8"/>
          <p:cNvSpPr>
            <a:spLocks noChangeShapeType="1"/>
          </p:cNvSpPr>
          <p:nvPr/>
        </p:nvSpPr>
        <p:spPr bwMode="auto">
          <a:xfrm flipH="1">
            <a:off x="7772400" y="2622550"/>
            <a:ext cx="152400" cy="0"/>
          </a:xfrm>
          <a:prstGeom prst="line">
            <a:avLst/>
          </a:prstGeom>
          <a:noFill/>
          <a:ln w="9525">
            <a:solidFill>
              <a:schemeClr val="tx1"/>
            </a:solidFill>
            <a:round/>
            <a:headEnd/>
            <a:tailEnd/>
          </a:ln>
        </p:spPr>
        <p:txBody>
          <a:bodyPr/>
          <a:lstStyle/>
          <a:p>
            <a:endParaRPr lang="en-US"/>
          </a:p>
        </p:txBody>
      </p:sp>
      <p:sp>
        <p:nvSpPr>
          <p:cNvPr id="23560" name="Oval 9"/>
          <p:cNvSpPr>
            <a:spLocks noChangeArrowheads="1"/>
          </p:cNvSpPr>
          <p:nvPr/>
        </p:nvSpPr>
        <p:spPr bwMode="auto">
          <a:xfrm>
            <a:off x="7924800" y="3200400"/>
            <a:ext cx="381000" cy="381000"/>
          </a:xfrm>
          <a:prstGeom prst="ellipse">
            <a:avLst/>
          </a:prstGeom>
          <a:solidFill>
            <a:schemeClr val="bg1">
              <a:alpha val="0"/>
            </a:schemeClr>
          </a:solidFill>
          <a:ln w="9525">
            <a:solidFill>
              <a:schemeClr val="tx1"/>
            </a:solidFill>
            <a:round/>
            <a:headEnd/>
            <a:tailEnd/>
          </a:ln>
        </p:spPr>
        <p:txBody>
          <a:bodyPr wrap="none" anchor="ctr"/>
          <a:lstStyle/>
          <a:p>
            <a:endParaRPr lang="en-SG"/>
          </a:p>
        </p:txBody>
      </p:sp>
      <p:sp>
        <p:nvSpPr>
          <p:cNvPr id="23561" name="Line 10"/>
          <p:cNvSpPr>
            <a:spLocks noChangeShapeType="1"/>
          </p:cNvSpPr>
          <p:nvPr/>
        </p:nvSpPr>
        <p:spPr bwMode="auto">
          <a:xfrm>
            <a:off x="8134350" y="3581400"/>
            <a:ext cx="0" cy="320675"/>
          </a:xfrm>
          <a:prstGeom prst="line">
            <a:avLst/>
          </a:prstGeom>
          <a:noFill/>
          <a:ln w="9525">
            <a:solidFill>
              <a:schemeClr val="tx1"/>
            </a:solidFill>
            <a:round/>
            <a:headEnd/>
            <a:tailEnd/>
          </a:ln>
        </p:spPr>
        <p:txBody>
          <a:bodyPr/>
          <a:lstStyle/>
          <a:p>
            <a:endParaRPr lang="en-US"/>
          </a:p>
        </p:txBody>
      </p:sp>
      <p:sp>
        <p:nvSpPr>
          <p:cNvPr id="23562" name="Line 12"/>
          <p:cNvSpPr>
            <a:spLocks noChangeShapeType="1"/>
          </p:cNvSpPr>
          <p:nvPr/>
        </p:nvSpPr>
        <p:spPr bwMode="auto">
          <a:xfrm>
            <a:off x="7988300" y="3902075"/>
            <a:ext cx="304800" cy="0"/>
          </a:xfrm>
          <a:prstGeom prst="line">
            <a:avLst/>
          </a:prstGeom>
          <a:noFill/>
          <a:ln w="9525">
            <a:solidFill>
              <a:schemeClr val="tx1"/>
            </a:solidFill>
            <a:round/>
            <a:headEnd/>
            <a:tailEnd/>
          </a:ln>
        </p:spPr>
        <p:txBody>
          <a:bodyPr/>
          <a:lstStyle/>
          <a:p>
            <a:endParaRPr lang="en-US"/>
          </a:p>
        </p:txBody>
      </p:sp>
    </p:spTree>
    <p:extLst>
      <p:ext uri="{BB962C8B-B14F-4D97-AF65-F5344CB8AC3E}">
        <p14:creationId xmlns:p14="http://schemas.microsoft.com/office/powerpoint/2010/main" xmlns="" val="1782861722"/>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One-Point Green’s Function</a:t>
            </a:r>
            <a:endParaRPr lang="en-US" dirty="0"/>
          </a:p>
        </p:txBody>
      </p:sp>
      <p:sp>
        <p:nvSpPr>
          <p:cNvPr id="4" name="Slide Number Placeholder 3"/>
          <p:cNvSpPr>
            <a:spLocks noGrp="1"/>
          </p:cNvSpPr>
          <p:nvPr>
            <p:ph type="sldNum" sz="quarter" idx="12"/>
          </p:nvPr>
        </p:nvSpPr>
        <p:spPr/>
        <p:txBody>
          <a:bodyPr/>
          <a:lstStyle/>
          <a:p>
            <a:fld id="{7E871153-6649-4551-B5D2-CF9E4672F172}" type="slidenum">
              <a:rPr lang="en-US" smtClean="0"/>
              <a:pPr/>
              <a:t>108</a:t>
            </a:fld>
            <a:endParaRPr lang="en-US" dirty="0"/>
          </a:p>
        </p:txBody>
      </p:sp>
      <p:pic>
        <p:nvPicPr>
          <p:cNvPr id="5" name="Picture 4"/>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609725" y="1666875"/>
            <a:ext cx="5705475" cy="4276725"/>
          </a:xfrm>
          <a:prstGeom prst="rect">
            <a:avLst/>
          </a:prstGeom>
        </p:spPr>
      </p:pic>
    </p:spTree>
    <p:extLst>
      <p:ext uri="{BB962C8B-B14F-4D97-AF65-F5344CB8AC3E}">
        <p14:creationId xmlns:p14="http://schemas.microsoft.com/office/powerpoint/2010/main" xmlns="" val="134279611"/>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Rectangle 5"/>
          <p:cNvSpPr>
            <a:spLocks noGrp="1" noChangeArrowheads="1"/>
          </p:cNvSpPr>
          <p:nvPr>
            <p:ph type="title"/>
          </p:nvPr>
        </p:nvSpPr>
        <p:spPr>
          <a:xfrm>
            <a:off x="457200" y="76200"/>
            <a:ext cx="8229600" cy="1143000"/>
          </a:xfrm>
          <a:noFill/>
        </p:spPr>
        <p:txBody>
          <a:bodyPr>
            <a:normAutofit fontScale="90000"/>
          </a:bodyPr>
          <a:lstStyle/>
          <a:p>
            <a:r>
              <a:rPr lang="en-US" dirty="0" smtClean="0"/>
              <a:t>Average displacement, thermal expansion</a:t>
            </a:r>
          </a:p>
        </p:txBody>
      </p:sp>
      <p:sp>
        <p:nvSpPr>
          <p:cNvPr id="50178" name="Slide Number Placeholder 4"/>
          <p:cNvSpPr>
            <a:spLocks noGrp="1"/>
          </p:cNvSpPr>
          <p:nvPr>
            <p:ph type="sldNum" sz="quarter" idx="12"/>
          </p:nvPr>
        </p:nvSpPr>
        <p:spPr>
          <a:noFill/>
        </p:spPr>
        <p:txBody>
          <a:bodyPr/>
          <a:lstStyle/>
          <a:p>
            <a:fld id="{2C461152-45DB-4350-9668-B774B0ECFE64}" type="slidenum">
              <a:rPr lang="en-US" smtClean="0">
                <a:latin typeface="Arial" charset="0"/>
                <a:cs typeface="Arial" charset="0"/>
              </a:rPr>
              <a:pPr/>
              <a:t>109</a:t>
            </a:fld>
            <a:endParaRPr lang="en-US" smtClean="0">
              <a:latin typeface="Arial" charset="0"/>
              <a:cs typeface="Arial" charset="0"/>
            </a:endParaRPr>
          </a:p>
        </p:txBody>
      </p:sp>
      <p:sp>
        <p:nvSpPr>
          <p:cNvPr id="50180" name="Rectangle 3"/>
          <p:cNvSpPr>
            <a:spLocks noChangeArrowheads="1"/>
          </p:cNvSpPr>
          <p:nvPr/>
        </p:nvSpPr>
        <p:spPr bwMode="auto">
          <a:xfrm>
            <a:off x="550863" y="1316038"/>
            <a:ext cx="7770812" cy="4660900"/>
          </a:xfrm>
          <a:prstGeom prst="rect">
            <a:avLst/>
          </a:prstGeom>
          <a:noFill/>
          <a:ln w="9525">
            <a:noFill/>
            <a:miter lim="800000"/>
            <a:headEnd/>
            <a:tailEnd/>
          </a:ln>
        </p:spPr>
        <p:txBody>
          <a:bodyPr lIns="91405" tIns="45701" rIns="91405" bIns="45701"/>
          <a:lstStyle/>
          <a:p>
            <a:pPr marL="438150" indent="-438150" eaLnBrk="0" hangingPunct="0">
              <a:spcBef>
                <a:spcPct val="20000"/>
              </a:spcBef>
            </a:pPr>
            <a:r>
              <a:rPr lang="en-US" sz="2300" dirty="0">
                <a:solidFill>
                  <a:srgbClr val="003399"/>
                </a:solidFill>
                <a:latin typeface="Times New Roman" pitchFamily="18" charset="0"/>
                <a:cs typeface="Times New Roman" pitchFamily="18" charset="0"/>
              </a:rPr>
              <a:t>One-point Green’s function</a:t>
            </a:r>
          </a:p>
          <a:p>
            <a:pPr marL="438150" indent="-438150" eaLnBrk="0" hangingPunct="0">
              <a:spcBef>
                <a:spcPct val="20000"/>
              </a:spcBef>
              <a:buFont typeface="Arial" charset="0"/>
              <a:buNone/>
            </a:pPr>
            <a:endParaRPr lang="en-US" sz="2300" b="1" dirty="0">
              <a:solidFill>
                <a:srgbClr val="003399"/>
              </a:solidFill>
              <a:latin typeface="Arial Unicode MS" pitchFamily="34" charset="-128"/>
            </a:endParaRPr>
          </a:p>
          <a:p>
            <a:pPr marL="438150" indent="-438150" eaLnBrk="0" hangingPunct="0">
              <a:spcBef>
                <a:spcPct val="20000"/>
              </a:spcBef>
              <a:buFont typeface="Arial" charset="0"/>
              <a:buChar char="•"/>
            </a:pPr>
            <a:endParaRPr lang="en-US" sz="2300" b="1" dirty="0">
              <a:solidFill>
                <a:srgbClr val="003399"/>
              </a:solidFill>
              <a:latin typeface="Arial Unicode MS" pitchFamily="34" charset="-128"/>
            </a:endParaRPr>
          </a:p>
        </p:txBody>
      </p:sp>
      <p:graphicFrame>
        <p:nvGraphicFramePr>
          <p:cNvPr id="50182" name="Object 6"/>
          <p:cNvGraphicFramePr>
            <a:graphicFrameLocks noChangeAspect="1"/>
          </p:cNvGraphicFramePr>
          <p:nvPr/>
        </p:nvGraphicFramePr>
        <p:xfrm>
          <a:off x="769938" y="1785938"/>
          <a:ext cx="7461250" cy="4614862"/>
        </p:xfrm>
        <a:graphic>
          <a:graphicData uri="http://schemas.openxmlformats.org/presentationml/2006/ole">
            <p:oleObj spid="_x0000_s305157" name="Equation" r:id="rId4" imgW="3327400" imgH="2057400" progId="Equation.DSMT4">
              <p:embed/>
            </p:oleObj>
          </a:graphicData>
        </a:graphic>
      </p:graphicFrame>
      <p:cxnSp>
        <p:nvCxnSpPr>
          <p:cNvPr id="50185" name="Straight Connector 18"/>
          <p:cNvCxnSpPr>
            <a:cxnSpLocks noChangeAspect="1"/>
          </p:cNvCxnSpPr>
          <p:nvPr/>
        </p:nvCxnSpPr>
        <p:spPr bwMode="auto">
          <a:xfrm rot="5400000">
            <a:off x="6651625" y="1992313"/>
            <a:ext cx="425450" cy="0"/>
          </a:xfrm>
          <a:prstGeom prst="line">
            <a:avLst/>
          </a:prstGeom>
          <a:noFill/>
          <a:ln w="25400" algn="ctr">
            <a:solidFill>
              <a:schemeClr val="tx1"/>
            </a:solidFill>
            <a:round/>
            <a:headEnd/>
            <a:tailEnd/>
          </a:ln>
        </p:spPr>
      </p:cxnSp>
      <p:sp>
        <p:nvSpPr>
          <p:cNvPr id="50186" name="Oval 19"/>
          <p:cNvSpPr>
            <a:spLocks noChangeAspect="1"/>
          </p:cNvSpPr>
          <p:nvPr/>
        </p:nvSpPr>
        <p:spPr bwMode="auto">
          <a:xfrm>
            <a:off x="6654800" y="1328738"/>
            <a:ext cx="431800" cy="425450"/>
          </a:xfrm>
          <a:prstGeom prst="ellipse">
            <a:avLst/>
          </a:prstGeom>
          <a:noFill/>
          <a:ln w="25400" algn="ctr">
            <a:solidFill>
              <a:schemeClr val="tx1"/>
            </a:solidFill>
            <a:round/>
            <a:headEnd/>
            <a:tailEnd/>
          </a:ln>
        </p:spPr>
        <p:txBody>
          <a:bodyPr/>
          <a:lstStyle/>
          <a:p>
            <a:pPr eaLnBrk="0" hangingPunct="0"/>
            <a:endParaRPr lang="en-SG" sz="3200">
              <a:latin typeface="Times" pitchFamily="18" charset="0"/>
            </a:endParaRPr>
          </a:p>
        </p:txBody>
      </p:sp>
    </p:spTree>
    <p:extLst>
      <p:ext uri="{BB962C8B-B14F-4D97-AF65-F5344CB8AC3E}">
        <p14:creationId xmlns:p14="http://schemas.microsoft.com/office/powerpoint/2010/main" xmlns="" val="3885963493"/>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“Partition Function”</a:t>
            </a:r>
            <a:endParaRPr lang="en-US" dirty="0"/>
          </a:p>
        </p:txBody>
      </p:sp>
      <p:sp>
        <p:nvSpPr>
          <p:cNvPr id="3" name="Slide Number Placeholder 2"/>
          <p:cNvSpPr>
            <a:spLocks noGrp="1"/>
          </p:cNvSpPr>
          <p:nvPr>
            <p:ph type="sldNum" sz="quarter" idx="12"/>
          </p:nvPr>
        </p:nvSpPr>
        <p:spPr/>
        <p:txBody>
          <a:bodyPr/>
          <a:lstStyle/>
          <a:p>
            <a:fld id="{7E871153-6649-4551-B5D2-CF9E4672F172}" type="slidenum">
              <a:rPr lang="en-US" smtClean="0"/>
              <a:pPr/>
              <a:t>110</a:t>
            </a:fld>
            <a:endParaRPr lang="en-US"/>
          </a:p>
        </p:txBody>
      </p:sp>
      <p:graphicFrame>
        <p:nvGraphicFramePr>
          <p:cNvPr id="4" name="Object 3"/>
          <p:cNvGraphicFramePr>
            <a:graphicFrameLocks noChangeAspect="1"/>
          </p:cNvGraphicFramePr>
          <p:nvPr/>
        </p:nvGraphicFramePr>
        <p:xfrm>
          <a:off x="2165350" y="2171700"/>
          <a:ext cx="4813300" cy="2514600"/>
        </p:xfrm>
        <a:graphic>
          <a:graphicData uri="http://schemas.openxmlformats.org/presentationml/2006/ole">
            <p:oleObj spid="_x0000_s304134" name="Equation" r:id="rId3" imgW="4813300" imgH="2514600" progId="Equation.DSMT4">
              <p:embed/>
            </p:oleObj>
          </a:graphicData>
        </a:graphic>
      </p:graphicFrame>
    </p:spTree>
    <p:extLst>
      <p:ext uri="{BB962C8B-B14F-4D97-AF65-F5344CB8AC3E}">
        <p14:creationId xmlns:p14="http://schemas.microsoft.com/office/powerpoint/2010/main" xmlns="" val="1064200446"/>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Diagrammatic Way</a:t>
            </a:r>
            <a:endParaRPr lang="en-US" dirty="0"/>
          </a:p>
        </p:txBody>
      </p:sp>
      <p:sp>
        <p:nvSpPr>
          <p:cNvPr id="3" name="Slide Number Placeholder 2"/>
          <p:cNvSpPr>
            <a:spLocks noGrp="1"/>
          </p:cNvSpPr>
          <p:nvPr>
            <p:ph type="sldNum" sz="quarter" idx="12"/>
          </p:nvPr>
        </p:nvSpPr>
        <p:spPr/>
        <p:txBody>
          <a:bodyPr/>
          <a:lstStyle/>
          <a:p>
            <a:fld id="{7E871153-6649-4551-B5D2-CF9E4672F172}" type="slidenum">
              <a:rPr lang="en-US" smtClean="0"/>
              <a:pPr/>
              <a:t>111</a:t>
            </a:fld>
            <a:endParaRPr lang="en-US"/>
          </a:p>
        </p:txBody>
      </p:sp>
      <p:pic>
        <p:nvPicPr>
          <p:cNvPr id="4" name="Picture 3" descr="feynman.eps"/>
          <p:cNvPicPr>
            <a:picLocks noChangeAspect="1"/>
          </p:cNvPicPr>
          <p:nvPr/>
        </p:nvPicPr>
        <p:blipFill>
          <a:blip r:embed="rId2" cstate="print"/>
          <a:stretch>
            <a:fillRect/>
          </a:stretch>
        </p:blipFill>
        <p:spPr>
          <a:xfrm>
            <a:off x="785812" y="1357312"/>
            <a:ext cx="4852988" cy="5344430"/>
          </a:xfrm>
          <a:prstGeom prst="rect">
            <a:avLst/>
          </a:prstGeom>
        </p:spPr>
      </p:pic>
      <p:sp>
        <p:nvSpPr>
          <p:cNvPr id="5" name="TextBox 4"/>
          <p:cNvSpPr txBox="1"/>
          <p:nvPr/>
        </p:nvSpPr>
        <p:spPr>
          <a:xfrm>
            <a:off x="5867400" y="1524000"/>
            <a:ext cx="2743200" cy="4801314"/>
          </a:xfrm>
          <a:prstGeom prst="rect">
            <a:avLst/>
          </a:prstGeom>
          <a:noFill/>
        </p:spPr>
        <p:txBody>
          <a:bodyPr wrap="square" rtlCol="0">
            <a:spAutoFit/>
          </a:bodyPr>
          <a:lstStyle/>
          <a:p>
            <a:r>
              <a:rPr lang="en-US" dirty="0" smtClean="0">
                <a:latin typeface="Times New Roman" pitchFamily="18" charset="0"/>
                <a:cs typeface="Times New Roman" pitchFamily="18" charset="0"/>
              </a:rPr>
              <a:t>Feynman diagrams for the nonequilibrium transport problem with quartic nonlinearity. (a) Building blocks of the diagrams.  The solid line is for </a:t>
            </a:r>
            <a:r>
              <a:rPr lang="en-US" i="1" dirty="0" err="1" smtClean="0">
                <a:latin typeface="Times New Roman" pitchFamily="18" charset="0"/>
                <a:cs typeface="Times New Roman" pitchFamily="18" charset="0"/>
              </a:rPr>
              <a:t>g</a:t>
            </a:r>
            <a:r>
              <a:rPr lang="en-US" baseline="-25000" dirty="0" err="1" smtClean="0">
                <a:latin typeface="Times New Roman" pitchFamily="18" charset="0"/>
                <a:cs typeface="Times New Roman" pitchFamily="18" charset="0"/>
              </a:rPr>
              <a:t>C</a:t>
            </a:r>
            <a:r>
              <a:rPr lang="en-US" dirty="0" smtClean="0">
                <a:latin typeface="Times New Roman" pitchFamily="18" charset="0"/>
                <a:cs typeface="Times New Roman" pitchFamily="18" charset="0"/>
              </a:rPr>
              <a:t>, wavy line for </a:t>
            </a:r>
            <a:r>
              <a:rPr lang="en-US" i="1" dirty="0" err="1" smtClean="0">
                <a:latin typeface="Times New Roman" pitchFamily="18" charset="0"/>
                <a:cs typeface="Times New Roman" pitchFamily="18" charset="0"/>
              </a:rPr>
              <a:t>g</a:t>
            </a:r>
            <a:r>
              <a:rPr lang="en-US" baseline="-25000" dirty="0" err="1" smtClean="0">
                <a:latin typeface="Times New Roman" pitchFamily="18" charset="0"/>
                <a:cs typeface="Times New Roman" pitchFamily="18" charset="0"/>
              </a:rPr>
              <a:t>L</a:t>
            </a:r>
            <a:r>
              <a:rPr lang="en-US" dirty="0" smtClean="0">
                <a:latin typeface="Times New Roman" pitchFamily="18" charset="0"/>
                <a:cs typeface="Times New Roman" pitchFamily="18" charset="0"/>
              </a:rPr>
              <a:t>, and dash line for </a:t>
            </a:r>
            <a:r>
              <a:rPr lang="en-US" i="1" dirty="0" err="1" smtClean="0">
                <a:latin typeface="Times New Roman" pitchFamily="18" charset="0"/>
                <a:cs typeface="Times New Roman" pitchFamily="18" charset="0"/>
              </a:rPr>
              <a:t>g</a:t>
            </a:r>
            <a:r>
              <a:rPr lang="en-US" baseline="-25000" dirty="0" err="1" smtClean="0">
                <a:latin typeface="Times New Roman" pitchFamily="18" charset="0"/>
                <a:cs typeface="Times New Roman" pitchFamily="18" charset="0"/>
              </a:rPr>
              <a:t>R</a:t>
            </a:r>
            <a:r>
              <a:rPr lang="en-US" dirty="0" smtClean="0">
                <a:latin typeface="Times New Roman" pitchFamily="18" charset="0"/>
                <a:cs typeface="Times New Roman" pitchFamily="18" charset="0"/>
              </a:rPr>
              <a:t>; (b) first few diagrams for </a:t>
            </a:r>
            <a:r>
              <a:rPr lang="en-US" dirty="0" err="1" smtClean="0">
                <a:latin typeface="Times New Roman" pitchFamily="18" charset="0"/>
                <a:cs typeface="Times New Roman" pitchFamily="18" charset="0"/>
              </a:rPr>
              <a:t>ln</a:t>
            </a:r>
            <a:r>
              <a:rPr lang="en-US" dirty="0" smtClean="0">
                <a:latin typeface="Times New Roman" pitchFamily="18" charset="0"/>
                <a:cs typeface="Times New Roman" pitchFamily="18" charset="0"/>
              </a:rPr>
              <a:t> </a:t>
            </a:r>
            <a:r>
              <a:rPr lang="en-US" i="1" dirty="0" smtClean="0">
                <a:latin typeface="Times New Roman" pitchFamily="18" charset="0"/>
                <a:cs typeface="Times New Roman" pitchFamily="18" charset="0"/>
              </a:rPr>
              <a:t>Z</a:t>
            </a:r>
            <a:r>
              <a:rPr lang="en-US" dirty="0" smtClean="0">
                <a:latin typeface="Times New Roman" pitchFamily="18" charset="0"/>
                <a:cs typeface="Times New Roman" pitchFamily="18" charset="0"/>
              </a:rPr>
              <a:t>; (c) Green’s function </a:t>
            </a:r>
            <a:r>
              <a:rPr lang="en-US" i="1" dirty="0" smtClean="0">
                <a:latin typeface="Times New Roman" pitchFamily="18" charset="0"/>
                <a:cs typeface="Times New Roman" pitchFamily="18" charset="0"/>
              </a:rPr>
              <a:t>G</a:t>
            </a:r>
            <a:r>
              <a:rPr lang="en-US" baseline="30000" dirty="0" smtClean="0">
                <a:latin typeface="Times New Roman" pitchFamily="18" charset="0"/>
                <a:cs typeface="Times New Roman" pitchFamily="18" charset="0"/>
              </a:rPr>
              <a:t>0</a:t>
            </a:r>
            <a:r>
              <a:rPr lang="en-US" baseline="-25000" dirty="0" smtClean="0">
                <a:latin typeface="Times New Roman" pitchFamily="18" charset="0"/>
                <a:cs typeface="Times New Roman" pitchFamily="18" charset="0"/>
              </a:rPr>
              <a:t>CC</a:t>
            </a:r>
            <a:r>
              <a:rPr lang="en-US" dirty="0" smtClean="0">
                <a:latin typeface="Times New Roman" pitchFamily="18" charset="0"/>
                <a:cs typeface="Times New Roman" pitchFamily="18" charset="0"/>
              </a:rPr>
              <a:t>; (d) Full Green’s function </a:t>
            </a:r>
            <a:r>
              <a:rPr lang="en-US" i="1" dirty="0" smtClean="0">
                <a:latin typeface="Times New Roman" pitchFamily="18" charset="0"/>
                <a:cs typeface="Times New Roman" pitchFamily="18" charset="0"/>
              </a:rPr>
              <a:t>G</a:t>
            </a:r>
            <a:r>
              <a:rPr lang="en-US" baseline="-25000" dirty="0" smtClean="0">
                <a:latin typeface="Times New Roman" pitchFamily="18" charset="0"/>
                <a:cs typeface="Times New Roman" pitchFamily="18" charset="0"/>
              </a:rPr>
              <a:t>CC</a:t>
            </a:r>
            <a:r>
              <a:rPr lang="en-US" dirty="0" smtClean="0">
                <a:latin typeface="Times New Roman" pitchFamily="18" charset="0"/>
                <a:cs typeface="Times New Roman" pitchFamily="18" charset="0"/>
              </a:rPr>
              <a:t>; and (e) re-</a:t>
            </a:r>
            <a:r>
              <a:rPr lang="en-US" dirty="0" err="1" smtClean="0">
                <a:latin typeface="Times New Roman" pitchFamily="18" charset="0"/>
                <a:cs typeface="Times New Roman" pitchFamily="18" charset="0"/>
              </a:rPr>
              <a:t>sumed</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ln</a:t>
            </a:r>
            <a:r>
              <a:rPr lang="en-US" dirty="0" smtClean="0">
                <a:latin typeface="Times New Roman" pitchFamily="18" charset="0"/>
                <a:cs typeface="Times New Roman" pitchFamily="18" charset="0"/>
              </a:rPr>
              <a:t> </a:t>
            </a:r>
            <a:r>
              <a:rPr lang="en-US" i="1" dirty="0" smtClean="0">
                <a:latin typeface="Times New Roman" pitchFamily="18" charset="0"/>
                <a:cs typeface="Times New Roman" pitchFamily="18" charset="0"/>
              </a:rPr>
              <a:t>Z</a:t>
            </a:r>
            <a:r>
              <a:rPr lang="en-US" dirty="0" smtClean="0">
                <a:latin typeface="Times New Roman" pitchFamily="18" charset="0"/>
                <a:cs typeface="Times New Roman" pitchFamily="18" charset="0"/>
              </a:rPr>
              <a:t> where the ballistic result is </a:t>
            </a:r>
            <a:r>
              <a:rPr lang="en-US" dirty="0" err="1" smtClean="0">
                <a:latin typeface="Times New Roman" pitchFamily="18" charset="0"/>
                <a:cs typeface="Times New Roman" pitchFamily="18" charset="0"/>
              </a:rPr>
              <a:t>ln</a:t>
            </a:r>
            <a:r>
              <a:rPr lang="en-US" dirty="0" smtClean="0">
                <a:latin typeface="Times New Roman" pitchFamily="18" charset="0"/>
                <a:cs typeface="Times New Roman" pitchFamily="18" charset="0"/>
              </a:rPr>
              <a:t> </a:t>
            </a:r>
            <a:r>
              <a:rPr lang="en-US" i="1" dirty="0" smtClean="0">
                <a:latin typeface="Times New Roman" pitchFamily="18" charset="0"/>
                <a:cs typeface="Times New Roman" pitchFamily="18" charset="0"/>
              </a:rPr>
              <a:t>Z</a:t>
            </a:r>
            <a:r>
              <a:rPr lang="en-US" baseline="-25000" dirty="0" smtClean="0">
                <a:latin typeface="Times New Roman" pitchFamily="18" charset="0"/>
                <a:cs typeface="Times New Roman" pitchFamily="18" charset="0"/>
              </a:rPr>
              <a:t>0</a:t>
            </a:r>
            <a:r>
              <a:rPr lang="en-US" dirty="0" smtClean="0">
                <a:latin typeface="Times New Roman" pitchFamily="18" charset="0"/>
                <a:cs typeface="Times New Roman" pitchFamily="18" charset="0"/>
              </a:rPr>
              <a:t> = (1/2) </a:t>
            </a:r>
            <a:r>
              <a:rPr lang="en-US" dirty="0" err="1" smtClean="0">
                <a:latin typeface="Times New Roman" pitchFamily="18" charset="0"/>
                <a:cs typeface="Times New Roman" pitchFamily="18" charset="0"/>
              </a:rPr>
              <a:t>Tr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ln</a:t>
            </a:r>
            <a:r>
              <a:rPr lang="en-US" dirty="0" smtClean="0">
                <a:latin typeface="Times New Roman" pitchFamily="18" charset="0"/>
                <a:cs typeface="Times New Roman" pitchFamily="18" charset="0"/>
              </a:rPr>
              <a:t> (1 –</a:t>
            </a:r>
            <a:r>
              <a:rPr lang="en-US" i="1" dirty="0" err="1" smtClean="0">
                <a:latin typeface="Times New Roman" pitchFamily="18" charset="0"/>
                <a:cs typeface="Times New Roman" pitchFamily="18" charset="0"/>
              </a:rPr>
              <a:t>g</a:t>
            </a:r>
            <a:r>
              <a:rPr lang="en-US" baseline="-25000" dirty="0" err="1" smtClean="0">
                <a:latin typeface="Times New Roman" pitchFamily="18" charset="0"/>
                <a:cs typeface="Times New Roman" pitchFamily="18" charset="0"/>
              </a:rPr>
              <a:t>C</a:t>
            </a:r>
            <a:r>
              <a:rPr lang="el-GR" dirty="0" smtClean="0">
                <a:latin typeface="Times New Roman" pitchFamily="18" charset="0"/>
                <a:cs typeface="Times New Roman" pitchFamily="18" charset="0"/>
              </a:rPr>
              <a:t>Σ</a:t>
            </a:r>
            <a:r>
              <a:rPr lang="en-US" dirty="0" smtClean="0">
                <a:latin typeface="Times New Roman" pitchFamily="18" charset="0"/>
                <a:cs typeface="Times New Roman" pitchFamily="18" charset="0"/>
              </a:rPr>
              <a:t>). The number in front of the diagrams represents extra combinatorial factor.</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xmlns="" val="2816244690"/>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Electron phonon interaction</a:t>
            </a:r>
            <a:endParaRPr lang="en-SG" dirty="0"/>
          </a:p>
        </p:txBody>
      </p:sp>
      <p:sp>
        <p:nvSpPr>
          <p:cNvPr id="5" name="Content Placeholder 4"/>
          <p:cNvSpPr>
            <a:spLocks noGrp="1"/>
          </p:cNvSpPr>
          <p:nvPr>
            <p:ph idx="1"/>
          </p:nvPr>
        </p:nvSpPr>
        <p:spPr/>
        <p:txBody>
          <a:bodyPr/>
          <a:lstStyle/>
          <a:p>
            <a:r>
              <a:rPr lang="en-US" dirty="0" smtClean="0"/>
              <a:t>Free electrons + free phonons + </a:t>
            </a:r>
            <a:r>
              <a:rPr lang="en-US" dirty="0" err="1" smtClean="0"/>
              <a:t>ep</a:t>
            </a:r>
            <a:r>
              <a:rPr lang="en-US" dirty="0" smtClean="0"/>
              <a:t> interactions</a:t>
            </a:r>
            <a:endParaRPr lang="en-SG" dirty="0"/>
          </a:p>
        </p:txBody>
      </p:sp>
      <p:sp>
        <p:nvSpPr>
          <p:cNvPr id="3" name="Slide Number Placeholder 2"/>
          <p:cNvSpPr>
            <a:spLocks noGrp="1"/>
          </p:cNvSpPr>
          <p:nvPr>
            <p:ph type="sldNum" sz="quarter" idx="12"/>
          </p:nvPr>
        </p:nvSpPr>
        <p:spPr/>
        <p:txBody>
          <a:bodyPr/>
          <a:lstStyle/>
          <a:p>
            <a:fld id="{7E871153-6649-4551-B5D2-CF9E4672F172}" type="slidenum">
              <a:rPr lang="en-US" smtClean="0"/>
              <a:pPr/>
              <a:t>112</a:t>
            </a:fld>
            <a:endParaRPr lang="en-US"/>
          </a:p>
        </p:txBody>
      </p:sp>
      <p:graphicFrame>
        <p:nvGraphicFramePr>
          <p:cNvPr id="6" name="Object 5"/>
          <p:cNvGraphicFramePr>
            <a:graphicFrameLocks noChangeAspect="1"/>
          </p:cNvGraphicFramePr>
          <p:nvPr/>
        </p:nvGraphicFramePr>
        <p:xfrm>
          <a:off x="838200" y="2590800"/>
          <a:ext cx="4027714" cy="762000"/>
        </p:xfrm>
        <a:graphic>
          <a:graphicData uri="http://schemas.openxmlformats.org/presentationml/2006/ole">
            <p:oleObj spid="_x0000_s419842" name="Equation" r:id="rId3" imgW="1879560" imgH="355320" progId="Equation.DSMT4">
              <p:embed/>
            </p:oleObj>
          </a:graphicData>
        </a:graphic>
      </p:graphicFrame>
      <p:cxnSp>
        <p:nvCxnSpPr>
          <p:cNvPr id="8" name="Straight Arrow Connector 7"/>
          <p:cNvCxnSpPr/>
          <p:nvPr/>
        </p:nvCxnSpPr>
        <p:spPr>
          <a:xfrm>
            <a:off x="1371600" y="4343400"/>
            <a:ext cx="1219200" cy="0"/>
          </a:xfrm>
          <a:prstGeom prst="straightConnector1">
            <a:avLst/>
          </a:prstGeom>
          <a:ln w="25400">
            <a:tailEnd type="triangle"/>
          </a:ln>
        </p:spPr>
        <p:style>
          <a:lnRef idx="1">
            <a:schemeClr val="dk1"/>
          </a:lnRef>
          <a:fillRef idx="0">
            <a:schemeClr val="dk1"/>
          </a:fillRef>
          <a:effectRef idx="0">
            <a:schemeClr val="dk1"/>
          </a:effectRef>
          <a:fontRef idx="minor">
            <a:schemeClr val="tx1"/>
          </a:fontRef>
        </p:style>
      </p:cxnSp>
      <p:cxnSp>
        <p:nvCxnSpPr>
          <p:cNvPr id="10" name="Straight Connector 9"/>
          <p:cNvCxnSpPr/>
          <p:nvPr/>
        </p:nvCxnSpPr>
        <p:spPr>
          <a:xfrm>
            <a:off x="1295400" y="5486400"/>
            <a:ext cx="1295400" cy="0"/>
          </a:xfrm>
          <a:prstGeom prst="line">
            <a:avLst/>
          </a:prstGeom>
          <a:ln w="254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5867400" y="3962400"/>
            <a:ext cx="762000" cy="91440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H="1">
            <a:off x="6019800" y="4876800"/>
            <a:ext cx="609600" cy="99060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6629400" y="4876800"/>
            <a:ext cx="990600" cy="0"/>
          </a:xfrm>
          <a:prstGeom prst="line">
            <a:avLst/>
          </a:prstGeom>
          <a:ln w="2540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3048000" y="4110335"/>
            <a:ext cx="1143000" cy="461665"/>
          </a:xfrm>
          <a:prstGeom prst="rect">
            <a:avLst/>
          </a:prstGeom>
          <a:noFill/>
        </p:spPr>
        <p:txBody>
          <a:bodyPr wrap="square" rtlCol="0">
            <a:spAutoFit/>
          </a:bodyPr>
          <a:lstStyle/>
          <a:p>
            <a:r>
              <a:rPr lang="en-US" sz="2400" i="1" dirty="0" smtClean="0">
                <a:latin typeface="Times New Roman" pitchFamily="18" charset="0"/>
                <a:cs typeface="Times New Roman" pitchFamily="18" charset="0"/>
              </a:rPr>
              <a:t>G</a:t>
            </a:r>
            <a:r>
              <a:rPr lang="en-US" sz="2400" baseline="-25000" dirty="0" smtClean="0">
                <a:latin typeface="Times New Roman" pitchFamily="18" charset="0"/>
                <a:cs typeface="Times New Roman" pitchFamily="18" charset="0"/>
              </a:rPr>
              <a:t>0</a:t>
            </a:r>
            <a:endParaRPr lang="en-SG" sz="2400" i="1" baseline="-25000" dirty="0">
              <a:latin typeface="Times New Roman" pitchFamily="18" charset="0"/>
              <a:cs typeface="Times New Roman" pitchFamily="18" charset="0"/>
            </a:endParaRPr>
          </a:p>
        </p:txBody>
      </p:sp>
      <p:sp>
        <p:nvSpPr>
          <p:cNvPr id="19" name="TextBox 18"/>
          <p:cNvSpPr txBox="1"/>
          <p:nvPr/>
        </p:nvSpPr>
        <p:spPr>
          <a:xfrm>
            <a:off x="3048000" y="5181600"/>
            <a:ext cx="685800" cy="461665"/>
          </a:xfrm>
          <a:prstGeom prst="rect">
            <a:avLst/>
          </a:prstGeom>
          <a:noFill/>
        </p:spPr>
        <p:txBody>
          <a:bodyPr wrap="square" rtlCol="0">
            <a:spAutoFit/>
          </a:bodyPr>
          <a:lstStyle/>
          <a:p>
            <a:r>
              <a:rPr lang="en-US" sz="2400" i="1" dirty="0" smtClean="0">
                <a:latin typeface="Times New Roman" pitchFamily="18" charset="0"/>
                <a:cs typeface="Times New Roman" pitchFamily="18" charset="0"/>
              </a:rPr>
              <a:t>D</a:t>
            </a:r>
            <a:r>
              <a:rPr lang="en-US" sz="2400" baseline="-25000" dirty="0" smtClean="0">
                <a:latin typeface="Times New Roman" pitchFamily="18" charset="0"/>
                <a:cs typeface="Times New Roman" pitchFamily="18" charset="0"/>
              </a:rPr>
              <a:t>0</a:t>
            </a:r>
            <a:endParaRPr lang="en-SG" sz="2400" i="1" baseline="-25000" dirty="0">
              <a:latin typeface="Times New Roman" pitchFamily="18" charset="0"/>
              <a:cs typeface="Times New Roman" pitchFamily="18" charset="0"/>
            </a:endParaRPr>
          </a:p>
        </p:txBody>
      </p:sp>
      <p:sp>
        <p:nvSpPr>
          <p:cNvPr id="20" name="TextBox 19"/>
          <p:cNvSpPr txBox="1"/>
          <p:nvPr/>
        </p:nvSpPr>
        <p:spPr>
          <a:xfrm>
            <a:off x="6858000" y="4034135"/>
            <a:ext cx="1295400" cy="461665"/>
          </a:xfrm>
          <a:prstGeom prst="rect">
            <a:avLst/>
          </a:prstGeom>
          <a:noFill/>
        </p:spPr>
        <p:txBody>
          <a:bodyPr wrap="square" rtlCol="0">
            <a:spAutoFit/>
          </a:bodyPr>
          <a:lstStyle/>
          <a:p>
            <a:r>
              <a:rPr lang="en-US" sz="2400" i="1" dirty="0" smtClean="0">
                <a:latin typeface="Times New Roman" pitchFamily="18" charset="0"/>
                <a:cs typeface="Times New Roman" pitchFamily="18" charset="0"/>
              </a:rPr>
              <a:t>Vertex M</a:t>
            </a:r>
            <a:endParaRPr lang="en-SG" sz="2400" i="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Hedin equations</a:t>
            </a:r>
            <a:endParaRPr lang="en-SG" dirty="0"/>
          </a:p>
        </p:txBody>
      </p:sp>
      <p:sp>
        <p:nvSpPr>
          <p:cNvPr id="3" name="Content Placeholder 2"/>
          <p:cNvSpPr>
            <a:spLocks noGrp="1"/>
          </p:cNvSpPr>
          <p:nvPr>
            <p:ph idx="1"/>
          </p:nvPr>
        </p:nvSpPr>
        <p:spPr/>
        <p:txBody>
          <a:bodyPr/>
          <a:lstStyle/>
          <a:p>
            <a:endParaRPr lang="en-SG"/>
          </a:p>
        </p:txBody>
      </p:sp>
      <p:sp>
        <p:nvSpPr>
          <p:cNvPr id="4" name="Slide Number Placeholder 3"/>
          <p:cNvSpPr>
            <a:spLocks noGrp="1"/>
          </p:cNvSpPr>
          <p:nvPr>
            <p:ph type="sldNum" sz="quarter" idx="12"/>
          </p:nvPr>
        </p:nvSpPr>
        <p:spPr/>
        <p:txBody>
          <a:bodyPr/>
          <a:lstStyle/>
          <a:p>
            <a:fld id="{7E871153-6649-4551-B5D2-CF9E4672F172}" type="slidenum">
              <a:rPr lang="en-US" smtClean="0"/>
              <a:pPr/>
              <a:t>113</a:t>
            </a:fld>
            <a:endParaRPr lang="en-US" dirty="0"/>
          </a:p>
        </p:txBody>
      </p:sp>
    </p:spTree>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Functional Derivative</a:t>
            </a:r>
            <a:endParaRPr lang="en-SG" dirty="0"/>
          </a:p>
        </p:txBody>
      </p:sp>
      <p:sp>
        <p:nvSpPr>
          <p:cNvPr id="4" name="Slide Number Placeholder 3"/>
          <p:cNvSpPr>
            <a:spLocks noGrp="1"/>
          </p:cNvSpPr>
          <p:nvPr>
            <p:ph type="sldNum" sz="quarter" idx="12"/>
          </p:nvPr>
        </p:nvSpPr>
        <p:spPr/>
        <p:txBody>
          <a:bodyPr/>
          <a:lstStyle/>
          <a:p>
            <a:fld id="{7E871153-6649-4551-B5D2-CF9E4672F172}" type="slidenum">
              <a:rPr lang="en-US" smtClean="0"/>
              <a:pPr/>
              <a:t>114</a:t>
            </a:fld>
            <a:endParaRPr lang="en-US" dirty="0"/>
          </a:p>
        </p:txBody>
      </p:sp>
      <p:graphicFrame>
        <p:nvGraphicFramePr>
          <p:cNvPr id="5" name="Object 4"/>
          <p:cNvGraphicFramePr>
            <a:graphicFrameLocks noChangeAspect="1"/>
          </p:cNvGraphicFramePr>
          <p:nvPr/>
        </p:nvGraphicFramePr>
        <p:xfrm>
          <a:off x="1828800" y="2590800"/>
          <a:ext cx="5098942" cy="1600200"/>
        </p:xfrm>
        <a:graphic>
          <a:graphicData uri="http://schemas.openxmlformats.org/presentationml/2006/ole">
            <p:oleObj spid="_x0000_s420866" name="Equation" r:id="rId3" imgW="2387520" imgH="736560" progId="Equation.DSMT4">
              <p:embed/>
            </p:oleObj>
          </a:graphicData>
        </a:graphic>
      </p:graphicFrame>
    </p:spTree>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Problems for lecture four</a:t>
            </a:r>
            <a:endParaRPr lang="en-SG" dirty="0"/>
          </a:p>
        </p:txBody>
      </p:sp>
      <p:sp>
        <p:nvSpPr>
          <p:cNvPr id="3" name="Content Placeholder 2"/>
          <p:cNvSpPr>
            <a:spLocks noGrp="1"/>
          </p:cNvSpPr>
          <p:nvPr>
            <p:ph idx="1"/>
          </p:nvPr>
        </p:nvSpPr>
        <p:spPr/>
        <p:txBody>
          <a:bodyPr>
            <a:normAutofit lnSpcReduction="10000"/>
          </a:bodyPr>
          <a:lstStyle/>
          <a:p>
            <a:pPr marL="514350" indent="-514350">
              <a:buFont typeface="+mj-lt"/>
              <a:buAutoNum type="arabicPeriod"/>
            </a:pPr>
            <a:r>
              <a:rPr lang="en-US" dirty="0" smtClean="0"/>
              <a:t>Give a proof of the expansion rule on slide 104, using the equation of motion method.</a:t>
            </a:r>
          </a:p>
          <a:p>
            <a:pPr marL="514350" indent="-514350">
              <a:buFont typeface="+mj-lt"/>
              <a:buAutoNum type="arabicPeriod"/>
            </a:pPr>
            <a:r>
              <a:rPr lang="en-US" dirty="0" smtClean="0"/>
              <a:t>Work out the first few terms of Feynman-Dyson expansion for the (contour ordered) electron Green’s function </a:t>
            </a:r>
            <a:r>
              <a:rPr lang="en-US" i="1" dirty="0" smtClean="0"/>
              <a:t>G</a:t>
            </a:r>
            <a:r>
              <a:rPr lang="en-US" dirty="0" smtClean="0"/>
              <a:t> and phonon Green’s function </a:t>
            </a:r>
            <a:r>
              <a:rPr lang="en-US" i="1" dirty="0" smtClean="0"/>
              <a:t>D</a:t>
            </a:r>
            <a:r>
              <a:rPr lang="en-US" dirty="0" smtClean="0"/>
              <a:t> and identify the lowest order self-energies (the </a:t>
            </a:r>
            <a:r>
              <a:rPr lang="en-US" dirty="0" err="1" smtClean="0"/>
              <a:t>Hartree</a:t>
            </a:r>
            <a:r>
              <a:rPr lang="en-US" dirty="0" smtClean="0"/>
              <a:t>, </a:t>
            </a:r>
            <a:r>
              <a:rPr lang="en-US" dirty="0" err="1" smtClean="0"/>
              <a:t>Fock</a:t>
            </a:r>
            <a:r>
              <a:rPr lang="en-US" dirty="0" smtClean="0"/>
              <a:t>, and polarization diagrams).  Give the explicit expressions in energy/frequency space.</a:t>
            </a:r>
            <a:endParaRPr lang="en-SG" dirty="0"/>
          </a:p>
        </p:txBody>
      </p:sp>
      <p:sp>
        <p:nvSpPr>
          <p:cNvPr id="4" name="Slide Number Placeholder 3"/>
          <p:cNvSpPr>
            <a:spLocks noGrp="1"/>
          </p:cNvSpPr>
          <p:nvPr>
            <p:ph type="sldNum" sz="quarter" idx="12"/>
          </p:nvPr>
        </p:nvSpPr>
        <p:spPr/>
        <p:txBody>
          <a:bodyPr/>
          <a:lstStyle/>
          <a:p>
            <a:fld id="{7E871153-6649-4551-B5D2-CF9E4672F172}" type="slidenum">
              <a:rPr lang="en-US" smtClean="0"/>
              <a:pPr/>
              <a:t>115</a:t>
            </a:fld>
            <a:endParaRPr lang="en-US" dirty="0"/>
          </a:p>
        </p:txBody>
      </p:sp>
    </p:spTree>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3000"/>
            <a:ext cx="8229600" cy="4983163"/>
          </a:xfrm>
        </p:spPr>
        <p:txBody>
          <a:bodyPr/>
          <a:lstStyle/>
          <a:p>
            <a:pPr marL="514350" indent="-514350">
              <a:buFont typeface="+mj-lt"/>
              <a:buAutoNum type="arabicPeriod" startAt="3"/>
            </a:pPr>
            <a:r>
              <a:rPr lang="en-US" dirty="0" smtClean="0"/>
              <a:t>Verify the “one-point” Green’s function result for the </a:t>
            </a:r>
            <a:r>
              <a:rPr lang="en-US" i="1" dirty="0" err="1" smtClean="0"/>
              <a:t>T</a:t>
            </a:r>
            <a:r>
              <a:rPr lang="en-US" i="1" baseline="-25000" dirty="0" err="1" smtClean="0"/>
              <a:t>ijk</a:t>
            </a:r>
            <a:r>
              <a:rPr lang="en-US" dirty="0" smtClean="0"/>
              <a:t> interaction for phonons on slide 109. </a:t>
            </a:r>
          </a:p>
          <a:p>
            <a:pPr marL="514350" indent="-514350">
              <a:buFont typeface="+mj-lt"/>
              <a:buAutoNum type="arabicPeriod" startAt="3"/>
            </a:pPr>
            <a:r>
              <a:rPr lang="en-US" dirty="0" smtClean="0"/>
              <a:t>Derive the Hedin equations for the electron-phonon system.</a:t>
            </a:r>
            <a:endParaRPr lang="en-SG" dirty="0"/>
          </a:p>
        </p:txBody>
      </p:sp>
      <p:sp>
        <p:nvSpPr>
          <p:cNvPr id="4" name="Slide Number Placeholder 3"/>
          <p:cNvSpPr>
            <a:spLocks noGrp="1"/>
          </p:cNvSpPr>
          <p:nvPr>
            <p:ph type="sldNum" sz="quarter" idx="12"/>
          </p:nvPr>
        </p:nvSpPr>
        <p:spPr/>
        <p:txBody>
          <a:bodyPr/>
          <a:lstStyle/>
          <a:p>
            <a:fld id="{7E871153-6649-4551-B5D2-CF9E4672F172}" type="slidenum">
              <a:rPr lang="en-US" smtClean="0"/>
              <a:pPr/>
              <a:t>116</a:t>
            </a:fld>
            <a:endParaRPr lang="en-US" dirty="0"/>
          </a:p>
        </p:txBody>
      </p:sp>
    </p:spTree>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352800"/>
            <a:ext cx="8229600" cy="1143000"/>
          </a:xfrm>
        </p:spPr>
        <p:txBody>
          <a:bodyPr/>
          <a:lstStyle/>
          <a:p>
            <a:r>
              <a:rPr lang="en-US" dirty="0" smtClean="0">
                <a:solidFill>
                  <a:schemeClr val="tx2"/>
                </a:solidFill>
              </a:rPr>
              <a:t>end of lecture four</a:t>
            </a:r>
            <a:endParaRPr lang="en-US" dirty="0">
              <a:solidFill>
                <a:schemeClr val="tx2"/>
              </a:solidFill>
            </a:endParaRPr>
          </a:p>
        </p:txBody>
      </p:sp>
      <p:sp>
        <p:nvSpPr>
          <p:cNvPr id="3" name="Slide Number Placeholder 2"/>
          <p:cNvSpPr>
            <a:spLocks noGrp="1"/>
          </p:cNvSpPr>
          <p:nvPr>
            <p:ph type="sldNum" sz="quarter" idx="12"/>
          </p:nvPr>
        </p:nvSpPr>
        <p:spPr/>
        <p:txBody>
          <a:bodyPr/>
          <a:lstStyle/>
          <a:p>
            <a:fld id="{7E871153-6649-4551-B5D2-CF9E4672F172}" type="slidenum">
              <a:rPr lang="en-US" smtClean="0"/>
              <a:pPr/>
              <a:t>117</a:t>
            </a:fld>
            <a:endParaRPr lang="en-US"/>
          </a:p>
        </p:txBody>
      </p:sp>
    </p:spTree>
    <p:extLst>
      <p:ext uri="{BB962C8B-B14F-4D97-AF65-F5344CB8AC3E}">
        <p14:creationId xmlns:p14="http://schemas.microsoft.com/office/powerpoint/2010/main" xmlns="" val="24157170"/>
      </p:ext>
    </p:extLst>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The end of lectures</a:t>
            </a:r>
            <a:endParaRPr lang="en-SG" dirty="0"/>
          </a:p>
        </p:txBody>
      </p:sp>
      <p:sp>
        <p:nvSpPr>
          <p:cNvPr id="5" name="Subtitle 4"/>
          <p:cNvSpPr>
            <a:spLocks noGrp="1"/>
          </p:cNvSpPr>
          <p:nvPr>
            <p:ph type="subTitle" idx="1"/>
          </p:nvPr>
        </p:nvSpPr>
        <p:spPr/>
        <p:txBody>
          <a:bodyPr>
            <a:normAutofit fontScale="92500" lnSpcReduction="20000"/>
          </a:bodyPr>
          <a:lstStyle/>
          <a:p>
            <a:r>
              <a:rPr lang="en-US" dirty="0" smtClean="0"/>
              <a:t>These </a:t>
            </a:r>
            <a:r>
              <a:rPr lang="en-US" dirty="0" err="1" smtClean="0"/>
              <a:t>powerpoint</a:t>
            </a:r>
            <a:r>
              <a:rPr lang="en-US" dirty="0" smtClean="0"/>
              <a:t> slides can be found at </a:t>
            </a:r>
            <a:r>
              <a:rPr lang="en-US" dirty="0" smtClean="0">
                <a:hlinkClick r:id="rId2"/>
              </a:rPr>
              <a:t>http://staff.science.nus.edu.sg/~phywjs</a:t>
            </a:r>
            <a:endParaRPr lang="en-US" dirty="0" smtClean="0"/>
          </a:p>
          <a:p>
            <a:r>
              <a:rPr lang="en-US" dirty="0" smtClean="0"/>
              <a:t>Under the heading of talks (Nanjing-talks.pptx)</a:t>
            </a:r>
            <a:endParaRPr lang="en-SG" dirty="0"/>
          </a:p>
        </p:txBody>
      </p:sp>
      <p:sp>
        <p:nvSpPr>
          <p:cNvPr id="3" name="Slide Number Placeholder 2"/>
          <p:cNvSpPr>
            <a:spLocks noGrp="1"/>
          </p:cNvSpPr>
          <p:nvPr>
            <p:ph type="sldNum" sz="quarter" idx="12"/>
          </p:nvPr>
        </p:nvSpPr>
        <p:spPr/>
        <p:txBody>
          <a:bodyPr/>
          <a:lstStyle/>
          <a:p>
            <a:fld id="{7E871153-6649-4551-B5D2-CF9E4672F172}" type="slidenum">
              <a:rPr lang="en-US" smtClean="0"/>
              <a:pPr/>
              <a:t>118</a:t>
            </a:fld>
            <a:endParaRPr lang="en-US"/>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10.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 - &amp;quot;Nonequilibrium Green’s Function (NEGF) Method and Quantum Thermal Transport&amp;quot;&quot;/&gt;&lt;property id=&quot;20307&quot; value=&quot;256&quot;/&gt;&lt;/object&gt;&lt;object type=&quot;3&quot; unique_id=&quot;10026&quot;&gt;&lt;property id=&quot;20148&quot; value=&quot;5&quot;/&gt;&lt;property id=&quot;20300&quot; value=&quot;Slide 2&quot;/&gt;&lt;property id=&quot;20307&quot; value=&quot;257&quot;/&gt;&lt;/object&gt;&lt;object type=&quot;3&quot; unique_id=&quot;10035&quot;&gt;&lt;property id=&quot;20148&quot; value=&quot;5&quot;/&gt;&lt;property id=&quot;20300&quot; value=&quot;Slide 3 - &amp;quot;References&amp;quot;&quot;/&gt;&lt;property id=&quot;20307&quot; value=&quot;259&quot;/&gt;&lt;/object&gt;&lt;object type=&quot;3&quot; unique_id=&quot;10036&quot;&gt;&lt;property id=&quot;20148&quot; value=&quot;5&quot;/&gt;&lt;property id=&quot;20300&quot; value=&quot;Slide 33 - &amp;quot;A Brief History of NEGF&amp;quot;&quot;/&gt;&lt;property id=&quot;20307&quot; value=&quot;258&quot;/&gt;&lt;/object&gt;&lt;object type=&quot;3&quot; unique_id=&quot;10061&quot;&gt;&lt;property id=&quot;20148&quot; value=&quot;5&quot;/&gt;&lt;property id=&quot;20300&quot; value=&quot;Slide 35 - &amp;quot;Harmonic Oscillator&amp;quot;&quot;/&gt;&lt;property id=&quot;20307&quot; value=&quot;260&quot;/&gt;&lt;/object&gt;&lt;object type=&quot;3&quot; unique_id=&quot;10069&quot;&gt;&lt;property id=&quot;20148&quot; value=&quot;5&quot;/&gt;&lt;property id=&quot;20300&quot; value=&quot;Slide 34 - &amp;quot;Equilibrium Green’s functions using a harmonic oscillator as an example&amp;quot;&quot;/&gt;&lt;property id=&quot;20307&quot; value=&quot;261&quot;/&gt;&lt;/object&gt;&lt;object type=&quot;3&quot; unique_id=&quot;10110&quot;&gt;&lt;property id=&quot;20148&quot; value=&quot;5&quot;/&gt;&lt;property id=&quot;20300&quot; value=&quot;Slide 36 - &amp;quot;Eigenstates, Quantum Mech/Stat Mech&amp;quot;&quot;/&gt;&lt;property id=&quot;20307&quot; value=&quot;262&quot;/&gt;&lt;/object&gt;&lt;object type=&quot;3&quot; unique_id=&quot;10111&quot;&gt;&lt;property id=&quot;20148&quot; value=&quot;5&quot;/&gt;&lt;property id=&quot;20300&quot; value=&quot;Slide 37 - &amp;quot;Heisenberg Operator/Equation&amp;quot;&quot;/&gt;&lt;property id=&quot;20307&quot; value=&quot;263&quot;/&gt;&lt;/object&gt;&lt;object type=&quot;3&quot; unique_id=&quot;10152&quot;&gt;&lt;property id=&quot;20148&quot; value=&quot;5&quot;/&gt;&lt;property id=&quot;20300&quot; value=&quot;Slide 38 - &amp;quot;Defining &amp;gt;, &amp;lt;, t,    Green’s Functions&amp;quot;&quot;/&gt;&lt;property id=&quot;20307&quot; value=&quot;264&quot;/&gt;&lt;/object&gt;&lt;object type=&quot;3&quot; unique_id=&quot;10153&quot;&gt;&lt;property id=&quot;20148&quot; value=&quot;5&quot;/&gt;&lt;property id=&quot;20300&quot; value=&quot;Slide 39&quot;/&gt;&lt;property id=&quot;20307&quot; value=&quot;265&quot;/&gt;&lt;/object&gt;&lt;object type=&quot;3&quot; unique_id=&quot;10190&quot;&gt;&lt;property id=&quot;20148&quot; value=&quot;5&quot;/&gt;&lt;property id=&quot;20300&quot; value=&quot;Slide 40 - &amp;quot;Retarded and Advanced Green’s functions&amp;quot;&quot;/&gt;&lt;property id=&quot;20307&quot; value=&quot;266&quot;/&gt;&lt;/object&gt;&lt;object type=&quot;3&quot; unique_id=&quot;10243&quot;&gt;&lt;property id=&quot;20148&quot; value=&quot;5&quot;/&gt;&lt;property id=&quot;20300&quot; value=&quot;Slide 41 - &amp;quot;Fourier Transform&amp;quot;&quot;/&gt;&lt;property id=&quot;20307&quot; value=&quot;267&quot;/&gt;&lt;/object&gt;&lt;object type=&quot;3&quot; unique_id=&quot;10244&quot;&gt;&lt;property id=&quot;20148&quot; value=&quot;5&quot;/&gt;&lt;property id=&quot;20300&quot; value=&quot;Slide 42 - &amp;quot;Plemelj formula, Kubo-Martin-Schwinger condition&amp;quot;&quot;/&gt;&lt;property id=&quot;20307&quot; value=&quot;268&quot;/&gt;&lt;/object&gt;&lt;object type=&quot;3&quot; unique_id=&quot;10275&quot;&gt;&lt;property id=&quot;20148&quot; value=&quot;5&quot;/&gt;&lt;property id=&quot;20300&quot; value=&quot;Slide 43 - &amp;quot;Matsubara Green’s Function&amp;quot;&quot;/&gt;&lt;property id=&quot;20307&quot; value=&quot;269&quot;/&gt;&lt;/object&gt;&lt;object type=&quot;3&quot; unique_id=&quot;10452&quot;&gt;&lt;property id=&quot;20148&quot; value=&quot;5&quot;/&gt;&lt;property id=&quot;20300&quot; value=&quot;Slide 44 - &amp;quot;Nonequilibrium Green’s Functions&amp;quot;&quot;/&gt;&lt;property id=&quot;20307&quot; value=&quot;279&quot;/&gt;&lt;/object&gt;&lt;object type=&quot;3&quot; unique_id=&quot;10453&quot;&gt;&lt;property id=&quot;20148&quot; value=&quot;5&quot;/&gt;&lt;property id=&quot;20300&quot; value=&quot;Slide 45 - &amp;quot;Definitions of General Green’s functions (phonon/displacement)&amp;quot;&quot;/&gt;&lt;property id=&quot;20307&quot; value=&quot;270&quot;/&gt;&lt;/object&gt;&lt;object type=&quot;3&quot; unique_id=&quot;10454&quot;&gt;&lt;property id=&quot;20148&quot; value=&quot;5&quot;/&gt;&lt;property id=&quot;20300&quot; value=&quot;Slide 46 - &amp;quot;Relations among Green’s functions&amp;quot;&quot;/&gt;&lt;property id=&quot;20307&quot; value=&quot;271&quot;/&gt;&lt;/object&gt;&lt;object type=&quot;3&quot; unique_id=&quot;10455&quot;&gt;&lt;property id=&quot;20148&quot; value=&quot;5&quot;/&gt;&lt;property id=&quot;20300&quot; value=&quot;Slide 47 - &amp;quot;Steady state, Fourier transform&amp;quot;&quot;/&gt;&lt;property id=&quot;20307&quot; value=&quot;272&quot;/&gt;&lt;/object&gt;&lt;object type=&quot;3&quot; unique_id=&quot;10456&quot;&gt;&lt;property id=&quot;20148&quot; value=&quot;5&quot;/&gt;&lt;property id=&quot;20300&quot; value=&quot;Slide 51 - &amp;quot;Pictures in Quantum Mechanics&amp;quot;&quot;/&gt;&lt;property id=&quot;20307&quot; value=&quot;280&quot;/&gt;&lt;/object&gt;&lt;object type=&quot;3&quot; unique_id=&quot;10457&quot;&gt;&lt;property id=&quot;20148&quot; value=&quot;5&quot;/&gt;&lt;property id=&quot;20300&quot; value=&quot;Slide 52 - &amp;quot;Calculating correlation&amp;quot;&quot;/&gt;&lt;property id=&quot;20307&quot; value=&quot;276&quot;/&gt;&lt;/object&gt;&lt;object type=&quot;3&quot; unique_id=&quot;10458&quot;&gt;&lt;property id=&quot;20148&quot; value=&quot;5&quot;/&gt;&lt;property id=&quot;20300&quot; value=&quot;Slide 54 - &amp;quot;Contour-ordered Green’s function&amp;quot;&quot;/&gt;&lt;property id=&quot;20307&quot; value=&quot;277&quot;/&gt;&lt;/object&gt;&lt;object type=&quot;3&quot; unique_id=&quot;10459&quot;&gt;&lt;property id=&quot;20148&quot; value=&quot;5&quot;/&gt;&lt;property id=&quot;20300&quot; value=&quot;Slide 55 - &amp;quot;Relation to other Green’s  function&amp;quot;&quot;/&gt;&lt;property id=&quot;20307&quot; value=&quot;278&quot;/&gt;&lt;/object&gt;&lt;object type=&quot;3&quot; unique_id=&quot;10484&quot;&gt;&lt;property id=&quot;20148&quot; value=&quot;5&quot;/&gt;&lt;property id=&quot;20300&quot; value=&quot;Slide 53 - &amp;quot;Evolution Operator on Contour&amp;quot;&quot;/&gt;&lt;property id=&quot;20307&quot; value=&quot;281&quot;/&gt;&lt;/object&gt;&lt;object type=&quot;3&quot; unique_id=&quot;10535&quot;&gt;&lt;property id=&quot;20148&quot; value=&quot;5&quot;/&gt;&lt;property id=&quot;20300&quot; value=&quot;Slide 64 - &amp;quot;Calculus on the contour&amp;quot;&quot;/&gt;&lt;property id=&quot;20307&quot; value=&quot;282&quot;/&gt;&lt;/object&gt;&lt;object type=&quot;3&quot; unique_id=&quot;10536&quot;&gt;&lt;property id=&quot;20148&quot; value=&quot;5&quot;/&gt;&lt;property id=&quot;20300&quot; value=&quot;Slide 65 - &amp;quot;Theta function and delta function&amp;quot;&quot;/&gt;&lt;property id=&quot;20307&quot; value=&quot;283&quot;/&gt;&lt;/object&gt;&lt;object type=&quot;3&quot; unique_id=&quot;11509&quot;&gt;&lt;property id=&quot;20148&quot; value=&quot;5&quot;/&gt;&lt;property id=&quot;20300&quot; value=&quot;Slide 70 - &amp;quot;Express contour order using theta function&amp;quot;&quot;/&gt;&lt;property id=&quot;20307&quot; value=&quot;284&quot;/&gt;&lt;/object&gt;&lt;object type=&quot;3&quot; unique_id=&quot;11510&quot;&gt;&lt;property id=&quot;20148&quot; value=&quot;5&quot;/&gt;&lt;property id=&quot;20300&quot; value=&quot;Slide 71 - &amp;quot;Equation of motion for contour ordered Green’s function&amp;quot;&quot;/&gt;&lt;property id=&quot;20307&quot; value=&quot;285&quot;/&gt;&lt;/object&gt;&lt;object type=&quot;3&quot; unique_id=&quot;11511&quot;&gt;&lt;property id=&quot;20148&quot; value=&quot;5&quot;/&gt;&lt;property id=&quot;20300&quot; value=&quot;Slide 72 - &amp;quot;Equations for Green’s functions&amp;quot;&quot;/&gt;&lt;property id=&quot;20307&quot; value=&quot;286&quot;/&gt;&lt;/object&gt;&lt;object type=&quot;3&quot; unique_id=&quot;11512&quot;&gt;&lt;property id=&quot;20148&quot; value=&quot;5&quot;/&gt;&lt;property id=&quot;20300&quot; value=&quot;Slide 73 - &amp;quot;Solution for Green’s functions&amp;quot;&quot;/&gt;&lt;property id=&quot;20307&quot; value=&quot;287&quot;/&gt;&lt;/object&gt;&lt;object type=&quot;3&quot; unique_id=&quot;11521&quot;&gt;&lt;property id=&quot;20148&quot; value=&quot;5&quot;/&gt;&lt;property id=&quot;20300&quot; value=&quot;Slide 74 - &amp;quot;Junction system, adiabatic switch-on&amp;quot;&quot;/&gt;&lt;property id=&quot;20307&quot; value=&quot;296&quot;/&gt;&lt;/object&gt;&lt;object type=&quot;3&quot; unique_id=&quot;11522&quot;&gt;&lt;property id=&quot;20148&quot; value=&quot;5&quot;/&gt;&lt;property id=&quot;20300&quot; value=&quot;Slide 76 - &amp;quot;Three regions&amp;quot;&quot;/&gt;&lt;property id=&quot;20307&quot; value=&quot;297&quot;/&gt;&lt;/object&gt;&lt;object type=&quot;3&quot; unique_id=&quot;11523&quot;&gt;&lt;property id=&quot;20148&quot; value=&quot;5&quot;/&gt;&lt;property id=&quot;20300&quot; value=&quot;Slide 77 - &amp;quot;Heisenberg equations of motion in three regions&amp;quot;&quot;/&gt;&lt;property id=&quot;20307&quot; value=&quot;298&quot;/&gt;&lt;/object&gt;&lt;object type=&quot;3&quot; unique_id=&quot;11524&quot;&gt;&lt;property id=&quot;20148&quot; value=&quot;5&quot;/&gt;&lt;property id=&quot;20300&quot; value=&quot;Slide 79 - &amp;quot;Relation between g and G0&amp;quot;&quot;/&gt;&lt;property id=&quot;20307&quot; value=&quot;299&quot;/&gt;&lt;/object&gt;&lt;object type=&quot;3&quot; unique_id=&quot;11525&quot;&gt;&lt;property id=&quot;20148&quot; value=&quot;5&quot;/&gt;&lt;property id=&quot;20300&quot; value=&quot;Slide 80 - &amp;quot;Dyson equation for GCC&amp;quot;&quot;/&gt;&lt;property id=&quot;20307&quot; value=&quot;300&quot;/&gt;&lt;/object&gt;&lt;object type=&quot;3&quot; unique_id=&quot;11526&quot;&gt;&lt;property id=&quot;20148&quot; value=&quot;5&quot;/&gt;&lt;property id=&quot;20300&quot; value=&quot;Slide 82 - &amp;quot;The Langreth theorem&amp;quot;&quot;/&gt;&lt;property id=&quot;20307&quot; value=&quot;301&quot;/&gt;&lt;/object&gt;&lt;object type=&quot;3&quot; unique_id=&quot;11527&quot;&gt;&lt;property id=&quot;20148&quot; value=&quot;5&quot;/&gt;&lt;property id=&quot;20300&quot; value=&quot;Slide 83 - &amp;quot;Dyson equations and solution&amp;quot;&quot;/&gt;&lt;property id=&quot;20307&quot; value=&quot;302&quot;/&gt;&lt;/object&gt;&lt;object type=&quot;3&quot; unique_id=&quot;11528&quot;&gt;&lt;property id=&quot;20148&quot; value=&quot;5&quot;/&gt;&lt;property id=&quot;20300&quot; value=&quot;Slide 84 - &amp;quot;Energy current&amp;quot;&quot;/&gt;&lt;property id=&quot;20307&quot; value=&quot;303&quot;/&gt;&lt;/object&gt;&lt;object type=&quot;3&quot; unique_id=&quot;11529&quot;&gt;&lt;property id=&quot;20148&quot; value=&quot;5&quot;/&gt;&lt;property id=&quot;20300&quot; value=&quot;Slide 85 - &amp;quot;Landauer/Caroli formula&amp;quot;&quot;/&gt;&lt;property id=&quot;20307&quot; value=&quot;304&quot;/&gt;&lt;/object&gt;&lt;object type=&quot;3&quot; unique_id=&quot;11530&quot;&gt;&lt;property id=&quot;20148&quot; value=&quot;5&quot;/&gt;&lt;property id=&quot;20300&quot; value=&quot;Slide 87 - &amp;quot;Ballistic transport in a 1D chain&amp;quot;&quot;/&gt;&lt;property id=&quot;20307&quot; value=&quot;305&quot;/&gt;&lt;/object&gt;&lt;object type=&quot;3&quot; unique_id=&quot;11531&quot;&gt;&lt;property id=&quot;20148&quot; value=&quot;5&quot;/&gt;&lt;property id=&quot;20300&quot; value=&quot;Slide 88 - &amp;quot;Solution of g&amp;quot;&quot;/&gt;&lt;property id=&quot;20307&quot; value=&quot;306&quot;/&gt;&lt;/object&gt;&lt;object type=&quot;3&quot; unique_id=&quot;11532&quot;&gt;&lt;property id=&quot;20148&quot; value=&quot;5&quot;/&gt;&lt;property id=&quot;20300&quot; value=&quot;Slide 89 - &amp;quot;Lead self energy and transmission&amp;quot;&quot;/&gt;&lt;property id=&quot;20307&quot; value=&quot;307&quot;/&gt;&lt;/object&gt;&lt;object type=&quot;3&quot; unique_id=&quot;11533&quot;&gt;&lt;property id=&quot;20148&quot; value=&quot;5&quot;/&gt;&lt;property id=&quot;20300&quot; value=&quot;Slide 90 - &amp;quot;Heat current and conductance&amp;quot;&quot;/&gt;&lt;property id=&quot;20307&quot; value=&quot;308&quot;/&gt;&lt;/object&gt;&lt;object type=&quot;3&quot; unique_id=&quot;11534&quot;&gt;&lt;property id=&quot;20148&quot; value=&quot;5&quot;/&gt;&lt;property id=&quot;20300&quot; value=&quot;Slide 91 - &amp;quot;General recursive algorithm for g&amp;quot;&quot;/&gt;&lt;property id=&quot;20307&quot; value=&quot;309&quot;/&gt;&lt;/object&gt;&lt;object type=&quot;3&quot; unique_id=&quot;11918&quot;&gt;&lt;property id=&quot;20148&quot; value=&quot;5&quot;/&gt;&lt;property id=&quot;20300&quot; value=&quot;Slide 68 - &amp;quot;Equation of Motion Method&amp;quot;&quot;/&gt;&lt;property id=&quot;20307&quot; value=&quot;320&quot;/&gt;&lt;/object&gt;&lt;object type=&quot;3&quot; unique_id=&quot;13934&quot;&gt;&lt;property id=&quot;20148&quot; value=&quot;5&quot;/&gt;&lt;property id=&quot;20300&quot; value=&quot;Slide 75 - &amp;quot;Sudden Switch-on&amp;quot;&quot;/&gt;&lt;property id=&quot;20307&quot; value=&quot;345&quot;/&gt;&lt;/object&gt;&lt;object type=&quot;3&quot; unique_id=&quot;14196&quot;&gt;&lt;property id=&quot;20148&quot; value=&quot;5&quot;/&gt;&lt;property id=&quot;20300&quot; value=&quot;Slide 56 - &amp;quot;An Interpretation&amp;quot;&quot;/&gt;&lt;property id=&quot;20307&quot; value=&quot;348&quot;/&gt;&lt;/object&gt;&lt;object type=&quot;3&quot; unique_id=&quot;14197&quot;&gt;&lt;property id=&quot;20148&quot; value=&quot;5&quot;/&gt;&lt;property id=&quot;20300&quot; value=&quot;Slide 66 - &amp;quot;Transformation/Keldysh Rotation&amp;quot;&quot;/&gt;&lt;property id=&quot;20307&quot; value=&quot;346&quot;/&gt;&lt;/object&gt;&lt;object type=&quot;3&quot; unique_id=&quot;14198&quot;&gt;&lt;property id=&quot;20148&quot; value=&quot;5&quot;/&gt;&lt;property id=&quot;20300&quot; value=&quot;Slide 67 - &amp;quot;Convolution, Langreth Rule&amp;quot;&quot;/&gt;&lt;property id=&quot;20307&quot; value=&quot;347&quot;/&gt;&lt;/object&gt;&lt;object type=&quot;3&quot; unique_id=&quot;14829&quot;&gt;&lt;property id=&quot;20148&quot; value=&quot;5&quot;/&gt;&lt;property id=&quot;20300&quot; value=&quot;Slide 69 - &amp;quot;Heisenberg Equation on Contour&amp;quot;&quot;/&gt;&lt;property id=&quot;20307&quot; value=&quot;349&quot;/&gt;&lt;/object&gt;&lt;object type=&quot;3&quot; unique_id=&quot;14830&quot;&gt;&lt;property id=&quot;20148&quot; value=&quot;5&quot;/&gt;&lt;property id=&quot;20300&quot; value=&quot;Slide 78 - &amp;quot;Force Constant Matrix&amp;quot;&quot;/&gt;&lt;property id=&quot;20307&quot; value=&quot;351&quot;/&gt;&lt;/object&gt;&lt;object type=&quot;3&quot; unique_id=&quot;14831&quot;&gt;&lt;property id=&quot;20148&quot; value=&quot;5&quot;/&gt;&lt;property id=&quot;20300&quot; value=&quot;Slide 81 - &amp;quot;Equation of Motion Way (ballistic system)&amp;quot;&quot;/&gt;&lt;property id=&quot;20307&quot; value=&quot;350&quot;/&gt;&lt;/object&gt;&lt;object type=&quot;3&quot; unique_id=&quot;15409&quot;&gt;&lt;property id=&quot;20148&quot; value=&quot;5&quot;/&gt;&lt;property id=&quot;20300&quot; value=&quot;Slide 48 - &amp;quot;Equilibrium Green’s Function, Lehmann Representation&amp;quot;&quot;/&gt;&lt;property id=&quot;20307&quot; value=&quot;356&quot;/&gt;&lt;/object&gt;&lt;object type=&quot;3&quot; unique_id=&quot;15410&quot;&gt;&lt;property id=&quot;20148&quot; value=&quot;5&quot;/&gt;&lt;property id=&quot;20300&quot; value=&quot;Slide 49 - &amp;quot;Kramers-Kronig Relation&amp;quot;&quot;/&gt;&lt;property id=&quot;20307&quot; value=&quot;357&quot;/&gt;&lt;/object&gt;&lt;object type=&quot;3&quot; unique_id=&quot;15411&quot;&gt;&lt;property id=&quot;20148&quot; value=&quot;5&quot;/&gt;&lt;property id=&quot;20300&quot; value=&quot;Slide 50 - &amp;quot;Eigen-mode Decomposition&amp;quot;&quot;/&gt;&lt;property id=&quot;20307&quot; value=&quot;358&quot;/&gt;&lt;/object&gt;&lt;object type=&quot;3&quot; unique_id=&quot;15612&quot;&gt;&lt;property id=&quot;20148&quot; value=&quot;5&quot;/&gt;&lt;property id=&quot;20300&quot; value=&quot;Slide 86 - &amp;quot;1D calculation&amp;quot;&quot;/&gt;&lt;property id=&quot;20307&quot; value=&quot;359&quot;/&gt;&lt;/object&gt;&lt;object type=&quot;3&quot; unique_id=&quot;16335&quot;&gt;&lt;property id=&quot;20148&quot; value=&quot;5&quot;/&gt;&lt;property id=&quot;20300&quot; value=&quot;Slide 4 - &amp;quot;Lecture One&amp;quot;&quot;/&gt;&lt;property id=&quot;20307&quot; value=&quot;362&quot;/&gt;&lt;/object&gt;&lt;object type=&quot;3&quot; unique_id=&quot;16336&quot;&gt;&lt;property id=&quot;20148&quot; value=&quot;5&quot;/&gt;&lt;property id=&quot;20300&quot; value=&quot;Slide 5 - &amp;quot;Mean-free path&amp;quot;&quot;/&gt;&lt;property id=&quot;20307&quot; value=&quot;364&quot;/&gt;&lt;/object&gt;&lt;object type=&quot;3&quot; unique_id=&quot;16337&quot;&gt;&lt;property id=&quot;20148&quot; value=&quot;5&quot;/&gt;&lt;property id=&quot;20300&quot; value=&quot;Slide 32 - &amp;quot;Lecture Two&amp;quot;&quot;/&gt;&lt;property id=&quot;20307&quot; value=&quot;363&quot;/&gt;&lt;/object&gt;&lt;object type=&quot;3&quot; unique_id=&quot;17463&quot;&gt;&lt;property id=&quot;20148&quot; value=&quot;5&quot;/&gt;&lt;property id=&quot;20300&quot; value=&quot;Slide 6 - &amp;quot;Relaxation time (electrons)&amp;quot;&quot;/&gt;&lt;property id=&quot;20307&quot; value=&quot;365&quot;/&gt;&lt;/object&gt;&lt;object type=&quot;3&quot; unique_id=&quot;17464&quot;&gt;&lt;property id=&quot;20148&quot; value=&quot;5&quot;/&gt;&lt;property id=&quot;20300&quot; value=&quot;Slide 7 - &amp;quot;Fourier’s law for heat conduction&amp;quot;&quot;/&gt;&lt;property id=&quot;20307&quot; value=&quot;367&quot;/&gt;&lt;/object&gt;&lt;object type=&quot;3&quot; unique_id=&quot;17465&quot;&gt;&lt;property id=&quot;20148&quot; value=&quot;5&quot;/&gt;&lt;property id=&quot;20300&quot; value=&quot;Slide 16 - &amp;quot;Diffusive transport vs ballistic transport&amp;quot;&quot;/&gt;&lt;property id=&quot;20307&quot; value=&quot;368&quot;/&gt;&lt;/object&gt;&lt;object type=&quot;3&quot; unique_id=&quot;17466&quot;&gt;&lt;property id=&quot;20148&quot; value=&quot;5&quot;/&gt;&lt;property id=&quot;20300&quot; value=&quot;Slide 17 - &amp;quot;Thermal conductance&amp;quot;&quot;/&gt;&lt;property id=&quot;20307&quot; value=&quot;369&quot;/&gt;&lt;/object&gt;&lt;object type=&quot;3&quot; unique_id=&quot;17467&quot;&gt;&lt;property id=&quot;20148&quot; value=&quot;5&quot;/&gt;&lt;property id=&quot;20300&quot; value=&quot;Slide 18 - &amp;quot;Experimental report of Z Wang et al (2007)&amp;quot;&quot;/&gt;&lt;property id=&quot;20307&quot; value=&quot;370&quot;/&gt;&lt;/object&gt;&lt;object type=&quot;3&quot; unique_id=&quot;17468&quot;&gt;&lt;property id=&quot;20148&quot; value=&quot;5&quot;/&gt;&lt;property id=&quot;20300&quot; value=&quot;Slide 19 - &amp;quot;“Universal” thermal conductance&amp;quot;&quot;/&gt;&lt;property id=&quot;20307&quot; value=&quot;371&quot;/&gt;&lt;/object&gt;&lt;object type=&quot;3&quot; unique_id=&quot;18772&quot;&gt;&lt;property id=&quot;20148&quot; value=&quot;5&quot;/&gt;&lt;property id=&quot;20300&quot; value=&quot;Slide 8 - &amp;quot;Kinetic theory formula for thermal conductivity&amp;quot;&quot;/&gt;&lt;property id=&quot;20307&quot; value=&quot;372&quot;/&gt;&lt;/object&gt;&lt;object type=&quot;3&quot; unique_id=&quot;18773&quot;&gt;&lt;property id=&quot;20148&quot; value=&quot;5&quot;/&gt;&lt;property id=&quot;20300&quot; value=&quot;Slide 9 - &amp;quot;Wiedemann-Franz law (for electrons)&amp;quot;&quot;/&gt;&lt;property id=&quot;20307&quot; value=&quot;373&quot;/&gt;&lt;/object&gt;&lt;object type=&quot;3&quot; unique_id=&quot;18774&quot;&gt;&lt;property id=&quot;20148&quot; value=&quot;5&quot;/&gt;&lt;property id=&quot;20300&quot; value=&quot;Slide 10 - &amp;quot;Some features of electron transport in metal&amp;quot;&quot;/&gt;&lt;property id=&quot;20307&quot; value=&quot;377&quot;/&gt;&lt;/object&gt;&lt;object type=&quot;3&quot; unique_id=&quot;18775&quot;&gt;&lt;property id=&quot;20148&quot; value=&quot;5&quot;/&gt;&lt;property id=&quot;20300&quot; value=&quot;Slide 11&quot;/&gt;&lt;property id=&quot;20307&quot; value=&quot;374&quot;/&gt;&lt;/object&gt;&lt;object type=&quot;3&quot; unique_id=&quot;18776&quot;&gt;&lt;property id=&quot;20148&quot; value=&quot;5&quot;/&gt;&lt;property id=&quot;20300&quot; value=&quot;Slide 12 - &amp;quot;J. M. Ziman, “Electrons and Phonons,” Oxford Univ Press, 1960&amp;quot;&quot;/&gt;&lt;property id=&quot;20307&quot; value=&quot;375&quot;/&gt;&lt;/object&gt;&lt;object type=&quot;3&quot; unique_id=&quot;18777&quot;&gt;&lt;property id=&quot;20148&quot; value=&quot;5&quot;/&gt;&lt;property id=&quot;20300&quot; value=&quot;Slide 13&quot;/&gt;&lt;property id=&quot;20307&quot; value=&quot;376&quot;/&gt;&lt;/object&gt;&lt;object type=&quot;3&quot; unique_id=&quot;18778&quot;&gt;&lt;property id=&quot;20148&quot; value=&quot;5&quot;/&gt;&lt;property id=&quot;20300&quot; value=&quot;Slide 20 - &amp;quot;Landauer formula&amp;quot;&quot;/&gt;&lt;property id=&quot;20307&quot; value=&quot;378&quot;/&gt;&lt;/object&gt;&lt;object type=&quot;3&quot; unique_id=&quot;20828&quot;&gt;&lt;property id=&quot;20148&quot; value=&quot;5&quot;/&gt;&lt;property id=&quot;20300&quot; value=&quot;Slide 14 - &amp;quot;Boltzmann approach to transport&amp;quot;&quot;/&gt;&lt;property id=&quot;20307&quot; value=&quot;382&quot;/&gt;&lt;/object&gt;&lt;object type=&quot;3&quot; unique_id=&quot;20829&quot;&gt;&lt;property id=&quot;20148&quot; value=&quot;5&quot;/&gt;&lt;property id=&quot;20300&quot; value=&quot;Slide 15 - &amp;quot;Green-Kubo &amp;amp; Kubo-Greenwood formulas&amp;quot;&quot;/&gt;&lt;property id=&quot;20307&quot; value=&quot;391&quot;/&gt;&lt;/object&gt;&lt;object type=&quot;3&quot; unique_id=&quot;20830&quot;&gt;&lt;property id=&quot;20148&quot; value=&quot;5&quot;/&gt;&lt;property id=&quot;20300&quot; value=&quot;Slide 22 - &amp;quot;Phonon Hall effect&amp;quot;&quot;/&gt;&lt;property id=&quot;20307&quot; value=&quot;383&quot;/&gt;&lt;/object&gt;&lt;object type=&quot;3&quot; unique_id=&quot;20831&quot;&gt;&lt;property id=&quot;20148&quot; value=&quot;5&quot;/&gt;&lt;property id=&quot;20300&quot; value=&quot;Slide 23 - &amp;quot;Ballistic model of phonon Hall effect&amp;quot;&quot;/&gt;&lt;property id=&quot;20307&quot; value=&quot;385&quot;/&gt;&lt;/object&gt;&lt;object type=&quot;3&quot; unique_id=&quot;20832&quot;&gt;&lt;property id=&quot;20148&quot; value=&quot;5&quot;/&gt;&lt;property id=&quot;20300&quot; value=&quot;Slide 24 - &amp;quot;Revised positive-definite Hamiltonian&amp;quot;&quot;/&gt;&lt;property id=&quot;20307&quot; value=&quot;386&quot;/&gt;&lt;/object&gt;&lt;object type=&quot;3&quot; unique_id=&quot;20833&quot;&gt;&lt;property id=&quot;20148&quot; value=&quot;5&quot;/&gt;&lt;property id=&quot;20300&quot; value=&quot;Slide 25 - &amp;quot;Four-terminal junction structure, NEGF&amp;quot;&quot;/&gt;&lt;property id=&quot;20307&quot; value=&quot;387&quot;/&gt;&lt;/object&gt;&lt;object type=&quot;3&quot; unique_id=&quot;20834&quot;&gt;&lt;property id=&quot;20148&quot; value=&quot;5&quot;/&gt;&lt;property id=&quot;20300&quot; value=&quot;Slide 26 - &amp;quot;Hamiltonian for the four-terminal junction&amp;quot;&quot;/&gt;&lt;property id=&quot;20307&quot; value=&quot;388&quot;/&gt;&lt;/object&gt;&lt;object type=&quot;3&quot; unique_id=&quot;20835&quot;&gt;&lt;property id=&quot;20148&quot; value=&quot;5&quot;/&gt;&lt;property id=&quot;20300&quot; value=&quot;Slide 27 - &amp;quot;The energy current&amp;quot;&quot;/&gt;&lt;property id=&quot;20307&quot; value=&quot;389&quot;/&gt;&lt;/object&gt;&lt;object type=&quot;3&quot; unique_id=&quot;20836&quot;&gt;&lt;property id=&quot;20148&quot; value=&quot;5&quot;/&gt;&lt;property id=&quot;20300&quot; value=&quot;Slide 28 - &amp;quot;Linear response regime&amp;quot;&quot;/&gt;&lt;property id=&quot;20307&quot; value=&quot;390&quot;/&gt;&lt;/object&gt;&lt;object type=&quot;3&quot; unique_id=&quot;21472&quot;&gt;&lt;property id=&quot;20148&quot; value=&quot;5&quot;/&gt;&lt;property id=&quot;20300&quot; value=&quot;Slide 21 - &amp;quot;From ballistic to diffusive&amp;quot;&quot;/&gt;&lt;property id=&quot;20307&quot; value=&quot;392&quot;/&gt;&lt;/object&gt;&lt;object type=&quot;3&quot; unique_id=&quot;21473&quot;&gt;&lt;property id=&quot;20148&quot; value=&quot;5&quot;/&gt;&lt;property id=&quot;20300&quot; value=&quot;Slide 29 - &amp;quot;Problems for lecture one&amp;quot;&quot;/&gt;&lt;property id=&quot;20307&quot; value=&quot;393&quot;/&gt;&lt;/object&gt;&lt;object type=&quot;3&quot; unique_id=&quot;21474&quot;&gt;&lt;property id=&quot;20148&quot; value=&quot;5&quot;/&gt;&lt;property id=&quot;20300&quot; value=&quot;Slide 30&quot;/&gt;&lt;property id=&quot;20307&quot; value=&quot;394&quot;/&gt;&lt;/object&gt;&lt;object type=&quot;3&quot; unique_id=&quot;21995&quot;&gt;&lt;property id=&quot;20148&quot; value=&quot;5&quot;/&gt;&lt;property id=&quot;20300&quot; value=&quot;Slide 31 - &amp;quot;end of lecture one&amp;quot;&quot;/&gt;&lt;property id=&quot;20307&quot; value=&quot;395&quot;/&gt;&lt;/object&gt;&lt;object type=&quot;3&quot; unique_id=&quot;23044&quot;&gt;&lt;property id=&quot;20148&quot; value=&quot;5&quot;/&gt;&lt;property id=&quot;20300&quot; value=&quot;Slide 57 - &amp;quot;Definition of contour ordered Green’s function for electrons&amp;quot;&quot;/&gt;&lt;property id=&quot;20307&quot; value=&quot;396&quot;/&gt;&lt;/object&gt;&lt;object type=&quot;3&quot; unique_id=&quot;23045&quot;&gt;&lt;property id=&quot;20148&quot; value=&quot;5&quot;/&gt;&lt;property id=&quot;20300&quot; value=&quot;Slide 58 - &amp;quot;Green’s function for photons&amp;quot;&quot;/&gt;&lt;property id=&quot;20307&quot; value=&quot;397&quot;/&gt;&lt;/object&gt;&lt;object type=&quot;3&quot; unique_id=&quot;23046&quot;&gt;&lt;property id=&quot;20148&quot; value=&quot;5&quot;/&gt;&lt;property id=&quot;20300&quot; value=&quot;Slide 59 - &amp;quot;Problems for lecture two&amp;quot;&quot;/&gt;&lt;property id=&quot;20307&quot; value=&quot;399&quot;/&gt;&lt;/object&gt;&lt;object type=&quot;3&quot; unique_id=&quot;23047&quot;&gt;&lt;property id=&quot;20148&quot; value=&quot;5&quot;/&gt;&lt;property id=&quot;20300&quot; value=&quot;Slide 60&quot;/&gt;&lt;property id=&quot;20307&quot; value=&quot;400&quot;/&gt;&lt;/object&gt;&lt;object type=&quot;3&quot; unique_id=&quot;23048&quot;&gt;&lt;property id=&quot;20148&quot; value=&quot;5&quot;/&gt;&lt;property id=&quot;20300&quot; value=&quot;Slide 62 - &amp;quot;end of lecture two&amp;quot;&quot;/&gt;&lt;property id=&quot;20307&quot; value=&quot;398&quot;/&gt;&lt;/object&gt;&lt;object type=&quot;3&quot; unique_id=&quot;23593&quot;&gt;&lt;property id=&quot;20148&quot; value=&quot;5&quot;/&gt;&lt;property id=&quot;20300&quot; value=&quot;Slide 61&quot;/&gt;&lt;property id=&quot;20307&quot; value=&quot;401&quot;/&gt;&lt;/object&gt;&lt;object type=&quot;3&quot; unique_id=&quot;24005&quot;&gt;&lt;property id=&quot;20148&quot; value=&quot;5&quot;/&gt;&lt;property id=&quot;20300&quot; value=&quot;Slide 63 - &amp;quot;Lecture three&amp;quot;&quot;/&gt;&lt;property id=&quot;20307&quot; value=&quot;402&quot;/&gt;&lt;/object&gt;&lt;object type=&quot;3&quot; unique_id=&quot;26224&quot;&gt;&lt;property id=&quot;20148&quot; value=&quot;5&quot;/&gt;&lt;property id=&quot;20300&quot; value=&quot;Slide 92 - &amp;quot;end of lecture three&amp;quot;&quot;/&gt;&lt;property id=&quot;20307&quot; value=&quot;413&quot;/&gt;&lt;/object&gt;&lt;object type=&quot;3&quot; unique_id=&quot;26225&quot;&gt;&lt;property id=&quot;20148&quot; value=&quot;5&quot;/&gt;&lt;property id=&quot;20300&quot; value=&quot;Slide 93 - &amp;quot;Lecture four&amp;quot;&quot;/&gt;&lt;property id=&quot;20307&quot; value=&quot;414&quot;/&gt;&lt;/object&gt;&lt;object type=&quot;3&quot; unique_id=&quot;26226&quot;&gt;&lt;property id=&quot;20148&quot; value=&quot;5&quot;/&gt;&lt;property id=&quot;20300&quot; value=&quot;Slide 96 - &amp;quot;Feynman diagrammatic method&amp;quot;&quot;/&gt;&lt;property id=&quot;20307&quot; value=&quot;403&quot;/&gt;&lt;/object&gt;&lt;object type=&quot;3&quot; unique_id=&quot;26227&quot;&gt;&lt;property id=&quot;20148&quot; value=&quot;5&quot;/&gt;&lt;property id=&quot;20300&quot; value=&quot;Slide 97 - &amp;quot;Handling interaction&amp;quot;&quot;/&gt;&lt;property id=&quot;20307&quot; value=&quot;404&quot;/&gt;&lt;/object&gt;&lt;object type=&quot;3&quot; unique_id=&quot;26228&quot;&gt;&lt;property id=&quot;20148&quot; value=&quot;5&quot;/&gt;&lt;property id=&quot;20300&quot; value=&quot;Slide 98 - &amp;quot;Scattering operator S&amp;quot;&quot;/&gt;&lt;property id=&quot;20307&quot; value=&quot;405&quot;/&gt;&lt;/object&gt;&lt;object type=&quot;3&quot; unique_id=&quot;26229&quot;&gt;&lt;property id=&quot;20148&quot; value=&quot;5&quot;/&gt;&lt;property id=&quot;20300&quot; value=&quot;Slide 99 - &amp;quot;Contour-ordered Green’s function&amp;quot;&quot;/&gt;&lt;property id=&quot;20307&quot; value=&quot;406&quot;/&gt;&lt;/object&gt;&lt;object type=&quot;3&quot; unique_id=&quot;26230&quot;&gt;&lt;property id=&quot;20148&quot; value=&quot;5&quot;/&gt;&lt;property id=&quot;20300&quot; value=&quot;Slide 100 - &amp;quot;Perturbative expansion of contour ordered Green’s function&amp;quot;&quot;/&gt;&lt;property id=&quot;20307&quot; value=&quot;407&quot;/&gt;&lt;/object&gt;&lt;object type=&quot;3&quot; unique_id=&quot;26231&quot;&gt;&lt;property id=&quot;20148&quot; value=&quot;5&quot;/&gt;&lt;property id=&quot;20300&quot; value=&quot;Slide 101 - &amp;quot;General expansion rule&amp;quot;&quot;/&gt;&lt;property id=&quot;20307&quot; value=&quot;408&quot;/&gt;&lt;/object&gt;&lt;object type=&quot;3&quot; unique_id=&quot;26232&quot;&gt;&lt;property id=&quot;20148&quot; value=&quot;5&quot;/&gt;&lt;property id=&quot;20300&quot; value=&quot;Slide 102 - &amp;quot;Diagrammatic representation of the expansion&amp;quot;&quot;/&gt;&lt;property id=&quot;20307&quot; value=&quot;409&quot;/&gt;&lt;/object&gt;&lt;object type=&quot;3&quot; unique_id=&quot;26233&quot;&gt;&lt;property id=&quot;20148&quot; value=&quot;5&quot;/&gt;&lt;property id=&quot;20300&quot; value=&quot;Slide 103 - &amp;quot;Self -energy expansion&amp;quot;&quot;/&gt;&lt;property id=&quot;20307&quot; value=&quot;410&quot;/&gt;&lt;/object&gt;&lt;object type=&quot;3&quot; unique_id=&quot;26234&quot;&gt;&lt;property id=&quot;20148&quot; value=&quot;5&quot;/&gt;&lt;property id=&quot;20300&quot; value=&quot;Slide 104 - &amp;quot;Explicit expression for self-energy&amp;quot;&quot;/&gt;&lt;property id=&quot;20307&quot; value=&quot;411&quot;/&gt;&lt;/object&gt;&lt;object type=&quot;3&quot; unique_id=&quot;26235&quot;&gt;&lt;property id=&quot;20148&quot; value=&quot;5&quot;/&gt;&lt;property id=&quot;20300&quot; value=&quot;Slide 107 - &amp;quot;“Partition Function”&amp;quot;&quot;/&gt;&lt;property id=&quot;20307&quot; value=&quot;416&quot;/&gt;&lt;/object&gt;&lt;object type=&quot;3&quot; unique_id=&quot;26236&quot;&gt;&lt;property id=&quot;20148&quot; value=&quot;5&quot;/&gt;&lt;property id=&quot;20300&quot; value=&quot;Slide 108 - &amp;quot;Diagrammatic Way&amp;quot;&quot;/&gt;&lt;property id=&quot;20307&quot; value=&quot;417&quot;/&gt;&lt;/object&gt;&lt;object type=&quot;3&quot; unique_id=&quot;27140&quot;&gt;&lt;property id=&quot;20148&quot; value=&quot;5&quot;/&gt;&lt;property id=&quot;20300&quot; value=&quot;Slide 94 - &amp;quot;Diagrammatic representation of expansion results, e.g., Meyer expansion in equation of states&amp;quot;&quot;/&gt;&lt;property id=&quot;20307&quot; value=&quot;420&quot;/&gt;&lt;/object&gt;&lt;object type=&quot;3&quot; unique_id=&quot;27141&quot;&gt;&lt;property id=&quot;20148&quot; value=&quot;5&quot;/&gt;&lt;property id=&quot;20300&quot; value=&quot;Slide 105 - &amp;quot;One-Point Green’s Function&amp;quot;&quot;/&gt;&lt;property id=&quot;20307&quot; value=&quot;418&quot;/&gt;&lt;/object&gt;&lt;object type=&quot;3&quot; unique_id=&quot;27142&quot;&gt;&lt;property id=&quot;20148&quot; value=&quot;5&quot;/&gt;&lt;property id=&quot;20300&quot; value=&quot;Slide 106 - &amp;quot;Average displacement, thermal expansion&amp;quot;&quot;/&gt;&lt;property id=&quot;20307&quot; value=&quot;419&quot;/&gt;&lt;/object&gt;&lt;object type=&quot;3&quot; unique_id=&quot;27825&quot;&gt;&lt;property id=&quot;20148&quot; value=&quot;5&quot;/&gt;&lt;property id=&quot;20300&quot; value=&quot;Slide 95 - &amp;quot;Diagrammatics in higher order quantum master equations&amp;quot;&quot;/&gt;&lt;property id=&quot;20307&quot; value=&quot;421&quot;/&gt;&lt;/object&gt;&lt;/object&gt;&lt;/object&gt;&lt;/database&gt;"/>
  <p:tag name="SECTOMILLISECCONVERTED"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400" dirty="0">
            <a:latin typeface="Times New Roman" pitchFamily="18" charset="0"/>
            <a:cs typeface="Times New Roman" pitchFamily="18" charset="0"/>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1426</TotalTime>
  <Words>4597</Words>
  <Application>Microsoft Office PowerPoint</Application>
  <PresentationFormat>On-screen Show (4:3)</PresentationFormat>
  <Paragraphs>612</Paragraphs>
  <Slides>118</Slides>
  <Notes>76</Notes>
  <HiddenSlides>0</HiddenSlides>
  <MMClips>0</MMClips>
  <ScaleCrop>false</ScaleCrop>
  <HeadingPairs>
    <vt:vector size="6" baseType="variant">
      <vt:variant>
        <vt:lpstr>Theme</vt:lpstr>
      </vt:variant>
      <vt:variant>
        <vt:i4>1</vt:i4>
      </vt:variant>
      <vt:variant>
        <vt:lpstr>Embedded OLE Servers</vt:lpstr>
      </vt:variant>
      <vt:variant>
        <vt:i4>3</vt:i4>
      </vt:variant>
      <vt:variant>
        <vt:lpstr>Slide Titles</vt:lpstr>
      </vt:variant>
      <vt:variant>
        <vt:i4>118</vt:i4>
      </vt:variant>
    </vt:vector>
  </HeadingPairs>
  <TitlesOfParts>
    <vt:vector size="122" baseType="lpstr">
      <vt:lpstr>Office Theme</vt:lpstr>
      <vt:lpstr>MathType 6.0 Equation</vt:lpstr>
      <vt:lpstr>Equation</vt:lpstr>
      <vt:lpstr>方程式</vt:lpstr>
      <vt:lpstr>Nonequilibrium Green’s Function (NEGF) and Quantum Thermal Transport</vt:lpstr>
      <vt:lpstr>Slide 2</vt:lpstr>
      <vt:lpstr>References</vt:lpstr>
      <vt:lpstr>Lecture One</vt:lpstr>
      <vt:lpstr>Mean free path (MFP)</vt:lpstr>
      <vt:lpstr>Relaxation time (electrons)</vt:lpstr>
      <vt:lpstr>Fourier’s law for heat conduction</vt:lpstr>
      <vt:lpstr>Kinetic theory formula for thermal conductivity</vt:lpstr>
      <vt:lpstr>Wiedemann-Franz law (for electrons)</vt:lpstr>
      <vt:lpstr>Some features of electron transport in metal</vt:lpstr>
      <vt:lpstr>Slide 11</vt:lpstr>
      <vt:lpstr>J. M. Ziman, “Electrons and Phonons,” Oxford Univ Press, 1960</vt:lpstr>
      <vt:lpstr>Slide 13</vt:lpstr>
      <vt:lpstr>Boltzmann approach to transport</vt:lpstr>
      <vt:lpstr>Green-Kubo &amp; Kubo-Greenwood formulas</vt:lpstr>
      <vt:lpstr>Diffusive transport vs ballistic transport</vt:lpstr>
      <vt:lpstr>Thermal conductance</vt:lpstr>
      <vt:lpstr>Experimental report of Z Wang et al (2007)</vt:lpstr>
      <vt:lpstr>“Universal” thermal conductance</vt:lpstr>
      <vt:lpstr>Landauer formula</vt:lpstr>
      <vt:lpstr>From ballistic to diffusive</vt:lpstr>
      <vt:lpstr>Phonon Hall effect</vt:lpstr>
      <vt:lpstr>Ballistic model of phonon Hall effect</vt:lpstr>
      <vt:lpstr>Revised positive-definite Hamiltonian</vt:lpstr>
      <vt:lpstr>Four-terminal junction structure, NEGF</vt:lpstr>
      <vt:lpstr>Hamiltonian for the four-terminal junction</vt:lpstr>
      <vt:lpstr>The energy current</vt:lpstr>
      <vt:lpstr>Linear response regime</vt:lpstr>
      <vt:lpstr>Problems for lecture one</vt:lpstr>
      <vt:lpstr>Slide 30</vt:lpstr>
      <vt:lpstr>end of lecture one</vt:lpstr>
      <vt:lpstr>Lecture Two</vt:lpstr>
      <vt:lpstr>A Brief History of NEGF</vt:lpstr>
      <vt:lpstr>Equilibrium Green’s functions using a harmonic oscillator as an example</vt:lpstr>
      <vt:lpstr>Harmonic Oscillator</vt:lpstr>
      <vt:lpstr>Eigenstates, Quantum Mech/Stat Mech</vt:lpstr>
      <vt:lpstr>Heisenberg Operator/Equation</vt:lpstr>
      <vt:lpstr>Defining &gt;, &lt;, t,    Green’s Functions</vt:lpstr>
      <vt:lpstr>Slide 39</vt:lpstr>
      <vt:lpstr>Retarded and Advanced Green’s functions</vt:lpstr>
      <vt:lpstr>Fourier Transform</vt:lpstr>
      <vt:lpstr>Plemelj formula, fluctuation-dissipation, Kubo-Martin-Schwinger condition</vt:lpstr>
      <vt:lpstr>Matsubara Green’s Function</vt:lpstr>
      <vt:lpstr>Nonequilibrium Green’s Functions</vt:lpstr>
      <vt:lpstr>Definitions of General Green’s functions (phonon/displacement)</vt:lpstr>
      <vt:lpstr>Relations among Green’s functions</vt:lpstr>
      <vt:lpstr>Steady state, Fourier transform</vt:lpstr>
      <vt:lpstr>Equilibrium Green’s Function, Lehmann Representation</vt:lpstr>
      <vt:lpstr>Kramers-Kronig Relation</vt:lpstr>
      <vt:lpstr>Eigen-mode Decomposition</vt:lpstr>
      <vt:lpstr>Pictures in Quantum Mechanics</vt:lpstr>
      <vt:lpstr>Calculating correlation</vt:lpstr>
      <vt:lpstr>Evolution Operator on Contour</vt:lpstr>
      <vt:lpstr>Contour-ordered Green’s function</vt:lpstr>
      <vt:lpstr>Relation to other Green’s  function</vt:lpstr>
      <vt:lpstr>An Interpretation</vt:lpstr>
      <vt:lpstr>Definition of Green’s function for electrons</vt:lpstr>
      <vt:lpstr>Green’s function for photons</vt:lpstr>
      <vt:lpstr>Problems for lecture two</vt:lpstr>
      <vt:lpstr>Slide 60</vt:lpstr>
      <vt:lpstr>Slide 61</vt:lpstr>
      <vt:lpstr>end of lecture two</vt:lpstr>
      <vt:lpstr>Lecture three</vt:lpstr>
      <vt:lpstr>Calculus on the contour</vt:lpstr>
      <vt:lpstr>Theta function and delta function</vt:lpstr>
      <vt:lpstr>Transformation/Keldysh Rotation</vt:lpstr>
      <vt:lpstr>Convolution, Langreth Rule</vt:lpstr>
      <vt:lpstr>Equation of Motion Method</vt:lpstr>
      <vt:lpstr>Heisenberg Equation on Contour</vt:lpstr>
      <vt:lpstr>Express contour order using theta function</vt:lpstr>
      <vt:lpstr>Equation of motion for contour ordered Green’s function</vt:lpstr>
      <vt:lpstr>Equations for Green’s functions</vt:lpstr>
      <vt:lpstr>Solution for Green’s functions</vt:lpstr>
      <vt:lpstr>Junction system, adiabatic switch-on</vt:lpstr>
      <vt:lpstr>Sudden Switch-on</vt:lpstr>
      <vt:lpstr>Three regions</vt:lpstr>
      <vt:lpstr>Heisenberg equations of motion in three regions</vt:lpstr>
      <vt:lpstr>Force Constant Matrix</vt:lpstr>
      <vt:lpstr>Relation between g and G0</vt:lpstr>
      <vt:lpstr>Dyson equation for GCC</vt:lpstr>
      <vt:lpstr>Equation of Motion Way (ballistic system)</vt:lpstr>
      <vt:lpstr>The Langreth theorem</vt:lpstr>
      <vt:lpstr>Dyson equations and solution</vt:lpstr>
      <vt:lpstr>Energy current</vt:lpstr>
      <vt:lpstr>Meir-Wingreen formula, symmetric form</vt:lpstr>
      <vt:lpstr>Landauer/Caroli formula</vt:lpstr>
      <vt:lpstr>1D calculation</vt:lpstr>
      <vt:lpstr>Ballistic transport in a 1D chain</vt:lpstr>
      <vt:lpstr>Solution of g</vt:lpstr>
      <vt:lpstr>Lead self energy and transmission</vt:lpstr>
      <vt:lpstr>Heat current and conductance</vt:lpstr>
      <vt:lpstr>General recursive algorithm for g</vt:lpstr>
      <vt:lpstr>Problems for lecture three</vt:lpstr>
      <vt:lpstr>Slide 94</vt:lpstr>
      <vt:lpstr>end of lecture three</vt:lpstr>
      <vt:lpstr>Lecture four</vt:lpstr>
      <vt:lpstr>Diagrammatic representation of expansion results, e.g., Meyer expansion for equation of states</vt:lpstr>
      <vt:lpstr>Diagrammatics in higher order quantum master equations</vt:lpstr>
      <vt:lpstr>Feynman diagrammatic method</vt:lpstr>
      <vt:lpstr>Handling interaction</vt:lpstr>
      <vt:lpstr>Scattering operator S</vt:lpstr>
      <vt:lpstr>Contour-ordered Green’s function</vt:lpstr>
      <vt:lpstr>Perturbative expansion of contour ordered Green’s function</vt:lpstr>
      <vt:lpstr>General expansion rule</vt:lpstr>
      <vt:lpstr>Diagrammatic representation of the expansion</vt:lpstr>
      <vt:lpstr>Self -energy expansion</vt:lpstr>
      <vt:lpstr>Explicit expression for self-energy</vt:lpstr>
      <vt:lpstr>One-Point Green’s Function</vt:lpstr>
      <vt:lpstr>Average displacement, thermal expansion</vt:lpstr>
      <vt:lpstr>“Partition Function”</vt:lpstr>
      <vt:lpstr>Diagrammatic Way</vt:lpstr>
      <vt:lpstr>Electron phonon interaction</vt:lpstr>
      <vt:lpstr>Hedin equations</vt:lpstr>
      <vt:lpstr>Functional Derivative</vt:lpstr>
      <vt:lpstr>Problems for lecture four</vt:lpstr>
      <vt:lpstr>Slide 116</vt:lpstr>
      <vt:lpstr>end of lecture four</vt:lpstr>
      <vt:lpstr>The end of lectures</vt:lpstr>
    </vt:vector>
  </TitlesOfParts>
  <Company>National University of Singapore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phywjs</dc:creator>
  <cp:lastModifiedBy>Wang Jian-Sheng</cp:lastModifiedBy>
  <cp:revision>207</cp:revision>
  <dcterms:created xsi:type="dcterms:W3CDTF">2013-07-19T03:14:12Z</dcterms:created>
  <dcterms:modified xsi:type="dcterms:W3CDTF">2016-05-12T03:39:33Z</dcterms:modified>
</cp:coreProperties>
</file>