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notesSlides/notesSlide63.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70.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slides/slide99.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Override PartName="/ppt/notesSlides/notesSlide3.xml" ContentType="application/vnd.openxmlformats-officedocument.presentationml.notesSlide+xml"/>
  <Override PartName="/ppt/notesSlides/notesSlide68.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notesSlides/notesSlide64.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tags/tag1.xml" ContentType="application/vnd.openxmlformats-officedocument.presentationml.tags+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ppt/notesSlides/notesSlide71.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9.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wmf" ContentType="image/x-wmf"/>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notesSlides/notesSlide37.xml" ContentType="application/vnd.openxmlformats-officedocument.presentationml.notesSlide+xml"/>
  <Override PartName="/ppt/notesSlides/notesSlide55.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slides/slide98.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29.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3"/>
  </p:notesMasterIdLst>
  <p:sldIdLst>
    <p:sldId id="256" r:id="rId2"/>
    <p:sldId id="257" r:id="rId3"/>
    <p:sldId id="259" r:id="rId4"/>
    <p:sldId id="322" r:id="rId5"/>
    <p:sldId id="258" r:id="rId6"/>
    <p:sldId id="261" r:id="rId7"/>
    <p:sldId id="260" r:id="rId8"/>
    <p:sldId id="262" r:id="rId9"/>
    <p:sldId id="263" r:id="rId10"/>
    <p:sldId id="264" r:id="rId11"/>
    <p:sldId id="265" r:id="rId12"/>
    <p:sldId id="266" r:id="rId13"/>
    <p:sldId id="267" r:id="rId14"/>
    <p:sldId id="268" r:id="rId15"/>
    <p:sldId id="269" r:id="rId16"/>
    <p:sldId id="279" r:id="rId17"/>
    <p:sldId id="270" r:id="rId18"/>
    <p:sldId id="271" r:id="rId19"/>
    <p:sldId id="272" r:id="rId20"/>
    <p:sldId id="356" r:id="rId21"/>
    <p:sldId id="357" r:id="rId22"/>
    <p:sldId id="358" r:id="rId23"/>
    <p:sldId id="280" r:id="rId24"/>
    <p:sldId id="276" r:id="rId25"/>
    <p:sldId id="281" r:id="rId26"/>
    <p:sldId id="277" r:id="rId27"/>
    <p:sldId id="278" r:id="rId28"/>
    <p:sldId id="348" r:id="rId29"/>
    <p:sldId id="282" r:id="rId30"/>
    <p:sldId id="283" r:id="rId31"/>
    <p:sldId id="346" r:id="rId32"/>
    <p:sldId id="347" r:id="rId33"/>
    <p:sldId id="321" r:id="rId34"/>
    <p:sldId id="320" r:id="rId35"/>
    <p:sldId id="349" r:id="rId36"/>
    <p:sldId id="284" r:id="rId37"/>
    <p:sldId id="285" r:id="rId38"/>
    <p:sldId id="286" r:id="rId39"/>
    <p:sldId id="287" r:id="rId40"/>
    <p:sldId id="323" r:id="rId41"/>
    <p:sldId id="288" r:id="rId42"/>
    <p:sldId id="289" r:id="rId43"/>
    <p:sldId id="290" r:id="rId44"/>
    <p:sldId id="291" r:id="rId45"/>
    <p:sldId id="292" r:id="rId46"/>
    <p:sldId id="293" r:id="rId47"/>
    <p:sldId id="294" r:id="rId48"/>
    <p:sldId id="295" r:id="rId49"/>
    <p:sldId id="296" r:id="rId50"/>
    <p:sldId id="345" r:id="rId51"/>
    <p:sldId id="297" r:id="rId52"/>
    <p:sldId id="298" r:id="rId53"/>
    <p:sldId id="351" r:id="rId54"/>
    <p:sldId id="299" r:id="rId55"/>
    <p:sldId id="300" r:id="rId56"/>
    <p:sldId id="350" r:id="rId57"/>
    <p:sldId id="352" r:id="rId58"/>
    <p:sldId id="344" r:id="rId59"/>
    <p:sldId id="301" r:id="rId60"/>
    <p:sldId id="302" r:id="rId61"/>
    <p:sldId id="303" r:id="rId62"/>
    <p:sldId id="304" r:id="rId63"/>
    <p:sldId id="359" r:id="rId64"/>
    <p:sldId id="305" r:id="rId65"/>
    <p:sldId id="306" r:id="rId66"/>
    <p:sldId id="307" r:id="rId67"/>
    <p:sldId id="308" r:id="rId68"/>
    <p:sldId id="309" r:id="rId69"/>
    <p:sldId id="324" r:id="rId70"/>
    <p:sldId id="310" r:id="rId71"/>
    <p:sldId id="311" r:id="rId72"/>
    <p:sldId id="343" r:id="rId73"/>
    <p:sldId id="313" r:id="rId74"/>
    <p:sldId id="314" r:id="rId75"/>
    <p:sldId id="315" r:id="rId76"/>
    <p:sldId id="316" r:id="rId77"/>
    <p:sldId id="353" r:id="rId78"/>
    <p:sldId id="317" r:id="rId79"/>
    <p:sldId id="318" r:id="rId80"/>
    <p:sldId id="319" r:id="rId81"/>
    <p:sldId id="325" r:id="rId82"/>
    <p:sldId id="326" r:id="rId83"/>
    <p:sldId id="327" r:id="rId84"/>
    <p:sldId id="328" r:id="rId85"/>
    <p:sldId id="330" r:id="rId86"/>
    <p:sldId id="331" r:id="rId87"/>
    <p:sldId id="332" r:id="rId88"/>
    <p:sldId id="333" r:id="rId89"/>
    <p:sldId id="334" r:id="rId90"/>
    <p:sldId id="335" r:id="rId91"/>
    <p:sldId id="336" r:id="rId92"/>
    <p:sldId id="337" r:id="rId93"/>
    <p:sldId id="342" r:id="rId94"/>
    <p:sldId id="338" r:id="rId95"/>
    <p:sldId id="339" r:id="rId96"/>
    <p:sldId id="340" r:id="rId97"/>
    <p:sldId id="341" r:id="rId98"/>
    <p:sldId id="360" r:id="rId99"/>
    <p:sldId id="354" r:id="rId100"/>
    <p:sldId id="355" r:id="rId101"/>
    <p:sldId id="361" r:id="rId102"/>
  </p:sldIdLst>
  <p:sldSz cx="9144000" cy="6858000" type="screen4x3"/>
  <p:notesSz cx="6858000" cy="9144000"/>
  <p:custDataLst>
    <p:tags r:id="rId10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6" d="100"/>
          <a:sy n="106" d="100"/>
        </p:scale>
        <p:origin x="-1128"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theme" Target="theme/theme1.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notesMaster" Target="notesMasters/notesMaster1.xml"/><Relationship Id="rId108"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ags" Target="tags/tag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image" Target="../media/image5.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image" Target="../media/image7.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image" Target="../media/image14.wmf"/><Relationship Id="rId1" Type="http://schemas.openxmlformats.org/officeDocument/2006/relationships/image" Target="../media/image13.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26.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27.wmf"/></Relationships>
</file>

<file path=ppt/drawings/_rels/vmlDrawing22.vml.rels><?xml version="1.0" encoding="UTF-8" standalone="yes"?>
<Relationships xmlns="http://schemas.openxmlformats.org/package/2006/relationships"><Relationship Id="rId2" Type="http://schemas.openxmlformats.org/officeDocument/2006/relationships/image" Target="../media/image29.wmf"/><Relationship Id="rId1" Type="http://schemas.openxmlformats.org/officeDocument/2006/relationships/image" Target="../media/image28.wmf"/></Relationships>
</file>

<file path=ppt/drawings/_rels/vmlDrawing23.vml.rels><?xml version="1.0" encoding="UTF-8" standalone="yes"?>
<Relationships xmlns="http://schemas.openxmlformats.org/package/2006/relationships"><Relationship Id="rId2" Type="http://schemas.openxmlformats.org/officeDocument/2006/relationships/image" Target="../media/image31.wmf"/><Relationship Id="rId1" Type="http://schemas.openxmlformats.org/officeDocument/2006/relationships/image" Target="../media/image30.w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32.w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33.w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34.wmf"/></Relationships>
</file>

<file path=ppt/drawings/_rels/vmlDrawing27.vml.rels><?xml version="1.0" encoding="UTF-8" standalone="yes"?>
<Relationships xmlns="http://schemas.openxmlformats.org/package/2006/relationships"><Relationship Id="rId2" Type="http://schemas.openxmlformats.org/officeDocument/2006/relationships/image" Target="../media/image36.wmf"/><Relationship Id="rId1" Type="http://schemas.openxmlformats.org/officeDocument/2006/relationships/image" Target="../media/image35.w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37.w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38.w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39.w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40.wmf"/></Relationships>
</file>

<file path=ppt/drawings/_rels/vmlDrawing32.vml.rels><?xml version="1.0" encoding="UTF-8" standalone="yes"?>
<Relationships xmlns="http://schemas.openxmlformats.org/package/2006/relationships"><Relationship Id="rId2" Type="http://schemas.openxmlformats.org/officeDocument/2006/relationships/image" Target="../media/image42.wmf"/><Relationship Id="rId1" Type="http://schemas.openxmlformats.org/officeDocument/2006/relationships/image" Target="../media/image41.wmf"/></Relationships>
</file>

<file path=ppt/drawings/_rels/vmlDrawing33.vml.rels><?xml version="1.0" encoding="UTF-8" standalone="yes"?>
<Relationships xmlns="http://schemas.openxmlformats.org/package/2006/relationships"><Relationship Id="rId2" Type="http://schemas.openxmlformats.org/officeDocument/2006/relationships/image" Target="../media/image44.wmf"/><Relationship Id="rId1" Type="http://schemas.openxmlformats.org/officeDocument/2006/relationships/image" Target="../media/image43.w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45.w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46.wmf"/></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48.wmf"/></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50.wmf"/></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51.w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52.wmf"/></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53.w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54.wmf"/></Relationships>
</file>

<file path=ppt/drawings/_rels/vmlDrawing42.vml.rels><?xml version="1.0" encoding="UTF-8" standalone="yes"?>
<Relationships xmlns="http://schemas.openxmlformats.org/package/2006/relationships"><Relationship Id="rId1" Type="http://schemas.openxmlformats.org/officeDocument/2006/relationships/image" Target="../media/image55.wmf"/></Relationships>
</file>

<file path=ppt/drawings/_rels/vmlDrawing43.vml.rels><?xml version="1.0" encoding="UTF-8" standalone="yes"?>
<Relationships xmlns="http://schemas.openxmlformats.org/package/2006/relationships"><Relationship Id="rId1" Type="http://schemas.openxmlformats.org/officeDocument/2006/relationships/image" Target="../media/image56.wmf"/></Relationships>
</file>

<file path=ppt/drawings/_rels/vmlDrawing44.vml.rels><?xml version="1.0" encoding="UTF-8" standalone="yes"?>
<Relationships xmlns="http://schemas.openxmlformats.org/package/2006/relationships"><Relationship Id="rId1" Type="http://schemas.openxmlformats.org/officeDocument/2006/relationships/image" Target="../media/image57.wmf"/></Relationships>
</file>

<file path=ppt/drawings/_rels/vmlDrawing45.vml.rels><?xml version="1.0" encoding="UTF-8" standalone="yes"?>
<Relationships xmlns="http://schemas.openxmlformats.org/package/2006/relationships"><Relationship Id="rId1" Type="http://schemas.openxmlformats.org/officeDocument/2006/relationships/image" Target="../media/image59.wmf"/></Relationships>
</file>

<file path=ppt/drawings/_rels/vmlDrawing46.vml.rels><?xml version="1.0" encoding="UTF-8" standalone="yes"?>
<Relationships xmlns="http://schemas.openxmlformats.org/package/2006/relationships"><Relationship Id="rId1" Type="http://schemas.openxmlformats.org/officeDocument/2006/relationships/image" Target="../media/image60.wmf"/></Relationships>
</file>

<file path=ppt/drawings/_rels/vmlDrawing47.vml.rels><?xml version="1.0" encoding="UTF-8" standalone="yes"?>
<Relationships xmlns="http://schemas.openxmlformats.org/package/2006/relationships"><Relationship Id="rId1" Type="http://schemas.openxmlformats.org/officeDocument/2006/relationships/image" Target="../media/image61.wmf"/></Relationships>
</file>

<file path=ppt/drawings/_rels/vmlDrawing48.vml.rels><?xml version="1.0" encoding="UTF-8" standalone="yes"?>
<Relationships xmlns="http://schemas.openxmlformats.org/package/2006/relationships"><Relationship Id="rId1" Type="http://schemas.openxmlformats.org/officeDocument/2006/relationships/image" Target="../media/image62.wmf"/></Relationships>
</file>

<file path=ppt/drawings/_rels/vmlDrawing49.vml.rels><?xml version="1.0" encoding="UTF-8" standalone="yes"?>
<Relationships xmlns="http://schemas.openxmlformats.org/package/2006/relationships"><Relationship Id="rId2" Type="http://schemas.openxmlformats.org/officeDocument/2006/relationships/image" Target="../media/image64.wmf"/><Relationship Id="rId1" Type="http://schemas.openxmlformats.org/officeDocument/2006/relationships/image" Target="../media/image63.wmf"/></Relationships>
</file>

<file path=ppt/drawings/_rels/vmlDrawing50.vml.rels><?xml version="1.0" encoding="UTF-8" standalone="yes"?>
<Relationships xmlns="http://schemas.openxmlformats.org/package/2006/relationships"><Relationship Id="rId1" Type="http://schemas.openxmlformats.org/officeDocument/2006/relationships/image" Target="../media/image65.wmf"/></Relationships>
</file>

<file path=ppt/drawings/_rels/vmlDrawing51.vml.rels><?xml version="1.0" encoding="UTF-8" standalone="yes"?>
<Relationships xmlns="http://schemas.openxmlformats.org/package/2006/relationships"><Relationship Id="rId1" Type="http://schemas.openxmlformats.org/officeDocument/2006/relationships/image" Target="../media/image66.wmf"/></Relationships>
</file>

<file path=ppt/drawings/_rels/vmlDrawing52.vml.rels><?xml version="1.0" encoding="UTF-8" standalone="yes"?>
<Relationships xmlns="http://schemas.openxmlformats.org/package/2006/relationships"><Relationship Id="rId1" Type="http://schemas.openxmlformats.org/officeDocument/2006/relationships/image" Target="../media/image67.wmf"/></Relationships>
</file>

<file path=ppt/drawings/_rels/vmlDrawing53.vml.rels><?xml version="1.0" encoding="UTF-8" standalone="yes"?>
<Relationships xmlns="http://schemas.openxmlformats.org/package/2006/relationships"><Relationship Id="rId3" Type="http://schemas.openxmlformats.org/officeDocument/2006/relationships/image" Target="../media/image70.wmf"/><Relationship Id="rId2" Type="http://schemas.openxmlformats.org/officeDocument/2006/relationships/image" Target="../media/image69.wmf"/><Relationship Id="rId1" Type="http://schemas.openxmlformats.org/officeDocument/2006/relationships/image" Target="../media/image68.wmf"/></Relationships>
</file>

<file path=ppt/drawings/_rels/vmlDrawing54.vml.rels><?xml version="1.0" encoding="UTF-8" standalone="yes"?>
<Relationships xmlns="http://schemas.openxmlformats.org/package/2006/relationships"><Relationship Id="rId1" Type="http://schemas.openxmlformats.org/officeDocument/2006/relationships/image" Target="../media/image74.wmf"/></Relationships>
</file>

<file path=ppt/drawings/_rels/vmlDrawing55.vml.rels><?xml version="1.0" encoding="UTF-8" standalone="yes"?>
<Relationships xmlns="http://schemas.openxmlformats.org/package/2006/relationships"><Relationship Id="rId1" Type="http://schemas.openxmlformats.org/officeDocument/2006/relationships/image" Target="../media/image75.wmf"/></Relationships>
</file>

<file path=ppt/drawings/_rels/vmlDrawing56.vml.rels><?xml version="1.0" encoding="UTF-8" standalone="yes"?>
<Relationships xmlns="http://schemas.openxmlformats.org/package/2006/relationships"><Relationship Id="rId1" Type="http://schemas.openxmlformats.org/officeDocument/2006/relationships/image" Target="../media/image79.wmf"/></Relationships>
</file>

<file path=ppt/drawings/_rels/vmlDrawing57.vml.rels><?xml version="1.0" encoding="UTF-8" standalone="yes"?>
<Relationships xmlns="http://schemas.openxmlformats.org/package/2006/relationships"><Relationship Id="rId1" Type="http://schemas.openxmlformats.org/officeDocument/2006/relationships/image" Target="../media/image80.wmf"/></Relationships>
</file>

<file path=ppt/drawings/_rels/vmlDrawing58.vml.rels><?xml version="1.0" encoding="UTF-8" standalone="yes"?>
<Relationships xmlns="http://schemas.openxmlformats.org/package/2006/relationships"><Relationship Id="rId1" Type="http://schemas.openxmlformats.org/officeDocument/2006/relationships/image" Target="../media/image82.wmf"/></Relationships>
</file>

<file path=ppt/drawings/_rels/vmlDrawing59.vml.rels><?xml version="1.0" encoding="UTF-8" standalone="yes"?>
<Relationships xmlns="http://schemas.openxmlformats.org/package/2006/relationships"><Relationship Id="rId1" Type="http://schemas.openxmlformats.org/officeDocument/2006/relationships/image" Target="../media/image89.wmf"/></Relationships>
</file>

<file path=ppt/drawings/_rels/vmlDrawing60.vml.rels><?xml version="1.0" encoding="UTF-8" standalone="yes"?>
<Relationships xmlns="http://schemas.openxmlformats.org/package/2006/relationships"><Relationship Id="rId1" Type="http://schemas.openxmlformats.org/officeDocument/2006/relationships/image" Target="../media/image90.wmf"/></Relationships>
</file>

<file path=ppt/drawings/_rels/vmlDrawing61.vml.rels><?xml version="1.0" encoding="UTF-8" standalone="yes"?>
<Relationships xmlns="http://schemas.openxmlformats.org/package/2006/relationships"><Relationship Id="rId2" Type="http://schemas.openxmlformats.org/officeDocument/2006/relationships/image" Target="../media/image92.wmf"/><Relationship Id="rId1" Type="http://schemas.openxmlformats.org/officeDocument/2006/relationships/image" Target="../media/image91.wmf"/></Relationships>
</file>

<file path=ppt/drawings/_rels/vmlDrawing62.vml.rels><?xml version="1.0" encoding="UTF-8" standalone="yes"?>
<Relationships xmlns="http://schemas.openxmlformats.org/package/2006/relationships"><Relationship Id="rId1" Type="http://schemas.openxmlformats.org/officeDocument/2006/relationships/image" Target="../media/image93.wmf"/></Relationships>
</file>

<file path=ppt/drawings/_rels/vmlDrawing63.vml.rels><?xml version="1.0" encoding="UTF-8" standalone="yes"?>
<Relationships xmlns="http://schemas.openxmlformats.org/package/2006/relationships"><Relationship Id="rId1" Type="http://schemas.openxmlformats.org/officeDocument/2006/relationships/image" Target="../media/image94.wmf"/></Relationships>
</file>

<file path=ppt/drawings/_rels/vmlDrawing64.vml.rels><?xml version="1.0" encoding="UTF-8" standalone="yes"?>
<Relationships xmlns="http://schemas.openxmlformats.org/package/2006/relationships"><Relationship Id="rId1" Type="http://schemas.openxmlformats.org/officeDocument/2006/relationships/image" Target="../media/image95.wmf"/></Relationships>
</file>

<file path=ppt/drawings/_rels/vmlDrawing65.vml.rels><?xml version="1.0" encoding="UTF-8" standalone="yes"?>
<Relationships xmlns="http://schemas.openxmlformats.org/package/2006/relationships"><Relationship Id="rId1" Type="http://schemas.openxmlformats.org/officeDocument/2006/relationships/image" Target="../media/image96.wmf"/></Relationships>
</file>

<file path=ppt/drawings/_rels/vmlDrawing66.vml.rels><?xml version="1.0" encoding="UTF-8" standalone="yes"?>
<Relationships xmlns="http://schemas.openxmlformats.org/package/2006/relationships"><Relationship Id="rId1" Type="http://schemas.openxmlformats.org/officeDocument/2006/relationships/image" Target="../media/image97.wmf"/></Relationships>
</file>

<file path=ppt/drawings/_rels/vmlDrawing67.vml.rels><?xml version="1.0" encoding="UTF-8" standalone="yes"?>
<Relationships xmlns="http://schemas.openxmlformats.org/package/2006/relationships"><Relationship Id="rId1" Type="http://schemas.openxmlformats.org/officeDocument/2006/relationships/image" Target="../media/image98.wmf"/></Relationships>
</file>

<file path=ppt/drawings/_rels/vmlDrawing68.vml.rels><?xml version="1.0" encoding="UTF-8" standalone="yes"?>
<Relationships xmlns="http://schemas.openxmlformats.org/package/2006/relationships"><Relationship Id="rId2" Type="http://schemas.openxmlformats.org/officeDocument/2006/relationships/image" Target="../media/image102.wmf"/><Relationship Id="rId1" Type="http://schemas.openxmlformats.org/officeDocument/2006/relationships/image" Target="../media/image101.wmf"/></Relationships>
</file>

<file path=ppt/drawings/_rels/vmlDrawing69.vml.rels><?xml version="1.0" encoding="UTF-8" standalone="yes"?>
<Relationships xmlns="http://schemas.openxmlformats.org/package/2006/relationships"><Relationship Id="rId1" Type="http://schemas.openxmlformats.org/officeDocument/2006/relationships/image" Target="../media/image103.wmf"/></Relationships>
</file>

<file path=ppt/drawings/_rels/vmlDrawing70.vml.rels><?xml version="1.0" encoding="UTF-8" standalone="yes"?>
<Relationships xmlns="http://schemas.openxmlformats.org/package/2006/relationships"><Relationship Id="rId1" Type="http://schemas.openxmlformats.org/officeDocument/2006/relationships/image" Target="../media/image104.wmf"/></Relationships>
</file>

<file path=ppt/drawings/_rels/vmlDrawing71.vml.rels><?xml version="1.0" encoding="UTF-8" standalone="yes"?>
<Relationships xmlns="http://schemas.openxmlformats.org/package/2006/relationships"><Relationship Id="rId1" Type="http://schemas.openxmlformats.org/officeDocument/2006/relationships/image" Target="../media/image106.wmf"/></Relationships>
</file>

<file path=ppt/drawings/_rels/vmlDrawing72.vml.rels><?xml version="1.0" encoding="UTF-8" standalone="yes"?>
<Relationships xmlns="http://schemas.openxmlformats.org/package/2006/relationships"><Relationship Id="rId1" Type="http://schemas.openxmlformats.org/officeDocument/2006/relationships/image" Target="../media/image107.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F8CF97E-58F4-4630-9DBB-DE5D654374D5}" type="datetimeFigureOut">
              <a:rPr lang="en-US" smtClean="0"/>
              <a:pPr/>
              <a:t>9/6/2013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EE2B503-FE58-479B-945E-92EE283C628E}"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See also</a:t>
            </a:r>
            <a:r>
              <a:rPr lang="en-US" baseline="0" dirty="0" smtClean="0"/>
              <a:t> http://staff.science.nus.edu.sg/~phywjs/NEGF/negf.html</a:t>
            </a:r>
            <a:endParaRPr lang="en-US"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du/</a:t>
            </a:r>
            <a:r>
              <a:rPr lang="en-US" dirty="0" err="1" smtClean="0"/>
              <a:t>dt</a:t>
            </a:r>
            <a:r>
              <a:rPr lang="en-US" baseline="0" dirty="0" smtClean="0"/>
              <a:t> = </a:t>
            </a:r>
            <a:r>
              <a:rPr lang="en-US" baseline="0" dirty="0" err="1" smtClean="0"/>
              <a:t>sqrt</a:t>
            </a:r>
            <a:r>
              <a:rPr lang="en-US" baseline="0" dirty="0" smtClean="0"/>
              <a:t>(</a:t>
            </a:r>
            <a:r>
              <a:rPr lang="en-US" baseline="0" dirty="0" err="1" smtClean="0"/>
              <a:t>hbar</a:t>
            </a:r>
            <a:r>
              <a:rPr lang="en-US" baseline="0" dirty="0" smtClean="0"/>
              <a:t>/(2Omega)) ( -  a + a\dagger) (</a:t>
            </a:r>
            <a:r>
              <a:rPr lang="en-US" baseline="0" dirty="0" err="1" smtClean="0"/>
              <a:t>i</a:t>
            </a:r>
            <a:r>
              <a:rPr lang="en-US" baseline="0" dirty="0" smtClean="0"/>
              <a:t> Omega)</a:t>
            </a:r>
            <a:endParaRPr lang="en-US"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7</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 Ť are called super-operator,</a:t>
            </a:r>
            <a:r>
              <a:rPr lang="en-US" baseline="0" dirty="0" smtClean="0"/>
              <a:t> as it act on the operator, not in the vector of Hilbert space.</a:t>
            </a:r>
          </a:p>
          <a:p>
            <a:endParaRPr lang="en-US"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11</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 use the convention that</a:t>
            </a:r>
            <a:r>
              <a:rPr lang="en-US" baseline="0" dirty="0" smtClean="0"/>
              <a:t> </a:t>
            </a:r>
            <a:r>
              <a:rPr lang="en-US" baseline="0" dirty="0" err="1" smtClean="0"/>
              <a:t>planewave</a:t>
            </a:r>
            <a:r>
              <a:rPr lang="en-US" baseline="0" dirty="0" smtClean="0"/>
              <a:t> is exp(</a:t>
            </a:r>
            <a:r>
              <a:rPr lang="en-US" baseline="0" dirty="0" err="1" smtClean="0"/>
              <a:t>ik.r</a:t>
            </a:r>
            <a:r>
              <a:rPr lang="en-US" baseline="0" dirty="0" smtClean="0"/>
              <a:t> – </a:t>
            </a:r>
            <a:r>
              <a:rPr lang="en-US" baseline="0" dirty="0" err="1" smtClean="0"/>
              <a:t>i</a:t>
            </a:r>
            <a:r>
              <a:rPr lang="en-US" baseline="0" dirty="0" smtClean="0"/>
              <a:t> wt).</a:t>
            </a:r>
          </a:p>
          <a:p>
            <a:endParaRPr lang="en-US"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13</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a:ln/>
        </p:spPr>
        <p:txBody>
          <a:bodyPr/>
          <a:lstStyle/>
          <a:p>
            <a:pPr eaLnBrk="1" hangingPunct="1"/>
            <a:r>
              <a:rPr lang="en-US" smtClean="0"/>
              <a:t>Other types such as Matsubara Green’s function or canonical (Kubo) correlation are also used.  i = sqrt(-1).  The average &lt; … &gt; can be equilibrium or with respect to arbitrary density matrix.  For classical systems, G</a:t>
            </a:r>
            <a:r>
              <a:rPr lang="en-US" baseline="30000" smtClean="0"/>
              <a:t>&lt;</a:t>
            </a:r>
            <a:r>
              <a:rPr lang="en-US" smtClean="0"/>
              <a:t> = G</a:t>
            </a:r>
            <a:r>
              <a:rPr lang="en-US" baseline="30000" smtClean="0"/>
              <a:t>&gt;</a:t>
            </a:r>
            <a:r>
              <a:rPr lang="en-US" smtClean="0"/>
              <a:t>.</a:t>
            </a:r>
          </a:p>
          <a:p>
            <a:pPr eaLnBrk="1" hangingPunct="1"/>
            <a:endParaRPr lang="en-US" smtClean="0"/>
          </a:p>
          <a:p>
            <a:pPr eaLnBrk="1" hangingPunct="1"/>
            <a:endParaRPr lang="en-US" smtClean="0"/>
          </a:p>
        </p:txBody>
      </p:sp>
      <p:sp>
        <p:nvSpPr>
          <p:cNvPr id="62468"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36132A54-2DC5-488D-811C-E4D4BE42583A}" type="slidenum">
              <a:rPr lang="en-US" sz="1200">
                <a:latin typeface="Arial" charset="0"/>
              </a:rPr>
              <a:pPr algn="r" defTabSz="904875"/>
              <a:t>17</a:t>
            </a:fld>
            <a:endParaRPr lang="en-US" sz="1200">
              <a:latin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noFill/>
          <a:ln/>
        </p:spPr>
        <p:txBody>
          <a:bodyPr/>
          <a:lstStyle/>
          <a:p>
            <a:pPr eaLnBrk="1" hangingPunct="1"/>
            <a:r>
              <a:rPr lang="en-US" smtClean="0"/>
              <a:t>The relation implies two (three?) linearly independent ones, and one independent one only if nonlinear dependence is considered.</a:t>
            </a:r>
          </a:p>
          <a:p>
            <a:pPr eaLnBrk="1" hangingPunct="1"/>
            <a:endParaRPr lang="en-US" smtClean="0"/>
          </a:p>
        </p:txBody>
      </p:sp>
      <p:sp>
        <p:nvSpPr>
          <p:cNvPr id="63492"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D4AA9B08-7EC2-4CC0-8755-1958B68D6A6C}" type="slidenum">
              <a:rPr lang="en-US" sz="1200">
                <a:latin typeface="Arial" charset="0"/>
              </a:rPr>
              <a:pPr algn="r" defTabSz="904875"/>
              <a:t>18</a:t>
            </a:fld>
            <a:endParaRPr lang="en-US" sz="1200">
              <a:latin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p:spPr>
        <p:txBody>
          <a:bodyPr/>
          <a:lstStyle/>
          <a:p>
            <a:pPr eaLnBrk="1" hangingPunct="1"/>
            <a:r>
              <a:rPr lang="en-US" smtClean="0"/>
              <a:t>The inverse Fourier transform has a factor of 2 </a:t>
            </a:r>
            <a:r>
              <a:rPr lang="en-US" smtClean="0">
                <a:sym typeface="SymbolPS" pitchFamily="18" charset="2"/>
              </a:rPr>
              <a:t></a:t>
            </a:r>
            <a:r>
              <a:rPr lang="en-US" smtClean="0"/>
              <a:t>.  We use square brackets [ ] to denote Fourier transformed function.</a:t>
            </a:r>
          </a:p>
          <a:p>
            <a:pPr eaLnBrk="1" hangingPunct="1"/>
            <a:endParaRPr lang="en-US" smtClean="0"/>
          </a:p>
          <a:p>
            <a:pPr eaLnBrk="1" hangingPunct="1"/>
            <a:endParaRPr lang="en-US" smtClean="0"/>
          </a:p>
        </p:txBody>
      </p:sp>
      <p:sp>
        <p:nvSpPr>
          <p:cNvPr id="64516"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7A5A0010-19B6-40A5-8F02-81B194CC7AA4}" type="slidenum">
              <a:rPr lang="en-US" sz="1200">
                <a:latin typeface="Arial" charset="0"/>
              </a:rPr>
              <a:pPr algn="r" defTabSz="904875"/>
              <a:t>19</a:t>
            </a:fld>
            <a:endParaRPr lang="en-US" sz="1200">
              <a:latin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Lehmann representation is to expand</a:t>
            </a:r>
            <a:r>
              <a:rPr lang="en-US" baseline="0" dirty="0" smtClean="0"/>
              <a:t> everything in the </a:t>
            </a:r>
            <a:r>
              <a:rPr lang="en-US" baseline="0" dirty="0" err="1" smtClean="0"/>
              <a:t>eigenstates</a:t>
            </a:r>
            <a:r>
              <a:rPr lang="en-US" baseline="0" dirty="0" smtClean="0"/>
              <a:t>.</a:t>
            </a:r>
          </a:p>
          <a:p>
            <a:endParaRPr lang="en-US"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20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G^a</a:t>
            </a:r>
            <a:r>
              <a:rPr lang="en-US" dirty="0" smtClean="0"/>
              <a:t> is when z -&gt; w – I eta.</a:t>
            </a:r>
            <a:endParaRPr lang="en-US"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21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Only for finite system, in equilibrium?   See a nice </a:t>
            </a:r>
            <a:r>
              <a:rPr lang="en-US" dirty="0" err="1" smtClean="0"/>
              <a:t>summaryin</a:t>
            </a:r>
            <a:r>
              <a:rPr lang="en-US" dirty="0" smtClean="0"/>
              <a:t> appendix of Phys Rev B. 80 205429 (2009).</a:t>
            </a:r>
          </a:p>
          <a:p>
            <a:endParaRPr lang="en-US"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22</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ln/>
        </p:spPr>
      </p:sp>
      <p:sp>
        <p:nvSpPr>
          <p:cNvPr id="67587" name="Notes Placeholder 2"/>
          <p:cNvSpPr>
            <a:spLocks noGrp="1"/>
          </p:cNvSpPr>
          <p:nvPr>
            <p:ph type="body" idx="1"/>
          </p:nvPr>
        </p:nvSpPr>
        <p:spPr>
          <a:noFill/>
          <a:ln/>
        </p:spPr>
        <p:txBody>
          <a:bodyPr/>
          <a:lstStyle/>
          <a:p>
            <a:pPr eaLnBrk="1" hangingPunct="1"/>
            <a:r>
              <a:rPr lang="en-US" smtClean="0"/>
              <a:t>&lt; . &gt; = Tr(</a:t>
            </a:r>
            <a:r>
              <a:rPr lang="el-GR" smtClean="0"/>
              <a:t>ρ</a:t>
            </a:r>
            <a:r>
              <a:rPr lang="en-US" smtClean="0"/>
              <a:t> .  ).  T here denotes time order, assuming t &gt; t’.   Anti-time order if t &lt; t’.</a:t>
            </a:r>
          </a:p>
          <a:p>
            <a:pPr eaLnBrk="1" hangingPunct="1"/>
            <a:endParaRPr lang="en-US" smtClean="0"/>
          </a:p>
        </p:txBody>
      </p:sp>
      <p:sp>
        <p:nvSpPr>
          <p:cNvPr id="67588"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B263D222-C500-46C8-A441-CC9A5E76DF1B}" type="slidenum">
              <a:rPr lang="en-US" sz="1200">
                <a:latin typeface="Arial" charset="0"/>
              </a:rPr>
              <a:pPr algn="r" defTabSz="904875"/>
              <a:t>23</a:t>
            </a:fld>
            <a:endParaRPr lang="en-US" sz="1200">
              <a:latin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a:noFill/>
          <a:ln/>
        </p:spPr>
        <p:txBody>
          <a:bodyPr/>
          <a:lstStyle/>
          <a:p>
            <a:pPr eaLnBrk="1" hangingPunct="1"/>
            <a:r>
              <a:rPr lang="en-US" smtClean="0"/>
              <a:t>t</a:t>
            </a:r>
            <a:r>
              <a:rPr lang="en-US" baseline="-25000" smtClean="0"/>
              <a:t>0</a:t>
            </a:r>
            <a:r>
              <a:rPr lang="en-US" smtClean="0"/>
              <a:t> is the synchronization time where the Schr</a:t>
            </a:r>
            <a:r>
              <a:rPr lang="en-US" smtClean="0">
                <a:latin typeface="Times New Roman" pitchFamily="18" charset="0"/>
                <a:cs typeface="Times New Roman" pitchFamily="18" charset="0"/>
              </a:rPr>
              <a:t>ö</a:t>
            </a:r>
            <a:r>
              <a:rPr lang="en-US" smtClean="0"/>
              <a:t>dinger picture and Heisenberg picture are the same.</a:t>
            </a:r>
          </a:p>
          <a:p>
            <a:pPr eaLnBrk="1" hangingPunct="1"/>
            <a:endParaRPr lang="en-US" smtClean="0"/>
          </a:p>
        </p:txBody>
      </p:sp>
      <p:sp>
        <p:nvSpPr>
          <p:cNvPr id="68612"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95EA7838-51A1-447D-B523-D8330F326A83}" type="slidenum">
              <a:rPr lang="en-US" sz="1200">
                <a:latin typeface="Arial" charset="0"/>
              </a:rPr>
              <a:pPr algn="r" defTabSz="904875"/>
              <a:t>24</a:t>
            </a:fld>
            <a:endParaRPr lang="en-US" sz="1200">
              <a:latin typeface="Arial"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a:ln/>
        </p:spPr>
      </p:sp>
      <p:sp>
        <p:nvSpPr>
          <p:cNvPr id="69635" name="Notes Placeholder 2"/>
          <p:cNvSpPr>
            <a:spLocks noGrp="1"/>
          </p:cNvSpPr>
          <p:nvPr>
            <p:ph type="body" idx="1"/>
          </p:nvPr>
        </p:nvSpPr>
        <p:spPr>
          <a:noFill/>
          <a:ln/>
        </p:spPr>
        <p:txBody>
          <a:bodyPr/>
          <a:lstStyle/>
          <a:p>
            <a:pPr eaLnBrk="1" hangingPunct="1"/>
            <a:endParaRPr lang="en-US" dirty="0" smtClean="0"/>
          </a:p>
        </p:txBody>
      </p:sp>
      <p:sp>
        <p:nvSpPr>
          <p:cNvPr id="69636"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8A185762-330F-40E0-9A3E-1E58CD101B29}" type="slidenum">
              <a:rPr lang="en-US" sz="1200">
                <a:latin typeface="Arial" charset="0"/>
              </a:rPr>
              <a:pPr algn="r" defTabSz="904875"/>
              <a:t>26</a:t>
            </a:fld>
            <a:endParaRPr lang="en-US" sz="1200">
              <a:latin typeface="Arial"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a:ln/>
        </p:spPr>
        <p:txBody>
          <a:bodyPr/>
          <a:lstStyle/>
          <a:p>
            <a:pPr eaLnBrk="1" hangingPunct="1"/>
            <a:r>
              <a:rPr lang="el-GR" smtClean="0">
                <a:latin typeface="Times New Roman" pitchFamily="18" charset="0"/>
                <a:cs typeface="Times New Roman" pitchFamily="18" charset="0"/>
              </a:rPr>
              <a:t>σ</a:t>
            </a:r>
            <a:r>
              <a:rPr lang="en-US" smtClean="0">
                <a:latin typeface="Times New Roman" pitchFamily="18" charset="0"/>
                <a:cs typeface="Times New Roman" pitchFamily="18" charset="0"/>
              </a:rPr>
              <a:t> = + for the upper branch, and – for the returning lower branch.</a:t>
            </a:r>
          </a:p>
          <a:p>
            <a:pPr eaLnBrk="1" hangingPunct="1"/>
            <a:endParaRPr lang="el-GR" smtClean="0">
              <a:latin typeface="Times New Roman" pitchFamily="18" charset="0"/>
              <a:cs typeface="Times New Roman" pitchFamily="18" charset="0"/>
            </a:endParaRPr>
          </a:p>
        </p:txBody>
      </p:sp>
      <p:sp>
        <p:nvSpPr>
          <p:cNvPr id="70660"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57266F62-C83D-4D7E-AA14-4E0D0F110092}" type="slidenum">
              <a:rPr lang="en-US" sz="1200">
                <a:latin typeface="Arial" charset="0"/>
              </a:rPr>
              <a:pPr algn="r" defTabSz="904875"/>
              <a:t>27</a:t>
            </a:fld>
            <a:endParaRPr lang="en-US" sz="1200">
              <a:latin typeface="Arial"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is originally due to Schwinger.</a:t>
            </a:r>
          </a:p>
          <a:p>
            <a:endParaRPr lang="en-US"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28</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ln/>
        </p:spPr>
      </p:sp>
      <p:sp>
        <p:nvSpPr>
          <p:cNvPr id="71683" name="Notes Placeholder 2"/>
          <p:cNvSpPr>
            <a:spLocks noGrp="1"/>
          </p:cNvSpPr>
          <p:nvPr>
            <p:ph type="body" idx="1"/>
          </p:nvPr>
        </p:nvSpPr>
        <p:spPr>
          <a:noFill/>
          <a:ln/>
        </p:spPr>
        <p:txBody>
          <a:bodyPr/>
          <a:lstStyle/>
          <a:p>
            <a:pPr eaLnBrk="1" hangingPunct="1"/>
            <a:r>
              <a:rPr lang="en-US" smtClean="0"/>
              <a:t>d</a:t>
            </a:r>
            <a:r>
              <a:rPr lang="el-GR" smtClean="0">
                <a:latin typeface="Times New Roman" pitchFamily="18" charset="0"/>
                <a:cs typeface="Times New Roman" pitchFamily="18" charset="0"/>
              </a:rPr>
              <a:t>τ</a:t>
            </a:r>
            <a:r>
              <a:rPr lang="en-US" smtClean="0">
                <a:latin typeface="Times New Roman" pitchFamily="18" charset="0"/>
                <a:cs typeface="Times New Roman" pitchFamily="18" charset="0"/>
              </a:rPr>
              <a:t> is </a:t>
            </a:r>
            <a:r>
              <a:rPr lang="el-GR" smtClean="0">
                <a:latin typeface="Times New Roman" pitchFamily="18" charset="0"/>
                <a:cs typeface="Times New Roman" pitchFamily="18" charset="0"/>
              </a:rPr>
              <a:t>σ</a:t>
            </a:r>
            <a:r>
              <a:rPr lang="en-US" smtClean="0">
                <a:latin typeface="Times New Roman" pitchFamily="18" charset="0"/>
                <a:cs typeface="Times New Roman" pitchFamily="18" charset="0"/>
              </a:rPr>
              <a:t>dt for integration, but just dt in differentiation.  </a:t>
            </a:r>
            <a:r>
              <a:rPr lang="el-GR" smtClean="0">
                <a:latin typeface="Times New Roman" pitchFamily="18" charset="0"/>
                <a:cs typeface="Times New Roman" pitchFamily="18" charset="0"/>
              </a:rPr>
              <a:t>σ</a:t>
            </a:r>
            <a:r>
              <a:rPr lang="en-US" smtClean="0">
                <a:latin typeface="Times New Roman" pitchFamily="18" charset="0"/>
                <a:cs typeface="Times New Roman" pitchFamily="18" charset="0"/>
              </a:rPr>
              <a:t> is either just the sign + or -, or +1, -1.</a:t>
            </a:r>
          </a:p>
          <a:p>
            <a:pPr eaLnBrk="1" hangingPunct="1"/>
            <a:endParaRPr lang="en-US" smtClean="0">
              <a:latin typeface="Times New Roman" pitchFamily="18" charset="0"/>
              <a:cs typeface="Times New Roman" pitchFamily="18" charset="0"/>
            </a:endParaRPr>
          </a:p>
          <a:p>
            <a:pPr eaLnBrk="1" hangingPunct="1"/>
            <a:r>
              <a:rPr lang="en-US" smtClean="0">
                <a:latin typeface="Times New Roman" pitchFamily="18" charset="0"/>
                <a:cs typeface="Times New Roman" pitchFamily="18" charset="0"/>
              </a:rPr>
              <a:t> </a:t>
            </a:r>
            <a:endParaRPr lang="en-US" smtClean="0"/>
          </a:p>
        </p:txBody>
      </p:sp>
      <p:sp>
        <p:nvSpPr>
          <p:cNvPr id="71684"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6F671F6A-CADB-4415-8912-52C104F92161}" type="slidenum">
              <a:rPr lang="en-US" sz="1200">
                <a:latin typeface="Arial" charset="0"/>
              </a:rPr>
              <a:pPr algn="r" defTabSz="904875"/>
              <a:t>29</a:t>
            </a:fld>
            <a:endParaRPr lang="en-US" sz="1200">
              <a:latin typeface="Arial"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a:ln/>
        </p:spPr>
        <p:txBody>
          <a:bodyPr/>
          <a:lstStyle/>
          <a:p>
            <a:pPr eaLnBrk="1" hangingPunct="1"/>
            <a:endParaRPr lang="en-US" smtClean="0"/>
          </a:p>
        </p:txBody>
      </p:sp>
      <p:sp>
        <p:nvSpPr>
          <p:cNvPr id="72708"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6F1F7683-3BB3-4D6C-986C-FEF1F1A42108}" type="slidenum">
              <a:rPr lang="en-US" sz="1200">
                <a:latin typeface="Arial" charset="0"/>
              </a:rPr>
              <a:pPr algn="r" defTabSz="904875"/>
              <a:t>30</a:t>
            </a:fld>
            <a:endParaRPr lang="en-US" sz="1200">
              <a:latin typeface="Arial"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Also properly known as Larkin-</a:t>
            </a:r>
            <a:r>
              <a:rPr lang="en-US" dirty="0" err="1" smtClean="0"/>
              <a:t>Ovchinikov</a:t>
            </a:r>
            <a:r>
              <a:rPr lang="en-US" dirty="0" smtClean="0"/>
              <a:t> transform,</a:t>
            </a:r>
            <a:r>
              <a:rPr lang="en-US" baseline="0" dirty="0" smtClean="0"/>
              <a:t> JETP 41, 960 (1975).</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31</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last two equations are known as Keldysh equations.</a:t>
            </a:r>
          </a:p>
          <a:p>
            <a:endParaRPr lang="en-US"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32</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integral on the exponential is from a point tau_1 specified on the contour to tau_2</a:t>
            </a:r>
            <a:r>
              <a:rPr lang="en-US" baseline="0" dirty="0" smtClean="0"/>
              <a:t> at a later point on the contour.  The integral is along the contour.</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35</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a:ln/>
        </p:spPr>
      </p:sp>
      <p:sp>
        <p:nvSpPr>
          <p:cNvPr id="73731" name="Notes Placeholder 2"/>
          <p:cNvSpPr>
            <a:spLocks noGrp="1"/>
          </p:cNvSpPr>
          <p:nvPr>
            <p:ph type="body" idx="1"/>
          </p:nvPr>
        </p:nvSpPr>
        <p:spPr>
          <a:noFill/>
          <a:ln/>
        </p:spPr>
        <p:txBody>
          <a:bodyPr/>
          <a:lstStyle/>
          <a:p>
            <a:pPr eaLnBrk="1" hangingPunct="1"/>
            <a:r>
              <a:rPr lang="en-US" smtClean="0"/>
              <a:t>u u</a:t>
            </a:r>
            <a:r>
              <a:rPr lang="en-US" baseline="30000" smtClean="0"/>
              <a:t>T</a:t>
            </a:r>
            <a:r>
              <a:rPr lang="en-US" smtClean="0"/>
              <a:t> is a square matrix, and [u, v</a:t>
            </a:r>
            <a:r>
              <a:rPr lang="en-US" baseline="30000" smtClean="0"/>
              <a:t>T</a:t>
            </a:r>
            <a:r>
              <a:rPr lang="en-US" smtClean="0"/>
              <a:t>] is a matrix formed by (j,k) element [u</a:t>
            </a:r>
            <a:r>
              <a:rPr lang="en-US" baseline="-25000" smtClean="0"/>
              <a:t>j</a:t>
            </a:r>
            <a:r>
              <a:rPr lang="en-US" smtClean="0"/>
              <a:t>, v</a:t>
            </a:r>
            <a:r>
              <a:rPr lang="en-US" baseline="-25000" smtClean="0"/>
              <a:t>k</a:t>
            </a:r>
            <a:r>
              <a:rPr lang="en-US" smtClean="0"/>
              <a:t>].</a:t>
            </a:r>
          </a:p>
        </p:txBody>
      </p:sp>
      <p:sp>
        <p:nvSpPr>
          <p:cNvPr id="73732"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1D3D6541-5B81-4C38-8BA0-C31A82833397}" type="slidenum">
              <a:rPr lang="en-US" sz="1200">
                <a:latin typeface="Arial" charset="0"/>
              </a:rPr>
              <a:pPr algn="r" defTabSz="904875"/>
              <a:t>36</a:t>
            </a:fld>
            <a:endParaRPr lang="en-US" sz="1200">
              <a:latin typeface="Arial"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5" name="Notes Placeholder 2"/>
          <p:cNvSpPr>
            <a:spLocks noGrp="1"/>
          </p:cNvSpPr>
          <p:nvPr>
            <p:ph type="body" idx="1"/>
          </p:nvPr>
        </p:nvSpPr>
        <p:spPr>
          <a:noFill/>
          <a:ln/>
        </p:spPr>
        <p:txBody>
          <a:bodyPr/>
          <a:lstStyle/>
          <a:p>
            <a:pPr eaLnBrk="1" hangingPunct="1"/>
            <a:r>
              <a:rPr lang="en-US" smtClean="0"/>
              <a:t>We use the equation of motion d</a:t>
            </a:r>
            <a:r>
              <a:rPr lang="en-US" baseline="30000" smtClean="0"/>
              <a:t>2</a:t>
            </a:r>
            <a:r>
              <a:rPr lang="en-US" smtClean="0"/>
              <a:t>u/dt</a:t>
            </a:r>
            <a:r>
              <a:rPr lang="en-US" baseline="30000" smtClean="0"/>
              <a:t>2</a:t>
            </a:r>
            <a:r>
              <a:rPr lang="en-US" smtClean="0"/>
              <a:t> = -Ku.</a:t>
            </a:r>
          </a:p>
        </p:txBody>
      </p:sp>
      <p:sp>
        <p:nvSpPr>
          <p:cNvPr id="74756"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4C359DA0-1D28-4A00-B677-99F0E76B71D0}" type="slidenum">
              <a:rPr lang="en-US" sz="1200">
                <a:latin typeface="Arial" charset="0"/>
              </a:rPr>
              <a:pPr algn="r" defTabSz="904875"/>
              <a:t>37</a:t>
            </a:fld>
            <a:endParaRPr lang="en-US" sz="1200">
              <a:latin typeface="Arial"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a:ln/>
        </p:spPr>
      </p:sp>
      <p:sp>
        <p:nvSpPr>
          <p:cNvPr id="75779" name="Notes Placeholder 2"/>
          <p:cNvSpPr>
            <a:spLocks noGrp="1"/>
          </p:cNvSpPr>
          <p:nvPr>
            <p:ph type="body" idx="1"/>
          </p:nvPr>
        </p:nvSpPr>
        <p:spPr>
          <a:noFill/>
          <a:ln/>
        </p:spPr>
        <p:txBody>
          <a:bodyPr/>
          <a:lstStyle/>
          <a:p>
            <a:pPr eaLnBrk="1" hangingPunct="1"/>
            <a:endParaRPr lang="en-US" smtClean="0"/>
          </a:p>
        </p:txBody>
      </p:sp>
      <p:sp>
        <p:nvSpPr>
          <p:cNvPr id="75780"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0FC4DE9F-E476-40D2-AD49-47091477D016}" type="slidenum">
              <a:rPr lang="en-US" sz="1200">
                <a:latin typeface="Arial" charset="0"/>
              </a:rPr>
              <a:pPr algn="r" defTabSz="904875"/>
              <a:t>38</a:t>
            </a:fld>
            <a:endParaRPr lang="en-US" sz="1200">
              <a:latin typeface="Arial"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ln/>
        </p:spPr>
      </p:sp>
      <p:sp>
        <p:nvSpPr>
          <p:cNvPr id="76803" name="Notes Placeholder 2"/>
          <p:cNvSpPr>
            <a:spLocks noGrp="1"/>
          </p:cNvSpPr>
          <p:nvPr>
            <p:ph type="body" idx="1"/>
          </p:nvPr>
        </p:nvSpPr>
        <p:spPr>
          <a:noFill/>
          <a:ln/>
        </p:spPr>
        <p:txBody>
          <a:bodyPr/>
          <a:lstStyle/>
          <a:p>
            <a:pPr eaLnBrk="1" hangingPunct="1"/>
            <a:r>
              <a:rPr lang="en-US" smtClean="0"/>
              <a:t>Note that if ax = b, x = b/a, but not if a = 0,  in that case, x = infinity, thus,  the Dirac delta function.</a:t>
            </a:r>
          </a:p>
          <a:p>
            <a:pPr eaLnBrk="1" hangingPunct="1"/>
            <a:endParaRPr lang="en-US" smtClean="0"/>
          </a:p>
        </p:txBody>
      </p:sp>
      <p:sp>
        <p:nvSpPr>
          <p:cNvPr id="76804"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A01267E3-7CD8-4EE0-BFCC-2DAF4843865B}" type="slidenum">
              <a:rPr lang="en-US" sz="1200">
                <a:latin typeface="Arial" charset="0"/>
              </a:rPr>
              <a:pPr algn="r" defTabSz="904875"/>
              <a:t>39</a:t>
            </a:fld>
            <a:endParaRPr lang="en-US" sz="1200">
              <a:latin typeface="Arial"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a:ln/>
        </p:spPr>
        <p:txBody>
          <a:bodyPr/>
          <a:lstStyle/>
          <a:p>
            <a:pPr eaLnBrk="1" hangingPunct="1"/>
            <a:r>
              <a:rPr lang="en-US" dirty="0" smtClean="0"/>
              <a:t>For the concept of pictures and relations among them, see A. L. Fetter and J. D. </a:t>
            </a:r>
            <a:r>
              <a:rPr lang="en-US" dirty="0" err="1" smtClean="0"/>
              <a:t>Walecka</a:t>
            </a:r>
            <a:r>
              <a:rPr lang="en-US" dirty="0" smtClean="0"/>
              <a:t>, “Quantum theory of many-body systems”, McGraw-Hill, 1971. The meaning of t</a:t>
            </a:r>
            <a:r>
              <a:rPr lang="en-US" baseline="-25000" dirty="0" smtClean="0"/>
              <a:t>0</a:t>
            </a:r>
            <a:r>
              <a:rPr lang="en-US" dirty="0" smtClean="0"/>
              <a:t> and t’ is quite different. t</a:t>
            </a:r>
            <a:r>
              <a:rPr lang="en-US" baseline="-25000" dirty="0" smtClean="0"/>
              <a:t>0</a:t>
            </a:r>
            <a:r>
              <a:rPr lang="en-US" dirty="0" smtClean="0"/>
              <a:t> is such that three pictures are equivalent, t’ is an arbitrary time.  Note that </a:t>
            </a:r>
            <a:r>
              <a:rPr lang="el-GR" dirty="0" smtClean="0"/>
              <a:t>ρ</a:t>
            </a:r>
            <a:r>
              <a:rPr lang="en-US" dirty="0" smtClean="0"/>
              <a:t> behaves like |</a:t>
            </a:r>
            <a:r>
              <a:rPr lang="en-US" dirty="0" smtClean="0">
                <a:sym typeface="SymbolPS" pitchFamily="18" charset="2"/>
              </a:rPr>
              <a:t>&gt;&lt;|.</a:t>
            </a:r>
          </a:p>
          <a:p>
            <a:pPr eaLnBrk="1" hangingPunct="1"/>
            <a:endParaRPr lang="en-US" dirty="0" smtClean="0">
              <a:sym typeface="SymbolPS" pitchFamily="18" charset="2"/>
            </a:endParaRPr>
          </a:p>
          <a:p>
            <a:pPr eaLnBrk="1" hangingPunct="1"/>
            <a:endParaRPr lang="en-US" dirty="0" smtClean="0"/>
          </a:p>
          <a:p>
            <a:pPr eaLnBrk="1" hangingPunct="1"/>
            <a:endParaRPr lang="en-US" dirty="0" smtClean="0"/>
          </a:p>
        </p:txBody>
      </p:sp>
      <p:sp>
        <p:nvSpPr>
          <p:cNvPr id="77828"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A98F044B-EB42-4061-BF5F-284FED86F710}" type="slidenum">
              <a:rPr lang="en-US" sz="1200">
                <a:latin typeface="Arial" charset="0"/>
              </a:rPr>
              <a:pPr algn="r" defTabSz="904875"/>
              <a:t>41</a:t>
            </a:fld>
            <a:endParaRPr lang="en-US" sz="1200">
              <a:latin typeface="Arial"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ln/>
        </p:spPr>
      </p:sp>
      <p:sp>
        <p:nvSpPr>
          <p:cNvPr id="78851" name="Notes Placeholder 2"/>
          <p:cNvSpPr>
            <a:spLocks noGrp="1"/>
          </p:cNvSpPr>
          <p:nvPr>
            <p:ph type="body" idx="1"/>
          </p:nvPr>
        </p:nvSpPr>
        <p:spPr>
          <a:noFill/>
          <a:ln/>
        </p:spPr>
        <p:txBody>
          <a:bodyPr/>
          <a:lstStyle/>
          <a:p>
            <a:pPr eaLnBrk="1" hangingPunct="1"/>
            <a:r>
              <a:rPr lang="en-US" smtClean="0"/>
              <a:t>A(t) and B(t’) are in interaction picture (i.e. A</a:t>
            </a:r>
            <a:r>
              <a:rPr lang="en-US" baseline="-25000" smtClean="0"/>
              <a:t>I</a:t>
            </a:r>
            <a:r>
              <a:rPr lang="en-US" smtClean="0"/>
              <a:t>(t) etc).</a:t>
            </a:r>
          </a:p>
        </p:txBody>
      </p:sp>
      <p:sp>
        <p:nvSpPr>
          <p:cNvPr id="78852"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CA10B5C2-186C-4F39-B473-D2923643FD0D}" type="slidenum">
              <a:rPr lang="en-US" sz="1200">
                <a:latin typeface="Arial" charset="0"/>
              </a:rPr>
              <a:pPr algn="r" defTabSz="904875"/>
              <a:t>42</a:t>
            </a:fld>
            <a:endParaRPr lang="en-US" sz="1200">
              <a:latin typeface="Arial"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ln/>
        </p:spPr>
      </p:sp>
      <p:sp>
        <p:nvSpPr>
          <p:cNvPr id="79875" name="Notes Placeholder 2"/>
          <p:cNvSpPr>
            <a:spLocks noGrp="1"/>
          </p:cNvSpPr>
          <p:nvPr>
            <p:ph type="body" idx="1"/>
          </p:nvPr>
        </p:nvSpPr>
        <p:spPr>
          <a:noFill/>
          <a:ln/>
        </p:spPr>
        <p:txBody>
          <a:bodyPr/>
          <a:lstStyle/>
          <a:p>
            <a:pPr eaLnBrk="1" hangingPunct="1"/>
            <a:r>
              <a:rPr lang="en-US" smtClean="0"/>
              <a:t>Another possible representation of the result is using Feynman path integral formulation.</a:t>
            </a:r>
          </a:p>
          <a:p>
            <a:pPr eaLnBrk="1" hangingPunct="1"/>
            <a:endParaRPr lang="en-US" smtClean="0"/>
          </a:p>
        </p:txBody>
      </p:sp>
      <p:sp>
        <p:nvSpPr>
          <p:cNvPr id="79876"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FD9DD519-FF53-4ADA-A3AF-1730EA8E5F4D}" type="slidenum">
              <a:rPr lang="en-US" sz="1200">
                <a:latin typeface="Arial" charset="0"/>
              </a:rPr>
              <a:pPr algn="r" defTabSz="904875"/>
              <a:t>43</a:t>
            </a:fld>
            <a:endParaRPr lang="en-US" sz="1200">
              <a:latin typeface="Arial"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a:ln/>
        </p:spPr>
      </p:sp>
      <p:sp>
        <p:nvSpPr>
          <p:cNvPr id="80899" name="Notes Placeholder 2"/>
          <p:cNvSpPr>
            <a:spLocks noGrp="1"/>
          </p:cNvSpPr>
          <p:nvPr>
            <p:ph type="body" idx="1"/>
          </p:nvPr>
        </p:nvSpPr>
        <p:spPr>
          <a:noFill/>
          <a:ln/>
        </p:spPr>
        <p:txBody>
          <a:bodyPr/>
          <a:lstStyle/>
          <a:p>
            <a:pPr eaLnBrk="1" hangingPunct="1"/>
            <a:r>
              <a:rPr lang="en-US" smtClean="0"/>
              <a:t>Every operator is in interaction picture, dropped superscript I for simplicity. The Wick theorem is valid if the expectation &lt; … &gt; is with respect to a quadratic weight.  For a proof, see Rammer.</a:t>
            </a:r>
          </a:p>
          <a:p>
            <a:pPr eaLnBrk="1" hangingPunct="1"/>
            <a:endParaRPr lang="en-US" smtClean="0"/>
          </a:p>
          <a:p>
            <a:pPr eaLnBrk="1" hangingPunct="1"/>
            <a:endParaRPr lang="en-US" smtClean="0"/>
          </a:p>
        </p:txBody>
      </p:sp>
      <p:sp>
        <p:nvSpPr>
          <p:cNvPr id="80900"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20C97F2C-7BD8-4C5A-9D8A-63DEEE108F3C}" type="slidenum">
              <a:rPr lang="en-US" sz="1200">
                <a:latin typeface="Arial" charset="0"/>
              </a:rPr>
              <a:pPr algn="r" defTabSz="904875"/>
              <a:t>44</a:t>
            </a:fld>
            <a:endParaRPr lang="en-US" sz="1200">
              <a:latin typeface="Arial"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Rot="1" noChangeAspect="1" noChangeArrowheads="1" noTextEdit="1"/>
          </p:cNvSpPr>
          <p:nvPr>
            <p:ph type="sldImg"/>
          </p:nvPr>
        </p:nvSpPr>
        <p:spPr>
          <a:ln/>
        </p:spPr>
      </p:sp>
      <p:sp>
        <p:nvSpPr>
          <p:cNvPr id="142339" name="Rectangle 3"/>
          <p:cNvSpPr>
            <a:spLocks noGrp="1" noChangeArrowheads="1"/>
          </p:cNvSpPr>
          <p:nvPr>
            <p:ph type="body" idx="1"/>
          </p:nvPr>
        </p:nvSpPr>
        <p:spPr>
          <a:noFill/>
          <a:ln/>
        </p:spPr>
        <p:txBody>
          <a:bodyPr/>
          <a:lstStyle/>
          <a:p>
            <a:r>
              <a:rPr lang="en-US" smtClean="0"/>
              <a:t>See our review article or Rammer’s book.</a:t>
            </a:r>
          </a:p>
          <a:p>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noFill/>
          <a:ln/>
        </p:spPr>
        <p:txBody>
          <a:bodyPr/>
          <a:lstStyle/>
          <a:p>
            <a:pPr eaLnBrk="1" hangingPunct="1"/>
            <a:r>
              <a:rPr lang="en-US" dirty="0" smtClean="0"/>
              <a:t>Due to the last term, G should be read as connected</a:t>
            </a:r>
            <a:r>
              <a:rPr lang="en-US" baseline="0" dirty="0" smtClean="0"/>
              <a:t> part </a:t>
            </a:r>
            <a:r>
              <a:rPr lang="en-US" baseline="0" dirty="0" err="1" smtClean="0"/>
              <a:t>G_c</a:t>
            </a:r>
            <a:r>
              <a:rPr lang="en-US" baseline="0" dirty="0" smtClean="0"/>
              <a:t> only in the Dyson equation.</a:t>
            </a:r>
          </a:p>
          <a:p>
            <a:pPr eaLnBrk="1" hangingPunct="1"/>
            <a:endParaRPr lang="en-US" dirty="0" smtClean="0"/>
          </a:p>
        </p:txBody>
      </p:sp>
      <p:sp>
        <p:nvSpPr>
          <p:cNvPr id="81924"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FEE1BC38-6CA6-4FE3-A6B8-474B1432FF13}" type="slidenum">
              <a:rPr lang="en-US" sz="1200">
                <a:latin typeface="Arial" charset="0"/>
              </a:rPr>
              <a:pPr algn="r" defTabSz="904875"/>
              <a:t>46</a:t>
            </a:fld>
            <a:endParaRPr lang="en-US" sz="1200">
              <a:latin typeface="Arial"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a:ln/>
        </p:spPr>
      </p:sp>
      <p:sp>
        <p:nvSpPr>
          <p:cNvPr id="82947" name="Notes Placeholder 2"/>
          <p:cNvSpPr>
            <a:spLocks noGrp="1"/>
          </p:cNvSpPr>
          <p:nvPr>
            <p:ph type="body" idx="1"/>
          </p:nvPr>
        </p:nvSpPr>
        <p:spPr>
          <a:noFill/>
          <a:ln/>
        </p:spPr>
        <p:txBody>
          <a:bodyPr/>
          <a:lstStyle/>
          <a:p>
            <a:pPr eaLnBrk="1" hangingPunct="1"/>
            <a:r>
              <a:rPr lang="en-US" dirty="0" smtClean="0"/>
              <a:t>The self-energy diagrams are obtained by including all doubly or more connected diagrams removing the two external legs from the Green’s function diagrams.  For a more systematic exposition of the Feynman-diagrammatic expansion, see Fetter and </a:t>
            </a:r>
            <a:r>
              <a:rPr lang="en-US" dirty="0" err="1" smtClean="0"/>
              <a:t>Welecka</a:t>
            </a:r>
            <a:r>
              <a:rPr lang="en-US" dirty="0" smtClean="0"/>
              <a:t>.   </a:t>
            </a:r>
            <a:r>
              <a:rPr lang="en-US" dirty="0" err="1" smtClean="0"/>
              <a:t>hbar</a:t>
            </a:r>
            <a:r>
              <a:rPr lang="en-US" dirty="0" smtClean="0"/>
              <a:t> was set to 1 in</a:t>
            </a:r>
            <a:r>
              <a:rPr lang="en-US" baseline="0" dirty="0" smtClean="0"/>
              <a:t> the diagrams.</a:t>
            </a:r>
            <a:endParaRPr lang="en-US" dirty="0" smtClean="0"/>
          </a:p>
          <a:p>
            <a:pPr eaLnBrk="1" hangingPunct="1"/>
            <a:endParaRPr lang="en-US" dirty="0" smtClean="0"/>
          </a:p>
        </p:txBody>
      </p:sp>
      <p:sp>
        <p:nvSpPr>
          <p:cNvPr id="82948"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7A47431F-82EA-45F0-A243-AFBBC5CA045C}" type="slidenum">
              <a:rPr lang="en-US" sz="1200">
                <a:latin typeface="Arial" charset="0"/>
              </a:rPr>
              <a:pPr algn="r" defTabSz="904875"/>
              <a:t>47</a:t>
            </a:fld>
            <a:endParaRPr lang="en-US" sz="1200">
              <a:latin typeface="Arial"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a:ln/>
        </p:spPr>
      </p:sp>
      <p:sp>
        <p:nvSpPr>
          <p:cNvPr id="83971" name="Notes Placeholder 2"/>
          <p:cNvSpPr>
            <a:spLocks noGrp="1"/>
          </p:cNvSpPr>
          <p:nvPr>
            <p:ph type="body" idx="1"/>
          </p:nvPr>
        </p:nvSpPr>
        <p:spPr>
          <a:noFill/>
          <a:ln/>
        </p:spPr>
        <p:txBody>
          <a:bodyPr/>
          <a:lstStyle/>
          <a:p>
            <a:pPr eaLnBrk="1" hangingPunct="1"/>
            <a:r>
              <a:rPr lang="en-US" smtClean="0"/>
              <a:t>See also figure 3 in J.-S. Wang, X. Ni, and J.-W. Jiang,  Phys. Rev. B </a:t>
            </a:r>
            <a:r>
              <a:rPr lang="en-US" b="1" smtClean="0"/>
              <a:t>80</a:t>
            </a:r>
            <a:r>
              <a:rPr lang="en-US" smtClean="0"/>
              <a:t>, 224302 (2009). </a:t>
            </a:r>
          </a:p>
          <a:p>
            <a:pPr eaLnBrk="1" hangingPunct="1"/>
            <a:endParaRPr lang="en-US" smtClean="0"/>
          </a:p>
        </p:txBody>
      </p:sp>
      <p:sp>
        <p:nvSpPr>
          <p:cNvPr id="83972"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4D911C49-5704-4BA4-B2FD-DF4383A5FE61}" type="slidenum">
              <a:rPr lang="en-US" sz="1200">
                <a:latin typeface="Arial" charset="0"/>
              </a:rPr>
              <a:pPr algn="r" defTabSz="904875"/>
              <a:t>48</a:t>
            </a:fld>
            <a:endParaRPr lang="en-US" sz="1200">
              <a:latin typeface="Arial"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ln/>
        </p:spPr>
      </p:sp>
      <p:sp>
        <p:nvSpPr>
          <p:cNvPr id="84995" name="Notes Placeholder 2"/>
          <p:cNvSpPr>
            <a:spLocks noGrp="1"/>
          </p:cNvSpPr>
          <p:nvPr>
            <p:ph type="body" idx="1"/>
          </p:nvPr>
        </p:nvSpPr>
        <p:spPr>
          <a:noFill/>
          <a:ln/>
        </p:spPr>
        <p:txBody>
          <a:bodyPr/>
          <a:lstStyle/>
          <a:p>
            <a:pPr eaLnBrk="1" hangingPunct="1"/>
            <a:r>
              <a:rPr lang="en-US" smtClean="0"/>
              <a:t>Two adiabatic switch-on’s.</a:t>
            </a:r>
          </a:p>
          <a:p>
            <a:pPr eaLnBrk="1" hangingPunct="1"/>
            <a:endParaRPr lang="en-US" smtClean="0"/>
          </a:p>
        </p:txBody>
      </p:sp>
      <p:sp>
        <p:nvSpPr>
          <p:cNvPr id="84996"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AB506A97-0555-4359-BAFD-BC6D8E4C79E0}" type="slidenum">
              <a:rPr lang="en-US" sz="1200">
                <a:latin typeface="Arial" charset="0"/>
              </a:rPr>
              <a:pPr algn="r" defTabSz="904875"/>
              <a:t>49</a:t>
            </a:fld>
            <a:endParaRPr lang="en-US" sz="1200">
              <a:latin typeface="Arial"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ln/>
        </p:spPr>
      </p:sp>
      <p:sp>
        <p:nvSpPr>
          <p:cNvPr id="84995" name="Notes Placeholder 2"/>
          <p:cNvSpPr>
            <a:spLocks noGrp="1"/>
          </p:cNvSpPr>
          <p:nvPr>
            <p:ph type="body" idx="1"/>
          </p:nvPr>
        </p:nvSpPr>
        <p:spPr>
          <a:noFill/>
          <a:ln/>
        </p:spPr>
        <p:txBody>
          <a:bodyPr/>
          <a:lstStyle/>
          <a:p>
            <a:pPr eaLnBrk="1" hangingPunct="1"/>
            <a:r>
              <a:rPr lang="en-US" smtClean="0"/>
              <a:t>Two adiabatic switch-on’s.</a:t>
            </a:r>
          </a:p>
          <a:p>
            <a:pPr eaLnBrk="1" hangingPunct="1"/>
            <a:endParaRPr lang="en-US" smtClean="0"/>
          </a:p>
        </p:txBody>
      </p:sp>
      <p:sp>
        <p:nvSpPr>
          <p:cNvPr id="84996"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AB506A97-0555-4359-BAFD-BC6D8E4C79E0}" type="slidenum">
              <a:rPr lang="en-US" sz="1200">
                <a:latin typeface="Arial" charset="0"/>
              </a:rPr>
              <a:pPr algn="r" defTabSz="904875"/>
              <a:t>50</a:t>
            </a:fld>
            <a:endParaRPr lang="en-US" sz="1200">
              <a:latin typeface="Arial"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a:ln/>
        </p:spPr>
      </p:sp>
      <p:sp>
        <p:nvSpPr>
          <p:cNvPr id="86019" name="Notes Placeholder 2"/>
          <p:cNvSpPr>
            <a:spLocks noGrp="1"/>
          </p:cNvSpPr>
          <p:nvPr>
            <p:ph type="body" idx="1"/>
          </p:nvPr>
        </p:nvSpPr>
        <p:spPr>
          <a:noFill/>
          <a:ln/>
        </p:spPr>
        <p:txBody>
          <a:bodyPr/>
          <a:lstStyle/>
          <a:p>
            <a:pPr eaLnBrk="1" hangingPunct="1"/>
            <a:endParaRPr lang="en-US" smtClean="0"/>
          </a:p>
        </p:txBody>
      </p:sp>
      <p:sp>
        <p:nvSpPr>
          <p:cNvPr id="86020"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40DBC351-5302-4814-AF63-5964D2FACBED}" type="slidenum">
              <a:rPr lang="en-US" sz="1200">
                <a:latin typeface="Arial" charset="0"/>
              </a:rPr>
              <a:pPr algn="r" defTabSz="904875"/>
              <a:t>51</a:t>
            </a:fld>
            <a:endParaRPr lang="en-US" sz="1200">
              <a:latin typeface="Arial"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a:ln/>
        </p:spPr>
      </p:sp>
      <p:sp>
        <p:nvSpPr>
          <p:cNvPr id="87043" name="Notes Placeholder 2"/>
          <p:cNvSpPr>
            <a:spLocks noGrp="1"/>
          </p:cNvSpPr>
          <p:nvPr>
            <p:ph type="body" idx="1"/>
          </p:nvPr>
        </p:nvSpPr>
        <p:spPr>
          <a:noFill/>
          <a:ln/>
        </p:spPr>
        <p:txBody>
          <a:bodyPr/>
          <a:lstStyle/>
          <a:p>
            <a:pPr eaLnBrk="1" hangingPunct="1"/>
            <a:endParaRPr lang="en-US" smtClean="0"/>
          </a:p>
        </p:txBody>
      </p:sp>
      <p:sp>
        <p:nvSpPr>
          <p:cNvPr id="87044"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2AA52FC5-DE47-4C78-90E4-6268066B50BD}" type="slidenum">
              <a:rPr lang="en-US" sz="1200">
                <a:latin typeface="Arial" charset="0"/>
              </a:rPr>
              <a:pPr algn="r" defTabSz="904875"/>
              <a:t>52</a:t>
            </a:fld>
            <a:endParaRPr lang="en-US" sz="1200">
              <a:latin typeface="Arial"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a:ln/>
        </p:spPr>
      </p:sp>
      <p:sp>
        <p:nvSpPr>
          <p:cNvPr id="88067" name="Notes Placeholder 2"/>
          <p:cNvSpPr>
            <a:spLocks noGrp="1"/>
          </p:cNvSpPr>
          <p:nvPr>
            <p:ph type="body" idx="1"/>
          </p:nvPr>
        </p:nvSpPr>
        <p:spPr>
          <a:noFill/>
          <a:ln/>
        </p:spPr>
        <p:txBody>
          <a:bodyPr/>
          <a:lstStyle/>
          <a:p>
            <a:pPr eaLnBrk="1" hangingPunct="1"/>
            <a:r>
              <a:rPr lang="en-US" smtClean="0"/>
              <a:t>In obtaining G</a:t>
            </a:r>
            <a:r>
              <a:rPr lang="en-US" baseline="-25000" smtClean="0"/>
              <a:t>LC</a:t>
            </a:r>
            <a:r>
              <a:rPr lang="en-US" smtClean="0"/>
              <a:t>, an arbitrary function satisfying (d/dtau^2 + K</a:t>
            </a:r>
            <a:r>
              <a:rPr lang="en-US" baseline="30000" smtClean="0"/>
              <a:t>L</a:t>
            </a:r>
            <a:r>
              <a:rPr lang="en-US" smtClean="0"/>
              <a:t>) f = 0 is omitted. Absence of this term is consistent with adiabatic switch-on from Feynman diagrammatic expansion.</a:t>
            </a:r>
          </a:p>
          <a:p>
            <a:pPr eaLnBrk="1" hangingPunct="1"/>
            <a:endParaRPr lang="en-US" smtClean="0"/>
          </a:p>
        </p:txBody>
      </p:sp>
      <p:sp>
        <p:nvSpPr>
          <p:cNvPr id="88068"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0798A1AA-C898-43FF-8A9D-0FB4850177E4}" type="slidenum">
              <a:rPr lang="en-US" sz="1200">
                <a:latin typeface="Arial" charset="0"/>
              </a:rPr>
              <a:pPr algn="r" defTabSz="904875"/>
              <a:t>54</a:t>
            </a:fld>
            <a:endParaRPr lang="en-US" sz="1200">
              <a:latin typeface="Arial"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a:ln/>
        </p:spPr>
      </p:sp>
      <p:sp>
        <p:nvSpPr>
          <p:cNvPr id="89091" name="Notes Placeholder 2"/>
          <p:cNvSpPr>
            <a:spLocks noGrp="1"/>
          </p:cNvSpPr>
          <p:nvPr>
            <p:ph type="body" idx="1"/>
          </p:nvPr>
        </p:nvSpPr>
        <p:spPr>
          <a:noFill/>
          <a:ln/>
        </p:spPr>
        <p:txBody>
          <a:bodyPr/>
          <a:lstStyle/>
          <a:p>
            <a:pPr eaLnBrk="1" hangingPunct="1"/>
            <a:r>
              <a:rPr lang="en-US" smtClean="0"/>
              <a:t>In this derivation, we assume </a:t>
            </a:r>
            <a:r>
              <a:rPr lang="en-US" i="1" smtClean="0"/>
              <a:t>H</a:t>
            </a:r>
            <a:r>
              <a:rPr lang="en-US" baseline="-25000" smtClean="0"/>
              <a:t>n</a:t>
            </a:r>
            <a:r>
              <a:rPr lang="en-US" smtClean="0"/>
              <a:t> = 0.</a:t>
            </a:r>
          </a:p>
          <a:p>
            <a:pPr eaLnBrk="1" hangingPunct="1"/>
            <a:endParaRPr lang="en-US" smtClean="0"/>
          </a:p>
        </p:txBody>
      </p:sp>
      <p:sp>
        <p:nvSpPr>
          <p:cNvPr id="89092"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A5D2E561-68AB-4F3C-A488-6C05ABE68E35}" type="slidenum">
              <a:rPr lang="en-US" sz="1200">
                <a:latin typeface="Arial" charset="0"/>
              </a:rPr>
              <a:pPr algn="r" defTabSz="904875"/>
              <a:t>55</a:t>
            </a:fld>
            <a:endParaRPr lang="en-US" sz="1200">
              <a:latin typeface="Arial"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a:ln/>
        </p:spPr>
      </p:sp>
      <p:sp>
        <p:nvSpPr>
          <p:cNvPr id="90115" name="Notes Placeholder 2"/>
          <p:cNvSpPr>
            <a:spLocks noGrp="1"/>
          </p:cNvSpPr>
          <p:nvPr>
            <p:ph type="body" idx="1"/>
          </p:nvPr>
        </p:nvSpPr>
        <p:spPr>
          <a:noFill/>
          <a:ln/>
        </p:spPr>
        <p:txBody>
          <a:bodyPr/>
          <a:lstStyle/>
          <a:p>
            <a:pPr eaLnBrk="1" hangingPunct="1"/>
            <a:r>
              <a:rPr lang="en-US" smtClean="0"/>
              <a:t>Need to use the relation between G</a:t>
            </a:r>
            <a:r>
              <a:rPr lang="en-US" baseline="30000" smtClean="0"/>
              <a:t>++</a:t>
            </a:r>
            <a:r>
              <a:rPr lang="en-US" smtClean="0"/>
              <a:t>, G</a:t>
            </a:r>
            <a:r>
              <a:rPr lang="en-US" baseline="30000" smtClean="0"/>
              <a:t>- -</a:t>
            </a:r>
            <a:r>
              <a:rPr lang="en-US" smtClean="0"/>
              <a:t>, G</a:t>
            </a:r>
            <a:r>
              <a:rPr lang="en-US" baseline="30000" smtClean="0"/>
              <a:t>+-</a:t>
            </a:r>
            <a:r>
              <a:rPr lang="en-US" smtClean="0"/>
              <a:t>, and G</a:t>
            </a:r>
            <a:r>
              <a:rPr lang="en-US" baseline="30000" smtClean="0"/>
              <a:t>+-</a:t>
            </a:r>
            <a:r>
              <a:rPr lang="en-US" smtClean="0"/>
              <a:t> with G</a:t>
            </a:r>
            <a:r>
              <a:rPr lang="en-US" baseline="30000" smtClean="0"/>
              <a:t>r</a:t>
            </a:r>
            <a:r>
              <a:rPr lang="en-US" smtClean="0"/>
              <a:t> and G</a:t>
            </a:r>
            <a:r>
              <a:rPr lang="en-US" baseline="30000" smtClean="0"/>
              <a:t>&lt;</a:t>
            </a:r>
            <a:r>
              <a:rPr lang="en-US" smtClean="0"/>
              <a:t>.   See Haug &amp; Jauho, page 66.</a:t>
            </a:r>
          </a:p>
          <a:p>
            <a:pPr eaLnBrk="1" hangingPunct="1"/>
            <a:endParaRPr lang="en-US" smtClean="0"/>
          </a:p>
          <a:p>
            <a:pPr eaLnBrk="1" hangingPunct="1"/>
            <a:endParaRPr lang="en-US" smtClean="0"/>
          </a:p>
          <a:p>
            <a:pPr eaLnBrk="1" hangingPunct="1"/>
            <a:endParaRPr lang="en-US" smtClean="0"/>
          </a:p>
        </p:txBody>
      </p:sp>
      <p:sp>
        <p:nvSpPr>
          <p:cNvPr id="90116"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69331424-5823-492C-9973-095580835D26}" type="slidenum">
              <a:rPr lang="en-US" sz="1200">
                <a:latin typeface="Arial" charset="0"/>
              </a:rPr>
              <a:pPr algn="r" defTabSz="904875"/>
              <a:t>59</a:t>
            </a:fld>
            <a:endParaRPr lang="en-US" sz="1200">
              <a:latin typeface="Arial"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a:ln/>
        </p:spPr>
      </p:sp>
      <p:sp>
        <p:nvSpPr>
          <p:cNvPr id="91139" name="Notes Placeholder 2"/>
          <p:cNvSpPr>
            <a:spLocks noGrp="1"/>
          </p:cNvSpPr>
          <p:nvPr>
            <p:ph type="body" idx="1"/>
          </p:nvPr>
        </p:nvSpPr>
        <p:spPr>
          <a:noFill/>
          <a:ln/>
        </p:spPr>
        <p:txBody>
          <a:bodyPr/>
          <a:lstStyle/>
          <a:p>
            <a:pPr eaLnBrk="1" hangingPunct="1"/>
            <a:r>
              <a:rPr lang="en-US" smtClean="0"/>
              <a:t>In deriving the last line, we use the fact (g</a:t>
            </a:r>
            <a:r>
              <a:rPr lang="en-US" baseline="30000" smtClean="0"/>
              <a:t>r</a:t>
            </a:r>
            <a:r>
              <a:rPr lang="en-US" smtClean="0"/>
              <a:t>)</a:t>
            </a:r>
            <a:r>
              <a:rPr lang="en-US" baseline="30000" smtClean="0"/>
              <a:t>-1</a:t>
            </a:r>
            <a:r>
              <a:rPr lang="en-US" smtClean="0"/>
              <a:t> g</a:t>
            </a:r>
            <a:r>
              <a:rPr lang="en-US" baseline="30000" smtClean="0"/>
              <a:t>&lt;</a:t>
            </a:r>
            <a:r>
              <a:rPr lang="en-US" smtClean="0"/>
              <a:t> = 0.</a:t>
            </a:r>
          </a:p>
        </p:txBody>
      </p:sp>
      <p:sp>
        <p:nvSpPr>
          <p:cNvPr id="91140"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46246EF7-DF7D-4F53-B32F-A362BF55214A}" type="slidenum">
              <a:rPr lang="en-US" sz="1200">
                <a:latin typeface="Arial" charset="0"/>
              </a:rPr>
              <a:pPr algn="r" defTabSz="904875"/>
              <a:t>60</a:t>
            </a:fld>
            <a:endParaRPr lang="en-US" sz="1200">
              <a:latin typeface="Arial"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a:ln/>
        </p:spPr>
      </p:sp>
      <p:sp>
        <p:nvSpPr>
          <p:cNvPr id="92163" name="Notes Placeholder 2"/>
          <p:cNvSpPr>
            <a:spLocks noGrp="1"/>
          </p:cNvSpPr>
          <p:nvPr>
            <p:ph type="body" idx="1"/>
          </p:nvPr>
        </p:nvSpPr>
        <p:spPr>
          <a:noFill/>
          <a:ln/>
        </p:spPr>
        <p:txBody>
          <a:bodyPr/>
          <a:lstStyle/>
          <a:p>
            <a:pPr eaLnBrk="1" hangingPunct="1"/>
            <a:r>
              <a:rPr lang="en-US" smtClean="0"/>
              <a:t>I</a:t>
            </a:r>
            <a:r>
              <a:rPr lang="en-US" baseline="-25000" smtClean="0"/>
              <a:t>L</a:t>
            </a:r>
            <a:r>
              <a:rPr lang="en-US" smtClean="0"/>
              <a:t> is energy flowing out of the left lead into the center.  This expression can be proving to be real, no need to take Re.  Above equation works for general nonlinear case.</a:t>
            </a:r>
          </a:p>
          <a:p>
            <a:pPr eaLnBrk="1" hangingPunct="1"/>
            <a:endParaRPr lang="en-US" smtClean="0"/>
          </a:p>
        </p:txBody>
      </p:sp>
      <p:sp>
        <p:nvSpPr>
          <p:cNvPr id="92164"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8CF63A86-AF9C-43B8-80C9-FB69EEBB21D7}" type="slidenum">
              <a:rPr lang="en-US" sz="1200">
                <a:latin typeface="Arial" charset="0"/>
              </a:rPr>
              <a:pPr algn="r" defTabSz="904875"/>
              <a:t>61</a:t>
            </a:fld>
            <a:endParaRPr lang="en-US" sz="1200">
              <a:latin typeface="Arial"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a:ln/>
        </p:spPr>
      </p:sp>
      <p:sp>
        <p:nvSpPr>
          <p:cNvPr id="93187" name="Notes Placeholder 2"/>
          <p:cNvSpPr>
            <a:spLocks noGrp="1"/>
          </p:cNvSpPr>
          <p:nvPr>
            <p:ph type="body" idx="1"/>
          </p:nvPr>
        </p:nvSpPr>
        <p:spPr>
          <a:noFill/>
          <a:ln/>
        </p:spPr>
        <p:txBody>
          <a:bodyPr/>
          <a:lstStyle/>
          <a:p>
            <a:pPr eaLnBrk="1" hangingPunct="1"/>
            <a:r>
              <a:rPr lang="en-US" smtClean="0"/>
              <a:t>The symmetrization appears necessary to get the Caroli formula.  Caroli formula is valid only for ballistic case where H</a:t>
            </a:r>
            <a:r>
              <a:rPr lang="en-US" baseline="-25000" smtClean="0"/>
              <a:t>n</a:t>
            </a:r>
            <a:r>
              <a:rPr lang="en-US" smtClean="0"/>
              <a:t> = 0.</a:t>
            </a:r>
          </a:p>
          <a:p>
            <a:pPr eaLnBrk="1" hangingPunct="1"/>
            <a:endParaRPr lang="en-US" smtClean="0"/>
          </a:p>
        </p:txBody>
      </p:sp>
      <p:sp>
        <p:nvSpPr>
          <p:cNvPr id="93188"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B56328E3-2A01-4BA7-9A37-01406F46A75A}" type="slidenum">
              <a:rPr lang="en-US" sz="1200">
                <a:latin typeface="Arial" charset="0"/>
              </a:rPr>
              <a:pPr algn="r" defTabSz="904875"/>
              <a:t>62</a:t>
            </a:fld>
            <a:endParaRPr lang="en-US" sz="1200">
              <a:latin typeface="Arial"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a:ln/>
        </p:spPr>
      </p:sp>
      <p:sp>
        <p:nvSpPr>
          <p:cNvPr id="94211" name="Notes Placeholder 2"/>
          <p:cNvSpPr>
            <a:spLocks noGrp="1"/>
          </p:cNvSpPr>
          <p:nvPr>
            <p:ph type="body" idx="1"/>
          </p:nvPr>
        </p:nvSpPr>
        <p:spPr>
          <a:noFill/>
          <a:ln/>
        </p:spPr>
        <p:txBody>
          <a:bodyPr/>
          <a:lstStyle/>
          <a:p>
            <a:pPr eaLnBrk="1" hangingPunct="1"/>
            <a:r>
              <a:rPr lang="en-US" smtClean="0"/>
              <a:t>The matrix K is infinite in both directions.</a:t>
            </a:r>
          </a:p>
          <a:p>
            <a:pPr eaLnBrk="1" hangingPunct="1"/>
            <a:endParaRPr lang="en-US" smtClean="0"/>
          </a:p>
        </p:txBody>
      </p:sp>
      <p:sp>
        <p:nvSpPr>
          <p:cNvPr id="94212"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E45D6845-66DF-4B33-A624-FD01065B8F4D}" type="slidenum">
              <a:rPr lang="en-US" sz="1200">
                <a:latin typeface="Arial" charset="0"/>
              </a:rPr>
              <a:pPr algn="r" defTabSz="904875"/>
              <a:t>64</a:t>
            </a:fld>
            <a:endParaRPr lang="en-US" sz="1200">
              <a:latin typeface="Arial"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a:ln/>
        </p:spPr>
      </p:sp>
      <p:sp>
        <p:nvSpPr>
          <p:cNvPr id="95235" name="Notes Placeholder 2"/>
          <p:cNvSpPr>
            <a:spLocks noGrp="1"/>
          </p:cNvSpPr>
          <p:nvPr>
            <p:ph type="body" idx="1"/>
          </p:nvPr>
        </p:nvSpPr>
        <p:spPr>
          <a:noFill/>
          <a:ln/>
        </p:spPr>
        <p:txBody>
          <a:bodyPr/>
          <a:lstStyle/>
          <a:p>
            <a:pPr eaLnBrk="1" hangingPunct="1"/>
            <a:r>
              <a:rPr lang="en-US" smtClean="0"/>
              <a:t>K</a:t>
            </a:r>
            <a:r>
              <a:rPr lang="en-US" baseline="30000" smtClean="0"/>
              <a:t>R</a:t>
            </a:r>
            <a:r>
              <a:rPr lang="en-US" smtClean="0"/>
              <a:t> is semi-finite,  V is nonzero only at the corner.</a:t>
            </a:r>
          </a:p>
          <a:p>
            <a:pPr eaLnBrk="1" hangingPunct="1"/>
            <a:endParaRPr lang="en-US" smtClean="0"/>
          </a:p>
        </p:txBody>
      </p:sp>
      <p:sp>
        <p:nvSpPr>
          <p:cNvPr id="95236"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130FB17F-EFE2-45BC-A946-1BA3A80BBE75}" type="slidenum">
              <a:rPr lang="en-US" sz="1200">
                <a:latin typeface="Arial" charset="0"/>
              </a:rPr>
              <a:pPr algn="r" defTabSz="904875"/>
              <a:t>65</a:t>
            </a:fld>
            <a:endParaRPr lang="en-US" sz="1200">
              <a:latin typeface="Arial"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a:ln/>
        </p:spPr>
      </p:sp>
      <p:sp>
        <p:nvSpPr>
          <p:cNvPr id="96259" name="Notes Placeholder 2"/>
          <p:cNvSpPr>
            <a:spLocks noGrp="1"/>
          </p:cNvSpPr>
          <p:nvPr>
            <p:ph type="body" idx="1"/>
          </p:nvPr>
        </p:nvSpPr>
        <p:spPr>
          <a:noFill/>
          <a:ln/>
        </p:spPr>
        <p:txBody>
          <a:bodyPr/>
          <a:lstStyle/>
          <a:p>
            <a:pPr eaLnBrk="1" hangingPunct="1"/>
            <a:r>
              <a:rPr lang="en-US" smtClean="0">
                <a:latin typeface="Times New Roman" pitchFamily="18" charset="0"/>
                <a:cs typeface="Times New Roman" pitchFamily="18" charset="0"/>
              </a:rPr>
              <a:t>Σ</a:t>
            </a:r>
            <a:r>
              <a:rPr lang="en-US" baseline="-25000" smtClean="0">
                <a:latin typeface="Times New Roman" pitchFamily="18" charset="0"/>
                <a:cs typeface="Times New Roman" pitchFamily="18" charset="0"/>
              </a:rPr>
              <a:t>R</a:t>
            </a:r>
            <a:r>
              <a:rPr lang="en-US" smtClean="0">
                <a:latin typeface="Times New Roman" pitchFamily="18" charset="0"/>
                <a:cs typeface="Times New Roman" pitchFamily="18" charset="0"/>
              </a:rPr>
              <a:t> is nonzero only for the lower right corner.</a:t>
            </a:r>
            <a:endParaRPr lang="en-US" smtClean="0"/>
          </a:p>
        </p:txBody>
      </p:sp>
      <p:sp>
        <p:nvSpPr>
          <p:cNvPr id="96260"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9BDDCFE2-CB62-4B88-94CF-103AF2AA2F60}" type="slidenum">
              <a:rPr lang="en-US" sz="1200">
                <a:latin typeface="Arial" charset="0"/>
              </a:rPr>
              <a:pPr algn="r" defTabSz="904875"/>
              <a:t>66</a:t>
            </a:fld>
            <a:endParaRPr lang="en-US" sz="1200">
              <a:latin typeface="Arial"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a:ln/>
        </p:spPr>
      </p:sp>
      <p:sp>
        <p:nvSpPr>
          <p:cNvPr id="97283" name="Notes Placeholder 2"/>
          <p:cNvSpPr>
            <a:spLocks noGrp="1"/>
          </p:cNvSpPr>
          <p:nvPr>
            <p:ph type="body" idx="1"/>
          </p:nvPr>
        </p:nvSpPr>
        <p:spPr>
          <a:noFill/>
          <a:ln/>
        </p:spPr>
        <p:txBody>
          <a:bodyPr/>
          <a:lstStyle/>
          <a:p>
            <a:pPr eaLnBrk="1" hangingPunct="1"/>
            <a:r>
              <a:rPr lang="en-US" smtClean="0"/>
              <a:t>The last formula </a:t>
            </a:r>
            <a:r>
              <a:rPr lang="el-GR" smtClean="0">
                <a:latin typeface="Times New Roman" pitchFamily="18" charset="0"/>
                <a:cs typeface="Times New Roman" pitchFamily="18" charset="0"/>
              </a:rPr>
              <a:t>σ</a:t>
            </a:r>
            <a:r>
              <a:rPr lang="en-US" smtClean="0">
                <a:latin typeface="Times New Roman" pitchFamily="18" charset="0"/>
                <a:cs typeface="Times New Roman" pitchFamily="18" charset="0"/>
              </a:rPr>
              <a:t> is called universal conductance.</a:t>
            </a:r>
          </a:p>
          <a:p>
            <a:pPr eaLnBrk="1" hangingPunct="1"/>
            <a:endParaRPr lang="el-GR" smtClean="0">
              <a:latin typeface="Times New Roman" pitchFamily="18" charset="0"/>
              <a:cs typeface="Times New Roman" pitchFamily="18" charset="0"/>
            </a:endParaRPr>
          </a:p>
        </p:txBody>
      </p:sp>
      <p:sp>
        <p:nvSpPr>
          <p:cNvPr id="97284"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4B105930-4EA7-4488-8FAB-8B8294C28E3D}" type="slidenum">
              <a:rPr lang="en-US" sz="1200">
                <a:latin typeface="Arial" charset="0"/>
              </a:rPr>
              <a:pPr algn="r" defTabSz="904875"/>
              <a:t>67</a:t>
            </a:fld>
            <a:endParaRPr lang="en-US" sz="1200">
              <a:latin typeface="Arial"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a:ln/>
        </p:spPr>
      </p:sp>
      <p:sp>
        <p:nvSpPr>
          <p:cNvPr id="98307" name="Notes Placeholder 2"/>
          <p:cNvSpPr>
            <a:spLocks noGrp="1"/>
          </p:cNvSpPr>
          <p:nvPr>
            <p:ph type="body" idx="1"/>
          </p:nvPr>
        </p:nvSpPr>
        <p:spPr>
          <a:noFill/>
          <a:ln/>
        </p:spPr>
        <p:txBody>
          <a:bodyPr/>
          <a:lstStyle/>
          <a:p>
            <a:pPr eaLnBrk="1" hangingPunct="1"/>
            <a:r>
              <a:rPr lang="en-US" smtClean="0"/>
              <a:t>The algorithm is due to Lopez Sancho et al (1985). Typically, 10 to 20 iterations should be already converged.</a:t>
            </a:r>
          </a:p>
          <a:p>
            <a:pPr eaLnBrk="1" hangingPunct="1"/>
            <a:endParaRPr lang="en-US" smtClean="0"/>
          </a:p>
        </p:txBody>
      </p:sp>
      <p:sp>
        <p:nvSpPr>
          <p:cNvPr id="98308"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2D063454-EA36-4231-B613-3A5C00B41F6D}" type="slidenum">
              <a:rPr lang="en-US" sz="1200">
                <a:latin typeface="Arial" charset="0"/>
              </a:rPr>
              <a:pPr algn="r" defTabSz="904875"/>
              <a:t>68</a:t>
            </a:fld>
            <a:endParaRPr lang="en-US" sz="1200">
              <a:latin typeface="Arial"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a:ln/>
        </p:spPr>
      </p:sp>
      <p:sp>
        <p:nvSpPr>
          <p:cNvPr id="99331" name="Notes Placeholder 2"/>
          <p:cNvSpPr>
            <a:spLocks noGrp="1"/>
          </p:cNvSpPr>
          <p:nvPr>
            <p:ph type="body" idx="1"/>
          </p:nvPr>
        </p:nvSpPr>
        <p:spPr>
          <a:noFill/>
          <a:ln/>
        </p:spPr>
        <p:txBody>
          <a:bodyPr/>
          <a:lstStyle/>
          <a:p>
            <a:pPr eaLnBrk="1" hangingPunct="1"/>
            <a:r>
              <a:rPr lang="en-US" smtClean="0"/>
              <a:t>The force constants were symmetrized using the method of Mingo et al (2008). Calculation was performed by Lü Jingtao.</a:t>
            </a:r>
          </a:p>
          <a:p>
            <a:pPr eaLnBrk="1" hangingPunct="1"/>
            <a:endParaRPr lang="en-US" smtClean="0"/>
          </a:p>
          <a:p>
            <a:pPr eaLnBrk="1" hangingPunct="1"/>
            <a:endParaRPr lang="en-US" smtClean="0"/>
          </a:p>
        </p:txBody>
      </p:sp>
      <p:sp>
        <p:nvSpPr>
          <p:cNvPr id="99332"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E995BBE8-B7ED-4E20-93B9-C9B4C7C830D1}" type="slidenum">
              <a:rPr lang="en-US" sz="1200">
                <a:latin typeface="Arial" charset="0"/>
              </a:rPr>
              <a:pPr algn="r" defTabSz="904875"/>
              <a:t>70</a:t>
            </a:fld>
            <a:endParaRPr lang="en-US" sz="1200">
              <a:latin typeface="Arial"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ln/>
        </p:spPr>
      </p:sp>
      <p:sp>
        <p:nvSpPr>
          <p:cNvPr id="100355" name="Notes Placeholder 2"/>
          <p:cNvSpPr>
            <a:spLocks noGrp="1"/>
          </p:cNvSpPr>
          <p:nvPr>
            <p:ph type="body" idx="1"/>
          </p:nvPr>
        </p:nvSpPr>
        <p:spPr>
          <a:noFill/>
          <a:ln/>
        </p:spPr>
        <p:txBody>
          <a:bodyPr/>
          <a:lstStyle/>
          <a:p>
            <a:pPr eaLnBrk="1" hangingPunct="1"/>
            <a:r>
              <a:rPr lang="en-US" smtClean="0"/>
              <a:t>The nonlinear result may be not correct at the low frequency end.</a:t>
            </a:r>
          </a:p>
          <a:p>
            <a:pPr eaLnBrk="1" hangingPunct="1"/>
            <a:endParaRPr lang="en-US" smtClean="0"/>
          </a:p>
        </p:txBody>
      </p:sp>
      <p:sp>
        <p:nvSpPr>
          <p:cNvPr id="100356"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A38F66FA-E925-4054-9063-B2D28280DE6A}" type="slidenum">
              <a:rPr lang="en-US" sz="1200">
                <a:latin typeface="Arial" charset="0"/>
              </a:rPr>
              <a:pPr algn="r" defTabSz="904875"/>
              <a:t>71</a:t>
            </a:fld>
            <a:endParaRPr lang="en-US" sz="1200">
              <a:latin typeface="Arial"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Slide Image Placeholder 1"/>
          <p:cNvSpPr>
            <a:spLocks noGrp="1" noRot="1" noChangeAspect="1" noTextEdit="1"/>
          </p:cNvSpPr>
          <p:nvPr>
            <p:ph type="sldImg"/>
          </p:nvPr>
        </p:nvSpPr>
        <p:spPr>
          <a:ln/>
        </p:spPr>
      </p:sp>
      <p:sp>
        <p:nvSpPr>
          <p:cNvPr id="144387" name="Notes Placeholder 2"/>
          <p:cNvSpPr>
            <a:spLocks noGrp="1"/>
          </p:cNvSpPr>
          <p:nvPr>
            <p:ph type="body" idx="1"/>
          </p:nvPr>
        </p:nvSpPr>
        <p:spPr>
          <a:noFill/>
          <a:ln/>
        </p:spPr>
        <p:txBody>
          <a:bodyPr/>
          <a:lstStyle/>
          <a:p>
            <a:pPr eaLnBrk="1" hangingPunct="1"/>
            <a:r>
              <a:rPr lang="en-US" dirty="0" smtClean="0"/>
              <a:t>For more detail, see Phys. Rev. B </a:t>
            </a:r>
            <a:r>
              <a:rPr lang="en-US" b="1" dirty="0" smtClean="0"/>
              <a:t>80</a:t>
            </a:r>
            <a:r>
              <a:rPr lang="en-US" dirty="0" smtClean="0"/>
              <a:t>, 224302 (2009).  Any</a:t>
            </a:r>
            <a:r>
              <a:rPr lang="en-US" baseline="0" dirty="0" smtClean="0"/>
              <a:t> idea how to generalize this so that quantum mechanics is reproduced exactly?</a:t>
            </a:r>
            <a:endParaRPr lang="en-US" dirty="0" smtClean="0"/>
          </a:p>
        </p:txBody>
      </p:sp>
      <p:sp>
        <p:nvSpPr>
          <p:cNvPr id="144388"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AB24F6E0-AF4A-4F0B-BF2C-2EF5EBC42280}" type="slidenum">
              <a:rPr lang="en-US" sz="1200">
                <a:latin typeface="Arial" charset="0"/>
              </a:rPr>
              <a:pPr algn="r" defTabSz="904875"/>
              <a:t>73</a:t>
            </a:fld>
            <a:endParaRPr lang="en-US" sz="1200">
              <a:latin typeface="Arial"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a:ln/>
        </p:spPr>
      </p:sp>
      <p:sp>
        <p:nvSpPr>
          <p:cNvPr id="102403" name="Notes Placeholder 2"/>
          <p:cNvSpPr>
            <a:spLocks noGrp="1"/>
          </p:cNvSpPr>
          <p:nvPr>
            <p:ph type="body" idx="1"/>
          </p:nvPr>
        </p:nvSpPr>
        <p:spPr>
          <a:noFill/>
          <a:ln/>
        </p:spPr>
        <p:txBody>
          <a:bodyPr/>
          <a:lstStyle/>
          <a:p>
            <a:pPr eaLnBrk="1" hangingPunct="1"/>
            <a:r>
              <a:rPr lang="en-US" smtClean="0"/>
              <a:t>The idea of calculating the thermal expansion coefficient this way due to Jiang Jinwu.</a:t>
            </a:r>
          </a:p>
          <a:p>
            <a:pPr eaLnBrk="1" hangingPunct="1"/>
            <a:endParaRPr lang="en-US" smtClean="0"/>
          </a:p>
        </p:txBody>
      </p:sp>
      <p:sp>
        <p:nvSpPr>
          <p:cNvPr id="102404"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61C0F828-DD92-4076-91F4-E7859E538CF8}" type="slidenum">
              <a:rPr lang="en-US" sz="1200">
                <a:latin typeface="Arial" charset="0"/>
              </a:rPr>
              <a:pPr algn="r" defTabSz="904875"/>
              <a:t>74</a:t>
            </a:fld>
            <a:endParaRPr lang="en-US" sz="1200">
              <a:latin typeface="Arial"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a:ln/>
        </p:spPr>
      </p:sp>
      <p:sp>
        <p:nvSpPr>
          <p:cNvPr id="103427" name="Notes Placeholder 2"/>
          <p:cNvSpPr>
            <a:spLocks noGrp="1"/>
          </p:cNvSpPr>
          <p:nvPr>
            <p:ph type="body" idx="1"/>
          </p:nvPr>
        </p:nvSpPr>
        <p:spPr>
          <a:noFill/>
          <a:ln/>
        </p:spPr>
        <p:txBody>
          <a:bodyPr/>
          <a:lstStyle/>
          <a:p>
            <a:pPr eaLnBrk="1" hangingPunct="1"/>
            <a:endParaRPr lang="en-US" smtClean="0"/>
          </a:p>
        </p:txBody>
      </p:sp>
      <p:sp>
        <p:nvSpPr>
          <p:cNvPr id="103428"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91A7BEF4-4E46-4959-A715-04D72D512498}" type="slidenum">
              <a:rPr lang="en-US" sz="1200">
                <a:latin typeface="Arial" charset="0"/>
              </a:rPr>
              <a:pPr algn="r" defTabSz="904875"/>
              <a:t>75</a:t>
            </a:fld>
            <a:endParaRPr lang="en-US" sz="1200">
              <a:latin typeface="Arial"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Image Placeholder 1"/>
          <p:cNvSpPr>
            <a:spLocks noGrp="1" noRot="1" noChangeAspect="1" noTextEdit="1"/>
          </p:cNvSpPr>
          <p:nvPr>
            <p:ph type="sldImg"/>
          </p:nvPr>
        </p:nvSpPr>
        <p:spPr>
          <a:ln/>
        </p:spPr>
      </p:sp>
      <p:sp>
        <p:nvSpPr>
          <p:cNvPr id="136195" name="Notes Placeholder 2"/>
          <p:cNvSpPr>
            <a:spLocks noGrp="1"/>
          </p:cNvSpPr>
          <p:nvPr>
            <p:ph type="body" idx="1"/>
          </p:nvPr>
        </p:nvSpPr>
        <p:spPr>
          <a:noFill/>
          <a:ln/>
        </p:spPr>
        <p:txBody>
          <a:bodyPr/>
          <a:lstStyle/>
          <a:p>
            <a:pPr eaLnBrk="1" hangingPunct="1"/>
            <a:endParaRPr lang="en-US" smtClean="0"/>
          </a:p>
        </p:txBody>
      </p:sp>
      <p:sp>
        <p:nvSpPr>
          <p:cNvPr id="136196"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15CE8226-27BC-4F2D-A1D8-FBC38B3D42E4}" type="slidenum">
              <a:rPr lang="en-US" sz="1200">
                <a:latin typeface="Arial" charset="0"/>
              </a:rPr>
              <a:pPr algn="r" defTabSz="904875"/>
              <a:t>76</a:t>
            </a:fld>
            <a:endParaRPr lang="en-US" sz="1200">
              <a:latin typeface="Arial"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Xu Yong’s formula may have a factor 2 wrong.</a:t>
            </a:r>
          </a:p>
          <a:p>
            <a:endParaRPr lang="en-US"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77</a:t>
            </a:fld>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p:cNvSpPr>
            <a:spLocks noGrp="1" noRot="1" noChangeAspect="1" noTextEdit="1"/>
          </p:cNvSpPr>
          <p:nvPr>
            <p:ph type="sldImg"/>
          </p:nvPr>
        </p:nvSpPr>
        <p:spPr>
          <a:ln/>
        </p:spPr>
      </p:sp>
      <p:sp>
        <p:nvSpPr>
          <p:cNvPr id="104451" name="Notes Placeholder 2"/>
          <p:cNvSpPr>
            <a:spLocks noGrp="1"/>
          </p:cNvSpPr>
          <p:nvPr>
            <p:ph type="body" idx="1"/>
          </p:nvPr>
        </p:nvSpPr>
        <p:spPr>
          <a:noFill/>
          <a:ln/>
        </p:spPr>
        <p:txBody>
          <a:bodyPr/>
          <a:lstStyle/>
          <a:p>
            <a:pPr eaLnBrk="1" hangingPunct="1"/>
            <a:r>
              <a:rPr lang="en-US" smtClean="0"/>
              <a:t>The I</a:t>
            </a:r>
            <a:r>
              <a:rPr lang="en-US" baseline="-25000" smtClean="0"/>
              <a:t>L</a:t>
            </a:r>
            <a:r>
              <a:rPr lang="en-US" smtClean="0"/>
              <a:t> is valid for 1D chain with spring constant k. Eduardo will present a talk on this topic Friday morning.</a:t>
            </a:r>
          </a:p>
          <a:p>
            <a:pPr eaLnBrk="1" hangingPunct="1"/>
            <a:endParaRPr lang="en-US" smtClean="0"/>
          </a:p>
          <a:p>
            <a:pPr eaLnBrk="1" hangingPunct="1"/>
            <a:endParaRPr lang="en-US" smtClean="0"/>
          </a:p>
        </p:txBody>
      </p:sp>
      <p:sp>
        <p:nvSpPr>
          <p:cNvPr id="104452"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117D3557-9C62-4438-BA71-B569D6C50D85}" type="slidenum">
              <a:rPr lang="en-US" sz="1200">
                <a:latin typeface="Arial" charset="0"/>
              </a:rPr>
              <a:pPr algn="r" defTabSz="904875"/>
              <a:t>78</a:t>
            </a:fld>
            <a:endParaRPr lang="en-US" sz="1200">
              <a:latin typeface="Arial"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p:cNvSpPr>
            <a:spLocks noGrp="1" noRot="1" noChangeAspect="1" noTextEdit="1"/>
          </p:cNvSpPr>
          <p:nvPr>
            <p:ph type="sldImg"/>
          </p:nvPr>
        </p:nvSpPr>
        <p:spPr>
          <a:ln/>
        </p:spPr>
      </p:sp>
      <p:sp>
        <p:nvSpPr>
          <p:cNvPr id="105475" name="Notes Placeholder 2"/>
          <p:cNvSpPr>
            <a:spLocks noGrp="1"/>
          </p:cNvSpPr>
          <p:nvPr>
            <p:ph type="body" idx="1"/>
          </p:nvPr>
        </p:nvSpPr>
        <p:spPr>
          <a:noFill/>
          <a:ln/>
        </p:spPr>
        <p:txBody>
          <a:bodyPr/>
          <a:lstStyle/>
          <a:p>
            <a:pPr eaLnBrk="1" hangingPunct="1"/>
            <a:r>
              <a:rPr lang="en-US" smtClean="0"/>
              <a:t>In steady state we use Keldysh contour which is from -</a:t>
            </a:r>
            <a:r>
              <a:rPr lang="en-US" smtClean="0">
                <a:sym typeface="SymbolPS" pitchFamily="18" charset="2"/>
              </a:rPr>
              <a:t> to +.  But here for transient study, the contour is a finite segment.</a:t>
            </a:r>
          </a:p>
        </p:txBody>
      </p:sp>
      <p:sp>
        <p:nvSpPr>
          <p:cNvPr id="105476"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676FC511-26F3-4404-A458-0869376392F0}" type="slidenum">
              <a:rPr lang="en-US" sz="1200">
                <a:latin typeface="Arial" charset="0"/>
              </a:rPr>
              <a:pPr algn="r" defTabSz="904875"/>
              <a:t>79</a:t>
            </a:fld>
            <a:endParaRPr lang="en-US" sz="1200">
              <a:latin typeface="Arial"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Slide Image Placeholder 1"/>
          <p:cNvSpPr>
            <a:spLocks noGrp="1" noRot="1" noChangeAspect="1" noTextEdit="1"/>
          </p:cNvSpPr>
          <p:nvPr>
            <p:ph type="sldImg"/>
          </p:nvPr>
        </p:nvSpPr>
        <p:spPr>
          <a:ln/>
        </p:spPr>
      </p:sp>
      <p:sp>
        <p:nvSpPr>
          <p:cNvPr id="138243" name="Notes Placeholder 2"/>
          <p:cNvSpPr>
            <a:spLocks noGrp="1"/>
          </p:cNvSpPr>
          <p:nvPr>
            <p:ph type="body" idx="1"/>
          </p:nvPr>
        </p:nvSpPr>
        <p:spPr>
          <a:noFill/>
          <a:ln/>
        </p:spPr>
        <p:txBody>
          <a:bodyPr/>
          <a:lstStyle/>
          <a:p>
            <a:pPr eaLnBrk="1" hangingPunct="1"/>
            <a:endParaRPr lang="en-US" smtClean="0"/>
          </a:p>
        </p:txBody>
      </p:sp>
      <p:sp>
        <p:nvSpPr>
          <p:cNvPr id="138244"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57A022E4-BA2B-4FB1-A6B5-656A40403A2D}" type="slidenum">
              <a:rPr lang="en-US" sz="1200">
                <a:latin typeface="Arial" charset="0"/>
              </a:rPr>
              <a:pPr algn="r" defTabSz="904875"/>
              <a:t>80</a:t>
            </a:fld>
            <a:endParaRPr lang="en-US" sz="1200">
              <a:latin typeface="Arial" charset="0"/>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5" name="Notes Placeholder 2"/>
          <p:cNvSpPr>
            <a:spLocks noGrp="1"/>
          </p:cNvSpPr>
          <p:nvPr>
            <p:ph type="body" idx="1"/>
          </p:nvPr>
        </p:nvSpPr>
        <p:spPr>
          <a:noFill/>
          <a:ln/>
        </p:spPr>
        <p:txBody>
          <a:bodyPr/>
          <a:lstStyle/>
          <a:p>
            <a:pPr eaLnBrk="1" hangingPunct="1"/>
            <a:endParaRPr lang="en-US" smtClean="0"/>
          </a:p>
        </p:txBody>
      </p:sp>
      <p:sp>
        <p:nvSpPr>
          <p:cNvPr id="74756"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C3147F3E-B83E-4BEC-A28B-F5AD9542623F}" type="slidenum">
              <a:rPr lang="en-US" sz="1200">
                <a:latin typeface="Arial" charset="0"/>
              </a:rPr>
              <a:pPr algn="r" defTabSz="904875"/>
              <a:t>81</a:t>
            </a:fld>
            <a:endParaRPr lang="en-US" sz="1200">
              <a:latin typeface="Arial" charset="0"/>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5" name="Notes Placeholder 2"/>
          <p:cNvSpPr>
            <a:spLocks noGrp="1"/>
          </p:cNvSpPr>
          <p:nvPr>
            <p:ph type="body" idx="1"/>
          </p:nvPr>
        </p:nvSpPr>
        <p:spPr>
          <a:noFill/>
          <a:ln/>
        </p:spPr>
        <p:txBody>
          <a:bodyPr/>
          <a:lstStyle/>
          <a:p>
            <a:pPr eaLnBrk="1" hangingPunct="1"/>
            <a:endParaRPr lang="en-US" smtClean="0"/>
          </a:p>
        </p:txBody>
      </p:sp>
      <p:sp>
        <p:nvSpPr>
          <p:cNvPr id="74756"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C3147F3E-B83E-4BEC-A28B-F5AD9542623F}" type="slidenum">
              <a:rPr lang="en-US" sz="1200">
                <a:latin typeface="Arial" charset="0"/>
              </a:rPr>
              <a:pPr algn="r" defTabSz="904875"/>
              <a:t>82</a:t>
            </a:fld>
            <a:endParaRPr lang="en-US" sz="1200">
              <a:latin typeface="Arial" charset="0"/>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p:spPr>
        <p:txBody>
          <a:bodyPr/>
          <a:lstStyle/>
          <a:p>
            <a:pPr eaLnBrk="1" hangingPunct="1"/>
            <a:endParaRPr lang="en-GB" smtClean="0"/>
          </a:p>
        </p:txBody>
      </p:sp>
      <p:sp>
        <p:nvSpPr>
          <p:cNvPr id="49156"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2AC29A2B-3C64-451B-ACCF-11F851B6EE12}" type="slidenum">
              <a:rPr lang="en-US" sz="1200">
                <a:latin typeface="Arial" charset="0"/>
              </a:rPr>
              <a:pPr algn="r" defTabSz="904875"/>
              <a:t>83</a:t>
            </a:fld>
            <a:endParaRPr lang="en-US" sz="1200">
              <a:latin typeface="Arial" charset="0"/>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p:spPr>
        <p:txBody>
          <a:bodyPr/>
          <a:lstStyle/>
          <a:p>
            <a:pPr eaLnBrk="1" hangingPunct="1"/>
            <a:endParaRPr lang="en-GB" smtClean="0"/>
          </a:p>
        </p:txBody>
      </p:sp>
      <p:sp>
        <p:nvSpPr>
          <p:cNvPr id="49156"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2AC29A2B-3C64-451B-ACCF-11F851B6EE12}" type="slidenum">
              <a:rPr lang="en-US" sz="1200">
                <a:latin typeface="Arial" charset="0"/>
              </a:rPr>
              <a:pPr algn="r" defTabSz="904875"/>
              <a:t>84</a:t>
            </a:fld>
            <a:endParaRPr lang="en-US" sz="1200">
              <a:latin typeface="Arial" charset="0"/>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p:spPr>
        <p:txBody>
          <a:bodyPr/>
          <a:lstStyle/>
          <a:p>
            <a:pPr eaLnBrk="1" hangingPunct="1"/>
            <a:endParaRPr lang="en-GB" smtClean="0"/>
          </a:p>
        </p:txBody>
      </p:sp>
      <p:sp>
        <p:nvSpPr>
          <p:cNvPr id="49156"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2AC29A2B-3C64-451B-ACCF-11F851B6EE12}" type="slidenum">
              <a:rPr lang="en-US" sz="1200">
                <a:latin typeface="Arial" charset="0"/>
              </a:rPr>
              <a:pPr algn="r" defTabSz="904875"/>
              <a:t>85</a:t>
            </a:fld>
            <a:endParaRPr lang="en-US" sz="1200">
              <a:latin typeface="Arial" charset="0"/>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p:spPr>
        <p:txBody>
          <a:bodyPr/>
          <a:lstStyle/>
          <a:p>
            <a:pPr eaLnBrk="1" hangingPunct="1"/>
            <a:r>
              <a:rPr lang="en-GB" dirty="0" smtClean="0"/>
              <a:t>For electron number measurement, the effect</a:t>
            </a:r>
            <a:r>
              <a:rPr lang="en-GB" baseline="0" dirty="0" smtClean="0"/>
              <a:t> to phase a phase, see </a:t>
            </a:r>
            <a:r>
              <a:rPr lang="en-US" dirty="0" smtClean="0"/>
              <a:t>B. K. Agarwalla, B. Li, and J.-S. Wang, “Full-counting statistics of heat transport in harmonic junctions: transient, steady states, and fluctuation theorems,” Phys. Rev. E 85, 051142 (2012). </a:t>
            </a:r>
          </a:p>
          <a:p>
            <a:pPr eaLnBrk="1" hangingPunct="1"/>
            <a:endParaRPr lang="en-GB" dirty="0" smtClean="0"/>
          </a:p>
        </p:txBody>
      </p:sp>
      <p:sp>
        <p:nvSpPr>
          <p:cNvPr id="49156"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2AC29A2B-3C64-451B-ACCF-11F851B6EE12}" type="slidenum">
              <a:rPr lang="en-US" sz="1200">
                <a:latin typeface="Arial" charset="0"/>
              </a:rPr>
              <a:pPr algn="r" defTabSz="904875"/>
              <a:t>86</a:t>
            </a:fld>
            <a:endParaRPr lang="en-US" sz="1200">
              <a:latin typeface="Arial" charset="0"/>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p:spPr>
        <p:txBody>
          <a:bodyPr/>
          <a:lstStyle/>
          <a:p>
            <a:pPr eaLnBrk="1" hangingPunct="1"/>
            <a:endParaRPr lang="en-GB" smtClean="0"/>
          </a:p>
        </p:txBody>
      </p:sp>
      <p:sp>
        <p:nvSpPr>
          <p:cNvPr id="49156"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2AC29A2B-3C64-451B-ACCF-11F851B6EE12}" type="slidenum">
              <a:rPr lang="en-US" sz="1200">
                <a:latin typeface="Arial" charset="0"/>
              </a:rPr>
              <a:pPr algn="r" defTabSz="904875"/>
              <a:t>87</a:t>
            </a:fld>
            <a:endParaRPr lang="en-US" sz="1200">
              <a:latin typeface="Arial" charset="0"/>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p:spPr>
        <p:txBody>
          <a:bodyPr/>
          <a:lstStyle/>
          <a:p>
            <a:pPr eaLnBrk="1" hangingPunct="1"/>
            <a:endParaRPr lang="en-GB" smtClean="0"/>
          </a:p>
        </p:txBody>
      </p:sp>
      <p:sp>
        <p:nvSpPr>
          <p:cNvPr id="49156"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2AC29A2B-3C64-451B-ACCF-11F851B6EE12}" type="slidenum">
              <a:rPr lang="en-US" sz="1200">
                <a:latin typeface="Arial" charset="0"/>
              </a:rPr>
              <a:pPr algn="r" defTabSz="904875"/>
              <a:t>88</a:t>
            </a:fld>
            <a:endParaRPr lang="en-US" sz="1200">
              <a:latin typeface="Arial" charset="0"/>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p:spPr>
        <p:txBody>
          <a:bodyPr/>
          <a:lstStyle/>
          <a:p>
            <a:pPr eaLnBrk="1" hangingPunct="1"/>
            <a:endParaRPr lang="en-GB" smtClean="0"/>
          </a:p>
        </p:txBody>
      </p:sp>
      <p:sp>
        <p:nvSpPr>
          <p:cNvPr id="49156"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2AC29A2B-3C64-451B-ACCF-11F851B6EE12}" type="slidenum">
              <a:rPr lang="en-US" sz="1200">
                <a:latin typeface="Arial" charset="0"/>
              </a:rPr>
              <a:pPr algn="r" defTabSz="904875"/>
              <a:t>89</a:t>
            </a:fld>
            <a:endParaRPr lang="en-US" sz="1200">
              <a:latin typeface="Arial" charset="0"/>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p:spPr>
        <p:txBody>
          <a:bodyPr/>
          <a:lstStyle/>
          <a:p>
            <a:pPr eaLnBrk="1" hangingPunct="1"/>
            <a:endParaRPr lang="en-GB" smtClean="0"/>
          </a:p>
        </p:txBody>
      </p:sp>
      <p:sp>
        <p:nvSpPr>
          <p:cNvPr id="49156"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2AC29A2B-3C64-451B-ACCF-11F851B6EE12}" type="slidenum">
              <a:rPr lang="en-US" sz="1200">
                <a:latin typeface="Arial" charset="0"/>
              </a:rPr>
              <a:pPr algn="r" defTabSz="904875"/>
              <a:t>90</a:t>
            </a:fld>
            <a:endParaRPr lang="en-US" sz="1200">
              <a:latin typeface="Arial" charset="0"/>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p:spPr>
        <p:txBody>
          <a:bodyPr/>
          <a:lstStyle/>
          <a:p>
            <a:pPr eaLnBrk="1" hangingPunct="1"/>
            <a:endParaRPr lang="en-GB" smtClean="0"/>
          </a:p>
        </p:txBody>
      </p:sp>
      <p:sp>
        <p:nvSpPr>
          <p:cNvPr id="49156"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2AC29A2B-3C64-451B-ACCF-11F851B6EE12}" type="slidenum">
              <a:rPr lang="en-US" sz="1200">
                <a:latin typeface="Arial" charset="0"/>
              </a:rPr>
              <a:pPr algn="r" defTabSz="904875"/>
              <a:t>91</a:t>
            </a:fld>
            <a:endParaRPr lang="en-US" sz="1200">
              <a:latin typeface="Arial" charset="0"/>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p:spPr>
        <p:txBody>
          <a:bodyPr/>
          <a:lstStyle/>
          <a:p>
            <a:pPr eaLnBrk="1" hangingPunct="1"/>
            <a:endParaRPr lang="en-GB" smtClean="0"/>
          </a:p>
        </p:txBody>
      </p:sp>
      <p:sp>
        <p:nvSpPr>
          <p:cNvPr id="49156"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2AC29A2B-3C64-451B-ACCF-11F851B6EE12}" type="slidenum">
              <a:rPr lang="en-US" sz="1200">
                <a:latin typeface="Arial" charset="0"/>
              </a:rPr>
              <a:pPr algn="r" defTabSz="904875"/>
              <a:t>92</a:t>
            </a:fld>
            <a:endParaRPr lang="en-US" sz="1200">
              <a:latin typeface="Arial" charset="0"/>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p:spPr>
        <p:txBody>
          <a:bodyPr/>
          <a:lstStyle/>
          <a:p>
            <a:pPr eaLnBrk="1" hangingPunct="1"/>
            <a:endParaRPr lang="en-GB" smtClean="0"/>
          </a:p>
        </p:txBody>
      </p:sp>
      <p:sp>
        <p:nvSpPr>
          <p:cNvPr id="49156"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2AC29A2B-3C64-451B-ACCF-11F851B6EE12}" type="slidenum">
              <a:rPr lang="en-US" sz="1200">
                <a:latin typeface="Arial" charset="0"/>
              </a:rPr>
              <a:pPr algn="r" defTabSz="904875"/>
              <a:t>94</a:t>
            </a:fld>
            <a:endParaRPr lang="en-US" sz="1200">
              <a:latin typeface="Arial" charset="0"/>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p:spPr>
        <p:txBody>
          <a:bodyPr/>
          <a:lstStyle/>
          <a:p>
            <a:pPr eaLnBrk="1" hangingPunct="1"/>
            <a:endParaRPr lang="en-GB" smtClean="0"/>
          </a:p>
        </p:txBody>
      </p:sp>
      <p:sp>
        <p:nvSpPr>
          <p:cNvPr id="49156"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2AC29A2B-3C64-451B-ACCF-11F851B6EE12}" type="slidenum">
              <a:rPr lang="en-US" sz="1200">
                <a:latin typeface="Arial" charset="0"/>
              </a:rPr>
              <a:pPr algn="r" defTabSz="904875"/>
              <a:t>95</a:t>
            </a:fld>
            <a:endParaRPr lang="en-US" sz="1200">
              <a:latin typeface="Arial" charset="0"/>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p:spPr>
        <p:txBody>
          <a:bodyPr/>
          <a:lstStyle/>
          <a:p>
            <a:pPr eaLnBrk="1" hangingPunct="1"/>
            <a:endParaRPr lang="en-GB" smtClean="0"/>
          </a:p>
        </p:txBody>
      </p:sp>
      <p:sp>
        <p:nvSpPr>
          <p:cNvPr id="49156"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2AC29A2B-3C64-451B-ACCF-11F851B6EE12}" type="slidenum">
              <a:rPr lang="en-US" sz="1200">
                <a:latin typeface="Arial" charset="0"/>
              </a:rPr>
              <a:pPr algn="r" defTabSz="904875"/>
              <a:t>96</a:t>
            </a:fld>
            <a:endParaRPr lang="en-US" sz="1200">
              <a:latin typeface="Arial" charset="0"/>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p:spPr>
        <p:txBody>
          <a:bodyPr/>
          <a:lstStyle/>
          <a:p>
            <a:pPr eaLnBrk="1" hangingPunct="1"/>
            <a:endParaRPr lang="en-GB" smtClean="0"/>
          </a:p>
        </p:txBody>
      </p:sp>
      <p:sp>
        <p:nvSpPr>
          <p:cNvPr id="49156"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2AC29A2B-3C64-451B-ACCF-11F851B6EE12}" type="slidenum">
              <a:rPr lang="en-US" sz="1200">
                <a:latin typeface="Arial" charset="0"/>
              </a:rPr>
              <a:pPr algn="r" defTabSz="904875"/>
              <a:t>97</a:t>
            </a:fld>
            <a:endParaRPr lang="en-US" sz="1200">
              <a:latin typeface="Arial" charset="0"/>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Some detail is in the last section of J.-S. Wang, B. K. Agarwalla, H. Li, and J. </a:t>
            </a:r>
            <a:r>
              <a:rPr lang="en-US" dirty="0" err="1" smtClean="0"/>
              <a:t>Thingna</a:t>
            </a:r>
            <a:r>
              <a:rPr lang="en-US" dirty="0" smtClean="0"/>
              <a:t>, “Nonequilibrium Green's function method for quantum thermal transport,” Front. Phys. (2013).   </a:t>
            </a:r>
            <a:r>
              <a:rPr lang="en-US" smtClean="0"/>
              <a:t>rho_0 </a:t>
            </a:r>
            <a:r>
              <a:rPr lang="en-US" dirty="0" smtClean="0"/>
              <a:t>is in fact rho_0^I,</a:t>
            </a:r>
            <a:r>
              <a:rPr lang="en-US" baseline="0" dirty="0" smtClean="0"/>
              <a:t> i.e., </a:t>
            </a:r>
            <a:r>
              <a:rPr lang="en-US" baseline="0" smtClean="0"/>
              <a:t>interaction picture one.</a:t>
            </a:r>
            <a:endParaRPr lang="en-US" dirty="0" smtClean="0"/>
          </a:p>
          <a:p>
            <a:endParaRPr lang="en-US"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99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latin typeface="Times New Roman" pitchFamily="18" charset="0"/>
                <a:cs typeface="Times New Roman" pitchFamily="18" charset="0"/>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Times New Roman" pitchFamily="18" charset="0"/>
                <a:cs typeface="Times New Roman"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4446D85D-DE14-4CAD-BC57-5EE165EEE307}" type="datetime1">
              <a:rPr lang="en-US" smtClean="0"/>
              <a:pPr/>
              <a:t>9/6/2013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871153-6649-4551-B5D2-CF9E4672F172}"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8914D9CA-04DD-4F5B-9C89-365B06E4DDDC}" type="datetime1">
              <a:rPr lang="en-US" smtClean="0"/>
              <a:pPr/>
              <a:t>9/6/2013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871153-6649-4551-B5D2-CF9E4672F172}"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B41F020-966B-43A1-AC75-C8494831C8AD}" type="datetime1">
              <a:rPr lang="en-US" smtClean="0"/>
              <a:pPr/>
              <a:t>9/6/2013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871153-6649-4551-B5D2-CF9E4672F17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632E5FC-5D75-4C79-919A-BC37A2E501A1}" type="datetime1">
              <a:rPr lang="en-US" smtClean="0"/>
              <a:pPr/>
              <a:t>9/6/2013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871153-6649-4551-B5D2-CF9E4672F17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6154699-C35D-4D62-9C52-86C855392195}" type="datetime1">
              <a:rPr lang="en-US" smtClean="0"/>
              <a:pPr/>
              <a:t>9/6/2013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E871153-6649-4551-B5D2-CF9E4672F17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AAE41C6-0B57-4D8B-B9BD-9B46BDEA5FA2}" type="datetime1">
              <a:rPr lang="en-US" smtClean="0"/>
              <a:pPr/>
              <a:t>9/6/2013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E871153-6649-4551-B5D2-CF9E4672F17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205E74-9820-45A8-8051-C25E4AF6B0C4}" type="datetime1">
              <a:rPr lang="en-US" smtClean="0"/>
              <a:pPr/>
              <a:t>9/6/2013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E871153-6649-4551-B5D2-CF9E4672F17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5F6694D-A92A-4F37-BB4C-A10B24B30C48}" type="datetime1">
              <a:rPr lang="en-US" smtClean="0"/>
              <a:pPr/>
              <a:t>9/6/2013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871153-6649-4551-B5D2-CF9E4672F17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35C18F3-D81B-44E8-9B78-F4A68E5ADFE9}" type="datetime1">
              <a:rPr lang="en-US" smtClean="0"/>
              <a:pPr/>
              <a:t>9/6/2013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871153-6649-4551-B5D2-CF9E4672F17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4F598B-4F90-42CD-8372-9646D3707BD2}" type="datetime1">
              <a:rPr lang="en-US" smtClean="0"/>
              <a:pPr/>
              <a:t>9/6/2013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871153-6649-4551-B5D2-CF9E4672F17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8E6A8AE-F1AD-4D67-B0D3-79693C3986E4}" type="datetime1">
              <a:rPr lang="en-US" smtClean="0"/>
              <a:pPr/>
              <a:t>9/6/2013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871153-6649-4551-B5D2-CF9E4672F17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CC64F3-FB24-4D90-A730-A6EC9DC285FE}" type="datetime1">
              <a:rPr lang="en-US" smtClean="0"/>
              <a:pPr/>
              <a:t>9/6/2013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871153-6649-4551-B5D2-CF9E4672F17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Times New Roman" pitchFamily="18" charset="0"/>
          <a:ea typeface="+mj-ea"/>
          <a:cs typeface="Times New Roman" pitchFamily="18"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Times New Roman" pitchFamily="18" charset="0"/>
          <a:ea typeface="+mn-ea"/>
          <a:cs typeface="Times New Roman" pitchFamily="18"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imes New Roman" pitchFamily="18" charset="0"/>
          <a:ea typeface="+mn-ea"/>
          <a:cs typeface="Times New Roman" pitchFamily="18"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imes New Roman" pitchFamily="18" charset="0"/>
          <a:ea typeface="+mn-ea"/>
          <a:cs typeface="Times New Roman" pitchFamily="18"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imes New Roman" pitchFamily="18" charset="0"/>
          <a:ea typeface="+mn-ea"/>
          <a:cs typeface="Times New Roman" pitchFamily="18"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imes New Roman" pitchFamily="18" charset="0"/>
          <a:ea typeface="+mn-ea"/>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taff.science.nus.edu.sg/~phywjs/NEGF/negf.html"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oleObject" Target="../embeddings/oleObject5.bin"/></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oleObject" Target="../embeddings/oleObject7.bin"/><Relationship Id="rId4" Type="http://schemas.openxmlformats.org/officeDocument/2006/relationships/oleObject" Target="../embeddings/oleObject6.bin"/></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oleObject" Target="../embeddings/oleObject9.bin"/></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6.xml"/><Relationship Id="rId1" Type="http://schemas.openxmlformats.org/officeDocument/2006/relationships/vmlDrawing" Target="../drawings/vmlDrawing10.vml"/><Relationship Id="rId6" Type="http://schemas.openxmlformats.org/officeDocument/2006/relationships/oleObject" Target="../embeddings/oleObject14.bin"/><Relationship Id="rId5" Type="http://schemas.openxmlformats.org/officeDocument/2006/relationships/oleObject" Target="../embeddings/oleObject13.bin"/><Relationship Id="rId4" Type="http://schemas.openxmlformats.org/officeDocument/2006/relationships/oleObject" Target="../embeddings/oleObject12.bin"/></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6.xml"/><Relationship Id="rId1" Type="http://schemas.openxmlformats.org/officeDocument/2006/relationships/vmlDrawing" Target="../drawings/vmlDrawing11.vml"/><Relationship Id="rId4" Type="http://schemas.openxmlformats.org/officeDocument/2006/relationships/oleObject" Target="../embeddings/oleObject15.bin"/></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6.xml"/><Relationship Id="rId1" Type="http://schemas.openxmlformats.org/officeDocument/2006/relationships/vmlDrawing" Target="../drawings/vmlDrawing12.vml"/><Relationship Id="rId4" Type="http://schemas.openxmlformats.org/officeDocument/2006/relationships/oleObject" Target="../embeddings/oleObject16.bin"/></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6.xml"/><Relationship Id="rId1" Type="http://schemas.openxmlformats.org/officeDocument/2006/relationships/vmlDrawing" Target="../drawings/vmlDrawing13.vml"/><Relationship Id="rId4" Type="http://schemas.openxmlformats.org/officeDocument/2006/relationships/oleObject" Target="../embeddings/oleObject17.bin"/></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6.xml"/><Relationship Id="rId1" Type="http://schemas.openxmlformats.org/officeDocument/2006/relationships/vmlDrawing" Target="../drawings/vmlDrawing14.vml"/><Relationship Id="rId4" Type="http://schemas.openxmlformats.org/officeDocument/2006/relationships/oleObject" Target="../embeddings/oleObject18.bin"/></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6.xml"/><Relationship Id="rId1" Type="http://schemas.openxmlformats.org/officeDocument/2006/relationships/vmlDrawing" Target="../drawings/vmlDrawing15.vml"/><Relationship Id="rId4" Type="http://schemas.openxmlformats.org/officeDocument/2006/relationships/oleObject" Target="../embeddings/oleObject19.bin"/></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vmlDrawing" Target="../drawings/vmlDrawing16.vml"/><Relationship Id="rId4" Type="http://schemas.openxmlformats.org/officeDocument/2006/relationships/oleObject" Target="../embeddings/oleObject20.bin"/></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6.xml"/><Relationship Id="rId1" Type="http://schemas.openxmlformats.org/officeDocument/2006/relationships/vmlDrawing" Target="../drawings/vmlDrawing17.vml"/><Relationship Id="rId4" Type="http://schemas.openxmlformats.org/officeDocument/2006/relationships/oleObject" Target="../embeddings/oleObject21.bin"/></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Layout" Target="../slideLayouts/slideLayout6.xml"/><Relationship Id="rId1" Type="http://schemas.openxmlformats.org/officeDocument/2006/relationships/vmlDrawing" Target="../drawings/vmlDrawing18.vml"/><Relationship Id="rId4" Type="http://schemas.openxmlformats.org/officeDocument/2006/relationships/image" Target="../media/image24.wmf"/></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6.xml"/><Relationship Id="rId1" Type="http://schemas.openxmlformats.org/officeDocument/2006/relationships/vmlDrawing" Target="../drawings/vmlDrawing19.vml"/><Relationship Id="rId4" Type="http://schemas.openxmlformats.org/officeDocument/2006/relationships/oleObject" Target="../embeddings/oleObject23.bin"/></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6.xml"/><Relationship Id="rId1" Type="http://schemas.openxmlformats.org/officeDocument/2006/relationships/vmlDrawing" Target="../drawings/vmlDrawing20.vml"/><Relationship Id="rId4" Type="http://schemas.openxmlformats.org/officeDocument/2006/relationships/oleObject" Target="../embeddings/oleObject24.bin"/></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6.xml"/><Relationship Id="rId1" Type="http://schemas.openxmlformats.org/officeDocument/2006/relationships/vmlDrawing" Target="../drawings/vmlDrawing21.vml"/><Relationship Id="rId4" Type="http://schemas.openxmlformats.org/officeDocument/2006/relationships/oleObject" Target="../embeddings/oleObject25.bin"/></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vmlDrawing" Target="../drawings/vmlDrawing22.vml"/><Relationship Id="rId5" Type="http://schemas.openxmlformats.org/officeDocument/2006/relationships/oleObject" Target="../embeddings/oleObject27.bin"/><Relationship Id="rId4" Type="http://schemas.openxmlformats.org/officeDocument/2006/relationships/oleObject" Target="../embeddings/oleObject26.bin"/></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vmlDrawing" Target="../drawings/vmlDrawing23.vml"/><Relationship Id="rId5" Type="http://schemas.openxmlformats.org/officeDocument/2006/relationships/oleObject" Target="../embeddings/oleObject29.bin"/><Relationship Id="rId4" Type="http://schemas.openxmlformats.org/officeDocument/2006/relationships/oleObject" Target="../embeddings/oleObject28.bin"/></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vmlDrawing" Target="../drawings/vmlDrawing24.vml"/><Relationship Id="rId4" Type="http://schemas.openxmlformats.org/officeDocument/2006/relationships/oleObject" Target="../embeddings/oleObject30.bin"/></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vmlDrawing" Target="../drawings/vmlDrawing25.vml"/><Relationship Id="rId4" Type="http://schemas.openxmlformats.org/officeDocument/2006/relationships/oleObject" Target="../embeddings/oleObject31.bin"/></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6.xml"/><Relationship Id="rId1" Type="http://schemas.openxmlformats.org/officeDocument/2006/relationships/vmlDrawing" Target="../drawings/vmlDrawing26.vml"/><Relationship Id="rId4" Type="http://schemas.openxmlformats.org/officeDocument/2006/relationships/oleObject" Target="../embeddings/oleObject32.bin"/></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6.xml"/><Relationship Id="rId1" Type="http://schemas.openxmlformats.org/officeDocument/2006/relationships/vmlDrawing" Target="../drawings/vmlDrawing27.vml"/><Relationship Id="rId5" Type="http://schemas.openxmlformats.org/officeDocument/2006/relationships/oleObject" Target="../embeddings/oleObject34.bin"/><Relationship Id="rId4" Type="http://schemas.openxmlformats.org/officeDocument/2006/relationships/oleObject" Target="../embeddings/oleObject33.bin"/></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6.xml"/><Relationship Id="rId1" Type="http://schemas.openxmlformats.org/officeDocument/2006/relationships/vmlDrawing" Target="../drawings/vmlDrawing28.vml"/><Relationship Id="rId4" Type="http://schemas.openxmlformats.org/officeDocument/2006/relationships/oleObject" Target="../embeddings/oleObject35.bin"/></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6.xml"/><Relationship Id="rId1" Type="http://schemas.openxmlformats.org/officeDocument/2006/relationships/vmlDrawing" Target="../drawings/vmlDrawing29.vml"/><Relationship Id="rId4" Type="http://schemas.openxmlformats.org/officeDocument/2006/relationships/oleObject" Target="../embeddings/oleObject36.bin"/></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6.xml"/><Relationship Id="rId1" Type="http://schemas.openxmlformats.org/officeDocument/2006/relationships/vmlDrawing" Target="../drawings/vmlDrawing30.vml"/><Relationship Id="rId4" Type="http://schemas.openxmlformats.org/officeDocument/2006/relationships/oleObject" Target="../embeddings/oleObject37.bin"/></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6.xml"/><Relationship Id="rId1" Type="http://schemas.openxmlformats.org/officeDocument/2006/relationships/vmlDrawing" Target="../drawings/vmlDrawing31.vml"/><Relationship Id="rId4" Type="http://schemas.openxmlformats.org/officeDocument/2006/relationships/oleObject" Target="../embeddings/oleObject38.bin"/></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6.xml"/><Relationship Id="rId1" Type="http://schemas.openxmlformats.org/officeDocument/2006/relationships/vmlDrawing" Target="../drawings/vmlDrawing32.vml"/><Relationship Id="rId5" Type="http://schemas.openxmlformats.org/officeDocument/2006/relationships/oleObject" Target="../embeddings/oleObject40.bin"/><Relationship Id="rId4" Type="http://schemas.openxmlformats.org/officeDocument/2006/relationships/oleObject" Target="../embeddings/oleObject39.bin"/></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6.xml"/><Relationship Id="rId1" Type="http://schemas.openxmlformats.org/officeDocument/2006/relationships/vmlDrawing" Target="../drawings/vmlDrawing33.vml"/><Relationship Id="rId5" Type="http://schemas.openxmlformats.org/officeDocument/2006/relationships/oleObject" Target="../embeddings/oleObject42.bin"/><Relationship Id="rId4" Type="http://schemas.openxmlformats.org/officeDocument/2006/relationships/oleObject" Target="../embeddings/oleObject41.bin"/></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6.xml"/><Relationship Id="rId1" Type="http://schemas.openxmlformats.org/officeDocument/2006/relationships/vmlDrawing" Target="../drawings/vmlDrawing34.vml"/><Relationship Id="rId4" Type="http://schemas.openxmlformats.org/officeDocument/2006/relationships/oleObject" Target="../embeddings/oleObject43.bin"/></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6.xml"/><Relationship Id="rId1" Type="http://schemas.openxmlformats.org/officeDocument/2006/relationships/vmlDrawing" Target="../drawings/vmlDrawing35.vml"/><Relationship Id="rId5" Type="http://schemas.openxmlformats.org/officeDocument/2006/relationships/image" Target="../media/image47.wmf"/><Relationship Id="rId4" Type="http://schemas.openxmlformats.org/officeDocument/2006/relationships/oleObject" Target="../embeddings/oleObject44.bin"/></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6.xml"/><Relationship Id="rId1" Type="http://schemas.openxmlformats.org/officeDocument/2006/relationships/vmlDrawing" Target="../drawings/vmlDrawing36.vml"/><Relationship Id="rId4" Type="http://schemas.openxmlformats.org/officeDocument/2006/relationships/oleObject" Target="../embeddings/oleObject45.bin"/></Relationships>
</file>

<file path=ppt/slides/_rels/slide47.xml.rels><?xml version="1.0" encoding="UTF-8" standalone="yes"?>
<Relationships xmlns="http://schemas.openxmlformats.org/package/2006/relationships"><Relationship Id="rId3" Type="http://schemas.openxmlformats.org/officeDocument/2006/relationships/image" Target="../media/image49.wmf"/><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6.xml"/><Relationship Id="rId1" Type="http://schemas.openxmlformats.org/officeDocument/2006/relationships/vmlDrawing" Target="../drawings/vmlDrawing37.vml"/><Relationship Id="rId4" Type="http://schemas.openxmlformats.org/officeDocument/2006/relationships/oleObject" Target="../embeddings/oleObject46.bin"/></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6.xml"/><Relationship Id="rId1" Type="http://schemas.openxmlformats.org/officeDocument/2006/relationships/vmlDrawing" Target="../drawings/vmlDrawing38.vml"/><Relationship Id="rId4" Type="http://schemas.openxmlformats.org/officeDocument/2006/relationships/oleObject" Target="../embeddings/oleObject47.bin"/></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6.xml"/><Relationship Id="rId1" Type="http://schemas.openxmlformats.org/officeDocument/2006/relationships/vmlDrawing" Target="../drawings/vmlDrawing39.vml"/><Relationship Id="rId4" Type="http://schemas.openxmlformats.org/officeDocument/2006/relationships/oleObject" Target="../embeddings/oleObject48.bin"/></Relationships>
</file>

<file path=ppt/slides/_rels/slide53.xml.rels><?xml version="1.0" encoding="UTF-8" standalone="yes"?>
<Relationships xmlns="http://schemas.openxmlformats.org/package/2006/relationships"><Relationship Id="rId3" Type="http://schemas.openxmlformats.org/officeDocument/2006/relationships/oleObject" Target="../embeddings/oleObject49.bin"/><Relationship Id="rId2" Type="http://schemas.openxmlformats.org/officeDocument/2006/relationships/slideLayout" Target="../slideLayouts/slideLayout6.xml"/><Relationship Id="rId1" Type="http://schemas.openxmlformats.org/officeDocument/2006/relationships/vmlDrawing" Target="../drawings/vmlDrawing40.v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6.xml"/><Relationship Id="rId1" Type="http://schemas.openxmlformats.org/officeDocument/2006/relationships/vmlDrawing" Target="../drawings/vmlDrawing41.vml"/><Relationship Id="rId4" Type="http://schemas.openxmlformats.org/officeDocument/2006/relationships/oleObject" Target="../embeddings/oleObject50.bin"/></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6.xml"/><Relationship Id="rId1" Type="http://schemas.openxmlformats.org/officeDocument/2006/relationships/vmlDrawing" Target="../drawings/vmlDrawing42.vml"/><Relationship Id="rId4" Type="http://schemas.openxmlformats.org/officeDocument/2006/relationships/oleObject" Target="../embeddings/oleObject51.bin"/></Relationships>
</file>

<file path=ppt/slides/_rels/slide56.xml.rels><?xml version="1.0" encoding="UTF-8" standalone="yes"?>
<Relationships xmlns="http://schemas.openxmlformats.org/package/2006/relationships"><Relationship Id="rId3" Type="http://schemas.openxmlformats.org/officeDocument/2006/relationships/oleObject" Target="../embeddings/oleObject52.bin"/><Relationship Id="rId2" Type="http://schemas.openxmlformats.org/officeDocument/2006/relationships/slideLayout" Target="../slideLayouts/slideLayout6.xml"/><Relationship Id="rId1" Type="http://schemas.openxmlformats.org/officeDocument/2006/relationships/vmlDrawing" Target="../drawings/vmlDrawing43.vml"/></Relationships>
</file>

<file path=ppt/slides/_rels/slide57.xml.rels><?xml version="1.0" encoding="UTF-8" standalone="yes"?>
<Relationships xmlns="http://schemas.openxmlformats.org/package/2006/relationships"><Relationship Id="rId3" Type="http://schemas.openxmlformats.org/officeDocument/2006/relationships/oleObject" Target="../embeddings/oleObject53.bin"/><Relationship Id="rId2" Type="http://schemas.openxmlformats.org/officeDocument/2006/relationships/slideLayout" Target="../slideLayouts/slideLayout6.xml"/><Relationship Id="rId1" Type="http://schemas.openxmlformats.org/officeDocument/2006/relationships/vmlDrawing" Target="../drawings/vmlDrawing44.vml"/></Relationships>
</file>

<file path=ppt/slides/_rels/slide58.xml.rels><?xml version="1.0" encoding="UTF-8" standalone="yes"?>
<Relationships xmlns="http://schemas.openxmlformats.org/package/2006/relationships"><Relationship Id="rId2" Type="http://schemas.openxmlformats.org/officeDocument/2006/relationships/image" Target="../media/image58.wmf"/><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6.xml"/><Relationship Id="rId1" Type="http://schemas.openxmlformats.org/officeDocument/2006/relationships/vmlDrawing" Target="../drawings/vmlDrawing45.vml"/><Relationship Id="rId4" Type="http://schemas.openxmlformats.org/officeDocument/2006/relationships/oleObject" Target="../embeddings/oleObject54.bin"/></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6.xml"/><Relationship Id="rId1" Type="http://schemas.openxmlformats.org/officeDocument/2006/relationships/vmlDrawing" Target="../drawings/vmlDrawing46.vml"/><Relationship Id="rId4" Type="http://schemas.openxmlformats.org/officeDocument/2006/relationships/oleObject" Target="../embeddings/oleObject55.bin"/></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6.xml"/><Relationship Id="rId1" Type="http://schemas.openxmlformats.org/officeDocument/2006/relationships/vmlDrawing" Target="../drawings/vmlDrawing47.vml"/><Relationship Id="rId4" Type="http://schemas.openxmlformats.org/officeDocument/2006/relationships/oleObject" Target="../embeddings/oleObject56.bin"/></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6.xml"/><Relationship Id="rId1" Type="http://schemas.openxmlformats.org/officeDocument/2006/relationships/vmlDrawing" Target="../drawings/vmlDrawing48.vml"/><Relationship Id="rId4" Type="http://schemas.openxmlformats.org/officeDocument/2006/relationships/oleObject" Target="../embeddings/oleObject57.bin"/></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2.xml"/><Relationship Id="rId1" Type="http://schemas.openxmlformats.org/officeDocument/2006/relationships/vmlDrawing" Target="../drawings/vmlDrawing49.vml"/><Relationship Id="rId5" Type="http://schemas.openxmlformats.org/officeDocument/2006/relationships/oleObject" Target="../embeddings/oleObject59.bin"/><Relationship Id="rId4" Type="http://schemas.openxmlformats.org/officeDocument/2006/relationships/oleObject" Target="../embeddings/oleObject58.bin"/></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6.xml"/><Relationship Id="rId1" Type="http://schemas.openxmlformats.org/officeDocument/2006/relationships/vmlDrawing" Target="../drawings/vmlDrawing50.vml"/><Relationship Id="rId4" Type="http://schemas.openxmlformats.org/officeDocument/2006/relationships/oleObject" Target="../embeddings/oleObject60.bin"/></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6.xml"/><Relationship Id="rId1" Type="http://schemas.openxmlformats.org/officeDocument/2006/relationships/vmlDrawing" Target="../drawings/vmlDrawing51.vml"/><Relationship Id="rId4" Type="http://schemas.openxmlformats.org/officeDocument/2006/relationships/oleObject" Target="../embeddings/oleObject61.bin"/></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6.xml"/><Relationship Id="rId1" Type="http://schemas.openxmlformats.org/officeDocument/2006/relationships/vmlDrawing" Target="../drawings/vmlDrawing52.vml"/><Relationship Id="rId4" Type="http://schemas.openxmlformats.org/officeDocument/2006/relationships/oleObject" Target="../embeddings/oleObject62.bin"/></Relationships>
</file>

<file path=ppt/slides/_rels/slide68.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6.xml"/><Relationship Id="rId1" Type="http://schemas.openxmlformats.org/officeDocument/2006/relationships/vmlDrawing" Target="../drawings/vmlDrawing53.vml"/><Relationship Id="rId6" Type="http://schemas.openxmlformats.org/officeDocument/2006/relationships/oleObject" Target="../embeddings/oleObject65.bin"/><Relationship Id="rId5" Type="http://schemas.openxmlformats.org/officeDocument/2006/relationships/oleObject" Target="../embeddings/oleObject64.bin"/><Relationship Id="rId4" Type="http://schemas.openxmlformats.org/officeDocument/2006/relationships/oleObject" Target="../embeddings/oleObject63.bin"/></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image" Target="../media/image71.wmf"/><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3" Type="http://schemas.openxmlformats.org/officeDocument/2006/relationships/image" Target="../media/image72.wmf"/><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2" Type="http://schemas.openxmlformats.org/officeDocument/2006/relationships/image" Target="../media/image73.wmf"/><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6.xml"/><Relationship Id="rId1" Type="http://schemas.openxmlformats.org/officeDocument/2006/relationships/vmlDrawing" Target="../drawings/vmlDrawing54.vml"/><Relationship Id="rId4" Type="http://schemas.openxmlformats.org/officeDocument/2006/relationships/oleObject" Target="../embeddings/oleObject66.bin"/></Relationships>
</file>

<file path=ppt/slides/_rels/slide74.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6.xml"/><Relationship Id="rId1" Type="http://schemas.openxmlformats.org/officeDocument/2006/relationships/vmlDrawing" Target="../drawings/vmlDrawing55.vml"/><Relationship Id="rId4" Type="http://schemas.openxmlformats.org/officeDocument/2006/relationships/oleObject" Target="../embeddings/oleObject67.bin"/></Relationships>
</file>

<file path=ppt/slides/_rels/slide75.xml.rels><?xml version="1.0" encoding="UTF-8" standalone="yes"?>
<Relationships xmlns="http://schemas.openxmlformats.org/package/2006/relationships"><Relationship Id="rId3" Type="http://schemas.openxmlformats.org/officeDocument/2006/relationships/image" Target="../media/image76.wmf"/><Relationship Id="rId2" Type="http://schemas.openxmlformats.org/officeDocument/2006/relationships/notesSlide" Target="../notesSlides/notesSlide52.xml"/><Relationship Id="rId1" Type="http://schemas.openxmlformats.org/officeDocument/2006/relationships/slideLayout" Target="../slideLayouts/slideLayout6.xml"/><Relationship Id="rId4" Type="http://schemas.openxmlformats.org/officeDocument/2006/relationships/image" Target="../media/image77.wmf"/></Relationships>
</file>

<file path=ppt/slides/_rels/slide76.xml.rels><?xml version="1.0" encoding="UTF-8" standalone="yes"?>
<Relationships xmlns="http://schemas.openxmlformats.org/package/2006/relationships"><Relationship Id="rId3" Type="http://schemas.openxmlformats.org/officeDocument/2006/relationships/image" Target="../media/image78.wmf"/><Relationship Id="rId2" Type="http://schemas.openxmlformats.org/officeDocument/2006/relationships/notesSlide" Target="../notesSlides/notesSlide53.xml"/><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6.xml"/><Relationship Id="rId1" Type="http://schemas.openxmlformats.org/officeDocument/2006/relationships/vmlDrawing" Target="../drawings/vmlDrawing56.vml"/><Relationship Id="rId4" Type="http://schemas.openxmlformats.org/officeDocument/2006/relationships/oleObject" Target="../embeddings/oleObject68.bin"/></Relationships>
</file>

<file path=ppt/slides/_rels/slide78.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6.xml"/><Relationship Id="rId1" Type="http://schemas.openxmlformats.org/officeDocument/2006/relationships/vmlDrawing" Target="../drawings/vmlDrawing57.vml"/><Relationship Id="rId5" Type="http://schemas.openxmlformats.org/officeDocument/2006/relationships/oleObject" Target="../embeddings/oleObject69.bin"/><Relationship Id="rId4" Type="http://schemas.openxmlformats.org/officeDocument/2006/relationships/image" Target="../media/image81.wmf"/></Relationships>
</file>

<file path=ppt/slides/_rels/slide79.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6.xml"/><Relationship Id="rId1" Type="http://schemas.openxmlformats.org/officeDocument/2006/relationships/vmlDrawing" Target="../drawings/vmlDrawing58.vml"/><Relationship Id="rId6" Type="http://schemas.openxmlformats.org/officeDocument/2006/relationships/image" Target="../media/image84.wmf"/><Relationship Id="rId5" Type="http://schemas.openxmlformats.org/officeDocument/2006/relationships/oleObject" Target="../embeddings/oleObject70.bin"/><Relationship Id="rId4" Type="http://schemas.openxmlformats.org/officeDocument/2006/relationships/image" Target="../media/image83.wmf"/></Relationships>
</file>

<file path=ppt/slides/_rels/slide80.xml.rels><?xml version="1.0" encoding="UTF-8" standalone="yes"?>
<Relationships xmlns="http://schemas.openxmlformats.org/package/2006/relationships"><Relationship Id="rId3" Type="http://schemas.openxmlformats.org/officeDocument/2006/relationships/image" Target="../media/image85.wmf"/><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3" Type="http://schemas.openxmlformats.org/officeDocument/2006/relationships/image" Target="../media/image86.wmf"/><Relationship Id="rId2" Type="http://schemas.openxmlformats.org/officeDocument/2006/relationships/notesSlide" Target="../notesSlides/notesSlide58.xml"/><Relationship Id="rId1" Type="http://schemas.openxmlformats.org/officeDocument/2006/relationships/slideLayout" Target="../slideLayouts/slideLayout3.xml"/><Relationship Id="rId5" Type="http://schemas.openxmlformats.org/officeDocument/2006/relationships/image" Target="../media/image88.wmf"/><Relationship Id="rId4" Type="http://schemas.openxmlformats.org/officeDocument/2006/relationships/image" Target="../media/image87.wmf"/></Relationships>
</file>

<file path=ppt/slides/_rels/slide82.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2.xml"/><Relationship Id="rId1" Type="http://schemas.openxmlformats.org/officeDocument/2006/relationships/vmlDrawing" Target="../drawings/vmlDrawing59.vml"/><Relationship Id="rId4" Type="http://schemas.openxmlformats.org/officeDocument/2006/relationships/oleObject" Target="../embeddings/oleObject71.bin"/></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notesSlide" Target="../notesSlides/notesSlide61.xml"/><Relationship Id="rId2" Type="http://schemas.openxmlformats.org/officeDocument/2006/relationships/slideLayout" Target="../slideLayouts/slideLayout6.xml"/><Relationship Id="rId1" Type="http://schemas.openxmlformats.org/officeDocument/2006/relationships/vmlDrawing" Target="../drawings/vmlDrawing60.vml"/><Relationship Id="rId4" Type="http://schemas.openxmlformats.org/officeDocument/2006/relationships/oleObject" Target="../embeddings/oleObject72.bin"/></Relationships>
</file>

<file path=ppt/slides/_rels/slide85.xml.rels><?xml version="1.0" encoding="UTF-8" standalone="yes"?>
<Relationships xmlns="http://schemas.openxmlformats.org/package/2006/relationships"><Relationship Id="rId3" Type="http://schemas.openxmlformats.org/officeDocument/2006/relationships/notesSlide" Target="../notesSlides/notesSlide62.xml"/><Relationship Id="rId2" Type="http://schemas.openxmlformats.org/officeDocument/2006/relationships/slideLayout" Target="../slideLayouts/slideLayout6.xml"/><Relationship Id="rId1" Type="http://schemas.openxmlformats.org/officeDocument/2006/relationships/vmlDrawing" Target="../drawings/vmlDrawing61.vml"/><Relationship Id="rId5" Type="http://schemas.openxmlformats.org/officeDocument/2006/relationships/oleObject" Target="../embeddings/oleObject74.bin"/><Relationship Id="rId4" Type="http://schemas.openxmlformats.org/officeDocument/2006/relationships/oleObject" Target="../embeddings/oleObject73.bin"/></Relationships>
</file>

<file path=ppt/slides/_rels/slide86.xml.rels><?xml version="1.0" encoding="UTF-8" standalone="yes"?>
<Relationships xmlns="http://schemas.openxmlformats.org/package/2006/relationships"><Relationship Id="rId3" Type="http://schemas.openxmlformats.org/officeDocument/2006/relationships/notesSlide" Target="../notesSlides/notesSlide63.xml"/><Relationship Id="rId2" Type="http://schemas.openxmlformats.org/officeDocument/2006/relationships/slideLayout" Target="../slideLayouts/slideLayout6.xml"/><Relationship Id="rId1" Type="http://schemas.openxmlformats.org/officeDocument/2006/relationships/vmlDrawing" Target="../drawings/vmlDrawing62.vml"/><Relationship Id="rId4" Type="http://schemas.openxmlformats.org/officeDocument/2006/relationships/oleObject" Target="../embeddings/oleObject75.bin"/></Relationships>
</file>

<file path=ppt/slides/_rels/slide87.xml.rels><?xml version="1.0" encoding="UTF-8" standalone="yes"?>
<Relationships xmlns="http://schemas.openxmlformats.org/package/2006/relationships"><Relationship Id="rId3" Type="http://schemas.openxmlformats.org/officeDocument/2006/relationships/notesSlide" Target="../notesSlides/notesSlide64.xml"/><Relationship Id="rId2" Type="http://schemas.openxmlformats.org/officeDocument/2006/relationships/slideLayout" Target="../slideLayouts/slideLayout6.xml"/><Relationship Id="rId1" Type="http://schemas.openxmlformats.org/officeDocument/2006/relationships/vmlDrawing" Target="../drawings/vmlDrawing63.vml"/><Relationship Id="rId4" Type="http://schemas.openxmlformats.org/officeDocument/2006/relationships/oleObject" Target="../embeddings/oleObject76.bin"/></Relationships>
</file>

<file path=ppt/slides/_rels/slide88.xml.rels><?xml version="1.0" encoding="UTF-8" standalone="yes"?>
<Relationships xmlns="http://schemas.openxmlformats.org/package/2006/relationships"><Relationship Id="rId3" Type="http://schemas.openxmlformats.org/officeDocument/2006/relationships/notesSlide" Target="../notesSlides/notesSlide65.xml"/><Relationship Id="rId2" Type="http://schemas.openxmlformats.org/officeDocument/2006/relationships/slideLayout" Target="../slideLayouts/slideLayout6.xml"/><Relationship Id="rId1" Type="http://schemas.openxmlformats.org/officeDocument/2006/relationships/vmlDrawing" Target="../drawings/vmlDrawing64.vml"/><Relationship Id="rId5" Type="http://schemas.openxmlformats.org/officeDocument/2006/relationships/image" Target="../media/image84.wmf"/><Relationship Id="rId4" Type="http://schemas.openxmlformats.org/officeDocument/2006/relationships/oleObject" Target="../embeddings/oleObject77.bin"/></Relationships>
</file>

<file path=ppt/slides/_rels/slide89.xml.rels><?xml version="1.0" encoding="UTF-8" standalone="yes"?>
<Relationships xmlns="http://schemas.openxmlformats.org/package/2006/relationships"><Relationship Id="rId3" Type="http://schemas.openxmlformats.org/officeDocument/2006/relationships/notesSlide" Target="../notesSlides/notesSlide66.xml"/><Relationship Id="rId2" Type="http://schemas.openxmlformats.org/officeDocument/2006/relationships/slideLayout" Target="../slideLayouts/slideLayout6.xml"/><Relationship Id="rId1" Type="http://schemas.openxmlformats.org/officeDocument/2006/relationships/vmlDrawing" Target="../drawings/vmlDrawing65.vml"/><Relationship Id="rId4" Type="http://schemas.openxmlformats.org/officeDocument/2006/relationships/oleObject" Target="../embeddings/oleObject78.bin"/></Relationships>
</file>

<file path=ppt/slides/_rels/slide90.xml.rels><?xml version="1.0" encoding="UTF-8" standalone="yes"?>
<Relationships xmlns="http://schemas.openxmlformats.org/package/2006/relationships"><Relationship Id="rId3" Type="http://schemas.openxmlformats.org/officeDocument/2006/relationships/notesSlide" Target="../notesSlides/notesSlide67.xml"/><Relationship Id="rId2" Type="http://schemas.openxmlformats.org/officeDocument/2006/relationships/slideLayout" Target="../slideLayouts/slideLayout6.xml"/><Relationship Id="rId1" Type="http://schemas.openxmlformats.org/officeDocument/2006/relationships/vmlDrawing" Target="../drawings/vmlDrawing66.vml"/><Relationship Id="rId4" Type="http://schemas.openxmlformats.org/officeDocument/2006/relationships/oleObject" Target="../embeddings/oleObject79.bin"/></Relationships>
</file>

<file path=ppt/slides/_rels/slide91.xml.rels><?xml version="1.0" encoding="UTF-8" standalone="yes"?>
<Relationships xmlns="http://schemas.openxmlformats.org/package/2006/relationships"><Relationship Id="rId3" Type="http://schemas.openxmlformats.org/officeDocument/2006/relationships/notesSlide" Target="../notesSlides/notesSlide68.xml"/><Relationship Id="rId2" Type="http://schemas.openxmlformats.org/officeDocument/2006/relationships/slideLayout" Target="../slideLayouts/slideLayout6.xml"/><Relationship Id="rId1" Type="http://schemas.openxmlformats.org/officeDocument/2006/relationships/vmlDrawing" Target="../drawings/vmlDrawing67.vml"/><Relationship Id="rId4" Type="http://schemas.openxmlformats.org/officeDocument/2006/relationships/oleObject" Target="../embeddings/oleObject80.bin"/></Relationships>
</file>

<file path=ppt/slides/_rels/slide92.xml.rels><?xml version="1.0" encoding="UTF-8" standalone="yes"?>
<Relationships xmlns="http://schemas.openxmlformats.org/package/2006/relationships"><Relationship Id="rId3" Type="http://schemas.openxmlformats.org/officeDocument/2006/relationships/image" Target="../media/image99.wmf"/><Relationship Id="rId2" Type="http://schemas.openxmlformats.org/officeDocument/2006/relationships/notesSlide" Target="../notesSlides/notesSlide69.xml"/><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2" Type="http://schemas.openxmlformats.org/officeDocument/2006/relationships/image" Target="../media/image100.wmf"/><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3" Type="http://schemas.openxmlformats.org/officeDocument/2006/relationships/notesSlide" Target="../notesSlides/notesSlide70.xml"/><Relationship Id="rId2" Type="http://schemas.openxmlformats.org/officeDocument/2006/relationships/slideLayout" Target="../slideLayouts/slideLayout6.xml"/><Relationship Id="rId1" Type="http://schemas.openxmlformats.org/officeDocument/2006/relationships/vmlDrawing" Target="../drawings/vmlDrawing68.vml"/><Relationship Id="rId5" Type="http://schemas.openxmlformats.org/officeDocument/2006/relationships/oleObject" Target="../embeddings/oleObject82.bin"/><Relationship Id="rId4" Type="http://schemas.openxmlformats.org/officeDocument/2006/relationships/oleObject" Target="../embeddings/oleObject81.bin"/></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notesSlide" Target="../notesSlides/notesSlide72.xml"/><Relationship Id="rId2" Type="http://schemas.openxmlformats.org/officeDocument/2006/relationships/slideLayout" Target="../slideLayouts/slideLayout6.xml"/><Relationship Id="rId1" Type="http://schemas.openxmlformats.org/officeDocument/2006/relationships/vmlDrawing" Target="../drawings/vmlDrawing69.vml"/><Relationship Id="rId4" Type="http://schemas.openxmlformats.org/officeDocument/2006/relationships/oleObject" Target="../embeddings/oleObject83.bin"/></Relationships>
</file>

<file path=ppt/slides/_rels/slide97.xml.rels><?xml version="1.0" encoding="UTF-8" standalone="yes"?>
<Relationships xmlns="http://schemas.openxmlformats.org/package/2006/relationships"><Relationship Id="rId3" Type="http://schemas.openxmlformats.org/officeDocument/2006/relationships/notesSlide" Target="../notesSlides/notesSlide73.xml"/><Relationship Id="rId2" Type="http://schemas.openxmlformats.org/officeDocument/2006/relationships/slideLayout" Target="../slideLayouts/slideLayout6.xml"/><Relationship Id="rId1" Type="http://schemas.openxmlformats.org/officeDocument/2006/relationships/vmlDrawing" Target="../drawings/vmlDrawing70.vml"/><Relationship Id="rId5" Type="http://schemas.openxmlformats.org/officeDocument/2006/relationships/oleObject" Target="../embeddings/oleObject84.bin"/><Relationship Id="rId4" Type="http://schemas.openxmlformats.org/officeDocument/2006/relationships/image" Target="../media/image105.wmf"/></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notesSlide" Target="../notesSlides/notesSlide74.xml"/><Relationship Id="rId2" Type="http://schemas.openxmlformats.org/officeDocument/2006/relationships/slideLayout" Target="../slideLayouts/slideLayout6.xml"/><Relationship Id="rId1" Type="http://schemas.openxmlformats.org/officeDocument/2006/relationships/vmlDrawing" Target="../drawings/vmlDrawing71.vml"/><Relationship Id="rId4" Type="http://schemas.openxmlformats.org/officeDocument/2006/relationships/oleObject" Target="../embeddings/oleObject85.bin"/></Relationships>
</file>

<file path=ppt/slides/_rels/slide100.xml.rels><?xml version="1.0" encoding="UTF-8" standalone="yes"?>
<Relationships xmlns="http://schemas.openxmlformats.org/package/2006/relationships"><Relationship Id="rId3" Type="http://schemas.openxmlformats.org/officeDocument/2006/relationships/oleObject" Target="../embeddings/oleObject86.bin"/><Relationship Id="rId2" Type="http://schemas.openxmlformats.org/officeDocument/2006/relationships/slideLayout" Target="../slideLayouts/slideLayout6.xml"/><Relationship Id="rId1" Type="http://schemas.openxmlformats.org/officeDocument/2006/relationships/vmlDrawing" Target="../drawings/vmlDrawing72.vml"/></Relationships>
</file>

<file path=ppt/slides/_rels/slide101.xml.rels><?xml version="1.0" encoding="UTF-8" standalone="yes"?>
<Relationships xmlns="http://schemas.openxmlformats.org/package/2006/relationships"><Relationship Id="rId3" Type="http://schemas.openxmlformats.org/officeDocument/2006/relationships/hyperlink" Target="http://staff.science.nus.edu.sg/~phywjs/" TargetMode="External"/><Relationship Id="rId2" Type="http://schemas.openxmlformats.org/officeDocument/2006/relationships/image" Target="../media/image108.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Nonequilibrium Green’s Function Method in Thermal Transport</a:t>
            </a:r>
            <a:endParaRPr lang="en-US" dirty="0"/>
          </a:p>
        </p:txBody>
      </p:sp>
      <p:sp>
        <p:nvSpPr>
          <p:cNvPr id="3" name="Subtitle 2"/>
          <p:cNvSpPr>
            <a:spLocks noGrp="1"/>
          </p:cNvSpPr>
          <p:nvPr>
            <p:ph type="subTitle" idx="1"/>
          </p:nvPr>
        </p:nvSpPr>
        <p:spPr/>
        <p:txBody>
          <a:bodyPr/>
          <a:lstStyle/>
          <a:p>
            <a:r>
              <a:rPr lang="en-US" dirty="0" smtClean="0"/>
              <a:t>Wang Jian-Sheng</a:t>
            </a:r>
          </a:p>
          <a:p>
            <a:endParaRPr lang="en-US"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1</a:t>
            </a:fld>
            <a:endParaRPr lang="en-US" dirty="0"/>
          </a:p>
        </p:txBody>
      </p:sp>
      <p:pic>
        <p:nvPicPr>
          <p:cNvPr id="5" name="Picture 4" descr="nus_logo_full_colour.jpg"/>
          <p:cNvPicPr>
            <a:picLocks noChangeAspect="1"/>
          </p:cNvPicPr>
          <p:nvPr/>
        </p:nvPicPr>
        <p:blipFill>
          <a:blip r:embed="rId2" cstate="print"/>
          <a:stretch>
            <a:fillRect/>
          </a:stretch>
        </p:blipFill>
        <p:spPr>
          <a:xfrm>
            <a:off x="2667000" y="4648200"/>
            <a:ext cx="3581400" cy="2171223"/>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304800" y="609600"/>
            <a:ext cx="8839200" cy="6248400"/>
          </a:xfrm>
        </p:spPr>
        <p:txBody>
          <a:bodyPr>
            <a:noAutofit/>
          </a:bodyPr>
          <a:lstStyle/>
          <a:p>
            <a:pPr marL="514350" indent="-514350"/>
            <a:r>
              <a:rPr lang="en-US" sz="3000" dirty="0" smtClean="0"/>
              <a:t>Lecture 1:  NEGF basics – a brief history, definition of Green’s functions, properties, interpretation.</a:t>
            </a:r>
          </a:p>
          <a:p>
            <a:pPr marL="514350" indent="-514350">
              <a:buNone/>
            </a:pPr>
            <a:endParaRPr lang="en-US" sz="3000" dirty="0" smtClean="0"/>
          </a:p>
          <a:p>
            <a:pPr marL="514350" indent="-514350"/>
            <a:r>
              <a:rPr lang="en-US" sz="3000" dirty="0" smtClean="0"/>
              <a:t>Lecture 2: Calculation machinery – equation of motion method, Feynman </a:t>
            </a:r>
            <a:r>
              <a:rPr lang="en-US" sz="3000" dirty="0" err="1" smtClean="0"/>
              <a:t>diagramatics</a:t>
            </a:r>
            <a:r>
              <a:rPr lang="en-US" sz="3000" dirty="0" smtClean="0"/>
              <a:t>, Dyson equations, Landauer/Caroli formula.</a:t>
            </a:r>
          </a:p>
          <a:p>
            <a:pPr marL="514350" indent="-514350">
              <a:buNone/>
            </a:pPr>
            <a:endParaRPr lang="en-US" sz="3000" dirty="0" smtClean="0"/>
          </a:p>
          <a:p>
            <a:pPr marL="514350" indent="-514350"/>
            <a:r>
              <a:rPr lang="en-US" sz="3000" dirty="0" smtClean="0"/>
              <a:t>Lecture 3: Applications – transmission, transient problem, thermal expansion, phonon life-time, full counting statistics, reduced density matrices and connection to quantum master equation.</a:t>
            </a:r>
          </a:p>
          <a:p>
            <a:pPr marL="514350" indent="-514350"/>
            <a:endParaRPr lang="en-US" sz="3000" dirty="0" smtClean="0"/>
          </a:p>
          <a:p>
            <a:pPr marL="514350" indent="-514350"/>
            <a:endParaRPr lang="en-US" sz="3000" dirty="0" smtClean="0"/>
          </a:p>
          <a:p>
            <a:pPr>
              <a:buNone/>
            </a:pPr>
            <a:endParaRPr lang="en-US" sz="3000" dirty="0" smtClean="0"/>
          </a:p>
        </p:txBody>
      </p:sp>
      <p:sp>
        <p:nvSpPr>
          <p:cNvPr id="8" name="Slide Number Placeholder 7"/>
          <p:cNvSpPr>
            <a:spLocks noGrp="1"/>
          </p:cNvSpPr>
          <p:nvPr>
            <p:ph type="sldNum" sz="quarter" idx="12"/>
          </p:nvPr>
        </p:nvSpPr>
        <p:spPr/>
        <p:txBody>
          <a:bodyPr/>
          <a:lstStyle/>
          <a:p>
            <a:fld id="{7E871153-6649-4551-B5D2-CF9E4672F172}" type="slidenum">
              <a:rPr lang="en-US" smtClean="0"/>
              <a:pPr/>
              <a:t>2</a:t>
            </a:fld>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a:xfrm>
            <a:off x="457200" y="1600200"/>
            <a:ext cx="8229600" cy="4953000"/>
          </a:xfrm>
        </p:spPr>
        <p:txBody>
          <a:bodyPr>
            <a:normAutofit fontScale="92500" lnSpcReduction="20000"/>
          </a:bodyPr>
          <a:lstStyle/>
          <a:p>
            <a:r>
              <a:rPr lang="en-US" dirty="0" smtClean="0"/>
              <a:t>J.-S. Wang, J. Wang, and J. T. </a:t>
            </a:r>
            <a:r>
              <a:rPr lang="en-US" dirty="0" err="1" smtClean="0"/>
              <a:t>Lü</a:t>
            </a:r>
            <a:r>
              <a:rPr lang="en-US" dirty="0" smtClean="0"/>
              <a:t>, “Quantum thermal transport in nanostructures,” Eur. Phys. J. B 62, 381 (2008). </a:t>
            </a:r>
          </a:p>
          <a:p>
            <a:pPr>
              <a:buNone/>
            </a:pPr>
            <a:endParaRPr lang="en-US" dirty="0" smtClean="0"/>
          </a:p>
          <a:p>
            <a:r>
              <a:rPr lang="en-US" dirty="0" smtClean="0"/>
              <a:t>J.-S. Wang, B. K. Agarwalla, H. Li, and J. </a:t>
            </a:r>
            <a:r>
              <a:rPr lang="en-US" dirty="0" err="1" smtClean="0"/>
              <a:t>Thingna</a:t>
            </a:r>
            <a:r>
              <a:rPr lang="en-US" dirty="0" smtClean="0"/>
              <a:t>, “Nonequilibrium Green’s function method for quantum thermal transport,” Front. Phys. (2013).</a:t>
            </a:r>
          </a:p>
          <a:p>
            <a:pPr>
              <a:buNone/>
            </a:pPr>
            <a:endParaRPr lang="en-US" dirty="0" smtClean="0"/>
          </a:p>
          <a:p>
            <a:r>
              <a:rPr lang="en-US" dirty="0" smtClean="0"/>
              <a:t>See also </a:t>
            </a:r>
            <a:r>
              <a:rPr lang="en-US" dirty="0" smtClean="0">
                <a:hlinkClick r:id="rId3"/>
              </a:rPr>
              <a:t>http://staff.science.nus.edu.sg/~phywjs/NEGF/negf.html</a:t>
            </a:r>
            <a:r>
              <a:rPr lang="en-US" dirty="0" smtClean="0"/>
              <a:t>  </a:t>
            </a:r>
          </a:p>
          <a:p>
            <a:endParaRPr lang="en-US"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3</a:t>
            </a:fld>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smtClean="0"/>
              <a:t>Lecture One</a:t>
            </a:r>
            <a:endParaRPr lang="en-US" dirty="0"/>
          </a:p>
        </p:txBody>
      </p:sp>
      <p:sp>
        <p:nvSpPr>
          <p:cNvPr id="6" name="Subtitle 5"/>
          <p:cNvSpPr>
            <a:spLocks noGrp="1"/>
          </p:cNvSpPr>
          <p:nvPr>
            <p:ph type="subTitle" idx="1"/>
          </p:nvPr>
        </p:nvSpPr>
        <p:spPr/>
        <p:txBody>
          <a:bodyPr/>
          <a:lstStyle/>
          <a:p>
            <a:r>
              <a:rPr lang="en-US" dirty="0" smtClean="0"/>
              <a:t>History, definitions, properties of NEGF</a:t>
            </a:r>
            <a:endParaRPr lang="en-US"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4</a:t>
            </a:fld>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Brief History of NEGF</a:t>
            </a:r>
            <a:endParaRPr lang="en-US" dirty="0"/>
          </a:p>
        </p:txBody>
      </p:sp>
      <p:sp>
        <p:nvSpPr>
          <p:cNvPr id="3" name="Content Placeholder 2"/>
          <p:cNvSpPr>
            <a:spLocks noGrp="1"/>
          </p:cNvSpPr>
          <p:nvPr>
            <p:ph idx="1"/>
          </p:nvPr>
        </p:nvSpPr>
        <p:spPr>
          <a:xfrm>
            <a:off x="457200" y="2057400"/>
            <a:ext cx="8229600" cy="3581400"/>
          </a:xfrm>
        </p:spPr>
        <p:txBody>
          <a:bodyPr/>
          <a:lstStyle/>
          <a:p>
            <a:r>
              <a:rPr lang="en-US" dirty="0" smtClean="0"/>
              <a:t>Schwinger 1961</a:t>
            </a:r>
          </a:p>
          <a:p>
            <a:r>
              <a:rPr lang="en-US" dirty="0" err="1" smtClean="0"/>
              <a:t>Kadanoff</a:t>
            </a:r>
            <a:r>
              <a:rPr lang="en-US" dirty="0" smtClean="0"/>
              <a:t> and </a:t>
            </a:r>
            <a:r>
              <a:rPr lang="en-US" dirty="0" err="1" smtClean="0"/>
              <a:t>Baym</a:t>
            </a:r>
            <a:r>
              <a:rPr lang="en-US" dirty="0" smtClean="0"/>
              <a:t> 1962</a:t>
            </a:r>
          </a:p>
          <a:p>
            <a:r>
              <a:rPr lang="en-US" dirty="0" smtClean="0"/>
              <a:t>Keldysh 1965</a:t>
            </a:r>
          </a:p>
          <a:p>
            <a:r>
              <a:rPr lang="en-US" dirty="0" smtClean="0"/>
              <a:t>Caroli, </a:t>
            </a:r>
            <a:r>
              <a:rPr lang="en-US" dirty="0" err="1" smtClean="0"/>
              <a:t>Combescot</a:t>
            </a:r>
            <a:r>
              <a:rPr lang="en-US" dirty="0" smtClean="0"/>
              <a:t>, </a:t>
            </a:r>
            <a:r>
              <a:rPr lang="en-US" dirty="0" err="1" smtClean="0"/>
              <a:t>Nozieres</a:t>
            </a:r>
            <a:r>
              <a:rPr lang="en-US" dirty="0" smtClean="0"/>
              <a:t>, and Saint-James 1971</a:t>
            </a:r>
          </a:p>
          <a:p>
            <a:r>
              <a:rPr lang="en-US" dirty="0" smtClean="0"/>
              <a:t>Meir and Wingreen 1992</a:t>
            </a:r>
          </a:p>
          <a:p>
            <a:pPr>
              <a:buNone/>
            </a:pPr>
            <a:endParaRPr lang="en-US"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5</a:t>
            </a:fld>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Equilibrium Green’s functions using a harmonic oscillator as an example</a:t>
            </a:r>
            <a:endParaRPr lang="en-US" dirty="0"/>
          </a:p>
        </p:txBody>
      </p:sp>
      <p:sp>
        <p:nvSpPr>
          <p:cNvPr id="3" name="Content Placeholder 2"/>
          <p:cNvSpPr>
            <a:spLocks noGrp="1"/>
          </p:cNvSpPr>
          <p:nvPr>
            <p:ph idx="1"/>
          </p:nvPr>
        </p:nvSpPr>
        <p:spPr/>
        <p:txBody>
          <a:bodyPr/>
          <a:lstStyle/>
          <a:p>
            <a:r>
              <a:rPr lang="en-US" dirty="0" smtClean="0"/>
              <a:t>Single mode harmonic oscillator is a very important example to illustrate the concept of Green’s functions as any phononic system (</a:t>
            </a:r>
            <a:r>
              <a:rPr lang="en-US" dirty="0" err="1" smtClean="0"/>
              <a:t>vibrational</a:t>
            </a:r>
            <a:r>
              <a:rPr lang="en-US" dirty="0" smtClean="0"/>
              <a:t> degrees of freedom in a collection of atoms) at ballistic (linear) level can be thought of as a collection of independent oscillators in eigenmodes.  Equilibrium means that system is distributed according to the Gibbs canonical distribution.</a:t>
            </a:r>
            <a:endParaRPr lang="en-US"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6</a:t>
            </a:fld>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Harmonic Oscillator</a:t>
            </a:r>
            <a:endParaRPr lang="en-US"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7</a:t>
            </a:fld>
            <a:endParaRPr lang="en-US" dirty="0"/>
          </a:p>
        </p:txBody>
      </p:sp>
      <p:graphicFrame>
        <p:nvGraphicFramePr>
          <p:cNvPr id="5" name="Object 4"/>
          <p:cNvGraphicFramePr>
            <a:graphicFrameLocks noChangeAspect="1"/>
          </p:cNvGraphicFramePr>
          <p:nvPr/>
        </p:nvGraphicFramePr>
        <p:xfrm>
          <a:off x="920750" y="1803400"/>
          <a:ext cx="7213600" cy="4330700"/>
        </p:xfrm>
        <a:graphic>
          <a:graphicData uri="http://schemas.openxmlformats.org/presentationml/2006/ole">
            <p:oleObj spid="_x0000_s1026" name="Equation" r:id="rId4" imgW="7213320" imgH="4330440" progId="Equation.DSMT4">
              <p:embed/>
            </p:oleObj>
          </a:graphicData>
        </a:graphic>
      </p:graphicFrame>
      <p:sp>
        <p:nvSpPr>
          <p:cNvPr id="6" name="Oval 5"/>
          <p:cNvSpPr/>
          <p:nvPr/>
        </p:nvSpPr>
        <p:spPr>
          <a:xfrm>
            <a:off x="7772400" y="2133600"/>
            <a:ext cx="22860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p:nvPr/>
        </p:nvSpPr>
        <p:spPr>
          <a:xfrm>
            <a:off x="6544235" y="2115671"/>
            <a:ext cx="1255024" cy="228779"/>
          </a:xfrm>
          <a:custGeom>
            <a:avLst/>
            <a:gdLst>
              <a:gd name="connsiteX0" fmla="*/ 0 w 1255024"/>
              <a:gd name="connsiteY0" fmla="*/ 170329 h 228779"/>
              <a:gd name="connsiteX1" fmla="*/ 8965 w 1255024"/>
              <a:gd name="connsiteY1" fmla="*/ 143435 h 228779"/>
              <a:gd name="connsiteX2" fmla="*/ 44824 w 1255024"/>
              <a:gd name="connsiteY2" fmla="*/ 98611 h 228779"/>
              <a:gd name="connsiteX3" fmla="*/ 98612 w 1255024"/>
              <a:gd name="connsiteY3" fmla="*/ 62753 h 228779"/>
              <a:gd name="connsiteX4" fmla="*/ 125506 w 1255024"/>
              <a:gd name="connsiteY4" fmla="*/ 53788 h 228779"/>
              <a:gd name="connsiteX5" fmla="*/ 206189 w 1255024"/>
              <a:gd name="connsiteY5" fmla="*/ 71717 h 228779"/>
              <a:gd name="connsiteX6" fmla="*/ 224118 w 1255024"/>
              <a:gd name="connsiteY6" fmla="*/ 89647 h 228779"/>
              <a:gd name="connsiteX7" fmla="*/ 251012 w 1255024"/>
              <a:gd name="connsiteY7" fmla="*/ 107576 h 228779"/>
              <a:gd name="connsiteX8" fmla="*/ 295836 w 1255024"/>
              <a:gd name="connsiteY8" fmla="*/ 161364 h 228779"/>
              <a:gd name="connsiteX9" fmla="*/ 286871 w 1255024"/>
              <a:gd name="connsiteY9" fmla="*/ 206188 h 228779"/>
              <a:gd name="connsiteX10" fmla="*/ 170330 w 1255024"/>
              <a:gd name="connsiteY10" fmla="*/ 188258 h 228779"/>
              <a:gd name="connsiteX11" fmla="*/ 161365 w 1255024"/>
              <a:gd name="connsiteY11" fmla="*/ 161364 h 228779"/>
              <a:gd name="connsiteX12" fmla="*/ 197224 w 1255024"/>
              <a:gd name="connsiteY12" fmla="*/ 80682 h 228779"/>
              <a:gd name="connsiteX13" fmla="*/ 215153 w 1255024"/>
              <a:gd name="connsiteY13" fmla="*/ 53788 h 228779"/>
              <a:gd name="connsiteX14" fmla="*/ 242047 w 1255024"/>
              <a:gd name="connsiteY14" fmla="*/ 44823 h 228779"/>
              <a:gd name="connsiteX15" fmla="*/ 268941 w 1255024"/>
              <a:gd name="connsiteY15" fmla="*/ 26894 h 228779"/>
              <a:gd name="connsiteX16" fmla="*/ 322730 w 1255024"/>
              <a:gd name="connsiteY16" fmla="*/ 8964 h 228779"/>
              <a:gd name="connsiteX17" fmla="*/ 349624 w 1255024"/>
              <a:gd name="connsiteY17" fmla="*/ 0 h 228779"/>
              <a:gd name="connsiteX18" fmla="*/ 421341 w 1255024"/>
              <a:gd name="connsiteY18" fmla="*/ 17929 h 228779"/>
              <a:gd name="connsiteX19" fmla="*/ 484094 w 1255024"/>
              <a:gd name="connsiteY19" fmla="*/ 44823 h 228779"/>
              <a:gd name="connsiteX20" fmla="*/ 546847 w 1255024"/>
              <a:gd name="connsiteY20" fmla="*/ 116541 h 228779"/>
              <a:gd name="connsiteX21" fmla="*/ 555812 w 1255024"/>
              <a:gd name="connsiteY21" fmla="*/ 143435 h 228779"/>
              <a:gd name="connsiteX22" fmla="*/ 528918 w 1255024"/>
              <a:gd name="connsiteY22" fmla="*/ 161364 h 228779"/>
              <a:gd name="connsiteX23" fmla="*/ 475130 w 1255024"/>
              <a:gd name="connsiteY23" fmla="*/ 179294 h 228779"/>
              <a:gd name="connsiteX24" fmla="*/ 412377 w 1255024"/>
              <a:gd name="connsiteY24" fmla="*/ 170329 h 228779"/>
              <a:gd name="connsiteX25" fmla="*/ 430306 w 1255024"/>
              <a:gd name="connsiteY25" fmla="*/ 89647 h 228779"/>
              <a:gd name="connsiteX26" fmla="*/ 484094 w 1255024"/>
              <a:gd name="connsiteY26" fmla="*/ 62753 h 228779"/>
              <a:gd name="connsiteX27" fmla="*/ 537883 w 1255024"/>
              <a:gd name="connsiteY27" fmla="*/ 44823 h 228779"/>
              <a:gd name="connsiteX28" fmla="*/ 717177 w 1255024"/>
              <a:gd name="connsiteY28" fmla="*/ 62753 h 228779"/>
              <a:gd name="connsiteX29" fmla="*/ 753036 w 1255024"/>
              <a:gd name="connsiteY29" fmla="*/ 80682 h 228779"/>
              <a:gd name="connsiteX30" fmla="*/ 779930 w 1255024"/>
              <a:gd name="connsiteY30" fmla="*/ 89647 h 228779"/>
              <a:gd name="connsiteX31" fmla="*/ 806824 w 1255024"/>
              <a:gd name="connsiteY31" fmla="*/ 116541 h 228779"/>
              <a:gd name="connsiteX32" fmla="*/ 806824 w 1255024"/>
              <a:gd name="connsiteY32" fmla="*/ 224117 h 228779"/>
              <a:gd name="connsiteX33" fmla="*/ 726141 w 1255024"/>
              <a:gd name="connsiteY33" fmla="*/ 197223 h 228779"/>
              <a:gd name="connsiteX34" fmla="*/ 690283 w 1255024"/>
              <a:gd name="connsiteY34" fmla="*/ 143435 h 228779"/>
              <a:gd name="connsiteX35" fmla="*/ 699247 w 1255024"/>
              <a:gd name="connsiteY35" fmla="*/ 107576 h 228779"/>
              <a:gd name="connsiteX36" fmla="*/ 717177 w 1255024"/>
              <a:gd name="connsiteY36" fmla="*/ 89647 h 228779"/>
              <a:gd name="connsiteX37" fmla="*/ 744071 w 1255024"/>
              <a:gd name="connsiteY37" fmla="*/ 71717 h 228779"/>
              <a:gd name="connsiteX38" fmla="*/ 806824 w 1255024"/>
              <a:gd name="connsiteY38" fmla="*/ 53788 h 228779"/>
              <a:gd name="connsiteX39" fmla="*/ 833718 w 1255024"/>
              <a:gd name="connsiteY39" fmla="*/ 44823 h 228779"/>
              <a:gd name="connsiteX40" fmla="*/ 887506 w 1255024"/>
              <a:gd name="connsiteY40" fmla="*/ 53788 h 228779"/>
              <a:gd name="connsiteX41" fmla="*/ 932330 w 1255024"/>
              <a:gd name="connsiteY41" fmla="*/ 89647 h 228779"/>
              <a:gd name="connsiteX42" fmla="*/ 950259 w 1255024"/>
              <a:gd name="connsiteY42" fmla="*/ 143435 h 228779"/>
              <a:gd name="connsiteX43" fmla="*/ 959224 w 1255024"/>
              <a:gd name="connsiteY43" fmla="*/ 170329 h 228779"/>
              <a:gd name="connsiteX44" fmla="*/ 941294 w 1255024"/>
              <a:gd name="connsiteY44" fmla="*/ 188258 h 228779"/>
              <a:gd name="connsiteX45" fmla="*/ 887506 w 1255024"/>
              <a:gd name="connsiteY45" fmla="*/ 161364 h 228779"/>
              <a:gd name="connsiteX46" fmla="*/ 851647 w 1255024"/>
              <a:gd name="connsiteY46" fmla="*/ 107576 h 228779"/>
              <a:gd name="connsiteX47" fmla="*/ 869577 w 1255024"/>
              <a:gd name="connsiteY47" fmla="*/ 89647 h 228779"/>
              <a:gd name="connsiteX48" fmla="*/ 896471 w 1255024"/>
              <a:gd name="connsiteY48" fmla="*/ 80682 h 228779"/>
              <a:gd name="connsiteX49" fmla="*/ 1084730 w 1255024"/>
              <a:gd name="connsiteY49" fmla="*/ 89647 h 228779"/>
              <a:gd name="connsiteX50" fmla="*/ 1111624 w 1255024"/>
              <a:gd name="connsiteY50" fmla="*/ 116541 h 228779"/>
              <a:gd name="connsiteX51" fmla="*/ 1066800 w 1255024"/>
              <a:gd name="connsiteY51" fmla="*/ 197223 h 228779"/>
              <a:gd name="connsiteX52" fmla="*/ 1066800 w 1255024"/>
              <a:gd name="connsiteY52" fmla="*/ 116541 h 228779"/>
              <a:gd name="connsiteX53" fmla="*/ 1093694 w 1255024"/>
              <a:gd name="connsiteY53" fmla="*/ 107576 h 228779"/>
              <a:gd name="connsiteX54" fmla="*/ 1237130 w 1255024"/>
              <a:gd name="connsiteY54" fmla="*/ 170329 h 228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1255024" h="228779">
                <a:moveTo>
                  <a:pt x="0" y="170329"/>
                </a:moveTo>
                <a:cubicBezTo>
                  <a:pt x="2988" y="161364"/>
                  <a:pt x="4739" y="151887"/>
                  <a:pt x="8965" y="143435"/>
                </a:cubicBezTo>
                <a:cubicBezTo>
                  <a:pt x="16023" y="129320"/>
                  <a:pt x="31482" y="108617"/>
                  <a:pt x="44824" y="98611"/>
                </a:cubicBezTo>
                <a:cubicBezTo>
                  <a:pt x="62063" y="85682"/>
                  <a:pt x="78170" y="69567"/>
                  <a:pt x="98612" y="62753"/>
                </a:cubicBezTo>
                <a:lnTo>
                  <a:pt x="125506" y="53788"/>
                </a:lnTo>
                <a:cubicBezTo>
                  <a:pt x="136361" y="55597"/>
                  <a:pt x="189216" y="61534"/>
                  <a:pt x="206189" y="71717"/>
                </a:cubicBezTo>
                <a:cubicBezTo>
                  <a:pt x="213437" y="76065"/>
                  <a:pt x="217518" y="84367"/>
                  <a:pt x="224118" y="89647"/>
                </a:cubicBezTo>
                <a:cubicBezTo>
                  <a:pt x="232531" y="96378"/>
                  <a:pt x="242735" y="100679"/>
                  <a:pt x="251012" y="107576"/>
                </a:cubicBezTo>
                <a:cubicBezTo>
                  <a:pt x="276895" y="129145"/>
                  <a:pt x="278207" y="134921"/>
                  <a:pt x="295836" y="161364"/>
                </a:cubicBezTo>
                <a:cubicBezTo>
                  <a:pt x="292848" y="176305"/>
                  <a:pt x="301191" y="200981"/>
                  <a:pt x="286871" y="206188"/>
                </a:cubicBezTo>
                <a:cubicBezTo>
                  <a:pt x="253710" y="218246"/>
                  <a:pt x="204982" y="199809"/>
                  <a:pt x="170330" y="188258"/>
                </a:cubicBezTo>
                <a:cubicBezTo>
                  <a:pt x="167342" y="179293"/>
                  <a:pt x="161365" y="170814"/>
                  <a:pt x="161365" y="161364"/>
                </a:cubicBezTo>
                <a:cubicBezTo>
                  <a:pt x="161365" y="116094"/>
                  <a:pt x="172852" y="114803"/>
                  <a:pt x="197224" y="80682"/>
                </a:cubicBezTo>
                <a:cubicBezTo>
                  <a:pt x="203486" y="71915"/>
                  <a:pt x="206740" y="60519"/>
                  <a:pt x="215153" y="53788"/>
                </a:cubicBezTo>
                <a:cubicBezTo>
                  <a:pt x="222532" y="47885"/>
                  <a:pt x="233595" y="49049"/>
                  <a:pt x="242047" y="44823"/>
                </a:cubicBezTo>
                <a:cubicBezTo>
                  <a:pt x="251684" y="40005"/>
                  <a:pt x="259095" y="31270"/>
                  <a:pt x="268941" y="26894"/>
                </a:cubicBezTo>
                <a:cubicBezTo>
                  <a:pt x="286212" y="19218"/>
                  <a:pt x="304800" y="14940"/>
                  <a:pt x="322730" y="8964"/>
                </a:cubicBezTo>
                <a:lnTo>
                  <a:pt x="349624" y="0"/>
                </a:lnTo>
                <a:cubicBezTo>
                  <a:pt x="366678" y="3411"/>
                  <a:pt x="402960" y="8739"/>
                  <a:pt x="421341" y="17929"/>
                </a:cubicBezTo>
                <a:cubicBezTo>
                  <a:pt x="483250" y="48883"/>
                  <a:pt x="409467" y="26165"/>
                  <a:pt x="484094" y="44823"/>
                </a:cubicBezTo>
                <a:cubicBezTo>
                  <a:pt x="507463" y="68192"/>
                  <a:pt x="532021" y="86890"/>
                  <a:pt x="546847" y="116541"/>
                </a:cubicBezTo>
                <a:cubicBezTo>
                  <a:pt x="551073" y="124993"/>
                  <a:pt x="552824" y="134470"/>
                  <a:pt x="555812" y="143435"/>
                </a:cubicBezTo>
                <a:cubicBezTo>
                  <a:pt x="546847" y="149411"/>
                  <a:pt x="538764" y="156988"/>
                  <a:pt x="528918" y="161364"/>
                </a:cubicBezTo>
                <a:cubicBezTo>
                  <a:pt x="511648" y="169040"/>
                  <a:pt x="475130" y="179294"/>
                  <a:pt x="475130" y="179294"/>
                </a:cubicBezTo>
                <a:lnTo>
                  <a:pt x="412377" y="170329"/>
                </a:lnTo>
                <a:cubicBezTo>
                  <a:pt x="409607" y="167098"/>
                  <a:pt x="422501" y="102656"/>
                  <a:pt x="430306" y="89647"/>
                </a:cubicBezTo>
                <a:cubicBezTo>
                  <a:pt x="445058" y="65060"/>
                  <a:pt x="457367" y="70771"/>
                  <a:pt x="484094" y="62753"/>
                </a:cubicBezTo>
                <a:cubicBezTo>
                  <a:pt x="502197" y="57322"/>
                  <a:pt x="537883" y="44823"/>
                  <a:pt x="537883" y="44823"/>
                </a:cubicBezTo>
                <a:cubicBezTo>
                  <a:pt x="556551" y="46068"/>
                  <a:pt x="672738" y="47940"/>
                  <a:pt x="717177" y="62753"/>
                </a:cubicBezTo>
                <a:cubicBezTo>
                  <a:pt x="729855" y="66979"/>
                  <a:pt x="740753" y="75418"/>
                  <a:pt x="753036" y="80682"/>
                </a:cubicBezTo>
                <a:cubicBezTo>
                  <a:pt x="761722" y="84404"/>
                  <a:pt x="770965" y="86659"/>
                  <a:pt x="779930" y="89647"/>
                </a:cubicBezTo>
                <a:cubicBezTo>
                  <a:pt x="788895" y="98612"/>
                  <a:pt x="799791" y="105992"/>
                  <a:pt x="806824" y="116541"/>
                </a:cubicBezTo>
                <a:cubicBezTo>
                  <a:pt x="826849" y="146579"/>
                  <a:pt x="809665" y="198551"/>
                  <a:pt x="806824" y="224117"/>
                </a:cubicBezTo>
                <a:cubicBezTo>
                  <a:pt x="758713" y="217245"/>
                  <a:pt x="749808" y="228779"/>
                  <a:pt x="726141" y="197223"/>
                </a:cubicBezTo>
                <a:cubicBezTo>
                  <a:pt x="713212" y="179984"/>
                  <a:pt x="690283" y="143435"/>
                  <a:pt x="690283" y="143435"/>
                </a:cubicBezTo>
                <a:cubicBezTo>
                  <a:pt x="693271" y="131482"/>
                  <a:pt x="693737" y="118596"/>
                  <a:pt x="699247" y="107576"/>
                </a:cubicBezTo>
                <a:cubicBezTo>
                  <a:pt x="703027" y="100016"/>
                  <a:pt x="710577" y="94927"/>
                  <a:pt x="717177" y="89647"/>
                </a:cubicBezTo>
                <a:cubicBezTo>
                  <a:pt x="725590" y="82916"/>
                  <a:pt x="734434" y="76535"/>
                  <a:pt x="744071" y="71717"/>
                </a:cubicBezTo>
                <a:cubicBezTo>
                  <a:pt x="758395" y="64555"/>
                  <a:pt x="793427" y="57616"/>
                  <a:pt x="806824" y="53788"/>
                </a:cubicBezTo>
                <a:cubicBezTo>
                  <a:pt x="815910" y="51192"/>
                  <a:pt x="824753" y="47811"/>
                  <a:pt x="833718" y="44823"/>
                </a:cubicBezTo>
                <a:cubicBezTo>
                  <a:pt x="851647" y="47811"/>
                  <a:pt x="870262" y="48040"/>
                  <a:pt x="887506" y="53788"/>
                </a:cubicBezTo>
                <a:cubicBezTo>
                  <a:pt x="904470" y="59443"/>
                  <a:pt x="920089" y="77406"/>
                  <a:pt x="932330" y="89647"/>
                </a:cubicBezTo>
                <a:lnTo>
                  <a:pt x="950259" y="143435"/>
                </a:lnTo>
                <a:lnTo>
                  <a:pt x="959224" y="170329"/>
                </a:lnTo>
                <a:cubicBezTo>
                  <a:pt x="953247" y="176305"/>
                  <a:pt x="949631" y="186868"/>
                  <a:pt x="941294" y="188258"/>
                </a:cubicBezTo>
                <a:cubicBezTo>
                  <a:pt x="918104" y="192123"/>
                  <a:pt x="899832" y="177798"/>
                  <a:pt x="887506" y="161364"/>
                </a:cubicBezTo>
                <a:cubicBezTo>
                  <a:pt x="874577" y="144125"/>
                  <a:pt x="851647" y="107576"/>
                  <a:pt x="851647" y="107576"/>
                </a:cubicBezTo>
                <a:cubicBezTo>
                  <a:pt x="857624" y="101600"/>
                  <a:pt x="862329" y="93995"/>
                  <a:pt x="869577" y="89647"/>
                </a:cubicBezTo>
                <a:cubicBezTo>
                  <a:pt x="877680" y="84785"/>
                  <a:pt x="887021" y="80682"/>
                  <a:pt x="896471" y="80682"/>
                </a:cubicBezTo>
                <a:cubicBezTo>
                  <a:pt x="959295" y="80682"/>
                  <a:pt x="1021977" y="86659"/>
                  <a:pt x="1084730" y="89647"/>
                </a:cubicBezTo>
                <a:cubicBezTo>
                  <a:pt x="1093695" y="98612"/>
                  <a:pt x="1110652" y="103900"/>
                  <a:pt x="1111624" y="116541"/>
                </a:cubicBezTo>
                <a:cubicBezTo>
                  <a:pt x="1119953" y="224825"/>
                  <a:pt x="1113887" y="212919"/>
                  <a:pt x="1066800" y="197223"/>
                </a:cubicBezTo>
                <a:cubicBezTo>
                  <a:pt x="1062309" y="174764"/>
                  <a:pt x="1048571" y="139329"/>
                  <a:pt x="1066800" y="116541"/>
                </a:cubicBezTo>
                <a:cubicBezTo>
                  <a:pt x="1072703" y="109162"/>
                  <a:pt x="1084729" y="110564"/>
                  <a:pt x="1093694" y="107576"/>
                </a:cubicBezTo>
                <a:cubicBezTo>
                  <a:pt x="1255024" y="117659"/>
                  <a:pt x="1237130" y="68636"/>
                  <a:pt x="1237130" y="170329"/>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9" name="Straight Connector 8"/>
          <p:cNvCxnSpPr/>
          <p:nvPr/>
        </p:nvCxnSpPr>
        <p:spPr>
          <a:xfrm>
            <a:off x="6553200" y="1905000"/>
            <a:ext cx="0" cy="68580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7010400" y="1752600"/>
            <a:ext cx="287258" cy="369332"/>
          </a:xfrm>
          <a:prstGeom prst="rect">
            <a:avLst/>
          </a:prstGeom>
          <a:noFill/>
        </p:spPr>
        <p:txBody>
          <a:bodyPr wrap="none" rtlCol="0">
            <a:spAutoFit/>
          </a:bodyPr>
          <a:lstStyle/>
          <a:p>
            <a:r>
              <a:rPr lang="en-US" i="1" dirty="0" smtClean="0">
                <a:latin typeface="Times New Roman" pitchFamily="18" charset="0"/>
                <a:cs typeface="Times New Roman" pitchFamily="18" charset="0"/>
              </a:rPr>
              <a:t>k</a:t>
            </a:r>
            <a:endParaRPr lang="en-US" i="1" dirty="0">
              <a:latin typeface="Times New Roman" pitchFamily="18" charset="0"/>
              <a:cs typeface="Times New Roman" pitchFamily="18" charset="0"/>
            </a:endParaRPr>
          </a:p>
        </p:txBody>
      </p:sp>
      <p:sp>
        <p:nvSpPr>
          <p:cNvPr id="11" name="TextBox 10"/>
          <p:cNvSpPr txBox="1"/>
          <p:nvPr/>
        </p:nvSpPr>
        <p:spPr>
          <a:xfrm>
            <a:off x="7696200" y="1676400"/>
            <a:ext cx="4572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m</a:t>
            </a:r>
            <a:endParaRPr lang="en-US" i="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Eigenstates</a:t>
            </a:r>
            <a:r>
              <a:rPr lang="en-US" dirty="0" smtClean="0"/>
              <a:t>, Quantum </a:t>
            </a:r>
            <a:r>
              <a:rPr lang="en-US" dirty="0" err="1" smtClean="0"/>
              <a:t>Mech</a:t>
            </a:r>
            <a:r>
              <a:rPr lang="en-US" dirty="0" smtClean="0"/>
              <a:t>/Stat </a:t>
            </a:r>
            <a:r>
              <a:rPr lang="en-US" dirty="0" err="1" smtClean="0"/>
              <a:t>Mech</a:t>
            </a:r>
            <a:endParaRPr lang="en-US"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8</a:t>
            </a:fld>
            <a:endParaRPr lang="en-US" dirty="0"/>
          </a:p>
        </p:txBody>
      </p:sp>
      <p:graphicFrame>
        <p:nvGraphicFramePr>
          <p:cNvPr id="5" name="Object 4"/>
          <p:cNvGraphicFramePr>
            <a:graphicFrameLocks noChangeAspect="1"/>
          </p:cNvGraphicFramePr>
          <p:nvPr/>
        </p:nvGraphicFramePr>
        <p:xfrm>
          <a:off x="1181100" y="1676400"/>
          <a:ext cx="7505700" cy="4572000"/>
        </p:xfrm>
        <a:graphic>
          <a:graphicData uri="http://schemas.openxmlformats.org/presentationml/2006/ole">
            <p:oleObj spid="_x0000_s19458" name="Equation" r:id="rId3" imgW="7505640" imgH="4572000" progId="Equation.DSMT4">
              <p:embed/>
            </p:oleObj>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Heisenberg Operator/Equation</a:t>
            </a:r>
            <a:endParaRPr lang="en-US"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9</a:t>
            </a:fld>
            <a:endParaRPr lang="en-US" dirty="0"/>
          </a:p>
        </p:txBody>
      </p:sp>
      <p:graphicFrame>
        <p:nvGraphicFramePr>
          <p:cNvPr id="5" name="Object 4"/>
          <p:cNvGraphicFramePr>
            <a:graphicFrameLocks noChangeAspect="1"/>
          </p:cNvGraphicFramePr>
          <p:nvPr/>
        </p:nvGraphicFramePr>
        <p:xfrm>
          <a:off x="1035050" y="1562100"/>
          <a:ext cx="7213600" cy="4533900"/>
        </p:xfrm>
        <a:graphic>
          <a:graphicData uri="http://schemas.openxmlformats.org/presentationml/2006/ole">
            <p:oleObj spid="_x0000_s20482" name="Equation" r:id="rId3" imgW="7213320" imgH="4533840" progId="Equation.DSMT4">
              <p:embed/>
            </p:oleObj>
          </a:graphicData>
        </a:graphic>
      </p:graphicFrame>
      <p:sp>
        <p:nvSpPr>
          <p:cNvPr id="8" name="TextBox 7"/>
          <p:cNvSpPr txBox="1"/>
          <p:nvPr/>
        </p:nvSpPr>
        <p:spPr>
          <a:xfrm>
            <a:off x="4953000" y="1676400"/>
            <a:ext cx="3352800" cy="830997"/>
          </a:xfrm>
          <a:prstGeom prst="rect">
            <a:avLst/>
          </a:prstGeom>
          <a:noFill/>
        </p:spPr>
        <p:txBody>
          <a:bodyPr wrap="square" rtlCol="0">
            <a:spAutoFit/>
          </a:bodyPr>
          <a:lstStyle/>
          <a:p>
            <a:r>
              <a:rPr lang="en-US" sz="2400" i="1" dirty="0" smtClean="0">
                <a:solidFill>
                  <a:schemeClr val="tx2"/>
                </a:solidFill>
                <a:latin typeface="Times New Roman" pitchFamily="18" charset="0"/>
                <a:cs typeface="Times New Roman" pitchFamily="18" charset="0"/>
              </a:rPr>
              <a:t>O</a:t>
            </a:r>
            <a:r>
              <a:rPr lang="en-US" sz="2400" dirty="0" smtClean="0">
                <a:solidFill>
                  <a:schemeClr val="tx2"/>
                </a:solidFill>
                <a:latin typeface="Times New Roman" pitchFamily="18" charset="0"/>
                <a:cs typeface="Times New Roman" pitchFamily="18" charset="0"/>
              </a:rPr>
              <a:t>: Schrödinger operator</a:t>
            </a:r>
          </a:p>
          <a:p>
            <a:r>
              <a:rPr lang="en-US" sz="2400" i="1" dirty="0" smtClean="0">
                <a:solidFill>
                  <a:schemeClr val="tx2"/>
                </a:solidFill>
                <a:latin typeface="Times New Roman" pitchFamily="18" charset="0"/>
                <a:cs typeface="Times New Roman" pitchFamily="18" charset="0"/>
              </a:rPr>
              <a:t>O</a:t>
            </a:r>
            <a:r>
              <a:rPr lang="en-US" sz="2400" dirty="0" smtClean="0">
                <a:solidFill>
                  <a:schemeClr val="tx2"/>
                </a:solidFill>
                <a:latin typeface="Times New Roman" pitchFamily="18" charset="0"/>
                <a:cs typeface="Times New Roman" pitchFamily="18" charset="0"/>
              </a:rPr>
              <a:t>(</a:t>
            </a:r>
            <a:r>
              <a:rPr lang="en-US" sz="2400" i="1" dirty="0" smtClean="0">
                <a:solidFill>
                  <a:schemeClr val="tx2"/>
                </a:solidFill>
                <a:latin typeface="Times New Roman" pitchFamily="18" charset="0"/>
                <a:cs typeface="Times New Roman" pitchFamily="18" charset="0"/>
              </a:rPr>
              <a:t>t</a:t>
            </a:r>
            <a:r>
              <a:rPr lang="en-US" sz="2400" dirty="0" smtClean="0">
                <a:solidFill>
                  <a:schemeClr val="tx2"/>
                </a:solidFill>
                <a:latin typeface="Times New Roman" pitchFamily="18" charset="0"/>
                <a:cs typeface="Times New Roman" pitchFamily="18" charset="0"/>
              </a:rPr>
              <a:t>): Heisenberg operator</a:t>
            </a:r>
            <a:endParaRPr lang="en-US" sz="2400" dirty="0">
              <a:solidFill>
                <a:schemeClr val="tx2"/>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Defining &gt;, &lt;, </a:t>
            </a:r>
            <a:r>
              <a:rPr lang="en-US" i="1" dirty="0" smtClean="0"/>
              <a:t>t</a:t>
            </a:r>
            <a:r>
              <a:rPr lang="en-US" dirty="0" smtClean="0"/>
              <a:t>,    Green’s Functions</a:t>
            </a:r>
            <a:endParaRPr lang="en-US"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10</a:t>
            </a:fld>
            <a:endParaRPr lang="en-US" dirty="0"/>
          </a:p>
        </p:txBody>
      </p:sp>
      <p:graphicFrame>
        <p:nvGraphicFramePr>
          <p:cNvPr id="5" name="Object 4"/>
          <p:cNvGraphicFramePr>
            <a:graphicFrameLocks noChangeAspect="1"/>
          </p:cNvGraphicFramePr>
          <p:nvPr/>
        </p:nvGraphicFramePr>
        <p:xfrm>
          <a:off x="1320800" y="1644650"/>
          <a:ext cx="6502400" cy="3568700"/>
        </p:xfrm>
        <a:graphic>
          <a:graphicData uri="http://schemas.openxmlformats.org/presentationml/2006/ole">
            <p:oleObj spid="_x0000_s21506" name="Equation" r:id="rId3" imgW="6502320" imgH="3568680" progId="Equation.DSMT4">
              <p:embed/>
            </p:oleObj>
          </a:graphicData>
        </a:graphic>
      </p:graphicFrame>
      <p:graphicFrame>
        <p:nvGraphicFramePr>
          <p:cNvPr id="6" name="Object 5"/>
          <p:cNvGraphicFramePr>
            <a:graphicFrameLocks noChangeAspect="1"/>
          </p:cNvGraphicFramePr>
          <p:nvPr/>
        </p:nvGraphicFramePr>
        <p:xfrm>
          <a:off x="4267200" y="685800"/>
          <a:ext cx="304800" cy="401053"/>
        </p:xfrm>
        <a:graphic>
          <a:graphicData uri="http://schemas.openxmlformats.org/presentationml/2006/ole">
            <p:oleObj spid="_x0000_s21507" name="Equation" r:id="rId4" imgW="241200" imgH="317160" progId="Equation.DSMT4">
              <p:embed/>
            </p:oleObj>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E871153-6649-4551-B5D2-CF9E4672F172}" type="slidenum">
              <a:rPr lang="en-US" smtClean="0"/>
              <a:pPr/>
              <a:t>11</a:t>
            </a:fld>
            <a:endParaRPr lang="en-US" dirty="0"/>
          </a:p>
        </p:txBody>
      </p:sp>
      <p:graphicFrame>
        <p:nvGraphicFramePr>
          <p:cNvPr id="5" name="Object 4"/>
          <p:cNvGraphicFramePr>
            <a:graphicFrameLocks noChangeAspect="1"/>
          </p:cNvGraphicFramePr>
          <p:nvPr/>
        </p:nvGraphicFramePr>
        <p:xfrm>
          <a:off x="69850" y="590550"/>
          <a:ext cx="9004300" cy="5676900"/>
        </p:xfrm>
        <a:graphic>
          <a:graphicData uri="http://schemas.openxmlformats.org/presentationml/2006/ole">
            <p:oleObj spid="_x0000_s22530" name="Equation" r:id="rId4" imgW="9003960" imgH="5676840" progId="Equation.DSMT4">
              <p:embed/>
            </p:oleObj>
          </a:graphicData>
        </a:graphic>
      </p:graphicFrame>
      <p:graphicFrame>
        <p:nvGraphicFramePr>
          <p:cNvPr id="7" name="Object 6"/>
          <p:cNvGraphicFramePr>
            <a:graphicFrameLocks noChangeAspect="1"/>
          </p:cNvGraphicFramePr>
          <p:nvPr/>
        </p:nvGraphicFramePr>
        <p:xfrm>
          <a:off x="5257800" y="4191000"/>
          <a:ext cx="2832100" cy="901700"/>
        </p:xfrm>
        <a:graphic>
          <a:graphicData uri="http://schemas.openxmlformats.org/presentationml/2006/ole">
            <p:oleObj spid="_x0000_s22531" name="Equation" r:id="rId5" imgW="2831760" imgH="901440" progId="Equation.DSMT4">
              <p:embed/>
            </p:oleObj>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Retarded and Advanced Green’s functions</a:t>
            </a:r>
            <a:endParaRPr lang="en-US"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12</a:t>
            </a:fld>
            <a:endParaRPr lang="en-US" dirty="0"/>
          </a:p>
        </p:txBody>
      </p:sp>
      <p:graphicFrame>
        <p:nvGraphicFramePr>
          <p:cNvPr id="5" name="Object 4"/>
          <p:cNvGraphicFramePr>
            <a:graphicFrameLocks noChangeAspect="1"/>
          </p:cNvGraphicFramePr>
          <p:nvPr/>
        </p:nvGraphicFramePr>
        <p:xfrm>
          <a:off x="609600" y="1752600"/>
          <a:ext cx="7924800" cy="4076700"/>
        </p:xfrm>
        <a:graphic>
          <a:graphicData uri="http://schemas.openxmlformats.org/presentationml/2006/ole">
            <p:oleObj spid="_x0000_s23554" name="Equation" r:id="rId3" imgW="7924680" imgH="4076640" progId="Equation.DSMT4">
              <p:embed/>
            </p:oleObj>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t>Fourier Transform</a:t>
            </a:r>
            <a:endParaRPr lang="en-US"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13</a:t>
            </a:fld>
            <a:endParaRPr lang="en-US" dirty="0"/>
          </a:p>
        </p:txBody>
      </p:sp>
      <p:graphicFrame>
        <p:nvGraphicFramePr>
          <p:cNvPr id="5" name="Object 4"/>
          <p:cNvGraphicFramePr>
            <a:graphicFrameLocks noChangeAspect="1"/>
          </p:cNvGraphicFramePr>
          <p:nvPr/>
        </p:nvGraphicFramePr>
        <p:xfrm>
          <a:off x="787400" y="1155700"/>
          <a:ext cx="7569200" cy="5626100"/>
        </p:xfrm>
        <a:graphic>
          <a:graphicData uri="http://schemas.openxmlformats.org/presentationml/2006/ole">
            <p:oleObj spid="_x0000_s24578" name="Equation" r:id="rId4" imgW="7569000" imgH="5626080" progId="Equation.DSMT4">
              <p:embed/>
            </p:oleObj>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Plemelj</a:t>
            </a:r>
            <a:r>
              <a:rPr lang="en-US" dirty="0" smtClean="0"/>
              <a:t> formula, Kubo-Martin-Schwinger condition</a:t>
            </a:r>
            <a:endParaRPr lang="en-US"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14</a:t>
            </a:fld>
            <a:endParaRPr lang="en-US" dirty="0"/>
          </a:p>
        </p:txBody>
      </p:sp>
      <p:graphicFrame>
        <p:nvGraphicFramePr>
          <p:cNvPr id="5" name="Object 4"/>
          <p:cNvGraphicFramePr>
            <a:graphicFrameLocks noChangeAspect="1"/>
          </p:cNvGraphicFramePr>
          <p:nvPr/>
        </p:nvGraphicFramePr>
        <p:xfrm>
          <a:off x="1219200" y="1841500"/>
          <a:ext cx="4546600" cy="4025900"/>
        </p:xfrm>
        <a:graphic>
          <a:graphicData uri="http://schemas.openxmlformats.org/presentationml/2006/ole">
            <p:oleObj spid="_x0000_s25602" name="Equation" r:id="rId3" imgW="4546440" imgH="4025880" progId="Equation.DSMT4">
              <p:embed/>
            </p:oleObj>
          </a:graphicData>
        </a:graphic>
      </p:graphicFrame>
      <p:sp>
        <p:nvSpPr>
          <p:cNvPr id="6" name="Right Brace 5"/>
          <p:cNvSpPr/>
          <p:nvPr/>
        </p:nvSpPr>
        <p:spPr>
          <a:xfrm>
            <a:off x="6019800" y="3505200"/>
            <a:ext cx="381000" cy="236220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TextBox 6"/>
          <p:cNvSpPr txBox="1"/>
          <p:nvPr/>
        </p:nvSpPr>
        <p:spPr>
          <a:xfrm>
            <a:off x="6553200" y="4114800"/>
            <a:ext cx="1828800" cy="1200329"/>
          </a:xfrm>
          <a:prstGeom prst="rect">
            <a:avLst/>
          </a:prstGeom>
          <a:noFill/>
        </p:spPr>
        <p:txBody>
          <a:bodyPr wrap="square" rtlCol="0">
            <a:spAutoFit/>
          </a:bodyPr>
          <a:lstStyle/>
          <a:p>
            <a:r>
              <a:rPr lang="en-US" sz="2400" dirty="0" smtClean="0">
                <a:solidFill>
                  <a:schemeClr val="tx2"/>
                </a:solidFill>
                <a:latin typeface="Times New Roman" pitchFamily="18" charset="0"/>
                <a:cs typeface="Times New Roman" pitchFamily="18" charset="0"/>
              </a:rPr>
              <a:t>Valid only in thermal equilibrium</a:t>
            </a:r>
            <a:endParaRPr lang="en-US" sz="2400" dirty="0">
              <a:solidFill>
                <a:schemeClr val="tx2"/>
              </a:solidFill>
              <a:latin typeface="Times New Roman" pitchFamily="18" charset="0"/>
              <a:cs typeface="Times New Roman" pitchFamily="18" charset="0"/>
            </a:endParaRPr>
          </a:p>
        </p:txBody>
      </p:sp>
      <p:sp>
        <p:nvSpPr>
          <p:cNvPr id="9" name="TextBox 8"/>
          <p:cNvSpPr txBox="1"/>
          <p:nvPr/>
        </p:nvSpPr>
        <p:spPr>
          <a:xfrm>
            <a:off x="6248400" y="1905000"/>
            <a:ext cx="2209800" cy="830997"/>
          </a:xfrm>
          <a:prstGeom prst="rect">
            <a:avLst/>
          </a:prstGeom>
          <a:noFill/>
        </p:spPr>
        <p:txBody>
          <a:bodyPr wrap="square" rtlCol="0">
            <a:spAutoFit/>
          </a:bodyPr>
          <a:lstStyle/>
          <a:p>
            <a:r>
              <a:rPr lang="en-US" sz="2400" i="1" dirty="0" smtClean="0">
                <a:solidFill>
                  <a:schemeClr val="tx2"/>
                </a:solidFill>
                <a:latin typeface="Times New Roman" pitchFamily="18" charset="0"/>
                <a:cs typeface="Times New Roman" pitchFamily="18" charset="0"/>
              </a:rPr>
              <a:t>P</a:t>
            </a:r>
            <a:r>
              <a:rPr lang="en-US" sz="2400" dirty="0" smtClean="0">
                <a:solidFill>
                  <a:schemeClr val="tx2"/>
                </a:solidFill>
                <a:latin typeface="Times New Roman" pitchFamily="18" charset="0"/>
                <a:cs typeface="Times New Roman" pitchFamily="18" charset="0"/>
              </a:rPr>
              <a:t> for Cauchy principle value</a:t>
            </a:r>
            <a:endParaRPr lang="en-US" sz="2400" dirty="0">
              <a:solidFill>
                <a:schemeClr val="tx2"/>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Matsubara Green’s Function</a:t>
            </a:r>
            <a:endParaRPr lang="en-US"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15</a:t>
            </a:fld>
            <a:endParaRPr lang="en-US" dirty="0"/>
          </a:p>
        </p:txBody>
      </p:sp>
      <p:graphicFrame>
        <p:nvGraphicFramePr>
          <p:cNvPr id="5" name="Object 4"/>
          <p:cNvGraphicFramePr>
            <a:graphicFrameLocks noChangeAspect="1"/>
          </p:cNvGraphicFramePr>
          <p:nvPr/>
        </p:nvGraphicFramePr>
        <p:xfrm>
          <a:off x="222250" y="1219200"/>
          <a:ext cx="8991600" cy="5219700"/>
        </p:xfrm>
        <a:graphic>
          <a:graphicData uri="http://schemas.openxmlformats.org/presentationml/2006/ole">
            <p:oleObj spid="_x0000_s27650" name="Equation" r:id="rId3" imgW="8991360" imgH="5219640" progId="Equation.DSMT4">
              <p:embed/>
            </p:oleObj>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Nonequilibrium Green’s Functions</a:t>
            </a:r>
            <a:endParaRPr lang="en-US" dirty="0"/>
          </a:p>
        </p:txBody>
      </p:sp>
      <p:sp>
        <p:nvSpPr>
          <p:cNvPr id="3" name="Content Placeholder 2"/>
          <p:cNvSpPr>
            <a:spLocks noGrp="1"/>
          </p:cNvSpPr>
          <p:nvPr>
            <p:ph idx="1"/>
          </p:nvPr>
        </p:nvSpPr>
        <p:spPr/>
        <p:txBody>
          <a:bodyPr>
            <a:normAutofit lnSpcReduction="10000"/>
          </a:bodyPr>
          <a:lstStyle/>
          <a:p>
            <a:r>
              <a:rPr lang="en-US" dirty="0" smtClean="0"/>
              <a:t>By “nonequilibrium”, we mean, either the Hamiltonian is explicitly time-dependent after </a:t>
            </a:r>
            <a:r>
              <a:rPr lang="en-US" i="1" dirty="0" smtClean="0"/>
              <a:t>t</a:t>
            </a:r>
            <a:r>
              <a:rPr lang="en-US" baseline="-25000" dirty="0" smtClean="0"/>
              <a:t>0</a:t>
            </a:r>
            <a:r>
              <a:rPr lang="en-US" dirty="0" smtClean="0"/>
              <a:t>, or the initial density matrix </a:t>
            </a:r>
            <a:r>
              <a:rPr lang="el-GR" i="1" dirty="0" smtClean="0"/>
              <a:t>ρ</a:t>
            </a:r>
            <a:r>
              <a:rPr lang="en-US" dirty="0" smtClean="0"/>
              <a:t> is not a canonical distribution.</a:t>
            </a:r>
          </a:p>
          <a:p>
            <a:endParaRPr lang="en-US" dirty="0" smtClean="0"/>
          </a:p>
          <a:p>
            <a:r>
              <a:rPr lang="en-US" dirty="0" smtClean="0"/>
              <a:t>We’ll show how to build nonequilibrium Green’s function from the equilibrium ones through product initial state or through the Dyson equation.</a:t>
            </a:r>
            <a:endParaRPr lang="en-US"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16</a:t>
            </a:fld>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8" name="Rectangle 41"/>
          <p:cNvSpPr>
            <a:spLocks noGrp="1" noChangeArrowheads="1"/>
          </p:cNvSpPr>
          <p:nvPr>
            <p:ph type="title"/>
          </p:nvPr>
        </p:nvSpPr>
        <p:spPr/>
        <p:txBody>
          <a:bodyPr>
            <a:normAutofit fontScale="90000"/>
          </a:bodyPr>
          <a:lstStyle/>
          <a:p>
            <a:r>
              <a:rPr lang="en-US" dirty="0" smtClean="0"/>
              <a:t>Definitions of General Green’s functions</a:t>
            </a:r>
          </a:p>
        </p:txBody>
      </p:sp>
      <p:sp>
        <p:nvSpPr>
          <p:cNvPr id="3077" name="Slide Number Placeholder 4"/>
          <p:cNvSpPr>
            <a:spLocks noGrp="1"/>
          </p:cNvSpPr>
          <p:nvPr>
            <p:ph type="sldNum" sz="quarter" idx="12"/>
          </p:nvPr>
        </p:nvSpPr>
        <p:spPr>
          <a:noFill/>
        </p:spPr>
        <p:txBody>
          <a:bodyPr/>
          <a:lstStyle/>
          <a:p>
            <a:fld id="{87CAF078-E086-4869-A3C0-90DC509EEAB7}" type="slidenum">
              <a:rPr lang="en-US" smtClean="0">
                <a:latin typeface="Arial" charset="0"/>
                <a:cs typeface="Arial" charset="0"/>
              </a:rPr>
              <a:pPr/>
              <a:t>17</a:t>
            </a:fld>
            <a:endParaRPr lang="en-US" smtClean="0">
              <a:latin typeface="Arial" charset="0"/>
              <a:cs typeface="Arial" charset="0"/>
            </a:endParaRPr>
          </a:p>
        </p:txBody>
      </p:sp>
      <p:graphicFrame>
        <p:nvGraphicFramePr>
          <p:cNvPr id="3074" name="Object 2"/>
          <p:cNvGraphicFramePr>
            <a:graphicFrameLocks noChangeAspect="1"/>
          </p:cNvGraphicFramePr>
          <p:nvPr/>
        </p:nvGraphicFramePr>
        <p:xfrm>
          <a:off x="381000" y="2057400"/>
          <a:ext cx="8410575" cy="877887"/>
        </p:xfrm>
        <a:graphic>
          <a:graphicData uri="http://schemas.openxmlformats.org/presentationml/2006/ole">
            <p:oleObj spid="_x0000_s28674" name="Equation" r:id="rId4" imgW="8394480" imgH="876240" progId="Equation.DSMT4">
              <p:embed/>
            </p:oleObj>
          </a:graphicData>
        </a:graphic>
      </p:graphicFrame>
      <p:graphicFrame>
        <p:nvGraphicFramePr>
          <p:cNvPr id="3075" name="Object 3"/>
          <p:cNvGraphicFramePr>
            <a:graphicFrameLocks noChangeAspect="1"/>
          </p:cNvGraphicFramePr>
          <p:nvPr/>
        </p:nvGraphicFramePr>
        <p:xfrm>
          <a:off x="1077912" y="3314700"/>
          <a:ext cx="6618288" cy="1104900"/>
        </p:xfrm>
        <a:graphic>
          <a:graphicData uri="http://schemas.openxmlformats.org/presentationml/2006/ole">
            <p:oleObj spid="_x0000_s28675" name="Equation" r:id="rId5" imgW="6616440" imgH="1104840" progId="Equation.DSMT4">
              <p:embed/>
            </p:oleObj>
          </a:graphicData>
        </a:graphic>
      </p:graphicFrame>
      <p:graphicFrame>
        <p:nvGraphicFramePr>
          <p:cNvPr id="3076" name="Object 4"/>
          <p:cNvGraphicFramePr>
            <a:graphicFrameLocks noChangeAspect="1"/>
          </p:cNvGraphicFramePr>
          <p:nvPr/>
        </p:nvGraphicFramePr>
        <p:xfrm>
          <a:off x="2376488" y="4984750"/>
          <a:ext cx="4481512" cy="1285875"/>
        </p:xfrm>
        <a:graphic>
          <a:graphicData uri="http://schemas.openxmlformats.org/presentationml/2006/ole">
            <p:oleObj spid="_x0000_s28676" name="Equation" r:id="rId6" imgW="4470120" imgH="1282680" progId="Equation.DSMT4">
              <p:embed/>
            </p:oleObj>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Rectangle 41"/>
          <p:cNvSpPr>
            <a:spLocks noGrp="1" noChangeArrowheads="1"/>
          </p:cNvSpPr>
          <p:nvPr>
            <p:ph type="title"/>
          </p:nvPr>
        </p:nvSpPr>
        <p:spPr/>
        <p:txBody>
          <a:bodyPr/>
          <a:lstStyle/>
          <a:p>
            <a:r>
              <a:rPr lang="en-US" smtClean="0"/>
              <a:t>Relations among Green’s functions</a:t>
            </a:r>
          </a:p>
        </p:txBody>
      </p:sp>
      <p:sp>
        <p:nvSpPr>
          <p:cNvPr id="4099" name="Slide Number Placeholder 4"/>
          <p:cNvSpPr>
            <a:spLocks noGrp="1"/>
          </p:cNvSpPr>
          <p:nvPr>
            <p:ph type="sldNum" sz="quarter" idx="12"/>
          </p:nvPr>
        </p:nvSpPr>
        <p:spPr/>
        <p:txBody>
          <a:bodyPr/>
          <a:lstStyle/>
          <a:p>
            <a:fld id="{A2B3B56C-3838-49F8-AA69-0F370C8060E9}" type="slidenum">
              <a:rPr lang="en-US" smtClean="0"/>
              <a:pPr/>
              <a:t>18</a:t>
            </a:fld>
            <a:endParaRPr lang="en-US" smtClean="0"/>
          </a:p>
        </p:txBody>
      </p:sp>
      <p:graphicFrame>
        <p:nvGraphicFramePr>
          <p:cNvPr id="4098" name="Object 5"/>
          <p:cNvGraphicFramePr>
            <a:graphicFrameLocks noChangeAspect="1"/>
          </p:cNvGraphicFramePr>
          <p:nvPr/>
        </p:nvGraphicFramePr>
        <p:xfrm>
          <a:off x="1676400" y="1828800"/>
          <a:ext cx="5713413" cy="3667126"/>
        </p:xfrm>
        <a:graphic>
          <a:graphicData uri="http://schemas.openxmlformats.org/presentationml/2006/ole">
            <p:oleObj spid="_x0000_s29698" name="Equation" r:id="rId4" imgW="5715000" imgH="3670200" progId="Equation.DSMT4">
              <p:embed/>
            </p:oleObj>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41"/>
          <p:cNvSpPr>
            <a:spLocks noGrp="1" noChangeArrowheads="1"/>
          </p:cNvSpPr>
          <p:nvPr>
            <p:ph type="title"/>
          </p:nvPr>
        </p:nvSpPr>
        <p:spPr/>
        <p:txBody>
          <a:bodyPr/>
          <a:lstStyle/>
          <a:p>
            <a:r>
              <a:rPr lang="en-US" smtClean="0"/>
              <a:t>Steady state, Fourier transform</a:t>
            </a:r>
          </a:p>
        </p:txBody>
      </p:sp>
      <p:sp>
        <p:nvSpPr>
          <p:cNvPr id="5123" name="Slide Number Placeholder 4"/>
          <p:cNvSpPr>
            <a:spLocks noGrp="1"/>
          </p:cNvSpPr>
          <p:nvPr>
            <p:ph type="sldNum" sz="quarter" idx="12"/>
          </p:nvPr>
        </p:nvSpPr>
        <p:spPr>
          <a:noFill/>
        </p:spPr>
        <p:txBody>
          <a:bodyPr/>
          <a:lstStyle/>
          <a:p>
            <a:fld id="{8E0AB22A-C144-4EBF-AA56-83AE50EBAB48}" type="slidenum">
              <a:rPr lang="en-US" smtClean="0">
                <a:latin typeface="Arial" charset="0"/>
                <a:cs typeface="Arial" charset="0"/>
              </a:rPr>
              <a:pPr/>
              <a:t>19</a:t>
            </a:fld>
            <a:endParaRPr lang="en-US" smtClean="0">
              <a:latin typeface="Arial" charset="0"/>
              <a:cs typeface="Arial" charset="0"/>
            </a:endParaRPr>
          </a:p>
        </p:txBody>
      </p:sp>
      <p:graphicFrame>
        <p:nvGraphicFramePr>
          <p:cNvPr id="5122" name="Object 5"/>
          <p:cNvGraphicFramePr>
            <a:graphicFrameLocks noChangeAspect="1"/>
          </p:cNvGraphicFramePr>
          <p:nvPr/>
        </p:nvGraphicFramePr>
        <p:xfrm>
          <a:off x="2819400" y="1849438"/>
          <a:ext cx="3089275" cy="2798762"/>
        </p:xfrm>
        <a:graphic>
          <a:graphicData uri="http://schemas.openxmlformats.org/presentationml/2006/ole">
            <p:oleObj spid="_x0000_s30722" name="Equation" r:id="rId4" imgW="3098520" imgH="2806560" progId="Equation.DSMT4">
              <p:embed/>
            </p:oleObj>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Equilibrium Green’s Function, Lehmann Representation</a:t>
            </a:r>
            <a:endParaRPr lang="en-US" dirty="0"/>
          </a:p>
        </p:txBody>
      </p:sp>
      <p:sp>
        <p:nvSpPr>
          <p:cNvPr id="3" name="Slide Number Placeholder 2"/>
          <p:cNvSpPr>
            <a:spLocks noGrp="1"/>
          </p:cNvSpPr>
          <p:nvPr>
            <p:ph type="sldNum" sz="quarter" idx="12"/>
          </p:nvPr>
        </p:nvSpPr>
        <p:spPr/>
        <p:txBody>
          <a:bodyPr/>
          <a:lstStyle/>
          <a:p>
            <a:fld id="{7E871153-6649-4551-B5D2-CF9E4672F172}" type="slidenum">
              <a:rPr lang="en-US" smtClean="0"/>
              <a:pPr/>
              <a:t>20</a:t>
            </a:fld>
            <a:endParaRPr lang="en-US"/>
          </a:p>
        </p:txBody>
      </p:sp>
      <p:graphicFrame>
        <p:nvGraphicFramePr>
          <p:cNvPr id="4" name="Object 3"/>
          <p:cNvGraphicFramePr>
            <a:graphicFrameLocks noChangeAspect="1"/>
          </p:cNvGraphicFramePr>
          <p:nvPr/>
        </p:nvGraphicFramePr>
        <p:xfrm>
          <a:off x="1143000" y="1670050"/>
          <a:ext cx="6775450" cy="4933950"/>
        </p:xfrm>
        <a:graphic>
          <a:graphicData uri="http://schemas.openxmlformats.org/presentationml/2006/ole">
            <p:oleObj spid="_x0000_s281602" name="Equation" r:id="rId4" imgW="8216640" imgH="5981400" progId="Equation.DSMT4">
              <p:embed/>
            </p:oleObj>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Kramers-Kronig</a:t>
            </a:r>
            <a:r>
              <a:rPr lang="en-US" dirty="0" smtClean="0"/>
              <a:t> Relation</a:t>
            </a:r>
            <a:endParaRPr lang="en-US" dirty="0"/>
          </a:p>
        </p:txBody>
      </p:sp>
      <p:sp>
        <p:nvSpPr>
          <p:cNvPr id="3" name="Slide Number Placeholder 2"/>
          <p:cNvSpPr>
            <a:spLocks noGrp="1"/>
          </p:cNvSpPr>
          <p:nvPr>
            <p:ph type="sldNum" sz="quarter" idx="12"/>
          </p:nvPr>
        </p:nvSpPr>
        <p:spPr/>
        <p:txBody>
          <a:bodyPr/>
          <a:lstStyle/>
          <a:p>
            <a:fld id="{7E871153-6649-4551-B5D2-CF9E4672F172}" type="slidenum">
              <a:rPr lang="en-US" smtClean="0"/>
              <a:pPr/>
              <a:t>21</a:t>
            </a:fld>
            <a:endParaRPr lang="en-US"/>
          </a:p>
        </p:txBody>
      </p:sp>
      <p:graphicFrame>
        <p:nvGraphicFramePr>
          <p:cNvPr id="4" name="Object 3"/>
          <p:cNvGraphicFramePr>
            <a:graphicFrameLocks noChangeAspect="1"/>
          </p:cNvGraphicFramePr>
          <p:nvPr/>
        </p:nvGraphicFramePr>
        <p:xfrm>
          <a:off x="157163" y="1549400"/>
          <a:ext cx="8901112" cy="4381500"/>
        </p:xfrm>
        <a:graphic>
          <a:graphicData uri="http://schemas.openxmlformats.org/presentationml/2006/ole">
            <p:oleObj spid="_x0000_s282626" name="Equation" r:id="rId4" imgW="9829800" imgH="4838400" progId="Equation.DSMT4">
              <p:embed/>
            </p:oleObj>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Eigen-mode Decomposition</a:t>
            </a:r>
            <a:endParaRPr lang="en-US" dirty="0"/>
          </a:p>
        </p:txBody>
      </p:sp>
      <p:sp>
        <p:nvSpPr>
          <p:cNvPr id="3" name="Slide Number Placeholder 2"/>
          <p:cNvSpPr>
            <a:spLocks noGrp="1"/>
          </p:cNvSpPr>
          <p:nvPr>
            <p:ph type="sldNum" sz="quarter" idx="12"/>
          </p:nvPr>
        </p:nvSpPr>
        <p:spPr/>
        <p:txBody>
          <a:bodyPr/>
          <a:lstStyle/>
          <a:p>
            <a:fld id="{7E871153-6649-4551-B5D2-CF9E4672F172}" type="slidenum">
              <a:rPr lang="en-US" smtClean="0"/>
              <a:pPr/>
              <a:t>22</a:t>
            </a:fld>
            <a:endParaRPr lang="en-US"/>
          </a:p>
        </p:txBody>
      </p:sp>
      <p:graphicFrame>
        <p:nvGraphicFramePr>
          <p:cNvPr id="4" name="Object 3"/>
          <p:cNvGraphicFramePr>
            <a:graphicFrameLocks noChangeAspect="1"/>
          </p:cNvGraphicFramePr>
          <p:nvPr/>
        </p:nvGraphicFramePr>
        <p:xfrm>
          <a:off x="1219200" y="1447800"/>
          <a:ext cx="6978650" cy="5167397"/>
        </p:xfrm>
        <a:graphic>
          <a:graphicData uri="http://schemas.openxmlformats.org/presentationml/2006/ole">
            <p:oleObj spid="_x0000_s283650" name="Equation" r:id="rId4" imgW="8318160" imgH="6159240" progId="Equation.DSMT4">
              <p:embed/>
            </p:oleObj>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1"/>
          <p:cNvSpPr>
            <a:spLocks noGrp="1" noChangeArrowheads="1"/>
          </p:cNvSpPr>
          <p:nvPr>
            <p:ph type="title"/>
          </p:nvPr>
        </p:nvSpPr>
        <p:spPr/>
        <p:txBody>
          <a:bodyPr/>
          <a:lstStyle/>
          <a:p>
            <a:r>
              <a:rPr lang="en-US" smtClean="0"/>
              <a:t>Pictures in Quantum Mechanics</a:t>
            </a:r>
            <a:endParaRPr lang="en-US" dirty="0" smtClean="0"/>
          </a:p>
        </p:txBody>
      </p:sp>
      <p:sp>
        <p:nvSpPr>
          <p:cNvPr id="8197" name="Rectangle 3"/>
          <p:cNvSpPr>
            <a:spLocks noGrp="1" noChangeArrowheads="1"/>
          </p:cNvSpPr>
          <p:nvPr>
            <p:ph idx="1"/>
          </p:nvPr>
        </p:nvSpPr>
        <p:spPr/>
        <p:txBody>
          <a:bodyPr>
            <a:normAutofit/>
          </a:bodyPr>
          <a:lstStyle/>
          <a:p>
            <a:endParaRPr lang="en-GB" dirty="0" smtClean="0"/>
          </a:p>
          <a:p>
            <a:r>
              <a:rPr lang="en-GB" dirty="0" smtClean="0"/>
              <a:t>Schrödinger picture:  </a:t>
            </a:r>
            <a:r>
              <a:rPr lang="en-GB" i="1" dirty="0" smtClean="0"/>
              <a:t>O</a:t>
            </a:r>
            <a:r>
              <a:rPr lang="en-GB" dirty="0" smtClean="0"/>
              <a:t>, </a:t>
            </a:r>
            <a:r>
              <a:rPr lang="en-GB" dirty="0" smtClean="0">
                <a:sym typeface="SymbolPS" pitchFamily="18" charset="2"/>
              </a:rPr>
              <a:t></a:t>
            </a:r>
            <a:r>
              <a:rPr lang="en-GB" dirty="0" smtClean="0"/>
              <a:t>(</a:t>
            </a:r>
            <a:r>
              <a:rPr lang="en-GB" i="1" dirty="0" smtClean="0"/>
              <a:t>t</a:t>
            </a:r>
            <a:r>
              <a:rPr lang="en-GB" dirty="0" smtClean="0"/>
              <a:t>) =</a:t>
            </a:r>
            <a:r>
              <a:rPr lang="en-GB" i="1" dirty="0" smtClean="0"/>
              <a:t>U</a:t>
            </a:r>
            <a:r>
              <a:rPr lang="en-GB" dirty="0" smtClean="0"/>
              <a:t>(</a:t>
            </a:r>
            <a:r>
              <a:rPr lang="en-GB" i="1" dirty="0" smtClean="0"/>
              <a:t>t</a:t>
            </a:r>
            <a:r>
              <a:rPr lang="en-GB" dirty="0" smtClean="0"/>
              <a:t>,</a:t>
            </a:r>
            <a:r>
              <a:rPr lang="en-GB" i="1" dirty="0" smtClean="0"/>
              <a:t>t</a:t>
            </a:r>
            <a:r>
              <a:rPr lang="en-GB" baseline="-25000" dirty="0" smtClean="0"/>
              <a:t>0</a:t>
            </a:r>
            <a:r>
              <a:rPr lang="en-GB" dirty="0" smtClean="0"/>
              <a:t>)</a:t>
            </a:r>
            <a:r>
              <a:rPr lang="en-GB" dirty="0" smtClean="0">
                <a:sym typeface="SymbolPS" pitchFamily="18" charset="2"/>
              </a:rPr>
              <a:t></a:t>
            </a:r>
            <a:r>
              <a:rPr lang="en-GB" dirty="0" smtClean="0"/>
              <a:t>(</a:t>
            </a:r>
            <a:r>
              <a:rPr lang="en-GB" i="1" dirty="0" smtClean="0"/>
              <a:t>t</a:t>
            </a:r>
            <a:r>
              <a:rPr lang="en-GB" i="1" baseline="-25000" dirty="0" smtClean="0"/>
              <a:t>0</a:t>
            </a:r>
            <a:r>
              <a:rPr lang="en-GB" dirty="0" smtClean="0"/>
              <a:t>)</a:t>
            </a:r>
          </a:p>
          <a:p>
            <a:endParaRPr lang="en-GB" dirty="0" smtClean="0"/>
          </a:p>
          <a:p>
            <a:r>
              <a:rPr lang="en-GB" dirty="0" smtClean="0"/>
              <a:t>Heisenberg picture: </a:t>
            </a:r>
            <a:r>
              <a:rPr lang="en-GB" i="1" dirty="0" smtClean="0"/>
              <a:t>O</a:t>
            </a:r>
            <a:r>
              <a:rPr lang="en-GB" dirty="0" smtClean="0"/>
              <a:t>(</a:t>
            </a:r>
            <a:r>
              <a:rPr lang="en-GB" i="1" dirty="0" smtClean="0"/>
              <a:t>t</a:t>
            </a:r>
            <a:r>
              <a:rPr lang="en-GB" dirty="0" smtClean="0"/>
              <a:t>) = </a:t>
            </a:r>
            <a:r>
              <a:rPr lang="en-GB" i="1" dirty="0" smtClean="0"/>
              <a:t>U</a:t>
            </a:r>
            <a:r>
              <a:rPr lang="en-GB" dirty="0" smtClean="0"/>
              <a:t>(</a:t>
            </a:r>
            <a:r>
              <a:rPr lang="en-GB" i="1" dirty="0" smtClean="0"/>
              <a:t>t</a:t>
            </a:r>
            <a:r>
              <a:rPr lang="en-GB" baseline="-25000" dirty="0" smtClean="0"/>
              <a:t>0</a:t>
            </a:r>
            <a:r>
              <a:rPr lang="en-GB" dirty="0" smtClean="0"/>
              <a:t>,</a:t>
            </a:r>
            <a:r>
              <a:rPr lang="en-GB" i="1" dirty="0" smtClean="0"/>
              <a:t>t</a:t>
            </a:r>
            <a:r>
              <a:rPr lang="en-GB" dirty="0" smtClean="0"/>
              <a:t>)</a:t>
            </a:r>
            <a:r>
              <a:rPr lang="en-GB" i="1" dirty="0" smtClean="0"/>
              <a:t>OU</a:t>
            </a:r>
            <a:r>
              <a:rPr lang="en-GB" dirty="0" smtClean="0"/>
              <a:t>(</a:t>
            </a:r>
            <a:r>
              <a:rPr lang="en-GB" i="1" dirty="0" smtClean="0"/>
              <a:t>t</a:t>
            </a:r>
            <a:r>
              <a:rPr lang="en-GB" dirty="0" smtClean="0"/>
              <a:t>,</a:t>
            </a:r>
            <a:r>
              <a:rPr lang="en-GB" i="1" dirty="0" smtClean="0"/>
              <a:t>t</a:t>
            </a:r>
            <a:r>
              <a:rPr lang="en-GB" baseline="-25000" dirty="0" smtClean="0"/>
              <a:t>0</a:t>
            </a:r>
            <a:r>
              <a:rPr lang="en-GB" dirty="0" smtClean="0"/>
              <a:t>) , </a:t>
            </a:r>
            <a:r>
              <a:rPr lang="el-GR" i="1" dirty="0" smtClean="0"/>
              <a:t>ρ</a:t>
            </a:r>
            <a:r>
              <a:rPr lang="en-GB" baseline="-25000" dirty="0" smtClean="0"/>
              <a:t>0</a:t>
            </a:r>
            <a:r>
              <a:rPr lang="en-GB" dirty="0" smtClean="0"/>
              <a:t>, where the evolution operator </a:t>
            </a:r>
            <a:r>
              <a:rPr lang="en-GB" i="1" dirty="0" smtClean="0"/>
              <a:t>U</a:t>
            </a:r>
            <a:r>
              <a:rPr lang="en-GB" dirty="0" smtClean="0"/>
              <a:t> satisfies</a:t>
            </a:r>
          </a:p>
          <a:p>
            <a:endParaRPr lang="en-GB" dirty="0" smtClean="0"/>
          </a:p>
        </p:txBody>
      </p:sp>
      <p:sp>
        <p:nvSpPr>
          <p:cNvPr id="8195" name="Slide Number Placeholder 4"/>
          <p:cNvSpPr>
            <a:spLocks noGrp="1"/>
          </p:cNvSpPr>
          <p:nvPr>
            <p:ph type="sldNum" sz="quarter" idx="12"/>
          </p:nvPr>
        </p:nvSpPr>
        <p:spPr/>
        <p:txBody>
          <a:bodyPr/>
          <a:lstStyle/>
          <a:p>
            <a:fld id="{92084C31-563F-4B5E-93A5-30C2E01DB6D1}" type="slidenum">
              <a:rPr lang="en-US" smtClean="0"/>
              <a:pPr/>
              <a:t>23</a:t>
            </a:fld>
            <a:endParaRPr lang="en-US" dirty="0" smtClean="0"/>
          </a:p>
        </p:txBody>
      </p:sp>
      <p:graphicFrame>
        <p:nvGraphicFramePr>
          <p:cNvPr id="8194" name="Object 2"/>
          <p:cNvGraphicFramePr>
            <a:graphicFrameLocks noChangeAspect="1"/>
          </p:cNvGraphicFramePr>
          <p:nvPr/>
        </p:nvGraphicFramePr>
        <p:xfrm>
          <a:off x="1350963" y="4572000"/>
          <a:ext cx="4440237" cy="1763712"/>
        </p:xfrm>
        <a:graphic>
          <a:graphicData uri="http://schemas.openxmlformats.org/presentationml/2006/ole">
            <p:oleObj spid="_x0000_s37890" name="Equation" r:id="rId4" imgW="4444920" imgH="1765080" progId="Equation.DSMT4">
              <p:embed/>
            </p:oleObj>
          </a:graphicData>
        </a:graphic>
      </p:graphicFrame>
      <p:sp>
        <p:nvSpPr>
          <p:cNvPr id="6" name="TextBox 5"/>
          <p:cNvSpPr txBox="1"/>
          <p:nvPr/>
        </p:nvSpPr>
        <p:spPr>
          <a:xfrm>
            <a:off x="6400800" y="4876800"/>
            <a:ext cx="2438400" cy="1200329"/>
          </a:xfrm>
          <a:prstGeom prst="rect">
            <a:avLst/>
          </a:prstGeom>
          <a:noFill/>
        </p:spPr>
        <p:txBody>
          <a:bodyPr wrap="square" rtlCol="0">
            <a:spAutoFit/>
          </a:bodyPr>
          <a:lstStyle/>
          <a:p>
            <a:r>
              <a:rPr lang="en-US" dirty="0" smtClean="0">
                <a:solidFill>
                  <a:schemeClr val="tx2"/>
                </a:solidFill>
                <a:latin typeface="Times New Roman" pitchFamily="18" charset="0"/>
                <a:cs typeface="Times New Roman" pitchFamily="18" charset="0"/>
              </a:rPr>
              <a:t>See, e.g., Fetter &amp; </a:t>
            </a:r>
            <a:r>
              <a:rPr lang="en-US" dirty="0" err="1" smtClean="0">
                <a:solidFill>
                  <a:schemeClr val="tx2"/>
                </a:solidFill>
                <a:latin typeface="Times New Roman" pitchFamily="18" charset="0"/>
                <a:cs typeface="Times New Roman" pitchFamily="18" charset="0"/>
              </a:rPr>
              <a:t>Walecka</a:t>
            </a:r>
            <a:r>
              <a:rPr lang="en-US" dirty="0" smtClean="0">
                <a:solidFill>
                  <a:schemeClr val="tx2"/>
                </a:solidFill>
                <a:latin typeface="Times New Roman" pitchFamily="18" charset="0"/>
                <a:cs typeface="Times New Roman" pitchFamily="18" charset="0"/>
              </a:rPr>
              <a:t>, “Quantum Theory of Many-Particle Systems.”</a:t>
            </a:r>
            <a:endParaRPr lang="en-US" dirty="0">
              <a:solidFill>
                <a:schemeClr val="tx2"/>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Rectangle 41"/>
          <p:cNvSpPr>
            <a:spLocks noGrp="1" noChangeArrowheads="1"/>
          </p:cNvSpPr>
          <p:nvPr>
            <p:ph type="title"/>
          </p:nvPr>
        </p:nvSpPr>
        <p:spPr/>
        <p:txBody>
          <a:bodyPr/>
          <a:lstStyle/>
          <a:p>
            <a:r>
              <a:rPr lang="en-US" dirty="0" smtClean="0"/>
              <a:t>Calculating correlation</a:t>
            </a:r>
          </a:p>
        </p:txBody>
      </p:sp>
      <p:sp>
        <p:nvSpPr>
          <p:cNvPr id="9219" name="Slide Number Placeholder 4"/>
          <p:cNvSpPr>
            <a:spLocks noGrp="1"/>
          </p:cNvSpPr>
          <p:nvPr>
            <p:ph type="sldNum" sz="quarter" idx="12"/>
          </p:nvPr>
        </p:nvSpPr>
        <p:spPr>
          <a:noFill/>
        </p:spPr>
        <p:txBody>
          <a:bodyPr/>
          <a:lstStyle/>
          <a:p>
            <a:fld id="{2C330DB2-2A8D-4FC3-BF40-FB0DEA85EA4E}" type="slidenum">
              <a:rPr lang="en-US" smtClean="0">
                <a:latin typeface="Arial" charset="0"/>
                <a:cs typeface="Arial" charset="0"/>
              </a:rPr>
              <a:pPr/>
              <a:t>24</a:t>
            </a:fld>
            <a:endParaRPr lang="en-US" smtClean="0">
              <a:latin typeface="Arial" charset="0"/>
              <a:cs typeface="Arial" charset="0"/>
            </a:endParaRPr>
          </a:p>
        </p:txBody>
      </p:sp>
      <p:graphicFrame>
        <p:nvGraphicFramePr>
          <p:cNvPr id="9218" name="Object 2"/>
          <p:cNvGraphicFramePr>
            <a:graphicFrameLocks noChangeAspect="1"/>
          </p:cNvGraphicFramePr>
          <p:nvPr/>
        </p:nvGraphicFramePr>
        <p:xfrm>
          <a:off x="420687" y="1371600"/>
          <a:ext cx="8570913" cy="4513263"/>
        </p:xfrm>
        <a:graphic>
          <a:graphicData uri="http://schemas.openxmlformats.org/presentationml/2006/ole">
            <p:oleObj spid="_x0000_s34818" name="Equation" r:id="rId4" imgW="8559720" imgH="4508280" progId="Equation.DSMT4">
              <p:embed/>
            </p:oleObj>
          </a:graphicData>
        </a:graphic>
      </p:graphicFrame>
      <p:cxnSp>
        <p:nvCxnSpPr>
          <p:cNvPr id="9221" name="Straight Arrow Connector 6"/>
          <p:cNvCxnSpPr>
            <a:cxnSpLocks noChangeShapeType="1"/>
          </p:cNvCxnSpPr>
          <p:nvPr/>
        </p:nvCxnSpPr>
        <p:spPr bwMode="auto">
          <a:xfrm flipV="1">
            <a:off x="4559300" y="5156200"/>
            <a:ext cx="4292600" cy="114300"/>
          </a:xfrm>
          <a:prstGeom prst="straightConnector1">
            <a:avLst/>
          </a:prstGeom>
          <a:noFill/>
          <a:ln w="9525" algn="ctr">
            <a:solidFill>
              <a:srgbClr val="C00000"/>
            </a:solidFill>
            <a:round/>
            <a:headEnd/>
            <a:tailEnd type="arrow" w="med" len="med"/>
          </a:ln>
        </p:spPr>
      </p:cxnSp>
      <p:sp>
        <p:nvSpPr>
          <p:cNvPr id="9222" name="Freeform 14"/>
          <p:cNvSpPr>
            <a:spLocks/>
          </p:cNvSpPr>
          <p:nvPr/>
        </p:nvSpPr>
        <p:spPr bwMode="auto">
          <a:xfrm>
            <a:off x="5105400" y="5003800"/>
            <a:ext cx="2724150" cy="469900"/>
          </a:xfrm>
          <a:custGeom>
            <a:avLst/>
            <a:gdLst>
              <a:gd name="T0" fmla="*/ 0 w 2724150"/>
              <a:gd name="T1" fmla="*/ 50800 h 469900"/>
              <a:gd name="T2" fmla="*/ 2247900 w 2724150"/>
              <a:gd name="T3" fmla="*/ 50800 h 469900"/>
              <a:gd name="T4" fmla="*/ 2362200 w 2724150"/>
              <a:gd name="T5" fmla="*/ 355600 h 469900"/>
              <a:gd name="T6" fmla="*/ 76200 w 2724150"/>
              <a:gd name="T7" fmla="*/ 469900 h 469900"/>
              <a:gd name="T8" fmla="*/ 0 60000 65536"/>
              <a:gd name="T9" fmla="*/ 0 60000 65536"/>
              <a:gd name="T10" fmla="*/ 0 60000 65536"/>
              <a:gd name="T11" fmla="*/ 0 60000 65536"/>
              <a:gd name="T12" fmla="*/ 0 w 2724150"/>
              <a:gd name="T13" fmla="*/ 0 h 469900"/>
              <a:gd name="T14" fmla="*/ 2724150 w 2724150"/>
              <a:gd name="T15" fmla="*/ 469900 h 469900"/>
            </a:gdLst>
            <a:ahLst/>
            <a:cxnLst>
              <a:cxn ang="T8">
                <a:pos x="T0" y="T1"/>
              </a:cxn>
              <a:cxn ang="T9">
                <a:pos x="T2" y="T3"/>
              </a:cxn>
              <a:cxn ang="T10">
                <a:pos x="T4" y="T5"/>
              </a:cxn>
              <a:cxn ang="T11">
                <a:pos x="T6" y="T7"/>
              </a:cxn>
            </a:cxnLst>
            <a:rect l="T12" t="T13" r="T14" b="T15"/>
            <a:pathLst>
              <a:path w="2724150" h="469900">
                <a:moveTo>
                  <a:pt x="0" y="50800"/>
                </a:moveTo>
                <a:cubicBezTo>
                  <a:pt x="927100" y="25400"/>
                  <a:pt x="1854200" y="0"/>
                  <a:pt x="2247900" y="50800"/>
                </a:cubicBezTo>
                <a:cubicBezTo>
                  <a:pt x="2641600" y="101600"/>
                  <a:pt x="2724150" y="285750"/>
                  <a:pt x="2362200" y="355600"/>
                </a:cubicBezTo>
                <a:cubicBezTo>
                  <a:pt x="2000250" y="425450"/>
                  <a:pt x="1038225" y="447675"/>
                  <a:pt x="76200" y="469900"/>
                </a:cubicBezTo>
              </a:path>
            </a:pathLst>
          </a:custGeom>
          <a:noFill/>
          <a:ln w="9525" cap="flat" cmpd="sng" algn="ctr">
            <a:solidFill>
              <a:schemeClr val="tx1"/>
            </a:solidFill>
            <a:prstDash val="solid"/>
            <a:round/>
            <a:headEnd type="none" w="med" len="med"/>
            <a:tailEnd type="triangle" w="med" len="med"/>
          </a:ln>
        </p:spPr>
        <p:txBody>
          <a:bodyPr/>
          <a:lstStyle/>
          <a:p>
            <a:endParaRPr lang="en-US"/>
          </a:p>
        </p:txBody>
      </p:sp>
      <p:cxnSp>
        <p:nvCxnSpPr>
          <p:cNvPr id="9223" name="Straight Connector 16"/>
          <p:cNvCxnSpPr>
            <a:cxnSpLocks noChangeShapeType="1"/>
          </p:cNvCxnSpPr>
          <p:nvPr/>
        </p:nvCxnSpPr>
        <p:spPr bwMode="auto">
          <a:xfrm rot="16200000" flipH="1">
            <a:off x="4629150" y="5213350"/>
            <a:ext cx="965200" cy="12700"/>
          </a:xfrm>
          <a:prstGeom prst="line">
            <a:avLst/>
          </a:prstGeom>
          <a:noFill/>
          <a:ln w="9525" algn="ctr">
            <a:solidFill>
              <a:schemeClr val="tx1"/>
            </a:solidFill>
            <a:prstDash val="sysDash"/>
            <a:round/>
            <a:headEnd/>
            <a:tailEnd/>
          </a:ln>
        </p:spPr>
      </p:cxnSp>
      <p:cxnSp>
        <p:nvCxnSpPr>
          <p:cNvPr id="9224" name="Straight Connector 18"/>
          <p:cNvCxnSpPr>
            <a:cxnSpLocks noChangeShapeType="1"/>
          </p:cNvCxnSpPr>
          <p:nvPr/>
        </p:nvCxnSpPr>
        <p:spPr bwMode="auto">
          <a:xfrm rot="16200000" flipH="1">
            <a:off x="6254750" y="5200650"/>
            <a:ext cx="965200" cy="12700"/>
          </a:xfrm>
          <a:prstGeom prst="line">
            <a:avLst/>
          </a:prstGeom>
          <a:noFill/>
          <a:ln w="9525" algn="ctr">
            <a:solidFill>
              <a:schemeClr val="tx1"/>
            </a:solidFill>
            <a:prstDash val="sysDash"/>
            <a:round/>
            <a:headEnd/>
            <a:tailEnd/>
          </a:ln>
        </p:spPr>
      </p:cxnSp>
      <p:cxnSp>
        <p:nvCxnSpPr>
          <p:cNvPr id="9225" name="Straight Connector 19"/>
          <p:cNvCxnSpPr>
            <a:cxnSpLocks noChangeShapeType="1"/>
          </p:cNvCxnSpPr>
          <p:nvPr/>
        </p:nvCxnSpPr>
        <p:spPr bwMode="auto">
          <a:xfrm rot="16200000" flipH="1">
            <a:off x="7207250" y="5187950"/>
            <a:ext cx="965200" cy="12700"/>
          </a:xfrm>
          <a:prstGeom prst="line">
            <a:avLst/>
          </a:prstGeom>
          <a:noFill/>
          <a:ln w="9525" algn="ctr">
            <a:solidFill>
              <a:schemeClr val="tx1"/>
            </a:solidFill>
            <a:prstDash val="sysDash"/>
            <a:round/>
            <a:headEnd/>
            <a:tailEnd/>
          </a:ln>
        </p:spPr>
      </p:cxnSp>
      <p:sp>
        <p:nvSpPr>
          <p:cNvPr id="9226" name="TextBox 20"/>
          <p:cNvSpPr txBox="1">
            <a:spLocks noChangeArrowheads="1"/>
          </p:cNvSpPr>
          <p:nvPr/>
        </p:nvSpPr>
        <p:spPr bwMode="auto">
          <a:xfrm>
            <a:off x="4978400" y="5626100"/>
            <a:ext cx="419100" cy="461963"/>
          </a:xfrm>
          <a:prstGeom prst="rect">
            <a:avLst/>
          </a:prstGeom>
          <a:noFill/>
          <a:ln w="9525">
            <a:noFill/>
            <a:miter lim="800000"/>
            <a:headEnd/>
            <a:tailEnd/>
          </a:ln>
        </p:spPr>
        <p:txBody>
          <a:bodyPr>
            <a:spAutoFit/>
          </a:bodyPr>
          <a:lstStyle/>
          <a:p>
            <a:r>
              <a:rPr lang="en-US" i="1">
                <a:latin typeface="Times New Roman" pitchFamily="18" charset="0"/>
              </a:rPr>
              <a:t>t</a:t>
            </a:r>
            <a:r>
              <a:rPr lang="en-US" baseline="-25000">
                <a:latin typeface="Times New Roman" pitchFamily="18" charset="0"/>
              </a:rPr>
              <a:t>0</a:t>
            </a:r>
            <a:endParaRPr lang="en-SG" baseline="-25000">
              <a:latin typeface="Times New Roman" pitchFamily="18" charset="0"/>
            </a:endParaRPr>
          </a:p>
        </p:txBody>
      </p:sp>
      <p:sp>
        <p:nvSpPr>
          <p:cNvPr id="9227" name="TextBox 21"/>
          <p:cNvSpPr txBox="1">
            <a:spLocks noChangeArrowheads="1"/>
          </p:cNvSpPr>
          <p:nvPr/>
        </p:nvSpPr>
        <p:spPr bwMode="auto">
          <a:xfrm>
            <a:off x="6591300" y="5613400"/>
            <a:ext cx="419100" cy="461963"/>
          </a:xfrm>
          <a:prstGeom prst="rect">
            <a:avLst/>
          </a:prstGeom>
          <a:noFill/>
          <a:ln w="9525">
            <a:noFill/>
            <a:miter lim="800000"/>
            <a:headEnd/>
            <a:tailEnd/>
          </a:ln>
        </p:spPr>
        <p:txBody>
          <a:bodyPr>
            <a:spAutoFit/>
          </a:bodyPr>
          <a:lstStyle/>
          <a:p>
            <a:r>
              <a:rPr lang="en-US" i="1">
                <a:latin typeface="Times New Roman" pitchFamily="18" charset="0"/>
              </a:rPr>
              <a:t>t’</a:t>
            </a:r>
            <a:endParaRPr lang="en-SG" baseline="-25000">
              <a:latin typeface="Times New Roman" pitchFamily="18" charset="0"/>
            </a:endParaRPr>
          </a:p>
        </p:txBody>
      </p:sp>
      <p:sp>
        <p:nvSpPr>
          <p:cNvPr id="9228" name="TextBox 22"/>
          <p:cNvSpPr txBox="1">
            <a:spLocks noChangeArrowheads="1"/>
          </p:cNvSpPr>
          <p:nvPr/>
        </p:nvSpPr>
        <p:spPr bwMode="auto">
          <a:xfrm>
            <a:off x="7556500" y="5613400"/>
            <a:ext cx="419100" cy="461963"/>
          </a:xfrm>
          <a:prstGeom prst="rect">
            <a:avLst/>
          </a:prstGeom>
          <a:noFill/>
          <a:ln w="9525">
            <a:noFill/>
            <a:miter lim="800000"/>
            <a:headEnd/>
            <a:tailEnd/>
          </a:ln>
        </p:spPr>
        <p:txBody>
          <a:bodyPr>
            <a:spAutoFit/>
          </a:bodyPr>
          <a:lstStyle/>
          <a:p>
            <a:r>
              <a:rPr lang="en-US" i="1">
                <a:latin typeface="Times New Roman" pitchFamily="18" charset="0"/>
              </a:rPr>
              <a:t>t</a:t>
            </a:r>
            <a:endParaRPr lang="en-SG" baseline="-25000">
              <a:latin typeface="Times New Roman" pitchFamily="18" charset="0"/>
            </a:endParaRPr>
          </a:p>
        </p:txBody>
      </p:sp>
      <p:sp>
        <p:nvSpPr>
          <p:cNvPr id="9229" name="TextBox 23"/>
          <p:cNvSpPr txBox="1">
            <a:spLocks noChangeArrowheads="1"/>
          </p:cNvSpPr>
          <p:nvPr/>
        </p:nvSpPr>
        <p:spPr bwMode="auto">
          <a:xfrm>
            <a:off x="6565900" y="4356100"/>
            <a:ext cx="292100" cy="461963"/>
          </a:xfrm>
          <a:prstGeom prst="rect">
            <a:avLst/>
          </a:prstGeom>
          <a:noFill/>
          <a:ln w="9525">
            <a:noFill/>
            <a:miter lim="800000"/>
            <a:headEnd/>
            <a:tailEnd/>
          </a:ln>
        </p:spPr>
        <p:txBody>
          <a:bodyPr>
            <a:spAutoFit/>
          </a:bodyPr>
          <a:lstStyle/>
          <a:p>
            <a:r>
              <a:rPr lang="en-US" i="1">
                <a:latin typeface="Times New Roman" pitchFamily="18" charset="0"/>
              </a:rPr>
              <a:t>B</a:t>
            </a:r>
            <a:endParaRPr lang="en-SG" i="1">
              <a:latin typeface="Times New Roman" pitchFamily="18" charset="0"/>
            </a:endParaRPr>
          </a:p>
        </p:txBody>
      </p:sp>
      <p:sp>
        <p:nvSpPr>
          <p:cNvPr id="9230" name="TextBox 24"/>
          <p:cNvSpPr txBox="1">
            <a:spLocks noChangeArrowheads="1"/>
          </p:cNvSpPr>
          <p:nvPr/>
        </p:nvSpPr>
        <p:spPr bwMode="auto">
          <a:xfrm>
            <a:off x="7518400" y="4368800"/>
            <a:ext cx="292100" cy="461963"/>
          </a:xfrm>
          <a:prstGeom prst="rect">
            <a:avLst/>
          </a:prstGeom>
          <a:noFill/>
          <a:ln w="9525">
            <a:noFill/>
            <a:miter lim="800000"/>
            <a:headEnd/>
            <a:tailEnd/>
          </a:ln>
        </p:spPr>
        <p:txBody>
          <a:bodyPr>
            <a:spAutoFit/>
          </a:bodyPr>
          <a:lstStyle/>
          <a:p>
            <a:r>
              <a:rPr lang="en-US" i="1">
                <a:latin typeface="Times New Roman" pitchFamily="18" charset="0"/>
              </a:rPr>
              <a:t>A</a:t>
            </a:r>
            <a:endParaRPr lang="en-SG" i="1">
              <a:latin typeface="Times New Roman" pitchFamily="18"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Evolution Operator on Contour</a:t>
            </a:r>
            <a:endParaRPr lang="en-US" dirty="0"/>
          </a:p>
        </p:txBody>
      </p:sp>
      <p:sp>
        <p:nvSpPr>
          <p:cNvPr id="3" name="Slide Number Placeholder 2"/>
          <p:cNvSpPr>
            <a:spLocks noGrp="1"/>
          </p:cNvSpPr>
          <p:nvPr>
            <p:ph type="sldNum" sz="quarter" idx="12"/>
          </p:nvPr>
        </p:nvSpPr>
        <p:spPr/>
        <p:txBody>
          <a:bodyPr/>
          <a:lstStyle/>
          <a:p>
            <a:fld id="{7E871153-6649-4551-B5D2-CF9E4672F172}" type="slidenum">
              <a:rPr lang="en-US" smtClean="0"/>
              <a:pPr/>
              <a:t>25</a:t>
            </a:fld>
            <a:endParaRPr lang="en-US"/>
          </a:p>
        </p:txBody>
      </p:sp>
      <p:graphicFrame>
        <p:nvGraphicFramePr>
          <p:cNvPr id="4" name="Object 3"/>
          <p:cNvGraphicFramePr>
            <a:graphicFrameLocks noChangeAspect="1"/>
          </p:cNvGraphicFramePr>
          <p:nvPr/>
        </p:nvGraphicFramePr>
        <p:xfrm>
          <a:off x="1181100" y="1612900"/>
          <a:ext cx="6781800" cy="3632200"/>
        </p:xfrm>
        <a:graphic>
          <a:graphicData uri="http://schemas.openxmlformats.org/presentationml/2006/ole">
            <p:oleObj spid="_x0000_s43010" name="Equation" r:id="rId3" imgW="6781680" imgH="3632040" progId="Equation.DSMT4">
              <p:embed/>
            </p:oleObj>
          </a:graphicData>
        </a:graphic>
      </p:graphicFrame>
      <p:pic>
        <p:nvPicPr>
          <p:cNvPr id="5" name="Picture 4" descr="contour.eps"/>
          <p:cNvPicPr>
            <a:picLocks noChangeAspect="1"/>
          </p:cNvPicPr>
          <p:nvPr/>
        </p:nvPicPr>
        <p:blipFill>
          <a:blip r:embed="rId4" cstate="print"/>
          <a:stretch>
            <a:fillRect/>
          </a:stretch>
        </p:blipFill>
        <p:spPr>
          <a:xfrm>
            <a:off x="5105400" y="4476750"/>
            <a:ext cx="3657600" cy="1543050"/>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Rectangle 41"/>
          <p:cNvSpPr>
            <a:spLocks noGrp="1" noChangeArrowheads="1"/>
          </p:cNvSpPr>
          <p:nvPr>
            <p:ph type="title"/>
          </p:nvPr>
        </p:nvSpPr>
        <p:spPr/>
        <p:txBody>
          <a:bodyPr/>
          <a:lstStyle/>
          <a:p>
            <a:r>
              <a:rPr lang="en-US" smtClean="0"/>
              <a:t>Contour-ordered Green’s function</a:t>
            </a:r>
          </a:p>
        </p:txBody>
      </p:sp>
      <p:sp>
        <p:nvSpPr>
          <p:cNvPr id="10243" name="Slide Number Placeholder 4"/>
          <p:cNvSpPr>
            <a:spLocks noGrp="1"/>
          </p:cNvSpPr>
          <p:nvPr>
            <p:ph type="sldNum" sz="quarter" idx="12"/>
          </p:nvPr>
        </p:nvSpPr>
        <p:spPr>
          <a:noFill/>
        </p:spPr>
        <p:txBody>
          <a:bodyPr/>
          <a:lstStyle/>
          <a:p>
            <a:fld id="{1658FA07-8E45-472D-9947-8ACC890CDA52}" type="slidenum">
              <a:rPr lang="en-US" smtClean="0">
                <a:latin typeface="Arial" charset="0"/>
                <a:cs typeface="Arial" charset="0"/>
              </a:rPr>
              <a:pPr/>
              <a:t>26</a:t>
            </a:fld>
            <a:endParaRPr lang="en-US" smtClean="0">
              <a:latin typeface="Arial" charset="0"/>
              <a:cs typeface="Arial" charset="0"/>
            </a:endParaRPr>
          </a:p>
        </p:txBody>
      </p:sp>
      <p:graphicFrame>
        <p:nvGraphicFramePr>
          <p:cNvPr id="10242" name="Object 2"/>
          <p:cNvGraphicFramePr>
            <a:graphicFrameLocks noChangeAspect="1"/>
          </p:cNvGraphicFramePr>
          <p:nvPr/>
        </p:nvGraphicFramePr>
        <p:xfrm>
          <a:off x="1408113" y="1585913"/>
          <a:ext cx="6026150" cy="2147887"/>
        </p:xfrm>
        <a:graphic>
          <a:graphicData uri="http://schemas.openxmlformats.org/presentationml/2006/ole">
            <p:oleObj spid="_x0000_s35842" name="Equation" r:id="rId4" imgW="6019560" imgH="2145960" progId="Equation.DSMT4">
              <p:embed/>
            </p:oleObj>
          </a:graphicData>
        </a:graphic>
      </p:graphicFrame>
      <p:cxnSp>
        <p:nvCxnSpPr>
          <p:cNvPr id="10245" name="Straight Arrow Connector 6"/>
          <p:cNvCxnSpPr>
            <a:cxnSpLocks noChangeShapeType="1"/>
          </p:cNvCxnSpPr>
          <p:nvPr/>
        </p:nvCxnSpPr>
        <p:spPr bwMode="auto">
          <a:xfrm flipV="1">
            <a:off x="4559300" y="5156200"/>
            <a:ext cx="4292600" cy="114300"/>
          </a:xfrm>
          <a:prstGeom prst="straightConnector1">
            <a:avLst/>
          </a:prstGeom>
          <a:noFill/>
          <a:ln w="9525" algn="ctr">
            <a:solidFill>
              <a:srgbClr val="C00000"/>
            </a:solidFill>
            <a:round/>
            <a:headEnd/>
            <a:tailEnd type="arrow" w="med" len="med"/>
          </a:ln>
        </p:spPr>
      </p:cxnSp>
      <p:sp>
        <p:nvSpPr>
          <p:cNvPr id="10246" name="Freeform 14"/>
          <p:cNvSpPr>
            <a:spLocks/>
          </p:cNvSpPr>
          <p:nvPr/>
        </p:nvSpPr>
        <p:spPr bwMode="auto">
          <a:xfrm>
            <a:off x="5118100" y="5080000"/>
            <a:ext cx="3721100" cy="266700"/>
          </a:xfrm>
          <a:custGeom>
            <a:avLst/>
            <a:gdLst>
              <a:gd name="T0" fmla="*/ 0 w 2724150"/>
              <a:gd name="T1" fmla="*/ 1 h 469900"/>
              <a:gd name="T2" fmla="*/ 841668131 w 2724150"/>
              <a:gd name="T3" fmla="*/ 1 h 469900"/>
              <a:gd name="T4" fmla="*/ 884462889 w 2724150"/>
              <a:gd name="T5" fmla="*/ 7 h 469900"/>
              <a:gd name="T6" fmla="*/ 28531190 w 2724150"/>
              <a:gd name="T7" fmla="*/ 10 h 469900"/>
              <a:gd name="T8" fmla="*/ 0 60000 65536"/>
              <a:gd name="T9" fmla="*/ 0 60000 65536"/>
              <a:gd name="T10" fmla="*/ 0 60000 65536"/>
              <a:gd name="T11" fmla="*/ 0 60000 65536"/>
              <a:gd name="T12" fmla="*/ 0 w 2724150"/>
              <a:gd name="T13" fmla="*/ 0 h 469900"/>
              <a:gd name="T14" fmla="*/ 2724150 w 2724150"/>
              <a:gd name="T15" fmla="*/ 469900 h 469900"/>
            </a:gdLst>
            <a:ahLst/>
            <a:cxnLst>
              <a:cxn ang="T8">
                <a:pos x="T0" y="T1"/>
              </a:cxn>
              <a:cxn ang="T9">
                <a:pos x="T2" y="T3"/>
              </a:cxn>
              <a:cxn ang="T10">
                <a:pos x="T4" y="T5"/>
              </a:cxn>
              <a:cxn ang="T11">
                <a:pos x="T6" y="T7"/>
              </a:cxn>
            </a:cxnLst>
            <a:rect l="T12" t="T13" r="T14" b="T15"/>
            <a:pathLst>
              <a:path w="2724150" h="469900">
                <a:moveTo>
                  <a:pt x="0" y="50800"/>
                </a:moveTo>
                <a:cubicBezTo>
                  <a:pt x="927100" y="25400"/>
                  <a:pt x="1854200" y="0"/>
                  <a:pt x="2247900" y="50800"/>
                </a:cubicBezTo>
                <a:cubicBezTo>
                  <a:pt x="2641600" y="101600"/>
                  <a:pt x="2724150" y="285750"/>
                  <a:pt x="2362200" y="355600"/>
                </a:cubicBezTo>
                <a:cubicBezTo>
                  <a:pt x="2000250" y="425450"/>
                  <a:pt x="1038225" y="447675"/>
                  <a:pt x="76200" y="469900"/>
                </a:cubicBezTo>
              </a:path>
            </a:pathLst>
          </a:custGeom>
          <a:noFill/>
          <a:ln w="9525" cap="flat" cmpd="sng" algn="ctr">
            <a:solidFill>
              <a:schemeClr val="tx1"/>
            </a:solidFill>
            <a:prstDash val="solid"/>
            <a:round/>
            <a:headEnd type="none" w="med" len="med"/>
            <a:tailEnd type="none" w="med" len="med"/>
          </a:ln>
        </p:spPr>
        <p:txBody>
          <a:bodyPr/>
          <a:lstStyle/>
          <a:p>
            <a:endParaRPr lang="en-US"/>
          </a:p>
        </p:txBody>
      </p:sp>
      <p:cxnSp>
        <p:nvCxnSpPr>
          <p:cNvPr id="10247" name="Straight Connector 16"/>
          <p:cNvCxnSpPr>
            <a:cxnSpLocks noChangeShapeType="1"/>
          </p:cNvCxnSpPr>
          <p:nvPr/>
        </p:nvCxnSpPr>
        <p:spPr bwMode="auto">
          <a:xfrm rot="16200000" flipH="1">
            <a:off x="4629150" y="5213350"/>
            <a:ext cx="965200" cy="12700"/>
          </a:xfrm>
          <a:prstGeom prst="line">
            <a:avLst/>
          </a:prstGeom>
          <a:noFill/>
          <a:ln w="9525" algn="ctr">
            <a:solidFill>
              <a:schemeClr val="tx1"/>
            </a:solidFill>
            <a:prstDash val="sysDash"/>
            <a:round/>
            <a:headEnd/>
            <a:tailEnd/>
          </a:ln>
        </p:spPr>
      </p:cxnSp>
      <p:sp>
        <p:nvSpPr>
          <p:cNvPr id="10248" name="TextBox 20"/>
          <p:cNvSpPr txBox="1">
            <a:spLocks noChangeArrowheads="1"/>
          </p:cNvSpPr>
          <p:nvPr/>
        </p:nvSpPr>
        <p:spPr bwMode="auto">
          <a:xfrm>
            <a:off x="4978400" y="5626100"/>
            <a:ext cx="419100" cy="461963"/>
          </a:xfrm>
          <a:prstGeom prst="rect">
            <a:avLst/>
          </a:prstGeom>
          <a:noFill/>
          <a:ln w="9525">
            <a:noFill/>
            <a:miter lim="800000"/>
            <a:headEnd/>
            <a:tailEnd/>
          </a:ln>
        </p:spPr>
        <p:txBody>
          <a:bodyPr>
            <a:spAutoFit/>
          </a:bodyPr>
          <a:lstStyle/>
          <a:p>
            <a:r>
              <a:rPr lang="en-US" i="1">
                <a:latin typeface="Times New Roman" pitchFamily="18" charset="0"/>
              </a:rPr>
              <a:t>t</a:t>
            </a:r>
            <a:r>
              <a:rPr lang="en-US" baseline="-25000">
                <a:latin typeface="Times New Roman" pitchFamily="18" charset="0"/>
              </a:rPr>
              <a:t>0</a:t>
            </a:r>
            <a:endParaRPr lang="en-SG" baseline="-25000">
              <a:latin typeface="Times New Roman" pitchFamily="18" charset="0"/>
            </a:endParaRPr>
          </a:p>
        </p:txBody>
      </p:sp>
      <p:sp>
        <p:nvSpPr>
          <p:cNvPr id="10249" name="Oval 15"/>
          <p:cNvSpPr>
            <a:spLocks noChangeArrowheads="1"/>
          </p:cNvSpPr>
          <p:nvPr/>
        </p:nvSpPr>
        <p:spPr bwMode="auto">
          <a:xfrm>
            <a:off x="6388100" y="5016500"/>
            <a:ext cx="144463" cy="144463"/>
          </a:xfrm>
          <a:prstGeom prst="ellipse">
            <a:avLst/>
          </a:prstGeom>
          <a:solidFill>
            <a:srgbClr val="0070C0"/>
          </a:solidFill>
          <a:ln w="9525" algn="ctr">
            <a:solidFill>
              <a:schemeClr val="tx1"/>
            </a:solidFill>
            <a:round/>
            <a:headEnd/>
            <a:tailEnd/>
          </a:ln>
        </p:spPr>
        <p:txBody>
          <a:bodyPr/>
          <a:lstStyle/>
          <a:p>
            <a:pPr eaLnBrk="0" hangingPunct="0"/>
            <a:endParaRPr lang="en-SG" sz="3200">
              <a:latin typeface="Times" pitchFamily="18" charset="0"/>
            </a:endParaRPr>
          </a:p>
        </p:txBody>
      </p:sp>
      <p:sp>
        <p:nvSpPr>
          <p:cNvPr id="10250" name="Oval 17"/>
          <p:cNvSpPr>
            <a:spLocks noChangeArrowheads="1"/>
          </p:cNvSpPr>
          <p:nvPr/>
        </p:nvSpPr>
        <p:spPr bwMode="auto">
          <a:xfrm>
            <a:off x="7505700" y="5245100"/>
            <a:ext cx="144463" cy="144463"/>
          </a:xfrm>
          <a:prstGeom prst="ellipse">
            <a:avLst/>
          </a:prstGeom>
          <a:solidFill>
            <a:srgbClr val="0070C0"/>
          </a:solidFill>
          <a:ln w="9525" algn="ctr">
            <a:solidFill>
              <a:schemeClr val="tx1"/>
            </a:solidFill>
            <a:round/>
            <a:headEnd/>
            <a:tailEnd/>
          </a:ln>
        </p:spPr>
        <p:txBody>
          <a:bodyPr/>
          <a:lstStyle/>
          <a:p>
            <a:pPr eaLnBrk="0" hangingPunct="0"/>
            <a:endParaRPr lang="en-SG" sz="3200">
              <a:latin typeface="Times" pitchFamily="18" charset="0"/>
            </a:endParaRPr>
          </a:p>
        </p:txBody>
      </p:sp>
      <p:sp>
        <p:nvSpPr>
          <p:cNvPr id="10251" name="TextBox 25"/>
          <p:cNvSpPr txBox="1">
            <a:spLocks noChangeArrowheads="1"/>
          </p:cNvSpPr>
          <p:nvPr/>
        </p:nvSpPr>
        <p:spPr bwMode="auto">
          <a:xfrm>
            <a:off x="6248400" y="4533900"/>
            <a:ext cx="584200" cy="461963"/>
          </a:xfrm>
          <a:prstGeom prst="rect">
            <a:avLst/>
          </a:prstGeom>
          <a:noFill/>
          <a:ln w="9525">
            <a:noFill/>
            <a:miter lim="800000"/>
            <a:headEnd/>
            <a:tailEnd/>
          </a:ln>
        </p:spPr>
        <p:txBody>
          <a:bodyPr>
            <a:spAutoFit/>
          </a:bodyPr>
          <a:lstStyle/>
          <a:p>
            <a:r>
              <a:rPr lang="el-GR">
                <a:latin typeface="Times New Roman" pitchFamily="18" charset="0"/>
                <a:cs typeface="Times New Roman" pitchFamily="18" charset="0"/>
              </a:rPr>
              <a:t>τ</a:t>
            </a:r>
            <a:r>
              <a:rPr lang="en-US">
                <a:latin typeface="Times New Roman" pitchFamily="18" charset="0"/>
                <a:cs typeface="Times New Roman" pitchFamily="18" charset="0"/>
              </a:rPr>
              <a:t>’</a:t>
            </a:r>
            <a:endParaRPr lang="en-SG"/>
          </a:p>
        </p:txBody>
      </p:sp>
      <p:sp>
        <p:nvSpPr>
          <p:cNvPr id="10252" name="TextBox 26"/>
          <p:cNvSpPr txBox="1">
            <a:spLocks noChangeArrowheads="1"/>
          </p:cNvSpPr>
          <p:nvPr/>
        </p:nvSpPr>
        <p:spPr bwMode="auto">
          <a:xfrm>
            <a:off x="7442200" y="5346700"/>
            <a:ext cx="584200" cy="461963"/>
          </a:xfrm>
          <a:prstGeom prst="rect">
            <a:avLst/>
          </a:prstGeom>
          <a:noFill/>
          <a:ln w="9525">
            <a:noFill/>
            <a:miter lim="800000"/>
            <a:headEnd/>
            <a:tailEnd/>
          </a:ln>
        </p:spPr>
        <p:txBody>
          <a:bodyPr>
            <a:spAutoFit/>
          </a:bodyPr>
          <a:lstStyle/>
          <a:p>
            <a:r>
              <a:rPr lang="el-GR">
                <a:latin typeface="Times New Roman" pitchFamily="18" charset="0"/>
                <a:cs typeface="Times New Roman" pitchFamily="18" charset="0"/>
              </a:rPr>
              <a:t>τ</a:t>
            </a:r>
            <a:endParaRPr lang="en-SG"/>
          </a:p>
        </p:txBody>
      </p:sp>
      <p:sp>
        <p:nvSpPr>
          <p:cNvPr id="10253" name="TextBox 27"/>
          <p:cNvSpPr txBox="1">
            <a:spLocks noChangeArrowheads="1"/>
          </p:cNvSpPr>
          <p:nvPr/>
        </p:nvSpPr>
        <p:spPr bwMode="auto">
          <a:xfrm>
            <a:off x="850900" y="4140200"/>
            <a:ext cx="3162300" cy="1200329"/>
          </a:xfrm>
          <a:prstGeom prst="rect">
            <a:avLst/>
          </a:prstGeom>
          <a:noFill/>
          <a:ln w="9525">
            <a:noFill/>
            <a:miter lim="800000"/>
            <a:headEnd/>
            <a:tailEnd/>
          </a:ln>
        </p:spPr>
        <p:txBody>
          <a:bodyPr>
            <a:spAutoFit/>
          </a:bodyPr>
          <a:lstStyle/>
          <a:p>
            <a:r>
              <a:rPr lang="en-US" dirty="0">
                <a:solidFill>
                  <a:srgbClr val="002060"/>
                </a:solidFill>
                <a:latin typeface="Times New Roman" pitchFamily="18" charset="0"/>
                <a:cs typeface="Times New Roman" pitchFamily="18" charset="0"/>
              </a:rPr>
              <a:t>Contour order: the operators earlier on the contour are to the right</a:t>
            </a:r>
            <a:r>
              <a:rPr lang="en-US" dirty="0" smtClean="0">
                <a:solidFill>
                  <a:srgbClr val="002060"/>
                </a:solidFill>
                <a:latin typeface="Times New Roman" pitchFamily="18" charset="0"/>
                <a:cs typeface="Times New Roman" pitchFamily="18" charset="0"/>
              </a:rPr>
              <a:t>.   See, e.g., H. </a:t>
            </a:r>
            <a:r>
              <a:rPr lang="en-US" dirty="0" err="1" smtClean="0">
                <a:solidFill>
                  <a:srgbClr val="002060"/>
                </a:solidFill>
                <a:latin typeface="Times New Roman" pitchFamily="18" charset="0"/>
                <a:cs typeface="Times New Roman" pitchFamily="18" charset="0"/>
              </a:rPr>
              <a:t>Haug</a:t>
            </a:r>
            <a:r>
              <a:rPr lang="en-US" dirty="0" smtClean="0">
                <a:solidFill>
                  <a:srgbClr val="002060"/>
                </a:solidFill>
                <a:latin typeface="Times New Roman" pitchFamily="18" charset="0"/>
                <a:cs typeface="Times New Roman" pitchFamily="18" charset="0"/>
              </a:rPr>
              <a:t> &amp; A.-P. </a:t>
            </a:r>
            <a:r>
              <a:rPr lang="en-US" dirty="0" err="1" smtClean="0">
                <a:solidFill>
                  <a:srgbClr val="002060"/>
                </a:solidFill>
                <a:latin typeface="Times New Roman" pitchFamily="18" charset="0"/>
                <a:cs typeface="Times New Roman" pitchFamily="18" charset="0"/>
              </a:rPr>
              <a:t>Jauho</a:t>
            </a:r>
            <a:r>
              <a:rPr lang="en-US" dirty="0" smtClean="0">
                <a:solidFill>
                  <a:srgbClr val="002060"/>
                </a:solidFill>
                <a:latin typeface="Times New Roman" pitchFamily="18" charset="0"/>
                <a:cs typeface="Times New Roman" pitchFamily="18" charset="0"/>
              </a:rPr>
              <a:t>.</a:t>
            </a:r>
            <a:endParaRPr lang="en-SG" dirty="0">
              <a:solidFill>
                <a:srgbClr val="00206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Rectangle 41"/>
          <p:cNvSpPr>
            <a:spLocks noGrp="1" noChangeArrowheads="1"/>
          </p:cNvSpPr>
          <p:nvPr>
            <p:ph type="title"/>
          </p:nvPr>
        </p:nvSpPr>
        <p:spPr/>
        <p:txBody>
          <a:bodyPr/>
          <a:lstStyle/>
          <a:p>
            <a:r>
              <a:rPr lang="en-US" smtClean="0"/>
              <a:t>Relation to other Green’s  function</a:t>
            </a:r>
          </a:p>
        </p:txBody>
      </p:sp>
      <p:sp>
        <p:nvSpPr>
          <p:cNvPr id="11267" name="Slide Number Placeholder 4"/>
          <p:cNvSpPr>
            <a:spLocks noGrp="1"/>
          </p:cNvSpPr>
          <p:nvPr>
            <p:ph type="sldNum" sz="quarter" idx="12"/>
          </p:nvPr>
        </p:nvSpPr>
        <p:spPr>
          <a:noFill/>
        </p:spPr>
        <p:txBody>
          <a:bodyPr/>
          <a:lstStyle/>
          <a:p>
            <a:fld id="{1EC00B3F-C395-4AB0-89C9-C86B5F30F5F1}" type="slidenum">
              <a:rPr lang="en-US" smtClean="0">
                <a:latin typeface="Arial" charset="0"/>
                <a:cs typeface="Arial" charset="0"/>
              </a:rPr>
              <a:pPr/>
              <a:t>27</a:t>
            </a:fld>
            <a:endParaRPr lang="en-US" smtClean="0">
              <a:latin typeface="Arial" charset="0"/>
              <a:cs typeface="Arial" charset="0"/>
            </a:endParaRPr>
          </a:p>
        </p:txBody>
      </p:sp>
      <p:graphicFrame>
        <p:nvGraphicFramePr>
          <p:cNvPr id="11266" name="Object 2"/>
          <p:cNvGraphicFramePr>
            <a:graphicFrameLocks noChangeAspect="1"/>
          </p:cNvGraphicFramePr>
          <p:nvPr/>
        </p:nvGraphicFramePr>
        <p:xfrm>
          <a:off x="1074738" y="1524000"/>
          <a:ext cx="6640512" cy="2952750"/>
        </p:xfrm>
        <a:graphic>
          <a:graphicData uri="http://schemas.openxmlformats.org/presentationml/2006/ole">
            <p:oleObj spid="_x0000_s36866" name="Equation" r:id="rId4" imgW="6654600" imgH="2958840" progId="Equation.DSMT4">
              <p:embed/>
            </p:oleObj>
          </a:graphicData>
        </a:graphic>
      </p:graphicFrame>
      <p:cxnSp>
        <p:nvCxnSpPr>
          <p:cNvPr id="11269" name="Straight Arrow Connector 6"/>
          <p:cNvCxnSpPr>
            <a:cxnSpLocks noChangeShapeType="1"/>
          </p:cNvCxnSpPr>
          <p:nvPr/>
        </p:nvCxnSpPr>
        <p:spPr bwMode="auto">
          <a:xfrm flipV="1">
            <a:off x="4559300" y="5156200"/>
            <a:ext cx="4292600" cy="114300"/>
          </a:xfrm>
          <a:prstGeom prst="straightConnector1">
            <a:avLst/>
          </a:prstGeom>
          <a:noFill/>
          <a:ln w="9525" algn="ctr">
            <a:solidFill>
              <a:srgbClr val="C00000"/>
            </a:solidFill>
            <a:round/>
            <a:headEnd/>
            <a:tailEnd type="arrow" w="med" len="med"/>
          </a:ln>
        </p:spPr>
      </p:cxnSp>
      <p:sp>
        <p:nvSpPr>
          <p:cNvPr id="11270" name="Freeform 14"/>
          <p:cNvSpPr>
            <a:spLocks/>
          </p:cNvSpPr>
          <p:nvPr/>
        </p:nvSpPr>
        <p:spPr bwMode="auto">
          <a:xfrm>
            <a:off x="5118100" y="5080000"/>
            <a:ext cx="3721100" cy="266700"/>
          </a:xfrm>
          <a:custGeom>
            <a:avLst/>
            <a:gdLst>
              <a:gd name="T0" fmla="*/ 0 w 2724150"/>
              <a:gd name="T1" fmla="*/ 1 h 469900"/>
              <a:gd name="T2" fmla="*/ 841668131 w 2724150"/>
              <a:gd name="T3" fmla="*/ 1 h 469900"/>
              <a:gd name="T4" fmla="*/ 884462889 w 2724150"/>
              <a:gd name="T5" fmla="*/ 7 h 469900"/>
              <a:gd name="T6" fmla="*/ 28531190 w 2724150"/>
              <a:gd name="T7" fmla="*/ 10 h 469900"/>
              <a:gd name="T8" fmla="*/ 0 60000 65536"/>
              <a:gd name="T9" fmla="*/ 0 60000 65536"/>
              <a:gd name="T10" fmla="*/ 0 60000 65536"/>
              <a:gd name="T11" fmla="*/ 0 60000 65536"/>
              <a:gd name="T12" fmla="*/ 0 w 2724150"/>
              <a:gd name="T13" fmla="*/ 0 h 469900"/>
              <a:gd name="T14" fmla="*/ 2724150 w 2724150"/>
              <a:gd name="T15" fmla="*/ 469900 h 469900"/>
            </a:gdLst>
            <a:ahLst/>
            <a:cxnLst>
              <a:cxn ang="T8">
                <a:pos x="T0" y="T1"/>
              </a:cxn>
              <a:cxn ang="T9">
                <a:pos x="T2" y="T3"/>
              </a:cxn>
              <a:cxn ang="T10">
                <a:pos x="T4" y="T5"/>
              </a:cxn>
              <a:cxn ang="T11">
                <a:pos x="T6" y="T7"/>
              </a:cxn>
            </a:cxnLst>
            <a:rect l="T12" t="T13" r="T14" b="T15"/>
            <a:pathLst>
              <a:path w="2724150" h="469900">
                <a:moveTo>
                  <a:pt x="0" y="50800"/>
                </a:moveTo>
                <a:cubicBezTo>
                  <a:pt x="927100" y="25400"/>
                  <a:pt x="1854200" y="0"/>
                  <a:pt x="2247900" y="50800"/>
                </a:cubicBezTo>
                <a:cubicBezTo>
                  <a:pt x="2641600" y="101600"/>
                  <a:pt x="2724150" y="285750"/>
                  <a:pt x="2362200" y="355600"/>
                </a:cubicBezTo>
                <a:cubicBezTo>
                  <a:pt x="2000250" y="425450"/>
                  <a:pt x="1038225" y="447675"/>
                  <a:pt x="76200" y="469900"/>
                </a:cubicBezTo>
              </a:path>
            </a:pathLst>
          </a:custGeom>
          <a:noFill/>
          <a:ln w="9525" cap="flat" cmpd="sng" algn="ctr">
            <a:solidFill>
              <a:schemeClr val="tx1"/>
            </a:solidFill>
            <a:prstDash val="solid"/>
            <a:round/>
            <a:headEnd type="none" w="med" len="med"/>
            <a:tailEnd type="triangle" w="med" len="med"/>
          </a:ln>
        </p:spPr>
        <p:txBody>
          <a:bodyPr/>
          <a:lstStyle/>
          <a:p>
            <a:endParaRPr lang="en-US"/>
          </a:p>
        </p:txBody>
      </p:sp>
      <p:cxnSp>
        <p:nvCxnSpPr>
          <p:cNvPr id="11271" name="Straight Connector 16"/>
          <p:cNvCxnSpPr>
            <a:cxnSpLocks noChangeShapeType="1"/>
          </p:cNvCxnSpPr>
          <p:nvPr/>
        </p:nvCxnSpPr>
        <p:spPr bwMode="auto">
          <a:xfrm rot="16200000" flipH="1">
            <a:off x="4629150" y="5213350"/>
            <a:ext cx="965200" cy="12700"/>
          </a:xfrm>
          <a:prstGeom prst="line">
            <a:avLst/>
          </a:prstGeom>
          <a:noFill/>
          <a:ln w="9525" algn="ctr">
            <a:solidFill>
              <a:schemeClr val="tx1"/>
            </a:solidFill>
            <a:prstDash val="sysDash"/>
            <a:round/>
            <a:headEnd/>
            <a:tailEnd/>
          </a:ln>
        </p:spPr>
      </p:cxnSp>
      <p:sp>
        <p:nvSpPr>
          <p:cNvPr id="11272" name="TextBox 20"/>
          <p:cNvSpPr txBox="1">
            <a:spLocks noChangeArrowheads="1"/>
          </p:cNvSpPr>
          <p:nvPr/>
        </p:nvSpPr>
        <p:spPr bwMode="auto">
          <a:xfrm>
            <a:off x="4978400" y="5626100"/>
            <a:ext cx="419100" cy="461963"/>
          </a:xfrm>
          <a:prstGeom prst="rect">
            <a:avLst/>
          </a:prstGeom>
          <a:noFill/>
          <a:ln w="9525">
            <a:noFill/>
            <a:miter lim="800000"/>
            <a:headEnd/>
            <a:tailEnd/>
          </a:ln>
        </p:spPr>
        <p:txBody>
          <a:bodyPr>
            <a:spAutoFit/>
          </a:bodyPr>
          <a:lstStyle/>
          <a:p>
            <a:r>
              <a:rPr lang="en-US" i="1">
                <a:latin typeface="Times New Roman" pitchFamily="18" charset="0"/>
              </a:rPr>
              <a:t>t</a:t>
            </a:r>
            <a:r>
              <a:rPr lang="en-US" baseline="-25000">
                <a:latin typeface="Times New Roman" pitchFamily="18" charset="0"/>
              </a:rPr>
              <a:t>0</a:t>
            </a:r>
            <a:endParaRPr lang="en-SG" baseline="-25000">
              <a:latin typeface="Times New Roman" pitchFamily="18" charset="0"/>
            </a:endParaRPr>
          </a:p>
        </p:txBody>
      </p:sp>
      <p:sp>
        <p:nvSpPr>
          <p:cNvPr id="11273" name="Oval 15"/>
          <p:cNvSpPr>
            <a:spLocks noChangeArrowheads="1"/>
          </p:cNvSpPr>
          <p:nvPr/>
        </p:nvSpPr>
        <p:spPr bwMode="auto">
          <a:xfrm>
            <a:off x="6388100" y="5016500"/>
            <a:ext cx="144463" cy="144463"/>
          </a:xfrm>
          <a:prstGeom prst="ellipse">
            <a:avLst/>
          </a:prstGeom>
          <a:solidFill>
            <a:srgbClr val="0070C0"/>
          </a:solidFill>
          <a:ln w="9525" algn="ctr">
            <a:solidFill>
              <a:schemeClr val="tx1"/>
            </a:solidFill>
            <a:round/>
            <a:headEnd/>
            <a:tailEnd/>
          </a:ln>
        </p:spPr>
        <p:txBody>
          <a:bodyPr/>
          <a:lstStyle/>
          <a:p>
            <a:pPr eaLnBrk="0" hangingPunct="0"/>
            <a:endParaRPr lang="en-SG" sz="3200">
              <a:latin typeface="Times" pitchFamily="18" charset="0"/>
            </a:endParaRPr>
          </a:p>
        </p:txBody>
      </p:sp>
      <p:sp>
        <p:nvSpPr>
          <p:cNvPr id="11274" name="Oval 17"/>
          <p:cNvSpPr>
            <a:spLocks noChangeArrowheads="1"/>
          </p:cNvSpPr>
          <p:nvPr/>
        </p:nvSpPr>
        <p:spPr bwMode="auto">
          <a:xfrm>
            <a:off x="7505700" y="5245100"/>
            <a:ext cx="144463" cy="144463"/>
          </a:xfrm>
          <a:prstGeom prst="ellipse">
            <a:avLst/>
          </a:prstGeom>
          <a:solidFill>
            <a:srgbClr val="0070C0"/>
          </a:solidFill>
          <a:ln w="9525" algn="ctr">
            <a:solidFill>
              <a:schemeClr val="tx1"/>
            </a:solidFill>
            <a:round/>
            <a:headEnd/>
            <a:tailEnd/>
          </a:ln>
        </p:spPr>
        <p:txBody>
          <a:bodyPr/>
          <a:lstStyle/>
          <a:p>
            <a:pPr eaLnBrk="0" hangingPunct="0"/>
            <a:endParaRPr lang="en-SG" sz="3200">
              <a:latin typeface="Times" pitchFamily="18" charset="0"/>
            </a:endParaRPr>
          </a:p>
        </p:txBody>
      </p:sp>
      <p:sp>
        <p:nvSpPr>
          <p:cNvPr id="11275" name="TextBox 25"/>
          <p:cNvSpPr txBox="1">
            <a:spLocks noChangeArrowheads="1"/>
          </p:cNvSpPr>
          <p:nvPr/>
        </p:nvSpPr>
        <p:spPr bwMode="auto">
          <a:xfrm>
            <a:off x="6248400" y="4533900"/>
            <a:ext cx="584200" cy="461963"/>
          </a:xfrm>
          <a:prstGeom prst="rect">
            <a:avLst/>
          </a:prstGeom>
          <a:noFill/>
          <a:ln w="9525">
            <a:noFill/>
            <a:miter lim="800000"/>
            <a:headEnd/>
            <a:tailEnd/>
          </a:ln>
        </p:spPr>
        <p:txBody>
          <a:bodyPr>
            <a:spAutoFit/>
          </a:bodyPr>
          <a:lstStyle/>
          <a:p>
            <a:r>
              <a:rPr lang="el-GR">
                <a:latin typeface="Times New Roman" pitchFamily="18" charset="0"/>
                <a:cs typeface="Times New Roman" pitchFamily="18" charset="0"/>
              </a:rPr>
              <a:t>τ</a:t>
            </a:r>
            <a:r>
              <a:rPr lang="en-US">
                <a:latin typeface="Times New Roman" pitchFamily="18" charset="0"/>
                <a:cs typeface="Times New Roman" pitchFamily="18" charset="0"/>
              </a:rPr>
              <a:t>’</a:t>
            </a:r>
            <a:endParaRPr lang="en-SG"/>
          </a:p>
        </p:txBody>
      </p:sp>
      <p:sp>
        <p:nvSpPr>
          <p:cNvPr id="11276" name="TextBox 26"/>
          <p:cNvSpPr txBox="1">
            <a:spLocks noChangeArrowheads="1"/>
          </p:cNvSpPr>
          <p:nvPr/>
        </p:nvSpPr>
        <p:spPr bwMode="auto">
          <a:xfrm>
            <a:off x="7442200" y="5346700"/>
            <a:ext cx="584200" cy="461963"/>
          </a:xfrm>
          <a:prstGeom prst="rect">
            <a:avLst/>
          </a:prstGeom>
          <a:noFill/>
          <a:ln w="9525">
            <a:noFill/>
            <a:miter lim="800000"/>
            <a:headEnd/>
            <a:tailEnd/>
          </a:ln>
        </p:spPr>
        <p:txBody>
          <a:bodyPr>
            <a:spAutoFit/>
          </a:bodyPr>
          <a:lstStyle/>
          <a:p>
            <a:r>
              <a:rPr lang="el-GR">
                <a:latin typeface="Times New Roman" pitchFamily="18" charset="0"/>
                <a:cs typeface="Times New Roman" pitchFamily="18" charset="0"/>
              </a:rPr>
              <a:t>τ</a:t>
            </a:r>
            <a:endParaRPr lang="en-SG"/>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 Interpretation</a:t>
            </a:r>
            <a:endParaRPr lang="en-US" dirty="0"/>
          </a:p>
        </p:txBody>
      </p:sp>
      <p:sp>
        <p:nvSpPr>
          <p:cNvPr id="3" name="Slide Number Placeholder 2"/>
          <p:cNvSpPr>
            <a:spLocks noGrp="1"/>
          </p:cNvSpPr>
          <p:nvPr>
            <p:ph type="sldNum" sz="quarter" idx="12"/>
          </p:nvPr>
        </p:nvSpPr>
        <p:spPr/>
        <p:txBody>
          <a:bodyPr/>
          <a:lstStyle/>
          <a:p>
            <a:fld id="{7E871153-6649-4551-B5D2-CF9E4672F172}" type="slidenum">
              <a:rPr lang="en-US" smtClean="0"/>
              <a:pPr/>
              <a:t>28</a:t>
            </a:fld>
            <a:endParaRPr lang="en-US"/>
          </a:p>
        </p:txBody>
      </p:sp>
      <p:graphicFrame>
        <p:nvGraphicFramePr>
          <p:cNvPr id="4" name="Object 3"/>
          <p:cNvGraphicFramePr>
            <a:graphicFrameLocks noChangeAspect="1"/>
          </p:cNvGraphicFramePr>
          <p:nvPr/>
        </p:nvGraphicFramePr>
        <p:xfrm>
          <a:off x="1035050" y="1441450"/>
          <a:ext cx="7073900" cy="3975100"/>
        </p:xfrm>
        <a:graphic>
          <a:graphicData uri="http://schemas.openxmlformats.org/presentationml/2006/ole">
            <p:oleObj spid="_x0000_s165890" name="Equation" r:id="rId4" imgW="7073640" imgH="3974760" progId="Equation.DSMT4">
              <p:embed/>
            </p:oleObj>
          </a:graphicData>
        </a:graphic>
      </p:graphicFrame>
      <p:sp>
        <p:nvSpPr>
          <p:cNvPr id="5" name="TextBox 4"/>
          <p:cNvSpPr txBox="1"/>
          <p:nvPr/>
        </p:nvSpPr>
        <p:spPr>
          <a:xfrm>
            <a:off x="838200" y="5867400"/>
            <a:ext cx="6096000" cy="830997"/>
          </a:xfrm>
          <a:prstGeom prst="rect">
            <a:avLst/>
          </a:prstGeom>
          <a:noFill/>
        </p:spPr>
        <p:txBody>
          <a:bodyPr wrap="square" rtlCol="0">
            <a:spAutoFit/>
          </a:bodyPr>
          <a:lstStyle/>
          <a:p>
            <a:r>
              <a:rPr lang="en-US" sz="2400" i="1" dirty="0" smtClean="0">
                <a:solidFill>
                  <a:schemeClr val="tx2"/>
                </a:solidFill>
                <a:latin typeface="Times New Roman" pitchFamily="18" charset="0"/>
                <a:cs typeface="Times New Roman" pitchFamily="18" charset="0"/>
              </a:rPr>
              <a:t>G</a:t>
            </a:r>
            <a:r>
              <a:rPr lang="en-US" sz="2400" dirty="0" smtClean="0">
                <a:solidFill>
                  <a:schemeClr val="tx2"/>
                </a:solidFill>
                <a:latin typeface="Times New Roman" pitchFamily="18" charset="0"/>
                <a:cs typeface="Times New Roman" pitchFamily="18" charset="0"/>
              </a:rPr>
              <a:t> is defined with respect to Hamiltonian </a:t>
            </a:r>
            <a:r>
              <a:rPr lang="en-US" sz="2400" i="1" dirty="0" smtClean="0">
                <a:solidFill>
                  <a:schemeClr val="tx2"/>
                </a:solidFill>
                <a:latin typeface="Times New Roman" pitchFamily="18" charset="0"/>
                <a:cs typeface="Times New Roman" pitchFamily="18" charset="0"/>
              </a:rPr>
              <a:t>H</a:t>
            </a:r>
            <a:r>
              <a:rPr lang="en-US" sz="2400" dirty="0" smtClean="0">
                <a:solidFill>
                  <a:schemeClr val="tx2"/>
                </a:solidFill>
                <a:latin typeface="Times New Roman" pitchFamily="18" charset="0"/>
                <a:cs typeface="Times New Roman" pitchFamily="18" charset="0"/>
              </a:rPr>
              <a:t> and density matrix </a:t>
            </a:r>
            <a:r>
              <a:rPr lang="el-GR" sz="2400" dirty="0" smtClean="0">
                <a:solidFill>
                  <a:schemeClr val="tx2"/>
                </a:solidFill>
                <a:latin typeface="Times New Roman" pitchFamily="18" charset="0"/>
                <a:cs typeface="Times New Roman" pitchFamily="18" charset="0"/>
              </a:rPr>
              <a:t>ρ</a:t>
            </a:r>
            <a:r>
              <a:rPr lang="en-US" sz="2400" dirty="0" smtClean="0">
                <a:solidFill>
                  <a:schemeClr val="tx2"/>
                </a:solidFill>
                <a:latin typeface="Times New Roman" pitchFamily="18" charset="0"/>
                <a:cs typeface="Times New Roman" pitchFamily="18" charset="0"/>
              </a:rPr>
              <a:t> and assuming Wick’s theorem.</a:t>
            </a:r>
            <a:endParaRPr lang="en-US" sz="2400" dirty="0">
              <a:solidFill>
                <a:schemeClr val="tx2"/>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4" name="Rectangle 2"/>
          <p:cNvSpPr>
            <a:spLocks noGrp="1" noChangeArrowheads="1"/>
          </p:cNvSpPr>
          <p:nvPr>
            <p:ph type="title"/>
          </p:nvPr>
        </p:nvSpPr>
        <p:spPr/>
        <p:txBody>
          <a:bodyPr/>
          <a:lstStyle/>
          <a:p>
            <a:r>
              <a:rPr lang="en-US" smtClean="0"/>
              <a:t>Calculus on the contour</a:t>
            </a:r>
          </a:p>
        </p:txBody>
      </p:sp>
      <p:sp>
        <p:nvSpPr>
          <p:cNvPr id="12292" name="Rectangle 3"/>
          <p:cNvSpPr>
            <a:spLocks noGrp="1" noChangeArrowheads="1"/>
          </p:cNvSpPr>
          <p:nvPr>
            <p:ph idx="1"/>
          </p:nvPr>
        </p:nvSpPr>
        <p:spPr>
          <a:noFill/>
        </p:spPr>
        <p:txBody>
          <a:bodyPr/>
          <a:lstStyle/>
          <a:p>
            <a:pPr>
              <a:buFontTx/>
              <a:buChar char="•"/>
            </a:pPr>
            <a:r>
              <a:rPr lang="en-GB" smtClean="0"/>
              <a:t>Integration on (Keldysh) contour</a:t>
            </a:r>
          </a:p>
          <a:p>
            <a:endParaRPr lang="en-GB" smtClean="0"/>
          </a:p>
          <a:p>
            <a:endParaRPr lang="en-GB" smtClean="0"/>
          </a:p>
          <a:p>
            <a:pPr>
              <a:buFontTx/>
              <a:buChar char="•"/>
            </a:pPr>
            <a:endParaRPr lang="en-GB" smtClean="0"/>
          </a:p>
          <a:p>
            <a:pPr>
              <a:buFontTx/>
              <a:buChar char="•"/>
            </a:pPr>
            <a:r>
              <a:rPr lang="en-GB" smtClean="0"/>
              <a:t>Differentiation on contour</a:t>
            </a:r>
          </a:p>
          <a:p>
            <a:endParaRPr lang="en-GB" smtClean="0"/>
          </a:p>
          <a:p>
            <a:endParaRPr lang="en-GB" smtClean="0"/>
          </a:p>
        </p:txBody>
      </p:sp>
      <p:sp>
        <p:nvSpPr>
          <p:cNvPr id="12293" name="Slide Number Placeholder 4"/>
          <p:cNvSpPr>
            <a:spLocks noGrp="1"/>
          </p:cNvSpPr>
          <p:nvPr>
            <p:ph type="sldNum" sz="quarter" idx="12"/>
          </p:nvPr>
        </p:nvSpPr>
        <p:spPr>
          <a:noFill/>
        </p:spPr>
        <p:txBody>
          <a:bodyPr/>
          <a:lstStyle/>
          <a:p>
            <a:fld id="{C52DAFE0-0A08-41CC-AEB2-FF467E0BB711}" type="slidenum">
              <a:rPr lang="en-US" smtClean="0">
                <a:latin typeface="Arial" charset="0"/>
                <a:cs typeface="Arial" charset="0"/>
              </a:rPr>
              <a:pPr/>
              <a:t>29</a:t>
            </a:fld>
            <a:endParaRPr lang="en-US" smtClean="0">
              <a:latin typeface="Arial" charset="0"/>
              <a:cs typeface="Arial" charset="0"/>
            </a:endParaRPr>
          </a:p>
        </p:txBody>
      </p:sp>
      <p:graphicFrame>
        <p:nvGraphicFramePr>
          <p:cNvPr id="12290" name="Object 7"/>
          <p:cNvGraphicFramePr>
            <a:graphicFrameLocks noChangeAspect="1"/>
          </p:cNvGraphicFramePr>
          <p:nvPr/>
        </p:nvGraphicFramePr>
        <p:xfrm>
          <a:off x="855662" y="2273300"/>
          <a:ext cx="7678738" cy="1079500"/>
        </p:xfrm>
        <a:graphic>
          <a:graphicData uri="http://schemas.openxmlformats.org/presentationml/2006/ole">
            <p:oleObj spid="_x0000_s46082" name="Equation" r:id="rId4" imgW="7683480" imgH="1079280" progId="Equation.DSMT4">
              <p:embed/>
            </p:oleObj>
          </a:graphicData>
        </a:graphic>
      </p:graphicFrame>
      <p:graphicFrame>
        <p:nvGraphicFramePr>
          <p:cNvPr id="12291" name="Object 8"/>
          <p:cNvGraphicFramePr>
            <a:graphicFrameLocks noChangeAspect="1"/>
          </p:cNvGraphicFramePr>
          <p:nvPr/>
        </p:nvGraphicFramePr>
        <p:xfrm>
          <a:off x="949324" y="4953000"/>
          <a:ext cx="3089276" cy="939800"/>
        </p:xfrm>
        <a:graphic>
          <a:graphicData uri="http://schemas.openxmlformats.org/presentationml/2006/ole">
            <p:oleObj spid="_x0000_s46083" name="Equation" r:id="rId5" imgW="3085920" imgH="939600" progId="Equation.DSMT4">
              <p:embed/>
            </p:oleObj>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8" name="Rectangle 2"/>
          <p:cNvSpPr>
            <a:spLocks noGrp="1" noChangeArrowheads="1"/>
          </p:cNvSpPr>
          <p:nvPr>
            <p:ph type="title"/>
          </p:nvPr>
        </p:nvSpPr>
        <p:spPr/>
        <p:txBody>
          <a:bodyPr/>
          <a:lstStyle/>
          <a:p>
            <a:r>
              <a:rPr lang="en-US" smtClean="0"/>
              <a:t>Theta function and delta function</a:t>
            </a:r>
          </a:p>
        </p:txBody>
      </p:sp>
      <p:sp>
        <p:nvSpPr>
          <p:cNvPr id="13316" name="Rectangle 3"/>
          <p:cNvSpPr>
            <a:spLocks noGrp="1" noChangeArrowheads="1"/>
          </p:cNvSpPr>
          <p:nvPr>
            <p:ph idx="1"/>
          </p:nvPr>
        </p:nvSpPr>
        <p:spPr>
          <a:noFill/>
        </p:spPr>
        <p:txBody>
          <a:bodyPr>
            <a:normAutofit fontScale="77500" lnSpcReduction="20000"/>
          </a:bodyPr>
          <a:lstStyle/>
          <a:p>
            <a:pPr>
              <a:buFontTx/>
              <a:buChar char="•"/>
            </a:pPr>
            <a:r>
              <a:rPr lang="en-GB" dirty="0" smtClean="0"/>
              <a:t>Theta function </a:t>
            </a:r>
          </a:p>
          <a:p>
            <a:endParaRPr lang="en-GB" dirty="0" smtClean="0"/>
          </a:p>
          <a:p>
            <a:endParaRPr lang="en-GB" dirty="0" smtClean="0"/>
          </a:p>
          <a:p>
            <a:pPr>
              <a:buFontTx/>
              <a:buChar char="•"/>
            </a:pPr>
            <a:endParaRPr lang="en-GB" dirty="0" smtClean="0"/>
          </a:p>
          <a:p>
            <a:pPr>
              <a:buFontTx/>
              <a:buChar char="•"/>
            </a:pPr>
            <a:endParaRPr lang="en-GB" dirty="0" smtClean="0"/>
          </a:p>
          <a:p>
            <a:pPr>
              <a:buFontTx/>
              <a:buChar char="•"/>
            </a:pPr>
            <a:endParaRPr lang="en-GB" dirty="0" smtClean="0"/>
          </a:p>
          <a:p>
            <a:pPr>
              <a:buFontTx/>
              <a:buChar char="•"/>
            </a:pPr>
            <a:r>
              <a:rPr lang="en-GB" dirty="0" smtClean="0"/>
              <a:t>Delta function on contour</a:t>
            </a:r>
          </a:p>
          <a:p>
            <a:pPr>
              <a:buFontTx/>
              <a:buChar char="•"/>
            </a:pPr>
            <a:endParaRPr lang="en-GB" dirty="0" smtClean="0"/>
          </a:p>
          <a:p>
            <a:pPr>
              <a:buFontTx/>
              <a:buChar char="•"/>
            </a:pPr>
            <a:endParaRPr lang="en-GB" dirty="0" smtClean="0"/>
          </a:p>
          <a:p>
            <a:pPr>
              <a:buFontTx/>
              <a:buChar char="•"/>
            </a:pPr>
            <a:endParaRPr lang="en-GB" dirty="0" smtClean="0"/>
          </a:p>
          <a:p>
            <a:pPr>
              <a:buNone/>
            </a:pPr>
            <a:r>
              <a:rPr lang="en-GB" dirty="0" smtClean="0"/>
              <a:t>	where </a:t>
            </a:r>
            <a:r>
              <a:rPr lang="el-GR" i="1" dirty="0" smtClean="0">
                <a:latin typeface="Times New Roman" pitchFamily="18" charset="0"/>
                <a:cs typeface="Times New Roman" pitchFamily="18" charset="0"/>
              </a:rPr>
              <a:t>θ</a:t>
            </a:r>
            <a:r>
              <a:rPr lang="en-US" dirty="0" smtClean="0">
                <a:latin typeface="Times New Roman" pitchFamily="18" charset="0"/>
                <a:cs typeface="Times New Roman" pitchFamily="18" charset="0"/>
              </a:rPr>
              <a:t>(</a:t>
            </a:r>
            <a:r>
              <a:rPr lang="en-US" i="1" dirty="0" smtClean="0">
                <a:latin typeface="Times New Roman" pitchFamily="18" charset="0"/>
                <a:cs typeface="Times New Roman" pitchFamily="18" charset="0"/>
              </a:rPr>
              <a:t>t</a:t>
            </a:r>
            <a:r>
              <a:rPr lang="en-US" dirty="0" smtClean="0">
                <a:latin typeface="Times New Roman" pitchFamily="18" charset="0"/>
                <a:cs typeface="Times New Roman" pitchFamily="18" charset="0"/>
              </a:rPr>
              <a:t>) and </a:t>
            </a:r>
            <a:r>
              <a:rPr lang="el-GR" i="1" dirty="0" smtClean="0">
                <a:latin typeface="Times New Roman" pitchFamily="18" charset="0"/>
                <a:cs typeface="Times New Roman" pitchFamily="18" charset="0"/>
              </a:rPr>
              <a:t>δ</a:t>
            </a:r>
            <a:r>
              <a:rPr lang="en-US" dirty="0" smtClean="0">
                <a:latin typeface="Times New Roman" pitchFamily="18" charset="0"/>
                <a:cs typeface="Times New Roman" pitchFamily="18" charset="0"/>
              </a:rPr>
              <a:t>(</a:t>
            </a:r>
            <a:r>
              <a:rPr lang="en-US" i="1" dirty="0" smtClean="0">
                <a:latin typeface="Times New Roman" pitchFamily="18" charset="0"/>
                <a:cs typeface="Times New Roman" pitchFamily="18" charset="0"/>
              </a:rPr>
              <a:t>t</a:t>
            </a:r>
            <a:r>
              <a:rPr lang="en-US" dirty="0" smtClean="0">
                <a:latin typeface="Times New Roman" pitchFamily="18" charset="0"/>
                <a:cs typeface="Times New Roman" pitchFamily="18" charset="0"/>
              </a:rPr>
              <a:t>) are the ordinary theta and Dirac delta functions</a:t>
            </a:r>
            <a:endParaRPr lang="en-GB" dirty="0" smtClean="0"/>
          </a:p>
          <a:p>
            <a:endParaRPr lang="en-GB" dirty="0" smtClean="0"/>
          </a:p>
          <a:p>
            <a:endParaRPr lang="en-GB" dirty="0" smtClean="0"/>
          </a:p>
        </p:txBody>
      </p:sp>
      <p:sp>
        <p:nvSpPr>
          <p:cNvPr id="13317" name="Slide Number Placeholder 4"/>
          <p:cNvSpPr>
            <a:spLocks noGrp="1"/>
          </p:cNvSpPr>
          <p:nvPr>
            <p:ph type="sldNum" sz="quarter" idx="12"/>
          </p:nvPr>
        </p:nvSpPr>
        <p:spPr>
          <a:noFill/>
        </p:spPr>
        <p:txBody>
          <a:bodyPr/>
          <a:lstStyle/>
          <a:p>
            <a:fld id="{BF3B7C3A-AB45-440C-B2AE-192089CD6247}" type="slidenum">
              <a:rPr lang="en-US" smtClean="0">
                <a:latin typeface="Arial" charset="0"/>
                <a:cs typeface="Arial" charset="0"/>
              </a:rPr>
              <a:pPr/>
              <a:t>30</a:t>
            </a:fld>
            <a:endParaRPr lang="en-US" smtClean="0">
              <a:latin typeface="Arial" charset="0"/>
              <a:cs typeface="Arial" charset="0"/>
            </a:endParaRPr>
          </a:p>
        </p:txBody>
      </p:sp>
      <p:graphicFrame>
        <p:nvGraphicFramePr>
          <p:cNvPr id="13314" name="Object 7"/>
          <p:cNvGraphicFramePr>
            <a:graphicFrameLocks noChangeAspect="1"/>
          </p:cNvGraphicFramePr>
          <p:nvPr/>
        </p:nvGraphicFramePr>
        <p:xfrm>
          <a:off x="2895600" y="1447800"/>
          <a:ext cx="6172200" cy="2667000"/>
        </p:xfrm>
        <a:graphic>
          <a:graphicData uri="http://schemas.openxmlformats.org/presentationml/2006/ole">
            <p:oleObj spid="_x0000_s47106" name="Equation" r:id="rId4" imgW="7696080" imgH="3390840" progId="Equation.DSMT4">
              <p:embed/>
            </p:oleObj>
          </a:graphicData>
        </a:graphic>
      </p:graphicFrame>
      <p:graphicFrame>
        <p:nvGraphicFramePr>
          <p:cNvPr id="13315" name="Object 8"/>
          <p:cNvGraphicFramePr>
            <a:graphicFrameLocks noChangeAspect="1"/>
          </p:cNvGraphicFramePr>
          <p:nvPr/>
        </p:nvGraphicFramePr>
        <p:xfrm>
          <a:off x="792162" y="4370387"/>
          <a:ext cx="7513638" cy="887413"/>
        </p:xfrm>
        <a:graphic>
          <a:graphicData uri="http://schemas.openxmlformats.org/presentationml/2006/ole">
            <p:oleObj spid="_x0000_s47107" name="Equation" r:id="rId5" imgW="7518240" imgH="888840" progId="Equation.DSMT4">
              <p:embed/>
            </p:oleObj>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Transformation/Keldysh Rotation</a:t>
            </a:r>
            <a:endParaRPr lang="en-US"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31</a:t>
            </a:fld>
            <a:endParaRPr lang="en-US" dirty="0"/>
          </a:p>
        </p:txBody>
      </p:sp>
      <p:graphicFrame>
        <p:nvGraphicFramePr>
          <p:cNvPr id="5" name="Object 4"/>
          <p:cNvGraphicFramePr>
            <a:graphicFrameLocks noChangeAspect="1"/>
          </p:cNvGraphicFramePr>
          <p:nvPr/>
        </p:nvGraphicFramePr>
        <p:xfrm>
          <a:off x="1600200" y="1320104"/>
          <a:ext cx="5956300" cy="5461696"/>
        </p:xfrm>
        <a:graphic>
          <a:graphicData uri="http://schemas.openxmlformats.org/presentationml/2006/ole">
            <p:oleObj spid="_x0000_s163842" name="Equation" r:id="rId4" imgW="7188120" imgH="6591240" progId="Equation.DSMT4">
              <p:embed/>
            </p:oleObj>
          </a:graphicData>
        </a:graphic>
      </p:graphicFrame>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Convolution, </a:t>
            </a:r>
            <a:r>
              <a:rPr lang="en-US" dirty="0" err="1" smtClean="0"/>
              <a:t>Langreth</a:t>
            </a:r>
            <a:r>
              <a:rPr lang="en-US" dirty="0" smtClean="0"/>
              <a:t> Rule</a:t>
            </a:r>
            <a:endParaRPr lang="en-US"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32</a:t>
            </a:fld>
            <a:endParaRPr lang="en-US" dirty="0"/>
          </a:p>
        </p:txBody>
      </p:sp>
      <p:graphicFrame>
        <p:nvGraphicFramePr>
          <p:cNvPr id="5" name="Object 4"/>
          <p:cNvGraphicFramePr>
            <a:graphicFrameLocks noChangeAspect="1"/>
          </p:cNvGraphicFramePr>
          <p:nvPr/>
        </p:nvGraphicFramePr>
        <p:xfrm>
          <a:off x="255588" y="1252538"/>
          <a:ext cx="8812212" cy="5053012"/>
        </p:xfrm>
        <a:graphic>
          <a:graphicData uri="http://schemas.openxmlformats.org/presentationml/2006/ole">
            <p:oleObj spid="_x0000_s164866" name="Equation" r:id="rId4" imgW="9855000" imgH="5651280" progId="Equation.DSMT4">
              <p:embed/>
            </p:oleObj>
          </a:graphicData>
        </a:graphic>
      </p:graphicFrame>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smtClean="0"/>
              <a:t>Lecture two</a:t>
            </a:r>
            <a:endParaRPr lang="en-US" dirty="0"/>
          </a:p>
        </p:txBody>
      </p:sp>
      <p:sp>
        <p:nvSpPr>
          <p:cNvPr id="6" name="Subtitle 5"/>
          <p:cNvSpPr>
            <a:spLocks noGrp="1"/>
          </p:cNvSpPr>
          <p:nvPr>
            <p:ph type="subTitle" idx="1"/>
          </p:nvPr>
        </p:nvSpPr>
        <p:spPr/>
        <p:txBody>
          <a:bodyPr/>
          <a:lstStyle/>
          <a:p>
            <a:r>
              <a:rPr lang="en-US" dirty="0" smtClean="0"/>
              <a:t>Equation of motion method, Feynman diagrams, etc</a:t>
            </a:r>
            <a:endParaRPr lang="en-US"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33</a:t>
            </a:fld>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Equation of Motion Method</a:t>
            </a:r>
            <a:endParaRPr lang="en-US" dirty="0"/>
          </a:p>
        </p:txBody>
      </p:sp>
      <p:sp>
        <p:nvSpPr>
          <p:cNvPr id="3" name="Content Placeholder 2"/>
          <p:cNvSpPr>
            <a:spLocks noGrp="1"/>
          </p:cNvSpPr>
          <p:nvPr>
            <p:ph idx="1"/>
          </p:nvPr>
        </p:nvSpPr>
        <p:spPr/>
        <p:txBody>
          <a:bodyPr/>
          <a:lstStyle/>
          <a:p>
            <a:r>
              <a:rPr lang="en-US" dirty="0" smtClean="0"/>
              <a:t>The advantage of equation of motion method is that we don’t need to know or pay attention to the distribution (density operator) </a:t>
            </a:r>
            <a:r>
              <a:rPr lang="el-GR" i="1" dirty="0" smtClean="0"/>
              <a:t>ρ</a:t>
            </a:r>
            <a:r>
              <a:rPr lang="en-US" dirty="0" smtClean="0"/>
              <a:t>.   The equations can be derived quickly.</a:t>
            </a:r>
          </a:p>
          <a:p>
            <a:r>
              <a:rPr lang="en-US" dirty="0" smtClean="0"/>
              <a:t>The disadvantage is that we have a hard time justified the initial/boundary condition in solving the equations.</a:t>
            </a:r>
          </a:p>
        </p:txBody>
      </p:sp>
      <p:sp>
        <p:nvSpPr>
          <p:cNvPr id="4" name="Slide Number Placeholder 3"/>
          <p:cNvSpPr>
            <a:spLocks noGrp="1"/>
          </p:cNvSpPr>
          <p:nvPr>
            <p:ph type="sldNum" sz="quarter" idx="12"/>
          </p:nvPr>
        </p:nvSpPr>
        <p:spPr/>
        <p:txBody>
          <a:bodyPr/>
          <a:lstStyle/>
          <a:p>
            <a:fld id="{7E871153-6649-4551-B5D2-CF9E4672F172}" type="slidenum">
              <a:rPr lang="en-US" smtClean="0"/>
              <a:pPr/>
              <a:t>34</a:t>
            </a:fld>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Heisenberg Equation on Contour</a:t>
            </a:r>
            <a:endParaRPr lang="en-US"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35</a:t>
            </a:fld>
            <a:endParaRPr lang="en-US" dirty="0"/>
          </a:p>
        </p:txBody>
      </p:sp>
      <p:graphicFrame>
        <p:nvGraphicFramePr>
          <p:cNvPr id="166914" name="Object 2"/>
          <p:cNvGraphicFramePr>
            <a:graphicFrameLocks noChangeAspect="1"/>
          </p:cNvGraphicFramePr>
          <p:nvPr/>
        </p:nvGraphicFramePr>
        <p:xfrm>
          <a:off x="1365250" y="1708150"/>
          <a:ext cx="6413500" cy="3441700"/>
        </p:xfrm>
        <a:graphic>
          <a:graphicData uri="http://schemas.openxmlformats.org/presentationml/2006/ole">
            <p:oleObj spid="_x0000_s166914" name="Equation" r:id="rId4" imgW="6413400" imgH="3441600" progId="Equation.DSMT4">
              <p:embed/>
            </p:oleObj>
          </a:graphicData>
        </a:graphic>
      </p:graphicFrame>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1" name="Rectangle 2"/>
          <p:cNvSpPr>
            <a:spLocks noGrp="1" noChangeArrowheads="1"/>
          </p:cNvSpPr>
          <p:nvPr>
            <p:ph type="title"/>
          </p:nvPr>
        </p:nvSpPr>
        <p:spPr/>
        <p:txBody>
          <a:bodyPr>
            <a:normAutofit fontScale="90000"/>
          </a:bodyPr>
          <a:lstStyle/>
          <a:p>
            <a:r>
              <a:rPr lang="en-US" smtClean="0"/>
              <a:t>Express contour order using theta function</a:t>
            </a:r>
          </a:p>
        </p:txBody>
      </p:sp>
      <p:sp>
        <p:nvSpPr>
          <p:cNvPr id="14340" name="Slide Number Placeholder 4"/>
          <p:cNvSpPr>
            <a:spLocks noGrp="1"/>
          </p:cNvSpPr>
          <p:nvPr>
            <p:ph type="sldNum" sz="quarter" idx="12"/>
          </p:nvPr>
        </p:nvSpPr>
        <p:spPr>
          <a:noFill/>
        </p:spPr>
        <p:txBody>
          <a:bodyPr/>
          <a:lstStyle/>
          <a:p>
            <a:fld id="{5630AEF8-404F-4F69-8E8F-328DA6F7254B}" type="slidenum">
              <a:rPr lang="en-US" smtClean="0">
                <a:latin typeface="Arial" charset="0"/>
                <a:cs typeface="Arial" charset="0"/>
              </a:rPr>
              <a:pPr/>
              <a:t>36</a:t>
            </a:fld>
            <a:endParaRPr lang="en-US" dirty="0" smtClean="0">
              <a:latin typeface="Arial" charset="0"/>
              <a:cs typeface="Arial" charset="0"/>
            </a:endParaRPr>
          </a:p>
        </p:txBody>
      </p:sp>
      <p:graphicFrame>
        <p:nvGraphicFramePr>
          <p:cNvPr id="14338" name="Object 8"/>
          <p:cNvGraphicFramePr>
            <a:graphicFrameLocks noChangeAspect="1"/>
          </p:cNvGraphicFramePr>
          <p:nvPr/>
        </p:nvGraphicFramePr>
        <p:xfrm>
          <a:off x="660400" y="1793875"/>
          <a:ext cx="7707313" cy="1622425"/>
        </p:xfrm>
        <a:graphic>
          <a:graphicData uri="http://schemas.openxmlformats.org/presentationml/2006/ole">
            <p:oleObj spid="_x0000_s50178" name="方程式" r:id="rId4" imgW="3974760" imgH="838080" progId="Equation.3">
              <p:embed/>
            </p:oleObj>
          </a:graphicData>
        </a:graphic>
      </p:graphicFrame>
      <p:sp>
        <p:nvSpPr>
          <p:cNvPr id="5" name="TextBox 4"/>
          <p:cNvSpPr txBox="1"/>
          <p:nvPr/>
        </p:nvSpPr>
        <p:spPr>
          <a:xfrm>
            <a:off x="711200" y="3733800"/>
            <a:ext cx="7670800" cy="646331"/>
          </a:xfrm>
          <a:prstGeom prst="rect">
            <a:avLst/>
          </a:prstGeom>
          <a:noFill/>
        </p:spPr>
        <p:txBody>
          <a:bodyPr>
            <a:spAutoFit/>
          </a:bodyPr>
          <a:lstStyle/>
          <a:p>
            <a:r>
              <a:rPr lang="en-US" dirty="0">
                <a:solidFill>
                  <a:srgbClr val="002060"/>
                </a:solidFill>
                <a:latin typeface="Times New Roman" pitchFamily="18" charset="0"/>
                <a:cs typeface="Times New Roman" pitchFamily="18" charset="0"/>
              </a:rPr>
              <a:t>Operator </a:t>
            </a:r>
            <a:r>
              <a:rPr lang="en-US" i="1" dirty="0">
                <a:latin typeface="Times New Roman" pitchFamily="18" charset="0"/>
                <a:cs typeface="Times New Roman" pitchFamily="18" charset="0"/>
              </a:rPr>
              <a:t>A</a:t>
            </a:r>
            <a:r>
              <a:rPr lang="en-US" dirty="0">
                <a:latin typeface="Times New Roman" pitchFamily="18" charset="0"/>
                <a:cs typeface="Times New Roman" pitchFamily="18" charset="0"/>
              </a:rPr>
              <a:t>(</a:t>
            </a:r>
            <a:r>
              <a:rPr lang="el-GR" i="1" dirty="0">
                <a:latin typeface="Times New Roman" pitchFamily="18" charset="0"/>
                <a:cs typeface="Times New Roman" pitchFamily="18" charset="0"/>
              </a:rPr>
              <a:t>τ</a:t>
            </a:r>
            <a:r>
              <a:rPr lang="en-US" dirty="0">
                <a:latin typeface="Times New Roman" pitchFamily="18" charset="0"/>
                <a:cs typeface="Times New Roman" pitchFamily="18" charset="0"/>
              </a:rPr>
              <a:t>)</a:t>
            </a:r>
            <a:r>
              <a:rPr lang="en-US" dirty="0">
                <a:solidFill>
                  <a:srgbClr val="002060"/>
                </a:solidFill>
                <a:latin typeface="Times New Roman" pitchFamily="18" charset="0"/>
                <a:cs typeface="Times New Roman" pitchFamily="18" charset="0"/>
              </a:rPr>
              <a:t> is the same as </a:t>
            </a:r>
            <a:r>
              <a:rPr lang="en-US" i="1" dirty="0">
                <a:latin typeface="Times New Roman" pitchFamily="18" charset="0"/>
                <a:cs typeface="Times New Roman" pitchFamily="18" charset="0"/>
              </a:rPr>
              <a:t>A</a:t>
            </a:r>
            <a:r>
              <a:rPr lang="en-US" dirty="0">
                <a:latin typeface="Times New Roman" pitchFamily="18" charset="0"/>
                <a:cs typeface="Times New Roman" pitchFamily="18" charset="0"/>
              </a:rPr>
              <a:t>(</a:t>
            </a:r>
            <a:r>
              <a:rPr lang="en-US" i="1" dirty="0">
                <a:latin typeface="Times New Roman" pitchFamily="18" charset="0"/>
                <a:cs typeface="Times New Roman" pitchFamily="18" charset="0"/>
              </a:rPr>
              <a:t>t</a:t>
            </a:r>
            <a:r>
              <a:rPr lang="en-US" dirty="0">
                <a:latin typeface="Times New Roman" pitchFamily="18" charset="0"/>
                <a:cs typeface="Times New Roman" pitchFamily="18" charset="0"/>
              </a:rPr>
              <a:t>)</a:t>
            </a:r>
            <a:r>
              <a:rPr lang="en-US" dirty="0">
                <a:solidFill>
                  <a:srgbClr val="002060"/>
                </a:solidFill>
                <a:latin typeface="Times New Roman" pitchFamily="18" charset="0"/>
                <a:cs typeface="Times New Roman" pitchFamily="18" charset="0"/>
              </a:rPr>
              <a:t> as far as commutation relation or effect on </a:t>
            </a:r>
            <a:r>
              <a:rPr lang="en-US" dirty="0" err="1">
                <a:solidFill>
                  <a:srgbClr val="002060"/>
                </a:solidFill>
                <a:latin typeface="Times New Roman" pitchFamily="18" charset="0"/>
                <a:cs typeface="Times New Roman" pitchFamily="18" charset="0"/>
              </a:rPr>
              <a:t>wavefunction</a:t>
            </a:r>
            <a:r>
              <a:rPr lang="en-US" dirty="0">
                <a:solidFill>
                  <a:srgbClr val="002060"/>
                </a:solidFill>
                <a:latin typeface="Times New Roman" pitchFamily="18" charset="0"/>
                <a:cs typeface="Times New Roman" pitchFamily="18" charset="0"/>
              </a:rPr>
              <a:t> is concerned</a:t>
            </a:r>
            <a:endParaRPr lang="en-SG" dirty="0">
              <a:solidFill>
                <a:srgbClr val="002060"/>
              </a:solidFill>
              <a:latin typeface="Times New Roman" pitchFamily="18" charset="0"/>
              <a:cs typeface="Times New Roman" pitchFamily="18" charset="0"/>
            </a:endParaRPr>
          </a:p>
        </p:txBody>
      </p:sp>
      <p:graphicFrame>
        <p:nvGraphicFramePr>
          <p:cNvPr id="14339" name="Object 5"/>
          <p:cNvGraphicFramePr>
            <a:graphicFrameLocks noChangeAspect="1"/>
          </p:cNvGraphicFramePr>
          <p:nvPr/>
        </p:nvGraphicFramePr>
        <p:xfrm>
          <a:off x="2028825" y="4864100"/>
          <a:ext cx="3813175" cy="547688"/>
        </p:xfrm>
        <a:graphic>
          <a:graphicData uri="http://schemas.openxmlformats.org/presentationml/2006/ole">
            <p:oleObj spid="_x0000_s50179" name="方程式" r:id="rId5" imgW="1117440" imgH="228600" progId="Equation.3">
              <p:embed/>
            </p:oleObj>
          </a:graphicData>
        </a:graphic>
      </p:graphicFrame>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Rectangle 2"/>
          <p:cNvSpPr>
            <a:spLocks noGrp="1" noChangeArrowheads="1"/>
          </p:cNvSpPr>
          <p:nvPr>
            <p:ph type="title"/>
          </p:nvPr>
        </p:nvSpPr>
        <p:spPr/>
        <p:txBody>
          <a:bodyPr>
            <a:normAutofit fontScale="90000"/>
          </a:bodyPr>
          <a:lstStyle/>
          <a:p>
            <a:r>
              <a:rPr lang="en-US" smtClean="0"/>
              <a:t>Equation of motion for contour ordered Green’s function</a:t>
            </a:r>
          </a:p>
        </p:txBody>
      </p:sp>
      <p:sp>
        <p:nvSpPr>
          <p:cNvPr id="15363" name="Slide Number Placeholder 4"/>
          <p:cNvSpPr>
            <a:spLocks noGrp="1"/>
          </p:cNvSpPr>
          <p:nvPr>
            <p:ph type="sldNum" sz="quarter" idx="12"/>
          </p:nvPr>
        </p:nvSpPr>
        <p:spPr>
          <a:noFill/>
        </p:spPr>
        <p:txBody>
          <a:bodyPr/>
          <a:lstStyle/>
          <a:p>
            <a:fld id="{8C4E8476-74C6-4530-8603-FD9518E963D9}" type="slidenum">
              <a:rPr lang="en-US" smtClean="0">
                <a:latin typeface="Arial" charset="0"/>
                <a:cs typeface="Arial" charset="0"/>
              </a:rPr>
              <a:pPr/>
              <a:t>37</a:t>
            </a:fld>
            <a:endParaRPr lang="en-US" smtClean="0">
              <a:latin typeface="Arial" charset="0"/>
              <a:cs typeface="Arial" charset="0"/>
            </a:endParaRPr>
          </a:p>
        </p:txBody>
      </p:sp>
      <p:graphicFrame>
        <p:nvGraphicFramePr>
          <p:cNvPr id="15362" name="Object 8"/>
          <p:cNvGraphicFramePr>
            <a:graphicFrameLocks noChangeAspect="1"/>
          </p:cNvGraphicFramePr>
          <p:nvPr/>
        </p:nvGraphicFramePr>
        <p:xfrm>
          <a:off x="1420813" y="1708150"/>
          <a:ext cx="6445250" cy="4732338"/>
        </p:xfrm>
        <a:graphic>
          <a:graphicData uri="http://schemas.openxmlformats.org/presentationml/2006/ole">
            <p:oleObj spid="_x0000_s51202" name="方程式" r:id="rId4" imgW="4597200" imgH="3377880" progId="Equation.3">
              <p:embed/>
            </p:oleObj>
          </a:graphicData>
        </a:graphic>
      </p:graphicFrame>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Rectangle 2"/>
          <p:cNvSpPr>
            <a:spLocks noGrp="1" noChangeArrowheads="1"/>
          </p:cNvSpPr>
          <p:nvPr>
            <p:ph type="title"/>
          </p:nvPr>
        </p:nvSpPr>
        <p:spPr/>
        <p:txBody>
          <a:bodyPr>
            <a:normAutofit/>
          </a:bodyPr>
          <a:lstStyle/>
          <a:p>
            <a:r>
              <a:rPr lang="en-US" smtClean="0"/>
              <a:t>Equations for Green’s functions</a:t>
            </a:r>
          </a:p>
        </p:txBody>
      </p:sp>
      <p:sp>
        <p:nvSpPr>
          <p:cNvPr id="16387" name="Slide Number Placeholder 4"/>
          <p:cNvSpPr>
            <a:spLocks noGrp="1"/>
          </p:cNvSpPr>
          <p:nvPr>
            <p:ph type="sldNum" sz="quarter" idx="12"/>
          </p:nvPr>
        </p:nvSpPr>
        <p:spPr>
          <a:noFill/>
        </p:spPr>
        <p:txBody>
          <a:bodyPr/>
          <a:lstStyle/>
          <a:p>
            <a:fld id="{F60C87EA-4CBD-4499-8B2A-11A053E4E693}" type="slidenum">
              <a:rPr lang="en-US" smtClean="0">
                <a:latin typeface="Arial" charset="0"/>
                <a:cs typeface="Arial" charset="0"/>
              </a:rPr>
              <a:pPr/>
              <a:t>38</a:t>
            </a:fld>
            <a:endParaRPr lang="en-US" smtClean="0">
              <a:latin typeface="Arial" charset="0"/>
              <a:cs typeface="Arial" charset="0"/>
            </a:endParaRPr>
          </a:p>
        </p:txBody>
      </p:sp>
      <p:graphicFrame>
        <p:nvGraphicFramePr>
          <p:cNvPr id="16386" name="Object 8"/>
          <p:cNvGraphicFramePr>
            <a:graphicFrameLocks noChangeAspect="1"/>
          </p:cNvGraphicFramePr>
          <p:nvPr/>
        </p:nvGraphicFramePr>
        <p:xfrm>
          <a:off x="1066800" y="1482595"/>
          <a:ext cx="7010400" cy="5070605"/>
        </p:xfrm>
        <a:graphic>
          <a:graphicData uri="http://schemas.openxmlformats.org/presentationml/2006/ole">
            <p:oleObj spid="_x0000_s52226" name="Equation" r:id="rId4" imgW="8864280" imgH="6413400" progId="Equation.DSMT4">
              <p:embed/>
            </p:oleObj>
          </a:graphicData>
        </a:graphic>
      </p:graphicFrame>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2"/>
          <p:cNvSpPr>
            <a:spLocks noGrp="1" noChangeArrowheads="1"/>
          </p:cNvSpPr>
          <p:nvPr>
            <p:ph type="title"/>
          </p:nvPr>
        </p:nvSpPr>
        <p:spPr/>
        <p:txBody>
          <a:bodyPr/>
          <a:lstStyle/>
          <a:p>
            <a:r>
              <a:rPr lang="en-US" smtClean="0"/>
              <a:t>Solution for Green’s functions</a:t>
            </a:r>
          </a:p>
        </p:txBody>
      </p:sp>
      <p:sp>
        <p:nvSpPr>
          <p:cNvPr id="17411" name="Slide Number Placeholder 4"/>
          <p:cNvSpPr>
            <a:spLocks noGrp="1"/>
          </p:cNvSpPr>
          <p:nvPr>
            <p:ph type="sldNum" sz="quarter" idx="12"/>
          </p:nvPr>
        </p:nvSpPr>
        <p:spPr>
          <a:noFill/>
        </p:spPr>
        <p:txBody>
          <a:bodyPr/>
          <a:lstStyle/>
          <a:p>
            <a:fld id="{A372CE81-CF69-48B9-BEF4-D60296EE3EF0}" type="slidenum">
              <a:rPr lang="en-US" smtClean="0">
                <a:latin typeface="Arial" charset="0"/>
                <a:cs typeface="Arial" charset="0"/>
              </a:rPr>
              <a:pPr/>
              <a:t>39</a:t>
            </a:fld>
            <a:endParaRPr lang="en-US" smtClean="0">
              <a:latin typeface="Arial" charset="0"/>
              <a:cs typeface="Arial" charset="0"/>
            </a:endParaRPr>
          </a:p>
        </p:txBody>
      </p:sp>
      <p:graphicFrame>
        <p:nvGraphicFramePr>
          <p:cNvPr id="17410" name="Object 8"/>
          <p:cNvGraphicFramePr>
            <a:graphicFrameLocks noChangeAspect="1"/>
          </p:cNvGraphicFramePr>
          <p:nvPr/>
        </p:nvGraphicFramePr>
        <p:xfrm>
          <a:off x="603250" y="1354137"/>
          <a:ext cx="7931150" cy="4894263"/>
        </p:xfrm>
        <a:graphic>
          <a:graphicData uri="http://schemas.openxmlformats.org/presentationml/2006/ole">
            <p:oleObj spid="_x0000_s53250" name="Equation" r:id="rId4" imgW="3251160" imgH="2006280" progId="Equation.DSMT4">
              <p:embed/>
            </p:oleObj>
          </a:graphicData>
        </a:graphic>
      </p:graphicFrame>
      <p:sp>
        <p:nvSpPr>
          <p:cNvPr id="17413" name="TextBox 4"/>
          <p:cNvSpPr txBox="1">
            <a:spLocks noChangeArrowheads="1"/>
          </p:cNvSpPr>
          <p:nvPr/>
        </p:nvSpPr>
        <p:spPr bwMode="auto">
          <a:xfrm>
            <a:off x="5765800" y="5602069"/>
            <a:ext cx="3073400" cy="646331"/>
          </a:xfrm>
          <a:prstGeom prst="rect">
            <a:avLst/>
          </a:prstGeom>
          <a:noFill/>
          <a:ln w="9525">
            <a:noFill/>
            <a:miter lim="800000"/>
            <a:headEnd/>
            <a:tailEnd/>
          </a:ln>
        </p:spPr>
        <p:txBody>
          <a:bodyPr>
            <a:spAutoFit/>
          </a:bodyPr>
          <a:lstStyle/>
          <a:p>
            <a:r>
              <a:rPr lang="en-US" sz="1800" i="1" dirty="0">
                <a:solidFill>
                  <a:srgbClr val="00B050"/>
                </a:solidFill>
                <a:latin typeface="Times New Roman" pitchFamily="18" charset="0"/>
                <a:cs typeface="Times New Roman" pitchFamily="18" charset="0"/>
              </a:rPr>
              <a:t>c</a:t>
            </a:r>
            <a:r>
              <a:rPr lang="en-US" sz="1800" dirty="0">
                <a:solidFill>
                  <a:srgbClr val="00B050"/>
                </a:solidFill>
                <a:latin typeface="Times New Roman" pitchFamily="18" charset="0"/>
                <a:cs typeface="Times New Roman" pitchFamily="18" charset="0"/>
              </a:rPr>
              <a:t> and </a:t>
            </a:r>
            <a:r>
              <a:rPr lang="en-US" sz="1800" i="1" dirty="0">
                <a:solidFill>
                  <a:srgbClr val="00B050"/>
                </a:solidFill>
                <a:latin typeface="Times New Roman" pitchFamily="18" charset="0"/>
                <a:cs typeface="Times New Roman" pitchFamily="18" charset="0"/>
              </a:rPr>
              <a:t>d</a:t>
            </a:r>
            <a:r>
              <a:rPr lang="en-US" sz="1800" dirty="0">
                <a:solidFill>
                  <a:srgbClr val="00B050"/>
                </a:solidFill>
                <a:latin typeface="Times New Roman" pitchFamily="18" charset="0"/>
                <a:cs typeface="Times New Roman" pitchFamily="18" charset="0"/>
              </a:rPr>
              <a:t> can be fixed by initial/boundary condition.</a:t>
            </a:r>
            <a:endParaRPr lang="en-SG" sz="1800" dirty="0">
              <a:solidFill>
                <a:srgbClr val="00B05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Feynman diagrammatic method</a:t>
            </a:r>
            <a:endParaRPr lang="en-US" dirty="0"/>
          </a:p>
        </p:txBody>
      </p:sp>
      <p:sp>
        <p:nvSpPr>
          <p:cNvPr id="4" name="Content Placeholder 3"/>
          <p:cNvSpPr>
            <a:spLocks noGrp="1"/>
          </p:cNvSpPr>
          <p:nvPr>
            <p:ph idx="1"/>
          </p:nvPr>
        </p:nvSpPr>
        <p:spPr/>
        <p:txBody>
          <a:bodyPr/>
          <a:lstStyle/>
          <a:p>
            <a:r>
              <a:rPr lang="en-US" dirty="0" smtClean="0"/>
              <a:t>The Wick theorem</a:t>
            </a:r>
          </a:p>
          <a:p>
            <a:r>
              <a:rPr lang="en-US" dirty="0" smtClean="0"/>
              <a:t>Cluster decomposition theorem, factor theorem</a:t>
            </a:r>
          </a:p>
          <a:p>
            <a:r>
              <a:rPr lang="en-US" dirty="0" smtClean="0"/>
              <a:t>Dyson equation</a:t>
            </a:r>
          </a:p>
          <a:p>
            <a:r>
              <a:rPr lang="en-US" dirty="0" smtClean="0"/>
              <a:t>Vertex function</a:t>
            </a:r>
          </a:p>
          <a:p>
            <a:r>
              <a:rPr lang="en-US" dirty="0" smtClean="0"/>
              <a:t>Vacuum diagrams and Green’s function</a:t>
            </a:r>
          </a:p>
          <a:p>
            <a:endParaRPr lang="en-US" dirty="0"/>
          </a:p>
        </p:txBody>
      </p:sp>
      <p:sp>
        <p:nvSpPr>
          <p:cNvPr id="3" name="Slide Number Placeholder 2"/>
          <p:cNvSpPr>
            <a:spLocks noGrp="1"/>
          </p:cNvSpPr>
          <p:nvPr>
            <p:ph type="sldNum" sz="quarter" idx="12"/>
          </p:nvPr>
        </p:nvSpPr>
        <p:spPr/>
        <p:txBody>
          <a:bodyPr/>
          <a:lstStyle/>
          <a:p>
            <a:fld id="{7E871153-6649-4551-B5D2-CF9E4672F172}" type="slidenum">
              <a:rPr lang="en-US" smtClean="0"/>
              <a:pPr/>
              <a:t>40</a:t>
            </a:fld>
            <a:endParaRPr 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2"/>
          <p:cNvSpPr>
            <a:spLocks noGrp="1" noChangeArrowheads="1"/>
          </p:cNvSpPr>
          <p:nvPr>
            <p:ph type="title"/>
          </p:nvPr>
        </p:nvSpPr>
        <p:spPr/>
        <p:txBody>
          <a:bodyPr/>
          <a:lstStyle/>
          <a:p>
            <a:r>
              <a:rPr lang="en-US" dirty="0" smtClean="0"/>
              <a:t>Handling interaction</a:t>
            </a:r>
          </a:p>
        </p:txBody>
      </p:sp>
      <p:sp>
        <p:nvSpPr>
          <p:cNvPr id="18435" name="Slide Number Placeholder 4"/>
          <p:cNvSpPr>
            <a:spLocks noGrp="1"/>
          </p:cNvSpPr>
          <p:nvPr>
            <p:ph type="sldNum" sz="quarter" idx="12"/>
          </p:nvPr>
        </p:nvSpPr>
        <p:spPr>
          <a:noFill/>
        </p:spPr>
        <p:txBody>
          <a:bodyPr/>
          <a:lstStyle/>
          <a:p>
            <a:fld id="{3E6B706E-CF76-4705-9B88-5EF122D370CD}" type="slidenum">
              <a:rPr lang="en-US" smtClean="0">
                <a:latin typeface="Arial" charset="0"/>
                <a:cs typeface="Arial" charset="0"/>
              </a:rPr>
              <a:pPr/>
              <a:t>41</a:t>
            </a:fld>
            <a:endParaRPr lang="en-US" smtClean="0">
              <a:latin typeface="Arial" charset="0"/>
              <a:cs typeface="Arial" charset="0"/>
            </a:endParaRPr>
          </a:p>
        </p:txBody>
      </p:sp>
      <p:sp>
        <p:nvSpPr>
          <p:cNvPr id="18437" name="Rectangle 3"/>
          <p:cNvSpPr>
            <a:spLocks noGrp="1" noChangeArrowheads="1"/>
          </p:cNvSpPr>
          <p:nvPr>
            <p:ph type="body" idx="4294967295"/>
          </p:nvPr>
        </p:nvSpPr>
        <p:spPr>
          <a:xfrm>
            <a:off x="0" y="1600200"/>
            <a:ext cx="8229600" cy="4525963"/>
          </a:xfrm>
          <a:noFill/>
        </p:spPr>
        <p:txBody>
          <a:bodyPr/>
          <a:lstStyle/>
          <a:p>
            <a:pPr>
              <a:buNone/>
            </a:pPr>
            <a:r>
              <a:rPr lang="en-GB" dirty="0" smtClean="0"/>
              <a:t>	Transform to interaction picture, </a:t>
            </a:r>
            <a:r>
              <a:rPr lang="en-GB" i="1" dirty="0" smtClean="0"/>
              <a:t>H</a:t>
            </a:r>
            <a:r>
              <a:rPr lang="en-GB" dirty="0" smtClean="0"/>
              <a:t> </a:t>
            </a:r>
            <a:r>
              <a:rPr lang="en-GB" i="1" dirty="0" smtClean="0"/>
              <a:t>= H</a:t>
            </a:r>
            <a:r>
              <a:rPr lang="en-GB" i="1" baseline="-25000" dirty="0" smtClean="0"/>
              <a:t>0</a:t>
            </a:r>
            <a:r>
              <a:rPr lang="en-GB" i="1" dirty="0" smtClean="0"/>
              <a:t> </a:t>
            </a:r>
            <a:r>
              <a:rPr lang="en-GB" dirty="0" smtClean="0"/>
              <a:t>+ </a:t>
            </a:r>
            <a:r>
              <a:rPr lang="en-GB" i="1" dirty="0" err="1" smtClean="0"/>
              <a:t>H</a:t>
            </a:r>
            <a:r>
              <a:rPr lang="en-GB" i="1" baseline="-25000" dirty="0" err="1" smtClean="0"/>
              <a:t>n</a:t>
            </a:r>
            <a:endParaRPr lang="en-GB" i="1" baseline="-25000" dirty="0" smtClean="0"/>
          </a:p>
          <a:p>
            <a:endParaRPr lang="en-GB" dirty="0" smtClean="0"/>
          </a:p>
          <a:p>
            <a:endParaRPr lang="en-GB" dirty="0" smtClean="0"/>
          </a:p>
        </p:txBody>
      </p:sp>
      <p:graphicFrame>
        <p:nvGraphicFramePr>
          <p:cNvPr id="18434" name="Object 3"/>
          <p:cNvGraphicFramePr>
            <a:graphicFrameLocks noChangeAspect="1"/>
          </p:cNvGraphicFramePr>
          <p:nvPr/>
        </p:nvGraphicFramePr>
        <p:xfrm>
          <a:off x="427038" y="2309813"/>
          <a:ext cx="8566150" cy="3557587"/>
        </p:xfrm>
        <a:graphic>
          <a:graphicData uri="http://schemas.openxmlformats.org/presentationml/2006/ole">
            <p:oleObj spid="_x0000_s54274" name="Equation" r:id="rId4" imgW="3911400" imgH="1625400" progId="Equation.DSMT4">
              <p:embed/>
            </p:oleObj>
          </a:graphicData>
        </a:graphic>
      </p:graphicFrame>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1" name="Rectangle 2"/>
          <p:cNvSpPr>
            <a:spLocks noGrp="1" noChangeArrowheads="1"/>
          </p:cNvSpPr>
          <p:nvPr>
            <p:ph type="title"/>
          </p:nvPr>
        </p:nvSpPr>
        <p:spPr/>
        <p:txBody>
          <a:bodyPr/>
          <a:lstStyle/>
          <a:p>
            <a:r>
              <a:rPr lang="en-US" smtClean="0"/>
              <a:t>Scattering operator </a:t>
            </a:r>
            <a:r>
              <a:rPr lang="en-US" i="1" smtClean="0"/>
              <a:t>S</a:t>
            </a:r>
          </a:p>
        </p:txBody>
      </p:sp>
      <p:sp>
        <p:nvSpPr>
          <p:cNvPr id="19460" name="Slide Number Placeholder 4"/>
          <p:cNvSpPr>
            <a:spLocks noGrp="1"/>
          </p:cNvSpPr>
          <p:nvPr>
            <p:ph type="sldNum" sz="quarter" idx="12"/>
          </p:nvPr>
        </p:nvSpPr>
        <p:spPr>
          <a:noFill/>
        </p:spPr>
        <p:txBody>
          <a:bodyPr/>
          <a:lstStyle/>
          <a:p>
            <a:fld id="{9593217A-A0FF-48EF-9529-38F544CC1E00}" type="slidenum">
              <a:rPr lang="en-US" smtClean="0">
                <a:latin typeface="Arial" charset="0"/>
                <a:cs typeface="Arial" charset="0"/>
              </a:rPr>
              <a:pPr/>
              <a:t>42</a:t>
            </a:fld>
            <a:endParaRPr lang="en-US" smtClean="0">
              <a:latin typeface="Arial" charset="0"/>
              <a:cs typeface="Arial" charset="0"/>
            </a:endParaRPr>
          </a:p>
        </p:txBody>
      </p:sp>
      <p:graphicFrame>
        <p:nvGraphicFramePr>
          <p:cNvPr id="19458" name="Object 2"/>
          <p:cNvGraphicFramePr>
            <a:graphicFrameLocks noChangeAspect="1"/>
          </p:cNvGraphicFramePr>
          <p:nvPr/>
        </p:nvGraphicFramePr>
        <p:xfrm>
          <a:off x="176730" y="1933574"/>
          <a:ext cx="8967270" cy="1519961"/>
        </p:xfrm>
        <a:graphic>
          <a:graphicData uri="http://schemas.openxmlformats.org/presentationml/2006/ole">
            <p:oleObj spid="_x0000_s55298" name="Equation" r:id="rId4" imgW="4876560" imgH="825480" progId="Equation.DSMT4">
              <p:embed/>
            </p:oleObj>
          </a:graphicData>
        </a:graphic>
      </p:graphicFrame>
      <p:graphicFrame>
        <p:nvGraphicFramePr>
          <p:cNvPr id="19459" name="Object 4"/>
          <p:cNvGraphicFramePr>
            <a:graphicFrameLocks noChangeAspect="1"/>
          </p:cNvGraphicFramePr>
          <p:nvPr/>
        </p:nvGraphicFramePr>
        <p:xfrm>
          <a:off x="914400" y="4038600"/>
          <a:ext cx="7289800" cy="1727200"/>
        </p:xfrm>
        <a:graphic>
          <a:graphicData uri="http://schemas.openxmlformats.org/presentationml/2006/ole">
            <p:oleObj spid="_x0000_s55299" name="Equation" r:id="rId5" imgW="3644640" imgH="863280" progId="Equation.DSMT4">
              <p:embed/>
            </p:oleObj>
          </a:graphicData>
        </a:graphic>
      </p:graphicFrame>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Rectangle 41"/>
          <p:cNvSpPr>
            <a:spLocks noGrp="1" noChangeArrowheads="1"/>
          </p:cNvSpPr>
          <p:nvPr>
            <p:ph type="title"/>
          </p:nvPr>
        </p:nvSpPr>
        <p:spPr/>
        <p:txBody>
          <a:bodyPr/>
          <a:lstStyle/>
          <a:p>
            <a:r>
              <a:rPr lang="en-US" smtClean="0"/>
              <a:t>Contour-ordered Green’s function</a:t>
            </a:r>
          </a:p>
        </p:txBody>
      </p:sp>
      <p:sp>
        <p:nvSpPr>
          <p:cNvPr id="20483" name="Slide Number Placeholder 4"/>
          <p:cNvSpPr>
            <a:spLocks noGrp="1"/>
          </p:cNvSpPr>
          <p:nvPr>
            <p:ph type="sldNum" sz="quarter" idx="12"/>
          </p:nvPr>
        </p:nvSpPr>
        <p:spPr>
          <a:noFill/>
        </p:spPr>
        <p:txBody>
          <a:bodyPr/>
          <a:lstStyle/>
          <a:p>
            <a:fld id="{4D01F230-EC68-463E-B641-5D0E5550CA4E}" type="slidenum">
              <a:rPr lang="en-US" smtClean="0">
                <a:latin typeface="Arial" charset="0"/>
                <a:cs typeface="Arial" charset="0"/>
              </a:rPr>
              <a:pPr/>
              <a:t>43</a:t>
            </a:fld>
            <a:endParaRPr lang="en-US" smtClean="0">
              <a:latin typeface="Arial" charset="0"/>
              <a:cs typeface="Arial" charset="0"/>
            </a:endParaRPr>
          </a:p>
        </p:txBody>
      </p:sp>
      <p:graphicFrame>
        <p:nvGraphicFramePr>
          <p:cNvPr id="20482" name="Object 2"/>
          <p:cNvGraphicFramePr>
            <a:graphicFrameLocks noChangeAspect="1"/>
          </p:cNvGraphicFramePr>
          <p:nvPr/>
        </p:nvGraphicFramePr>
        <p:xfrm>
          <a:off x="923925" y="1227137"/>
          <a:ext cx="7000875" cy="3421063"/>
        </p:xfrm>
        <a:graphic>
          <a:graphicData uri="http://schemas.openxmlformats.org/presentationml/2006/ole">
            <p:oleObj spid="_x0000_s56322" name="方程式" r:id="rId4" imgW="2882880" imgH="1409400" progId="Equation.3">
              <p:embed/>
            </p:oleObj>
          </a:graphicData>
        </a:graphic>
      </p:graphicFrame>
      <p:cxnSp>
        <p:nvCxnSpPr>
          <p:cNvPr id="20485" name="Straight Arrow Connector 6"/>
          <p:cNvCxnSpPr>
            <a:cxnSpLocks noChangeShapeType="1"/>
          </p:cNvCxnSpPr>
          <p:nvPr/>
        </p:nvCxnSpPr>
        <p:spPr bwMode="auto">
          <a:xfrm flipV="1">
            <a:off x="4559300" y="5156200"/>
            <a:ext cx="4292600" cy="114300"/>
          </a:xfrm>
          <a:prstGeom prst="straightConnector1">
            <a:avLst/>
          </a:prstGeom>
          <a:noFill/>
          <a:ln w="9525" algn="ctr">
            <a:solidFill>
              <a:srgbClr val="C00000"/>
            </a:solidFill>
            <a:round/>
            <a:headEnd/>
            <a:tailEnd type="arrow" w="med" len="med"/>
          </a:ln>
        </p:spPr>
      </p:cxnSp>
      <p:sp>
        <p:nvSpPr>
          <p:cNvPr id="20486" name="Freeform 14"/>
          <p:cNvSpPr>
            <a:spLocks/>
          </p:cNvSpPr>
          <p:nvPr/>
        </p:nvSpPr>
        <p:spPr bwMode="auto">
          <a:xfrm>
            <a:off x="5118100" y="5080000"/>
            <a:ext cx="3721100" cy="266700"/>
          </a:xfrm>
          <a:custGeom>
            <a:avLst/>
            <a:gdLst>
              <a:gd name="T0" fmla="*/ 0 w 2724150"/>
              <a:gd name="T1" fmla="*/ 1 h 469900"/>
              <a:gd name="T2" fmla="*/ 841668131 w 2724150"/>
              <a:gd name="T3" fmla="*/ 1 h 469900"/>
              <a:gd name="T4" fmla="*/ 884462889 w 2724150"/>
              <a:gd name="T5" fmla="*/ 7 h 469900"/>
              <a:gd name="T6" fmla="*/ 28531190 w 2724150"/>
              <a:gd name="T7" fmla="*/ 10 h 469900"/>
              <a:gd name="T8" fmla="*/ 0 60000 65536"/>
              <a:gd name="T9" fmla="*/ 0 60000 65536"/>
              <a:gd name="T10" fmla="*/ 0 60000 65536"/>
              <a:gd name="T11" fmla="*/ 0 60000 65536"/>
              <a:gd name="T12" fmla="*/ 0 w 2724150"/>
              <a:gd name="T13" fmla="*/ 0 h 469900"/>
              <a:gd name="T14" fmla="*/ 2724150 w 2724150"/>
              <a:gd name="T15" fmla="*/ 469900 h 469900"/>
            </a:gdLst>
            <a:ahLst/>
            <a:cxnLst>
              <a:cxn ang="T8">
                <a:pos x="T0" y="T1"/>
              </a:cxn>
              <a:cxn ang="T9">
                <a:pos x="T2" y="T3"/>
              </a:cxn>
              <a:cxn ang="T10">
                <a:pos x="T4" y="T5"/>
              </a:cxn>
              <a:cxn ang="T11">
                <a:pos x="T6" y="T7"/>
              </a:cxn>
            </a:cxnLst>
            <a:rect l="T12" t="T13" r="T14" b="T15"/>
            <a:pathLst>
              <a:path w="2724150" h="469900">
                <a:moveTo>
                  <a:pt x="0" y="50800"/>
                </a:moveTo>
                <a:cubicBezTo>
                  <a:pt x="927100" y="25400"/>
                  <a:pt x="1854200" y="0"/>
                  <a:pt x="2247900" y="50800"/>
                </a:cubicBezTo>
                <a:cubicBezTo>
                  <a:pt x="2641600" y="101600"/>
                  <a:pt x="2724150" y="285750"/>
                  <a:pt x="2362200" y="355600"/>
                </a:cubicBezTo>
                <a:cubicBezTo>
                  <a:pt x="2000250" y="425450"/>
                  <a:pt x="1038225" y="447675"/>
                  <a:pt x="76200" y="469900"/>
                </a:cubicBezTo>
              </a:path>
            </a:pathLst>
          </a:custGeom>
          <a:noFill/>
          <a:ln w="9525" cap="flat" cmpd="sng" algn="ctr">
            <a:solidFill>
              <a:schemeClr val="tx1"/>
            </a:solidFill>
            <a:prstDash val="solid"/>
            <a:round/>
            <a:headEnd type="none" w="med" len="med"/>
            <a:tailEnd type="triangle" w="med" len="med"/>
          </a:ln>
        </p:spPr>
        <p:txBody>
          <a:bodyPr/>
          <a:lstStyle/>
          <a:p>
            <a:endParaRPr lang="en-US"/>
          </a:p>
        </p:txBody>
      </p:sp>
      <p:cxnSp>
        <p:nvCxnSpPr>
          <p:cNvPr id="20487" name="Straight Connector 16"/>
          <p:cNvCxnSpPr>
            <a:cxnSpLocks noChangeShapeType="1"/>
          </p:cNvCxnSpPr>
          <p:nvPr/>
        </p:nvCxnSpPr>
        <p:spPr bwMode="auto">
          <a:xfrm rot="16200000" flipH="1">
            <a:off x="4629150" y="5213350"/>
            <a:ext cx="965200" cy="12700"/>
          </a:xfrm>
          <a:prstGeom prst="line">
            <a:avLst/>
          </a:prstGeom>
          <a:noFill/>
          <a:ln w="9525" algn="ctr">
            <a:solidFill>
              <a:schemeClr val="tx1"/>
            </a:solidFill>
            <a:prstDash val="sysDash"/>
            <a:round/>
            <a:headEnd/>
            <a:tailEnd/>
          </a:ln>
        </p:spPr>
      </p:cxnSp>
      <p:sp>
        <p:nvSpPr>
          <p:cNvPr id="20488" name="TextBox 20"/>
          <p:cNvSpPr txBox="1">
            <a:spLocks noChangeArrowheads="1"/>
          </p:cNvSpPr>
          <p:nvPr/>
        </p:nvSpPr>
        <p:spPr bwMode="auto">
          <a:xfrm>
            <a:off x="4978400" y="5626100"/>
            <a:ext cx="419100" cy="461963"/>
          </a:xfrm>
          <a:prstGeom prst="rect">
            <a:avLst/>
          </a:prstGeom>
          <a:noFill/>
          <a:ln w="9525">
            <a:noFill/>
            <a:miter lim="800000"/>
            <a:headEnd/>
            <a:tailEnd/>
          </a:ln>
        </p:spPr>
        <p:txBody>
          <a:bodyPr>
            <a:spAutoFit/>
          </a:bodyPr>
          <a:lstStyle/>
          <a:p>
            <a:r>
              <a:rPr lang="en-US" i="1">
                <a:latin typeface="Times New Roman" pitchFamily="18" charset="0"/>
              </a:rPr>
              <a:t>t</a:t>
            </a:r>
            <a:r>
              <a:rPr lang="en-US" baseline="-25000">
                <a:latin typeface="Times New Roman" pitchFamily="18" charset="0"/>
              </a:rPr>
              <a:t>0</a:t>
            </a:r>
            <a:endParaRPr lang="en-SG" baseline="-25000">
              <a:latin typeface="Times New Roman" pitchFamily="18" charset="0"/>
            </a:endParaRPr>
          </a:p>
        </p:txBody>
      </p:sp>
      <p:sp>
        <p:nvSpPr>
          <p:cNvPr id="20489" name="Oval 15"/>
          <p:cNvSpPr>
            <a:spLocks noChangeArrowheads="1"/>
          </p:cNvSpPr>
          <p:nvPr/>
        </p:nvSpPr>
        <p:spPr bwMode="auto">
          <a:xfrm>
            <a:off x="6388100" y="5016500"/>
            <a:ext cx="144463" cy="144463"/>
          </a:xfrm>
          <a:prstGeom prst="ellipse">
            <a:avLst/>
          </a:prstGeom>
          <a:solidFill>
            <a:srgbClr val="0070C0"/>
          </a:solidFill>
          <a:ln w="9525" algn="ctr">
            <a:solidFill>
              <a:schemeClr val="tx1"/>
            </a:solidFill>
            <a:round/>
            <a:headEnd/>
            <a:tailEnd/>
          </a:ln>
        </p:spPr>
        <p:txBody>
          <a:bodyPr/>
          <a:lstStyle/>
          <a:p>
            <a:pPr eaLnBrk="0" hangingPunct="0"/>
            <a:endParaRPr lang="en-SG" sz="3200">
              <a:latin typeface="Times" pitchFamily="18" charset="0"/>
            </a:endParaRPr>
          </a:p>
        </p:txBody>
      </p:sp>
      <p:sp>
        <p:nvSpPr>
          <p:cNvPr id="20490" name="Oval 17"/>
          <p:cNvSpPr>
            <a:spLocks noChangeArrowheads="1"/>
          </p:cNvSpPr>
          <p:nvPr/>
        </p:nvSpPr>
        <p:spPr bwMode="auto">
          <a:xfrm>
            <a:off x="7505700" y="5245100"/>
            <a:ext cx="144463" cy="144463"/>
          </a:xfrm>
          <a:prstGeom prst="ellipse">
            <a:avLst/>
          </a:prstGeom>
          <a:solidFill>
            <a:srgbClr val="0070C0"/>
          </a:solidFill>
          <a:ln w="9525" algn="ctr">
            <a:solidFill>
              <a:schemeClr val="tx1"/>
            </a:solidFill>
            <a:round/>
            <a:headEnd/>
            <a:tailEnd/>
          </a:ln>
        </p:spPr>
        <p:txBody>
          <a:bodyPr/>
          <a:lstStyle/>
          <a:p>
            <a:pPr eaLnBrk="0" hangingPunct="0"/>
            <a:endParaRPr lang="en-SG" sz="3200">
              <a:latin typeface="Times" pitchFamily="18" charset="0"/>
            </a:endParaRPr>
          </a:p>
        </p:txBody>
      </p:sp>
      <p:sp>
        <p:nvSpPr>
          <p:cNvPr id="20491" name="TextBox 25"/>
          <p:cNvSpPr txBox="1">
            <a:spLocks noChangeArrowheads="1"/>
          </p:cNvSpPr>
          <p:nvPr/>
        </p:nvSpPr>
        <p:spPr bwMode="auto">
          <a:xfrm>
            <a:off x="6248400" y="4533900"/>
            <a:ext cx="584200" cy="461963"/>
          </a:xfrm>
          <a:prstGeom prst="rect">
            <a:avLst/>
          </a:prstGeom>
          <a:noFill/>
          <a:ln w="9525">
            <a:noFill/>
            <a:miter lim="800000"/>
            <a:headEnd/>
            <a:tailEnd/>
          </a:ln>
        </p:spPr>
        <p:txBody>
          <a:bodyPr>
            <a:spAutoFit/>
          </a:bodyPr>
          <a:lstStyle/>
          <a:p>
            <a:r>
              <a:rPr lang="el-GR">
                <a:latin typeface="Times New Roman" pitchFamily="18" charset="0"/>
                <a:cs typeface="Times New Roman" pitchFamily="18" charset="0"/>
              </a:rPr>
              <a:t>τ</a:t>
            </a:r>
            <a:r>
              <a:rPr lang="en-US">
                <a:latin typeface="Times New Roman" pitchFamily="18" charset="0"/>
                <a:cs typeface="Times New Roman" pitchFamily="18" charset="0"/>
              </a:rPr>
              <a:t>’</a:t>
            </a:r>
            <a:endParaRPr lang="en-SG"/>
          </a:p>
        </p:txBody>
      </p:sp>
      <p:sp>
        <p:nvSpPr>
          <p:cNvPr id="20492" name="TextBox 26"/>
          <p:cNvSpPr txBox="1">
            <a:spLocks noChangeArrowheads="1"/>
          </p:cNvSpPr>
          <p:nvPr/>
        </p:nvSpPr>
        <p:spPr bwMode="auto">
          <a:xfrm>
            <a:off x="7442200" y="5346700"/>
            <a:ext cx="584200" cy="461963"/>
          </a:xfrm>
          <a:prstGeom prst="rect">
            <a:avLst/>
          </a:prstGeom>
          <a:noFill/>
          <a:ln w="9525">
            <a:noFill/>
            <a:miter lim="800000"/>
            <a:headEnd/>
            <a:tailEnd/>
          </a:ln>
        </p:spPr>
        <p:txBody>
          <a:bodyPr>
            <a:spAutoFit/>
          </a:bodyPr>
          <a:lstStyle/>
          <a:p>
            <a:r>
              <a:rPr lang="el-GR">
                <a:latin typeface="Times New Roman" pitchFamily="18" charset="0"/>
                <a:cs typeface="Times New Roman" pitchFamily="18" charset="0"/>
              </a:rPr>
              <a:t>τ</a:t>
            </a:r>
            <a:endParaRPr lang="en-SG"/>
          </a:p>
        </p:txBody>
      </p:sp>
      <p:graphicFrame>
        <p:nvGraphicFramePr>
          <p:cNvPr id="13" name="Object 12"/>
          <p:cNvGraphicFramePr>
            <a:graphicFrameLocks noChangeAspect="1"/>
          </p:cNvGraphicFramePr>
          <p:nvPr/>
        </p:nvGraphicFramePr>
        <p:xfrm>
          <a:off x="876300" y="5168900"/>
          <a:ext cx="2857500" cy="1003300"/>
        </p:xfrm>
        <a:graphic>
          <a:graphicData uri="http://schemas.openxmlformats.org/presentationml/2006/ole">
            <p:oleObj spid="_x0000_s56323" name="Equation" r:id="rId5" imgW="2857320" imgH="1002960" progId="Equation.DSMT4">
              <p:embed/>
            </p:oleObj>
          </a:graphicData>
        </a:graphic>
      </p:graphicFrame>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Rectangle 2"/>
          <p:cNvSpPr>
            <a:spLocks noGrp="1" noChangeArrowheads="1"/>
          </p:cNvSpPr>
          <p:nvPr>
            <p:ph type="title"/>
          </p:nvPr>
        </p:nvSpPr>
        <p:spPr/>
        <p:txBody>
          <a:bodyPr>
            <a:normAutofit fontScale="90000"/>
          </a:bodyPr>
          <a:lstStyle/>
          <a:p>
            <a:r>
              <a:rPr lang="en-US" smtClean="0"/>
              <a:t>Perturbative expansion of contour ordered Green’s function</a:t>
            </a:r>
          </a:p>
        </p:txBody>
      </p:sp>
      <p:sp>
        <p:nvSpPr>
          <p:cNvPr id="21507" name="Slide Number Placeholder 4"/>
          <p:cNvSpPr>
            <a:spLocks noGrp="1"/>
          </p:cNvSpPr>
          <p:nvPr>
            <p:ph type="sldNum" sz="quarter" idx="12"/>
          </p:nvPr>
        </p:nvSpPr>
        <p:spPr>
          <a:noFill/>
        </p:spPr>
        <p:txBody>
          <a:bodyPr/>
          <a:lstStyle/>
          <a:p>
            <a:fld id="{B7026444-3321-4490-B7F3-6DFF924C40F3}" type="slidenum">
              <a:rPr lang="en-US" smtClean="0">
                <a:latin typeface="Arial" charset="0"/>
                <a:cs typeface="Arial" charset="0"/>
              </a:rPr>
              <a:pPr/>
              <a:t>44</a:t>
            </a:fld>
            <a:endParaRPr lang="en-US" smtClean="0">
              <a:latin typeface="Arial" charset="0"/>
              <a:cs typeface="Arial" charset="0"/>
            </a:endParaRPr>
          </a:p>
        </p:txBody>
      </p:sp>
      <p:graphicFrame>
        <p:nvGraphicFramePr>
          <p:cNvPr id="21506" name="Object 4"/>
          <p:cNvGraphicFramePr>
            <a:graphicFrameLocks noChangeAspect="1"/>
          </p:cNvGraphicFramePr>
          <p:nvPr/>
        </p:nvGraphicFramePr>
        <p:xfrm>
          <a:off x="109537" y="1600200"/>
          <a:ext cx="8958263" cy="4371842"/>
        </p:xfrm>
        <a:graphic>
          <a:graphicData uri="http://schemas.openxmlformats.org/presentationml/2006/ole">
            <p:oleObj spid="_x0000_s57346" name="Equation" r:id="rId4" imgW="5905440" imgH="2882880" progId="Equation.DSMT4">
              <p:embed/>
            </p:oleObj>
          </a:graphicData>
        </a:graphic>
      </p:graphicFrame>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a:xfrm>
            <a:off x="457200" y="0"/>
            <a:ext cx="8229600" cy="1143000"/>
          </a:xfrm>
        </p:spPr>
        <p:txBody>
          <a:bodyPr/>
          <a:lstStyle/>
          <a:p>
            <a:r>
              <a:rPr lang="en-US" dirty="0" smtClean="0"/>
              <a:t>General expansion rule</a:t>
            </a:r>
          </a:p>
        </p:txBody>
      </p:sp>
      <p:graphicFrame>
        <p:nvGraphicFramePr>
          <p:cNvPr id="139270" name="Object 6"/>
          <p:cNvGraphicFramePr>
            <a:graphicFrameLocks noChangeAspect="1"/>
          </p:cNvGraphicFramePr>
          <p:nvPr>
            <p:ph sz="half" idx="4294967295"/>
          </p:nvPr>
        </p:nvGraphicFramePr>
        <p:xfrm>
          <a:off x="3128963" y="4292600"/>
          <a:ext cx="6015037" cy="1622425"/>
        </p:xfrm>
        <a:graphic>
          <a:graphicData uri="http://schemas.openxmlformats.org/presentationml/2006/ole">
            <p:oleObj spid="_x0000_s58370" name="Equation" r:id="rId4" imgW="3251160" imgH="876240" progId="Equation.DSMT4">
              <p:embed/>
            </p:oleObj>
          </a:graphicData>
        </a:graphic>
      </p:graphicFrame>
      <p:pic>
        <p:nvPicPr>
          <p:cNvPr id="139268" name="Picture 4" descr="exprule"/>
          <p:cNvPicPr>
            <a:picLocks noGrp="1" noChangeAspect="1" noChangeArrowheads="1"/>
          </p:cNvPicPr>
          <p:nvPr>
            <p:ph idx="4294967295"/>
          </p:nvPr>
        </p:nvPicPr>
        <p:blipFill>
          <a:blip r:embed="rId5" cstate="print"/>
          <a:stretch>
            <a:fillRect/>
          </a:stretch>
        </p:blipFill>
        <p:spPr>
          <a:xfrm>
            <a:off x="1524000" y="1249363"/>
            <a:ext cx="6115450" cy="2865437"/>
          </a:xfrm>
        </p:spPr>
      </p:pic>
      <p:sp>
        <p:nvSpPr>
          <p:cNvPr id="139272" name="Text Box 8"/>
          <p:cNvSpPr txBox="1">
            <a:spLocks noChangeArrowheads="1"/>
          </p:cNvSpPr>
          <p:nvPr/>
        </p:nvSpPr>
        <p:spPr bwMode="auto">
          <a:xfrm>
            <a:off x="476250" y="4222750"/>
            <a:ext cx="2060575" cy="1616075"/>
          </a:xfrm>
          <a:prstGeom prst="rect">
            <a:avLst/>
          </a:prstGeom>
          <a:noFill/>
          <a:ln w="9525">
            <a:noFill/>
            <a:miter lim="800000"/>
            <a:headEnd/>
            <a:tailEnd/>
          </a:ln>
          <a:effectLst/>
        </p:spPr>
        <p:txBody>
          <a:bodyPr>
            <a:spAutoFit/>
          </a:bodyPr>
          <a:lstStyle/>
          <a:p>
            <a:pPr>
              <a:spcBef>
                <a:spcPct val="50000"/>
              </a:spcBef>
            </a:pPr>
            <a:r>
              <a:rPr lang="en-US" sz="2000" dirty="0">
                <a:latin typeface="Times New Roman" pitchFamily="18" charset="0"/>
                <a:cs typeface="Times New Roman" pitchFamily="18" charset="0"/>
              </a:rPr>
              <a:t>Single line</a:t>
            </a:r>
          </a:p>
          <a:p>
            <a:pPr>
              <a:spcBef>
                <a:spcPct val="50000"/>
              </a:spcBef>
            </a:pPr>
            <a:r>
              <a:rPr lang="en-US" sz="2000" dirty="0">
                <a:latin typeface="Times New Roman" pitchFamily="18" charset="0"/>
                <a:cs typeface="Times New Roman" pitchFamily="18" charset="0"/>
              </a:rPr>
              <a:t>3-line vertex</a:t>
            </a:r>
          </a:p>
          <a:p>
            <a:pPr>
              <a:spcBef>
                <a:spcPct val="50000"/>
              </a:spcBef>
            </a:pPr>
            <a:r>
              <a:rPr lang="en-US" sz="2000" i="1" dirty="0">
                <a:latin typeface="Times New Roman" pitchFamily="18" charset="0"/>
                <a:cs typeface="Times New Roman" pitchFamily="18" charset="0"/>
              </a:rPr>
              <a:t>n</a:t>
            </a:r>
            <a:r>
              <a:rPr lang="en-US" sz="2000" dirty="0">
                <a:latin typeface="Times New Roman" pitchFamily="18" charset="0"/>
                <a:cs typeface="Times New Roman" pitchFamily="18" charset="0"/>
              </a:rPr>
              <a:t>-double line vertex</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Rectangle 2"/>
          <p:cNvSpPr>
            <a:spLocks noGrp="1" noChangeArrowheads="1"/>
          </p:cNvSpPr>
          <p:nvPr>
            <p:ph type="title"/>
          </p:nvPr>
        </p:nvSpPr>
        <p:spPr>
          <a:xfrm>
            <a:off x="533400" y="228600"/>
            <a:ext cx="8229600" cy="1143000"/>
          </a:xfrm>
        </p:spPr>
        <p:txBody>
          <a:bodyPr>
            <a:normAutofit fontScale="90000"/>
          </a:bodyPr>
          <a:lstStyle/>
          <a:p>
            <a:r>
              <a:rPr lang="en-US" dirty="0" smtClean="0"/>
              <a:t>Diagrammatic representation of the expansion</a:t>
            </a:r>
          </a:p>
        </p:txBody>
      </p:sp>
      <p:sp>
        <p:nvSpPr>
          <p:cNvPr id="22531" name="Slide Number Placeholder 4"/>
          <p:cNvSpPr>
            <a:spLocks noGrp="1"/>
          </p:cNvSpPr>
          <p:nvPr>
            <p:ph type="sldNum" sz="quarter" idx="12"/>
          </p:nvPr>
        </p:nvSpPr>
        <p:spPr>
          <a:noFill/>
        </p:spPr>
        <p:txBody>
          <a:bodyPr/>
          <a:lstStyle/>
          <a:p>
            <a:fld id="{64091E95-1FA8-4CF0-BA5B-E798C5285168}" type="slidenum">
              <a:rPr lang="en-US" smtClean="0">
                <a:latin typeface="Arial" charset="0"/>
                <a:cs typeface="Arial" charset="0"/>
              </a:rPr>
              <a:pPr/>
              <a:t>46</a:t>
            </a:fld>
            <a:endParaRPr lang="en-US" smtClean="0">
              <a:latin typeface="Arial" charset="0"/>
              <a:cs typeface="Arial" charset="0"/>
            </a:endParaRPr>
          </a:p>
        </p:txBody>
      </p:sp>
      <p:graphicFrame>
        <p:nvGraphicFramePr>
          <p:cNvPr id="22530" name="Object 4"/>
          <p:cNvGraphicFramePr>
            <a:graphicFrameLocks noChangeAspect="1"/>
          </p:cNvGraphicFramePr>
          <p:nvPr/>
        </p:nvGraphicFramePr>
        <p:xfrm>
          <a:off x="819150" y="5270500"/>
          <a:ext cx="6959600" cy="558800"/>
        </p:xfrm>
        <a:graphic>
          <a:graphicData uri="http://schemas.openxmlformats.org/presentationml/2006/ole">
            <p:oleObj spid="_x0000_s59394" name="方程式" r:id="rId4" imgW="3479760" imgH="279360" progId="Equation.3">
              <p:embed/>
            </p:oleObj>
          </a:graphicData>
        </a:graphic>
      </p:graphicFrame>
      <p:cxnSp>
        <p:nvCxnSpPr>
          <p:cNvPr id="22533" name="Straight Connector 7"/>
          <p:cNvCxnSpPr>
            <a:cxnSpLocks noChangeAspect="1"/>
          </p:cNvCxnSpPr>
          <p:nvPr/>
        </p:nvCxnSpPr>
        <p:spPr bwMode="auto">
          <a:xfrm flipV="1">
            <a:off x="990600" y="2281237"/>
            <a:ext cx="355600" cy="6350"/>
          </a:xfrm>
          <a:prstGeom prst="line">
            <a:avLst/>
          </a:prstGeom>
          <a:noFill/>
          <a:ln w="63500" cap="sq" cmpd="dbl" algn="ctr">
            <a:solidFill>
              <a:schemeClr val="tx1"/>
            </a:solidFill>
            <a:round/>
            <a:headEnd type="oval" w="med" len="med"/>
            <a:tailEnd type="oval" w="med" len="med"/>
          </a:ln>
        </p:spPr>
      </p:cxnSp>
      <p:cxnSp>
        <p:nvCxnSpPr>
          <p:cNvPr id="22534" name="Straight Connector 9"/>
          <p:cNvCxnSpPr>
            <a:cxnSpLocks noChangeAspect="1"/>
          </p:cNvCxnSpPr>
          <p:nvPr/>
        </p:nvCxnSpPr>
        <p:spPr bwMode="auto">
          <a:xfrm>
            <a:off x="2451100" y="2293937"/>
            <a:ext cx="425450" cy="0"/>
          </a:xfrm>
          <a:prstGeom prst="line">
            <a:avLst/>
          </a:prstGeom>
          <a:noFill/>
          <a:ln w="25400" algn="ctr">
            <a:solidFill>
              <a:schemeClr val="tx1"/>
            </a:solidFill>
            <a:round/>
            <a:headEnd/>
            <a:tailEnd/>
          </a:ln>
        </p:spPr>
      </p:cxnSp>
      <p:sp>
        <p:nvSpPr>
          <p:cNvPr id="22535" name="Oval 10"/>
          <p:cNvSpPr>
            <a:spLocks noChangeAspect="1"/>
          </p:cNvSpPr>
          <p:nvPr/>
        </p:nvSpPr>
        <p:spPr bwMode="auto">
          <a:xfrm>
            <a:off x="4686300" y="2078037"/>
            <a:ext cx="431800" cy="425450"/>
          </a:xfrm>
          <a:prstGeom prst="ellipse">
            <a:avLst/>
          </a:prstGeom>
          <a:noFill/>
          <a:ln w="25400" algn="ctr">
            <a:solidFill>
              <a:schemeClr val="tx1"/>
            </a:solidFill>
            <a:round/>
            <a:headEnd/>
            <a:tailEnd/>
          </a:ln>
        </p:spPr>
        <p:txBody>
          <a:bodyPr/>
          <a:lstStyle/>
          <a:p>
            <a:pPr eaLnBrk="0" hangingPunct="0"/>
            <a:endParaRPr lang="en-SG" sz="3200">
              <a:latin typeface="Times" pitchFamily="18" charset="0"/>
            </a:endParaRPr>
          </a:p>
        </p:txBody>
      </p:sp>
      <p:cxnSp>
        <p:nvCxnSpPr>
          <p:cNvPr id="22536" name="Straight Connector 14"/>
          <p:cNvCxnSpPr>
            <a:cxnSpLocks noChangeAspect="1"/>
          </p:cNvCxnSpPr>
          <p:nvPr/>
        </p:nvCxnSpPr>
        <p:spPr bwMode="auto">
          <a:xfrm>
            <a:off x="4216400" y="2281237"/>
            <a:ext cx="425450" cy="0"/>
          </a:xfrm>
          <a:prstGeom prst="line">
            <a:avLst/>
          </a:prstGeom>
          <a:noFill/>
          <a:ln w="25400" algn="ctr">
            <a:solidFill>
              <a:schemeClr val="tx1"/>
            </a:solidFill>
            <a:round/>
            <a:headEnd/>
            <a:tailEnd/>
          </a:ln>
        </p:spPr>
      </p:cxnSp>
      <p:cxnSp>
        <p:nvCxnSpPr>
          <p:cNvPr id="22537" name="Straight Connector 15"/>
          <p:cNvCxnSpPr>
            <a:cxnSpLocks noChangeAspect="1"/>
          </p:cNvCxnSpPr>
          <p:nvPr/>
        </p:nvCxnSpPr>
        <p:spPr bwMode="auto">
          <a:xfrm>
            <a:off x="5143500" y="2281237"/>
            <a:ext cx="425450" cy="0"/>
          </a:xfrm>
          <a:prstGeom prst="line">
            <a:avLst/>
          </a:prstGeom>
          <a:noFill/>
          <a:ln w="25400" algn="ctr">
            <a:solidFill>
              <a:schemeClr val="tx1"/>
            </a:solidFill>
            <a:round/>
            <a:headEnd/>
            <a:tailEnd/>
          </a:ln>
        </p:spPr>
      </p:cxnSp>
      <p:cxnSp>
        <p:nvCxnSpPr>
          <p:cNvPr id="22538" name="Straight Connector 16"/>
          <p:cNvCxnSpPr>
            <a:cxnSpLocks noChangeAspect="1"/>
          </p:cNvCxnSpPr>
          <p:nvPr/>
        </p:nvCxnSpPr>
        <p:spPr bwMode="auto">
          <a:xfrm>
            <a:off x="6502400" y="2535237"/>
            <a:ext cx="425450" cy="0"/>
          </a:xfrm>
          <a:prstGeom prst="line">
            <a:avLst/>
          </a:prstGeom>
          <a:noFill/>
          <a:ln w="25400" algn="ctr">
            <a:solidFill>
              <a:schemeClr val="tx1"/>
            </a:solidFill>
            <a:round/>
            <a:headEnd/>
            <a:tailEnd/>
          </a:ln>
        </p:spPr>
      </p:cxnSp>
      <p:cxnSp>
        <p:nvCxnSpPr>
          <p:cNvPr id="22539" name="Straight Connector 17"/>
          <p:cNvCxnSpPr>
            <a:cxnSpLocks noChangeAspect="1"/>
          </p:cNvCxnSpPr>
          <p:nvPr/>
        </p:nvCxnSpPr>
        <p:spPr bwMode="auto">
          <a:xfrm>
            <a:off x="6972300" y="2535237"/>
            <a:ext cx="425450" cy="0"/>
          </a:xfrm>
          <a:prstGeom prst="line">
            <a:avLst/>
          </a:prstGeom>
          <a:noFill/>
          <a:ln w="25400" algn="ctr">
            <a:solidFill>
              <a:schemeClr val="tx1"/>
            </a:solidFill>
            <a:round/>
            <a:headEnd/>
            <a:tailEnd/>
          </a:ln>
        </p:spPr>
      </p:cxnSp>
      <p:cxnSp>
        <p:nvCxnSpPr>
          <p:cNvPr id="22540" name="Straight Connector 18"/>
          <p:cNvCxnSpPr>
            <a:cxnSpLocks noChangeAspect="1"/>
          </p:cNvCxnSpPr>
          <p:nvPr/>
        </p:nvCxnSpPr>
        <p:spPr bwMode="auto">
          <a:xfrm rot="5400000">
            <a:off x="6740525" y="2335212"/>
            <a:ext cx="425450" cy="0"/>
          </a:xfrm>
          <a:prstGeom prst="line">
            <a:avLst/>
          </a:prstGeom>
          <a:noFill/>
          <a:ln w="25400" algn="ctr">
            <a:solidFill>
              <a:schemeClr val="tx1"/>
            </a:solidFill>
            <a:round/>
            <a:headEnd/>
            <a:tailEnd/>
          </a:ln>
        </p:spPr>
      </p:cxnSp>
      <p:sp>
        <p:nvSpPr>
          <p:cNvPr id="22541" name="Oval 19"/>
          <p:cNvSpPr>
            <a:spLocks noChangeAspect="1"/>
          </p:cNvSpPr>
          <p:nvPr/>
        </p:nvSpPr>
        <p:spPr bwMode="auto">
          <a:xfrm>
            <a:off x="6743700" y="1671637"/>
            <a:ext cx="431800" cy="425450"/>
          </a:xfrm>
          <a:prstGeom prst="ellipse">
            <a:avLst/>
          </a:prstGeom>
          <a:noFill/>
          <a:ln w="25400" algn="ctr">
            <a:solidFill>
              <a:schemeClr val="tx1"/>
            </a:solidFill>
            <a:round/>
            <a:headEnd/>
            <a:tailEnd/>
          </a:ln>
        </p:spPr>
        <p:txBody>
          <a:bodyPr/>
          <a:lstStyle/>
          <a:p>
            <a:pPr eaLnBrk="0" hangingPunct="0"/>
            <a:endParaRPr lang="en-SG" sz="3200">
              <a:latin typeface="Times" pitchFamily="18" charset="0"/>
            </a:endParaRPr>
          </a:p>
        </p:txBody>
      </p:sp>
      <p:sp>
        <p:nvSpPr>
          <p:cNvPr id="22542" name="Oval 20"/>
          <p:cNvSpPr>
            <a:spLocks noChangeAspect="1"/>
          </p:cNvSpPr>
          <p:nvPr/>
        </p:nvSpPr>
        <p:spPr bwMode="auto">
          <a:xfrm>
            <a:off x="4572000" y="3170237"/>
            <a:ext cx="431800" cy="425450"/>
          </a:xfrm>
          <a:prstGeom prst="ellipse">
            <a:avLst/>
          </a:prstGeom>
          <a:noFill/>
          <a:ln w="25400" algn="ctr">
            <a:solidFill>
              <a:schemeClr val="tx1"/>
            </a:solidFill>
            <a:round/>
            <a:headEnd/>
            <a:tailEnd/>
          </a:ln>
        </p:spPr>
        <p:txBody>
          <a:bodyPr/>
          <a:lstStyle/>
          <a:p>
            <a:pPr eaLnBrk="0" hangingPunct="0"/>
            <a:endParaRPr lang="en-SG" sz="3200">
              <a:latin typeface="Times" pitchFamily="18" charset="0"/>
            </a:endParaRPr>
          </a:p>
        </p:txBody>
      </p:sp>
      <p:sp>
        <p:nvSpPr>
          <p:cNvPr id="22543" name="Oval 21"/>
          <p:cNvSpPr>
            <a:spLocks noChangeAspect="1"/>
          </p:cNvSpPr>
          <p:nvPr/>
        </p:nvSpPr>
        <p:spPr bwMode="auto">
          <a:xfrm>
            <a:off x="5295900" y="3182937"/>
            <a:ext cx="431800" cy="425450"/>
          </a:xfrm>
          <a:prstGeom prst="ellipse">
            <a:avLst/>
          </a:prstGeom>
          <a:noFill/>
          <a:ln w="25400" algn="ctr">
            <a:solidFill>
              <a:schemeClr val="tx1"/>
            </a:solidFill>
            <a:round/>
            <a:headEnd/>
            <a:tailEnd/>
          </a:ln>
        </p:spPr>
        <p:txBody>
          <a:bodyPr/>
          <a:lstStyle/>
          <a:p>
            <a:pPr eaLnBrk="0" hangingPunct="0"/>
            <a:endParaRPr lang="en-SG" sz="3200">
              <a:latin typeface="Times" pitchFamily="18" charset="0"/>
            </a:endParaRPr>
          </a:p>
        </p:txBody>
      </p:sp>
      <p:cxnSp>
        <p:nvCxnSpPr>
          <p:cNvPr id="22544" name="Straight Connector 22"/>
          <p:cNvCxnSpPr>
            <a:cxnSpLocks noChangeAspect="1"/>
          </p:cNvCxnSpPr>
          <p:nvPr/>
        </p:nvCxnSpPr>
        <p:spPr bwMode="auto">
          <a:xfrm>
            <a:off x="4152900" y="3386137"/>
            <a:ext cx="425450" cy="0"/>
          </a:xfrm>
          <a:prstGeom prst="line">
            <a:avLst/>
          </a:prstGeom>
          <a:noFill/>
          <a:ln w="25400" algn="ctr">
            <a:solidFill>
              <a:schemeClr val="tx1"/>
            </a:solidFill>
            <a:round/>
            <a:headEnd/>
            <a:tailEnd/>
          </a:ln>
        </p:spPr>
      </p:cxnSp>
      <p:cxnSp>
        <p:nvCxnSpPr>
          <p:cNvPr id="22545" name="Straight Connector 23"/>
          <p:cNvCxnSpPr>
            <a:cxnSpLocks noChangeAspect="1"/>
          </p:cNvCxnSpPr>
          <p:nvPr/>
        </p:nvCxnSpPr>
        <p:spPr bwMode="auto">
          <a:xfrm>
            <a:off x="5740400" y="3411537"/>
            <a:ext cx="425450" cy="0"/>
          </a:xfrm>
          <a:prstGeom prst="line">
            <a:avLst/>
          </a:prstGeom>
          <a:noFill/>
          <a:ln w="25400" algn="ctr">
            <a:solidFill>
              <a:schemeClr val="tx1"/>
            </a:solidFill>
            <a:round/>
            <a:headEnd/>
            <a:tailEnd/>
          </a:ln>
        </p:spPr>
      </p:cxnSp>
      <p:sp>
        <p:nvSpPr>
          <p:cNvPr id="22546" name="TextBox 24"/>
          <p:cNvSpPr txBox="1">
            <a:spLocks noChangeAspect="1"/>
          </p:cNvSpPr>
          <p:nvPr/>
        </p:nvSpPr>
        <p:spPr bwMode="auto">
          <a:xfrm>
            <a:off x="1803400" y="2078037"/>
            <a:ext cx="196850" cy="230188"/>
          </a:xfrm>
          <a:prstGeom prst="rect">
            <a:avLst/>
          </a:prstGeom>
          <a:noFill/>
          <a:ln w="9525">
            <a:noFill/>
            <a:miter lim="800000"/>
            <a:headEnd/>
            <a:tailEnd/>
          </a:ln>
        </p:spPr>
        <p:txBody>
          <a:bodyPr>
            <a:spAutoFit/>
          </a:bodyPr>
          <a:lstStyle/>
          <a:p>
            <a:r>
              <a:rPr lang="en-US"/>
              <a:t>=</a:t>
            </a:r>
            <a:endParaRPr lang="en-SG"/>
          </a:p>
        </p:txBody>
      </p:sp>
      <p:sp>
        <p:nvSpPr>
          <p:cNvPr id="22547" name="TextBox 25"/>
          <p:cNvSpPr txBox="1">
            <a:spLocks noChangeAspect="1"/>
          </p:cNvSpPr>
          <p:nvPr/>
        </p:nvSpPr>
        <p:spPr bwMode="auto">
          <a:xfrm>
            <a:off x="3175000" y="2052637"/>
            <a:ext cx="1147763" cy="369332"/>
          </a:xfrm>
          <a:prstGeom prst="rect">
            <a:avLst/>
          </a:prstGeom>
          <a:noFill/>
          <a:ln w="9525">
            <a:noFill/>
            <a:miter lim="800000"/>
            <a:headEnd/>
            <a:tailEnd/>
          </a:ln>
        </p:spPr>
        <p:txBody>
          <a:bodyPr>
            <a:spAutoFit/>
          </a:bodyPr>
          <a:lstStyle/>
          <a:p>
            <a:r>
              <a:rPr lang="en-US" dirty="0"/>
              <a:t>+  </a:t>
            </a:r>
            <a:r>
              <a:rPr lang="en-US" dirty="0" smtClean="0">
                <a:latin typeface="Times New Roman" pitchFamily="18" charset="0"/>
                <a:cs typeface="Times New Roman" pitchFamily="18" charset="0"/>
              </a:rPr>
              <a:t>2</a:t>
            </a:r>
            <a:r>
              <a:rPr lang="en-US" i="1" dirty="0" smtClean="0">
                <a:latin typeface="Times New Roman" pitchFamily="18" charset="0"/>
                <a:cs typeface="Times New Roman" pitchFamily="18" charset="0"/>
              </a:rPr>
              <a:t>iħ</a:t>
            </a:r>
            <a:endParaRPr lang="en-SG" i="1" dirty="0">
              <a:latin typeface="Times New Roman" pitchFamily="18" charset="0"/>
              <a:cs typeface="Times New Roman" pitchFamily="18" charset="0"/>
            </a:endParaRPr>
          </a:p>
        </p:txBody>
      </p:sp>
      <p:sp>
        <p:nvSpPr>
          <p:cNvPr id="22548" name="TextBox 26"/>
          <p:cNvSpPr txBox="1">
            <a:spLocks noChangeAspect="1"/>
          </p:cNvSpPr>
          <p:nvPr/>
        </p:nvSpPr>
        <p:spPr bwMode="auto">
          <a:xfrm>
            <a:off x="5854700" y="2116137"/>
            <a:ext cx="747713" cy="369332"/>
          </a:xfrm>
          <a:prstGeom prst="rect">
            <a:avLst/>
          </a:prstGeom>
          <a:noFill/>
          <a:ln w="9525">
            <a:noFill/>
            <a:miter lim="800000"/>
            <a:headEnd/>
            <a:tailEnd/>
          </a:ln>
        </p:spPr>
        <p:txBody>
          <a:bodyPr>
            <a:spAutoFit/>
          </a:bodyPr>
          <a:lstStyle/>
          <a:p>
            <a:r>
              <a:rPr lang="en-US" dirty="0"/>
              <a:t>+ </a:t>
            </a:r>
            <a:r>
              <a:rPr lang="en-US" dirty="0" smtClean="0">
                <a:latin typeface="Times New Roman" pitchFamily="18" charset="0"/>
                <a:cs typeface="Times New Roman" pitchFamily="18" charset="0"/>
              </a:rPr>
              <a:t>2</a:t>
            </a:r>
            <a:r>
              <a:rPr lang="en-US" i="1" dirty="0" smtClean="0">
                <a:latin typeface="Times New Roman" pitchFamily="18" charset="0"/>
                <a:cs typeface="Times New Roman" pitchFamily="18" charset="0"/>
              </a:rPr>
              <a:t>iħ</a:t>
            </a:r>
            <a:endParaRPr lang="en-SG" dirty="0">
              <a:latin typeface="Times New Roman" pitchFamily="18" charset="0"/>
              <a:cs typeface="Times New Roman" pitchFamily="18" charset="0"/>
            </a:endParaRPr>
          </a:p>
        </p:txBody>
      </p:sp>
      <p:sp>
        <p:nvSpPr>
          <p:cNvPr id="22549" name="TextBox 27"/>
          <p:cNvSpPr txBox="1">
            <a:spLocks noChangeAspect="1"/>
          </p:cNvSpPr>
          <p:nvPr/>
        </p:nvSpPr>
        <p:spPr bwMode="auto">
          <a:xfrm>
            <a:off x="3213100" y="3157537"/>
            <a:ext cx="858838" cy="369332"/>
          </a:xfrm>
          <a:prstGeom prst="rect">
            <a:avLst/>
          </a:prstGeom>
          <a:noFill/>
          <a:ln w="9525">
            <a:noFill/>
            <a:miter lim="800000"/>
            <a:headEnd/>
            <a:tailEnd/>
          </a:ln>
        </p:spPr>
        <p:txBody>
          <a:bodyPr>
            <a:spAutoFit/>
          </a:bodyPr>
          <a:lstStyle/>
          <a:p>
            <a:r>
              <a:rPr lang="en-US" dirty="0"/>
              <a:t>+ </a:t>
            </a:r>
            <a:r>
              <a:rPr lang="en-US" dirty="0" smtClean="0">
                <a:latin typeface="Times New Roman" pitchFamily="18" charset="0"/>
                <a:cs typeface="Times New Roman" pitchFamily="18" charset="0"/>
              </a:rPr>
              <a:t>2</a:t>
            </a:r>
            <a:r>
              <a:rPr lang="en-US" i="1" dirty="0" smtClean="0">
                <a:latin typeface="Times New Roman" pitchFamily="18" charset="0"/>
                <a:cs typeface="Times New Roman" pitchFamily="18" charset="0"/>
              </a:rPr>
              <a:t>iħ</a:t>
            </a:r>
            <a:endParaRPr lang="en-SG" i="1" dirty="0">
              <a:latin typeface="Times New Roman" pitchFamily="18" charset="0"/>
              <a:cs typeface="Times New Roman" pitchFamily="18" charset="0"/>
            </a:endParaRPr>
          </a:p>
        </p:txBody>
      </p:sp>
      <p:cxnSp>
        <p:nvCxnSpPr>
          <p:cNvPr id="22550" name="Straight Connector 28"/>
          <p:cNvCxnSpPr>
            <a:cxnSpLocks noChangeAspect="1"/>
          </p:cNvCxnSpPr>
          <p:nvPr/>
        </p:nvCxnSpPr>
        <p:spPr bwMode="auto">
          <a:xfrm>
            <a:off x="2603500" y="4503737"/>
            <a:ext cx="425450" cy="0"/>
          </a:xfrm>
          <a:prstGeom prst="line">
            <a:avLst/>
          </a:prstGeom>
          <a:noFill/>
          <a:ln w="25400" algn="ctr">
            <a:solidFill>
              <a:schemeClr val="tx1"/>
            </a:solidFill>
            <a:round/>
            <a:headEnd/>
            <a:tailEnd/>
          </a:ln>
        </p:spPr>
      </p:cxnSp>
      <p:sp>
        <p:nvSpPr>
          <p:cNvPr id="22551" name="TextBox 29"/>
          <p:cNvSpPr txBox="1">
            <a:spLocks noChangeAspect="1"/>
          </p:cNvSpPr>
          <p:nvPr/>
        </p:nvSpPr>
        <p:spPr bwMode="auto">
          <a:xfrm>
            <a:off x="1955800" y="4287837"/>
            <a:ext cx="196850" cy="230188"/>
          </a:xfrm>
          <a:prstGeom prst="rect">
            <a:avLst/>
          </a:prstGeom>
          <a:noFill/>
          <a:ln w="9525">
            <a:noFill/>
            <a:miter lim="800000"/>
            <a:headEnd/>
            <a:tailEnd/>
          </a:ln>
        </p:spPr>
        <p:txBody>
          <a:bodyPr>
            <a:spAutoFit/>
          </a:bodyPr>
          <a:lstStyle/>
          <a:p>
            <a:r>
              <a:rPr lang="en-US"/>
              <a:t>=</a:t>
            </a:r>
            <a:endParaRPr lang="en-SG"/>
          </a:p>
        </p:txBody>
      </p:sp>
      <p:sp>
        <p:nvSpPr>
          <p:cNvPr id="22552" name="TextBox 30"/>
          <p:cNvSpPr txBox="1">
            <a:spLocks noChangeAspect="1"/>
          </p:cNvSpPr>
          <p:nvPr/>
        </p:nvSpPr>
        <p:spPr bwMode="auto">
          <a:xfrm>
            <a:off x="3327400" y="4262437"/>
            <a:ext cx="431800" cy="461963"/>
          </a:xfrm>
          <a:prstGeom prst="rect">
            <a:avLst/>
          </a:prstGeom>
          <a:noFill/>
          <a:ln w="9525">
            <a:noFill/>
            <a:miter lim="800000"/>
            <a:headEnd/>
            <a:tailEnd/>
          </a:ln>
        </p:spPr>
        <p:txBody>
          <a:bodyPr>
            <a:spAutoFit/>
          </a:bodyPr>
          <a:lstStyle/>
          <a:p>
            <a:r>
              <a:rPr lang="en-US"/>
              <a:t>+ </a:t>
            </a:r>
            <a:endParaRPr lang="en-SG" i="1"/>
          </a:p>
        </p:txBody>
      </p:sp>
      <p:cxnSp>
        <p:nvCxnSpPr>
          <p:cNvPr id="22553" name="Straight Connector 31"/>
          <p:cNvCxnSpPr>
            <a:cxnSpLocks noChangeAspect="1"/>
          </p:cNvCxnSpPr>
          <p:nvPr/>
        </p:nvCxnSpPr>
        <p:spPr bwMode="auto">
          <a:xfrm>
            <a:off x="3911600" y="4503737"/>
            <a:ext cx="425450" cy="0"/>
          </a:xfrm>
          <a:prstGeom prst="line">
            <a:avLst/>
          </a:prstGeom>
          <a:noFill/>
          <a:ln w="25400" algn="ctr">
            <a:solidFill>
              <a:schemeClr val="tx1"/>
            </a:solidFill>
            <a:round/>
            <a:headEnd/>
            <a:tailEnd/>
          </a:ln>
        </p:spPr>
      </p:cxnSp>
      <p:sp>
        <p:nvSpPr>
          <p:cNvPr id="22554" name="Oval 32"/>
          <p:cNvSpPr>
            <a:spLocks noChangeAspect="1"/>
          </p:cNvSpPr>
          <p:nvPr/>
        </p:nvSpPr>
        <p:spPr bwMode="auto">
          <a:xfrm>
            <a:off x="4318000" y="4287837"/>
            <a:ext cx="431800" cy="425450"/>
          </a:xfrm>
          <a:prstGeom prst="ellipse">
            <a:avLst/>
          </a:prstGeom>
          <a:noFill/>
          <a:ln w="25400" algn="ctr">
            <a:solidFill>
              <a:schemeClr val="tx1"/>
            </a:solidFill>
            <a:round/>
            <a:headEnd/>
            <a:tailEnd/>
          </a:ln>
        </p:spPr>
        <p:txBody>
          <a:bodyPr/>
          <a:lstStyle/>
          <a:p>
            <a:pPr eaLnBrk="0" hangingPunct="0"/>
            <a:endParaRPr lang="en-SG" sz="3200">
              <a:latin typeface="Times" pitchFamily="18" charset="0"/>
            </a:endParaRPr>
          </a:p>
        </p:txBody>
      </p:sp>
      <p:cxnSp>
        <p:nvCxnSpPr>
          <p:cNvPr id="22555" name="Straight Connector 33"/>
          <p:cNvCxnSpPr>
            <a:cxnSpLocks noChangeAspect="1"/>
          </p:cNvCxnSpPr>
          <p:nvPr/>
        </p:nvCxnSpPr>
        <p:spPr bwMode="auto">
          <a:xfrm flipV="1">
            <a:off x="4826000" y="4491037"/>
            <a:ext cx="355600" cy="6350"/>
          </a:xfrm>
          <a:prstGeom prst="line">
            <a:avLst/>
          </a:prstGeom>
          <a:noFill/>
          <a:ln w="63500" cap="sq" cmpd="dbl" algn="ctr">
            <a:solidFill>
              <a:schemeClr val="tx1"/>
            </a:solidFill>
            <a:round/>
            <a:headEnd type="oval" w="med" len="med"/>
            <a:tailEnd type="oval" w="med" len="med"/>
          </a:ln>
        </p:spPr>
      </p:cxnSp>
      <p:cxnSp>
        <p:nvCxnSpPr>
          <p:cNvPr id="22556" name="Straight Connector 35"/>
          <p:cNvCxnSpPr>
            <a:cxnSpLocks noChangeShapeType="1"/>
            <a:stCxn id="22554" idx="1"/>
            <a:endCxn id="22554" idx="5"/>
          </p:cNvCxnSpPr>
          <p:nvPr/>
        </p:nvCxnSpPr>
        <p:spPr bwMode="auto">
          <a:xfrm rot="16200000" flipH="1">
            <a:off x="4383087" y="4348163"/>
            <a:ext cx="301625" cy="304800"/>
          </a:xfrm>
          <a:prstGeom prst="line">
            <a:avLst/>
          </a:prstGeom>
          <a:noFill/>
          <a:ln w="9525" algn="ctr">
            <a:solidFill>
              <a:schemeClr val="tx1"/>
            </a:solidFill>
            <a:round/>
            <a:headEnd/>
            <a:tailEnd/>
          </a:ln>
        </p:spPr>
      </p:cxnSp>
      <p:cxnSp>
        <p:nvCxnSpPr>
          <p:cNvPr id="22557" name="Straight Connector 37"/>
          <p:cNvCxnSpPr>
            <a:cxnSpLocks noChangeShapeType="1"/>
            <a:stCxn id="22554" idx="0"/>
            <a:endCxn id="22554" idx="6"/>
          </p:cNvCxnSpPr>
          <p:nvPr/>
        </p:nvCxnSpPr>
        <p:spPr bwMode="auto">
          <a:xfrm rot="16200000" flipH="1">
            <a:off x="4535487" y="4286250"/>
            <a:ext cx="212725" cy="215900"/>
          </a:xfrm>
          <a:prstGeom prst="line">
            <a:avLst/>
          </a:prstGeom>
          <a:noFill/>
          <a:ln w="9525" algn="ctr">
            <a:solidFill>
              <a:schemeClr val="tx1"/>
            </a:solidFill>
            <a:round/>
            <a:headEnd/>
            <a:tailEnd/>
          </a:ln>
        </p:spPr>
      </p:cxnSp>
      <p:cxnSp>
        <p:nvCxnSpPr>
          <p:cNvPr id="22558" name="Straight Connector 39"/>
          <p:cNvCxnSpPr>
            <a:cxnSpLocks noChangeShapeType="1"/>
            <a:stCxn id="22554" idx="2"/>
            <a:endCxn id="22554" idx="4"/>
          </p:cNvCxnSpPr>
          <p:nvPr/>
        </p:nvCxnSpPr>
        <p:spPr bwMode="auto">
          <a:xfrm rot="10800000" flipH="1" flipV="1">
            <a:off x="4318000" y="4500562"/>
            <a:ext cx="215900" cy="212725"/>
          </a:xfrm>
          <a:prstGeom prst="line">
            <a:avLst/>
          </a:prstGeom>
          <a:noFill/>
          <a:ln w="9525" algn="ctr">
            <a:solidFill>
              <a:schemeClr val="tx1"/>
            </a:solidFill>
            <a:round/>
            <a:headEnd/>
            <a:tailEnd/>
          </a:ln>
        </p:spPr>
      </p:cxnSp>
      <p:cxnSp>
        <p:nvCxnSpPr>
          <p:cNvPr id="22559" name="Straight Connector 41"/>
          <p:cNvCxnSpPr>
            <a:cxnSpLocks noChangeShapeType="1"/>
            <a:stCxn id="22554" idx="7"/>
            <a:endCxn id="22554" idx="3"/>
          </p:cNvCxnSpPr>
          <p:nvPr/>
        </p:nvCxnSpPr>
        <p:spPr bwMode="auto">
          <a:xfrm rot="-5400000" flipH="1" flipV="1">
            <a:off x="4383087" y="4348163"/>
            <a:ext cx="301625" cy="304800"/>
          </a:xfrm>
          <a:prstGeom prst="line">
            <a:avLst/>
          </a:prstGeom>
          <a:noFill/>
          <a:ln w="9525" algn="ctr">
            <a:solidFill>
              <a:schemeClr val="tx1"/>
            </a:solidFill>
            <a:round/>
            <a:headEnd/>
            <a:tailEnd/>
          </a:ln>
        </p:spPr>
      </p:cxnSp>
      <p:cxnSp>
        <p:nvCxnSpPr>
          <p:cNvPr id="22560" name="Straight Connector 43"/>
          <p:cNvCxnSpPr>
            <a:cxnSpLocks noChangeShapeType="1"/>
            <a:stCxn id="22554" idx="0"/>
            <a:endCxn id="22554" idx="2"/>
          </p:cNvCxnSpPr>
          <p:nvPr/>
        </p:nvCxnSpPr>
        <p:spPr bwMode="auto">
          <a:xfrm rot="-5400000" flipH="1" flipV="1">
            <a:off x="4319587" y="4286250"/>
            <a:ext cx="212725" cy="215900"/>
          </a:xfrm>
          <a:prstGeom prst="line">
            <a:avLst/>
          </a:prstGeom>
          <a:noFill/>
          <a:ln w="9525" algn="ctr">
            <a:solidFill>
              <a:schemeClr val="tx1"/>
            </a:solidFill>
            <a:round/>
            <a:headEnd/>
            <a:tailEnd/>
          </a:ln>
        </p:spPr>
      </p:cxnSp>
      <p:cxnSp>
        <p:nvCxnSpPr>
          <p:cNvPr id="22561" name="Straight Connector 45"/>
          <p:cNvCxnSpPr>
            <a:cxnSpLocks noChangeShapeType="1"/>
            <a:stCxn id="22554" idx="6"/>
            <a:endCxn id="22554" idx="4"/>
          </p:cNvCxnSpPr>
          <p:nvPr/>
        </p:nvCxnSpPr>
        <p:spPr bwMode="auto">
          <a:xfrm flipH="1">
            <a:off x="4533900" y="4500562"/>
            <a:ext cx="215900" cy="212725"/>
          </a:xfrm>
          <a:prstGeom prst="line">
            <a:avLst/>
          </a:prstGeom>
          <a:noFill/>
          <a:ln w="9525" algn="ctr">
            <a:solidFill>
              <a:schemeClr val="tx1"/>
            </a:solidFill>
            <a:round/>
            <a:headEnd/>
            <a:tailEnd/>
          </a:ln>
        </p:spPr>
      </p:cxn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Rectangle 2"/>
          <p:cNvSpPr>
            <a:spLocks noGrp="1" noChangeArrowheads="1"/>
          </p:cNvSpPr>
          <p:nvPr>
            <p:ph type="title"/>
          </p:nvPr>
        </p:nvSpPr>
        <p:spPr/>
        <p:txBody>
          <a:bodyPr/>
          <a:lstStyle/>
          <a:p>
            <a:r>
              <a:rPr lang="en-US" smtClean="0"/>
              <a:t>Self -energy expansion</a:t>
            </a:r>
          </a:p>
        </p:txBody>
      </p:sp>
      <p:sp>
        <p:nvSpPr>
          <p:cNvPr id="45058" name="Slide Number Placeholder 4"/>
          <p:cNvSpPr>
            <a:spLocks noGrp="1"/>
          </p:cNvSpPr>
          <p:nvPr>
            <p:ph type="sldNum" sz="quarter" idx="12"/>
          </p:nvPr>
        </p:nvSpPr>
        <p:spPr>
          <a:noFill/>
        </p:spPr>
        <p:txBody>
          <a:bodyPr/>
          <a:lstStyle/>
          <a:p>
            <a:fld id="{E9C48448-5B38-4DDA-8626-EFE2302C67C4}" type="slidenum">
              <a:rPr lang="en-US" smtClean="0">
                <a:latin typeface="Arial" charset="0"/>
                <a:cs typeface="Arial" charset="0"/>
              </a:rPr>
              <a:pPr/>
              <a:t>47</a:t>
            </a:fld>
            <a:endParaRPr lang="en-US" smtClean="0">
              <a:latin typeface="Arial" charset="0"/>
              <a:cs typeface="Arial" charset="0"/>
            </a:endParaRPr>
          </a:p>
        </p:txBody>
      </p:sp>
      <p:pic>
        <p:nvPicPr>
          <p:cNvPr id="45060" name="Picture 4" descr="feynman"/>
          <p:cNvPicPr>
            <a:picLocks noChangeAspect="1" noChangeArrowheads="1"/>
          </p:cNvPicPr>
          <p:nvPr/>
        </p:nvPicPr>
        <p:blipFill>
          <a:blip r:embed="rId3" cstate="print"/>
          <a:srcRect/>
          <a:stretch>
            <a:fillRect/>
          </a:stretch>
        </p:blipFill>
        <p:spPr bwMode="auto">
          <a:xfrm>
            <a:off x="1346200" y="2170784"/>
            <a:ext cx="6426200" cy="3163216"/>
          </a:xfrm>
          <a:prstGeom prst="rect">
            <a:avLst/>
          </a:prstGeom>
          <a:noFill/>
          <a:ln w="9525">
            <a:noFill/>
            <a:miter lim="800000"/>
            <a:headEnd/>
            <a:tailEnd/>
          </a:ln>
        </p:spPr>
      </p:pic>
      <p:sp>
        <p:nvSpPr>
          <p:cNvPr id="45061" name="TextBox 29"/>
          <p:cNvSpPr txBox="1">
            <a:spLocks noChangeArrowheads="1"/>
          </p:cNvSpPr>
          <p:nvPr/>
        </p:nvSpPr>
        <p:spPr bwMode="auto">
          <a:xfrm>
            <a:off x="533400" y="2667000"/>
            <a:ext cx="711200" cy="523875"/>
          </a:xfrm>
          <a:prstGeom prst="rect">
            <a:avLst/>
          </a:prstGeom>
          <a:noFill/>
          <a:ln w="9525">
            <a:noFill/>
            <a:miter lim="800000"/>
            <a:headEnd/>
            <a:tailEnd/>
          </a:ln>
        </p:spPr>
        <p:txBody>
          <a:bodyPr>
            <a:spAutoFit/>
          </a:bodyPr>
          <a:lstStyle/>
          <a:p>
            <a:r>
              <a:rPr lang="el-GR" sz="2800" dirty="0">
                <a:latin typeface="Times New Roman" pitchFamily="18" charset="0"/>
                <a:cs typeface="Times New Roman" pitchFamily="18" charset="0"/>
              </a:rPr>
              <a:t>Σ</a:t>
            </a:r>
            <a:r>
              <a:rPr lang="en-US" baseline="-25000" dirty="0" smtClean="0">
                <a:latin typeface="Times New Roman" pitchFamily="18" charset="0"/>
                <a:cs typeface="Times New Roman" pitchFamily="18" charset="0"/>
              </a:rPr>
              <a:t>n</a:t>
            </a:r>
            <a:r>
              <a:rPr lang="en-US" dirty="0" smtClean="0">
                <a:latin typeface="Times New Roman" pitchFamily="18" charset="0"/>
                <a:cs typeface="Times New Roman" pitchFamily="18" charset="0"/>
              </a:rPr>
              <a:t> = </a:t>
            </a:r>
            <a:r>
              <a:rPr lang="en-US" baseline="-25000" dirty="0" smtClean="0">
                <a:latin typeface="Times New Roman" pitchFamily="18" charset="0"/>
                <a:cs typeface="Times New Roman" pitchFamily="18" charset="0"/>
              </a:rPr>
              <a:t> </a:t>
            </a:r>
            <a:endParaRPr lang="en-SG" baseline="-25000"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Rectangle 2"/>
          <p:cNvSpPr>
            <a:spLocks noGrp="1" noChangeArrowheads="1"/>
          </p:cNvSpPr>
          <p:nvPr>
            <p:ph type="title"/>
          </p:nvPr>
        </p:nvSpPr>
        <p:spPr/>
        <p:txBody>
          <a:bodyPr>
            <a:normAutofit/>
          </a:bodyPr>
          <a:lstStyle/>
          <a:p>
            <a:r>
              <a:rPr lang="en-US" smtClean="0"/>
              <a:t>Explicit expression for self-energy</a:t>
            </a:r>
          </a:p>
        </p:txBody>
      </p:sp>
      <p:sp>
        <p:nvSpPr>
          <p:cNvPr id="23555" name="Slide Number Placeholder 4"/>
          <p:cNvSpPr>
            <a:spLocks noGrp="1"/>
          </p:cNvSpPr>
          <p:nvPr>
            <p:ph type="sldNum" sz="quarter" idx="12"/>
          </p:nvPr>
        </p:nvSpPr>
        <p:spPr>
          <a:noFill/>
        </p:spPr>
        <p:txBody>
          <a:bodyPr/>
          <a:lstStyle/>
          <a:p>
            <a:fld id="{CFF35DC5-BE13-427F-9448-6FAFB7737530}" type="slidenum">
              <a:rPr lang="en-US" smtClean="0">
                <a:latin typeface="Arial" charset="0"/>
                <a:cs typeface="Arial" charset="0"/>
              </a:rPr>
              <a:pPr/>
              <a:t>48</a:t>
            </a:fld>
            <a:endParaRPr lang="en-US" smtClean="0">
              <a:latin typeface="Arial" charset="0"/>
              <a:cs typeface="Arial" charset="0"/>
            </a:endParaRPr>
          </a:p>
        </p:txBody>
      </p:sp>
      <p:graphicFrame>
        <p:nvGraphicFramePr>
          <p:cNvPr id="23554" name="Object 2"/>
          <p:cNvGraphicFramePr>
            <a:graphicFrameLocks noChangeAspect="1"/>
          </p:cNvGraphicFramePr>
          <p:nvPr/>
        </p:nvGraphicFramePr>
        <p:xfrm>
          <a:off x="228600" y="2154238"/>
          <a:ext cx="7543800" cy="2551112"/>
        </p:xfrm>
        <a:graphic>
          <a:graphicData uri="http://schemas.openxmlformats.org/presentationml/2006/ole">
            <p:oleObj spid="_x0000_s60418" name="Equation" r:id="rId4" imgW="3606480" imgH="1218960" progId="Equation.DSMT4">
              <p:embed/>
            </p:oleObj>
          </a:graphicData>
        </a:graphic>
      </p:graphicFrame>
      <p:sp>
        <p:nvSpPr>
          <p:cNvPr id="23557" name="Oval 6"/>
          <p:cNvSpPr>
            <a:spLocks noChangeArrowheads="1"/>
          </p:cNvSpPr>
          <p:nvPr/>
        </p:nvSpPr>
        <p:spPr bwMode="auto">
          <a:xfrm>
            <a:off x="7924800" y="2438400"/>
            <a:ext cx="381000" cy="381000"/>
          </a:xfrm>
          <a:prstGeom prst="ellipse">
            <a:avLst/>
          </a:prstGeom>
          <a:solidFill>
            <a:schemeClr val="bg1">
              <a:alpha val="0"/>
            </a:schemeClr>
          </a:solidFill>
          <a:ln w="9525">
            <a:solidFill>
              <a:schemeClr val="tx1"/>
            </a:solidFill>
            <a:round/>
            <a:headEnd/>
            <a:tailEnd/>
          </a:ln>
        </p:spPr>
        <p:txBody>
          <a:bodyPr wrap="none" anchor="ctr"/>
          <a:lstStyle/>
          <a:p>
            <a:endParaRPr lang="en-SG"/>
          </a:p>
        </p:txBody>
      </p:sp>
      <p:sp>
        <p:nvSpPr>
          <p:cNvPr id="23558" name="Line 7"/>
          <p:cNvSpPr>
            <a:spLocks noChangeShapeType="1"/>
          </p:cNvSpPr>
          <p:nvPr/>
        </p:nvSpPr>
        <p:spPr bwMode="auto">
          <a:xfrm>
            <a:off x="8305800" y="2622550"/>
            <a:ext cx="152400" cy="0"/>
          </a:xfrm>
          <a:prstGeom prst="line">
            <a:avLst/>
          </a:prstGeom>
          <a:noFill/>
          <a:ln w="9525">
            <a:solidFill>
              <a:schemeClr val="tx1"/>
            </a:solidFill>
            <a:round/>
            <a:headEnd/>
            <a:tailEnd/>
          </a:ln>
        </p:spPr>
        <p:txBody>
          <a:bodyPr/>
          <a:lstStyle/>
          <a:p>
            <a:endParaRPr lang="en-US"/>
          </a:p>
        </p:txBody>
      </p:sp>
      <p:sp>
        <p:nvSpPr>
          <p:cNvPr id="23559" name="Line 8"/>
          <p:cNvSpPr>
            <a:spLocks noChangeShapeType="1"/>
          </p:cNvSpPr>
          <p:nvPr/>
        </p:nvSpPr>
        <p:spPr bwMode="auto">
          <a:xfrm flipH="1">
            <a:off x="7772400" y="2622550"/>
            <a:ext cx="152400" cy="0"/>
          </a:xfrm>
          <a:prstGeom prst="line">
            <a:avLst/>
          </a:prstGeom>
          <a:noFill/>
          <a:ln w="9525">
            <a:solidFill>
              <a:schemeClr val="tx1"/>
            </a:solidFill>
            <a:round/>
            <a:headEnd/>
            <a:tailEnd/>
          </a:ln>
        </p:spPr>
        <p:txBody>
          <a:bodyPr/>
          <a:lstStyle/>
          <a:p>
            <a:endParaRPr lang="en-US"/>
          </a:p>
        </p:txBody>
      </p:sp>
      <p:sp>
        <p:nvSpPr>
          <p:cNvPr id="23560" name="Oval 9"/>
          <p:cNvSpPr>
            <a:spLocks noChangeArrowheads="1"/>
          </p:cNvSpPr>
          <p:nvPr/>
        </p:nvSpPr>
        <p:spPr bwMode="auto">
          <a:xfrm>
            <a:off x="7924800" y="3200400"/>
            <a:ext cx="381000" cy="381000"/>
          </a:xfrm>
          <a:prstGeom prst="ellipse">
            <a:avLst/>
          </a:prstGeom>
          <a:solidFill>
            <a:schemeClr val="bg1">
              <a:alpha val="0"/>
            </a:schemeClr>
          </a:solidFill>
          <a:ln w="9525">
            <a:solidFill>
              <a:schemeClr val="tx1"/>
            </a:solidFill>
            <a:round/>
            <a:headEnd/>
            <a:tailEnd/>
          </a:ln>
        </p:spPr>
        <p:txBody>
          <a:bodyPr wrap="none" anchor="ctr"/>
          <a:lstStyle/>
          <a:p>
            <a:endParaRPr lang="en-SG"/>
          </a:p>
        </p:txBody>
      </p:sp>
      <p:sp>
        <p:nvSpPr>
          <p:cNvPr id="23561" name="Line 10"/>
          <p:cNvSpPr>
            <a:spLocks noChangeShapeType="1"/>
          </p:cNvSpPr>
          <p:nvPr/>
        </p:nvSpPr>
        <p:spPr bwMode="auto">
          <a:xfrm>
            <a:off x="8134350" y="3581400"/>
            <a:ext cx="0" cy="320675"/>
          </a:xfrm>
          <a:prstGeom prst="line">
            <a:avLst/>
          </a:prstGeom>
          <a:noFill/>
          <a:ln w="9525">
            <a:solidFill>
              <a:schemeClr val="tx1"/>
            </a:solidFill>
            <a:round/>
            <a:headEnd/>
            <a:tailEnd/>
          </a:ln>
        </p:spPr>
        <p:txBody>
          <a:bodyPr/>
          <a:lstStyle/>
          <a:p>
            <a:endParaRPr lang="en-US"/>
          </a:p>
        </p:txBody>
      </p:sp>
      <p:sp>
        <p:nvSpPr>
          <p:cNvPr id="23562" name="Line 12"/>
          <p:cNvSpPr>
            <a:spLocks noChangeShapeType="1"/>
          </p:cNvSpPr>
          <p:nvPr/>
        </p:nvSpPr>
        <p:spPr bwMode="auto">
          <a:xfrm>
            <a:off x="7988300" y="3902075"/>
            <a:ext cx="304800" cy="0"/>
          </a:xfrm>
          <a:prstGeom prst="line">
            <a:avLst/>
          </a:prstGeom>
          <a:noFill/>
          <a:ln w="9525">
            <a:solidFill>
              <a:schemeClr val="tx1"/>
            </a:solidFill>
            <a:round/>
            <a:headEnd/>
            <a:tailEnd/>
          </a:ln>
        </p:spPr>
        <p:txBody>
          <a:bodyPr/>
          <a:lstStyle/>
          <a:p>
            <a:endParaRPr lang="en-US"/>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2"/>
          <p:cNvSpPr>
            <a:spLocks noGrp="1" noChangeArrowheads="1"/>
          </p:cNvSpPr>
          <p:nvPr>
            <p:ph type="title"/>
          </p:nvPr>
        </p:nvSpPr>
        <p:spPr/>
        <p:txBody>
          <a:bodyPr>
            <a:normAutofit fontScale="90000"/>
          </a:bodyPr>
          <a:lstStyle/>
          <a:p>
            <a:r>
              <a:rPr lang="en-US" dirty="0" smtClean="0"/>
              <a:t>Junction system, adiabatic switch-on</a:t>
            </a:r>
          </a:p>
        </p:txBody>
      </p:sp>
      <p:sp>
        <p:nvSpPr>
          <p:cNvPr id="46082" name="Slide Number Placeholder 4"/>
          <p:cNvSpPr>
            <a:spLocks noGrp="1"/>
          </p:cNvSpPr>
          <p:nvPr>
            <p:ph type="sldNum" sz="quarter" idx="12"/>
          </p:nvPr>
        </p:nvSpPr>
        <p:spPr>
          <a:noFill/>
        </p:spPr>
        <p:txBody>
          <a:bodyPr/>
          <a:lstStyle/>
          <a:p>
            <a:fld id="{1AF897A5-89D1-4390-9A23-5BC6378C6A36}" type="slidenum">
              <a:rPr lang="en-US" smtClean="0">
                <a:latin typeface="Arial" charset="0"/>
                <a:cs typeface="Arial" charset="0"/>
              </a:rPr>
              <a:pPr/>
              <a:t>49</a:t>
            </a:fld>
            <a:endParaRPr lang="en-US" smtClean="0">
              <a:latin typeface="Arial" charset="0"/>
              <a:cs typeface="Arial" charset="0"/>
            </a:endParaRPr>
          </a:p>
        </p:txBody>
      </p:sp>
      <p:sp>
        <p:nvSpPr>
          <p:cNvPr id="46084" name="Rectangle 3"/>
          <p:cNvSpPr>
            <a:spLocks noGrp="1" noChangeArrowheads="1"/>
          </p:cNvSpPr>
          <p:nvPr>
            <p:ph type="body" idx="4294967295"/>
          </p:nvPr>
        </p:nvSpPr>
        <p:spPr>
          <a:xfrm>
            <a:off x="0" y="984250"/>
            <a:ext cx="7770813" cy="4946650"/>
          </a:xfrm>
          <a:noFill/>
        </p:spPr>
        <p:txBody>
          <a:bodyPr/>
          <a:lstStyle/>
          <a:p>
            <a:pPr>
              <a:buNone/>
            </a:pPr>
            <a:endParaRPr lang="en-GB" dirty="0" smtClean="0"/>
          </a:p>
          <a:p>
            <a:pPr lvl="1">
              <a:buFontTx/>
              <a:buChar char="•"/>
            </a:pPr>
            <a:r>
              <a:rPr lang="en-GB" dirty="0" smtClean="0"/>
              <a:t> </a:t>
            </a:r>
            <a:r>
              <a:rPr lang="en-GB" i="1" dirty="0" smtClean="0"/>
              <a:t>g</a:t>
            </a:r>
            <a:r>
              <a:rPr lang="el-GR" i="1" baseline="-25000" dirty="0" smtClean="0"/>
              <a:t>α</a:t>
            </a:r>
            <a:r>
              <a:rPr lang="en-GB" dirty="0" smtClean="0"/>
              <a:t> for isolated systems when leads and centre are decoupled</a:t>
            </a:r>
          </a:p>
          <a:p>
            <a:pPr lvl="1">
              <a:buFontTx/>
              <a:buChar char="•"/>
            </a:pPr>
            <a:r>
              <a:rPr lang="en-GB" dirty="0" smtClean="0"/>
              <a:t> </a:t>
            </a:r>
            <a:r>
              <a:rPr lang="en-GB" i="1" dirty="0" smtClean="0"/>
              <a:t>G</a:t>
            </a:r>
            <a:r>
              <a:rPr lang="en-GB" sz="1400" dirty="0" smtClean="0"/>
              <a:t>0</a:t>
            </a:r>
            <a:r>
              <a:rPr lang="en-GB" dirty="0" smtClean="0"/>
              <a:t> for ballistic system</a:t>
            </a:r>
          </a:p>
          <a:p>
            <a:pPr lvl="1">
              <a:buFontTx/>
              <a:buChar char="•"/>
            </a:pPr>
            <a:r>
              <a:rPr lang="en-GB" dirty="0" smtClean="0"/>
              <a:t> </a:t>
            </a:r>
            <a:r>
              <a:rPr lang="en-GB" i="1" dirty="0" smtClean="0"/>
              <a:t>G</a:t>
            </a:r>
            <a:r>
              <a:rPr lang="en-GB" dirty="0" smtClean="0"/>
              <a:t> for full nonlinear system</a:t>
            </a:r>
          </a:p>
          <a:p>
            <a:endParaRPr lang="en-GB" dirty="0" smtClean="0"/>
          </a:p>
        </p:txBody>
      </p:sp>
      <p:sp>
        <p:nvSpPr>
          <p:cNvPr id="46085" name="Slide Number Placeholder 5"/>
          <p:cNvSpPr txBox="1">
            <a:spLocks/>
          </p:cNvSpPr>
          <p:nvPr/>
        </p:nvSpPr>
        <p:spPr bwMode="auto">
          <a:xfrm>
            <a:off x="7046913" y="7216775"/>
            <a:ext cx="1903412" cy="457200"/>
          </a:xfrm>
          <a:prstGeom prst="rect">
            <a:avLst/>
          </a:prstGeom>
          <a:noFill/>
          <a:ln w="9525">
            <a:noFill/>
            <a:miter lim="800000"/>
            <a:headEnd/>
            <a:tailEnd/>
          </a:ln>
        </p:spPr>
        <p:txBody>
          <a:bodyPr/>
          <a:lstStyle/>
          <a:p>
            <a:fld id="{438EA4FD-5716-4EE2-A04D-48ABC679A494}" type="slidenum">
              <a:rPr lang="en-US"/>
              <a:pPr/>
              <a:t>49</a:t>
            </a:fld>
            <a:endParaRPr lang="en-US"/>
          </a:p>
        </p:txBody>
      </p:sp>
      <p:sp>
        <p:nvSpPr>
          <p:cNvPr id="46086" name="Line 4"/>
          <p:cNvSpPr>
            <a:spLocks noChangeShapeType="1"/>
          </p:cNvSpPr>
          <p:nvPr/>
        </p:nvSpPr>
        <p:spPr bwMode="auto">
          <a:xfrm>
            <a:off x="406400" y="5235575"/>
            <a:ext cx="8077200" cy="0"/>
          </a:xfrm>
          <a:prstGeom prst="line">
            <a:avLst/>
          </a:prstGeom>
          <a:noFill/>
          <a:ln w="9525">
            <a:solidFill>
              <a:schemeClr val="tx1"/>
            </a:solidFill>
            <a:round/>
            <a:headEnd/>
            <a:tailEnd type="triangle" w="med" len="med"/>
          </a:ln>
        </p:spPr>
        <p:txBody>
          <a:bodyPr/>
          <a:lstStyle/>
          <a:p>
            <a:endParaRPr lang="en-US"/>
          </a:p>
        </p:txBody>
      </p:sp>
      <p:sp>
        <p:nvSpPr>
          <p:cNvPr id="46087" name="Freeform 5"/>
          <p:cNvSpPr>
            <a:spLocks/>
          </p:cNvSpPr>
          <p:nvPr/>
        </p:nvSpPr>
        <p:spPr bwMode="auto">
          <a:xfrm>
            <a:off x="406400" y="3851275"/>
            <a:ext cx="7467600" cy="1143000"/>
          </a:xfrm>
          <a:custGeom>
            <a:avLst/>
            <a:gdLst>
              <a:gd name="T0" fmla="*/ 0 w 4704"/>
              <a:gd name="T1" fmla="*/ 2147483647 h 720"/>
              <a:gd name="T2" fmla="*/ 2147483647 w 4704"/>
              <a:gd name="T3" fmla="*/ 2147483647 h 720"/>
              <a:gd name="T4" fmla="*/ 2147483647 w 4704"/>
              <a:gd name="T5" fmla="*/ 2147483647 h 720"/>
              <a:gd name="T6" fmla="*/ 2147483647 w 4704"/>
              <a:gd name="T7" fmla="*/ 2147483647 h 720"/>
              <a:gd name="T8" fmla="*/ 2147483647 w 4704"/>
              <a:gd name="T9" fmla="*/ 2147483647 h 720"/>
              <a:gd name="T10" fmla="*/ 2147483647 w 4704"/>
              <a:gd name="T11" fmla="*/ 2147483647 h 720"/>
              <a:gd name="T12" fmla="*/ 0 60000 65536"/>
              <a:gd name="T13" fmla="*/ 0 60000 65536"/>
              <a:gd name="T14" fmla="*/ 0 60000 65536"/>
              <a:gd name="T15" fmla="*/ 0 60000 65536"/>
              <a:gd name="T16" fmla="*/ 0 60000 65536"/>
              <a:gd name="T17" fmla="*/ 0 60000 65536"/>
              <a:gd name="T18" fmla="*/ 0 w 4704"/>
              <a:gd name="T19" fmla="*/ 0 h 720"/>
              <a:gd name="T20" fmla="*/ 4704 w 4704"/>
              <a:gd name="T21" fmla="*/ 720 h 720"/>
            </a:gdLst>
            <a:ahLst/>
            <a:cxnLst>
              <a:cxn ang="T12">
                <a:pos x="T0" y="T1"/>
              </a:cxn>
              <a:cxn ang="T13">
                <a:pos x="T2" y="T3"/>
              </a:cxn>
              <a:cxn ang="T14">
                <a:pos x="T4" y="T5"/>
              </a:cxn>
              <a:cxn ang="T15">
                <a:pos x="T6" y="T7"/>
              </a:cxn>
              <a:cxn ang="T16">
                <a:pos x="T8" y="T9"/>
              </a:cxn>
              <a:cxn ang="T17">
                <a:pos x="T10" y="T11"/>
              </a:cxn>
            </a:cxnLst>
            <a:rect l="T18" t="T19" r="T20" b="T21"/>
            <a:pathLst>
              <a:path w="4704" h="720">
                <a:moveTo>
                  <a:pt x="0" y="680"/>
                </a:moveTo>
                <a:cubicBezTo>
                  <a:pt x="232" y="700"/>
                  <a:pt x="464" y="720"/>
                  <a:pt x="672" y="680"/>
                </a:cubicBezTo>
                <a:cubicBezTo>
                  <a:pt x="880" y="640"/>
                  <a:pt x="1000" y="488"/>
                  <a:pt x="1248" y="440"/>
                </a:cubicBezTo>
                <a:cubicBezTo>
                  <a:pt x="1496" y="392"/>
                  <a:pt x="1824" y="456"/>
                  <a:pt x="2160" y="392"/>
                </a:cubicBezTo>
                <a:cubicBezTo>
                  <a:pt x="2496" y="328"/>
                  <a:pt x="2840" y="112"/>
                  <a:pt x="3264" y="56"/>
                </a:cubicBezTo>
                <a:cubicBezTo>
                  <a:pt x="3688" y="0"/>
                  <a:pt x="4196" y="28"/>
                  <a:pt x="4704" y="56"/>
                </a:cubicBezTo>
              </a:path>
            </a:pathLst>
          </a:custGeom>
          <a:noFill/>
          <a:ln w="9525">
            <a:solidFill>
              <a:schemeClr val="tx2"/>
            </a:solidFill>
            <a:round/>
            <a:headEnd/>
            <a:tailEnd type="arrow" w="med" len="med"/>
          </a:ln>
        </p:spPr>
        <p:txBody>
          <a:bodyPr/>
          <a:lstStyle/>
          <a:p>
            <a:endParaRPr lang="en-US"/>
          </a:p>
        </p:txBody>
      </p:sp>
      <p:sp>
        <p:nvSpPr>
          <p:cNvPr id="46088" name="Line 6"/>
          <p:cNvSpPr>
            <a:spLocks noChangeShapeType="1"/>
          </p:cNvSpPr>
          <p:nvPr/>
        </p:nvSpPr>
        <p:spPr bwMode="auto">
          <a:xfrm>
            <a:off x="7874000" y="4930775"/>
            <a:ext cx="0" cy="685800"/>
          </a:xfrm>
          <a:prstGeom prst="line">
            <a:avLst/>
          </a:prstGeom>
          <a:noFill/>
          <a:ln w="9525">
            <a:solidFill>
              <a:schemeClr val="tx1"/>
            </a:solidFill>
            <a:round/>
            <a:headEnd/>
            <a:tailEnd/>
          </a:ln>
        </p:spPr>
        <p:txBody>
          <a:bodyPr/>
          <a:lstStyle/>
          <a:p>
            <a:endParaRPr lang="en-US"/>
          </a:p>
        </p:txBody>
      </p:sp>
      <p:sp>
        <p:nvSpPr>
          <p:cNvPr id="46089" name="Text Box 7"/>
          <p:cNvSpPr txBox="1">
            <a:spLocks noChangeArrowheads="1"/>
          </p:cNvSpPr>
          <p:nvPr/>
        </p:nvSpPr>
        <p:spPr bwMode="auto">
          <a:xfrm>
            <a:off x="7512050" y="5576888"/>
            <a:ext cx="838200" cy="366712"/>
          </a:xfrm>
          <a:prstGeom prst="rect">
            <a:avLst/>
          </a:prstGeom>
          <a:noFill/>
          <a:ln w="9525">
            <a:noFill/>
            <a:miter lim="800000"/>
            <a:headEnd/>
            <a:tailEnd/>
          </a:ln>
        </p:spPr>
        <p:txBody>
          <a:bodyPr>
            <a:spAutoFit/>
          </a:bodyPr>
          <a:lstStyle/>
          <a:p>
            <a:pPr>
              <a:spcBef>
                <a:spcPct val="50000"/>
              </a:spcBef>
            </a:pPr>
            <a:r>
              <a:rPr lang="en-US" i="1"/>
              <a:t>t</a:t>
            </a:r>
            <a:r>
              <a:rPr lang="en-US"/>
              <a:t> = 0</a:t>
            </a:r>
          </a:p>
        </p:txBody>
      </p:sp>
      <p:sp>
        <p:nvSpPr>
          <p:cNvPr id="46090" name="Text Box 8"/>
          <p:cNvSpPr txBox="1">
            <a:spLocks noChangeArrowheads="1"/>
          </p:cNvSpPr>
          <p:nvPr/>
        </p:nvSpPr>
        <p:spPr bwMode="auto">
          <a:xfrm>
            <a:off x="330200" y="5235575"/>
            <a:ext cx="1219200" cy="366713"/>
          </a:xfrm>
          <a:prstGeom prst="rect">
            <a:avLst/>
          </a:prstGeom>
          <a:noFill/>
          <a:ln w="9525">
            <a:noFill/>
            <a:miter lim="800000"/>
            <a:headEnd/>
            <a:tailEnd/>
          </a:ln>
        </p:spPr>
        <p:txBody>
          <a:bodyPr>
            <a:spAutoFit/>
          </a:bodyPr>
          <a:lstStyle/>
          <a:p>
            <a:pPr>
              <a:spcBef>
                <a:spcPct val="50000"/>
              </a:spcBef>
            </a:pPr>
            <a:r>
              <a:rPr lang="en-US" i="1"/>
              <a:t>t </a:t>
            </a:r>
            <a:r>
              <a:rPr lang="en-US"/>
              <a:t>= </a:t>
            </a:r>
            <a:r>
              <a:rPr lang="en-US">
                <a:cs typeface="Times New Roman" pitchFamily="18" charset="0"/>
                <a:sym typeface="Symbol" pitchFamily="18" charset="2"/>
              </a:rPr>
              <a:t>− </a:t>
            </a:r>
            <a:r>
              <a:rPr lang="en-US">
                <a:latin typeface="Comic Sans MS" pitchFamily="66" charset="0"/>
                <a:sym typeface="Symbol" pitchFamily="18" charset="2"/>
              </a:rPr>
              <a:t></a:t>
            </a:r>
          </a:p>
        </p:txBody>
      </p:sp>
      <p:sp>
        <p:nvSpPr>
          <p:cNvPr id="46091" name="Text Box 9"/>
          <p:cNvSpPr txBox="1">
            <a:spLocks noChangeArrowheads="1"/>
          </p:cNvSpPr>
          <p:nvPr/>
        </p:nvSpPr>
        <p:spPr bwMode="auto">
          <a:xfrm>
            <a:off x="254000" y="4487863"/>
            <a:ext cx="1447800" cy="338137"/>
          </a:xfrm>
          <a:prstGeom prst="rect">
            <a:avLst/>
          </a:prstGeom>
          <a:noFill/>
          <a:ln w="9525">
            <a:noFill/>
            <a:miter lim="800000"/>
            <a:headEnd/>
            <a:tailEnd/>
          </a:ln>
        </p:spPr>
        <p:txBody>
          <a:bodyPr>
            <a:spAutoFit/>
          </a:bodyPr>
          <a:lstStyle/>
          <a:p>
            <a:pPr>
              <a:spcBef>
                <a:spcPct val="50000"/>
              </a:spcBef>
            </a:pPr>
            <a:r>
              <a:rPr lang="en-US" sz="1600" i="1"/>
              <a:t>H</a:t>
            </a:r>
            <a:r>
              <a:rPr lang="en-US" sz="1600" baseline="-25000"/>
              <a:t>L</a:t>
            </a:r>
            <a:r>
              <a:rPr lang="en-US" sz="1600"/>
              <a:t>+</a:t>
            </a:r>
            <a:r>
              <a:rPr lang="en-US" sz="1600" i="1"/>
              <a:t>H</a:t>
            </a:r>
            <a:r>
              <a:rPr lang="en-US" sz="1600" baseline="-25000"/>
              <a:t>C</a:t>
            </a:r>
            <a:r>
              <a:rPr lang="en-US" sz="1600"/>
              <a:t>+</a:t>
            </a:r>
            <a:r>
              <a:rPr lang="en-US" sz="1600" i="1"/>
              <a:t>H</a:t>
            </a:r>
            <a:r>
              <a:rPr lang="en-US" sz="1600" baseline="-25000"/>
              <a:t>R</a:t>
            </a:r>
            <a:endParaRPr lang="en-US" sz="1600"/>
          </a:p>
        </p:txBody>
      </p:sp>
      <p:sp>
        <p:nvSpPr>
          <p:cNvPr id="46092" name="Text Box 10"/>
          <p:cNvSpPr txBox="1">
            <a:spLocks noChangeArrowheads="1"/>
          </p:cNvSpPr>
          <p:nvPr/>
        </p:nvSpPr>
        <p:spPr bwMode="auto">
          <a:xfrm>
            <a:off x="2235200" y="3940175"/>
            <a:ext cx="1676400" cy="338138"/>
          </a:xfrm>
          <a:prstGeom prst="rect">
            <a:avLst/>
          </a:prstGeom>
          <a:noFill/>
          <a:ln w="9525">
            <a:noFill/>
            <a:miter lim="800000"/>
            <a:headEnd/>
            <a:tailEnd/>
          </a:ln>
        </p:spPr>
        <p:txBody>
          <a:bodyPr>
            <a:spAutoFit/>
          </a:bodyPr>
          <a:lstStyle/>
          <a:p>
            <a:pPr>
              <a:spcBef>
                <a:spcPct val="50000"/>
              </a:spcBef>
            </a:pPr>
            <a:r>
              <a:rPr lang="en-US" sz="1600" i="1"/>
              <a:t>H</a:t>
            </a:r>
            <a:r>
              <a:rPr lang="en-US" sz="1600" baseline="-25000"/>
              <a:t>L</a:t>
            </a:r>
            <a:r>
              <a:rPr lang="en-US" sz="1600"/>
              <a:t>+</a:t>
            </a:r>
            <a:r>
              <a:rPr lang="en-US" sz="1600" i="1"/>
              <a:t>H</a:t>
            </a:r>
            <a:r>
              <a:rPr lang="en-US" sz="1600" baseline="-25000"/>
              <a:t>C</a:t>
            </a:r>
            <a:r>
              <a:rPr lang="en-US" sz="1600"/>
              <a:t>+</a:t>
            </a:r>
            <a:r>
              <a:rPr lang="en-US" sz="1600" i="1"/>
              <a:t>H</a:t>
            </a:r>
            <a:r>
              <a:rPr lang="en-US" sz="1600" baseline="-25000"/>
              <a:t>R </a:t>
            </a:r>
            <a:r>
              <a:rPr lang="en-US" sz="1600"/>
              <a:t>+</a:t>
            </a:r>
            <a:r>
              <a:rPr lang="en-US" sz="1600" i="1"/>
              <a:t>V</a:t>
            </a:r>
          </a:p>
        </p:txBody>
      </p:sp>
      <p:sp>
        <p:nvSpPr>
          <p:cNvPr id="46093" name="Text Box 11"/>
          <p:cNvSpPr txBox="1">
            <a:spLocks noChangeArrowheads="1"/>
          </p:cNvSpPr>
          <p:nvPr/>
        </p:nvSpPr>
        <p:spPr bwMode="auto">
          <a:xfrm>
            <a:off x="5816600" y="3330575"/>
            <a:ext cx="2133600" cy="338138"/>
          </a:xfrm>
          <a:prstGeom prst="rect">
            <a:avLst/>
          </a:prstGeom>
          <a:noFill/>
          <a:ln w="9525">
            <a:noFill/>
            <a:miter lim="800000"/>
            <a:headEnd/>
            <a:tailEnd/>
          </a:ln>
        </p:spPr>
        <p:txBody>
          <a:bodyPr>
            <a:spAutoFit/>
          </a:bodyPr>
          <a:lstStyle/>
          <a:p>
            <a:pPr>
              <a:spcBef>
                <a:spcPct val="50000"/>
              </a:spcBef>
            </a:pPr>
            <a:r>
              <a:rPr lang="en-US" sz="1600" i="1"/>
              <a:t>H</a:t>
            </a:r>
            <a:r>
              <a:rPr lang="en-US" sz="1600" baseline="-25000"/>
              <a:t>L</a:t>
            </a:r>
            <a:r>
              <a:rPr lang="en-US" sz="1600"/>
              <a:t>+</a:t>
            </a:r>
            <a:r>
              <a:rPr lang="en-US" sz="1600" i="1"/>
              <a:t>H</a:t>
            </a:r>
            <a:r>
              <a:rPr lang="en-US" sz="1600" baseline="-25000"/>
              <a:t>C</a:t>
            </a:r>
            <a:r>
              <a:rPr lang="en-US" sz="1600"/>
              <a:t>+</a:t>
            </a:r>
            <a:r>
              <a:rPr lang="en-US" sz="1600" i="1"/>
              <a:t>H</a:t>
            </a:r>
            <a:r>
              <a:rPr lang="en-US" sz="1600" baseline="-25000"/>
              <a:t>R </a:t>
            </a:r>
            <a:r>
              <a:rPr lang="en-US" sz="1600"/>
              <a:t>+</a:t>
            </a:r>
            <a:r>
              <a:rPr lang="en-US" sz="1600" i="1"/>
              <a:t>V</a:t>
            </a:r>
            <a:r>
              <a:rPr lang="en-US" sz="1600"/>
              <a:t> +</a:t>
            </a:r>
            <a:r>
              <a:rPr lang="en-US" sz="1600" i="1"/>
              <a:t>H</a:t>
            </a:r>
            <a:r>
              <a:rPr lang="en-US" sz="1600" baseline="-25000"/>
              <a:t>n</a:t>
            </a:r>
            <a:endParaRPr lang="en-US" sz="1600"/>
          </a:p>
        </p:txBody>
      </p:sp>
      <p:sp>
        <p:nvSpPr>
          <p:cNvPr id="46094" name="Text Box 12"/>
          <p:cNvSpPr txBox="1">
            <a:spLocks noChangeArrowheads="1"/>
          </p:cNvSpPr>
          <p:nvPr/>
        </p:nvSpPr>
        <p:spPr bwMode="auto">
          <a:xfrm>
            <a:off x="635000" y="4854575"/>
            <a:ext cx="577850" cy="396875"/>
          </a:xfrm>
          <a:prstGeom prst="rect">
            <a:avLst/>
          </a:prstGeom>
          <a:noFill/>
          <a:ln w="9525">
            <a:noFill/>
            <a:miter lim="800000"/>
            <a:headEnd/>
            <a:tailEnd/>
          </a:ln>
        </p:spPr>
        <p:txBody>
          <a:bodyPr>
            <a:spAutoFit/>
          </a:bodyPr>
          <a:lstStyle/>
          <a:p>
            <a:pPr>
              <a:spcBef>
                <a:spcPct val="50000"/>
              </a:spcBef>
            </a:pPr>
            <a:r>
              <a:rPr lang="en-US" sz="2000" i="1"/>
              <a:t>g</a:t>
            </a:r>
            <a:r>
              <a:rPr lang="el-GR" sz="2000" i="1" baseline="-25000">
                <a:sym typeface="Symbol" pitchFamily="18" charset="2"/>
              </a:rPr>
              <a:t></a:t>
            </a:r>
            <a:endParaRPr lang="el-GR" sz="2000" i="1">
              <a:sym typeface="Symbol" pitchFamily="18" charset="2"/>
            </a:endParaRPr>
          </a:p>
        </p:txBody>
      </p:sp>
      <p:sp>
        <p:nvSpPr>
          <p:cNvPr id="46095" name="Text Box 13"/>
          <p:cNvSpPr txBox="1">
            <a:spLocks noChangeArrowheads="1"/>
          </p:cNvSpPr>
          <p:nvPr/>
        </p:nvSpPr>
        <p:spPr bwMode="auto">
          <a:xfrm>
            <a:off x="2852738" y="4597400"/>
            <a:ext cx="614362" cy="465138"/>
          </a:xfrm>
          <a:prstGeom prst="rect">
            <a:avLst/>
          </a:prstGeom>
          <a:noFill/>
          <a:ln w="9525">
            <a:noFill/>
            <a:miter lim="800000"/>
            <a:headEnd/>
            <a:tailEnd/>
          </a:ln>
        </p:spPr>
        <p:txBody>
          <a:bodyPr>
            <a:spAutoFit/>
          </a:bodyPr>
          <a:lstStyle/>
          <a:p>
            <a:pPr>
              <a:spcBef>
                <a:spcPct val="50000"/>
              </a:spcBef>
            </a:pPr>
            <a:r>
              <a:rPr lang="en-US" i="1"/>
              <a:t>G</a:t>
            </a:r>
            <a:r>
              <a:rPr lang="en-US" baseline="-25000"/>
              <a:t>0</a:t>
            </a:r>
            <a:endParaRPr lang="en-US"/>
          </a:p>
        </p:txBody>
      </p:sp>
      <p:sp>
        <p:nvSpPr>
          <p:cNvPr id="46096" name="Text Box 14"/>
          <p:cNvSpPr txBox="1">
            <a:spLocks noChangeArrowheads="1"/>
          </p:cNvSpPr>
          <p:nvPr/>
        </p:nvSpPr>
        <p:spPr bwMode="auto">
          <a:xfrm>
            <a:off x="6654800" y="4030663"/>
            <a:ext cx="457200" cy="366712"/>
          </a:xfrm>
          <a:prstGeom prst="rect">
            <a:avLst/>
          </a:prstGeom>
          <a:noFill/>
          <a:ln w="9525">
            <a:noFill/>
            <a:miter lim="800000"/>
            <a:headEnd/>
            <a:tailEnd/>
          </a:ln>
        </p:spPr>
        <p:txBody>
          <a:bodyPr>
            <a:spAutoFit/>
          </a:bodyPr>
          <a:lstStyle/>
          <a:p>
            <a:pPr>
              <a:spcBef>
                <a:spcPct val="50000"/>
              </a:spcBef>
            </a:pPr>
            <a:r>
              <a:rPr lang="en-US" i="1"/>
              <a:t>G</a:t>
            </a:r>
          </a:p>
        </p:txBody>
      </p:sp>
      <p:sp>
        <p:nvSpPr>
          <p:cNvPr id="46099" name="Text Box 17"/>
          <p:cNvSpPr txBox="1">
            <a:spLocks noChangeArrowheads="1"/>
          </p:cNvSpPr>
          <p:nvPr/>
        </p:nvSpPr>
        <p:spPr bwMode="auto">
          <a:xfrm>
            <a:off x="330200" y="5540375"/>
            <a:ext cx="1905000" cy="338138"/>
          </a:xfrm>
          <a:prstGeom prst="rect">
            <a:avLst/>
          </a:prstGeom>
          <a:noFill/>
          <a:ln w="9525">
            <a:noFill/>
            <a:miter lim="800000"/>
            <a:headEnd/>
            <a:tailEnd/>
          </a:ln>
        </p:spPr>
        <p:txBody>
          <a:bodyPr>
            <a:spAutoFit/>
          </a:bodyPr>
          <a:lstStyle/>
          <a:p>
            <a:pPr>
              <a:spcBef>
                <a:spcPct val="50000"/>
              </a:spcBef>
            </a:pPr>
            <a:r>
              <a:rPr lang="en-US" sz="1600" dirty="0">
                <a:latin typeface="Times New Roman" pitchFamily="18" charset="0"/>
                <a:cs typeface="Times New Roman" pitchFamily="18" charset="0"/>
              </a:rPr>
              <a:t>Equilibrium at </a:t>
            </a:r>
            <a:r>
              <a:rPr lang="en-US" sz="1600" i="1" dirty="0">
                <a:latin typeface="Times New Roman" pitchFamily="18" charset="0"/>
                <a:cs typeface="Times New Roman" pitchFamily="18" charset="0"/>
              </a:rPr>
              <a:t>T</a:t>
            </a:r>
            <a:r>
              <a:rPr lang="el-GR" sz="1600" baseline="-25000" dirty="0">
                <a:latin typeface="Times New Roman" pitchFamily="18" charset="0"/>
                <a:cs typeface="Times New Roman" pitchFamily="18" charset="0"/>
              </a:rPr>
              <a:t>α</a:t>
            </a:r>
            <a:endParaRPr lang="el-GR" sz="1600" dirty="0">
              <a:latin typeface="Times New Roman" pitchFamily="18" charset="0"/>
              <a:cs typeface="Times New Roman" pitchFamily="18" charset="0"/>
            </a:endParaRPr>
          </a:p>
        </p:txBody>
      </p:sp>
      <p:sp>
        <p:nvSpPr>
          <p:cNvPr id="46100" name="Text Box 18"/>
          <p:cNvSpPr txBox="1">
            <a:spLocks noChangeArrowheads="1"/>
          </p:cNvSpPr>
          <p:nvPr/>
        </p:nvSpPr>
        <p:spPr bwMode="auto">
          <a:xfrm>
            <a:off x="6578600" y="5967413"/>
            <a:ext cx="2852738" cy="584200"/>
          </a:xfrm>
          <a:prstGeom prst="rect">
            <a:avLst/>
          </a:prstGeom>
          <a:noFill/>
          <a:ln w="9525">
            <a:noFill/>
            <a:miter lim="800000"/>
            <a:headEnd/>
            <a:tailEnd/>
          </a:ln>
        </p:spPr>
        <p:txBody>
          <a:bodyPr>
            <a:spAutoFit/>
          </a:bodyPr>
          <a:lstStyle/>
          <a:p>
            <a:pPr>
              <a:spcBef>
                <a:spcPct val="50000"/>
              </a:spcBef>
            </a:pPr>
            <a:r>
              <a:rPr lang="en-US" sz="1600" dirty="0">
                <a:latin typeface="Times New Roman" pitchFamily="18" charset="0"/>
                <a:cs typeface="Times New Roman" pitchFamily="18" charset="0"/>
              </a:rPr>
              <a:t>Nonequilibrium steady state established</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2"/>
          <p:cNvSpPr>
            <a:spLocks noGrp="1" noChangeArrowheads="1"/>
          </p:cNvSpPr>
          <p:nvPr>
            <p:ph type="title"/>
          </p:nvPr>
        </p:nvSpPr>
        <p:spPr/>
        <p:txBody>
          <a:bodyPr>
            <a:normAutofit/>
          </a:bodyPr>
          <a:lstStyle/>
          <a:p>
            <a:r>
              <a:rPr lang="en-US" dirty="0" smtClean="0"/>
              <a:t>Sudden Switch-on</a:t>
            </a:r>
          </a:p>
        </p:txBody>
      </p:sp>
      <p:sp>
        <p:nvSpPr>
          <p:cNvPr id="46082" name="Slide Number Placeholder 4"/>
          <p:cNvSpPr>
            <a:spLocks noGrp="1"/>
          </p:cNvSpPr>
          <p:nvPr>
            <p:ph type="sldNum" sz="quarter" idx="12"/>
          </p:nvPr>
        </p:nvSpPr>
        <p:spPr>
          <a:noFill/>
        </p:spPr>
        <p:txBody>
          <a:bodyPr/>
          <a:lstStyle/>
          <a:p>
            <a:fld id="{1AF897A5-89D1-4390-9A23-5BC6378C6A36}" type="slidenum">
              <a:rPr lang="en-US" smtClean="0">
                <a:latin typeface="Arial" charset="0"/>
                <a:cs typeface="Arial" charset="0"/>
              </a:rPr>
              <a:pPr/>
              <a:t>50</a:t>
            </a:fld>
            <a:endParaRPr lang="en-US" smtClean="0">
              <a:latin typeface="Arial" charset="0"/>
              <a:cs typeface="Arial" charset="0"/>
            </a:endParaRPr>
          </a:p>
        </p:txBody>
      </p:sp>
      <p:sp>
        <p:nvSpPr>
          <p:cNvPr id="46085" name="Slide Number Placeholder 5"/>
          <p:cNvSpPr txBox="1">
            <a:spLocks/>
          </p:cNvSpPr>
          <p:nvPr/>
        </p:nvSpPr>
        <p:spPr bwMode="auto">
          <a:xfrm>
            <a:off x="7046913" y="7216775"/>
            <a:ext cx="1903412" cy="457200"/>
          </a:xfrm>
          <a:prstGeom prst="rect">
            <a:avLst/>
          </a:prstGeom>
          <a:noFill/>
          <a:ln w="9525">
            <a:noFill/>
            <a:miter lim="800000"/>
            <a:headEnd/>
            <a:tailEnd/>
          </a:ln>
        </p:spPr>
        <p:txBody>
          <a:bodyPr/>
          <a:lstStyle/>
          <a:p>
            <a:fld id="{438EA4FD-5716-4EE2-A04D-48ABC679A494}" type="slidenum">
              <a:rPr lang="en-US"/>
              <a:pPr/>
              <a:t>50</a:t>
            </a:fld>
            <a:endParaRPr lang="en-US"/>
          </a:p>
        </p:txBody>
      </p:sp>
      <p:sp>
        <p:nvSpPr>
          <p:cNvPr id="46086" name="Line 4"/>
          <p:cNvSpPr>
            <a:spLocks noChangeShapeType="1"/>
          </p:cNvSpPr>
          <p:nvPr/>
        </p:nvSpPr>
        <p:spPr bwMode="auto">
          <a:xfrm>
            <a:off x="406400" y="5235575"/>
            <a:ext cx="8077200" cy="0"/>
          </a:xfrm>
          <a:prstGeom prst="line">
            <a:avLst/>
          </a:prstGeom>
          <a:noFill/>
          <a:ln w="9525">
            <a:solidFill>
              <a:schemeClr val="tx1"/>
            </a:solidFill>
            <a:round/>
            <a:headEnd/>
            <a:tailEnd type="triangle" w="med" len="med"/>
          </a:ln>
        </p:spPr>
        <p:txBody>
          <a:bodyPr/>
          <a:lstStyle/>
          <a:p>
            <a:endParaRPr lang="en-US"/>
          </a:p>
        </p:txBody>
      </p:sp>
      <p:sp>
        <p:nvSpPr>
          <p:cNvPr id="46088" name="Line 6"/>
          <p:cNvSpPr>
            <a:spLocks noChangeShapeType="1"/>
          </p:cNvSpPr>
          <p:nvPr/>
        </p:nvSpPr>
        <p:spPr bwMode="auto">
          <a:xfrm>
            <a:off x="4038600" y="4930775"/>
            <a:ext cx="0" cy="685800"/>
          </a:xfrm>
          <a:prstGeom prst="line">
            <a:avLst/>
          </a:prstGeom>
          <a:noFill/>
          <a:ln w="9525">
            <a:solidFill>
              <a:schemeClr val="tx1"/>
            </a:solidFill>
            <a:round/>
            <a:headEnd/>
            <a:tailEnd/>
          </a:ln>
        </p:spPr>
        <p:txBody>
          <a:bodyPr/>
          <a:lstStyle/>
          <a:p>
            <a:endParaRPr lang="en-US"/>
          </a:p>
        </p:txBody>
      </p:sp>
      <p:sp>
        <p:nvSpPr>
          <p:cNvPr id="46089" name="Text Box 7"/>
          <p:cNvSpPr txBox="1">
            <a:spLocks noChangeArrowheads="1"/>
          </p:cNvSpPr>
          <p:nvPr/>
        </p:nvSpPr>
        <p:spPr bwMode="auto">
          <a:xfrm>
            <a:off x="7512050" y="5576888"/>
            <a:ext cx="838200" cy="366712"/>
          </a:xfrm>
          <a:prstGeom prst="rect">
            <a:avLst/>
          </a:prstGeom>
          <a:noFill/>
          <a:ln w="9525">
            <a:noFill/>
            <a:miter lim="800000"/>
            <a:headEnd/>
            <a:tailEnd/>
          </a:ln>
        </p:spPr>
        <p:txBody>
          <a:bodyPr>
            <a:spAutoFit/>
          </a:bodyPr>
          <a:lstStyle/>
          <a:p>
            <a:pPr>
              <a:spcBef>
                <a:spcPct val="50000"/>
              </a:spcBef>
            </a:pPr>
            <a:r>
              <a:rPr lang="en-US" i="1" dirty="0"/>
              <a:t>t</a:t>
            </a:r>
            <a:r>
              <a:rPr lang="en-US" dirty="0"/>
              <a:t> = </a:t>
            </a:r>
            <a:r>
              <a:rPr lang="en-US" dirty="0" smtClean="0"/>
              <a:t>∞</a:t>
            </a:r>
            <a:endParaRPr lang="en-US" dirty="0"/>
          </a:p>
        </p:txBody>
      </p:sp>
      <p:sp>
        <p:nvSpPr>
          <p:cNvPr id="46090" name="Text Box 8"/>
          <p:cNvSpPr txBox="1">
            <a:spLocks noChangeArrowheads="1"/>
          </p:cNvSpPr>
          <p:nvPr/>
        </p:nvSpPr>
        <p:spPr bwMode="auto">
          <a:xfrm>
            <a:off x="330200" y="5235575"/>
            <a:ext cx="1219200" cy="366713"/>
          </a:xfrm>
          <a:prstGeom prst="rect">
            <a:avLst/>
          </a:prstGeom>
          <a:noFill/>
          <a:ln w="9525">
            <a:noFill/>
            <a:miter lim="800000"/>
            <a:headEnd/>
            <a:tailEnd/>
          </a:ln>
        </p:spPr>
        <p:txBody>
          <a:bodyPr>
            <a:spAutoFit/>
          </a:bodyPr>
          <a:lstStyle/>
          <a:p>
            <a:pPr>
              <a:spcBef>
                <a:spcPct val="50000"/>
              </a:spcBef>
            </a:pPr>
            <a:r>
              <a:rPr lang="en-US" i="1"/>
              <a:t>t </a:t>
            </a:r>
            <a:r>
              <a:rPr lang="en-US"/>
              <a:t>= </a:t>
            </a:r>
            <a:r>
              <a:rPr lang="en-US">
                <a:cs typeface="Times New Roman" pitchFamily="18" charset="0"/>
                <a:sym typeface="Symbol" pitchFamily="18" charset="2"/>
              </a:rPr>
              <a:t>− </a:t>
            </a:r>
            <a:r>
              <a:rPr lang="en-US">
                <a:latin typeface="Comic Sans MS" pitchFamily="66" charset="0"/>
                <a:sym typeface="Symbol" pitchFamily="18" charset="2"/>
              </a:rPr>
              <a:t></a:t>
            </a:r>
          </a:p>
        </p:txBody>
      </p:sp>
      <p:sp>
        <p:nvSpPr>
          <p:cNvPr id="46091" name="Text Box 9"/>
          <p:cNvSpPr txBox="1">
            <a:spLocks noChangeArrowheads="1"/>
          </p:cNvSpPr>
          <p:nvPr/>
        </p:nvSpPr>
        <p:spPr bwMode="auto">
          <a:xfrm>
            <a:off x="254000" y="4487863"/>
            <a:ext cx="1447800" cy="338137"/>
          </a:xfrm>
          <a:prstGeom prst="rect">
            <a:avLst/>
          </a:prstGeom>
          <a:noFill/>
          <a:ln w="9525">
            <a:noFill/>
            <a:miter lim="800000"/>
            <a:headEnd/>
            <a:tailEnd/>
          </a:ln>
        </p:spPr>
        <p:txBody>
          <a:bodyPr>
            <a:spAutoFit/>
          </a:bodyPr>
          <a:lstStyle/>
          <a:p>
            <a:pPr>
              <a:spcBef>
                <a:spcPct val="50000"/>
              </a:spcBef>
            </a:pPr>
            <a:r>
              <a:rPr lang="en-US" sz="1600" i="1"/>
              <a:t>H</a:t>
            </a:r>
            <a:r>
              <a:rPr lang="en-US" sz="1600" baseline="-25000"/>
              <a:t>L</a:t>
            </a:r>
            <a:r>
              <a:rPr lang="en-US" sz="1600"/>
              <a:t>+</a:t>
            </a:r>
            <a:r>
              <a:rPr lang="en-US" sz="1600" i="1"/>
              <a:t>H</a:t>
            </a:r>
            <a:r>
              <a:rPr lang="en-US" sz="1600" baseline="-25000"/>
              <a:t>C</a:t>
            </a:r>
            <a:r>
              <a:rPr lang="en-US" sz="1600"/>
              <a:t>+</a:t>
            </a:r>
            <a:r>
              <a:rPr lang="en-US" sz="1600" i="1"/>
              <a:t>H</a:t>
            </a:r>
            <a:r>
              <a:rPr lang="en-US" sz="1600" baseline="-25000"/>
              <a:t>R</a:t>
            </a:r>
            <a:endParaRPr lang="en-US" sz="1600"/>
          </a:p>
        </p:txBody>
      </p:sp>
      <p:sp>
        <p:nvSpPr>
          <p:cNvPr id="46093" name="Text Box 11"/>
          <p:cNvSpPr txBox="1">
            <a:spLocks noChangeArrowheads="1"/>
          </p:cNvSpPr>
          <p:nvPr/>
        </p:nvSpPr>
        <p:spPr bwMode="auto">
          <a:xfrm>
            <a:off x="4572000" y="2286000"/>
            <a:ext cx="2133600" cy="338138"/>
          </a:xfrm>
          <a:prstGeom prst="rect">
            <a:avLst/>
          </a:prstGeom>
          <a:noFill/>
          <a:ln w="9525">
            <a:noFill/>
            <a:miter lim="800000"/>
            <a:headEnd/>
            <a:tailEnd/>
          </a:ln>
        </p:spPr>
        <p:txBody>
          <a:bodyPr>
            <a:spAutoFit/>
          </a:bodyPr>
          <a:lstStyle/>
          <a:p>
            <a:pPr>
              <a:spcBef>
                <a:spcPct val="50000"/>
              </a:spcBef>
            </a:pPr>
            <a:r>
              <a:rPr lang="en-US" sz="1600" i="1"/>
              <a:t>H</a:t>
            </a:r>
            <a:r>
              <a:rPr lang="en-US" sz="1600" baseline="-25000"/>
              <a:t>L</a:t>
            </a:r>
            <a:r>
              <a:rPr lang="en-US" sz="1600"/>
              <a:t>+</a:t>
            </a:r>
            <a:r>
              <a:rPr lang="en-US" sz="1600" i="1"/>
              <a:t>H</a:t>
            </a:r>
            <a:r>
              <a:rPr lang="en-US" sz="1600" baseline="-25000"/>
              <a:t>C</a:t>
            </a:r>
            <a:r>
              <a:rPr lang="en-US" sz="1600"/>
              <a:t>+</a:t>
            </a:r>
            <a:r>
              <a:rPr lang="en-US" sz="1600" i="1"/>
              <a:t>H</a:t>
            </a:r>
            <a:r>
              <a:rPr lang="en-US" sz="1600" baseline="-25000"/>
              <a:t>R </a:t>
            </a:r>
            <a:r>
              <a:rPr lang="en-US" sz="1600"/>
              <a:t>+</a:t>
            </a:r>
            <a:r>
              <a:rPr lang="en-US" sz="1600" i="1"/>
              <a:t>V</a:t>
            </a:r>
            <a:r>
              <a:rPr lang="en-US" sz="1600"/>
              <a:t> +</a:t>
            </a:r>
            <a:r>
              <a:rPr lang="en-US" sz="1600" i="1"/>
              <a:t>H</a:t>
            </a:r>
            <a:r>
              <a:rPr lang="en-US" sz="1600" baseline="-25000"/>
              <a:t>n</a:t>
            </a:r>
            <a:endParaRPr lang="en-US" sz="1600"/>
          </a:p>
        </p:txBody>
      </p:sp>
      <p:sp>
        <p:nvSpPr>
          <p:cNvPr id="46094" name="Text Box 12"/>
          <p:cNvSpPr txBox="1">
            <a:spLocks noChangeArrowheads="1"/>
          </p:cNvSpPr>
          <p:nvPr/>
        </p:nvSpPr>
        <p:spPr bwMode="auto">
          <a:xfrm>
            <a:off x="635000" y="4854575"/>
            <a:ext cx="577850" cy="396875"/>
          </a:xfrm>
          <a:prstGeom prst="rect">
            <a:avLst/>
          </a:prstGeom>
          <a:noFill/>
          <a:ln w="9525">
            <a:noFill/>
            <a:miter lim="800000"/>
            <a:headEnd/>
            <a:tailEnd/>
          </a:ln>
        </p:spPr>
        <p:txBody>
          <a:bodyPr>
            <a:spAutoFit/>
          </a:bodyPr>
          <a:lstStyle/>
          <a:p>
            <a:pPr>
              <a:spcBef>
                <a:spcPct val="50000"/>
              </a:spcBef>
            </a:pPr>
            <a:r>
              <a:rPr lang="en-US" sz="2000" i="1"/>
              <a:t>g</a:t>
            </a:r>
            <a:r>
              <a:rPr lang="el-GR" sz="2000" i="1" baseline="-25000">
                <a:sym typeface="Symbol" pitchFamily="18" charset="2"/>
              </a:rPr>
              <a:t></a:t>
            </a:r>
            <a:endParaRPr lang="el-GR" sz="2000" i="1">
              <a:sym typeface="Symbol" pitchFamily="18" charset="2"/>
            </a:endParaRPr>
          </a:p>
        </p:txBody>
      </p:sp>
      <p:sp>
        <p:nvSpPr>
          <p:cNvPr id="46098" name="Text Box 16"/>
          <p:cNvSpPr txBox="1">
            <a:spLocks noChangeArrowheads="1"/>
          </p:cNvSpPr>
          <p:nvPr/>
        </p:nvSpPr>
        <p:spPr bwMode="auto">
          <a:xfrm>
            <a:off x="4572000" y="3505200"/>
            <a:ext cx="2209800" cy="338138"/>
          </a:xfrm>
          <a:prstGeom prst="rect">
            <a:avLst/>
          </a:prstGeom>
          <a:noFill/>
          <a:ln w="9525">
            <a:noFill/>
            <a:miter lim="800000"/>
            <a:headEnd/>
            <a:tailEnd/>
          </a:ln>
        </p:spPr>
        <p:txBody>
          <a:bodyPr>
            <a:spAutoFit/>
          </a:bodyPr>
          <a:lstStyle/>
          <a:p>
            <a:pPr>
              <a:spcBef>
                <a:spcPct val="50000"/>
              </a:spcBef>
            </a:pPr>
            <a:r>
              <a:rPr lang="en-US" sz="1600" dirty="0">
                <a:latin typeface="Times New Roman" pitchFamily="18" charset="0"/>
                <a:cs typeface="Times New Roman" pitchFamily="18" charset="0"/>
              </a:rPr>
              <a:t>Green’s </a:t>
            </a:r>
            <a:r>
              <a:rPr lang="en-US" sz="1600" dirty="0" smtClean="0">
                <a:latin typeface="Times New Roman" pitchFamily="18" charset="0"/>
                <a:cs typeface="Times New Roman" pitchFamily="18" charset="0"/>
              </a:rPr>
              <a:t>function </a:t>
            </a:r>
            <a:r>
              <a:rPr lang="en-US" sz="1600" i="1" dirty="0" smtClean="0">
                <a:latin typeface="Times New Roman" pitchFamily="18" charset="0"/>
                <a:cs typeface="Times New Roman" pitchFamily="18" charset="0"/>
              </a:rPr>
              <a:t>G</a:t>
            </a:r>
            <a:endParaRPr lang="en-US" sz="1600" i="1" dirty="0">
              <a:latin typeface="Times New Roman" pitchFamily="18" charset="0"/>
              <a:cs typeface="Times New Roman" pitchFamily="18" charset="0"/>
            </a:endParaRPr>
          </a:p>
        </p:txBody>
      </p:sp>
      <p:sp>
        <p:nvSpPr>
          <p:cNvPr id="46099" name="Text Box 17"/>
          <p:cNvSpPr txBox="1">
            <a:spLocks noChangeArrowheads="1"/>
          </p:cNvSpPr>
          <p:nvPr/>
        </p:nvSpPr>
        <p:spPr bwMode="auto">
          <a:xfrm>
            <a:off x="330200" y="5540375"/>
            <a:ext cx="1905000" cy="338138"/>
          </a:xfrm>
          <a:prstGeom prst="rect">
            <a:avLst/>
          </a:prstGeom>
          <a:noFill/>
          <a:ln w="9525">
            <a:noFill/>
            <a:miter lim="800000"/>
            <a:headEnd/>
            <a:tailEnd/>
          </a:ln>
        </p:spPr>
        <p:txBody>
          <a:bodyPr>
            <a:spAutoFit/>
          </a:bodyPr>
          <a:lstStyle/>
          <a:p>
            <a:pPr>
              <a:spcBef>
                <a:spcPct val="50000"/>
              </a:spcBef>
            </a:pPr>
            <a:r>
              <a:rPr lang="en-US" sz="1600" dirty="0">
                <a:latin typeface="Times New Roman" pitchFamily="18" charset="0"/>
                <a:cs typeface="Times New Roman" pitchFamily="18" charset="0"/>
              </a:rPr>
              <a:t>Equilibrium at </a:t>
            </a:r>
            <a:r>
              <a:rPr lang="en-US" sz="1600" i="1" dirty="0">
                <a:latin typeface="Times New Roman" pitchFamily="18" charset="0"/>
                <a:cs typeface="Times New Roman" pitchFamily="18" charset="0"/>
              </a:rPr>
              <a:t>T</a:t>
            </a:r>
            <a:r>
              <a:rPr lang="el-GR" sz="1600" baseline="-25000" dirty="0">
                <a:latin typeface="Times New Roman" pitchFamily="18" charset="0"/>
                <a:cs typeface="Times New Roman" pitchFamily="18" charset="0"/>
              </a:rPr>
              <a:t>α</a:t>
            </a:r>
            <a:endParaRPr lang="el-GR" sz="1600" dirty="0">
              <a:latin typeface="Times New Roman" pitchFamily="18" charset="0"/>
              <a:cs typeface="Times New Roman" pitchFamily="18" charset="0"/>
            </a:endParaRPr>
          </a:p>
        </p:txBody>
      </p:sp>
      <p:sp>
        <p:nvSpPr>
          <p:cNvPr id="46100" name="Text Box 18"/>
          <p:cNvSpPr txBox="1">
            <a:spLocks noChangeArrowheads="1"/>
          </p:cNvSpPr>
          <p:nvPr/>
        </p:nvSpPr>
        <p:spPr bwMode="auto">
          <a:xfrm>
            <a:off x="6578600" y="5967413"/>
            <a:ext cx="2852738" cy="584200"/>
          </a:xfrm>
          <a:prstGeom prst="rect">
            <a:avLst/>
          </a:prstGeom>
          <a:noFill/>
          <a:ln w="9525">
            <a:noFill/>
            <a:miter lim="800000"/>
            <a:headEnd/>
            <a:tailEnd/>
          </a:ln>
        </p:spPr>
        <p:txBody>
          <a:bodyPr>
            <a:spAutoFit/>
          </a:bodyPr>
          <a:lstStyle/>
          <a:p>
            <a:pPr>
              <a:spcBef>
                <a:spcPct val="50000"/>
              </a:spcBef>
            </a:pPr>
            <a:r>
              <a:rPr lang="en-US" sz="1600" dirty="0">
                <a:latin typeface="Times New Roman" pitchFamily="18" charset="0"/>
                <a:cs typeface="Times New Roman" pitchFamily="18" charset="0"/>
              </a:rPr>
              <a:t>Nonequilibrium steady state established</a:t>
            </a:r>
          </a:p>
        </p:txBody>
      </p:sp>
      <p:sp>
        <p:nvSpPr>
          <p:cNvPr id="20" name="Text Box 7"/>
          <p:cNvSpPr txBox="1">
            <a:spLocks noChangeArrowheads="1"/>
          </p:cNvSpPr>
          <p:nvPr/>
        </p:nvSpPr>
        <p:spPr bwMode="auto">
          <a:xfrm>
            <a:off x="3733800" y="5729288"/>
            <a:ext cx="838200" cy="366712"/>
          </a:xfrm>
          <a:prstGeom prst="rect">
            <a:avLst/>
          </a:prstGeom>
          <a:noFill/>
          <a:ln w="9525">
            <a:noFill/>
            <a:miter lim="800000"/>
            <a:headEnd/>
            <a:tailEnd/>
          </a:ln>
        </p:spPr>
        <p:txBody>
          <a:bodyPr>
            <a:spAutoFit/>
          </a:bodyPr>
          <a:lstStyle/>
          <a:p>
            <a:pPr>
              <a:spcBef>
                <a:spcPct val="50000"/>
              </a:spcBef>
            </a:pPr>
            <a:r>
              <a:rPr lang="en-US" i="1" dirty="0"/>
              <a:t>t</a:t>
            </a:r>
            <a:r>
              <a:rPr lang="en-US" dirty="0"/>
              <a:t> </a:t>
            </a:r>
            <a:r>
              <a:rPr lang="en-US" dirty="0" smtClean="0"/>
              <a:t>=</a:t>
            </a:r>
            <a:r>
              <a:rPr lang="en-US" i="1" dirty="0" smtClean="0"/>
              <a:t>t</a:t>
            </a:r>
            <a:r>
              <a:rPr lang="en-US" baseline="-25000" dirty="0" smtClean="0"/>
              <a:t>0</a:t>
            </a:r>
            <a:endParaRPr lang="en-US" baseline="-25000" dirty="0"/>
          </a:p>
        </p:txBody>
      </p:sp>
      <p:cxnSp>
        <p:nvCxnSpPr>
          <p:cNvPr id="22" name="Elbow Connector 21"/>
          <p:cNvCxnSpPr/>
          <p:nvPr/>
        </p:nvCxnSpPr>
        <p:spPr>
          <a:xfrm flipV="1">
            <a:off x="1447800" y="4114800"/>
            <a:ext cx="5181600" cy="685800"/>
          </a:xfrm>
          <a:prstGeom prst="bentConnector3">
            <a:avLst>
              <a:gd name="adj1" fmla="val 50000"/>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Rectangle 2"/>
          <p:cNvSpPr>
            <a:spLocks noGrp="1" noChangeArrowheads="1"/>
          </p:cNvSpPr>
          <p:nvPr>
            <p:ph type="title"/>
          </p:nvPr>
        </p:nvSpPr>
        <p:spPr/>
        <p:txBody>
          <a:bodyPr/>
          <a:lstStyle/>
          <a:p>
            <a:r>
              <a:rPr lang="en-US" smtClean="0"/>
              <a:t>Three regions</a:t>
            </a:r>
          </a:p>
        </p:txBody>
      </p:sp>
      <p:sp>
        <p:nvSpPr>
          <p:cNvPr id="24579" name="Slide Number Placeholder 4"/>
          <p:cNvSpPr>
            <a:spLocks noGrp="1"/>
          </p:cNvSpPr>
          <p:nvPr>
            <p:ph type="sldNum" sz="quarter" idx="12"/>
          </p:nvPr>
        </p:nvSpPr>
        <p:spPr>
          <a:noFill/>
        </p:spPr>
        <p:txBody>
          <a:bodyPr/>
          <a:lstStyle/>
          <a:p>
            <a:fld id="{671F4AE9-6375-4907-AC8B-EAA839AA61BD}" type="slidenum">
              <a:rPr lang="en-US" smtClean="0">
                <a:latin typeface="Arial" charset="0"/>
                <a:cs typeface="Arial" charset="0"/>
              </a:rPr>
              <a:pPr/>
              <a:t>51</a:t>
            </a:fld>
            <a:endParaRPr lang="en-US" smtClean="0">
              <a:latin typeface="Arial" charset="0"/>
              <a:cs typeface="Arial" charset="0"/>
            </a:endParaRPr>
          </a:p>
        </p:txBody>
      </p:sp>
      <p:sp>
        <p:nvSpPr>
          <p:cNvPr id="24581" name="Slide Number Placeholder 5"/>
          <p:cNvSpPr txBox="1">
            <a:spLocks/>
          </p:cNvSpPr>
          <p:nvPr/>
        </p:nvSpPr>
        <p:spPr bwMode="auto">
          <a:xfrm>
            <a:off x="7046913" y="7216775"/>
            <a:ext cx="1903412" cy="457200"/>
          </a:xfrm>
          <a:prstGeom prst="rect">
            <a:avLst/>
          </a:prstGeom>
          <a:noFill/>
          <a:ln w="9525">
            <a:noFill/>
            <a:miter lim="800000"/>
            <a:headEnd/>
            <a:tailEnd/>
          </a:ln>
        </p:spPr>
        <p:txBody>
          <a:bodyPr/>
          <a:lstStyle/>
          <a:p>
            <a:fld id="{DD7E7EDE-53CA-4B6F-97E4-44364C4B4FB5}" type="slidenum">
              <a:rPr lang="en-US"/>
              <a:pPr/>
              <a:t>51</a:t>
            </a:fld>
            <a:endParaRPr lang="en-US"/>
          </a:p>
        </p:txBody>
      </p:sp>
      <p:graphicFrame>
        <p:nvGraphicFramePr>
          <p:cNvPr id="24578" name="Object 2"/>
          <p:cNvGraphicFramePr>
            <a:graphicFrameLocks noChangeAspect="1"/>
          </p:cNvGraphicFramePr>
          <p:nvPr/>
        </p:nvGraphicFramePr>
        <p:xfrm>
          <a:off x="741363" y="1814513"/>
          <a:ext cx="7693025" cy="3284537"/>
        </p:xfrm>
        <a:graphic>
          <a:graphicData uri="http://schemas.openxmlformats.org/presentationml/2006/ole">
            <p:oleObj spid="_x0000_s61442" name="方程式" r:id="rId4" imgW="3213000" imgH="1371600" progId="Equation.3">
              <p:embed/>
            </p:oleObj>
          </a:graphicData>
        </a:graphic>
      </p:graphicFrame>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Rectangle 2"/>
          <p:cNvSpPr>
            <a:spLocks noGrp="1" noChangeArrowheads="1"/>
          </p:cNvSpPr>
          <p:nvPr>
            <p:ph type="title"/>
          </p:nvPr>
        </p:nvSpPr>
        <p:spPr/>
        <p:txBody>
          <a:bodyPr>
            <a:normAutofit fontScale="90000"/>
          </a:bodyPr>
          <a:lstStyle/>
          <a:p>
            <a:r>
              <a:rPr lang="en-US" smtClean="0"/>
              <a:t>Heisenberg equations of motion in three regions</a:t>
            </a:r>
          </a:p>
        </p:txBody>
      </p:sp>
      <p:sp>
        <p:nvSpPr>
          <p:cNvPr id="25603" name="Slide Number Placeholder 4"/>
          <p:cNvSpPr>
            <a:spLocks noGrp="1"/>
          </p:cNvSpPr>
          <p:nvPr>
            <p:ph type="sldNum" sz="quarter" idx="12"/>
          </p:nvPr>
        </p:nvSpPr>
        <p:spPr>
          <a:noFill/>
        </p:spPr>
        <p:txBody>
          <a:bodyPr/>
          <a:lstStyle/>
          <a:p>
            <a:fld id="{04E1F472-7337-4A94-92A8-12B3961929C6}" type="slidenum">
              <a:rPr lang="en-US" smtClean="0">
                <a:latin typeface="Arial" charset="0"/>
                <a:cs typeface="Arial" charset="0"/>
              </a:rPr>
              <a:pPr/>
              <a:t>52</a:t>
            </a:fld>
            <a:endParaRPr lang="en-US" smtClean="0">
              <a:latin typeface="Arial" charset="0"/>
              <a:cs typeface="Arial" charset="0"/>
            </a:endParaRPr>
          </a:p>
        </p:txBody>
      </p:sp>
      <p:sp>
        <p:nvSpPr>
          <p:cNvPr id="25605" name="Slide Number Placeholder 5"/>
          <p:cNvSpPr txBox="1">
            <a:spLocks/>
          </p:cNvSpPr>
          <p:nvPr/>
        </p:nvSpPr>
        <p:spPr bwMode="auto">
          <a:xfrm>
            <a:off x="7046913" y="7216775"/>
            <a:ext cx="1903412" cy="457200"/>
          </a:xfrm>
          <a:prstGeom prst="rect">
            <a:avLst/>
          </a:prstGeom>
          <a:noFill/>
          <a:ln w="9525">
            <a:noFill/>
            <a:miter lim="800000"/>
            <a:headEnd/>
            <a:tailEnd/>
          </a:ln>
        </p:spPr>
        <p:txBody>
          <a:bodyPr/>
          <a:lstStyle/>
          <a:p>
            <a:fld id="{6CC411DC-B050-4B57-9CD8-B889D42C632D}" type="slidenum">
              <a:rPr lang="en-US"/>
              <a:pPr/>
              <a:t>52</a:t>
            </a:fld>
            <a:endParaRPr lang="en-US"/>
          </a:p>
        </p:txBody>
      </p:sp>
      <p:graphicFrame>
        <p:nvGraphicFramePr>
          <p:cNvPr id="25602" name="Object 2"/>
          <p:cNvGraphicFramePr>
            <a:graphicFrameLocks noChangeAspect="1"/>
          </p:cNvGraphicFramePr>
          <p:nvPr/>
        </p:nvGraphicFramePr>
        <p:xfrm>
          <a:off x="385763" y="1938338"/>
          <a:ext cx="8551862" cy="3459162"/>
        </p:xfrm>
        <a:graphic>
          <a:graphicData uri="http://schemas.openxmlformats.org/presentationml/2006/ole">
            <p:oleObj spid="_x0000_s62466" name="Equation" r:id="rId4" imgW="3860640" imgH="1562040" progId="Equation.DSMT4">
              <p:embed/>
            </p:oleObj>
          </a:graphicData>
        </a:graphic>
      </p:graphicFrame>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Force Constant Matrix</a:t>
            </a:r>
            <a:endParaRPr lang="en-US" dirty="0"/>
          </a:p>
        </p:txBody>
      </p:sp>
      <p:sp>
        <p:nvSpPr>
          <p:cNvPr id="3" name="Slide Number Placeholder 2"/>
          <p:cNvSpPr>
            <a:spLocks noGrp="1"/>
          </p:cNvSpPr>
          <p:nvPr>
            <p:ph type="sldNum" sz="quarter" idx="12"/>
          </p:nvPr>
        </p:nvSpPr>
        <p:spPr/>
        <p:txBody>
          <a:bodyPr/>
          <a:lstStyle/>
          <a:p>
            <a:fld id="{7E871153-6649-4551-B5D2-CF9E4672F172}" type="slidenum">
              <a:rPr lang="en-US" smtClean="0"/>
              <a:pPr/>
              <a:t>53</a:t>
            </a:fld>
            <a:endParaRPr lang="en-US"/>
          </a:p>
        </p:txBody>
      </p:sp>
      <p:graphicFrame>
        <p:nvGraphicFramePr>
          <p:cNvPr id="4" name="Object 3"/>
          <p:cNvGraphicFramePr>
            <a:graphicFrameLocks noChangeAspect="1"/>
          </p:cNvGraphicFramePr>
          <p:nvPr/>
        </p:nvGraphicFramePr>
        <p:xfrm>
          <a:off x="1676400" y="1545023"/>
          <a:ext cx="5930900" cy="4855777"/>
        </p:xfrm>
        <a:graphic>
          <a:graphicData uri="http://schemas.openxmlformats.org/presentationml/2006/ole">
            <p:oleObj spid="_x0000_s168962" name="Equation" r:id="rId3" imgW="6375240" imgH="5219640" progId="Equation.DSMT4">
              <p:embed/>
            </p:oleObj>
          </a:graphicData>
        </a:graphic>
      </p:graphicFrame>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Rectangle 5"/>
          <p:cNvSpPr>
            <a:spLocks noGrp="1" noChangeArrowheads="1"/>
          </p:cNvSpPr>
          <p:nvPr>
            <p:ph type="title"/>
          </p:nvPr>
        </p:nvSpPr>
        <p:spPr>
          <a:noFill/>
        </p:spPr>
        <p:txBody>
          <a:bodyPr/>
          <a:lstStyle/>
          <a:p>
            <a:r>
              <a:rPr lang="en-US" smtClean="0"/>
              <a:t>Relation between g and G</a:t>
            </a:r>
            <a:r>
              <a:rPr lang="en-US" sz="1600" smtClean="0"/>
              <a:t>0</a:t>
            </a:r>
          </a:p>
        </p:txBody>
      </p:sp>
      <p:sp>
        <p:nvSpPr>
          <p:cNvPr id="26627" name="Slide Number Placeholder 4"/>
          <p:cNvSpPr>
            <a:spLocks noGrp="1"/>
          </p:cNvSpPr>
          <p:nvPr>
            <p:ph type="sldNum" sz="quarter" idx="12"/>
          </p:nvPr>
        </p:nvSpPr>
        <p:spPr>
          <a:noFill/>
        </p:spPr>
        <p:txBody>
          <a:bodyPr/>
          <a:lstStyle/>
          <a:p>
            <a:fld id="{096DF3EE-2E09-4A7D-BD19-BB95C1D7B5AA}" type="slidenum">
              <a:rPr lang="en-US" smtClean="0">
                <a:latin typeface="Arial" charset="0"/>
                <a:cs typeface="Arial" charset="0"/>
              </a:rPr>
              <a:pPr/>
              <a:t>54</a:t>
            </a:fld>
            <a:endParaRPr lang="en-US" smtClean="0">
              <a:latin typeface="Arial" charset="0"/>
              <a:cs typeface="Arial" charset="0"/>
            </a:endParaRPr>
          </a:p>
        </p:txBody>
      </p:sp>
      <p:sp>
        <p:nvSpPr>
          <p:cNvPr id="26629" name="Rectangle 3"/>
          <p:cNvSpPr>
            <a:spLocks noChangeArrowheads="1"/>
          </p:cNvSpPr>
          <p:nvPr/>
        </p:nvSpPr>
        <p:spPr bwMode="auto">
          <a:xfrm>
            <a:off x="550863" y="1316038"/>
            <a:ext cx="7770812" cy="4660900"/>
          </a:xfrm>
          <a:prstGeom prst="rect">
            <a:avLst/>
          </a:prstGeom>
          <a:noFill/>
          <a:ln w="9525">
            <a:noFill/>
            <a:miter lim="800000"/>
            <a:headEnd/>
            <a:tailEnd/>
          </a:ln>
        </p:spPr>
        <p:txBody>
          <a:bodyPr lIns="91405" tIns="45701" rIns="91405" bIns="45701"/>
          <a:lstStyle/>
          <a:p>
            <a:pPr marL="438150" indent="-438150" eaLnBrk="0" hangingPunct="0">
              <a:spcBef>
                <a:spcPct val="20000"/>
              </a:spcBef>
            </a:pPr>
            <a:r>
              <a:rPr lang="en-US" sz="2300" dirty="0">
                <a:solidFill>
                  <a:srgbClr val="003399"/>
                </a:solidFill>
                <a:latin typeface="Times New Roman" pitchFamily="18" charset="0"/>
                <a:cs typeface="Times New Roman" pitchFamily="18" charset="0"/>
              </a:rPr>
              <a:t>Equation of motion for </a:t>
            </a:r>
            <a:r>
              <a:rPr lang="en-US" sz="2300" i="1" dirty="0">
                <a:solidFill>
                  <a:srgbClr val="003399"/>
                </a:solidFill>
                <a:latin typeface="Times New Roman" pitchFamily="18" charset="0"/>
                <a:cs typeface="Times New Roman" pitchFamily="18" charset="0"/>
              </a:rPr>
              <a:t>G</a:t>
            </a:r>
            <a:r>
              <a:rPr lang="en-US" sz="1200" i="1" dirty="0">
                <a:solidFill>
                  <a:srgbClr val="003399"/>
                </a:solidFill>
                <a:latin typeface="Times New Roman" pitchFamily="18" charset="0"/>
                <a:cs typeface="Times New Roman" pitchFamily="18" charset="0"/>
              </a:rPr>
              <a:t>LC</a:t>
            </a:r>
            <a:endParaRPr lang="en-US" sz="1200" i="1" dirty="0">
              <a:solidFill>
                <a:srgbClr val="FF6600"/>
              </a:solidFill>
              <a:latin typeface="Times New Roman" pitchFamily="18" charset="0"/>
              <a:cs typeface="Times New Roman" pitchFamily="18" charset="0"/>
            </a:endParaRPr>
          </a:p>
        </p:txBody>
      </p:sp>
      <p:graphicFrame>
        <p:nvGraphicFramePr>
          <p:cNvPr id="26626" name="Object 5"/>
          <p:cNvGraphicFramePr>
            <a:graphicFrameLocks noChangeAspect="1"/>
          </p:cNvGraphicFramePr>
          <p:nvPr/>
        </p:nvGraphicFramePr>
        <p:xfrm>
          <a:off x="762000" y="1981200"/>
          <a:ext cx="7129463" cy="4395788"/>
        </p:xfrm>
        <a:graphic>
          <a:graphicData uri="http://schemas.openxmlformats.org/presentationml/2006/ole">
            <p:oleObj spid="_x0000_s63490" name="Equation" r:id="rId4" imgW="7124400" imgH="4394160" progId="Equation.DSMT4">
              <p:embed/>
            </p:oleObj>
          </a:graphicData>
        </a:graphic>
      </p:graphicFrame>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Rectangle 5"/>
          <p:cNvSpPr>
            <a:spLocks noGrp="1" noChangeArrowheads="1"/>
          </p:cNvSpPr>
          <p:nvPr>
            <p:ph type="title"/>
          </p:nvPr>
        </p:nvSpPr>
        <p:spPr>
          <a:xfrm>
            <a:off x="457200" y="0"/>
            <a:ext cx="8229600" cy="1143000"/>
          </a:xfrm>
          <a:noFill/>
        </p:spPr>
        <p:txBody>
          <a:bodyPr/>
          <a:lstStyle/>
          <a:p>
            <a:r>
              <a:rPr lang="en-US" dirty="0" smtClean="0"/>
              <a:t>Dyson equation for </a:t>
            </a:r>
            <a:r>
              <a:rPr lang="en-US" i="1" dirty="0" smtClean="0"/>
              <a:t>G</a:t>
            </a:r>
            <a:r>
              <a:rPr lang="en-US" sz="1600" i="1" dirty="0" smtClean="0"/>
              <a:t>CC</a:t>
            </a:r>
          </a:p>
        </p:txBody>
      </p:sp>
      <p:sp>
        <p:nvSpPr>
          <p:cNvPr id="27651" name="Slide Number Placeholder 4"/>
          <p:cNvSpPr>
            <a:spLocks noGrp="1"/>
          </p:cNvSpPr>
          <p:nvPr>
            <p:ph type="sldNum" sz="quarter" idx="12"/>
          </p:nvPr>
        </p:nvSpPr>
        <p:spPr>
          <a:noFill/>
        </p:spPr>
        <p:txBody>
          <a:bodyPr/>
          <a:lstStyle/>
          <a:p>
            <a:fld id="{452E254A-4FC5-4A40-99BB-AA05E01C02A8}" type="slidenum">
              <a:rPr lang="en-US" smtClean="0">
                <a:latin typeface="Arial" charset="0"/>
                <a:cs typeface="Arial" charset="0"/>
              </a:rPr>
              <a:pPr/>
              <a:t>55</a:t>
            </a:fld>
            <a:endParaRPr lang="en-US" smtClean="0">
              <a:latin typeface="Arial" charset="0"/>
              <a:cs typeface="Arial" charset="0"/>
            </a:endParaRPr>
          </a:p>
        </p:txBody>
      </p:sp>
      <p:graphicFrame>
        <p:nvGraphicFramePr>
          <p:cNvPr id="27650" name="Object 5"/>
          <p:cNvGraphicFramePr>
            <a:graphicFrameLocks noChangeAspect="1"/>
          </p:cNvGraphicFramePr>
          <p:nvPr/>
        </p:nvGraphicFramePr>
        <p:xfrm>
          <a:off x="534988" y="1087438"/>
          <a:ext cx="8129587" cy="5203825"/>
        </p:xfrm>
        <a:graphic>
          <a:graphicData uri="http://schemas.openxmlformats.org/presentationml/2006/ole">
            <p:oleObj spid="_x0000_s64514" name="方程式" r:id="rId4" imgW="3848040" imgH="2463480" progId="Equation.3">
              <p:embed/>
            </p:oleObj>
          </a:graphicData>
        </a:graphic>
      </p:graphicFrame>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Equation of Motion Way (ballistic system)</a:t>
            </a:r>
            <a:endParaRPr lang="en-US" dirty="0"/>
          </a:p>
        </p:txBody>
      </p:sp>
      <p:sp>
        <p:nvSpPr>
          <p:cNvPr id="3" name="Slide Number Placeholder 2"/>
          <p:cNvSpPr>
            <a:spLocks noGrp="1"/>
          </p:cNvSpPr>
          <p:nvPr>
            <p:ph type="sldNum" sz="quarter" idx="12"/>
          </p:nvPr>
        </p:nvSpPr>
        <p:spPr/>
        <p:txBody>
          <a:bodyPr/>
          <a:lstStyle/>
          <a:p>
            <a:fld id="{7E871153-6649-4551-B5D2-CF9E4672F172}" type="slidenum">
              <a:rPr lang="en-US" smtClean="0"/>
              <a:pPr/>
              <a:t>56</a:t>
            </a:fld>
            <a:endParaRPr lang="en-US"/>
          </a:p>
        </p:txBody>
      </p:sp>
      <p:graphicFrame>
        <p:nvGraphicFramePr>
          <p:cNvPr id="4" name="Object 3"/>
          <p:cNvGraphicFramePr>
            <a:graphicFrameLocks noChangeAspect="1"/>
          </p:cNvGraphicFramePr>
          <p:nvPr/>
        </p:nvGraphicFramePr>
        <p:xfrm>
          <a:off x="304800" y="1588687"/>
          <a:ext cx="8524950" cy="4431113"/>
        </p:xfrm>
        <a:graphic>
          <a:graphicData uri="http://schemas.openxmlformats.org/presentationml/2006/ole">
            <p:oleObj spid="_x0000_s167938" name="Equation" r:id="rId3" imgW="9308880" imgH="4838400" progId="Equation.DSMT4">
              <p:embed/>
            </p:oleObj>
          </a:graphicData>
        </a:graphic>
      </p:graphicFrame>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“Partition Function”</a:t>
            </a:r>
            <a:endParaRPr lang="en-US" dirty="0"/>
          </a:p>
        </p:txBody>
      </p:sp>
      <p:sp>
        <p:nvSpPr>
          <p:cNvPr id="3" name="Slide Number Placeholder 2"/>
          <p:cNvSpPr>
            <a:spLocks noGrp="1"/>
          </p:cNvSpPr>
          <p:nvPr>
            <p:ph type="sldNum" sz="quarter" idx="12"/>
          </p:nvPr>
        </p:nvSpPr>
        <p:spPr/>
        <p:txBody>
          <a:bodyPr/>
          <a:lstStyle/>
          <a:p>
            <a:fld id="{7E871153-6649-4551-B5D2-CF9E4672F172}" type="slidenum">
              <a:rPr lang="en-US" smtClean="0"/>
              <a:pPr/>
              <a:t>57</a:t>
            </a:fld>
            <a:endParaRPr lang="en-US"/>
          </a:p>
        </p:txBody>
      </p:sp>
      <p:graphicFrame>
        <p:nvGraphicFramePr>
          <p:cNvPr id="4" name="Object 3"/>
          <p:cNvGraphicFramePr>
            <a:graphicFrameLocks noChangeAspect="1"/>
          </p:cNvGraphicFramePr>
          <p:nvPr/>
        </p:nvGraphicFramePr>
        <p:xfrm>
          <a:off x="2165350" y="2171700"/>
          <a:ext cx="4813300" cy="2514600"/>
        </p:xfrm>
        <a:graphic>
          <a:graphicData uri="http://schemas.openxmlformats.org/presentationml/2006/ole">
            <p:oleObj spid="_x0000_s169986" name="Equation" r:id="rId3" imgW="4813200" imgH="2514600" progId="Equation.DSMT4">
              <p:embed/>
            </p:oleObj>
          </a:graphicData>
        </a:graphic>
      </p:graphicFrame>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Diagrammatic Way</a:t>
            </a:r>
            <a:endParaRPr lang="en-US" dirty="0"/>
          </a:p>
        </p:txBody>
      </p:sp>
      <p:sp>
        <p:nvSpPr>
          <p:cNvPr id="3" name="Slide Number Placeholder 2"/>
          <p:cNvSpPr>
            <a:spLocks noGrp="1"/>
          </p:cNvSpPr>
          <p:nvPr>
            <p:ph type="sldNum" sz="quarter" idx="12"/>
          </p:nvPr>
        </p:nvSpPr>
        <p:spPr/>
        <p:txBody>
          <a:bodyPr/>
          <a:lstStyle/>
          <a:p>
            <a:fld id="{7E871153-6649-4551-B5D2-CF9E4672F172}" type="slidenum">
              <a:rPr lang="en-US" smtClean="0"/>
              <a:pPr/>
              <a:t>58</a:t>
            </a:fld>
            <a:endParaRPr lang="en-US"/>
          </a:p>
        </p:txBody>
      </p:sp>
      <p:pic>
        <p:nvPicPr>
          <p:cNvPr id="4" name="Picture 3" descr="feynman.eps"/>
          <p:cNvPicPr>
            <a:picLocks noChangeAspect="1"/>
          </p:cNvPicPr>
          <p:nvPr/>
        </p:nvPicPr>
        <p:blipFill>
          <a:blip r:embed="rId2" cstate="print"/>
          <a:stretch>
            <a:fillRect/>
          </a:stretch>
        </p:blipFill>
        <p:spPr>
          <a:xfrm>
            <a:off x="785812" y="1357312"/>
            <a:ext cx="4852988" cy="5344430"/>
          </a:xfrm>
          <a:prstGeom prst="rect">
            <a:avLst/>
          </a:prstGeom>
        </p:spPr>
      </p:pic>
      <p:sp>
        <p:nvSpPr>
          <p:cNvPr id="5" name="TextBox 4"/>
          <p:cNvSpPr txBox="1"/>
          <p:nvPr/>
        </p:nvSpPr>
        <p:spPr>
          <a:xfrm>
            <a:off x="5867400" y="1524000"/>
            <a:ext cx="2743200" cy="4801314"/>
          </a:xfrm>
          <a:prstGeom prst="rect">
            <a:avLst/>
          </a:prstGeom>
          <a:noFill/>
        </p:spPr>
        <p:txBody>
          <a:bodyPr wrap="square" rtlCol="0">
            <a:spAutoFit/>
          </a:bodyPr>
          <a:lstStyle/>
          <a:p>
            <a:r>
              <a:rPr lang="en-US" dirty="0" smtClean="0">
                <a:latin typeface="Times New Roman" pitchFamily="18" charset="0"/>
                <a:cs typeface="Times New Roman" pitchFamily="18" charset="0"/>
              </a:rPr>
              <a:t>Feynman diagrams for the nonequilibrium transport problem with quartic nonlinearity. (a) Building blocks of the diagrams.  The solid line is for </a:t>
            </a:r>
            <a:r>
              <a:rPr lang="en-US" i="1" dirty="0" err="1" smtClean="0">
                <a:latin typeface="Times New Roman" pitchFamily="18" charset="0"/>
                <a:cs typeface="Times New Roman" pitchFamily="18" charset="0"/>
              </a:rPr>
              <a:t>g</a:t>
            </a:r>
            <a:r>
              <a:rPr lang="en-US" baseline="-25000" dirty="0" err="1" smtClean="0">
                <a:latin typeface="Times New Roman" pitchFamily="18" charset="0"/>
                <a:cs typeface="Times New Roman" pitchFamily="18" charset="0"/>
              </a:rPr>
              <a:t>C</a:t>
            </a:r>
            <a:r>
              <a:rPr lang="en-US" dirty="0" smtClean="0">
                <a:latin typeface="Times New Roman" pitchFamily="18" charset="0"/>
                <a:cs typeface="Times New Roman" pitchFamily="18" charset="0"/>
              </a:rPr>
              <a:t>, wavy line for </a:t>
            </a:r>
            <a:r>
              <a:rPr lang="en-US" i="1" dirty="0" err="1" smtClean="0">
                <a:latin typeface="Times New Roman" pitchFamily="18" charset="0"/>
                <a:cs typeface="Times New Roman" pitchFamily="18" charset="0"/>
              </a:rPr>
              <a:t>g</a:t>
            </a:r>
            <a:r>
              <a:rPr lang="en-US" baseline="-25000" dirty="0" err="1" smtClean="0">
                <a:latin typeface="Times New Roman" pitchFamily="18" charset="0"/>
                <a:cs typeface="Times New Roman" pitchFamily="18" charset="0"/>
              </a:rPr>
              <a:t>L</a:t>
            </a:r>
            <a:r>
              <a:rPr lang="en-US" dirty="0" smtClean="0">
                <a:latin typeface="Times New Roman" pitchFamily="18" charset="0"/>
                <a:cs typeface="Times New Roman" pitchFamily="18" charset="0"/>
              </a:rPr>
              <a:t>, and dash line for </a:t>
            </a:r>
            <a:r>
              <a:rPr lang="en-US" i="1" dirty="0" err="1" smtClean="0">
                <a:latin typeface="Times New Roman" pitchFamily="18" charset="0"/>
                <a:cs typeface="Times New Roman" pitchFamily="18" charset="0"/>
              </a:rPr>
              <a:t>g</a:t>
            </a:r>
            <a:r>
              <a:rPr lang="en-US" baseline="-25000" dirty="0" err="1" smtClean="0">
                <a:latin typeface="Times New Roman" pitchFamily="18" charset="0"/>
                <a:cs typeface="Times New Roman" pitchFamily="18" charset="0"/>
              </a:rPr>
              <a:t>R</a:t>
            </a:r>
            <a:r>
              <a:rPr lang="en-US" dirty="0" smtClean="0">
                <a:latin typeface="Times New Roman" pitchFamily="18" charset="0"/>
                <a:cs typeface="Times New Roman" pitchFamily="18" charset="0"/>
              </a:rPr>
              <a:t>; (b) first few diagrams for </a:t>
            </a:r>
            <a:r>
              <a:rPr lang="en-US" dirty="0" err="1" smtClean="0">
                <a:latin typeface="Times New Roman" pitchFamily="18" charset="0"/>
                <a:cs typeface="Times New Roman" pitchFamily="18" charset="0"/>
              </a:rPr>
              <a:t>ln</a:t>
            </a:r>
            <a:r>
              <a:rPr lang="en-US" dirty="0" smtClean="0">
                <a:latin typeface="Times New Roman" pitchFamily="18" charset="0"/>
                <a:cs typeface="Times New Roman" pitchFamily="18" charset="0"/>
              </a:rPr>
              <a:t> </a:t>
            </a:r>
            <a:r>
              <a:rPr lang="en-US" i="1" dirty="0" smtClean="0">
                <a:latin typeface="Times New Roman" pitchFamily="18" charset="0"/>
                <a:cs typeface="Times New Roman" pitchFamily="18" charset="0"/>
              </a:rPr>
              <a:t>Z</a:t>
            </a:r>
            <a:r>
              <a:rPr lang="en-US" dirty="0" smtClean="0">
                <a:latin typeface="Times New Roman" pitchFamily="18" charset="0"/>
                <a:cs typeface="Times New Roman" pitchFamily="18" charset="0"/>
              </a:rPr>
              <a:t>; (c) Green’s function </a:t>
            </a:r>
            <a:r>
              <a:rPr lang="en-US" i="1" dirty="0" smtClean="0">
                <a:latin typeface="Times New Roman" pitchFamily="18" charset="0"/>
                <a:cs typeface="Times New Roman" pitchFamily="18" charset="0"/>
              </a:rPr>
              <a:t>G</a:t>
            </a:r>
            <a:r>
              <a:rPr lang="en-US" baseline="30000" dirty="0" smtClean="0">
                <a:latin typeface="Times New Roman" pitchFamily="18" charset="0"/>
                <a:cs typeface="Times New Roman" pitchFamily="18" charset="0"/>
              </a:rPr>
              <a:t>0</a:t>
            </a:r>
            <a:r>
              <a:rPr lang="en-US" baseline="-25000" dirty="0" smtClean="0">
                <a:latin typeface="Times New Roman" pitchFamily="18" charset="0"/>
                <a:cs typeface="Times New Roman" pitchFamily="18" charset="0"/>
              </a:rPr>
              <a:t>CC</a:t>
            </a:r>
            <a:r>
              <a:rPr lang="en-US" dirty="0" smtClean="0">
                <a:latin typeface="Times New Roman" pitchFamily="18" charset="0"/>
                <a:cs typeface="Times New Roman" pitchFamily="18" charset="0"/>
              </a:rPr>
              <a:t>; (d) Full Green’s function </a:t>
            </a:r>
            <a:r>
              <a:rPr lang="en-US" i="1" dirty="0" smtClean="0">
                <a:latin typeface="Times New Roman" pitchFamily="18" charset="0"/>
                <a:cs typeface="Times New Roman" pitchFamily="18" charset="0"/>
              </a:rPr>
              <a:t>G</a:t>
            </a:r>
            <a:r>
              <a:rPr lang="en-US" baseline="-25000" dirty="0" smtClean="0">
                <a:latin typeface="Times New Roman" pitchFamily="18" charset="0"/>
                <a:cs typeface="Times New Roman" pitchFamily="18" charset="0"/>
              </a:rPr>
              <a:t>CC</a:t>
            </a:r>
            <a:r>
              <a:rPr lang="en-US" dirty="0" smtClean="0">
                <a:latin typeface="Times New Roman" pitchFamily="18" charset="0"/>
                <a:cs typeface="Times New Roman" pitchFamily="18" charset="0"/>
              </a:rPr>
              <a:t>; and (e) re-</a:t>
            </a:r>
            <a:r>
              <a:rPr lang="en-US" dirty="0" err="1" smtClean="0">
                <a:latin typeface="Times New Roman" pitchFamily="18" charset="0"/>
                <a:cs typeface="Times New Roman" pitchFamily="18" charset="0"/>
              </a:rPr>
              <a:t>sumed</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ln</a:t>
            </a:r>
            <a:r>
              <a:rPr lang="en-US" dirty="0" smtClean="0">
                <a:latin typeface="Times New Roman" pitchFamily="18" charset="0"/>
                <a:cs typeface="Times New Roman" pitchFamily="18" charset="0"/>
              </a:rPr>
              <a:t> </a:t>
            </a:r>
            <a:r>
              <a:rPr lang="en-US" i="1" dirty="0" smtClean="0">
                <a:latin typeface="Times New Roman" pitchFamily="18" charset="0"/>
                <a:cs typeface="Times New Roman" pitchFamily="18" charset="0"/>
              </a:rPr>
              <a:t>Z</a:t>
            </a:r>
            <a:r>
              <a:rPr lang="en-US" dirty="0" smtClean="0">
                <a:latin typeface="Times New Roman" pitchFamily="18" charset="0"/>
                <a:cs typeface="Times New Roman" pitchFamily="18" charset="0"/>
              </a:rPr>
              <a:t> where the ballistic result is </a:t>
            </a:r>
            <a:r>
              <a:rPr lang="en-US" dirty="0" err="1" smtClean="0">
                <a:latin typeface="Times New Roman" pitchFamily="18" charset="0"/>
                <a:cs typeface="Times New Roman" pitchFamily="18" charset="0"/>
              </a:rPr>
              <a:t>ln</a:t>
            </a:r>
            <a:r>
              <a:rPr lang="en-US" dirty="0" smtClean="0">
                <a:latin typeface="Times New Roman" pitchFamily="18" charset="0"/>
                <a:cs typeface="Times New Roman" pitchFamily="18" charset="0"/>
              </a:rPr>
              <a:t> </a:t>
            </a:r>
            <a:r>
              <a:rPr lang="en-US" i="1" dirty="0" smtClean="0">
                <a:latin typeface="Times New Roman" pitchFamily="18" charset="0"/>
                <a:cs typeface="Times New Roman" pitchFamily="18" charset="0"/>
              </a:rPr>
              <a:t>Z</a:t>
            </a:r>
            <a:r>
              <a:rPr lang="en-US" baseline="-25000" dirty="0" smtClean="0">
                <a:latin typeface="Times New Roman" pitchFamily="18" charset="0"/>
                <a:cs typeface="Times New Roman" pitchFamily="18" charset="0"/>
              </a:rPr>
              <a:t>0</a:t>
            </a:r>
            <a:r>
              <a:rPr lang="en-US" dirty="0" smtClean="0">
                <a:latin typeface="Times New Roman" pitchFamily="18" charset="0"/>
                <a:cs typeface="Times New Roman" pitchFamily="18" charset="0"/>
              </a:rPr>
              <a:t> = (1/2) </a:t>
            </a:r>
            <a:r>
              <a:rPr lang="en-US" dirty="0" err="1" smtClean="0">
                <a:latin typeface="Times New Roman" pitchFamily="18" charset="0"/>
                <a:cs typeface="Times New Roman" pitchFamily="18" charset="0"/>
              </a:rPr>
              <a:t>Tr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ln</a:t>
            </a:r>
            <a:r>
              <a:rPr lang="en-US" dirty="0" smtClean="0">
                <a:latin typeface="Times New Roman" pitchFamily="18" charset="0"/>
                <a:cs typeface="Times New Roman" pitchFamily="18" charset="0"/>
              </a:rPr>
              <a:t> (1 –</a:t>
            </a:r>
            <a:r>
              <a:rPr lang="en-US" i="1" dirty="0" err="1" smtClean="0">
                <a:latin typeface="Times New Roman" pitchFamily="18" charset="0"/>
                <a:cs typeface="Times New Roman" pitchFamily="18" charset="0"/>
              </a:rPr>
              <a:t>g</a:t>
            </a:r>
            <a:r>
              <a:rPr lang="en-US" baseline="-25000" dirty="0" err="1" smtClean="0">
                <a:latin typeface="Times New Roman" pitchFamily="18" charset="0"/>
                <a:cs typeface="Times New Roman" pitchFamily="18" charset="0"/>
              </a:rPr>
              <a:t>C</a:t>
            </a:r>
            <a:r>
              <a:rPr lang="el-GR" dirty="0" smtClean="0">
                <a:latin typeface="Times New Roman" pitchFamily="18" charset="0"/>
                <a:cs typeface="Times New Roman" pitchFamily="18" charset="0"/>
              </a:rPr>
              <a:t>Σ</a:t>
            </a:r>
            <a:r>
              <a:rPr lang="en-US" dirty="0" smtClean="0">
                <a:latin typeface="Times New Roman" pitchFamily="18" charset="0"/>
                <a:cs typeface="Times New Roman" pitchFamily="18" charset="0"/>
              </a:rPr>
              <a:t>). The number in front of the diagrams represents extra combinatorial factor.</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Rectangle 5"/>
          <p:cNvSpPr>
            <a:spLocks noGrp="1" noChangeArrowheads="1"/>
          </p:cNvSpPr>
          <p:nvPr>
            <p:ph type="title"/>
          </p:nvPr>
        </p:nvSpPr>
        <p:spPr>
          <a:noFill/>
        </p:spPr>
        <p:txBody>
          <a:bodyPr/>
          <a:lstStyle/>
          <a:p>
            <a:r>
              <a:rPr lang="en-US" smtClean="0"/>
              <a:t>The Langreth theorem</a:t>
            </a:r>
            <a:endParaRPr lang="en-US" sz="1600" i="1" smtClean="0"/>
          </a:p>
        </p:txBody>
      </p:sp>
      <p:sp>
        <p:nvSpPr>
          <p:cNvPr id="28675" name="Slide Number Placeholder 4"/>
          <p:cNvSpPr>
            <a:spLocks noGrp="1"/>
          </p:cNvSpPr>
          <p:nvPr>
            <p:ph type="sldNum" sz="quarter" idx="12"/>
          </p:nvPr>
        </p:nvSpPr>
        <p:spPr>
          <a:noFill/>
        </p:spPr>
        <p:txBody>
          <a:bodyPr/>
          <a:lstStyle/>
          <a:p>
            <a:fld id="{88A1A08F-4889-41D5-A9B4-C84DED25732C}" type="slidenum">
              <a:rPr lang="en-US" smtClean="0">
                <a:latin typeface="Arial" charset="0"/>
                <a:cs typeface="Arial" charset="0"/>
              </a:rPr>
              <a:pPr/>
              <a:t>59</a:t>
            </a:fld>
            <a:endParaRPr lang="en-US" smtClean="0">
              <a:latin typeface="Arial" charset="0"/>
              <a:cs typeface="Arial" charset="0"/>
            </a:endParaRPr>
          </a:p>
        </p:txBody>
      </p:sp>
      <p:graphicFrame>
        <p:nvGraphicFramePr>
          <p:cNvPr id="28674" name="Object 5"/>
          <p:cNvGraphicFramePr>
            <a:graphicFrameLocks noChangeAspect="1"/>
          </p:cNvGraphicFramePr>
          <p:nvPr/>
        </p:nvGraphicFramePr>
        <p:xfrm>
          <a:off x="282575" y="1325562"/>
          <a:ext cx="8674100" cy="5227638"/>
        </p:xfrm>
        <a:graphic>
          <a:graphicData uri="http://schemas.openxmlformats.org/presentationml/2006/ole">
            <p:oleObj spid="_x0000_s65538" name="方程式" r:id="rId4" imgW="4267080" imgH="2577960" progId="Equation.3">
              <p:embed/>
            </p:oleObj>
          </a:graphicData>
        </a:graphic>
      </p:graphicFrame>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Rectangle 5"/>
          <p:cNvSpPr>
            <a:spLocks noGrp="1" noChangeArrowheads="1"/>
          </p:cNvSpPr>
          <p:nvPr>
            <p:ph type="title"/>
          </p:nvPr>
        </p:nvSpPr>
        <p:spPr>
          <a:xfrm>
            <a:off x="457200" y="0"/>
            <a:ext cx="8229600" cy="1143000"/>
          </a:xfrm>
          <a:noFill/>
        </p:spPr>
        <p:txBody>
          <a:bodyPr/>
          <a:lstStyle/>
          <a:p>
            <a:r>
              <a:rPr lang="en-US" dirty="0" smtClean="0"/>
              <a:t>Dyson equations and solution</a:t>
            </a:r>
            <a:endParaRPr lang="en-US" sz="1600" i="1" dirty="0" smtClean="0"/>
          </a:p>
        </p:txBody>
      </p:sp>
      <p:sp>
        <p:nvSpPr>
          <p:cNvPr id="29699" name="Slide Number Placeholder 4"/>
          <p:cNvSpPr>
            <a:spLocks noGrp="1"/>
          </p:cNvSpPr>
          <p:nvPr>
            <p:ph type="sldNum" sz="quarter" idx="12"/>
          </p:nvPr>
        </p:nvSpPr>
        <p:spPr>
          <a:noFill/>
        </p:spPr>
        <p:txBody>
          <a:bodyPr/>
          <a:lstStyle/>
          <a:p>
            <a:fld id="{D23C2B7D-99D2-4540-98C8-750E02E54C2D}" type="slidenum">
              <a:rPr lang="en-US" smtClean="0">
                <a:latin typeface="Arial" charset="0"/>
                <a:cs typeface="Arial" charset="0"/>
              </a:rPr>
              <a:pPr/>
              <a:t>60</a:t>
            </a:fld>
            <a:endParaRPr lang="en-US" smtClean="0">
              <a:latin typeface="Arial" charset="0"/>
              <a:cs typeface="Arial" charset="0"/>
            </a:endParaRPr>
          </a:p>
        </p:txBody>
      </p:sp>
      <p:graphicFrame>
        <p:nvGraphicFramePr>
          <p:cNvPr id="29698" name="Object 4"/>
          <p:cNvGraphicFramePr>
            <a:graphicFrameLocks noChangeAspect="1"/>
          </p:cNvGraphicFramePr>
          <p:nvPr/>
        </p:nvGraphicFramePr>
        <p:xfrm>
          <a:off x="1298575" y="1295400"/>
          <a:ext cx="6473825" cy="5297487"/>
        </p:xfrm>
        <a:graphic>
          <a:graphicData uri="http://schemas.openxmlformats.org/presentationml/2006/ole">
            <p:oleObj spid="_x0000_s66562" name="方程式" r:id="rId4" imgW="2603160" imgH="2222280" progId="Equation.3">
              <p:embed/>
            </p:oleObj>
          </a:graphicData>
        </a:graphic>
      </p:graphicFrame>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Rectangle 5"/>
          <p:cNvSpPr>
            <a:spLocks noGrp="1" noChangeArrowheads="1"/>
          </p:cNvSpPr>
          <p:nvPr>
            <p:ph type="title"/>
          </p:nvPr>
        </p:nvSpPr>
        <p:spPr>
          <a:noFill/>
        </p:spPr>
        <p:txBody>
          <a:bodyPr/>
          <a:lstStyle/>
          <a:p>
            <a:r>
              <a:rPr lang="en-US" smtClean="0"/>
              <a:t>Energy current</a:t>
            </a:r>
            <a:endParaRPr lang="en-US" sz="1600" i="1" smtClean="0"/>
          </a:p>
        </p:txBody>
      </p:sp>
      <p:sp>
        <p:nvSpPr>
          <p:cNvPr id="30723" name="Slide Number Placeholder 4"/>
          <p:cNvSpPr>
            <a:spLocks noGrp="1"/>
          </p:cNvSpPr>
          <p:nvPr>
            <p:ph type="sldNum" sz="quarter" idx="12"/>
          </p:nvPr>
        </p:nvSpPr>
        <p:spPr>
          <a:noFill/>
        </p:spPr>
        <p:txBody>
          <a:bodyPr/>
          <a:lstStyle/>
          <a:p>
            <a:fld id="{DF8ACB7E-A156-4879-821C-ECF7E30AA6B5}" type="slidenum">
              <a:rPr lang="en-US" smtClean="0">
                <a:latin typeface="Arial" charset="0"/>
                <a:cs typeface="Arial" charset="0"/>
              </a:rPr>
              <a:pPr/>
              <a:t>61</a:t>
            </a:fld>
            <a:endParaRPr lang="en-US" smtClean="0">
              <a:latin typeface="Arial" charset="0"/>
              <a:cs typeface="Arial" charset="0"/>
            </a:endParaRPr>
          </a:p>
        </p:txBody>
      </p:sp>
      <p:graphicFrame>
        <p:nvGraphicFramePr>
          <p:cNvPr id="30722" name="Object 3"/>
          <p:cNvGraphicFramePr>
            <a:graphicFrameLocks noChangeAspect="1"/>
          </p:cNvGraphicFramePr>
          <p:nvPr/>
        </p:nvGraphicFramePr>
        <p:xfrm>
          <a:off x="501650" y="1511300"/>
          <a:ext cx="8151813" cy="4813300"/>
        </p:xfrm>
        <a:graphic>
          <a:graphicData uri="http://schemas.openxmlformats.org/presentationml/2006/ole">
            <p:oleObj spid="_x0000_s67586" name="Equation" r:id="rId4" imgW="3225600" imgH="1904760" progId="Equation.DSMT4">
              <p:embed/>
            </p:oleObj>
          </a:graphicData>
        </a:graphic>
      </p:graphicFrame>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8" name="Rectangle 5"/>
          <p:cNvSpPr>
            <a:spLocks noGrp="1" noChangeArrowheads="1"/>
          </p:cNvSpPr>
          <p:nvPr>
            <p:ph type="title"/>
          </p:nvPr>
        </p:nvSpPr>
        <p:spPr>
          <a:noFill/>
        </p:spPr>
        <p:txBody>
          <a:bodyPr/>
          <a:lstStyle/>
          <a:p>
            <a:r>
              <a:rPr lang="en-US" dirty="0" smtClean="0"/>
              <a:t>Landauer/Caroli formula</a:t>
            </a:r>
            <a:endParaRPr lang="en-US" sz="1600" i="1" dirty="0" smtClean="0"/>
          </a:p>
        </p:txBody>
      </p:sp>
      <p:sp>
        <p:nvSpPr>
          <p:cNvPr id="31747" name="Slide Number Placeholder 4"/>
          <p:cNvSpPr>
            <a:spLocks noGrp="1"/>
          </p:cNvSpPr>
          <p:nvPr>
            <p:ph type="sldNum" sz="quarter" idx="12"/>
          </p:nvPr>
        </p:nvSpPr>
        <p:spPr>
          <a:noFill/>
        </p:spPr>
        <p:txBody>
          <a:bodyPr/>
          <a:lstStyle/>
          <a:p>
            <a:fld id="{C8E206FD-A346-43BA-B316-687BFE76AD05}" type="slidenum">
              <a:rPr lang="en-US" smtClean="0">
                <a:latin typeface="Arial" charset="0"/>
                <a:cs typeface="Arial" charset="0"/>
              </a:rPr>
              <a:pPr/>
              <a:t>62</a:t>
            </a:fld>
            <a:endParaRPr lang="en-US" smtClean="0">
              <a:latin typeface="Arial" charset="0"/>
              <a:cs typeface="Arial" charset="0"/>
            </a:endParaRPr>
          </a:p>
        </p:txBody>
      </p:sp>
      <p:graphicFrame>
        <p:nvGraphicFramePr>
          <p:cNvPr id="31746" name="Object 3"/>
          <p:cNvGraphicFramePr>
            <a:graphicFrameLocks noChangeAspect="1"/>
          </p:cNvGraphicFramePr>
          <p:nvPr/>
        </p:nvGraphicFramePr>
        <p:xfrm>
          <a:off x="550863" y="1766888"/>
          <a:ext cx="8123237" cy="4481512"/>
        </p:xfrm>
        <a:graphic>
          <a:graphicData uri="http://schemas.openxmlformats.org/presentationml/2006/ole">
            <p:oleObj spid="_x0000_s68610" name="Equation" r:id="rId4" imgW="3454200" imgH="1904760" progId="Equation.DSMT4">
              <p:embed/>
            </p:oleObj>
          </a:graphicData>
        </a:graphic>
      </p:graphicFrame>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1D calculation</a:t>
            </a:r>
            <a:endParaRPr lang="en-US" dirty="0"/>
          </a:p>
        </p:txBody>
      </p:sp>
      <p:sp>
        <p:nvSpPr>
          <p:cNvPr id="4" name="Content Placeholder 3"/>
          <p:cNvSpPr>
            <a:spLocks noGrp="1"/>
          </p:cNvSpPr>
          <p:nvPr>
            <p:ph idx="1"/>
          </p:nvPr>
        </p:nvSpPr>
        <p:spPr/>
        <p:txBody>
          <a:bodyPr/>
          <a:lstStyle/>
          <a:p>
            <a:r>
              <a:rPr lang="en-US" dirty="0" smtClean="0"/>
              <a:t>In the following we give a complete calculation for a simple 1D chain (the baths and the center are identical) with on-site coupling and nearest neighbor couplings.   This example shows the general steps needed for more general junction systems, such as the need to calculate the “surface” Green’s functions.</a:t>
            </a:r>
          </a:p>
        </p:txBody>
      </p:sp>
      <p:sp>
        <p:nvSpPr>
          <p:cNvPr id="3" name="Slide Number Placeholder 2"/>
          <p:cNvSpPr>
            <a:spLocks noGrp="1"/>
          </p:cNvSpPr>
          <p:nvPr>
            <p:ph type="sldNum" sz="quarter" idx="12"/>
          </p:nvPr>
        </p:nvSpPr>
        <p:spPr/>
        <p:txBody>
          <a:bodyPr/>
          <a:lstStyle/>
          <a:p>
            <a:fld id="{7E871153-6649-4551-B5D2-CF9E4672F172}" type="slidenum">
              <a:rPr lang="en-US" smtClean="0"/>
              <a:pPr/>
              <a:t>63</a:t>
            </a:fld>
            <a:endParaRPr lang="en-US"/>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3" name="Rectangle 41"/>
          <p:cNvSpPr>
            <a:spLocks noGrp="1" noChangeArrowheads="1"/>
          </p:cNvSpPr>
          <p:nvPr>
            <p:ph type="title"/>
          </p:nvPr>
        </p:nvSpPr>
        <p:spPr/>
        <p:txBody>
          <a:bodyPr>
            <a:normAutofit/>
          </a:bodyPr>
          <a:lstStyle/>
          <a:p>
            <a:r>
              <a:rPr lang="en-US" smtClean="0"/>
              <a:t>Ballistic transport in a 1D chain</a:t>
            </a:r>
          </a:p>
        </p:txBody>
      </p:sp>
      <p:sp>
        <p:nvSpPr>
          <p:cNvPr id="32774" name="Rectangle 3"/>
          <p:cNvSpPr>
            <a:spLocks noGrp="1" noChangeArrowheads="1"/>
          </p:cNvSpPr>
          <p:nvPr>
            <p:ph idx="1"/>
          </p:nvPr>
        </p:nvSpPr>
        <p:spPr>
          <a:noFill/>
        </p:spPr>
        <p:txBody>
          <a:bodyPr>
            <a:normAutofit lnSpcReduction="10000"/>
          </a:bodyPr>
          <a:lstStyle/>
          <a:p>
            <a:pPr>
              <a:buFontTx/>
              <a:buChar char="•"/>
            </a:pPr>
            <a:r>
              <a:rPr lang="en-GB" dirty="0" smtClean="0"/>
              <a:t>Force constants</a:t>
            </a:r>
          </a:p>
          <a:p>
            <a:pPr>
              <a:buFontTx/>
              <a:buChar char="•"/>
            </a:pPr>
            <a:endParaRPr lang="en-GB" dirty="0" smtClean="0"/>
          </a:p>
          <a:p>
            <a:endParaRPr lang="en-GB" dirty="0" smtClean="0"/>
          </a:p>
          <a:p>
            <a:endParaRPr lang="en-GB" dirty="0" smtClean="0"/>
          </a:p>
          <a:p>
            <a:endParaRPr lang="en-GB" dirty="0" smtClean="0"/>
          </a:p>
          <a:p>
            <a:pPr>
              <a:buNone/>
            </a:pPr>
            <a:endParaRPr lang="en-GB" dirty="0" smtClean="0"/>
          </a:p>
          <a:p>
            <a:pPr>
              <a:buNone/>
            </a:pPr>
            <a:endParaRPr lang="en-GB" dirty="0" smtClean="0"/>
          </a:p>
          <a:p>
            <a:pPr>
              <a:buFontTx/>
              <a:buChar char="•"/>
            </a:pPr>
            <a:r>
              <a:rPr lang="en-GB" dirty="0" smtClean="0"/>
              <a:t>Equation of motion</a:t>
            </a:r>
          </a:p>
          <a:p>
            <a:endParaRPr lang="en-GB" dirty="0" smtClean="0"/>
          </a:p>
        </p:txBody>
      </p:sp>
      <p:sp>
        <p:nvSpPr>
          <p:cNvPr id="32772" name="Slide Number Placeholder 4"/>
          <p:cNvSpPr>
            <a:spLocks noGrp="1"/>
          </p:cNvSpPr>
          <p:nvPr>
            <p:ph type="sldNum" sz="quarter" idx="12"/>
          </p:nvPr>
        </p:nvSpPr>
        <p:spPr>
          <a:noFill/>
        </p:spPr>
        <p:txBody>
          <a:bodyPr/>
          <a:lstStyle/>
          <a:p>
            <a:fld id="{38822539-2096-461E-8224-0C213D5DEC6F}" type="slidenum">
              <a:rPr lang="en-US" smtClean="0">
                <a:latin typeface="Arial" charset="0"/>
                <a:cs typeface="Arial" charset="0"/>
              </a:rPr>
              <a:pPr/>
              <a:t>64</a:t>
            </a:fld>
            <a:endParaRPr lang="en-US" smtClean="0">
              <a:latin typeface="Arial" charset="0"/>
              <a:cs typeface="Arial" charset="0"/>
            </a:endParaRPr>
          </a:p>
        </p:txBody>
      </p:sp>
      <p:graphicFrame>
        <p:nvGraphicFramePr>
          <p:cNvPr id="32770" name="Object 2"/>
          <p:cNvGraphicFramePr>
            <a:graphicFrameLocks noChangeAspect="1"/>
          </p:cNvGraphicFramePr>
          <p:nvPr/>
        </p:nvGraphicFramePr>
        <p:xfrm>
          <a:off x="1752600" y="2487612"/>
          <a:ext cx="5668963" cy="2465388"/>
        </p:xfrm>
        <a:graphic>
          <a:graphicData uri="http://schemas.openxmlformats.org/presentationml/2006/ole">
            <p:oleObj spid="_x0000_s69634" name="方程式" r:id="rId4" imgW="2628720" imgH="1143000" progId="Equation.3">
              <p:embed/>
            </p:oleObj>
          </a:graphicData>
        </a:graphic>
      </p:graphicFrame>
      <p:graphicFrame>
        <p:nvGraphicFramePr>
          <p:cNvPr id="32771" name="Object 4"/>
          <p:cNvGraphicFramePr>
            <a:graphicFrameLocks noChangeAspect="1"/>
          </p:cNvGraphicFramePr>
          <p:nvPr/>
        </p:nvGraphicFramePr>
        <p:xfrm>
          <a:off x="762000" y="5791200"/>
          <a:ext cx="7608888" cy="595312"/>
        </p:xfrm>
        <a:graphic>
          <a:graphicData uri="http://schemas.openxmlformats.org/presentationml/2006/ole">
            <p:oleObj spid="_x0000_s69635" name="Equation" r:id="rId5" imgW="3187440" imgH="241200" progId="Equation.DSMT4">
              <p:embed/>
            </p:oleObj>
          </a:graphicData>
        </a:graphic>
      </p:graphicFrame>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Rectangle 41"/>
          <p:cNvSpPr>
            <a:spLocks noGrp="1" noChangeArrowheads="1"/>
          </p:cNvSpPr>
          <p:nvPr>
            <p:ph type="title"/>
          </p:nvPr>
        </p:nvSpPr>
        <p:spPr/>
        <p:txBody>
          <a:bodyPr/>
          <a:lstStyle/>
          <a:p>
            <a:r>
              <a:rPr lang="en-US" dirty="0" smtClean="0"/>
              <a:t>Solution of </a:t>
            </a:r>
            <a:r>
              <a:rPr lang="en-US" i="1" dirty="0" smtClean="0"/>
              <a:t>g</a:t>
            </a:r>
          </a:p>
        </p:txBody>
      </p:sp>
      <p:sp>
        <p:nvSpPr>
          <p:cNvPr id="33795" name="Slide Number Placeholder 4"/>
          <p:cNvSpPr>
            <a:spLocks noGrp="1"/>
          </p:cNvSpPr>
          <p:nvPr>
            <p:ph type="sldNum" sz="quarter" idx="12"/>
          </p:nvPr>
        </p:nvSpPr>
        <p:spPr>
          <a:noFill/>
        </p:spPr>
        <p:txBody>
          <a:bodyPr/>
          <a:lstStyle/>
          <a:p>
            <a:fld id="{BAAD829F-5A66-4E6E-B6B8-CECF96D5B5D4}" type="slidenum">
              <a:rPr lang="en-US" smtClean="0">
                <a:latin typeface="Arial" charset="0"/>
                <a:cs typeface="Arial" charset="0"/>
              </a:rPr>
              <a:pPr/>
              <a:t>65</a:t>
            </a:fld>
            <a:endParaRPr lang="en-US" smtClean="0">
              <a:latin typeface="Arial" charset="0"/>
              <a:cs typeface="Arial" charset="0"/>
            </a:endParaRPr>
          </a:p>
        </p:txBody>
      </p:sp>
      <p:graphicFrame>
        <p:nvGraphicFramePr>
          <p:cNvPr id="33794" name="Object 3"/>
          <p:cNvGraphicFramePr>
            <a:graphicFrameLocks noChangeAspect="1"/>
          </p:cNvGraphicFramePr>
          <p:nvPr/>
        </p:nvGraphicFramePr>
        <p:xfrm>
          <a:off x="1319212" y="1676400"/>
          <a:ext cx="6072188" cy="4683125"/>
        </p:xfrm>
        <a:graphic>
          <a:graphicData uri="http://schemas.openxmlformats.org/presentationml/2006/ole">
            <p:oleObj spid="_x0000_s70658" name="Equation" r:id="rId4" imgW="2768400" imgH="2133360" progId="Equation.DSMT4">
              <p:embed/>
            </p:oleObj>
          </a:graphicData>
        </a:graphic>
      </p:graphicFrame>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Rectangle 41"/>
          <p:cNvSpPr>
            <a:spLocks noGrp="1" noChangeArrowheads="1"/>
          </p:cNvSpPr>
          <p:nvPr>
            <p:ph type="title"/>
          </p:nvPr>
        </p:nvSpPr>
        <p:spPr>
          <a:xfrm>
            <a:off x="457200" y="76200"/>
            <a:ext cx="8229600" cy="1143000"/>
          </a:xfrm>
        </p:spPr>
        <p:txBody>
          <a:bodyPr/>
          <a:lstStyle/>
          <a:p>
            <a:r>
              <a:rPr lang="en-US" dirty="0" smtClean="0"/>
              <a:t>Lead self energy and transmission</a:t>
            </a:r>
          </a:p>
        </p:txBody>
      </p:sp>
      <p:sp>
        <p:nvSpPr>
          <p:cNvPr id="34819" name="Slide Number Placeholder 4"/>
          <p:cNvSpPr>
            <a:spLocks noGrp="1"/>
          </p:cNvSpPr>
          <p:nvPr>
            <p:ph type="sldNum" sz="quarter" idx="12"/>
          </p:nvPr>
        </p:nvSpPr>
        <p:spPr>
          <a:noFill/>
        </p:spPr>
        <p:txBody>
          <a:bodyPr/>
          <a:lstStyle/>
          <a:p>
            <a:fld id="{CAF8A5B8-A1DB-40BE-A23F-95AF88D53C3C}" type="slidenum">
              <a:rPr lang="en-US" smtClean="0">
                <a:latin typeface="Arial" charset="0"/>
                <a:cs typeface="Arial" charset="0"/>
              </a:rPr>
              <a:pPr/>
              <a:t>66</a:t>
            </a:fld>
            <a:endParaRPr lang="en-US" smtClean="0">
              <a:latin typeface="Arial" charset="0"/>
              <a:cs typeface="Arial" charset="0"/>
            </a:endParaRPr>
          </a:p>
        </p:txBody>
      </p:sp>
      <p:sp>
        <p:nvSpPr>
          <p:cNvPr id="34821" name="Rectangle 3"/>
          <p:cNvSpPr>
            <a:spLocks noGrp="1" noChangeArrowheads="1"/>
          </p:cNvSpPr>
          <p:nvPr>
            <p:ph type="body" idx="4294967295"/>
          </p:nvPr>
        </p:nvSpPr>
        <p:spPr>
          <a:xfrm>
            <a:off x="0" y="984250"/>
            <a:ext cx="7770813" cy="4946650"/>
          </a:xfrm>
          <a:noFill/>
        </p:spPr>
        <p:txBody>
          <a:bodyPr/>
          <a:lstStyle/>
          <a:p>
            <a:endParaRPr lang="en-GB" smtClean="0"/>
          </a:p>
          <a:p>
            <a:endParaRPr lang="en-GB" smtClean="0"/>
          </a:p>
        </p:txBody>
      </p:sp>
      <p:graphicFrame>
        <p:nvGraphicFramePr>
          <p:cNvPr id="34818" name="Object 3"/>
          <p:cNvGraphicFramePr>
            <a:graphicFrameLocks noChangeAspect="1"/>
          </p:cNvGraphicFramePr>
          <p:nvPr/>
        </p:nvGraphicFramePr>
        <p:xfrm>
          <a:off x="1143000" y="1262062"/>
          <a:ext cx="6102350" cy="5443538"/>
        </p:xfrm>
        <a:graphic>
          <a:graphicData uri="http://schemas.openxmlformats.org/presentationml/2006/ole">
            <p:oleObj spid="_x0000_s71682" name="Equation" r:id="rId4" imgW="2946240" imgH="2641320" progId="Equation.DSMT4">
              <p:embed/>
            </p:oleObj>
          </a:graphicData>
        </a:graphic>
      </p:graphicFrame>
      <p:cxnSp>
        <p:nvCxnSpPr>
          <p:cNvPr id="34822" name="Straight Arrow Connector 10"/>
          <p:cNvCxnSpPr>
            <a:cxnSpLocks noChangeShapeType="1"/>
          </p:cNvCxnSpPr>
          <p:nvPr/>
        </p:nvCxnSpPr>
        <p:spPr bwMode="auto">
          <a:xfrm>
            <a:off x="5299075" y="4135438"/>
            <a:ext cx="3235325" cy="41275"/>
          </a:xfrm>
          <a:prstGeom prst="straightConnector1">
            <a:avLst/>
          </a:prstGeom>
          <a:noFill/>
          <a:ln w="19050" algn="ctr">
            <a:solidFill>
              <a:schemeClr val="tx1"/>
            </a:solidFill>
            <a:round/>
            <a:headEnd/>
            <a:tailEnd type="arrow" w="med" len="med"/>
          </a:ln>
        </p:spPr>
      </p:cxnSp>
      <p:cxnSp>
        <p:nvCxnSpPr>
          <p:cNvPr id="34823" name="Straight Arrow Connector 14"/>
          <p:cNvCxnSpPr>
            <a:cxnSpLocks noChangeShapeType="1"/>
          </p:cNvCxnSpPr>
          <p:nvPr/>
        </p:nvCxnSpPr>
        <p:spPr bwMode="auto">
          <a:xfrm rot="5400000" flipH="1" flipV="1">
            <a:off x="4289425" y="3111500"/>
            <a:ext cx="2046288" cy="1588"/>
          </a:xfrm>
          <a:prstGeom prst="straightConnector1">
            <a:avLst/>
          </a:prstGeom>
          <a:noFill/>
          <a:ln w="19050" algn="ctr">
            <a:solidFill>
              <a:schemeClr val="tx1"/>
            </a:solidFill>
            <a:round/>
            <a:headEnd/>
            <a:tailEnd type="arrow" w="med" len="med"/>
          </a:ln>
        </p:spPr>
      </p:cxnSp>
      <p:cxnSp>
        <p:nvCxnSpPr>
          <p:cNvPr id="34824" name="Straight Connector 20"/>
          <p:cNvCxnSpPr>
            <a:cxnSpLocks noChangeShapeType="1"/>
          </p:cNvCxnSpPr>
          <p:nvPr/>
        </p:nvCxnSpPr>
        <p:spPr bwMode="auto">
          <a:xfrm rot="16200000" flipV="1">
            <a:off x="4992687" y="3419476"/>
            <a:ext cx="1419225" cy="12700"/>
          </a:xfrm>
          <a:prstGeom prst="line">
            <a:avLst/>
          </a:prstGeom>
          <a:noFill/>
          <a:ln w="25400" algn="ctr">
            <a:solidFill>
              <a:srgbClr val="FF0000"/>
            </a:solidFill>
            <a:round/>
            <a:headEnd/>
            <a:tailEnd/>
          </a:ln>
        </p:spPr>
      </p:cxnSp>
      <p:cxnSp>
        <p:nvCxnSpPr>
          <p:cNvPr id="34825" name="Straight Connector 24"/>
          <p:cNvCxnSpPr>
            <a:cxnSpLocks noChangeShapeType="1"/>
          </p:cNvCxnSpPr>
          <p:nvPr/>
        </p:nvCxnSpPr>
        <p:spPr bwMode="auto">
          <a:xfrm>
            <a:off x="5681663" y="2728913"/>
            <a:ext cx="1855787" cy="26987"/>
          </a:xfrm>
          <a:prstGeom prst="line">
            <a:avLst/>
          </a:prstGeom>
          <a:noFill/>
          <a:ln w="25400" algn="ctr">
            <a:solidFill>
              <a:srgbClr val="FF0000"/>
            </a:solidFill>
            <a:round/>
            <a:headEnd/>
            <a:tailEnd/>
          </a:ln>
        </p:spPr>
      </p:cxnSp>
      <p:cxnSp>
        <p:nvCxnSpPr>
          <p:cNvPr id="34826" name="Straight Connector 28"/>
          <p:cNvCxnSpPr>
            <a:cxnSpLocks noChangeShapeType="1"/>
          </p:cNvCxnSpPr>
          <p:nvPr/>
        </p:nvCxnSpPr>
        <p:spPr bwMode="auto">
          <a:xfrm rot="5400000">
            <a:off x="6854825" y="3452813"/>
            <a:ext cx="1365250" cy="0"/>
          </a:xfrm>
          <a:prstGeom prst="line">
            <a:avLst/>
          </a:prstGeom>
          <a:noFill/>
          <a:ln w="25400" algn="ctr">
            <a:solidFill>
              <a:srgbClr val="FF0000"/>
            </a:solidFill>
            <a:round/>
            <a:headEnd/>
            <a:tailEnd/>
          </a:ln>
        </p:spPr>
      </p:cxnSp>
      <p:sp>
        <p:nvSpPr>
          <p:cNvPr id="34827" name="TextBox 31"/>
          <p:cNvSpPr txBox="1">
            <a:spLocks noChangeArrowheads="1"/>
          </p:cNvSpPr>
          <p:nvPr/>
        </p:nvSpPr>
        <p:spPr bwMode="auto">
          <a:xfrm>
            <a:off x="5435600" y="1828800"/>
            <a:ext cx="941388" cy="461963"/>
          </a:xfrm>
          <a:prstGeom prst="rect">
            <a:avLst/>
          </a:prstGeom>
          <a:noFill/>
          <a:ln w="9525">
            <a:noFill/>
            <a:miter lim="800000"/>
            <a:headEnd/>
            <a:tailEnd/>
          </a:ln>
        </p:spPr>
        <p:txBody>
          <a:bodyPr>
            <a:spAutoFit/>
          </a:bodyPr>
          <a:lstStyle/>
          <a:p>
            <a:r>
              <a:rPr lang="en-US" i="1"/>
              <a:t>T</a:t>
            </a:r>
            <a:r>
              <a:rPr lang="en-US"/>
              <a:t>[</a:t>
            </a:r>
            <a:r>
              <a:rPr lang="el-GR" i="1">
                <a:latin typeface="Times New Roman" pitchFamily="18" charset="0"/>
                <a:cs typeface="Times New Roman" pitchFamily="18" charset="0"/>
              </a:rPr>
              <a:t>ω</a:t>
            </a:r>
            <a:r>
              <a:rPr lang="en-US"/>
              <a:t>]</a:t>
            </a:r>
            <a:endParaRPr lang="en-SG"/>
          </a:p>
        </p:txBody>
      </p:sp>
      <p:sp>
        <p:nvSpPr>
          <p:cNvPr id="34828" name="TextBox 32"/>
          <p:cNvSpPr txBox="1">
            <a:spLocks noChangeArrowheads="1"/>
          </p:cNvSpPr>
          <p:nvPr/>
        </p:nvSpPr>
        <p:spPr bwMode="auto">
          <a:xfrm>
            <a:off x="8567737" y="4186238"/>
            <a:ext cx="423863" cy="461962"/>
          </a:xfrm>
          <a:prstGeom prst="rect">
            <a:avLst/>
          </a:prstGeom>
          <a:noFill/>
          <a:ln w="9525">
            <a:noFill/>
            <a:miter lim="800000"/>
            <a:headEnd/>
            <a:tailEnd/>
          </a:ln>
        </p:spPr>
        <p:txBody>
          <a:bodyPr>
            <a:spAutoFit/>
          </a:bodyPr>
          <a:lstStyle/>
          <a:p>
            <a:r>
              <a:rPr lang="el-GR" i="1" dirty="0">
                <a:latin typeface="Times New Roman" pitchFamily="18" charset="0"/>
                <a:cs typeface="Times New Roman" pitchFamily="18" charset="0"/>
              </a:rPr>
              <a:t>ω</a:t>
            </a:r>
            <a:endParaRPr lang="en-SG" i="1" dirty="0"/>
          </a:p>
        </p:txBody>
      </p:sp>
      <p:sp>
        <p:nvSpPr>
          <p:cNvPr id="34829" name="TextBox 12"/>
          <p:cNvSpPr txBox="1">
            <a:spLocks noChangeArrowheads="1"/>
          </p:cNvSpPr>
          <p:nvPr/>
        </p:nvSpPr>
        <p:spPr bwMode="auto">
          <a:xfrm>
            <a:off x="4962525" y="2490788"/>
            <a:ext cx="363538" cy="460375"/>
          </a:xfrm>
          <a:prstGeom prst="rect">
            <a:avLst/>
          </a:prstGeom>
          <a:noFill/>
          <a:ln w="9525">
            <a:noFill/>
            <a:miter lim="800000"/>
            <a:headEnd/>
            <a:tailEnd/>
          </a:ln>
        </p:spPr>
        <p:txBody>
          <a:bodyPr>
            <a:spAutoFit/>
          </a:bodyPr>
          <a:lstStyle/>
          <a:p>
            <a:r>
              <a:rPr lang="en-US"/>
              <a:t>1</a:t>
            </a:r>
            <a:endParaRPr lang="en-SG"/>
          </a:p>
        </p:txBody>
      </p:sp>
      <p:cxnSp>
        <p:nvCxnSpPr>
          <p:cNvPr id="34830" name="Straight Connector 30"/>
          <p:cNvCxnSpPr>
            <a:cxnSpLocks noChangeShapeType="1"/>
          </p:cNvCxnSpPr>
          <p:nvPr/>
        </p:nvCxnSpPr>
        <p:spPr bwMode="auto">
          <a:xfrm>
            <a:off x="5297488" y="2722563"/>
            <a:ext cx="158750" cy="0"/>
          </a:xfrm>
          <a:prstGeom prst="line">
            <a:avLst/>
          </a:prstGeom>
          <a:noFill/>
          <a:ln w="9525" algn="ctr">
            <a:solidFill>
              <a:schemeClr val="tx1"/>
            </a:solidFill>
            <a:round/>
            <a:headEnd/>
            <a:tailEnd/>
          </a:ln>
        </p:spPr>
      </p:cxn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Rectangle 41"/>
          <p:cNvSpPr>
            <a:spLocks noGrp="1" noChangeArrowheads="1"/>
          </p:cNvSpPr>
          <p:nvPr>
            <p:ph type="title"/>
          </p:nvPr>
        </p:nvSpPr>
        <p:spPr/>
        <p:txBody>
          <a:bodyPr/>
          <a:lstStyle/>
          <a:p>
            <a:r>
              <a:rPr lang="en-US" smtClean="0"/>
              <a:t>Heat current and conductance</a:t>
            </a:r>
          </a:p>
        </p:txBody>
      </p:sp>
      <p:sp>
        <p:nvSpPr>
          <p:cNvPr id="35843" name="Slide Number Placeholder 4"/>
          <p:cNvSpPr>
            <a:spLocks noGrp="1"/>
          </p:cNvSpPr>
          <p:nvPr>
            <p:ph type="sldNum" sz="quarter" idx="12"/>
          </p:nvPr>
        </p:nvSpPr>
        <p:spPr>
          <a:noFill/>
        </p:spPr>
        <p:txBody>
          <a:bodyPr/>
          <a:lstStyle/>
          <a:p>
            <a:fld id="{C453D69B-4A5A-4133-903F-0D05B4F82E69}" type="slidenum">
              <a:rPr lang="en-US" smtClean="0">
                <a:latin typeface="Arial" charset="0"/>
                <a:cs typeface="Arial" charset="0"/>
              </a:rPr>
              <a:pPr/>
              <a:t>67</a:t>
            </a:fld>
            <a:endParaRPr lang="en-US" smtClean="0">
              <a:latin typeface="Arial" charset="0"/>
              <a:cs typeface="Arial" charset="0"/>
            </a:endParaRPr>
          </a:p>
        </p:txBody>
      </p:sp>
      <p:sp>
        <p:nvSpPr>
          <p:cNvPr id="35845" name="Rectangle 3"/>
          <p:cNvSpPr>
            <a:spLocks noGrp="1" noChangeArrowheads="1"/>
          </p:cNvSpPr>
          <p:nvPr>
            <p:ph type="body" idx="4294967295"/>
          </p:nvPr>
        </p:nvSpPr>
        <p:spPr>
          <a:xfrm>
            <a:off x="0" y="984250"/>
            <a:ext cx="7770813" cy="4946650"/>
          </a:xfrm>
          <a:noFill/>
        </p:spPr>
        <p:txBody>
          <a:bodyPr/>
          <a:lstStyle/>
          <a:p>
            <a:endParaRPr lang="en-GB" smtClean="0"/>
          </a:p>
          <a:p>
            <a:endParaRPr lang="en-GB" smtClean="0"/>
          </a:p>
        </p:txBody>
      </p:sp>
      <p:graphicFrame>
        <p:nvGraphicFramePr>
          <p:cNvPr id="35842" name="Object 3"/>
          <p:cNvGraphicFramePr>
            <a:graphicFrameLocks noChangeAspect="1"/>
          </p:cNvGraphicFramePr>
          <p:nvPr/>
        </p:nvGraphicFramePr>
        <p:xfrm>
          <a:off x="1143000" y="1828800"/>
          <a:ext cx="7212013" cy="3436938"/>
        </p:xfrm>
        <a:graphic>
          <a:graphicData uri="http://schemas.openxmlformats.org/presentationml/2006/ole">
            <p:oleObj spid="_x0000_s72706" name="Equation" r:id="rId4" imgW="7226280" imgH="3441600" progId="Equation.DSMT4">
              <p:embed/>
            </p:oleObj>
          </a:graphicData>
        </a:graphic>
      </p:graphicFrame>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70" name="Rectangle 41"/>
          <p:cNvSpPr>
            <a:spLocks noGrp="1" noChangeArrowheads="1"/>
          </p:cNvSpPr>
          <p:nvPr>
            <p:ph type="title"/>
          </p:nvPr>
        </p:nvSpPr>
        <p:spPr>
          <a:xfrm>
            <a:off x="457200" y="0"/>
            <a:ext cx="8229600" cy="1143000"/>
          </a:xfrm>
        </p:spPr>
        <p:txBody>
          <a:bodyPr>
            <a:normAutofit/>
          </a:bodyPr>
          <a:lstStyle/>
          <a:p>
            <a:r>
              <a:rPr lang="en-US" dirty="0" smtClean="0"/>
              <a:t>General recursive algorithm for </a:t>
            </a:r>
            <a:r>
              <a:rPr lang="en-US" i="1" dirty="0" smtClean="0"/>
              <a:t>g</a:t>
            </a:r>
          </a:p>
        </p:txBody>
      </p:sp>
      <p:sp>
        <p:nvSpPr>
          <p:cNvPr id="36869" name="Slide Number Placeholder 4"/>
          <p:cNvSpPr>
            <a:spLocks noGrp="1"/>
          </p:cNvSpPr>
          <p:nvPr>
            <p:ph type="sldNum" sz="quarter" idx="12"/>
          </p:nvPr>
        </p:nvSpPr>
        <p:spPr>
          <a:noFill/>
        </p:spPr>
        <p:txBody>
          <a:bodyPr/>
          <a:lstStyle/>
          <a:p>
            <a:fld id="{CBC22F16-E315-4F73-B117-A060C9E7A015}" type="slidenum">
              <a:rPr lang="en-US" smtClean="0">
                <a:latin typeface="Arial" charset="0"/>
                <a:cs typeface="Arial" charset="0"/>
              </a:rPr>
              <a:pPr/>
              <a:t>68</a:t>
            </a:fld>
            <a:endParaRPr lang="en-US" smtClean="0">
              <a:latin typeface="Arial" charset="0"/>
              <a:cs typeface="Arial" charset="0"/>
            </a:endParaRPr>
          </a:p>
        </p:txBody>
      </p:sp>
      <p:sp>
        <p:nvSpPr>
          <p:cNvPr id="36871" name="Rectangle 3"/>
          <p:cNvSpPr>
            <a:spLocks noGrp="1" noChangeArrowheads="1"/>
          </p:cNvSpPr>
          <p:nvPr>
            <p:ph type="body" idx="4294967295"/>
          </p:nvPr>
        </p:nvSpPr>
        <p:spPr>
          <a:xfrm>
            <a:off x="0" y="984250"/>
            <a:ext cx="7770813" cy="4946650"/>
          </a:xfrm>
          <a:noFill/>
        </p:spPr>
        <p:txBody>
          <a:bodyPr/>
          <a:lstStyle/>
          <a:p>
            <a:endParaRPr lang="en-GB" dirty="0" smtClean="0"/>
          </a:p>
          <a:p>
            <a:endParaRPr lang="en-GB" dirty="0" smtClean="0"/>
          </a:p>
        </p:txBody>
      </p:sp>
      <p:graphicFrame>
        <p:nvGraphicFramePr>
          <p:cNvPr id="36866" name="Object 3"/>
          <p:cNvGraphicFramePr>
            <a:graphicFrameLocks noChangeAspect="1"/>
          </p:cNvGraphicFramePr>
          <p:nvPr/>
        </p:nvGraphicFramePr>
        <p:xfrm>
          <a:off x="258763" y="1751012"/>
          <a:ext cx="4056062" cy="2363788"/>
        </p:xfrm>
        <a:graphic>
          <a:graphicData uri="http://schemas.openxmlformats.org/presentationml/2006/ole">
            <p:oleObj spid="_x0000_s73730" name="方程式" r:id="rId4" imgW="1612800" imgH="939600" progId="Equation.3">
              <p:embed/>
            </p:oleObj>
          </a:graphicData>
        </a:graphic>
      </p:graphicFrame>
      <p:graphicFrame>
        <p:nvGraphicFramePr>
          <p:cNvPr id="36867" name="Object 6"/>
          <p:cNvGraphicFramePr>
            <a:graphicFrameLocks noChangeAspect="1"/>
          </p:cNvGraphicFramePr>
          <p:nvPr/>
        </p:nvGraphicFramePr>
        <p:xfrm>
          <a:off x="5083175" y="989013"/>
          <a:ext cx="3535363" cy="5572125"/>
        </p:xfrm>
        <a:graphic>
          <a:graphicData uri="http://schemas.openxmlformats.org/presentationml/2006/ole">
            <p:oleObj spid="_x0000_s73731" name="方程式" r:id="rId5" imgW="1676160" imgH="2641320" progId="Equation.3">
              <p:embed/>
            </p:oleObj>
          </a:graphicData>
        </a:graphic>
      </p:graphicFrame>
      <p:graphicFrame>
        <p:nvGraphicFramePr>
          <p:cNvPr id="36868" name="Object 7"/>
          <p:cNvGraphicFramePr>
            <a:graphicFrameLocks noChangeAspect="1"/>
          </p:cNvGraphicFramePr>
          <p:nvPr/>
        </p:nvGraphicFramePr>
        <p:xfrm>
          <a:off x="935038" y="5207000"/>
          <a:ext cx="1003300" cy="820738"/>
        </p:xfrm>
        <a:graphic>
          <a:graphicData uri="http://schemas.openxmlformats.org/presentationml/2006/ole">
            <p:oleObj spid="_x0000_s73732" name="方程式" r:id="rId6" imgW="558720" imgH="457200" progId="Equation.3">
              <p:embed/>
            </p:oleObj>
          </a:graphicData>
        </a:graphic>
      </p:graphicFrame>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lstStyle/>
          <a:p>
            <a:r>
              <a:rPr lang="en-US" dirty="0" smtClean="0"/>
              <a:t>Lecture Three</a:t>
            </a:r>
            <a:endParaRPr lang="en-US" dirty="0"/>
          </a:p>
        </p:txBody>
      </p:sp>
      <p:sp>
        <p:nvSpPr>
          <p:cNvPr id="7" name="Subtitle 6"/>
          <p:cNvSpPr>
            <a:spLocks noGrp="1"/>
          </p:cNvSpPr>
          <p:nvPr>
            <p:ph type="subTitle" idx="1"/>
          </p:nvPr>
        </p:nvSpPr>
        <p:spPr/>
        <p:txBody>
          <a:bodyPr/>
          <a:lstStyle/>
          <a:p>
            <a:r>
              <a:rPr lang="en-US" dirty="0" smtClean="0"/>
              <a:t>Applications</a:t>
            </a:r>
            <a:endParaRPr lang="en-US" dirty="0"/>
          </a:p>
        </p:txBody>
      </p:sp>
      <p:sp>
        <p:nvSpPr>
          <p:cNvPr id="3" name="Slide Number Placeholder 2"/>
          <p:cNvSpPr>
            <a:spLocks noGrp="1"/>
          </p:cNvSpPr>
          <p:nvPr>
            <p:ph type="sldNum" sz="quarter" idx="12"/>
          </p:nvPr>
        </p:nvSpPr>
        <p:spPr/>
        <p:txBody>
          <a:bodyPr/>
          <a:lstStyle/>
          <a:p>
            <a:fld id="{7E871153-6649-4551-B5D2-CF9E4672F172}" type="slidenum">
              <a:rPr lang="en-US" smtClean="0"/>
              <a:pPr/>
              <a:t>69</a:t>
            </a:fld>
            <a:endParaRPr lang="en-US"/>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Number Placeholder 4"/>
          <p:cNvSpPr>
            <a:spLocks noGrp="1"/>
          </p:cNvSpPr>
          <p:nvPr>
            <p:ph type="sldNum" sz="quarter" idx="10"/>
          </p:nvPr>
        </p:nvSpPr>
        <p:spPr>
          <a:noFill/>
        </p:spPr>
        <p:txBody>
          <a:bodyPr/>
          <a:lstStyle/>
          <a:p>
            <a:fld id="{3AB33A05-2A08-4611-AA6C-A426E2A02B41}" type="slidenum">
              <a:rPr lang="en-US" smtClean="0">
                <a:latin typeface="Arial" charset="0"/>
                <a:cs typeface="Arial" charset="0"/>
              </a:rPr>
              <a:pPr/>
              <a:t>70</a:t>
            </a:fld>
            <a:endParaRPr lang="en-US" smtClean="0">
              <a:latin typeface="Arial" charset="0"/>
              <a:cs typeface="Arial" charset="0"/>
            </a:endParaRPr>
          </a:p>
        </p:txBody>
      </p:sp>
      <p:sp>
        <p:nvSpPr>
          <p:cNvPr id="47107" name="Rectangle 41"/>
          <p:cNvSpPr>
            <a:spLocks noGrp="1" noChangeArrowheads="1"/>
          </p:cNvSpPr>
          <p:nvPr>
            <p:ph type="title" idx="4294967295"/>
          </p:nvPr>
        </p:nvSpPr>
        <p:spPr/>
        <p:txBody>
          <a:bodyPr>
            <a:normAutofit fontScale="90000"/>
          </a:bodyPr>
          <a:lstStyle/>
          <a:p>
            <a:r>
              <a:rPr lang="en-US" smtClean="0"/>
              <a:t>Carbon nanotube (6,0), force field from Gaussian</a:t>
            </a:r>
          </a:p>
        </p:txBody>
      </p:sp>
      <p:sp>
        <p:nvSpPr>
          <p:cNvPr id="47108" name="Rectangle 3"/>
          <p:cNvSpPr>
            <a:spLocks noGrp="1" noChangeArrowheads="1"/>
          </p:cNvSpPr>
          <p:nvPr>
            <p:ph type="body" idx="4294967295"/>
          </p:nvPr>
        </p:nvSpPr>
        <p:spPr>
          <a:xfrm>
            <a:off x="563563" y="984250"/>
            <a:ext cx="7770812" cy="4946650"/>
          </a:xfrm>
          <a:noFill/>
        </p:spPr>
        <p:txBody>
          <a:bodyPr/>
          <a:lstStyle/>
          <a:p>
            <a:endParaRPr lang="en-GB" dirty="0" smtClean="0"/>
          </a:p>
          <a:p>
            <a:endParaRPr lang="en-GB" dirty="0" smtClean="0"/>
          </a:p>
        </p:txBody>
      </p:sp>
      <p:pic>
        <p:nvPicPr>
          <p:cNvPr id="47109" name="Picture 6" descr="distrans"/>
          <p:cNvPicPr>
            <a:picLocks noChangeAspect="1" noChangeArrowheads="1"/>
          </p:cNvPicPr>
          <p:nvPr/>
        </p:nvPicPr>
        <p:blipFill>
          <a:blip r:embed="rId3" cstate="print"/>
          <a:srcRect/>
          <a:stretch>
            <a:fillRect/>
          </a:stretch>
        </p:blipFill>
        <p:spPr bwMode="auto">
          <a:xfrm>
            <a:off x="838200" y="1625506"/>
            <a:ext cx="6153150" cy="4851494"/>
          </a:xfrm>
          <a:prstGeom prst="rect">
            <a:avLst/>
          </a:prstGeom>
          <a:noFill/>
          <a:ln w="9525">
            <a:noFill/>
            <a:miter lim="800000"/>
            <a:headEnd/>
            <a:tailEnd/>
          </a:ln>
        </p:spPr>
      </p:pic>
      <p:sp>
        <p:nvSpPr>
          <p:cNvPr id="47110" name="TextBox 8"/>
          <p:cNvSpPr txBox="1">
            <a:spLocks noChangeArrowheads="1"/>
          </p:cNvSpPr>
          <p:nvPr/>
        </p:nvSpPr>
        <p:spPr bwMode="auto">
          <a:xfrm rot="-5400000">
            <a:off x="-1077912" y="2994302"/>
            <a:ext cx="3316288" cy="369332"/>
          </a:xfrm>
          <a:prstGeom prst="rect">
            <a:avLst/>
          </a:prstGeom>
          <a:noFill/>
          <a:ln w="9525">
            <a:noFill/>
            <a:miter lim="800000"/>
            <a:headEnd/>
            <a:tailEnd/>
          </a:ln>
        </p:spPr>
        <p:txBody>
          <a:bodyPr>
            <a:spAutoFit/>
          </a:bodyPr>
          <a:lstStyle/>
          <a:p>
            <a:r>
              <a:rPr lang="en-US" dirty="0"/>
              <a:t>Dispersion </a:t>
            </a:r>
            <a:r>
              <a:rPr lang="en-US" dirty="0">
                <a:latin typeface="Times New Roman" pitchFamily="18" charset="0"/>
                <a:cs typeface="Times New Roman" pitchFamily="18" charset="0"/>
              </a:rPr>
              <a:t>relation</a:t>
            </a:r>
            <a:endParaRPr lang="en-SG" dirty="0">
              <a:latin typeface="Times New Roman" pitchFamily="18" charset="0"/>
              <a:cs typeface="Times New Roman" pitchFamily="18" charset="0"/>
            </a:endParaRPr>
          </a:p>
        </p:txBody>
      </p:sp>
      <p:sp>
        <p:nvSpPr>
          <p:cNvPr id="47111" name="TextBox 9"/>
          <p:cNvSpPr txBox="1">
            <a:spLocks noChangeArrowheads="1"/>
          </p:cNvSpPr>
          <p:nvPr/>
        </p:nvSpPr>
        <p:spPr bwMode="auto">
          <a:xfrm rot="5400000">
            <a:off x="6342340" y="3599140"/>
            <a:ext cx="2033587" cy="369332"/>
          </a:xfrm>
          <a:prstGeom prst="rect">
            <a:avLst/>
          </a:prstGeom>
          <a:noFill/>
          <a:ln w="9525">
            <a:noFill/>
            <a:miter lim="800000"/>
            <a:headEnd/>
            <a:tailEnd/>
          </a:ln>
        </p:spPr>
        <p:txBody>
          <a:bodyPr>
            <a:spAutoFit/>
          </a:bodyPr>
          <a:lstStyle/>
          <a:p>
            <a:r>
              <a:rPr lang="en-US" dirty="0">
                <a:latin typeface="Times New Roman" pitchFamily="18" charset="0"/>
                <a:cs typeface="Times New Roman" pitchFamily="18" charset="0"/>
              </a:rPr>
              <a:t>Transmission</a:t>
            </a:r>
            <a:endParaRPr lang="en-SG" dirty="0">
              <a:latin typeface="Times New Roman" pitchFamily="18" charset="0"/>
              <a:cs typeface="Times New Roman" pitchFamily="18" charset="0"/>
            </a:endParaRPr>
          </a:p>
        </p:txBody>
      </p:sp>
      <p:sp>
        <p:nvSpPr>
          <p:cNvPr id="8" name="TextBox 7"/>
          <p:cNvSpPr txBox="1"/>
          <p:nvPr/>
        </p:nvSpPr>
        <p:spPr>
          <a:xfrm>
            <a:off x="7543800" y="4648200"/>
            <a:ext cx="1371600" cy="1323439"/>
          </a:xfrm>
          <a:prstGeom prst="rect">
            <a:avLst/>
          </a:prstGeom>
          <a:noFill/>
        </p:spPr>
        <p:txBody>
          <a:bodyPr wrap="square" rtlCol="0">
            <a:spAutoFit/>
          </a:bodyPr>
          <a:lstStyle/>
          <a:p>
            <a:r>
              <a:rPr lang="en-US" sz="2000" dirty="0" smtClean="0">
                <a:latin typeface="Times New Roman" pitchFamily="18" charset="0"/>
                <a:cs typeface="Times New Roman" pitchFamily="18" charset="0"/>
              </a:rPr>
              <a:t>Calculation was performed by J.-T. </a:t>
            </a:r>
            <a:r>
              <a:rPr lang="en-US" sz="2000" dirty="0" err="1" smtClean="0">
                <a:latin typeface="Times New Roman" pitchFamily="18" charset="0"/>
                <a:cs typeface="Times New Roman" pitchFamily="18" charset="0"/>
              </a:rPr>
              <a:t>Lü</a:t>
            </a:r>
            <a:r>
              <a:rPr lang="en-US" sz="2000" dirty="0" smtClean="0">
                <a:latin typeface="Times New Roman" pitchFamily="18" charset="0"/>
                <a:cs typeface="Times New Roman" pitchFamily="18" charset="0"/>
              </a:rPr>
              <a:t>.</a:t>
            </a:r>
            <a:endParaRPr lang="en-US"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41"/>
          <p:cNvSpPr>
            <a:spLocks noGrp="1" noChangeArrowheads="1"/>
          </p:cNvSpPr>
          <p:nvPr>
            <p:ph type="title"/>
          </p:nvPr>
        </p:nvSpPr>
        <p:spPr/>
        <p:txBody>
          <a:bodyPr/>
          <a:lstStyle/>
          <a:p>
            <a:r>
              <a:rPr lang="en-US" smtClean="0"/>
              <a:t>Carbon nanotube, nonlinear effect</a:t>
            </a:r>
          </a:p>
        </p:txBody>
      </p:sp>
      <p:sp>
        <p:nvSpPr>
          <p:cNvPr id="48130" name="Slide Number Placeholder 4"/>
          <p:cNvSpPr>
            <a:spLocks noGrp="1"/>
          </p:cNvSpPr>
          <p:nvPr>
            <p:ph type="sldNum" sz="quarter" idx="12"/>
          </p:nvPr>
        </p:nvSpPr>
        <p:spPr>
          <a:noFill/>
        </p:spPr>
        <p:txBody>
          <a:bodyPr/>
          <a:lstStyle/>
          <a:p>
            <a:fld id="{7BB17049-0969-484E-AE16-E2F250424454}" type="slidenum">
              <a:rPr lang="en-US" smtClean="0">
                <a:latin typeface="Arial" charset="0"/>
                <a:cs typeface="Arial" charset="0"/>
              </a:rPr>
              <a:pPr/>
              <a:t>71</a:t>
            </a:fld>
            <a:endParaRPr lang="en-US" smtClean="0">
              <a:latin typeface="Arial" charset="0"/>
              <a:cs typeface="Arial" charset="0"/>
            </a:endParaRPr>
          </a:p>
        </p:txBody>
      </p:sp>
      <p:sp>
        <p:nvSpPr>
          <p:cNvPr id="48132" name="Rectangle 3"/>
          <p:cNvSpPr>
            <a:spLocks noGrp="1" noChangeArrowheads="1"/>
          </p:cNvSpPr>
          <p:nvPr>
            <p:ph type="body" idx="4294967295"/>
          </p:nvPr>
        </p:nvSpPr>
        <p:spPr>
          <a:xfrm>
            <a:off x="0" y="984250"/>
            <a:ext cx="7770813" cy="4946650"/>
          </a:xfrm>
          <a:noFill/>
        </p:spPr>
        <p:txBody>
          <a:bodyPr/>
          <a:lstStyle/>
          <a:p>
            <a:endParaRPr lang="en-GB" dirty="0" smtClean="0"/>
          </a:p>
          <a:p>
            <a:endParaRPr lang="en-GB" dirty="0" smtClean="0"/>
          </a:p>
        </p:txBody>
      </p:sp>
      <p:pic>
        <p:nvPicPr>
          <p:cNvPr id="48133" name="Picture 3" descr="trans"/>
          <p:cNvPicPr>
            <a:picLocks noChangeAspect="1" noChangeArrowheads="1"/>
          </p:cNvPicPr>
          <p:nvPr/>
        </p:nvPicPr>
        <p:blipFill>
          <a:blip r:embed="rId3" cstate="print"/>
          <a:srcRect/>
          <a:stretch>
            <a:fillRect/>
          </a:stretch>
        </p:blipFill>
        <p:spPr bwMode="auto">
          <a:xfrm>
            <a:off x="384175" y="1714500"/>
            <a:ext cx="5621338" cy="4456113"/>
          </a:xfrm>
          <a:prstGeom prst="rect">
            <a:avLst/>
          </a:prstGeom>
          <a:noFill/>
          <a:ln w="9525">
            <a:noFill/>
            <a:miter lim="800000"/>
            <a:headEnd/>
            <a:tailEnd/>
          </a:ln>
        </p:spPr>
      </p:pic>
      <p:sp>
        <p:nvSpPr>
          <p:cNvPr id="12" name="Text Box 4"/>
          <p:cNvSpPr txBox="1">
            <a:spLocks noChangeArrowheads="1"/>
          </p:cNvSpPr>
          <p:nvPr/>
        </p:nvSpPr>
        <p:spPr bwMode="auto">
          <a:xfrm>
            <a:off x="6226175" y="1743075"/>
            <a:ext cx="2535238" cy="2246769"/>
          </a:xfrm>
          <a:prstGeom prst="rect">
            <a:avLst/>
          </a:prstGeom>
          <a:noFill/>
          <a:ln w="9525">
            <a:noFill/>
            <a:miter lim="800000"/>
            <a:headEnd/>
            <a:tailEnd/>
          </a:ln>
          <a:effectLst/>
        </p:spPr>
        <p:txBody>
          <a:bodyPr>
            <a:spAutoFit/>
          </a:bodyPr>
          <a:lstStyle/>
          <a:p>
            <a:pPr eaLnBrk="0" hangingPunct="0">
              <a:spcBef>
                <a:spcPct val="50000"/>
              </a:spcBef>
            </a:pPr>
            <a:r>
              <a:rPr lang="en-US" sz="2000" dirty="0">
                <a:latin typeface="Times New Roman" pitchFamily="18" charset="0"/>
                <a:cs typeface="Times New Roman" pitchFamily="18" charset="0"/>
              </a:rPr>
              <a:t>The transmissions in a one-unit-cell carbon </a:t>
            </a:r>
            <a:r>
              <a:rPr lang="en-US" sz="2000" dirty="0" err="1">
                <a:latin typeface="Times New Roman" pitchFamily="18" charset="0"/>
                <a:cs typeface="Times New Roman" pitchFamily="18" charset="0"/>
              </a:rPr>
              <a:t>nanotube</a:t>
            </a:r>
            <a:r>
              <a:rPr lang="en-US" sz="2000" dirty="0">
                <a:latin typeface="Times New Roman" pitchFamily="18" charset="0"/>
                <a:cs typeface="Times New Roman" pitchFamily="18" charset="0"/>
              </a:rPr>
              <a:t> junction of (8,0) at 300K. From J-S Wang, J Wang, N Zeng, Phys. Rev. B 74, 033408 (2006).</a:t>
            </a: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i="1" dirty="0" smtClean="0"/>
              <a:t>u</a:t>
            </a:r>
            <a:r>
              <a:rPr lang="en-US" baseline="30000" dirty="0" smtClean="0"/>
              <a:t>4</a:t>
            </a:r>
            <a:r>
              <a:rPr lang="en-US" dirty="0" smtClean="0"/>
              <a:t> Nonlinear model</a:t>
            </a:r>
            <a:endParaRPr lang="en-US"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72</a:t>
            </a:fld>
            <a:endParaRPr lang="en-US"/>
          </a:p>
        </p:txBody>
      </p:sp>
      <p:pic>
        <p:nvPicPr>
          <p:cNvPr id="6" name="Picture 5" descr="SCMF.eps"/>
          <p:cNvPicPr>
            <a:picLocks noChangeAspect="1"/>
          </p:cNvPicPr>
          <p:nvPr/>
        </p:nvPicPr>
        <p:blipFill>
          <a:blip r:embed="rId2" cstate="print"/>
          <a:stretch>
            <a:fillRect/>
          </a:stretch>
        </p:blipFill>
        <p:spPr>
          <a:xfrm>
            <a:off x="258874" y="1524000"/>
            <a:ext cx="5913326" cy="4325898"/>
          </a:xfrm>
          <a:prstGeom prst="rect">
            <a:avLst/>
          </a:prstGeom>
        </p:spPr>
      </p:pic>
      <p:sp>
        <p:nvSpPr>
          <p:cNvPr id="7" name="TextBox 6"/>
          <p:cNvSpPr txBox="1"/>
          <p:nvPr/>
        </p:nvSpPr>
        <p:spPr>
          <a:xfrm>
            <a:off x="6553200" y="1676400"/>
            <a:ext cx="2286000" cy="3970318"/>
          </a:xfrm>
          <a:prstGeom prst="rect">
            <a:avLst/>
          </a:prstGeom>
          <a:noFill/>
        </p:spPr>
        <p:txBody>
          <a:bodyPr wrap="square" rtlCol="0">
            <a:spAutoFit/>
          </a:bodyPr>
          <a:lstStyle/>
          <a:p>
            <a:r>
              <a:rPr lang="en-US" dirty="0" smtClean="0">
                <a:latin typeface="Times New Roman" pitchFamily="18" charset="0"/>
                <a:cs typeface="Times New Roman" pitchFamily="18" charset="0"/>
              </a:rPr>
              <a:t>One degree of freedom (a) and two degrees freedom (b) (1/4) </a:t>
            </a:r>
            <a:r>
              <a:rPr lang="el-GR" dirty="0" smtClean="0">
                <a:latin typeface="Times New Roman" pitchFamily="18" charset="0"/>
                <a:cs typeface="Times New Roman" pitchFamily="18" charset="0"/>
              </a:rPr>
              <a:t>Σ</a:t>
            </a:r>
            <a:r>
              <a:rPr lang="en-US"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T</a:t>
            </a:r>
            <a:r>
              <a:rPr lang="en-US" baseline="-25000" dirty="0" err="1" smtClean="0">
                <a:latin typeface="Times New Roman" pitchFamily="18" charset="0"/>
                <a:cs typeface="Times New Roman" pitchFamily="18" charset="0"/>
              </a:rPr>
              <a:t>ijkl</a:t>
            </a:r>
            <a:r>
              <a:rPr lang="en-US"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u</a:t>
            </a:r>
            <a:r>
              <a:rPr lang="en-US" baseline="-25000" dirty="0" err="1" smtClean="0">
                <a:latin typeface="Times New Roman" pitchFamily="18" charset="0"/>
                <a:cs typeface="Times New Roman" pitchFamily="18" charset="0"/>
              </a:rPr>
              <a:t>i</a:t>
            </a:r>
            <a:r>
              <a:rPr lang="en-US"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u</a:t>
            </a:r>
            <a:r>
              <a:rPr lang="en-US" baseline="-25000" dirty="0" err="1" smtClean="0">
                <a:latin typeface="Times New Roman" pitchFamily="18" charset="0"/>
                <a:cs typeface="Times New Roman" pitchFamily="18" charset="0"/>
              </a:rPr>
              <a:t>j</a:t>
            </a:r>
            <a:r>
              <a:rPr lang="en-US" baseline="-25000"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u</a:t>
            </a:r>
            <a:r>
              <a:rPr lang="en-US" baseline="-25000" dirty="0" err="1" smtClean="0">
                <a:latin typeface="Times New Roman" pitchFamily="18" charset="0"/>
                <a:cs typeface="Times New Roman" pitchFamily="18" charset="0"/>
              </a:rPr>
              <a:t>k</a:t>
            </a:r>
            <a:r>
              <a:rPr lang="en-US" baseline="-25000"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u</a:t>
            </a:r>
            <a:r>
              <a:rPr lang="en-US" baseline="-25000" dirty="0" err="1" smtClean="0">
                <a:latin typeface="Times New Roman" pitchFamily="18" charset="0"/>
                <a:cs typeface="Times New Roman" pitchFamily="18" charset="0"/>
              </a:rPr>
              <a:t>l</a:t>
            </a:r>
            <a:r>
              <a:rPr lang="en-US" baseline="-2500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nonlinear model.  Symbols from quantum master equation, lines from self-consistent NEGF.  For parameters used, see Fig.4 caption in J.-S. Wang, et al, Front. Phys.  Calculated by </a:t>
            </a:r>
            <a:r>
              <a:rPr lang="en-US" dirty="0" err="1" smtClean="0">
                <a:latin typeface="Times New Roman" pitchFamily="18" charset="0"/>
                <a:cs typeface="Times New Roman" pitchFamily="18" charset="0"/>
              </a:rPr>
              <a:t>Juzar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Thingna</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p:txBody>
      </p:sp>
      <p:sp>
        <p:nvSpPr>
          <p:cNvPr id="8" name="TextBox 7"/>
          <p:cNvSpPr txBox="1"/>
          <p:nvPr/>
        </p:nvSpPr>
        <p:spPr>
          <a:xfrm>
            <a:off x="2514600" y="3014008"/>
            <a:ext cx="914400" cy="1938992"/>
          </a:xfrm>
          <a:prstGeom prst="rect">
            <a:avLst/>
          </a:prstGeom>
          <a:noFill/>
        </p:spPr>
        <p:txBody>
          <a:bodyPr wrap="square" rtlCol="0">
            <a:spAutoFit/>
          </a:bodyPr>
          <a:lstStyle/>
          <a:p>
            <a:r>
              <a:rPr lang="en-US" sz="2000" dirty="0" smtClean="0">
                <a:latin typeface="Times New Roman" pitchFamily="18" charset="0"/>
                <a:cs typeface="Times New Roman" pitchFamily="18" charset="0"/>
              </a:rPr>
              <a:t>1</a:t>
            </a:r>
          </a:p>
          <a:p>
            <a:endParaRPr lang="en-US" sz="2000" dirty="0" smtClean="0">
              <a:latin typeface="Times New Roman" pitchFamily="18" charset="0"/>
              <a:cs typeface="Times New Roman" pitchFamily="18" charset="0"/>
            </a:endParaRPr>
          </a:p>
          <a:p>
            <a:r>
              <a:rPr lang="en-US" sz="2000" dirty="0" smtClean="0">
                <a:solidFill>
                  <a:srgbClr val="FF0000"/>
                </a:solidFill>
                <a:latin typeface="Times New Roman" pitchFamily="18" charset="0"/>
                <a:cs typeface="Times New Roman" pitchFamily="18" charset="0"/>
              </a:rPr>
              <a:t>5</a:t>
            </a:r>
          </a:p>
          <a:p>
            <a:endParaRPr lang="en-US" sz="2000" dirty="0" smtClean="0">
              <a:latin typeface="Times New Roman" pitchFamily="18" charset="0"/>
              <a:cs typeface="Times New Roman" pitchFamily="18" charset="0"/>
            </a:endParaRPr>
          </a:p>
          <a:p>
            <a:endParaRPr lang="en-US" sz="2000" dirty="0" smtClean="0">
              <a:solidFill>
                <a:srgbClr val="0070C0"/>
              </a:solidFill>
              <a:latin typeface="Times New Roman" pitchFamily="18" charset="0"/>
              <a:cs typeface="Times New Roman" pitchFamily="18" charset="0"/>
            </a:endParaRPr>
          </a:p>
          <a:p>
            <a:r>
              <a:rPr lang="en-US" sz="2000" dirty="0" smtClean="0">
                <a:solidFill>
                  <a:srgbClr val="0070C0"/>
                </a:solidFill>
                <a:latin typeface="Times New Roman" pitchFamily="18" charset="0"/>
                <a:cs typeface="Times New Roman" pitchFamily="18" charset="0"/>
              </a:rPr>
              <a:t>10</a:t>
            </a:r>
            <a:endParaRPr lang="en-US" sz="2000" dirty="0">
              <a:solidFill>
                <a:srgbClr val="0070C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3" name="Rectangle 41"/>
          <p:cNvSpPr>
            <a:spLocks noGrp="1" noChangeArrowheads="1"/>
          </p:cNvSpPr>
          <p:nvPr>
            <p:ph type="title"/>
          </p:nvPr>
        </p:nvSpPr>
        <p:spPr/>
        <p:txBody>
          <a:bodyPr>
            <a:normAutofit fontScale="90000"/>
          </a:bodyPr>
          <a:lstStyle/>
          <a:p>
            <a:r>
              <a:rPr lang="en-US" smtClean="0"/>
              <a:t>Molecular dynamics with quantum bath</a:t>
            </a:r>
          </a:p>
        </p:txBody>
      </p:sp>
      <p:sp>
        <p:nvSpPr>
          <p:cNvPr id="143364" name="Rectangle 3"/>
          <p:cNvSpPr>
            <a:spLocks noGrp="1" noChangeArrowheads="1"/>
          </p:cNvSpPr>
          <p:nvPr>
            <p:ph type="body" idx="4294967295"/>
          </p:nvPr>
        </p:nvSpPr>
        <p:spPr>
          <a:xfrm>
            <a:off x="0" y="984250"/>
            <a:ext cx="7770813" cy="4946650"/>
          </a:xfrm>
          <a:noFill/>
        </p:spPr>
        <p:txBody>
          <a:bodyPr/>
          <a:lstStyle/>
          <a:p>
            <a:endParaRPr lang="en-GB" smtClean="0"/>
          </a:p>
          <a:p>
            <a:endParaRPr lang="en-GB" smtClean="0"/>
          </a:p>
        </p:txBody>
      </p:sp>
      <p:graphicFrame>
        <p:nvGraphicFramePr>
          <p:cNvPr id="143386" name="Object 26"/>
          <p:cNvGraphicFramePr>
            <a:graphicFrameLocks noChangeAspect="1"/>
          </p:cNvGraphicFramePr>
          <p:nvPr/>
        </p:nvGraphicFramePr>
        <p:xfrm>
          <a:off x="561975" y="1354138"/>
          <a:ext cx="8151813" cy="4059237"/>
        </p:xfrm>
        <a:graphic>
          <a:graphicData uri="http://schemas.openxmlformats.org/presentationml/2006/ole">
            <p:oleObj spid="_x0000_s74754" name="Equation" r:id="rId4" imgW="2908080" imgH="1447560" progId="Equation.DSMT4">
              <p:embed/>
            </p:oleObj>
          </a:graphicData>
        </a:graphic>
      </p:graphicFrame>
      <p:sp>
        <p:nvSpPr>
          <p:cNvPr id="5" name="TextBox 4"/>
          <p:cNvSpPr txBox="1"/>
          <p:nvPr/>
        </p:nvSpPr>
        <p:spPr>
          <a:xfrm>
            <a:off x="685800" y="5791200"/>
            <a:ext cx="5638800" cy="646331"/>
          </a:xfrm>
          <a:prstGeom prst="rect">
            <a:avLst/>
          </a:prstGeom>
          <a:noFill/>
        </p:spPr>
        <p:txBody>
          <a:bodyPr wrap="square" rtlCol="0">
            <a:spAutoFit/>
          </a:bodyPr>
          <a:lstStyle/>
          <a:p>
            <a:r>
              <a:rPr lang="en-US" dirty="0" smtClean="0">
                <a:latin typeface="Times New Roman" pitchFamily="18" charset="0"/>
                <a:cs typeface="Times New Roman" pitchFamily="18" charset="0"/>
              </a:rPr>
              <a:t>See J.-S. Wang, et al, Phys. Rev. </a:t>
            </a:r>
            <a:r>
              <a:rPr lang="en-US" dirty="0" err="1" smtClean="0">
                <a:latin typeface="Times New Roman" pitchFamily="18" charset="0"/>
                <a:cs typeface="Times New Roman" pitchFamily="18" charset="0"/>
              </a:rPr>
              <a:t>Lett</a:t>
            </a:r>
            <a:r>
              <a:rPr lang="en-US" dirty="0" smtClean="0">
                <a:latin typeface="Times New Roman" pitchFamily="18" charset="0"/>
                <a:cs typeface="Times New Roman" pitchFamily="18" charset="0"/>
              </a:rPr>
              <a:t>. 99, 160601 (2007);</a:t>
            </a:r>
          </a:p>
          <a:p>
            <a:r>
              <a:rPr lang="en-US" dirty="0" smtClean="0">
                <a:latin typeface="Times New Roman" pitchFamily="18" charset="0"/>
                <a:cs typeface="Times New Roman" pitchFamily="18" charset="0"/>
              </a:rPr>
              <a:t>Phys. Rev. B 80, 224302 (2009).  </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Rectangle 5"/>
          <p:cNvSpPr>
            <a:spLocks noGrp="1" noChangeArrowheads="1"/>
          </p:cNvSpPr>
          <p:nvPr>
            <p:ph type="title"/>
          </p:nvPr>
        </p:nvSpPr>
        <p:spPr>
          <a:xfrm>
            <a:off x="457200" y="76200"/>
            <a:ext cx="8229600" cy="1143000"/>
          </a:xfrm>
          <a:noFill/>
        </p:spPr>
        <p:txBody>
          <a:bodyPr>
            <a:normAutofit fontScale="90000"/>
          </a:bodyPr>
          <a:lstStyle/>
          <a:p>
            <a:r>
              <a:rPr lang="en-US" dirty="0" smtClean="0"/>
              <a:t>Average displacement, thermal expansion</a:t>
            </a:r>
          </a:p>
        </p:txBody>
      </p:sp>
      <p:sp>
        <p:nvSpPr>
          <p:cNvPr id="50178" name="Slide Number Placeholder 4"/>
          <p:cNvSpPr>
            <a:spLocks noGrp="1"/>
          </p:cNvSpPr>
          <p:nvPr>
            <p:ph type="sldNum" sz="quarter" idx="12"/>
          </p:nvPr>
        </p:nvSpPr>
        <p:spPr>
          <a:noFill/>
        </p:spPr>
        <p:txBody>
          <a:bodyPr/>
          <a:lstStyle/>
          <a:p>
            <a:fld id="{2C461152-45DB-4350-9668-B774B0ECFE64}" type="slidenum">
              <a:rPr lang="en-US" smtClean="0">
                <a:latin typeface="Arial" charset="0"/>
                <a:cs typeface="Arial" charset="0"/>
              </a:rPr>
              <a:pPr/>
              <a:t>74</a:t>
            </a:fld>
            <a:endParaRPr lang="en-US" smtClean="0">
              <a:latin typeface="Arial" charset="0"/>
              <a:cs typeface="Arial" charset="0"/>
            </a:endParaRPr>
          </a:p>
        </p:txBody>
      </p:sp>
      <p:sp>
        <p:nvSpPr>
          <p:cNvPr id="50180" name="Rectangle 3"/>
          <p:cNvSpPr>
            <a:spLocks noChangeArrowheads="1"/>
          </p:cNvSpPr>
          <p:nvPr/>
        </p:nvSpPr>
        <p:spPr bwMode="auto">
          <a:xfrm>
            <a:off x="550863" y="1316038"/>
            <a:ext cx="7770812" cy="4660900"/>
          </a:xfrm>
          <a:prstGeom prst="rect">
            <a:avLst/>
          </a:prstGeom>
          <a:noFill/>
          <a:ln w="9525">
            <a:noFill/>
            <a:miter lim="800000"/>
            <a:headEnd/>
            <a:tailEnd/>
          </a:ln>
        </p:spPr>
        <p:txBody>
          <a:bodyPr lIns="91405" tIns="45701" rIns="91405" bIns="45701"/>
          <a:lstStyle/>
          <a:p>
            <a:pPr marL="438150" indent="-438150" eaLnBrk="0" hangingPunct="0">
              <a:spcBef>
                <a:spcPct val="20000"/>
              </a:spcBef>
            </a:pPr>
            <a:r>
              <a:rPr lang="en-US" sz="2300" dirty="0">
                <a:solidFill>
                  <a:srgbClr val="003399"/>
                </a:solidFill>
                <a:latin typeface="Times New Roman" pitchFamily="18" charset="0"/>
                <a:cs typeface="Times New Roman" pitchFamily="18" charset="0"/>
              </a:rPr>
              <a:t>One-point Green’s function</a:t>
            </a:r>
          </a:p>
          <a:p>
            <a:pPr marL="438150" indent="-438150" eaLnBrk="0" hangingPunct="0">
              <a:spcBef>
                <a:spcPct val="20000"/>
              </a:spcBef>
              <a:buFont typeface="Arial" charset="0"/>
              <a:buNone/>
            </a:pPr>
            <a:endParaRPr lang="en-US" sz="2300" b="1" dirty="0">
              <a:solidFill>
                <a:srgbClr val="003399"/>
              </a:solidFill>
              <a:latin typeface="Arial Unicode MS" pitchFamily="34" charset="-128"/>
            </a:endParaRPr>
          </a:p>
          <a:p>
            <a:pPr marL="438150" indent="-438150" eaLnBrk="0" hangingPunct="0">
              <a:spcBef>
                <a:spcPct val="20000"/>
              </a:spcBef>
              <a:buFont typeface="Arial" charset="0"/>
              <a:buChar char="•"/>
            </a:pPr>
            <a:endParaRPr lang="en-US" sz="2300" b="1" dirty="0">
              <a:solidFill>
                <a:srgbClr val="003399"/>
              </a:solidFill>
              <a:latin typeface="Arial Unicode MS" pitchFamily="34" charset="-128"/>
            </a:endParaRPr>
          </a:p>
        </p:txBody>
      </p:sp>
      <p:graphicFrame>
        <p:nvGraphicFramePr>
          <p:cNvPr id="50182" name="Object 6"/>
          <p:cNvGraphicFramePr>
            <a:graphicFrameLocks noChangeAspect="1"/>
          </p:cNvGraphicFramePr>
          <p:nvPr/>
        </p:nvGraphicFramePr>
        <p:xfrm>
          <a:off x="769938" y="1785938"/>
          <a:ext cx="7461250" cy="4614862"/>
        </p:xfrm>
        <a:graphic>
          <a:graphicData uri="http://schemas.openxmlformats.org/presentationml/2006/ole">
            <p:oleObj spid="_x0000_s75778" name="Equation" r:id="rId4" imgW="3327120" imgH="2057400" progId="Equation.DSMT4">
              <p:embed/>
            </p:oleObj>
          </a:graphicData>
        </a:graphic>
      </p:graphicFrame>
      <p:cxnSp>
        <p:nvCxnSpPr>
          <p:cNvPr id="50185" name="Straight Connector 18"/>
          <p:cNvCxnSpPr>
            <a:cxnSpLocks noChangeAspect="1"/>
          </p:cNvCxnSpPr>
          <p:nvPr/>
        </p:nvCxnSpPr>
        <p:spPr bwMode="auto">
          <a:xfrm rot="5400000">
            <a:off x="6651625" y="1992313"/>
            <a:ext cx="425450" cy="0"/>
          </a:xfrm>
          <a:prstGeom prst="line">
            <a:avLst/>
          </a:prstGeom>
          <a:noFill/>
          <a:ln w="25400" algn="ctr">
            <a:solidFill>
              <a:schemeClr val="tx1"/>
            </a:solidFill>
            <a:round/>
            <a:headEnd/>
            <a:tailEnd/>
          </a:ln>
        </p:spPr>
      </p:cxnSp>
      <p:sp>
        <p:nvSpPr>
          <p:cNvPr id="50186" name="Oval 19"/>
          <p:cNvSpPr>
            <a:spLocks noChangeAspect="1"/>
          </p:cNvSpPr>
          <p:nvPr/>
        </p:nvSpPr>
        <p:spPr bwMode="auto">
          <a:xfrm>
            <a:off x="6654800" y="1328738"/>
            <a:ext cx="431800" cy="425450"/>
          </a:xfrm>
          <a:prstGeom prst="ellipse">
            <a:avLst/>
          </a:prstGeom>
          <a:noFill/>
          <a:ln w="25400" algn="ctr">
            <a:solidFill>
              <a:schemeClr val="tx1"/>
            </a:solidFill>
            <a:round/>
            <a:headEnd/>
            <a:tailEnd/>
          </a:ln>
        </p:spPr>
        <p:txBody>
          <a:bodyPr/>
          <a:lstStyle/>
          <a:p>
            <a:pPr eaLnBrk="0" hangingPunct="0"/>
            <a:endParaRPr lang="en-SG" sz="3200">
              <a:latin typeface="Times" pitchFamily="18" charset="0"/>
            </a:endParaRP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Rectangle 5"/>
          <p:cNvSpPr>
            <a:spLocks noGrp="1" noChangeArrowheads="1"/>
          </p:cNvSpPr>
          <p:nvPr>
            <p:ph type="title"/>
          </p:nvPr>
        </p:nvSpPr>
        <p:spPr>
          <a:noFill/>
        </p:spPr>
        <p:txBody>
          <a:bodyPr/>
          <a:lstStyle/>
          <a:p>
            <a:r>
              <a:rPr lang="en-US" smtClean="0"/>
              <a:t>Thermal expansion</a:t>
            </a:r>
          </a:p>
        </p:txBody>
      </p:sp>
      <p:sp>
        <p:nvSpPr>
          <p:cNvPr id="51202" name="Slide Number Placeholder 4"/>
          <p:cNvSpPr>
            <a:spLocks noGrp="1"/>
          </p:cNvSpPr>
          <p:nvPr>
            <p:ph type="sldNum" sz="quarter" idx="12"/>
          </p:nvPr>
        </p:nvSpPr>
        <p:spPr>
          <a:noFill/>
        </p:spPr>
        <p:txBody>
          <a:bodyPr/>
          <a:lstStyle/>
          <a:p>
            <a:fld id="{3FFAA144-7409-4A86-88D9-644D6F597C03}" type="slidenum">
              <a:rPr lang="en-US" smtClean="0">
                <a:latin typeface="Arial" charset="0"/>
                <a:cs typeface="Arial" charset="0"/>
              </a:rPr>
              <a:pPr/>
              <a:t>75</a:t>
            </a:fld>
            <a:endParaRPr lang="en-US" smtClean="0">
              <a:latin typeface="Arial" charset="0"/>
              <a:cs typeface="Arial" charset="0"/>
            </a:endParaRPr>
          </a:p>
        </p:txBody>
      </p:sp>
      <p:pic>
        <p:nvPicPr>
          <p:cNvPr id="51206" name="Picture 6" descr="cfg"/>
          <p:cNvPicPr>
            <a:picLocks noChangeAspect="1" noChangeArrowheads="1"/>
          </p:cNvPicPr>
          <p:nvPr/>
        </p:nvPicPr>
        <p:blipFill>
          <a:blip r:embed="rId3" cstate="print"/>
          <a:srcRect/>
          <a:stretch>
            <a:fillRect/>
          </a:stretch>
        </p:blipFill>
        <p:spPr bwMode="auto">
          <a:xfrm>
            <a:off x="566738" y="1600200"/>
            <a:ext cx="2747962" cy="3424237"/>
          </a:xfrm>
          <a:prstGeom prst="rect">
            <a:avLst/>
          </a:prstGeom>
          <a:noFill/>
        </p:spPr>
      </p:pic>
      <p:pic>
        <p:nvPicPr>
          <p:cNvPr id="51207" name="Picture 7" descr="vibdisp"/>
          <p:cNvPicPr>
            <a:picLocks noChangeAspect="1" noChangeArrowheads="1"/>
          </p:cNvPicPr>
          <p:nvPr/>
        </p:nvPicPr>
        <p:blipFill>
          <a:blip r:embed="rId4" cstate="print"/>
          <a:srcRect/>
          <a:stretch>
            <a:fillRect/>
          </a:stretch>
        </p:blipFill>
        <p:spPr bwMode="auto">
          <a:xfrm>
            <a:off x="3352800" y="1579562"/>
            <a:ext cx="3497263" cy="4897438"/>
          </a:xfrm>
          <a:prstGeom prst="rect">
            <a:avLst/>
          </a:prstGeom>
          <a:noFill/>
        </p:spPr>
      </p:pic>
      <p:sp>
        <p:nvSpPr>
          <p:cNvPr id="51209" name="Text Box 9"/>
          <p:cNvSpPr txBox="1">
            <a:spLocks noChangeArrowheads="1"/>
          </p:cNvSpPr>
          <p:nvPr/>
        </p:nvSpPr>
        <p:spPr bwMode="auto">
          <a:xfrm>
            <a:off x="6781800" y="1598980"/>
            <a:ext cx="2209800" cy="4662815"/>
          </a:xfrm>
          <a:prstGeom prst="rect">
            <a:avLst/>
          </a:prstGeom>
          <a:noFill/>
          <a:ln w="9525">
            <a:noFill/>
            <a:miter lim="800000"/>
            <a:headEnd/>
            <a:tailEnd/>
          </a:ln>
          <a:effectLst/>
        </p:spPr>
        <p:txBody>
          <a:bodyPr wrap="square">
            <a:spAutoFit/>
          </a:bodyPr>
          <a:lstStyle/>
          <a:p>
            <a:pPr marL="342900" indent="-342900">
              <a:spcBef>
                <a:spcPct val="50000"/>
              </a:spcBef>
              <a:buAutoNum type="alphaLcParenBoth"/>
            </a:pPr>
            <a:r>
              <a:rPr lang="en-US" dirty="0" smtClean="0">
                <a:latin typeface="Times New Roman" pitchFamily="18" charset="0"/>
                <a:ea typeface="Arial Unicode MS" pitchFamily="34" charset="-128"/>
                <a:cs typeface="Times New Roman" pitchFamily="18" charset="0"/>
              </a:rPr>
              <a:t>Displacement </a:t>
            </a:r>
            <a:r>
              <a:rPr lang="en-US" dirty="0">
                <a:latin typeface="Times New Roman" pitchFamily="18" charset="0"/>
                <a:ea typeface="Arial Unicode MS" pitchFamily="34" charset="-128"/>
                <a:cs typeface="Times New Roman" pitchFamily="18" charset="0"/>
              </a:rPr>
              <a:t>&lt;</a:t>
            </a:r>
            <a:r>
              <a:rPr lang="en-US" i="1" dirty="0">
                <a:latin typeface="Times New Roman" pitchFamily="18" charset="0"/>
                <a:ea typeface="Arial Unicode MS" pitchFamily="34" charset="-128"/>
                <a:cs typeface="Times New Roman" pitchFamily="18" charset="0"/>
              </a:rPr>
              <a:t>u&gt;</a:t>
            </a:r>
            <a:r>
              <a:rPr lang="en-US" dirty="0">
                <a:latin typeface="Times New Roman" pitchFamily="18" charset="0"/>
                <a:ea typeface="Arial Unicode MS" pitchFamily="34" charset="-128"/>
                <a:cs typeface="Times New Roman" pitchFamily="18" charset="0"/>
              </a:rPr>
              <a:t> as a function of position </a:t>
            </a:r>
            <a:r>
              <a:rPr lang="en-US" i="1" dirty="0">
                <a:latin typeface="Times New Roman" pitchFamily="18" charset="0"/>
                <a:ea typeface="Arial Unicode MS" pitchFamily="34" charset="-128"/>
                <a:cs typeface="Times New Roman" pitchFamily="18" charset="0"/>
              </a:rPr>
              <a:t>x</a:t>
            </a:r>
            <a:r>
              <a:rPr lang="en-US" dirty="0" smtClean="0">
                <a:latin typeface="Times New Roman" pitchFamily="18" charset="0"/>
                <a:ea typeface="Arial Unicode MS" pitchFamily="34" charset="-128"/>
                <a:cs typeface="Times New Roman" pitchFamily="18" charset="0"/>
              </a:rPr>
              <a:t>. 										 </a:t>
            </a:r>
          </a:p>
          <a:p>
            <a:pPr marL="342900" indent="-342900">
              <a:spcBef>
                <a:spcPct val="50000"/>
              </a:spcBef>
              <a:buAutoNum type="alphaLcParenBoth"/>
            </a:pPr>
            <a:r>
              <a:rPr lang="en-US" dirty="0" smtClean="0">
                <a:latin typeface="Times New Roman" pitchFamily="18" charset="0"/>
                <a:ea typeface="Arial Unicode MS" pitchFamily="34" charset="-128"/>
                <a:cs typeface="Times New Roman" pitchFamily="18" charset="0"/>
              </a:rPr>
              <a:t> as </a:t>
            </a:r>
            <a:r>
              <a:rPr lang="en-US" dirty="0">
                <a:latin typeface="Times New Roman" pitchFamily="18" charset="0"/>
                <a:ea typeface="Arial Unicode MS" pitchFamily="34" charset="-128"/>
                <a:cs typeface="Times New Roman" pitchFamily="18" charset="0"/>
              </a:rPr>
              <a:t>a function of temperature </a:t>
            </a:r>
            <a:r>
              <a:rPr lang="en-US" i="1" dirty="0">
                <a:latin typeface="Times New Roman" pitchFamily="18" charset="0"/>
                <a:ea typeface="Arial Unicode MS" pitchFamily="34" charset="-128"/>
                <a:cs typeface="Times New Roman" pitchFamily="18" charset="0"/>
              </a:rPr>
              <a:t>T</a:t>
            </a:r>
            <a:r>
              <a:rPr lang="en-US" dirty="0">
                <a:latin typeface="Times New Roman" pitchFamily="18" charset="0"/>
                <a:ea typeface="Arial Unicode MS" pitchFamily="34" charset="-128"/>
                <a:cs typeface="Times New Roman" pitchFamily="18" charset="0"/>
              </a:rPr>
              <a:t>. Brenner potential is used.  From J.-W. Jiang, J.-S. Wang, and B. Li, Phys. Rev. B 80, 205429 (2009).</a:t>
            </a:r>
          </a:p>
        </p:txBody>
      </p:sp>
      <p:sp>
        <p:nvSpPr>
          <p:cNvPr id="51210" name="Text Box 10"/>
          <p:cNvSpPr txBox="1">
            <a:spLocks noChangeArrowheads="1"/>
          </p:cNvSpPr>
          <p:nvPr/>
        </p:nvSpPr>
        <p:spPr bwMode="auto">
          <a:xfrm>
            <a:off x="693738" y="5394325"/>
            <a:ext cx="2278062" cy="400110"/>
          </a:xfrm>
          <a:prstGeom prst="rect">
            <a:avLst/>
          </a:prstGeom>
          <a:noFill/>
          <a:ln w="9525">
            <a:noFill/>
            <a:miter lim="800000"/>
            <a:headEnd/>
            <a:tailEnd/>
          </a:ln>
          <a:effectLst/>
        </p:spPr>
        <p:txBody>
          <a:bodyPr wrap="square">
            <a:spAutoFit/>
          </a:bodyPr>
          <a:lstStyle/>
          <a:p>
            <a:pPr>
              <a:spcBef>
                <a:spcPct val="50000"/>
              </a:spcBef>
            </a:pPr>
            <a:r>
              <a:rPr lang="en-US" sz="2000" dirty="0">
                <a:latin typeface="Times New Roman" pitchFamily="18" charset="0"/>
                <a:cs typeface="Times New Roman" pitchFamily="18" charset="0"/>
              </a:rPr>
              <a:t>Left edge is fixed.</a:t>
            </a: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1" name="Rectangle 5"/>
          <p:cNvSpPr>
            <a:spLocks noGrp="1" noChangeArrowheads="1"/>
          </p:cNvSpPr>
          <p:nvPr>
            <p:ph type="title"/>
          </p:nvPr>
        </p:nvSpPr>
        <p:spPr>
          <a:noFill/>
        </p:spPr>
        <p:txBody>
          <a:bodyPr>
            <a:normAutofit fontScale="90000"/>
          </a:bodyPr>
          <a:lstStyle/>
          <a:p>
            <a:r>
              <a:rPr lang="en-US" smtClean="0"/>
              <a:t>Graphene Thermal expansion coefficient</a:t>
            </a:r>
          </a:p>
        </p:txBody>
      </p:sp>
      <p:sp>
        <p:nvSpPr>
          <p:cNvPr id="135174" name="Text Box 6"/>
          <p:cNvSpPr txBox="1">
            <a:spLocks noChangeArrowheads="1"/>
          </p:cNvSpPr>
          <p:nvPr/>
        </p:nvSpPr>
        <p:spPr bwMode="auto">
          <a:xfrm>
            <a:off x="6577013" y="1828800"/>
            <a:ext cx="2566987" cy="3416320"/>
          </a:xfrm>
          <a:prstGeom prst="rect">
            <a:avLst/>
          </a:prstGeom>
          <a:noFill/>
          <a:ln w="9525">
            <a:noFill/>
            <a:miter lim="800000"/>
            <a:headEnd/>
            <a:tailEnd/>
          </a:ln>
          <a:effectLst/>
        </p:spPr>
        <p:txBody>
          <a:bodyPr>
            <a:spAutoFit/>
          </a:bodyPr>
          <a:lstStyle/>
          <a:p>
            <a:pPr>
              <a:spcBef>
                <a:spcPct val="50000"/>
              </a:spcBef>
            </a:pPr>
            <a:r>
              <a:rPr lang="en-US" sz="1800" dirty="0">
                <a:latin typeface="Times New Roman" pitchFamily="18" charset="0"/>
                <a:ea typeface="Arial Unicode MS" pitchFamily="34" charset="-128"/>
                <a:cs typeface="Times New Roman" pitchFamily="18" charset="0"/>
              </a:rPr>
              <a:t>The coefficient of thermal expansion </a:t>
            </a:r>
            <a:r>
              <a:rPr lang="en-US" sz="1800" dirty="0" err="1">
                <a:latin typeface="Times New Roman" pitchFamily="18" charset="0"/>
                <a:ea typeface="Arial Unicode MS" pitchFamily="34" charset="-128"/>
                <a:cs typeface="Times New Roman" pitchFamily="18" charset="0"/>
              </a:rPr>
              <a:t>v.s</a:t>
            </a:r>
            <a:r>
              <a:rPr lang="en-US" sz="1800" dirty="0">
                <a:latin typeface="Times New Roman" pitchFamily="18" charset="0"/>
                <a:ea typeface="Arial Unicode MS" pitchFamily="34" charset="-128"/>
                <a:cs typeface="Times New Roman" pitchFamily="18" charset="0"/>
              </a:rPr>
              <a:t>. temperature for </a:t>
            </a:r>
            <a:r>
              <a:rPr lang="en-US" sz="1800" dirty="0" err="1">
                <a:latin typeface="Times New Roman" pitchFamily="18" charset="0"/>
                <a:ea typeface="Arial Unicode MS" pitchFamily="34" charset="-128"/>
                <a:cs typeface="Times New Roman" pitchFamily="18" charset="0"/>
              </a:rPr>
              <a:t>graphene</a:t>
            </a:r>
            <a:r>
              <a:rPr lang="en-US" sz="1800" dirty="0">
                <a:latin typeface="Times New Roman" pitchFamily="18" charset="0"/>
                <a:ea typeface="Arial Unicode MS" pitchFamily="34" charset="-128"/>
                <a:cs typeface="Times New Roman" pitchFamily="18" charset="0"/>
              </a:rPr>
              <a:t> sheet with periodic boundary condition in </a:t>
            </a:r>
            <a:r>
              <a:rPr lang="en-US" sz="1800" i="1" dirty="0">
                <a:latin typeface="Times New Roman" pitchFamily="18" charset="0"/>
                <a:ea typeface="Arial Unicode MS" pitchFamily="34" charset="-128"/>
                <a:cs typeface="Times New Roman" pitchFamily="18" charset="0"/>
              </a:rPr>
              <a:t>y</a:t>
            </a:r>
            <a:r>
              <a:rPr lang="en-US" sz="1800" dirty="0">
                <a:latin typeface="Times New Roman" pitchFamily="18" charset="0"/>
                <a:ea typeface="Arial Unicode MS" pitchFamily="34" charset="-128"/>
                <a:cs typeface="Times New Roman" pitchFamily="18" charset="0"/>
              </a:rPr>
              <a:t> direction and fixed boundary condition at the </a:t>
            </a:r>
            <a:r>
              <a:rPr lang="en-US" sz="1800" i="1" dirty="0">
                <a:latin typeface="Times New Roman" pitchFamily="18" charset="0"/>
                <a:ea typeface="Arial Unicode MS" pitchFamily="34" charset="-128"/>
                <a:cs typeface="Times New Roman" pitchFamily="18" charset="0"/>
              </a:rPr>
              <a:t>x</a:t>
            </a:r>
            <a:r>
              <a:rPr lang="en-US" sz="1800" dirty="0">
                <a:latin typeface="Times New Roman" pitchFamily="18" charset="0"/>
                <a:ea typeface="Arial Unicode MS" pitchFamily="34" charset="-128"/>
                <a:cs typeface="Times New Roman" pitchFamily="18" charset="0"/>
              </a:rPr>
              <a:t>=0 edge. </a:t>
            </a:r>
            <a:r>
              <a:rPr lang="en-US" sz="1800" dirty="0">
                <a:latin typeface="Times New Roman" pitchFamily="18" charset="0"/>
                <a:ea typeface="Arial Unicode MS" pitchFamily="34" charset="-128"/>
                <a:cs typeface="Times New Roman" pitchFamily="18" charset="0"/>
                <a:sym typeface="SymbolPS" pitchFamily="18" charset="2"/>
              </a:rPr>
              <a:t> is onsite strength.</a:t>
            </a:r>
            <a:r>
              <a:rPr lang="en-US" sz="1800" dirty="0">
                <a:latin typeface="Times New Roman" pitchFamily="18" charset="0"/>
                <a:ea typeface="Arial Unicode MS" pitchFamily="34" charset="-128"/>
                <a:cs typeface="Times New Roman" pitchFamily="18" charset="0"/>
              </a:rPr>
              <a:t> From J.-W. Jiang, J.-S. Wang, and B. Li, Phys. Rev. B 80, 205429 (2009).</a:t>
            </a:r>
          </a:p>
        </p:txBody>
      </p:sp>
      <p:pic>
        <p:nvPicPr>
          <p:cNvPr id="135176" name="Picture 8" descr="cte_graphene"/>
          <p:cNvPicPr>
            <a:picLocks noChangeAspect="1" noChangeArrowheads="1"/>
          </p:cNvPicPr>
          <p:nvPr/>
        </p:nvPicPr>
        <p:blipFill>
          <a:blip r:embed="rId3" cstate="print"/>
          <a:srcRect/>
          <a:stretch>
            <a:fillRect/>
          </a:stretch>
        </p:blipFill>
        <p:spPr bwMode="auto">
          <a:xfrm>
            <a:off x="-11113" y="1774825"/>
            <a:ext cx="6608763" cy="4625975"/>
          </a:xfrm>
          <a:prstGeom prst="rect">
            <a:avLst/>
          </a:prstGeom>
          <a:noFill/>
        </p:spPr>
      </p:pic>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Phonon Life-Time</a:t>
            </a:r>
            <a:endParaRPr lang="en-US" dirty="0"/>
          </a:p>
        </p:txBody>
      </p:sp>
      <p:sp>
        <p:nvSpPr>
          <p:cNvPr id="3" name="Slide Number Placeholder 2"/>
          <p:cNvSpPr>
            <a:spLocks noGrp="1"/>
          </p:cNvSpPr>
          <p:nvPr>
            <p:ph type="sldNum" sz="quarter" idx="12"/>
          </p:nvPr>
        </p:nvSpPr>
        <p:spPr/>
        <p:txBody>
          <a:bodyPr/>
          <a:lstStyle/>
          <a:p>
            <a:fld id="{7E871153-6649-4551-B5D2-CF9E4672F172}" type="slidenum">
              <a:rPr lang="en-US" smtClean="0"/>
              <a:pPr/>
              <a:t>77</a:t>
            </a:fld>
            <a:endParaRPr lang="en-US"/>
          </a:p>
        </p:txBody>
      </p:sp>
      <p:graphicFrame>
        <p:nvGraphicFramePr>
          <p:cNvPr id="4" name="Object 3"/>
          <p:cNvGraphicFramePr>
            <a:graphicFrameLocks noChangeAspect="1"/>
          </p:cNvGraphicFramePr>
          <p:nvPr/>
        </p:nvGraphicFramePr>
        <p:xfrm>
          <a:off x="628650" y="1447800"/>
          <a:ext cx="7639050" cy="4821238"/>
        </p:xfrm>
        <a:graphic>
          <a:graphicData uri="http://schemas.openxmlformats.org/presentationml/2006/ole">
            <p:oleObj spid="_x0000_s247810" name="Equation" r:id="rId4" imgW="8470800" imgH="5346360" progId="Equation.DSMT4">
              <p:embed/>
            </p:oleObj>
          </a:graphicData>
        </a:graphic>
      </p:graphicFrame>
      <p:sp>
        <p:nvSpPr>
          <p:cNvPr id="6" name="TextBox 5"/>
          <p:cNvSpPr txBox="1"/>
          <p:nvPr/>
        </p:nvSpPr>
        <p:spPr>
          <a:xfrm>
            <a:off x="5562600" y="3352800"/>
            <a:ext cx="2667000" cy="1938992"/>
          </a:xfrm>
          <a:prstGeom prst="rect">
            <a:avLst/>
          </a:prstGeom>
          <a:noFill/>
        </p:spPr>
        <p:txBody>
          <a:bodyPr wrap="square" rtlCol="0">
            <a:spAutoFit/>
          </a:bodyPr>
          <a:lstStyle/>
          <a:p>
            <a:r>
              <a:rPr lang="en-US" sz="2000" dirty="0" smtClean="0">
                <a:latin typeface="Times New Roman" pitchFamily="18" charset="0"/>
                <a:cs typeface="Times New Roman" pitchFamily="18" charset="0"/>
              </a:rPr>
              <a:t>For calculations based on this, see, Y. Xu, J.-S. Wang, W. </a:t>
            </a:r>
            <a:r>
              <a:rPr lang="en-US" sz="2000" dirty="0" err="1" smtClean="0">
                <a:latin typeface="Times New Roman" pitchFamily="18" charset="0"/>
                <a:cs typeface="Times New Roman" pitchFamily="18" charset="0"/>
              </a:rPr>
              <a:t>Duan</a:t>
            </a:r>
            <a:r>
              <a:rPr lang="en-US" sz="2000" dirty="0" smtClean="0">
                <a:latin typeface="Times New Roman" pitchFamily="18" charset="0"/>
                <a:cs typeface="Times New Roman" pitchFamily="18" charset="0"/>
              </a:rPr>
              <a:t>, B.-L. </a:t>
            </a:r>
            <a:r>
              <a:rPr lang="en-US" sz="2000" dirty="0" err="1" smtClean="0">
                <a:latin typeface="Times New Roman" pitchFamily="18" charset="0"/>
                <a:cs typeface="Times New Roman" pitchFamily="18" charset="0"/>
              </a:rPr>
              <a:t>Gu</a:t>
            </a:r>
            <a:r>
              <a:rPr lang="en-US" sz="2000" dirty="0" smtClean="0">
                <a:latin typeface="Times New Roman" pitchFamily="18" charset="0"/>
                <a:cs typeface="Times New Roman" pitchFamily="18" charset="0"/>
              </a:rPr>
              <a:t>, and B. Li, Phys. Rev. B 78, 224303 (2008).  </a:t>
            </a:r>
            <a:endParaRPr lang="en-US"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Rectangle 5"/>
          <p:cNvSpPr>
            <a:spLocks noGrp="1" noChangeArrowheads="1"/>
          </p:cNvSpPr>
          <p:nvPr>
            <p:ph type="title"/>
          </p:nvPr>
        </p:nvSpPr>
        <p:spPr>
          <a:noFill/>
        </p:spPr>
        <p:txBody>
          <a:bodyPr/>
          <a:lstStyle/>
          <a:p>
            <a:r>
              <a:rPr lang="en-US" smtClean="0"/>
              <a:t>Transient problems</a:t>
            </a:r>
          </a:p>
        </p:txBody>
      </p:sp>
      <p:sp>
        <p:nvSpPr>
          <p:cNvPr id="52226" name="Slide Number Placeholder 4"/>
          <p:cNvSpPr>
            <a:spLocks noGrp="1"/>
          </p:cNvSpPr>
          <p:nvPr>
            <p:ph type="sldNum" sz="quarter" idx="12"/>
          </p:nvPr>
        </p:nvSpPr>
        <p:spPr>
          <a:noFill/>
        </p:spPr>
        <p:txBody>
          <a:bodyPr/>
          <a:lstStyle/>
          <a:p>
            <a:fld id="{1AF19DCF-9DC9-4309-ADB1-E90494B4AB0F}" type="slidenum">
              <a:rPr lang="en-US" smtClean="0">
                <a:latin typeface="Arial" charset="0"/>
                <a:cs typeface="Arial" charset="0"/>
              </a:rPr>
              <a:pPr/>
              <a:t>78</a:t>
            </a:fld>
            <a:endParaRPr lang="en-US" smtClean="0">
              <a:latin typeface="Arial" charset="0"/>
              <a:cs typeface="Arial" charset="0"/>
            </a:endParaRPr>
          </a:p>
        </p:txBody>
      </p:sp>
      <p:pic>
        <p:nvPicPr>
          <p:cNvPr id="52230" name="Picture 6" descr="fig01"/>
          <p:cNvPicPr>
            <a:picLocks noChangeAspect="1" noChangeArrowheads="1"/>
          </p:cNvPicPr>
          <p:nvPr/>
        </p:nvPicPr>
        <p:blipFill>
          <a:blip r:embed="rId4" cstate="print"/>
          <a:srcRect/>
          <a:stretch>
            <a:fillRect/>
          </a:stretch>
        </p:blipFill>
        <p:spPr bwMode="auto">
          <a:xfrm>
            <a:off x="1654175" y="1447800"/>
            <a:ext cx="5508625" cy="1440164"/>
          </a:xfrm>
          <a:prstGeom prst="rect">
            <a:avLst/>
          </a:prstGeom>
          <a:noFill/>
        </p:spPr>
      </p:pic>
      <p:graphicFrame>
        <p:nvGraphicFramePr>
          <p:cNvPr id="52231" name="Object 7"/>
          <p:cNvGraphicFramePr>
            <a:graphicFrameLocks noChangeAspect="1"/>
          </p:cNvGraphicFramePr>
          <p:nvPr/>
        </p:nvGraphicFramePr>
        <p:xfrm>
          <a:off x="1981200" y="3124200"/>
          <a:ext cx="4600923" cy="3316287"/>
        </p:xfrm>
        <a:graphic>
          <a:graphicData uri="http://schemas.openxmlformats.org/presentationml/2006/ole">
            <p:oleObj spid="_x0000_s76802" name="Equation" r:id="rId5" imgW="4914720" imgH="3543120" progId="Equation.DSMT4">
              <p:embed/>
            </p:oleObj>
          </a:graphicData>
        </a:graphic>
      </p:graphicFrame>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Rectangle 5"/>
          <p:cNvSpPr>
            <a:spLocks noGrp="1" noChangeArrowheads="1"/>
          </p:cNvSpPr>
          <p:nvPr>
            <p:ph type="title"/>
          </p:nvPr>
        </p:nvSpPr>
        <p:spPr>
          <a:noFill/>
        </p:spPr>
        <p:txBody>
          <a:bodyPr>
            <a:normAutofit fontScale="90000"/>
          </a:bodyPr>
          <a:lstStyle/>
          <a:p>
            <a:r>
              <a:rPr lang="en-US" dirty="0" smtClean="0"/>
              <a:t>Dyson equation on contour from 0 to </a:t>
            </a:r>
            <a:r>
              <a:rPr lang="en-US" i="1" dirty="0" smtClean="0"/>
              <a:t>t</a:t>
            </a:r>
          </a:p>
        </p:txBody>
      </p:sp>
      <p:sp>
        <p:nvSpPr>
          <p:cNvPr id="53250" name="Slide Number Placeholder 4"/>
          <p:cNvSpPr>
            <a:spLocks noGrp="1"/>
          </p:cNvSpPr>
          <p:nvPr>
            <p:ph type="sldNum" sz="quarter" idx="12"/>
          </p:nvPr>
        </p:nvSpPr>
        <p:spPr>
          <a:noFill/>
        </p:spPr>
        <p:txBody>
          <a:bodyPr/>
          <a:lstStyle/>
          <a:p>
            <a:fld id="{1E61D6EB-D6CD-40E4-88CA-68EDB6A2370C}" type="slidenum">
              <a:rPr lang="en-US" smtClean="0">
                <a:latin typeface="Arial" charset="0"/>
                <a:cs typeface="Arial" charset="0"/>
              </a:rPr>
              <a:pPr/>
              <a:t>79</a:t>
            </a:fld>
            <a:endParaRPr lang="en-US" smtClean="0">
              <a:latin typeface="Arial" charset="0"/>
              <a:cs typeface="Arial" charset="0"/>
            </a:endParaRPr>
          </a:p>
        </p:txBody>
      </p:sp>
      <p:pic>
        <p:nvPicPr>
          <p:cNvPr id="53254" name="Picture 6" descr="fig02"/>
          <p:cNvPicPr>
            <a:picLocks noChangeAspect="1" noChangeArrowheads="1"/>
          </p:cNvPicPr>
          <p:nvPr/>
        </p:nvPicPr>
        <p:blipFill>
          <a:blip r:embed="rId4" cstate="print"/>
          <a:srcRect/>
          <a:stretch>
            <a:fillRect/>
          </a:stretch>
        </p:blipFill>
        <p:spPr bwMode="auto">
          <a:xfrm>
            <a:off x="522288" y="1352550"/>
            <a:ext cx="5281612" cy="2024063"/>
          </a:xfrm>
          <a:prstGeom prst="rect">
            <a:avLst/>
          </a:prstGeom>
          <a:noFill/>
        </p:spPr>
      </p:pic>
      <p:graphicFrame>
        <p:nvGraphicFramePr>
          <p:cNvPr id="53255" name="Object 7"/>
          <p:cNvGraphicFramePr>
            <a:graphicFrameLocks noChangeAspect="1"/>
          </p:cNvGraphicFramePr>
          <p:nvPr/>
        </p:nvGraphicFramePr>
        <p:xfrm>
          <a:off x="412750" y="3692525"/>
          <a:ext cx="8123238" cy="1908175"/>
        </p:xfrm>
        <a:graphic>
          <a:graphicData uri="http://schemas.openxmlformats.org/presentationml/2006/ole">
            <p:oleObj spid="_x0000_s77826" name="Equation" r:id="rId5" imgW="3352680" imgH="787320" progId="Equation.DSMT4">
              <p:embed/>
            </p:oleObj>
          </a:graphicData>
        </a:graphic>
      </p:graphicFrame>
      <p:pic>
        <p:nvPicPr>
          <p:cNvPr id="53256" name="Picture 8" descr="fig-contour"/>
          <p:cNvPicPr>
            <a:picLocks noChangeAspect="1" noChangeArrowheads="1"/>
          </p:cNvPicPr>
          <p:nvPr/>
        </p:nvPicPr>
        <p:blipFill>
          <a:blip r:embed="rId6" cstate="print"/>
          <a:srcRect/>
          <a:stretch>
            <a:fillRect/>
          </a:stretch>
        </p:blipFill>
        <p:spPr bwMode="auto">
          <a:xfrm>
            <a:off x="6521450" y="1266825"/>
            <a:ext cx="2270125" cy="1252538"/>
          </a:xfrm>
          <a:prstGeom prst="rect">
            <a:avLst/>
          </a:prstGeom>
          <a:noFill/>
        </p:spPr>
      </p:pic>
      <p:sp>
        <p:nvSpPr>
          <p:cNvPr id="53257" name="Text Box 9"/>
          <p:cNvSpPr txBox="1">
            <a:spLocks noChangeArrowheads="1"/>
          </p:cNvSpPr>
          <p:nvPr/>
        </p:nvSpPr>
        <p:spPr bwMode="auto">
          <a:xfrm>
            <a:off x="6910388" y="2708275"/>
            <a:ext cx="1573212" cy="396875"/>
          </a:xfrm>
          <a:prstGeom prst="rect">
            <a:avLst/>
          </a:prstGeom>
          <a:noFill/>
          <a:ln w="9525">
            <a:noFill/>
            <a:miter lim="800000"/>
            <a:headEnd/>
            <a:tailEnd/>
          </a:ln>
          <a:effectLst/>
        </p:spPr>
        <p:txBody>
          <a:bodyPr>
            <a:spAutoFit/>
          </a:bodyPr>
          <a:lstStyle/>
          <a:p>
            <a:pPr>
              <a:spcBef>
                <a:spcPct val="50000"/>
              </a:spcBef>
            </a:pPr>
            <a:r>
              <a:rPr lang="en-US" sz="2000"/>
              <a:t>Contour C</a:t>
            </a: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Slide Number Placeholder 4"/>
          <p:cNvSpPr txBox="1">
            <a:spLocks noGrp="1"/>
          </p:cNvSpPr>
          <p:nvPr/>
        </p:nvSpPr>
        <p:spPr bwMode="auto">
          <a:xfrm>
            <a:off x="6869113" y="6629400"/>
            <a:ext cx="1903412" cy="457200"/>
          </a:xfrm>
          <a:prstGeom prst="rect">
            <a:avLst/>
          </a:prstGeom>
          <a:noFill/>
          <a:ln w="9525">
            <a:noFill/>
            <a:miter lim="800000"/>
            <a:headEnd/>
            <a:tailEnd/>
          </a:ln>
        </p:spPr>
        <p:txBody>
          <a:bodyPr lIns="91405" tIns="45701" rIns="91405" bIns="45701"/>
          <a:lstStyle/>
          <a:p>
            <a:pPr algn="r" eaLnBrk="0" hangingPunct="0"/>
            <a:fld id="{1D3C34D2-B391-4B96-B88D-74B12D0AB364}" type="slidenum">
              <a:rPr lang="en-US" sz="900" b="1">
                <a:latin typeface="Arial" charset="0"/>
              </a:rPr>
              <a:pPr algn="r" eaLnBrk="0" hangingPunct="0"/>
              <a:t>80</a:t>
            </a:fld>
            <a:endParaRPr lang="en-US" sz="900" b="1">
              <a:latin typeface="Arial" charset="0"/>
            </a:endParaRPr>
          </a:p>
        </p:txBody>
      </p:sp>
      <p:sp>
        <p:nvSpPr>
          <p:cNvPr id="137219" name="Rectangle 5"/>
          <p:cNvSpPr>
            <a:spLocks noGrp="1" noChangeArrowheads="1"/>
          </p:cNvSpPr>
          <p:nvPr>
            <p:ph type="title" idx="4294967295"/>
          </p:nvPr>
        </p:nvSpPr>
        <p:spPr>
          <a:noFill/>
        </p:spPr>
        <p:txBody>
          <a:bodyPr/>
          <a:lstStyle/>
          <a:p>
            <a:r>
              <a:rPr lang="en-US" smtClean="0"/>
              <a:t>Transient thermal current</a:t>
            </a:r>
          </a:p>
        </p:txBody>
      </p:sp>
      <p:pic>
        <p:nvPicPr>
          <p:cNvPr id="137222" name="Picture 6" descr="fig03"/>
          <p:cNvPicPr>
            <a:picLocks noChangeAspect="1" noChangeArrowheads="1"/>
          </p:cNvPicPr>
          <p:nvPr/>
        </p:nvPicPr>
        <p:blipFill>
          <a:blip r:embed="rId3" cstate="print"/>
          <a:srcRect/>
          <a:stretch>
            <a:fillRect/>
          </a:stretch>
        </p:blipFill>
        <p:spPr bwMode="auto">
          <a:xfrm>
            <a:off x="0" y="1203325"/>
            <a:ext cx="6619875" cy="4633913"/>
          </a:xfrm>
          <a:prstGeom prst="rect">
            <a:avLst/>
          </a:prstGeom>
          <a:noFill/>
        </p:spPr>
      </p:pic>
      <p:sp>
        <p:nvSpPr>
          <p:cNvPr id="137223" name="Text Box 7"/>
          <p:cNvSpPr txBox="1">
            <a:spLocks noChangeArrowheads="1"/>
          </p:cNvSpPr>
          <p:nvPr/>
        </p:nvSpPr>
        <p:spPr bwMode="auto">
          <a:xfrm>
            <a:off x="6337300" y="1357313"/>
            <a:ext cx="2730500" cy="3970318"/>
          </a:xfrm>
          <a:prstGeom prst="rect">
            <a:avLst/>
          </a:prstGeom>
          <a:noFill/>
          <a:ln w="9525">
            <a:noFill/>
            <a:miter lim="800000"/>
            <a:headEnd/>
            <a:tailEnd/>
          </a:ln>
          <a:effectLst/>
        </p:spPr>
        <p:txBody>
          <a:bodyPr>
            <a:spAutoFit/>
          </a:bodyPr>
          <a:lstStyle/>
          <a:p>
            <a:pPr>
              <a:spcBef>
                <a:spcPct val="50000"/>
              </a:spcBef>
            </a:pPr>
            <a:r>
              <a:rPr lang="en-US" sz="1800" dirty="0">
                <a:latin typeface="Times New Roman" pitchFamily="18" charset="0"/>
                <a:ea typeface="Arial Unicode MS" pitchFamily="34" charset="-128"/>
                <a:cs typeface="Times New Roman" pitchFamily="18" charset="0"/>
              </a:rPr>
              <a:t>The time-dependent current when the missing spring is suddenly connected.  (a) current flow out of left lead, (b) out of right lead.  Dots are what predicted from Landauer formula.  </a:t>
            </a:r>
            <a:r>
              <a:rPr lang="en-US" sz="1800" i="1" dirty="0">
                <a:latin typeface="Times New Roman" pitchFamily="18" charset="0"/>
                <a:ea typeface="Arial Unicode MS" pitchFamily="34" charset="-128"/>
                <a:cs typeface="Times New Roman" pitchFamily="18" charset="0"/>
              </a:rPr>
              <a:t>T</a:t>
            </a:r>
            <a:r>
              <a:rPr lang="en-US" sz="1800" dirty="0">
                <a:latin typeface="Times New Roman" pitchFamily="18" charset="0"/>
                <a:ea typeface="Arial Unicode MS" pitchFamily="34" charset="-128"/>
                <a:cs typeface="Times New Roman" pitchFamily="18" charset="0"/>
              </a:rPr>
              <a:t>=300K, </a:t>
            </a:r>
            <a:r>
              <a:rPr lang="en-US" sz="1800" i="1" dirty="0">
                <a:latin typeface="Times New Roman" pitchFamily="18" charset="0"/>
                <a:ea typeface="Arial Unicode MS" pitchFamily="34" charset="-128"/>
                <a:cs typeface="Times New Roman" pitchFamily="18" charset="0"/>
              </a:rPr>
              <a:t>k</a:t>
            </a:r>
            <a:r>
              <a:rPr lang="en-US" sz="1800" dirty="0">
                <a:latin typeface="Times New Roman" pitchFamily="18" charset="0"/>
                <a:ea typeface="Arial Unicode MS" pitchFamily="34" charset="-128"/>
                <a:cs typeface="Times New Roman" pitchFamily="18" charset="0"/>
              </a:rPr>
              <a:t> =0.625 </a:t>
            </a:r>
            <a:r>
              <a:rPr lang="en-US" sz="1800" dirty="0" err="1">
                <a:latin typeface="Times New Roman" pitchFamily="18" charset="0"/>
                <a:ea typeface="Arial Unicode MS" pitchFamily="34" charset="-128"/>
                <a:cs typeface="Times New Roman" pitchFamily="18" charset="0"/>
              </a:rPr>
              <a:t>eV</a:t>
            </a:r>
            <a:r>
              <a:rPr lang="en-US" sz="1800" dirty="0">
                <a:latin typeface="Times New Roman" pitchFamily="18" charset="0"/>
                <a:ea typeface="Arial Unicode MS" pitchFamily="34" charset="-128"/>
                <a:cs typeface="Times New Roman" pitchFamily="18" charset="0"/>
              </a:rPr>
              <a:t>/(Å</a:t>
            </a:r>
            <a:r>
              <a:rPr lang="en-US" sz="1800" baseline="30000" dirty="0">
                <a:latin typeface="Times New Roman" pitchFamily="18" charset="0"/>
                <a:ea typeface="Arial Unicode MS" pitchFamily="34" charset="-128"/>
                <a:cs typeface="Times New Roman" pitchFamily="18" charset="0"/>
              </a:rPr>
              <a:t>2</a:t>
            </a:r>
            <a:r>
              <a:rPr lang="en-US" sz="1800" dirty="0">
                <a:latin typeface="Times New Roman" pitchFamily="18" charset="0"/>
                <a:ea typeface="Arial Unicode MS" pitchFamily="34" charset="-128"/>
                <a:cs typeface="Times New Roman" pitchFamily="18" charset="0"/>
              </a:rPr>
              <a:t>u) with a small onsite </a:t>
            </a:r>
            <a:r>
              <a:rPr lang="en-US" sz="1800" i="1" dirty="0">
                <a:latin typeface="Times New Roman" pitchFamily="18" charset="0"/>
                <a:ea typeface="Arial Unicode MS" pitchFamily="34" charset="-128"/>
                <a:cs typeface="Times New Roman" pitchFamily="18" charset="0"/>
              </a:rPr>
              <a:t>k</a:t>
            </a:r>
            <a:r>
              <a:rPr lang="en-US" sz="1800" baseline="-25000" dirty="0">
                <a:latin typeface="Times New Roman" pitchFamily="18" charset="0"/>
                <a:ea typeface="Arial Unicode MS" pitchFamily="34" charset="-128"/>
                <a:cs typeface="Times New Roman" pitchFamily="18" charset="0"/>
              </a:rPr>
              <a:t>0</a:t>
            </a:r>
            <a:r>
              <a:rPr lang="en-US" sz="1800" dirty="0">
                <a:latin typeface="Times New Roman" pitchFamily="18" charset="0"/>
                <a:ea typeface="Arial Unicode MS" pitchFamily="34" charset="-128"/>
                <a:cs typeface="Times New Roman" pitchFamily="18" charset="0"/>
              </a:rPr>
              <a:t>=0.1</a:t>
            </a:r>
            <a:r>
              <a:rPr lang="en-US" sz="1800" i="1" dirty="0">
                <a:latin typeface="Times New Roman" pitchFamily="18" charset="0"/>
                <a:ea typeface="Arial Unicode MS" pitchFamily="34" charset="-128"/>
                <a:cs typeface="Times New Roman" pitchFamily="18" charset="0"/>
              </a:rPr>
              <a:t>k</a:t>
            </a:r>
            <a:r>
              <a:rPr lang="en-US" sz="1800" dirty="0">
                <a:latin typeface="Times New Roman" pitchFamily="18" charset="0"/>
                <a:ea typeface="Arial Unicode MS" pitchFamily="34" charset="-128"/>
                <a:cs typeface="Times New Roman" pitchFamily="18" charset="0"/>
              </a:rPr>
              <a:t>. From E. C. </a:t>
            </a:r>
            <a:r>
              <a:rPr lang="en-US" sz="1800" dirty="0" err="1">
                <a:latin typeface="Times New Roman" pitchFamily="18" charset="0"/>
                <a:ea typeface="Arial Unicode MS" pitchFamily="34" charset="-128"/>
                <a:cs typeface="Times New Roman" pitchFamily="18" charset="0"/>
              </a:rPr>
              <a:t>Cuansing</a:t>
            </a:r>
            <a:r>
              <a:rPr lang="en-US" sz="1800" dirty="0">
                <a:latin typeface="Times New Roman" pitchFamily="18" charset="0"/>
                <a:ea typeface="Arial Unicode MS" pitchFamily="34" charset="-128"/>
                <a:cs typeface="Times New Roman" pitchFamily="18" charset="0"/>
              </a:rPr>
              <a:t> and J.-S. Wang, Phys. Rev. B 81, 052302 (2010). See also arXiv:1005.5014.</a:t>
            </a:r>
            <a:endParaRPr lang="en-US" sz="1800" baseline="30000" dirty="0">
              <a:latin typeface="Times New Roman" pitchFamily="18" charset="0"/>
              <a:ea typeface="Arial Unicode MS" pitchFamily="34" charset="-128"/>
              <a:cs typeface="Times New Roman" pitchFamily="18" charset="0"/>
            </a:endParaRP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Number Placeholder 4"/>
          <p:cNvSpPr txBox="1">
            <a:spLocks noGrp="1"/>
          </p:cNvSpPr>
          <p:nvPr/>
        </p:nvSpPr>
        <p:spPr bwMode="auto">
          <a:xfrm>
            <a:off x="6869113" y="6629400"/>
            <a:ext cx="1903412" cy="457200"/>
          </a:xfrm>
          <a:prstGeom prst="rect">
            <a:avLst/>
          </a:prstGeom>
          <a:noFill/>
          <a:ln w="9525">
            <a:noFill/>
            <a:miter lim="800000"/>
            <a:headEnd/>
            <a:tailEnd/>
          </a:ln>
        </p:spPr>
        <p:txBody>
          <a:bodyPr lIns="91405" tIns="45701" rIns="91405" bIns="45701"/>
          <a:lstStyle/>
          <a:p>
            <a:pPr algn="r" eaLnBrk="0" hangingPunct="0"/>
            <a:fld id="{83A586C7-53E2-4979-A2A7-B75CEA1E10AB}" type="slidenum">
              <a:rPr lang="en-US" sz="900" b="1">
                <a:latin typeface="Arial" charset="0"/>
              </a:rPr>
              <a:pPr algn="r" eaLnBrk="0" hangingPunct="0"/>
              <a:t>81</a:t>
            </a:fld>
            <a:endParaRPr lang="en-US" sz="900" b="1">
              <a:latin typeface="Arial" charset="0"/>
            </a:endParaRPr>
          </a:p>
        </p:txBody>
      </p:sp>
      <p:sp>
        <p:nvSpPr>
          <p:cNvPr id="43011" name="Rectangle 5"/>
          <p:cNvSpPr>
            <a:spLocks noGrp="1" noChangeArrowheads="1"/>
          </p:cNvSpPr>
          <p:nvPr>
            <p:ph type="title" idx="4294967295"/>
          </p:nvPr>
        </p:nvSpPr>
        <p:spPr>
          <a:xfrm>
            <a:off x="381000" y="-152400"/>
            <a:ext cx="8229600" cy="1143000"/>
          </a:xfrm>
          <a:noFill/>
        </p:spPr>
        <p:txBody>
          <a:bodyPr/>
          <a:lstStyle/>
          <a:p>
            <a:r>
              <a:rPr lang="en-US" dirty="0" smtClean="0"/>
              <a:t>Finite lead problem</a:t>
            </a:r>
          </a:p>
        </p:txBody>
      </p:sp>
      <p:pic>
        <p:nvPicPr>
          <p:cNvPr id="4" name="Picture 3" descr="fig03.eps"/>
          <p:cNvPicPr>
            <a:picLocks noChangeAspect="1"/>
          </p:cNvPicPr>
          <p:nvPr/>
        </p:nvPicPr>
        <p:blipFill>
          <a:blip r:embed="rId3" cstate="print"/>
          <a:stretch>
            <a:fillRect/>
          </a:stretch>
        </p:blipFill>
        <p:spPr>
          <a:xfrm>
            <a:off x="31900" y="933823"/>
            <a:ext cx="5050463" cy="2838521"/>
          </a:xfrm>
          <a:prstGeom prst="rect">
            <a:avLst/>
          </a:prstGeom>
        </p:spPr>
      </p:pic>
      <p:pic>
        <p:nvPicPr>
          <p:cNvPr id="5" name="Picture 4" descr="fig06.eps"/>
          <p:cNvPicPr>
            <a:picLocks noChangeAspect="1"/>
          </p:cNvPicPr>
          <p:nvPr/>
        </p:nvPicPr>
        <p:blipFill>
          <a:blip r:embed="rId4" cstate="print"/>
          <a:stretch>
            <a:fillRect/>
          </a:stretch>
        </p:blipFill>
        <p:spPr>
          <a:xfrm>
            <a:off x="3997841" y="3666420"/>
            <a:ext cx="4978684" cy="2798178"/>
          </a:xfrm>
          <a:prstGeom prst="rect">
            <a:avLst/>
          </a:prstGeom>
        </p:spPr>
      </p:pic>
      <p:pic>
        <p:nvPicPr>
          <p:cNvPr id="6" name="Picture 5" descr="fig01.eps"/>
          <p:cNvPicPr>
            <a:picLocks noChangeAspect="1"/>
          </p:cNvPicPr>
          <p:nvPr/>
        </p:nvPicPr>
        <p:blipFill>
          <a:blip r:embed="rId5" cstate="print"/>
          <a:stretch>
            <a:fillRect/>
          </a:stretch>
        </p:blipFill>
        <p:spPr>
          <a:xfrm>
            <a:off x="5167081" y="1276695"/>
            <a:ext cx="3711111" cy="1721598"/>
          </a:xfrm>
          <a:prstGeom prst="rect">
            <a:avLst/>
          </a:prstGeom>
        </p:spPr>
      </p:pic>
      <p:sp>
        <p:nvSpPr>
          <p:cNvPr id="8" name="TextBox 7"/>
          <p:cNvSpPr txBox="1"/>
          <p:nvPr/>
        </p:nvSpPr>
        <p:spPr>
          <a:xfrm>
            <a:off x="457200" y="3848987"/>
            <a:ext cx="3370521" cy="2554545"/>
          </a:xfrm>
          <a:prstGeom prst="rect">
            <a:avLst/>
          </a:prstGeom>
          <a:noFill/>
        </p:spPr>
        <p:txBody>
          <a:bodyPr wrap="square" rtlCol="0">
            <a:spAutoFit/>
          </a:bodyPr>
          <a:lstStyle/>
          <a:p>
            <a:r>
              <a:rPr lang="en-US" sz="1600" dirty="0" smtClean="0">
                <a:latin typeface="Times New Roman" pitchFamily="18" charset="0"/>
                <a:cs typeface="Times New Roman" pitchFamily="18" charset="0"/>
              </a:rPr>
              <a:t>Top ↥: no onsite (</a:t>
            </a:r>
            <a:r>
              <a:rPr lang="en-US" sz="1600" i="1" dirty="0" smtClean="0">
                <a:latin typeface="Times New Roman" pitchFamily="18" charset="0"/>
                <a:cs typeface="Times New Roman" pitchFamily="18" charset="0"/>
              </a:rPr>
              <a:t>k</a:t>
            </a:r>
            <a:r>
              <a:rPr lang="en-US" sz="1600" baseline="-25000" dirty="0" smtClean="0">
                <a:latin typeface="Times New Roman" pitchFamily="18" charset="0"/>
                <a:cs typeface="Times New Roman" pitchFamily="18" charset="0"/>
              </a:rPr>
              <a:t>0</a:t>
            </a:r>
            <a:r>
              <a:rPr lang="en-US" sz="1600" dirty="0" smtClean="0">
                <a:latin typeface="Times New Roman" pitchFamily="18" charset="0"/>
                <a:cs typeface="Times New Roman" pitchFamily="18" charset="0"/>
              </a:rPr>
              <a:t>=0), (a) </a:t>
            </a:r>
            <a:r>
              <a:rPr lang="en-US" sz="1600" i="1" dirty="0" smtClean="0">
                <a:latin typeface="Times New Roman" pitchFamily="18" charset="0"/>
                <a:cs typeface="Times New Roman" pitchFamily="18" charset="0"/>
              </a:rPr>
              <a:t>N</a:t>
            </a:r>
            <a:r>
              <a:rPr lang="en-US" sz="1600" baseline="-25000" dirty="0" smtClean="0">
                <a:latin typeface="Times New Roman" pitchFamily="18" charset="0"/>
                <a:cs typeface="Times New Roman" pitchFamily="18" charset="0"/>
              </a:rPr>
              <a:t>L</a:t>
            </a:r>
            <a:r>
              <a:rPr lang="en-US" sz="1600" dirty="0" smtClean="0">
                <a:latin typeface="Times New Roman" pitchFamily="18" charset="0"/>
                <a:cs typeface="Times New Roman" pitchFamily="18" charset="0"/>
              </a:rPr>
              <a:t> = </a:t>
            </a:r>
            <a:r>
              <a:rPr lang="en-US" sz="1600" i="1" dirty="0" smtClean="0">
                <a:latin typeface="Times New Roman" pitchFamily="18" charset="0"/>
                <a:cs typeface="Times New Roman" pitchFamily="18" charset="0"/>
              </a:rPr>
              <a:t>N</a:t>
            </a:r>
            <a:r>
              <a:rPr lang="en-US" sz="1600" baseline="-25000" dirty="0" smtClean="0">
                <a:latin typeface="Times New Roman" pitchFamily="18" charset="0"/>
                <a:cs typeface="Times New Roman" pitchFamily="18" charset="0"/>
              </a:rPr>
              <a:t>R</a:t>
            </a:r>
            <a:r>
              <a:rPr lang="en-US" sz="1600" dirty="0" smtClean="0">
                <a:latin typeface="Times New Roman" pitchFamily="18" charset="0"/>
                <a:cs typeface="Times New Roman" pitchFamily="18" charset="0"/>
              </a:rPr>
              <a:t> = 100, (b) </a:t>
            </a:r>
            <a:r>
              <a:rPr lang="en-US" sz="1600" i="1" dirty="0" smtClean="0">
                <a:latin typeface="Times New Roman" pitchFamily="18" charset="0"/>
                <a:cs typeface="Times New Roman" pitchFamily="18" charset="0"/>
              </a:rPr>
              <a:t>N</a:t>
            </a:r>
            <a:r>
              <a:rPr lang="en-US" sz="1600" baseline="-25000" dirty="0" smtClean="0">
                <a:latin typeface="Times New Roman" pitchFamily="18" charset="0"/>
                <a:cs typeface="Times New Roman" pitchFamily="18" charset="0"/>
              </a:rPr>
              <a:t>L</a:t>
            </a:r>
            <a:r>
              <a:rPr lang="en-US" sz="1600" dirty="0" smtClean="0">
                <a:latin typeface="Times New Roman" pitchFamily="18" charset="0"/>
                <a:cs typeface="Times New Roman" pitchFamily="18" charset="0"/>
              </a:rPr>
              <a:t>=</a:t>
            </a:r>
            <a:r>
              <a:rPr lang="en-US" sz="1600" i="1" dirty="0" smtClean="0">
                <a:latin typeface="Times New Roman" pitchFamily="18" charset="0"/>
                <a:cs typeface="Times New Roman" pitchFamily="18" charset="0"/>
              </a:rPr>
              <a:t>N</a:t>
            </a:r>
            <a:r>
              <a:rPr lang="en-US" sz="1600" baseline="-25000" dirty="0" smtClean="0">
                <a:latin typeface="Times New Roman" pitchFamily="18" charset="0"/>
                <a:cs typeface="Times New Roman" pitchFamily="18" charset="0"/>
              </a:rPr>
              <a:t>R</a:t>
            </a:r>
            <a:r>
              <a:rPr lang="en-US" sz="1600" dirty="0" smtClean="0">
                <a:latin typeface="Times New Roman" pitchFamily="18" charset="0"/>
                <a:cs typeface="Times New Roman" pitchFamily="18" charset="0"/>
              </a:rPr>
              <a:t>=50, temperature </a:t>
            </a:r>
            <a:r>
              <a:rPr lang="en-US" sz="1600" i="1" dirty="0" smtClean="0">
                <a:latin typeface="Times New Roman" pitchFamily="18" charset="0"/>
                <a:cs typeface="Times New Roman" pitchFamily="18" charset="0"/>
              </a:rPr>
              <a:t>T</a:t>
            </a:r>
            <a:r>
              <a:rPr lang="en-US" sz="1600" dirty="0" smtClean="0">
                <a:latin typeface="Times New Roman" pitchFamily="18" charset="0"/>
                <a:cs typeface="Times New Roman" pitchFamily="18" charset="0"/>
              </a:rPr>
              <a:t>=10, 100, 300 K (black</a:t>
            </a:r>
            <a:r>
              <a:rPr lang="en-US" sz="1600" dirty="0" smtClean="0">
                <a:solidFill>
                  <a:srgbClr val="1C1C1C"/>
                </a:solidFill>
                <a:latin typeface="Times New Roman" pitchFamily="18" charset="0"/>
                <a:cs typeface="Times New Roman" pitchFamily="18" charset="0"/>
              </a:rPr>
              <a:t>, red, blue</a:t>
            </a:r>
            <a:r>
              <a:rPr lang="en-US" sz="1600" dirty="0" smtClean="0">
                <a:latin typeface="Times New Roman" pitchFamily="18" charset="0"/>
                <a:cs typeface="Times New Roman" pitchFamily="18" charset="0"/>
              </a:rPr>
              <a:t>).  </a:t>
            </a:r>
            <a:r>
              <a:rPr lang="en-US" sz="1600" i="1" dirty="0" smtClean="0">
                <a:latin typeface="Times New Roman" pitchFamily="18" charset="0"/>
                <a:cs typeface="Times New Roman" pitchFamily="18" charset="0"/>
              </a:rPr>
              <a:t>T</a:t>
            </a:r>
            <a:r>
              <a:rPr lang="en-US" sz="1600" baseline="-25000" dirty="0" smtClean="0">
                <a:latin typeface="Times New Roman" pitchFamily="18" charset="0"/>
                <a:cs typeface="Times New Roman" pitchFamily="18" charset="0"/>
              </a:rPr>
              <a:t>L</a:t>
            </a:r>
            <a:r>
              <a:rPr lang="en-US" sz="1600" dirty="0" smtClean="0">
                <a:latin typeface="Times New Roman" pitchFamily="18" charset="0"/>
                <a:cs typeface="Times New Roman" pitchFamily="18" charset="0"/>
              </a:rPr>
              <a:t>=1.1</a:t>
            </a:r>
            <a:r>
              <a:rPr lang="en-US" sz="1600" i="1" dirty="0" smtClean="0">
                <a:latin typeface="Times New Roman" pitchFamily="18" charset="0"/>
                <a:cs typeface="Times New Roman" pitchFamily="18" charset="0"/>
              </a:rPr>
              <a:t>T</a:t>
            </a:r>
            <a:r>
              <a:rPr lang="en-US" sz="1600" dirty="0" smtClean="0">
                <a:latin typeface="Times New Roman" pitchFamily="18" charset="0"/>
                <a:cs typeface="Times New Roman" pitchFamily="18" charset="0"/>
              </a:rPr>
              <a:t>, </a:t>
            </a:r>
            <a:r>
              <a:rPr lang="en-US" sz="1600" i="1" dirty="0" smtClean="0">
                <a:latin typeface="Times New Roman" pitchFamily="18" charset="0"/>
                <a:cs typeface="Times New Roman" pitchFamily="18" charset="0"/>
              </a:rPr>
              <a:t>T</a:t>
            </a:r>
            <a:r>
              <a:rPr lang="en-US" sz="1600" baseline="-25000" dirty="0" smtClean="0">
                <a:latin typeface="Times New Roman" pitchFamily="18" charset="0"/>
                <a:cs typeface="Times New Roman" pitchFamily="18" charset="0"/>
              </a:rPr>
              <a:t>R</a:t>
            </a:r>
            <a:r>
              <a:rPr lang="en-US" sz="1600" dirty="0" smtClean="0">
                <a:latin typeface="Times New Roman" pitchFamily="18" charset="0"/>
                <a:cs typeface="Times New Roman" pitchFamily="18" charset="0"/>
              </a:rPr>
              <a:t> = 0.9</a:t>
            </a:r>
            <a:r>
              <a:rPr lang="en-US" sz="1600" i="1" dirty="0" smtClean="0">
                <a:latin typeface="Times New Roman" pitchFamily="18" charset="0"/>
                <a:cs typeface="Times New Roman" pitchFamily="18" charset="0"/>
              </a:rPr>
              <a:t>T</a:t>
            </a:r>
            <a:r>
              <a:rPr lang="en-US" sz="1600" dirty="0" smtClean="0">
                <a:latin typeface="Times New Roman" pitchFamily="18" charset="0"/>
                <a:cs typeface="Times New Roman" pitchFamily="18" charset="0"/>
              </a:rPr>
              <a:t>.</a:t>
            </a:r>
          </a:p>
          <a:p>
            <a:endParaRPr lang="en-US" sz="1600" dirty="0" smtClean="0">
              <a:latin typeface="Times New Roman" pitchFamily="18" charset="0"/>
              <a:cs typeface="Times New Roman" pitchFamily="18" charset="0"/>
            </a:endParaRPr>
          </a:p>
          <a:p>
            <a:r>
              <a:rPr lang="en-US" sz="1600" dirty="0" smtClean="0">
                <a:latin typeface="Times New Roman" pitchFamily="18" charset="0"/>
                <a:cs typeface="Times New Roman" pitchFamily="18" charset="0"/>
              </a:rPr>
              <a:t>Right ↦: with onsite </a:t>
            </a:r>
            <a:r>
              <a:rPr lang="en-US" sz="1600" i="1" dirty="0" smtClean="0">
                <a:latin typeface="Times New Roman" pitchFamily="18" charset="0"/>
                <a:cs typeface="Times New Roman" pitchFamily="18" charset="0"/>
              </a:rPr>
              <a:t>k</a:t>
            </a:r>
            <a:r>
              <a:rPr lang="en-US" sz="1600" baseline="-25000" dirty="0" smtClean="0">
                <a:latin typeface="Times New Roman" pitchFamily="18" charset="0"/>
                <a:cs typeface="Times New Roman" pitchFamily="18" charset="0"/>
              </a:rPr>
              <a:t>0</a:t>
            </a:r>
            <a:r>
              <a:rPr lang="en-US" sz="1600" dirty="0" smtClean="0">
                <a:latin typeface="Times New Roman" pitchFamily="18" charset="0"/>
                <a:cs typeface="Times New Roman" pitchFamily="18" charset="0"/>
              </a:rPr>
              <a:t>=0.1</a:t>
            </a:r>
            <a:r>
              <a:rPr lang="en-US" sz="1600" i="1" dirty="0" smtClean="0">
                <a:latin typeface="Times New Roman" pitchFamily="18" charset="0"/>
                <a:cs typeface="Times New Roman" pitchFamily="18" charset="0"/>
              </a:rPr>
              <a:t>k </a:t>
            </a:r>
            <a:r>
              <a:rPr lang="en-US" sz="1600" dirty="0" smtClean="0">
                <a:latin typeface="Times New Roman" pitchFamily="18" charset="0"/>
                <a:cs typeface="Times New Roman" pitchFamily="18" charset="0"/>
              </a:rPr>
              <a:t>and similarly for other parameters.  From E. C. </a:t>
            </a:r>
            <a:r>
              <a:rPr lang="en-US" sz="1600" dirty="0" err="1" smtClean="0">
                <a:latin typeface="Times New Roman" pitchFamily="18" charset="0"/>
                <a:cs typeface="Times New Roman" pitchFamily="18" charset="0"/>
              </a:rPr>
              <a:t>Cuansing</a:t>
            </a:r>
            <a:r>
              <a:rPr lang="en-US" sz="1600" dirty="0" smtClean="0">
                <a:latin typeface="Times New Roman" pitchFamily="18" charset="0"/>
                <a:cs typeface="Times New Roman" pitchFamily="18" charset="0"/>
              </a:rPr>
              <a:t>,  H. Li, and J.-S. Wang, </a:t>
            </a:r>
            <a:r>
              <a:rPr lang="pt-BR" sz="1600" dirty="0" smtClean="0">
                <a:latin typeface="Times New Roman" pitchFamily="18" charset="0"/>
                <a:cs typeface="Times New Roman" pitchFamily="18" charset="0"/>
              </a:rPr>
              <a:t>Phys. Rev. E 86, 031132 (2012). </a:t>
            </a:r>
            <a:endParaRPr lang="en-US" sz="16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Number Placeholder 4"/>
          <p:cNvSpPr txBox="1">
            <a:spLocks noGrp="1"/>
          </p:cNvSpPr>
          <p:nvPr/>
        </p:nvSpPr>
        <p:spPr bwMode="auto">
          <a:xfrm>
            <a:off x="6858000" y="6172200"/>
            <a:ext cx="1903412" cy="457200"/>
          </a:xfrm>
          <a:prstGeom prst="rect">
            <a:avLst/>
          </a:prstGeom>
          <a:noFill/>
          <a:ln w="9525">
            <a:noFill/>
            <a:miter lim="800000"/>
            <a:headEnd/>
            <a:tailEnd/>
          </a:ln>
        </p:spPr>
        <p:txBody>
          <a:bodyPr lIns="91405" tIns="45701" rIns="91405" bIns="45701"/>
          <a:lstStyle/>
          <a:p>
            <a:pPr algn="r" eaLnBrk="0" hangingPunct="0"/>
            <a:fld id="{83A586C7-53E2-4979-A2A7-B75CEA1E10AB}" type="slidenum">
              <a:rPr lang="en-US" sz="900" b="1">
                <a:latin typeface="Arial" charset="0"/>
              </a:rPr>
              <a:pPr algn="r" eaLnBrk="0" hangingPunct="0"/>
              <a:t>82</a:t>
            </a:fld>
            <a:endParaRPr lang="en-US" sz="900" b="1" dirty="0">
              <a:latin typeface="Arial" charset="0"/>
            </a:endParaRPr>
          </a:p>
        </p:txBody>
      </p:sp>
      <p:sp>
        <p:nvSpPr>
          <p:cNvPr id="43011" name="Rectangle 5"/>
          <p:cNvSpPr>
            <a:spLocks noGrp="1" noChangeArrowheads="1"/>
          </p:cNvSpPr>
          <p:nvPr>
            <p:ph type="title"/>
          </p:nvPr>
        </p:nvSpPr>
        <p:spPr>
          <a:noFill/>
        </p:spPr>
        <p:txBody>
          <a:bodyPr/>
          <a:lstStyle/>
          <a:p>
            <a:r>
              <a:rPr lang="en-US" dirty="0" smtClean="0"/>
              <a:t>Full counting statistics (FCS)</a:t>
            </a:r>
          </a:p>
        </p:txBody>
      </p:sp>
      <p:sp>
        <p:nvSpPr>
          <p:cNvPr id="7" name="Content Placeholder 6"/>
          <p:cNvSpPr>
            <a:spLocks noGrp="1"/>
          </p:cNvSpPr>
          <p:nvPr>
            <p:ph idx="1"/>
          </p:nvPr>
        </p:nvSpPr>
        <p:spPr>
          <a:xfrm>
            <a:off x="609600" y="1600200"/>
            <a:ext cx="8229600" cy="4525963"/>
          </a:xfrm>
        </p:spPr>
        <p:txBody>
          <a:bodyPr>
            <a:normAutofit fontScale="92500" lnSpcReduction="20000"/>
          </a:bodyPr>
          <a:lstStyle/>
          <a:p>
            <a:pPr marL="457200" lvl="0" indent="-457200" eaLnBrk="0" fontAlgn="base" hangingPunct="0">
              <a:spcAft>
                <a:spcPct val="0"/>
              </a:spcAft>
              <a:defRPr/>
            </a:pPr>
            <a:r>
              <a:rPr lang="en-US" kern="0" dirty="0" smtClean="0"/>
              <a:t>What is the amount of energy (heat) </a:t>
            </a:r>
            <a:r>
              <a:rPr lang="en-US" i="1" kern="0" dirty="0" smtClean="0"/>
              <a:t>Q</a:t>
            </a:r>
            <a:r>
              <a:rPr lang="en-US" kern="0" dirty="0" smtClean="0"/>
              <a:t>  transferred in a given time </a:t>
            </a:r>
            <a:r>
              <a:rPr lang="en-US" i="1" kern="0" dirty="0" smtClean="0"/>
              <a:t>t </a:t>
            </a:r>
            <a:r>
              <a:rPr lang="en-US" kern="0" dirty="0" smtClean="0"/>
              <a:t>?</a:t>
            </a:r>
          </a:p>
          <a:p>
            <a:pPr marL="457200" lvl="0" indent="-457200" eaLnBrk="0" fontAlgn="base" hangingPunct="0">
              <a:spcAft>
                <a:spcPct val="0"/>
              </a:spcAft>
              <a:defRPr/>
            </a:pPr>
            <a:r>
              <a:rPr lang="en-US" kern="0" dirty="0" smtClean="0"/>
              <a:t>This is not a fixed number but given by a probability distribution </a:t>
            </a:r>
            <a:r>
              <a:rPr lang="en-US" i="1" kern="0" dirty="0" smtClean="0"/>
              <a:t>P</a:t>
            </a:r>
            <a:r>
              <a:rPr lang="en-US" kern="0" dirty="0" smtClean="0"/>
              <a:t>(</a:t>
            </a:r>
            <a:r>
              <a:rPr lang="en-US" i="1" kern="0" dirty="0" smtClean="0"/>
              <a:t>Q</a:t>
            </a:r>
            <a:r>
              <a:rPr lang="en-US" kern="0" dirty="0" smtClean="0"/>
              <a:t>)</a:t>
            </a:r>
          </a:p>
          <a:p>
            <a:pPr marL="457200" lvl="0" indent="-457200" eaLnBrk="0" fontAlgn="base" hangingPunct="0">
              <a:spcAft>
                <a:spcPct val="0"/>
              </a:spcAft>
              <a:defRPr/>
            </a:pPr>
            <a:r>
              <a:rPr lang="en-US" kern="0" dirty="0" smtClean="0"/>
              <a:t>Generating function </a:t>
            </a:r>
          </a:p>
          <a:p>
            <a:pPr marL="457200" lvl="0" indent="-457200" eaLnBrk="0" fontAlgn="base" hangingPunct="0">
              <a:spcAft>
                <a:spcPct val="0"/>
              </a:spcAft>
              <a:defRPr/>
            </a:pPr>
            <a:endParaRPr lang="en-US" kern="0" dirty="0" smtClean="0"/>
          </a:p>
          <a:p>
            <a:pPr marL="457200" lvl="0" indent="-457200" eaLnBrk="0" fontAlgn="base" hangingPunct="0">
              <a:spcAft>
                <a:spcPct val="0"/>
              </a:spcAft>
              <a:defRPr/>
            </a:pPr>
            <a:r>
              <a:rPr lang="en-US" kern="0" dirty="0" smtClean="0"/>
              <a:t>All moments of </a:t>
            </a:r>
            <a:r>
              <a:rPr lang="en-US" i="1" kern="0" dirty="0" smtClean="0"/>
              <a:t>Q</a:t>
            </a:r>
            <a:r>
              <a:rPr lang="en-US" kern="0" dirty="0" smtClean="0"/>
              <a:t> can be computed from the derivatives of </a:t>
            </a:r>
            <a:r>
              <a:rPr lang="en-US" i="1" kern="0" dirty="0" smtClean="0"/>
              <a:t>Z</a:t>
            </a:r>
            <a:r>
              <a:rPr lang="en-US" kern="0" dirty="0" smtClean="0"/>
              <a:t>. </a:t>
            </a:r>
          </a:p>
          <a:p>
            <a:pPr marL="457200" lvl="0" indent="-457200" eaLnBrk="0" fontAlgn="base" hangingPunct="0">
              <a:spcAft>
                <a:spcPct val="0"/>
              </a:spcAft>
              <a:defRPr/>
            </a:pPr>
            <a:r>
              <a:rPr lang="en-US" kern="0" dirty="0" smtClean="0"/>
              <a:t>The objective of full counting statistics is to compute </a:t>
            </a:r>
            <a:r>
              <a:rPr lang="en-US" i="1" kern="0" dirty="0" smtClean="0"/>
              <a:t>Z</a:t>
            </a:r>
            <a:r>
              <a:rPr lang="en-US" kern="0" dirty="0" smtClean="0"/>
              <a:t>(</a:t>
            </a:r>
            <a:r>
              <a:rPr lang="el-GR" i="1" kern="0" dirty="0" smtClean="0"/>
              <a:t>ξ</a:t>
            </a:r>
            <a:r>
              <a:rPr lang="en-US" kern="0" dirty="0" smtClean="0"/>
              <a:t>).</a:t>
            </a:r>
          </a:p>
          <a:p>
            <a:endParaRPr lang="en-US" dirty="0"/>
          </a:p>
        </p:txBody>
      </p:sp>
      <p:graphicFrame>
        <p:nvGraphicFramePr>
          <p:cNvPr id="96258" name="Object 2"/>
          <p:cNvGraphicFramePr>
            <a:graphicFrameLocks noChangeAspect="1"/>
          </p:cNvGraphicFramePr>
          <p:nvPr/>
        </p:nvGraphicFramePr>
        <p:xfrm>
          <a:off x="4451350" y="3276600"/>
          <a:ext cx="2635250" cy="566738"/>
        </p:xfrm>
        <a:graphic>
          <a:graphicData uri="http://schemas.openxmlformats.org/presentationml/2006/ole">
            <p:oleObj spid="_x0000_s123906" name="Equation" r:id="rId4" imgW="1307880" imgH="279360" progId="Equation.3">
              <p:embed/>
            </p:oleObj>
          </a:graphicData>
        </a:graphic>
      </p:graphicFrame>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41"/>
          <p:cNvSpPr>
            <a:spLocks noGrp="1" noChangeArrowheads="1"/>
          </p:cNvSpPr>
          <p:nvPr>
            <p:ph type="title"/>
          </p:nvPr>
        </p:nvSpPr>
        <p:spPr/>
        <p:txBody>
          <a:bodyPr>
            <a:normAutofit fontScale="90000"/>
          </a:bodyPr>
          <a:lstStyle/>
          <a:p>
            <a:r>
              <a:rPr lang="en-US" dirty="0" smtClean="0"/>
              <a:t>A brief history on full counting statistics</a:t>
            </a:r>
          </a:p>
        </p:txBody>
      </p:sp>
      <p:sp>
        <p:nvSpPr>
          <p:cNvPr id="37892" name="Rectangle 3"/>
          <p:cNvSpPr>
            <a:spLocks noGrp="1" noChangeArrowheads="1"/>
          </p:cNvSpPr>
          <p:nvPr>
            <p:ph idx="1"/>
          </p:nvPr>
        </p:nvSpPr>
        <p:spPr>
          <a:noFill/>
        </p:spPr>
        <p:txBody>
          <a:bodyPr>
            <a:normAutofit fontScale="92500" lnSpcReduction="20000"/>
          </a:bodyPr>
          <a:lstStyle/>
          <a:p>
            <a:pPr>
              <a:buFontTx/>
              <a:buChar char="•"/>
            </a:pPr>
            <a:r>
              <a:rPr lang="en-GB" dirty="0" smtClean="0"/>
              <a:t>L. S. </a:t>
            </a:r>
            <a:r>
              <a:rPr lang="en-GB" dirty="0" err="1" smtClean="0"/>
              <a:t>Levitov</a:t>
            </a:r>
            <a:r>
              <a:rPr lang="en-GB" dirty="0" smtClean="0"/>
              <a:t> and G. B. </a:t>
            </a:r>
            <a:r>
              <a:rPr lang="en-GB" dirty="0" err="1" smtClean="0"/>
              <a:t>Lesovik</a:t>
            </a:r>
            <a:r>
              <a:rPr lang="en-GB" dirty="0" smtClean="0"/>
              <a:t> proposed the concept for electrons in 1993; </a:t>
            </a:r>
            <a:r>
              <a:rPr lang="en-GB" dirty="0" err="1" smtClean="0"/>
              <a:t>rederived</a:t>
            </a:r>
            <a:r>
              <a:rPr lang="en-GB" dirty="0" smtClean="0"/>
              <a:t> for </a:t>
            </a:r>
            <a:r>
              <a:rPr lang="en-GB" dirty="0" err="1" smtClean="0"/>
              <a:t>noninteracting</a:t>
            </a:r>
            <a:r>
              <a:rPr lang="en-GB" dirty="0" smtClean="0"/>
              <a:t> electron problems by I. </a:t>
            </a:r>
            <a:r>
              <a:rPr lang="en-GB" dirty="0" err="1" smtClean="0"/>
              <a:t>Klich</a:t>
            </a:r>
            <a:r>
              <a:rPr lang="en-GB" dirty="0" smtClean="0"/>
              <a:t>, K. </a:t>
            </a:r>
            <a:r>
              <a:rPr lang="en-GB" dirty="0" err="1" smtClean="0"/>
              <a:t>Schönhammer</a:t>
            </a:r>
            <a:r>
              <a:rPr lang="en-GB" dirty="0" smtClean="0"/>
              <a:t>, and others</a:t>
            </a:r>
          </a:p>
          <a:p>
            <a:pPr>
              <a:buFontTx/>
              <a:buChar char="•"/>
            </a:pPr>
            <a:endParaRPr lang="en-GB" dirty="0" smtClean="0"/>
          </a:p>
          <a:p>
            <a:pPr>
              <a:buFontTx/>
              <a:buChar char="•"/>
            </a:pPr>
            <a:r>
              <a:rPr lang="en-GB" dirty="0" smtClean="0"/>
              <a:t>K. Saito and A. </a:t>
            </a:r>
            <a:r>
              <a:rPr lang="en-GB" dirty="0" err="1" smtClean="0"/>
              <a:t>Dhar</a:t>
            </a:r>
            <a:r>
              <a:rPr lang="en-GB" dirty="0" smtClean="0"/>
              <a:t> obtained the first result for phonon transport in 2007</a:t>
            </a:r>
          </a:p>
          <a:p>
            <a:pPr>
              <a:buFontTx/>
              <a:buChar char="•"/>
            </a:pPr>
            <a:endParaRPr lang="en-GB" dirty="0" smtClean="0"/>
          </a:p>
          <a:p>
            <a:pPr>
              <a:buFontTx/>
              <a:buChar char="•"/>
            </a:pPr>
            <a:r>
              <a:rPr lang="en-GB" dirty="0" smtClean="0"/>
              <a:t>J.-S. Wang, B. K. Agarwalla, and H. Li, PRB 2011; B. K. Agarwalla, B. Li, and J.-S. Wang, PRE 2012.</a:t>
            </a:r>
          </a:p>
          <a:p>
            <a:endParaRPr lang="en-GB" dirty="0" smtClean="0"/>
          </a:p>
        </p:txBody>
      </p:sp>
      <p:sp>
        <p:nvSpPr>
          <p:cNvPr id="37890" name="Slide Number Placeholder 4"/>
          <p:cNvSpPr>
            <a:spLocks noGrp="1"/>
          </p:cNvSpPr>
          <p:nvPr>
            <p:ph type="sldNum" sz="quarter" idx="12"/>
          </p:nvPr>
        </p:nvSpPr>
        <p:spPr>
          <a:noFill/>
        </p:spPr>
        <p:txBody>
          <a:bodyPr/>
          <a:lstStyle/>
          <a:p>
            <a:fld id="{ECDD1652-C321-4AB0-99F3-8D588F0A55D4}" type="slidenum">
              <a:rPr lang="en-US" smtClean="0"/>
              <a:pPr/>
              <a:t>83</a:t>
            </a:fld>
            <a:endParaRPr lang="en-US" smtClean="0"/>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41"/>
          <p:cNvSpPr>
            <a:spLocks noGrp="1" noChangeArrowheads="1"/>
          </p:cNvSpPr>
          <p:nvPr>
            <p:ph type="title"/>
          </p:nvPr>
        </p:nvSpPr>
        <p:spPr/>
        <p:txBody>
          <a:bodyPr>
            <a:normAutofit fontScale="90000"/>
          </a:bodyPr>
          <a:lstStyle/>
          <a:p>
            <a:r>
              <a:rPr lang="en-US" dirty="0" smtClean="0"/>
              <a:t>Definition of generating function based on two-time measurement</a:t>
            </a:r>
          </a:p>
        </p:txBody>
      </p:sp>
      <p:sp>
        <p:nvSpPr>
          <p:cNvPr id="37890" name="Slide Number Placeholder 4"/>
          <p:cNvSpPr>
            <a:spLocks noGrp="1"/>
          </p:cNvSpPr>
          <p:nvPr>
            <p:ph type="sldNum" sz="quarter" idx="12"/>
          </p:nvPr>
        </p:nvSpPr>
        <p:spPr>
          <a:noFill/>
        </p:spPr>
        <p:txBody>
          <a:bodyPr/>
          <a:lstStyle/>
          <a:p>
            <a:fld id="{ECDD1652-C321-4AB0-99F3-8D588F0A55D4}" type="slidenum">
              <a:rPr lang="en-US" smtClean="0"/>
              <a:pPr/>
              <a:t>84</a:t>
            </a:fld>
            <a:endParaRPr lang="en-US" smtClean="0"/>
          </a:p>
        </p:txBody>
      </p:sp>
      <p:graphicFrame>
        <p:nvGraphicFramePr>
          <p:cNvPr id="5" name="Object 4"/>
          <p:cNvGraphicFramePr>
            <a:graphicFrameLocks noChangeAspect="1"/>
          </p:cNvGraphicFramePr>
          <p:nvPr/>
        </p:nvGraphicFramePr>
        <p:xfrm>
          <a:off x="2271712" y="1905000"/>
          <a:ext cx="3748088" cy="3875088"/>
        </p:xfrm>
        <a:graphic>
          <a:graphicData uri="http://schemas.openxmlformats.org/presentationml/2006/ole">
            <p:oleObj spid="_x0000_s124930" name="Equation" r:id="rId4" imgW="3746160" imgH="3873240" progId="Equation.DSMT4">
              <p:embed/>
            </p:oleObj>
          </a:graphicData>
        </a:graphic>
      </p:graphicFrame>
      <p:sp>
        <p:nvSpPr>
          <p:cNvPr id="6" name="TextBox 5"/>
          <p:cNvSpPr txBox="1"/>
          <p:nvPr/>
        </p:nvSpPr>
        <p:spPr>
          <a:xfrm>
            <a:off x="6815470" y="1828800"/>
            <a:ext cx="1998921" cy="1323439"/>
          </a:xfrm>
          <a:prstGeom prst="rect">
            <a:avLst/>
          </a:prstGeom>
          <a:noFill/>
        </p:spPr>
        <p:txBody>
          <a:bodyPr wrap="square" rtlCol="0">
            <a:spAutoFit/>
          </a:bodyPr>
          <a:lstStyle/>
          <a:p>
            <a:r>
              <a:rPr lang="en-US" sz="2000" dirty="0" smtClean="0">
                <a:latin typeface="Times New Roman" pitchFamily="18" charset="0"/>
                <a:cs typeface="Times New Roman" pitchFamily="18" charset="0"/>
              </a:rPr>
              <a:t>Consistent history quantum mechanics (R. Griffiths).</a:t>
            </a:r>
            <a:endParaRPr lang="en-US"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41"/>
          <p:cNvSpPr>
            <a:spLocks noGrp="1" noChangeArrowheads="1"/>
          </p:cNvSpPr>
          <p:nvPr>
            <p:ph type="title"/>
          </p:nvPr>
        </p:nvSpPr>
        <p:spPr/>
        <p:txBody>
          <a:bodyPr/>
          <a:lstStyle/>
          <a:p>
            <a:r>
              <a:rPr lang="en-US" dirty="0" smtClean="0"/>
              <a:t>Product initial state</a:t>
            </a:r>
            <a:endParaRPr lang="en-US" i="1" dirty="0" smtClean="0"/>
          </a:p>
        </p:txBody>
      </p:sp>
      <p:sp>
        <p:nvSpPr>
          <p:cNvPr id="37890" name="Slide Number Placeholder 4"/>
          <p:cNvSpPr>
            <a:spLocks noGrp="1"/>
          </p:cNvSpPr>
          <p:nvPr>
            <p:ph type="sldNum" sz="quarter" idx="12"/>
          </p:nvPr>
        </p:nvSpPr>
        <p:spPr>
          <a:noFill/>
        </p:spPr>
        <p:txBody>
          <a:bodyPr/>
          <a:lstStyle/>
          <a:p>
            <a:fld id="{ECDD1652-C321-4AB0-99F3-8D588F0A55D4}" type="slidenum">
              <a:rPr lang="en-US" smtClean="0"/>
              <a:pPr/>
              <a:t>85</a:t>
            </a:fld>
            <a:endParaRPr lang="en-US" smtClean="0"/>
          </a:p>
        </p:txBody>
      </p:sp>
      <p:graphicFrame>
        <p:nvGraphicFramePr>
          <p:cNvPr id="5" name="Object 4"/>
          <p:cNvGraphicFramePr>
            <a:graphicFrameLocks noChangeAspect="1"/>
          </p:cNvGraphicFramePr>
          <p:nvPr/>
        </p:nvGraphicFramePr>
        <p:xfrm>
          <a:off x="4514850" y="3321050"/>
          <a:ext cx="114300" cy="215900"/>
        </p:xfrm>
        <a:graphic>
          <a:graphicData uri="http://schemas.openxmlformats.org/presentationml/2006/ole">
            <p:oleObj spid="_x0000_s125954" name="Equation" r:id="rId4" imgW="114120" imgH="215640" progId="Equation.3">
              <p:embed/>
            </p:oleObj>
          </a:graphicData>
        </a:graphic>
      </p:graphicFrame>
      <p:graphicFrame>
        <p:nvGraphicFramePr>
          <p:cNvPr id="7" name="Object 6"/>
          <p:cNvGraphicFramePr>
            <a:graphicFrameLocks noChangeAspect="1"/>
          </p:cNvGraphicFramePr>
          <p:nvPr/>
        </p:nvGraphicFramePr>
        <p:xfrm>
          <a:off x="1066800" y="1341437"/>
          <a:ext cx="6846888" cy="4830763"/>
        </p:xfrm>
        <a:graphic>
          <a:graphicData uri="http://schemas.openxmlformats.org/presentationml/2006/ole">
            <p:oleObj spid="_x0000_s125955" name="Equation" r:id="rId5" imgW="6858000" imgH="4838400" progId="Equation.DSMT4">
              <p:embed/>
            </p:oleObj>
          </a:graphicData>
        </a:graphic>
      </p:graphicFrame>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4"/>
          <p:cNvSpPr>
            <a:spLocks noGrp="1"/>
          </p:cNvSpPr>
          <p:nvPr>
            <p:ph type="sldNum" sz="quarter" idx="12"/>
          </p:nvPr>
        </p:nvSpPr>
        <p:spPr>
          <a:noFill/>
        </p:spPr>
        <p:txBody>
          <a:bodyPr/>
          <a:lstStyle/>
          <a:p>
            <a:fld id="{ECDD1652-C321-4AB0-99F3-8D588F0A55D4}" type="slidenum">
              <a:rPr lang="en-US" smtClean="0"/>
              <a:pPr/>
              <a:t>86</a:t>
            </a:fld>
            <a:endParaRPr lang="en-US" smtClean="0"/>
          </a:p>
        </p:txBody>
      </p:sp>
      <p:graphicFrame>
        <p:nvGraphicFramePr>
          <p:cNvPr id="5" name="Object 4"/>
          <p:cNvGraphicFramePr>
            <a:graphicFrameLocks noChangeAspect="1"/>
          </p:cNvGraphicFramePr>
          <p:nvPr/>
        </p:nvGraphicFramePr>
        <p:xfrm>
          <a:off x="1223962" y="457200"/>
          <a:ext cx="6700838" cy="5916613"/>
        </p:xfrm>
        <a:graphic>
          <a:graphicData uri="http://schemas.openxmlformats.org/presentationml/2006/ole">
            <p:oleObj spid="_x0000_s126978" name="Equation" r:id="rId4" imgW="6705360" imgH="5918040" progId="Equation.DSMT4">
              <p:embed/>
            </p:oleObj>
          </a:graphicData>
        </a:graphic>
      </p:graphicFrame>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41"/>
          <p:cNvSpPr>
            <a:spLocks noGrp="1" noChangeArrowheads="1"/>
          </p:cNvSpPr>
          <p:nvPr>
            <p:ph type="title"/>
          </p:nvPr>
        </p:nvSpPr>
        <p:spPr>
          <a:xfrm>
            <a:off x="-76200" y="-76200"/>
            <a:ext cx="9144000" cy="1143000"/>
          </a:xfrm>
        </p:spPr>
        <p:txBody>
          <a:bodyPr>
            <a:normAutofit fontScale="90000"/>
          </a:bodyPr>
          <a:lstStyle/>
          <a:p>
            <a:r>
              <a:rPr lang="en-US" dirty="0" smtClean="0"/>
              <a:t>Schrödinger/Heisenberg/interaction pictures</a:t>
            </a:r>
            <a:endParaRPr lang="en-US" i="1" dirty="0" smtClean="0"/>
          </a:p>
        </p:txBody>
      </p:sp>
      <p:sp>
        <p:nvSpPr>
          <p:cNvPr id="37890" name="Slide Number Placeholder 4"/>
          <p:cNvSpPr>
            <a:spLocks noGrp="1"/>
          </p:cNvSpPr>
          <p:nvPr>
            <p:ph type="sldNum" sz="quarter" idx="12"/>
          </p:nvPr>
        </p:nvSpPr>
        <p:spPr>
          <a:noFill/>
        </p:spPr>
        <p:txBody>
          <a:bodyPr/>
          <a:lstStyle/>
          <a:p>
            <a:fld id="{ECDD1652-C321-4AB0-99F3-8D588F0A55D4}" type="slidenum">
              <a:rPr lang="en-US" smtClean="0"/>
              <a:pPr/>
              <a:t>87</a:t>
            </a:fld>
            <a:endParaRPr lang="en-US" smtClean="0"/>
          </a:p>
        </p:txBody>
      </p:sp>
      <p:graphicFrame>
        <p:nvGraphicFramePr>
          <p:cNvPr id="6" name="Object 5"/>
          <p:cNvGraphicFramePr>
            <a:graphicFrameLocks noChangeAspect="1"/>
          </p:cNvGraphicFramePr>
          <p:nvPr/>
        </p:nvGraphicFramePr>
        <p:xfrm>
          <a:off x="2355850" y="1203325"/>
          <a:ext cx="5948363" cy="5502275"/>
        </p:xfrm>
        <a:graphic>
          <a:graphicData uri="http://schemas.openxmlformats.org/presentationml/2006/ole">
            <p:oleObj spid="_x0000_s128002" name="Equation" r:id="rId4" imgW="3377880" imgH="3124080" progId="Equation.3">
              <p:embed/>
            </p:oleObj>
          </a:graphicData>
        </a:graphic>
      </p:graphicFrame>
      <p:sp>
        <p:nvSpPr>
          <p:cNvPr id="8" name="TextBox 7"/>
          <p:cNvSpPr txBox="1"/>
          <p:nvPr/>
        </p:nvSpPr>
        <p:spPr>
          <a:xfrm>
            <a:off x="228600" y="1051679"/>
            <a:ext cx="1913467" cy="3416320"/>
          </a:xfrm>
          <a:prstGeom prst="rect">
            <a:avLst/>
          </a:prstGeom>
          <a:noFill/>
        </p:spPr>
        <p:txBody>
          <a:bodyPr wrap="square" rtlCol="0">
            <a:spAutoFit/>
          </a:bodyPr>
          <a:lstStyle/>
          <a:p>
            <a:r>
              <a:rPr lang="en-US" sz="1800" dirty="0" smtClean="0">
                <a:solidFill>
                  <a:srgbClr val="0070C0"/>
                </a:solidFill>
                <a:latin typeface="Times New Roman" pitchFamily="18" charset="0"/>
                <a:cs typeface="Times New Roman" pitchFamily="18" charset="0"/>
              </a:rPr>
              <a:t>Schrödinger picture</a:t>
            </a:r>
          </a:p>
          <a:p>
            <a:endParaRPr lang="en-US" sz="1800" dirty="0" smtClean="0">
              <a:solidFill>
                <a:srgbClr val="0070C0"/>
              </a:solidFill>
              <a:latin typeface="Times New Roman" pitchFamily="18" charset="0"/>
              <a:cs typeface="Times New Roman" pitchFamily="18" charset="0"/>
            </a:endParaRPr>
          </a:p>
          <a:p>
            <a:endParaRPr lang="en-US" sz="1800" dirty="0" smtClean="0">
              <a:solidFill>
                <a:srgbClr val="0070C0"/>
              </a:solidFill>
              <a:latin typeface="Times New Roman" pitchFamily="18" charset="0"/>
              <a:cs typeface="Times New Roman" pitchFamily="18" charset="0"/>
            </a:endParaRPr>
          </a:p>
          <a:p>
            <a:endParaRPr lang="en-US" sz="1800" dirty="0" smtClean="0">
              <a:solidFill>
                <a:srgbClr val="0070C0"/>
              </a:solidFill>
              <a:latin typeface="Times New Roman" pitchFamily="18" charset="0"/>
              <a:cs typeface="Times New Roman" pitchFamily="18" charset="0"/>
            </a:endParaRPr>
          </a:p>
          <a:p>
            <a:r>
              <a:rPr lang="en-US" sz="1800" dirty="0" smtClean="0">
                <a:solidFill>
                  <a:srgbClr val="0070C0"/>
                </a:solidFill>
                <a:latin typeface="Times New Roman" pitchFamily="18" charset="0"/>
                <a:cs typeface="Times New Roman" pitchFamily="18" charset="0"/>
              </a:rPr>
              <a:t>Heisenberg picture</a:t>
            </a:r>
          </a:p>
          <a:p>
            <a:endParaRPr lang="en-US" sz="1800" dirty="0" smtClean="0">
              <a:solidFill>
                <a:srgbClr val="0070C0"/>
              </a:solidFill>
              <a:latin typeface="Times New Roman" pitchFamily="18" charset="0"/>
              <a:cs typeface="Times New Roman" pitchFamily="18" charset="0"/>
            </a:endParaRPr>
          </a:p>
          <a:p>
            <a:endParaRPr lang="en-US" sz="1800" dirty="0" smtClean="0">
              <a:solidFill>
                <a:srgbClr val="0070C0"/>
              </a:solidFill>
              <a:latin typeface="Times New Roman" pitchFamily="18" charset="0"/>
              <a:cs typeface="Times New Roman" pitchFamily="18" charset="0"/>
            </a:endParaRPr>
          </a:p>
          <a:p>
            <a:endParaRPr lang="en-US" dirty="0" smtClean="0">
              <a:solidFill>
                <a:srgbClr val="0070C0"/>
              </a:solidFill>
              <a:latin typeface="Times New Roman" pitchFamily="18" charset="0"/>
              <a:cs typeface="Times New Roman" pitchFamily="18" charset="0"/>
            </a:endParaRPr>
          </a:p>
          <a:p>
            <a:endParaRPr lang="en-US" sz="1800" dirty="0" smtClean="0">
              <a:solidFill>
                <a:srgbClr val="0070C0"/>
              </a:solidFill>
              <a:latin typeface="Times New Roman" pitchFamily="18" charset="0"/>
              <a:cs typeface="Times New Roman" pitchFamily="18" charset="0"/>
            </a:endParaRPr>
          </a:p>
          <a:p>
            <a:endParaRPr lang="en-US" sz="1800" dirty="0" smtClean="0">
              <a:solidFill>
                <a:srgbClr val="0070C0"/>
              </a:solidFill>
              <a:latin typeface="Times New Roman" pitchFamily="18" charset="0"/>
              <a:cs typeface="Times New Roman" pitchFamily="18" charset="0"/>
            </a:endParaRPr>
          </a:p>
          <a:p>
            <a:r>
              <a:rPr lang="en-US" sz="1800" dirty="0" smtClean="0">
                <a:solidFill>
                  <a:srgbClr val="0070C0"/>
                </a:solidFill>
                <a:latin typeface="Times New Roman" pitchFamily="18" charset="0"/>
                <a:cs typeface="Times New Roman" pitchFamily="18" charset="0"/>
              </a:rPr>
              <a:t>Interaction picture</a:t>
            </a:r>
            <a:endParaRPr lang="en-SG" sz="1800" dirty="0">
              <a:solidFill>
                <a:srgbClr val="0070C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41"/>
          <p:cNvSpPr>
            <a:spLocks noGrp="1" noChangeArrowheads="1"/>
          </p:cNvSpPr>
          <p:nvPr>
            <p:ph type="title"/>
          </p:nvPr>
        </p:nvSpPr>
        <p:spPr>
          <a:xfrm>
            <a:off x="457200" y="-152400"/>
            <a:ext cx="8229600" cy="1143000"/>
          </a:xfrm>
        </p:spPr>
        <p:txBody>
          <a:bodyPr/>
          <a:lstStyle/>
          <a:p>
            <a:r>
              <a:rPr lang="en-US" dirty="0" smtClean="0"/>
              <a:t>Compute </a:t>
            </a:r>
            <a:r>
              <a:rPr lang="en-US" i="1" dirty="0" smtClean="0"/>
              <a:t>Z</a:t>
            </a:r>
            <a:r>
              <a:rPr lang="en-US" dirty="0" smtClean="0"/>
              <a:t> in interaction picture</a:t>
            </a:r>
            <a:endParaRPr lang="en-US" i="1" dirty="0" smtClean="0"/>
          </a:p>
        </p:txBody>
      </p:sp>
      <p:sp>
        <p:nvSpPr>
          <p:cNvPr id="37890" name="Slide Number Placeholder 4"/>
          <p:cNvSpPr>
            <a:spLocks noGrp="1"/>
          </p:cNvSpPr>
          <p:nvPr>
            <p:ph type="sldNum" sz="quarter" idx="12"/>
          </p:nvPr>
        </p:nvSpPr>
        <p:spPr>
          <a:noFill/>
        </p:spPr>
        <p:txBody>
          <a:bodyPr/>
          <a:lstStyle/>
          <a:p>
            <a:fld id="{ECDD1652-C321-4AB0-99F3-8D588F0A55D4}" type="slidenum">
              <a:rPr lang="en-US" smtClean="0"/>
              <a:pPr/>
              <a:t>88</a:t>
            </a:fld>
            <a:endParaRPr lang="en-US" smtClean="0"/>
          </a:p>
        </p:txBody>
      </p:sp>
      <p:graphicFrame>
        <p:nvGraphicFramePr>
          <p:cNvPr id="7" name="Object 6"/>
          <p:cNvGraphicFramePr>
            <a:graphicFrameLocks noChangeAspect="1"/>
          </p:cNvGraphicFramePr>
          <p:nvPr/>
        </p:nvGraphicFramePr>
        <p:xfrm>
          <a:off x="590553" y="960990"/>
          <a:ext cx="8020050" cy="5362575"/>
        </p:xfrm>
        <a:graphic>
          <a:graphicData uri="http://schemas.openxmlformats.org/presentationml/2006/ole">
            <p:oleObj spid="_x0000_s129026" name="Equation" r:id="rId4" imgW="4254480" imgH="2844720" progId="Equation.3">
              <p:embed/>
            </p:oleObj>
          </a:graphicData>
        </a:graphic>
      </p:graphicFrame>
      <p:pic>
        <p:nvPicPr>
          <p:cNvPr id="5" name="Picture 8" descr="fig-contour"/>
          <p:cNvPicPr>
            <a:picLocks noChangeAspect="1" noChangeArrowheads="1"/>
          </p:cNvPicPr>
          <p:nvPr/>
        </p:nvPicPr>
        <p:blipFill>
          <a:blip r:embed="rId5" cstate="print"/>
          <a:srcRect/>
          <a:stretch>
            <a:fillRect/>
          </a:stretch>
        </p:blipFill>
        <p:spPr bwMode="auto">
          <a:xfrm>
            <a:off x="6021897" y="801140"/>
            <a:ext cx="2270125" cy="1252538"/>
          </a:xfrm>
          <a:prstGeom prst="rect">
            <a:avLst/>
          </a:prstGeom>
          <a:noFill/>
          <a:ln w="9525">
            <a:noFill/>
            <a:miter lim="800000"/>
            <a:headEnd/>
            <a:tailEnd/>
          </a:ln>
        </p:spPr>
      </p:pic>
      <p:sp>
        <p:nvSpPr>
          <p:cNvPr id="6" name="TextBox 5"/>
          <p:cNvSpPr txBox="1"/>
          <p:nvPr/>
        </p:nvSpPr>
        <p:spPr>
          <a:xfrm>
            <a:off x="7188199" y="888997"/>
            <a:ext cx="516467" cy="307777"/>
          </a:xfrm>
          <a:prstGeom prst="rect">
            <a:avLst/>
          </a:prstGeom>
          <a:noFill/>
        </p:spPr>
        <p:txBody>
          <a:bodyPr wrap="square" rtlCol="0">
            <a:spAutoFit/>
          </a:bodyPr>
          <a:lstStyle/>
          <a:p>
            <a:r>
              <a:rPr lang="en-US" sz="1400" dirty="0" smtClean="0">
                <a:solidFill>
                  <a:srgbClr val="003366"/>
                </a:solidFill>
              </a:rPr>
              <a:t>-</a:t>
            </a:r>
            <a:r>
              <a:rPr lang="el-GR" sz="1400" dirty="0" smtClean="0">
                <a:solidFill>
                  <a:srgbClr val="003366"/>
                </a:solidFill>
              </a:rPr>
              <a:t>ξ</a:t>
            </a:r>
            <a:r>
              <a:rPr lang="en-US" sz="1400" dirty="0" smtClean="0">
                <a:solidFill>
                  <a:srgbClr val="003366"/>
                </a:solidFill>
              </a:rPr>
              <a:t>/2</a:t>
            </a:r>
            <a:endParaRPr lang="en-SG" sz="1400" dirty="0">
              <a:solidFill>
                <a:srgbClr val="003366"/>
              </a:solidFill>
            </a:endParaRPr>
          </a:p>
        </p:txBody>
      </p:sp>
      <p:sp>
        <p:nvSpPr>
          <p:cNvPr id="8" name="TextBox 7"/>
          <p:cNvSpPr txBox="1"/>
          <p:nvPr/>
        </p:nvSpPr>
        <p:spPr>
          <a:xfrm>
            <a:off x="6671706" y="1735691"/>
            <a:ext cx="677361" cy="307777"/>
          </a:xfrm>
          <a:prstGeom prst="rect">
            <a:avLst/>
          </a:prstGeom>
          <a:noFill/>
        </p:spPr>
        <p:txBody>
          <a:bodyPr wrap="square" rtlCol="0">
            <a:spAutoFit/>
          </a:bodyPr>
          <a:lstStyle/>
          <a:p>
            <a:r>
              <a:rPr lang="en-US" sz="1400" dirty="0" smtClean="0">
                <a:solidFill>
                  <a:srgbClr val="003366"/>
                </a:solidFill>
              </a:rPr>
              <a:t>+</a:t>
            </a:r>
            <a:r>
              <a:rPr lang="el-GR" sz="1400" dirty="0" smtClean="0">
                <a:solidFill>
                  <a:srgbClr val="003366"/>
                </a:solidFill>
              </a:rPr>
              <a:t>ξ</a:t>
            </a:r>
            <a:r>
              <a:rPr lang="en-US" sz="1400" dirty="0" smtClean="0">
                <a:solidFill>
                  <a:srgbClr val="003366"/>
                </a:solidFill>
              </a:rPr>
              <a:t>/2</a:t>
            </a:r>
            <a:endParaRPr lang="en-SG" sz="1400" dirty="0">
              <a:solidFill>
                <a:srgbClr val="003366"/>
              </a:solidFill>
            </a:endParaRP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41"/>
          <p:cNvSpPr>
            <a:spLocks noGrp="1" noChangeArrowheads="1"/>
          </p:cNvSpPr>
          <p:nvPr>
            <p:ph type="title"/>
          </p:nvPr>
        </p:nvSpPr>
        <p:spPr/>
        <p:txBody>
          <a:bodyPr/>
          <a:lstStyle/>
          <a:p>
            <a:r>
              <a:rPr lang="en-US" dirty="0" smtClean="0"/>
              <a:t>Important result</a:t>
            </a:r>
            <a:endParaRPr lang="en-US" i="1" dirty="0" smtClean="0"/>
          </a:p>
        </p:txBody>
      </p:sp>
      <p:sp>
        <p:nvSpPr>
          <p:cNvPr id="37890" name="Slide Number Placeholder 4"/>
          <p:cNvSpPr>
            <a:spLocks noGrp="1"/>
          </p:cNvSpPr>
          <p:nvPr>
            <p:ph type="sldNum" sz="quarter" idx="12"/>
          </p:nvPr>
        </p:nvSpPr>
        <p:spPr>
          <a:noFill/>
        </p:spPr>
        <p:txBody>
          <a:bodyPr/>
          <a:lstStyle/>
          <a:p>
            <a:fld id="{ECDD1652-C321-4AB0-99F3-8D588F0A55D4}" type="slidenum">
              <a:rPr lang="en-US" smtClean="0"/>
              <a:pPr/>
              <a:t>89</a:t>
            </a:fld>
            <a:endParaRPr lang="en-US" smtClean="0"/>
          </a:p>
        </p:txBody>
      </p:sp>
      <p:graphicFrame>
        <p:nvGraphicFramePr>
          <p:cNvPr id="7" name="Object 6"/>
          <p:cNvGraphicFramePr>
            <a:graphicFrameLocks noChangeAspect="1"/>
          </p:cNvGraphicFramePr>
          <p:nvPr/>
        </p:nvGraphicFramePr>
        <p:xfrm>
          <a:off x="1308161" y="1691456"/>
          <a:ext cx="6769039" cy="4785544"/>
        </p:xfrm>
        <a:graphic>
          <a:graphicData uri="http://schemas.openxmlformats.org/presentationml/2006/ole">
            <p:oleObj spid="_x0000_s130050" name="Equation" r:id="rId4" imgW="2946240" imgH="2082600" progId="Equation.3">
              <p:embed/>
            </p:oleObj>
          </a:graphicData>
        </a:graphic>
      </p:graphicFrame>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41"/>
          <p:cNvSpPr>
            <a:spLocks noGrp="1" noChangeArrowheads="1"/>
          </p:cNvSpPr>
          <p:nvPr>
            <p:ph type="title"/>
          </p:nvPr>
        </p:nvSpPr>
        <p:spPr/>
        <p:txBody>
          <a:bodyPr>
            <a:normAutofit fontScale="90000"/>
          </a:bodyPr>
          <a:lstStyle/>
          <a:p>
            <a:r>
              <a:rPr lang="en-US" dirty="0" smtClean="0"/>
              <a:t>Long-time result, </a:t>
            </a:r>
            <a:r>
              <a:rPr lang="en-US" dirty="0" err="1" smtClean="0"/>
              <a:t>Levitov-Lesovik</a:t>
            </a:r>
            <a:r>
              <a:rPr lang="en-US" dirty="0" smtClean="0"/>
              <a:t> formula</a:t>
            </a:r>
            <a:endParaRPr lang="en-US" i="1" dirty="0" smtClean="0"/>
          </a:p>
        </p:txBody>
      </p:sp>
      <p:sp>
        <p:nvSpPr>
          <p:cNvPr id="37890" name="Slide Number Placeholder 4"/>
          <p:cNvSpPr>
            <a:spLocks noGrp="1"/>
          </p:cNvSpPr>
          <p:nvPr>
            <p:ph type="sldNum" sz="quarter" idx="12"/>
          </p:nvPr>
        </p:nvSpPr>
        <p:spPr>
          <a:noFill/>
        </p:spPr>
        <p:txBody>
          <a:bodyPr/>
          <a:lstStyle/>
          <a:p>
            <a:fld id="{ECDD1652-C321-4AB0-99F3-8D588F0A55D4}" type="slidenum">
              <a:rPr lang="en-US" smtClean="0"/>
              <a:pPr/>
              <a:t>90</a:t>
            </a:fld>
            <a:endParaRPr lang="en-US" smtClean="0"/>
          </a:p>
        </p:txBody>
      </p:sp>
      <p:graphicFrame>
        <p:nvGraphicFramePr>
          <p:cNvPr id="7" name="Object 6"/>
          <p:cNvGraphicFramePr>
            <a:graphicFrameLocks noChangeAspect="1"/>
          </p:cNvGraphicFramePr>
          <p:nvPr/>
        </p:nvGraphicFramePr>
        <p:xfrm>
          <a:off x="90488" y="1492250"/>
          <a:ext cx="9004300" cy="4513263"/>
        </p:xfrm>
        <a:graphic>
          <a:graphicData uri="http://schemas.openxmlformats.org/presentationml/2006/ole">
            <p:oleObj spid="_x0000_s131074" name="Equation" r:id="rId4" imgW="5422680" imgH="2717640" progId="Equation.3">
              <p:embed/>
            </p:oleObj>
          </a:graphicData>
        </a:graphic>
      </p:graphicFrame>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41"/>
          <p:cNvSpPr>
            <a:spLocks noGrp="1" noChangeArrowheads="1"/>
          </p:cNvSpPr>
          <p:nvPr>
            <p:ph type="title"/>
          </p:nvPr>
        </p:nvSpPr>
        <p:spPr/>
        <p:txBody>
          <a:bodyPr/>
          <a:lstStyle/>
          <a:p>
            <a:r>
              <a:rPr lang="en-US" dirty="0" smtClean="0"/>
              <a:t>Arbitrary time, transient result</a:t>
            </a:r>
            <a:endParaRPr lang="en-US" i="1" dirty="0" smtClean="0"/>
          </a:p>
        </p:txBody>
      </p:sp>
      <p:sp>
        <p:nvSpPr>
          <p:cNvPr id="37890" name="Slide Number Placeholder 4"/>
          <p:cNvSpPr>
            <a:spLocks noGrp="1"/>
          </p:cNvSpPr>
          <p:nvPr>
            <p:ph type="sldNum" sz="quarter" idx="12"/>
          </p:nvPr>
        </p:nvSpPr>
        <p:spPr>
          <a:noFill/>
        </p:spPr>
        <p:txBody>
          <a:bodyPr/>
          <a:lstStyle/>
          <a:p>
            <a:fld id="{ECDD1652-C321-4AB0-99F3-8D588F0A55D4}" type="slidenum">
              <a:rPr lang="en-US" smtClean="0"/>
              <a:pPr/>
              <a:t>91</a:t>
            </a:fld>
            <a:endParaRPr lang="en-US" smtClean="0"/>
          </a:p>
        </p:txBody>
      </p:sp>
      <p:graphicFrame>
        <p:nvGraphicFramePr>
          <p:cNvPr id="5" name="Object 4"/>
          <p:cNvGraphicFramePr>
            <a:graphicFrameLocks noChangeAspect="1"/>
          </p:cNvGraphicFramePr>
          <p:nvPr/>
        </p:nvGraphicFramePr>
        <p:xfrm>
          <a:off x="1819805" y="1229178"/>
          <a:ext cx="5342995" cy="5476422"/>
        </p:xfrm>
        <a:graphic>
          <a:graphicData uri="http://schemas.openxmlformats.org/presentationml/2006/ole">
            <p:oleObj spid="_x0000_s132098" name="Equation" r:id="rId4" imgW="2527200" imgH="2590560" progId="Equation.3">
              <p:embed/>
            </p:oleObj>
          </a:graphicData>
        </a:graphic>
      </p:graphicFrame>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41"/>
          <p:cNvSpPr>
            <a:spLocks noGrp="1" noChangeArrowheads="1"/>
          </p:cNvSpPr>
          <p:nvPr>
            <p:ph type="title"/>
          </p:nvPr>
        </p:nvSpPr>
        <p:spPr/>
        <p:txBody>
          <a:bodyPr/>
          <a:lstStyle/>
          <a:p>
            <a:r>
              <a:rPr lang="en-US" dirty="0" smtClean="0"/>
              <a:t>Numerical results, 1D chain</a:t>
            </a:r>
            <a:endParaRPr lang="en-US" i="1" dirty="0" smtClean="0"/>
          </a:p>
        </p:txBody>
      </p:sp>
      <p:sp>
        <p:nvSpPr>
          <p:cNvPr id="37890" name="Slide Number Placeholder 4"/>
          <p:cNvSpPr>
            <a:spLocks noGrp="1"/>
          </p:cNvSpPr>
          <p:nvPr>
            <p:ph type="sldNum" sz="quarter" idx="12"/>
          </p:nvPr>
        </p:nvSpPr>
        <p:spPr>
          <a:noFill/>
        </p:spPr>
        <p:txBody>
          <a:bodyPr/>
          <a:lstStyle/>
          <a:p>
            <a:fld id="{ECDD1652-C321-4AB0-99F3-8D588F0A55D4}" type="slidenum">
              <a:rPr lang="en-US" smtClean="0"/>
              <a:pPr/>
              <a:t>92</a:t>
            </a:fld>
            <a:endParaRPr lang="en-US" smtClean="0"/>
          </a:p>
        </p:txBody>
      </p:sp>
      <p:pic>
        <p:nvPicPr>
          <p:cNvPr id="7" name="Picture 6" descr="fig2.eps"/>
          <p:cNvPicPr>
            <a:picLocks noChangeAspect="1"/>
          </p:cNvPicPr>
          <p:nvPr/>
        </p:nvPicPr>
        <p:blipFill>
          <a:blip r:embed="rId3" cstate="print"/>
          <a:stretch>
            <a:fillRect/>
          </a:stretch>
        </p:blipFill>
        <p:spPr>
          <a:xfrm>
            <a:off x="101606" y="1202318"/>
            <a:ext cx="7114931" cy="4571951"/>
          </a:xfrm>
          <a:prstGeom prst="rect">
            <a:avLst/>
          </a:prstGeom>
        </p:spPr>
      </p:pic>
      <p:sp>
        <p:nvSpPr>
          <p:cNvPr id="8" name="TextBox 7"/>
          <p:cNvSpPr txBox="1"/>
          <p:nvPr/>
        </p:nvSpPr>
        <p:spPr>
          <a:xfrm>
            <a:off x="7255934" y="1303867"/>
            <a:ext cx="1905000" cy="3970318"/>
          </a:xfrm>
          <a:prstGeom prst="rect">
            <a:avLst/>
          </a:prstGeom>
          <a:noFill/>
        </p:spPr>
        <p:txBody>
          <a:bodyPr wrap="square" rtlCol="0">
            <a:spAutoFit/>
          </a:bodyPr>
          <a:lstStyle/>
          <a:p>
            <a:r>
              <a:rPr lang="en-US" sz="1800" dirty="0" smtClean="0">
                <a:latin typeface="Times New Roman" pitchFamily="18" charset="0"/>
                <a:cs typeface="Times New Roman" pitchFamily="18" charset="0"/>
              </a:rPr>
              <a:t>1D chain with a single site as the center.  </a:t>
            </a:r>
          </a:p>
          <a:p>
            <a:r>
              <a:rPr lang="en-US" sz="1800" i="1" dirty="0" smtClean="0">
                <a:latin typeface="Times New Roman" pitchFamily="18" charset="0"/>
                <a:cs typeface="Times New Roman" pitchFamily="18" charset="0"/>
              </a:rPr>
              <a:t>k</a:t>
            </a:r>
            <a:r>
              <a:rPr lang="en-US" sz="1800" dirty="0" smtClean="0">
                <a:latin typeface="Times New Roman" pitchFamily="18" charset="0"/>
                <a:cs typeface="Times New Roman" pitchFamily="18" charset="0"/>
              </a:rPr>
              <a:t>= 1eV/(uÅ</a:t>
            </a:r>
            <a:r>
              <a:rPr lang="en-US" sz="1800" baseline="30000" dirty="0" smtClean="0">
                <a:latin typeface="Times New Roman" pitchFamily="18" charset="0"/>
                <a:cs typeface="Times New Roman" pitchFamily="18" charset="0"/>
              </a:rPr>
              <a:t>2</a:t>
            </a:r>
            <a:r>
              <a:rPr lang="en-US" sz="1800" dirty="0" smtClean="0">
                <a:latin typeface="Times New Roman" pitchFamily="18" charset="0"/>
                <a:cs typeface="Times New Roman" pitchFamily="18" charset="0"/>
              </a:rPr>
              <a:t>), </a:t>
            </a:r>
            <a:r>
              <a:rPr lang="en-US" sz="1800" i="1" dirty="0" smtClean="0">
                <a:latin typeface="Times New Roman" pitchFamily="18" charset="0"/>
                <a:cs typeface="Times New Roman" pitchFamily="18" charset="0"/>
              </a:rPr>
              <a:t>k</a:t>
            </a:r>
            <a:r>
              <a:rPr lang="en-US" sz="1800" baseline="-25000" dirty="0" smtClean="0">
                <a:latin typeface="Times New Roman" pitchFamily="18" charset="0"/>
                <a:cs typeface="Times New Roman" pitchFamily="18" charset="0"/>
              </a:rPr>
              <a:t>0</a:t>
            </a:r>
            <a:r>
              <a:rPr lang="en-US" sz="1800" dirty="0" smtClean="0">
                <a:latin typeface="Times New Roman" pitchFamily="18" charset="0"/>
                <a:cs typeface="Times New Roman" pitchFamily="18" charset="0"/>
              </a:rPr>
              <a:t>=0.1</a:t>
            </a:r>
            <a:r>
              <a:rPr lang="en-US" sz="1800" i="1" dirty="0" smtClean="0">
                <a:latin typeface="Times New Roman" pitchFamily="18" charset="0"/>
                <a:cs typeface="Times New Roman" pitchFamily="18" charset="0"/>
              </a:rPr>
              <a:t>k</a:t>
            </a:r>
            <a:r>
              <a:rPr lang="en-US" sz="1800" dirty="0" smtClean="0">
                <a:latin typeface="Times New Roman" pitchFamily="18" charset="0"/>
                <a:cs typeface="Times New Roman" pitchFamily="18" charset="0"/>
              </a:rPr>
              <a:t>,</a:t>
            </a:r>
          </a:p>
          <a:p>
            <a:r>
              <a:rPr lang="en-US" sz="1800" i="1" dirty="0" smtClean="0">
                <a:latin typeface="Times New Roman" pitchFamily="18" charset="0"/>
                <a:cs typeface="Times New Roman" pitchFamily="18" charset="0"/>
              </a:rPr>
              <a:t>T</a:t>
            </a:r>
            <a:r>
              <a:rPr lang="en-US" sz="1800" baseline="-25000" dirty="0" smtClean="0">
                <a:latin typeface="Times New Roman" pitchFamily="18" charset="0"/>
                <a:cs typeface="Times New Roman" pitchFamily="18" charset="0"/>
              </a:rPr>
              <a:t>L</a:t>
            </a:r>
            <a:r>
              <a:rPr lang="en-US" sz="1800" dirty="0" smtClean="0">
                <a:latin typeface="Times New Roman" pitchFamily="18" charset="0"/>
                <a:cs typeface="Times New Roman" pitchFamily="18" charset="0"/>
              </a:rPr>
              <a:t>=310K, </a:t>
            </a:r>
            <a:r>
              <a:rPr lang="en-US" sz="1800" i="1" dirty="0" smtClean="0">
                <a:latin typeface="Times New Roman" pitchFamily="18" charset="0"/>
                <a:cs typeface="Times New Roman" pitchFamily="18" charset="0"/>
              </a:rPr>
              <a:t>T</a:t>
            </a:r>
            <a:r>
              <a:rPr lang="en-US" sz="1800" baseline="-25000" dirty="0" smtClean="0">
                <a:latin typeface="Times New Roman" pitchFamily="18" charset="0"/>
                <a:cs typeface="Times New Roman" pitchFamily="18" charset="0"/>
              </a:rPr>
              <a:t>C</a:t>
            </a:r>
            <a:r>
              <a:rPr lang="en-US" sz="1800" dirty="0" smtClean="0">
                <a:latin typeface="Times New Roman" pitchFamily="18" charset="0"/>
                <a:cs typeface="Times New Roman" pitchFamily="18" charset="0"/>
              </a:rPr>
              <a:t>=300K, </a:t>
            </a:r>
            <a:r>
              <a:rPr lang="en-US" sz="1800" i="1" dirty="0" smtClean="0">
                <a:latin typeface="Times New Roman" pitchFamily="18" charset="0"/>
                <a:cs typeface="Times New Roman" pitchFamily="18" charset="0"/>
              </a:rPr>
              <a:t>T</a:t>
            </a:r>
            <a:r>
              <a:rPr lang="en-US" sz="1800" baseline="-25000" dirty="0" smtClean="0">
                <a:latin typeface="Times New Roman" pitchFamily="18" charset="0"/>
                <a:cs typeface="Times New Roman" pitchFamily="18" charset="0"/>
              </a:rPr>
              <a:t>R</a:t>
            </a:r>
            <a:r>
              <a:rPr lang="en-US" sz="1800" dirty="0" smtClean="0">
                <a:latin typeface="Times New Roman" pitchFamily="18" charset="0"/>
                <a:cs typeface="Times New Roman" pitchFamily="18" charset="0"/>
              </a:rPr>
              <a:t>=290K.  Red line right lead; black, left lead. B. K. </a:t>
            </a:r>
            <a:r>
              <a:rPr lang="en-US" sz="1800" dirty="0" err="1" smtClean="0">
                <a:latin typeface="Times New Roman" pitchFamily="18" charset="0"/>
                <a:cs typeface="Times New Roman" pitchFamily="18" charset="0"/>
              </a:rPr>
              <a:t>Agarwalla</a:t>
            </a:r>
            <a:r>
              <a:rPr lang="en-US" sz="1800" dirty="0" smtClean="0">
                <a:latin typeface="Times New Roman" pitchFamily="18" charset="0"/>
                <a:cs typeface="Times New Roman" pitchFamily="18" charset="0"/>
              </a:rPr>
              <a:t>, B. Li, and J.-S. Wang, PRE  85, 051142, 2012.</a:t>
            </a:r>
            <a:endParaRPr lang="en-SG" sz="1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Cumulants in Finite System</a:t>
            </a:r>
            <a:endParaRPr lang="en-US" dirty="0"/>
          </a:p>
        </p:txBody>
      </p:sp>
      <p:sp>
        <p:nvSpPr>
          <p:cNvPr id="3" name="Slide Number Placeholder 2"/>
          <p:cNvSpPr>
            <a:spLocks noGrp="1"/>
          </p:cNvSpPr>
          <p:nvPr>
            <p:ph type="sldNum" sz="quarter" idx="12"/>
          </p:nvPr>
        </p:nvSpPr>
        <p:spPr/>
        <p:txBody>
          <a:bodyPr/>
          <a:lstStyle/>
          <a:p>
            <a:fld id="{7E871153-6649-4551-B5D2-CF9E4672F172}" type="slidenum">
              <a:rPr lang="en-US" smtClean="0"/>
              <a:pPr/>
              <a:t>93</a:t>
            </a:fld>
            <a:endParaRPr lang="en-US"/>
          </a:p>
        </p:txBody>
      </p:sp>
      <p:pic>
        <p:nvPicPr>
          <p:cNvPr id="4" name="Picture 3" descr="withcenter.eps"/>
          <p:cNvPicPr>
            <a:picLocks noChangeAspect="1"/>
          </p:cNvPicPr>
          <p:nvPr/>
        </p:nvPicPr>
        <p:blipFill>
          <a:blip r:embed="rId2" cstate="print"/>
          <a:stretch>
            <a:fillRect/>
          </a:stretch>
        </p:blipFill>
        <p:spPr>
          <a:xfrm>
            <a:off x="405913" y="1713918"/>
            <a:ext cx="6175455" cy="4001082"/>
          </a:xfrm>
          <a:prstGeom prst="rect">
            <a:avLst/>
          </a:prstGeom>
        </p:spPr>
      </p:pic>
      <p:sp>
        <p:nvSpPr>
          <p:cNvPr id="5" name="TextBox 4"/>
          <p:cNvSpPr txBox="1"/>
          <p:nvPr/>
        </p:nvSpPr>
        <p:spPr>
          <a:xfrm>
            <a:off x="6705600" y="1676400"/>
            <a:ext cx="2286000" cy="4770537"/>
          </a:xfrm>
          <a:prstGeom prst="rect">
            <a:avLst/>
          </a:prstGeom>
          <a:noFill/>
        </p:spPr>
        <p:txBody>
          <a:bodyPr wrap="square" rtlCol="0">
            <a:spAutoFit/>
          </a:bodyPr>
          <a:lstStyle/>
          <a:p>
            <a:r>
              <a:rPr lang="en-US" sz="1600" dirty="0" smtClean="0">
                <a:latin typeface="Times New Roman" pitchFamily="18" charset="0"/>
                <a:cs typeface="Times New Roman" pitchFamily="18" charset="0"/>
              </a:rPr>
              <a:t>Plot of the </a:t>
            </a:r>
            <a:r>
              <a:rPr lang="en-US" sz="1600" dirty="0" err="1" smtClean="0">
                <a:latin typeface="Times New Roman" pitchFamily="18" charset="0"/>
                <a:cs typeface="Times New Roman" pitchFamily="18" charset="0"/>
              </a:rPr>
              <a:t>culumants</a:t>
            </a:r>
            <a:r>
              <a:rPr lang="en-US" sz="1600" dirty="0" smtClean="0">
                <a:latin typeface="Times New Roman" pitchFamily="18" charset="0"/>
                <a:cs typeface="Times New Roman" pitchFamily="18" charset="0"/>
              </a:rPr>
              <a:t> of heat &lt;&lt;</a:t>
            </a:r>
            <a:r>
              <a:rPr lang="en-US" sz="1600" i="1" dirty="0" err="1" smtClean="0">
                <a:latin typeface="Times New Roman" pitchFamily="18" charset="0"/>
                <a:cs typeface="Times New Roman" pitchFamily="18" charset="0"/>
              </a:rPr>
              <a:t>Q</a:t>
            </a:r>
            <a:r>
              <a:rPr lang="en-US" sz="1600" baseline="30000" dirty="0" err="1" smtClean="0">
                <a:latin typeface="Times New Roman" pitchFamily="18" charset="0"/>
                <a:cs typeface="Times New Roman" pitchFamily="18" charset="0"/>
              </a:rPr>
              <a:t>n</a:t>
            </a:r>
            <a:r>
              <a:rPr lang="en-US" sz="1600" dirty="0" smtClean="0">
                <a:latin typeface="Times New Roman" pitchFamily="18" charset="0"/>
                <a:cs typeface="Times New Roman" pitchFamily="18" charset="0"/>
              </a:rPr>
              <a:t>&gt;&gt; for </a:t>
            </a:r>
            <a:r>
              <a:rPr lang="en-US" sz="1600" i="1" dirty="0" smtClean="0">
                <a:latin typeface="Times New Roman" pitchFamily="18" charset="0"/>
                <a:cs typeface="Times New Roman" pitchFamily="18" charset="0"/>
              </a:rPr>
              <a:t>n</a:t>
            </a:r>
            <a:r>
              <a:rPr lang="en-US" sz="1600" dirty="0" smtClean="0">
                <a:latin typeface="Times New Roman" pitchFamily="18" charset="0"/>
                <a:cs typeface="Times New Roman" pitchFamily="18" charset="0"/>
              </a:rPr>
              <a:t>=1,2,3, and 4 for one-atom center connected with two finite lead (one-dimensional chain) as a function of measurement time </a:t>
            </a:r>
            <a:r>
              <a:rPr lang="en-US" sz="1600" i="1" dirty="0" err="1" smtClean="0">
                <a:latin typeface="Times New Roman" pitchFamily="18" charset="0"/>
                <a:cs typeface="Times New Roman" pitchFamily="18" charset="0"/>
              </a:rPr>
              <a:t>t</a:t>
            </a:r>
            <a:r>
              <a:rPr lang="en-US" sz="1600" baseline="-25000" dirty="0" err="1" smtClean="0">
                <a:latin typeface="Times New Roman" pitchFamily="18" charset="0"/>
                <a:cs typeface="Times New Roman" pitchFamily="18" charset="0"/>
              </a:rPr>
              <a:t>M</a:t>
            </a:r>
            <a:r>
              <a:rPr lang="en-US" sz="1600" dirty="0" smtClean="0">
                <a:latin typeface="Times New Roman" pitchFamily="18" charset="0"/>
                <a:cs typeface="Times New Roman" pitchFamily="18" charset="0"/>
              </a:rPr>
              <a:t>.  The black and red line correspond to </a:t>
            </a:r>
            <a:r>
              <a:rPr lang="en-US" sz="1600" i="1" dirty="0" smtClean="0">
                <a:latin typeface="Times New Roman" pitchFamily="18" charset="0"/>
                <a:cs typeface="Times New Roman" pitchFamily="18" charset="0"/>
              </a:rPr>
              <a:t>N</a:t>
            </a:r>
            <a:r>
              <a:rPr lang="en-US" sz="1600" baseline="-25000" dirty="0" smtClean="0">
                <a:latin typeface="Times New Roman" pitchFamily="18" charset="0"/>
                <a:cs typeface="Times New Roman" pitchFamily="18" charset="0"/>
              </a:rPr>
              <a:t>L </a:t>
            </a:r>
            <a:r>
              <a:rPr lang="en-US" sz="1600" dirty="0" smtClean="0">
                <a:latin typeface="Times New Roman" pitchFamily="18" charset="0"/>
                <a:cs typeface="Times New Roman" pitchFamily="18" charset="0"/>
              </a:rPr>
              <a:t>=</a:t>
            </a:r>
            <a:r>
              <a:rPr lang="en-US" sz="1600" i="1" dirty="0" smtClean="0">
                <a:latin typeface="Times New Roman" pitchFamily="18" charset="0"/>
                <a:cs typeface="Times New Roman" pitchFamily="18" charset="0"/>
              </a:rPr>
              <a:t>N</a:t>
            </a:r>
            <a:r>
              <a:rPr lang="en-US" sz="1600" baseline="-25000" dirty="0" smtClean="0">
                <a:latin typeface="Times New Roman" pitchFamily="18" charset="0"/>
                <a:cs typeface="Times New Roman" pitchFamily="18" charset="0"/>
              </a:rPr>
              <a:t>R </a:t>
            </a:r>
            <a:r>
              <a:rPr lang="en-US" sz="1600" dirty="0" smtClean="0">
                <a:latin typeface="Times New Roman" pitchFamily="18" charset="0"/>
                <a:cs typeface="Times New Roman" pitchFamily="18" charset="0"/>
              </a:rPr>
              <a:t>=20 and 30, respectively. The initial temperatures of the left, center, right parts are 310K, 360K, and 290K, respective.  We choose </a:t>
            </a:r>
            <a:r>
              <a:rPr lang="en-US" sz="1600" i="1" dirty="0" smtClean="0">
                <a:latin typeface="Times New Roman" pitchFamily="18" charset="0"/>
                <a:cs typeface="Times New Roman" pitchFamily="18" charset="0"/>
              </a:rPr>
              <a:t>k</a:t>
            </a:r>
            <a:r>
              <a:rPr lang="en-US" sz="1600" dirty="0" smtClean="0">
                <a:latin typeface="Times New Roman" pitchFamily="18" charset="0"/>
                <a:cs typeface="Times New Roman" pitchFamily="18" charset="0"/>
              </a:rPr>
              <a:t>=1 </a:t>
            </a:r>
            <a:r>
              <a:rPr lang="en-US" sz="1600" dirty="0" err="1" smtClean="0">
                <a:latin typeface="Times New Roman" pitchFamily="18" charset="0"/>
                <a:cs typeface="Times New Roman" pitchFamily="18" charset="0"/>
              </a:rPr>
              <a:t>eV</a:t>
            </a:r>
            <a:r>
              <a:rPr lang="en-US" sz="1600" dirty="0" smtClean="0">
                <a:latin typeface="Times New Roman" pitchFamily="18" charset="0"/>
                <a:cs typeface="Times New Roman" pitchFamily="18" charset="0"/>
              </a:rPr>
              <a:t>/(uÅ</a:t>
            </a:r>
            <a:r>
              <a:rPr lang="en-US" sz="1600" baseline="30000" dirty="0" smtClean="0">
                <a:latin typeface="Times New Roman" pitchFamily="18" charset="0"/>
                <a:cs typeface="Times New Roman" pitchFamily="18" charset="0"/>
              </a:rPr>
              <a:t>2</a:t>
            </a:r>
            <a:r>
              <a:rPr lang="en-US" sz="1600" dirty="0" smtClean="0">
                <a:latin typeface="Times New Roman" pitchFamily="18" charset="0"/>
                <a:cs typeface="Times New Roman" pitchFamily="18" charset="0"/>
              </a:rPr>
              <a:t>) and </a:t>
            </a:r>
            <a:r>
              <a:rPr lang="en-US" sz="1600" i="1" dirty="0" smtClean="0">
                <a:latin typeface="Times New Roman" pitchFamily="18" charset="0"/>
                <a:cs typeface="Times New Roman" pitchFamily="18" charset="0"/>
              </a:rPr>
              <a:t>k</a:t>
            </a:r>
            <a:r>
              <a:rPr lang="en-US" sz="1600" baseline="-25000" dirty="0" smtClean="0">
                <a:latin typeface="Times New Roman" pitchFamily="18" charset="0"/>
                <a:cs typeface="Times New Roman" pitchFamily="18" charset="0"/>
              </a:rPr>
              <a:t>0</a:t>
            </a:r>
            <a:r>
              <a:rPr lang="en-US" sz="1600" dirty="0" smtClean="0">
                <a:latin typeface="Times New Roman" pitchFamily="18" charset="0"/>
                <a:cs typeface="Times New Roman" pitchFamily="18" charset="0"/>
              </a:rPr>
              <a:t>=0.1 </a:t>
            </a:r>
            <a:r>
              <a:rPr lang="en-US" sz="1600" dirty="0" err="1" smtClean="0">
                <a:latin typeface="Times New Roman" pitchFamily="18" charset="0"/>
                <a:cs typeface="Times New Roman" pitchFamily="18" charset="0"/>
              </a:rPr>
              <a:t>eV</a:t>
            </a:r>
            <a:r>
              <a:rPr lang="en-US" sz="1600" dirty="0" smtClean="0">
                <a:latin typeface="Times New Roman" pitchFamily="18" charset="0"/>
                <a:cs typeface="Times New Roman" pitchFamily="18" charset="0"/>
              </a:rPr>
              <a:t>/(uÅ</a:t>
            </a:r>
            <a:r>
              <a:rPr lang="en-US" sz="1600" baseline="30000" dirty="0" smtClean="0">
                <a:latin typeface="Times New Roman" pitchFamily="18" charset="0"/>
                <a:cs typeface="Times New Roman" pitchFamily="18" charset="0"/>
              </a:rPr>
              <a:t>2</a:t>
            </a:r>
            <a:r>
              <a:rPr lang="en-US" sz="1600" dirty="0" smtClean="0">
                <a:latin typeface="Times New Roman" pitchFamily="18" charset="0"/>
                <a:cs typeface="Times New Roman" pitchFamily="18" charset="0"/>
              </a:rPr>
              <a:t>) for all particles.  From J.-S. Wang, et al, Front. Phys. 2013. </a:t>
            </a:r>
            <a:endParaRPr lang="en-US" sz="16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41"/>
          <p:cNvSpPr>
            <a:spLocks noGrp="1" noChangeArrowheads="1"/>
          </p:cNvSpPr>
          <p:nvPr>
            <p:ph type="title"/>
          </p:nvPr>
        </p:nvSpPr>
        <p:spPr>
          <a:xfrm>
            <a:off x="457200" y="76200"/>
            <a:ext cx="8229600" cy="1143000"/>
          </a:xfrm>
        </p:spPr>
        <p:txBody>
          <a:bodyPr/>
          <a:lstStyle/>
          <a:p>
            <a:r>
              <a:rPr lang="en-US" dirty="0" smtClean="0"/>
              <a:t>FCS for coupled leads</a:t>
            </a:r>
          </a:p>
        </p:txBody>
      </p:sp>
      <p:sp>
        <p:nvSpPr>
          <p:cNvPr id="37890" name="Slide Number Placeholder 4"/>
          <p:cNvSpPr>
            <a:spLocks noGrp="1"/>
          </p:cNvSpPr>
          <p:nvPr>
            <p:ph type="sldNum" sz="quarter" idx="12"/>
          </p:nvPr>
        </p:nvSpPr>
        <p:spPr>
          <a:noFill/>
        </p:spPr>
        <p:txBody>
          <a:bodyPr/>
          <a:lstStyle/>
          <a:p>
            <a:fld id="{ECDD1652-C321-4AB0-99F3-8D588F0A55D4}" type="slidenum">
              <a:rPr lang="en-US" smtClean="0"/>
              <a:pPr/>
              <a:t>94</a:t>
            </a:fld>
            <a:endParaRPr lang="en-US" smtClean="0"/>
          </a:p>
        </p:txBody>
      </p:sp>
      <p:graphicFrame>
        <p:nvGraphicFramePr>
          <p:cNvPr id="5" name="Object 4"/>
          <p:cNvGraphicFramePr>
            <a:graphicFrameLocks noChangeAspect="1"/>
          </p:cNvGraphicFramePr>
          <p:nvPr/>
        </p:nvGraphicFramePr>
        <p:xfrm>
          <a:off x="517861" y="1073150"/>
          <a:ext cx="4924425" cy="1252538"/>
        </p:xfrm>
        <a:graphic>
          <a:graphicData uri="http://schemas.openxmlformats.org/presentationml/2006/ole">
            <p:oleObj spid="_x0000_s133122" name="Equation" r:id="rId4" imgW="2895480" imgH="736560" progId="Equation.DSMT4">
              <p:embed/>
            </p:oleObj>
          </a:graphicData>
        </a:graphic>
      </p:graphicFrame>
      <p:graphicFrame>
        <p:nvGraphicFramePr>
          <p:cNvPr id="6" name="Object 5"/>
          <p:cNvGraphicFramePr>
            <a:graphicFrameLocks noChangeAspect="1"/>
          </p:cNvGraphicFramePr>
          <p:nvPr/>
        </p:nvGraphicFramePr>
        <p:xfrm>
          <a:off x="497954" y="2613542"/>
          <a:ext cx="8313145" cy="2458188"/>
        </p:xfrm>
        <a:graphic>
          <a:graphicData uri="http://schemas.openxmlformats.org/presentationml/2006/ole">
            <p:oleObj spid="_x0000_s133123" name="Equation" r:id="rId5" imgW="4724280" imgH="1396800" progId="Equation.DSMT4">
              <p:embed/>
            </p:oleObj>
          </a:graphicData>
        </a:graphic>
      </p:graphicFrame>
      <p:sp>
        <p:nvSpPr>
          <p:cNvPr id="7" name="TextBox 6"/>
          <p:cNvSpPr txBox="1"/>
          <p:nvPr/>
        </p:nvSpPr>
        <p:spPr>
          <a:xfrm>
            <a:off x="480237" y="5297269"/>
            <a:ext cx="7825563" cy="923330"/>
          </a:xfrm>
          <a:prstGeom prst="rect">
            <a:avLst/>
          </a:prstGeom>
          <a:noFill/>
        </p:spPr>
        <p:txBody>
          <a:bodyPr wrap="square" rtlCol="0">
            <a:spAutoFit/>
          </a:bodyPr>
          <a:lstStyle/>
          <a:p>
            <a:r>
              <a:rPr lang="en-US" sz="1800" dirty="0" smtClean="0">
                <a:latin typeface="Times New Roman" pitchFamily="18" charset="0"/>
                <a:cs typeface="Times New Roman" pitchFamily="18" charset="0"/>
              </a:rPr>
              <a:t>From H. Li, B. K. Agarwalla, and J.-S. Wang, Phys. Rev. E 86, 011141 (2012);  </a:t>
            </a:r>
            <a:r>
              <a:rPr lang="en-US" dirty="0" smtClean="0">
                <a:latin typeface="Times New Roman" pitchFamily="18" charset="0"/>
                <a:cs typeface="Times New Roman" pitchFamily="18" charset="0"/>
              </a:rPr>
              <a:t>H. Li, B. K. Agarwalla, and J.-S. Wang, Phys. Rev. B 86, 165425 (2012).   For multiple leads, see B. K. Agarwalla, et al, arXiv:1308.1604</a:t>
            </a:r>
            <a:endParaRPr lang="en-US" sz="1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41"/>
          <p:cNvSpPr>
            <a:spLocks noGrp="1" noChangeArrowheads="1"/>
          </p:cNvSpPr>
          <p:nvPr>
            <p:ph type="title"/>
          </p:nvPr>
        </p:nvSpPr>
        <p:spPr/>
        <p:txBody>
          <a:bodyPr/>
          <a:lstStyle/>
          <a:p>
            <a:r>
              <a:rPr lang="en-US" dirty="0" smtClean="0"/>
              <a:t>FCS in nonlinear systems</a:t>
            </a:r>
          </a:p>
        </p:txBody>
      </p:sp>
      <p:sp>
        <p:nvSpPr>
          <p:cNvPr id="37892" name="Rectangle 3"/>
          <p:cNvSpPr>
            <a:spLocks noGrp="1" noChangeArrowheads="1"/>
          </p:cNvSpPr>
          <p:nvPr>
            <p:ph idx="1"/>
          </p:nvPr>
        </p:nvSpPr>
        <p:spPr>
          <a:xfrm>
            <a:off x="533400" y="1295400"/>
            <a:ext cx="8229600" cy="4525963"/>
          </a:xfrm>
          <a:noFill/>
        </p:spPr>
        <p:txBody>
          <a:bodyPr>
            <a:normAutofit fontScale="92500" lnSpcReduction="10000"/>
          </a:bodyPr>
          <a:lstStyle/>
          <a:p>
            <a:pPr>
              <a:buFontTx/>
              <a:buChar char="•"/>
            </a:pPr>
            <a:endParaRPr lang="en-GB" dirty="0" smtClean="0"/>
          </a:p>
          <a:p>
            <a:pPr>
              <a:buFontTx/>
              <a:buChar char="•"/>
            </a:pPr>
            <a:r>
              <a:rPr lang="en-GB" dirty="0" smtClean="0"/>
              <a:t>Can we do nonlinear?</a:t>
            </a:r>
          </a:p>
          <a:p>
            <a:endParaRPr lang="en-GB" dirty="0" smtClean="0"/>
          </a:p>
          <a:p>
            <a:pPr>
              <a:buFontTx/>
              <a:buChar char="•"/>
            </a:pPr>
            <a:r>
              <a:rPr lang="en-GB" dirty="0" smtClean="0"/>
              <a:t>Yes we can.  Formal expression generalizes Meir-</a:t>
            </a:r>
            <a:r>
              <a:rPr lang="en-GB" dirty="0" err="1" smtClean="0"/>
              <a:t>Wingreen</a:t>
            </a:r>
            <a:endParaRPr lang="en-GB" dirty="0" smtClean="0"/>
          </a:p>
          <a:p>
            <a:endParaRPr lang="en-GB" dirty="0" smtClean="0"/>
          </a:p>
          <a:p>
            <a:pPr>
              <a:buFontTx/>
              <a:buChar char="•"/>
            </a:pPr>
            <a:r>
              <a:rPr lang="en-GB" dirty="0" smtClean="0"/>
              <a:t>Interaction picture defined on contour</a:t>
            </a:r>
          </a:p>
          <a:p>
            <a:pPr>
              <a:buFontTx/>
              <a:buChar char="•"/>
            </a:pPr>
            <a:endParaRPr lang="en-GB" dirty="0" smtClean="0"/>
          </a:p>
          <a:p>
            <a:pPr>
              <a:buFontTx/>
              <a:buChar char="•"/>
            </a:pPr>
            <a:r>
              <a:rPr lang="en-GB" dirty="0" smtClean="0"/>
              <a:t>Some example calculations</a:t>
            </a:r>
          </a:p>
          <a:p>
            <a:pPr lvl="2"/>
            <a:endParaRPr lang="en-GB" dirty="0" smtClean="0"/>
          </a:p>
          <a:p>
            <a:pPr lvl="1"/>
            <a:endParaRPr lang="en-GB" dirty="0" smtClean="0"/>
          </a:p>
          <a:p>
            <a:endParaRPr lang="en-GB" dirty="0" smtClean="0"/>
          </a:p>
        </p:txBody>
      </p:sp>
      <p:sp>
        <p:nvSpPr>
          <p:cNvPr id="37890" name="Slide Number Placeholder 4"/>
          <p:cNvSpPr>
            <a:spLocks noGrp="1"/>
          </p:cNvSpPr>
          <p:nvPr>
            <p:ph type="sldNum" sz="quarter" idx="12"/>
          </p:nvPr>
        </p:nvSpPr>
        <p:spPr>
          <a:noFill/>
        </p:spPr>
        <p:txBody>
          <a:bodyPr/>
          <a:lstStyle/>
          <a:p>
            <a:fld id="{ECDD1652-C321-4AB0-99F3-8D588F0A55D4}" type="slidenum">
              <a:rPr lang="en-US" smtClean="0"/>
              <a:pPr/>
              <a:t>95</a:t>
            </a:fld>
            <a:endParaRPr lang="en-US" smtClean="0"/>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41"/>
          <p:cNvSpPr>
            <a:spLocks noGrp="1" noChangeArrowheads="1"/>
          </p:cNvSpPr>
          <p:nvPr>
            <p:ph type="title"/>
          </p:nvPr>
        </p:nvSpPr>
        <p:spPr/>
        <p:txBody>
          <a:bodyPr>
            <a:noAutofit/>
          </a:bodyPr>
          <a:lstStyle/>
          <a:p>
            <a:r>
              <a:rPr lang="en-US" sz="3600" dirty="0" smtClean="0"/>
              <a:t>Vacuum diagrams, Dyson equation, interaction picture transformation on contour</a:t>
            </a:r>
          </a:p>
        </p:txBody>
      </p:sp>
      <p:sp>
        <p:nvSpPr>
          <p:cNvPr id="37890" name="Slide Number Placeholder 4"/>
          <p:cNvSpPr>
            <a:spLocks noGrp="1"/>
          </p:cNvSpPr>
          <p:nvPr>
            <p:ph type="sldNum" sz="quarter" idx="12"/>
          </p:nvPr>
        </p:nvSpPr>
        <p:spPr>
          <a:noFill/>
        </p:spPr>
        <p:txBody>
          <a:bodyPr/>
          <a:lstStyle/>
          <a:p>
            <a:fld id="{ECDD1652-C321-4AB0-99F3-8D588F0A55D4}" type="slidenum">
              <a:rPr lang="en-US" smtClean="0"/>
              <a:pPr/>
              <a:t>96</a:t>
            </a:fld>
            <a:endParaRPr lang="en-US" smtClean="0"/>
          </a:p>
        </p:txBody>
      </p:sp>
      <p:graphicFrame>
        <p:nvGraphicFramePr>
          <p:cNvPr id="5" name="Object 4"/>
          <p:cNvGraphicFramePr>
            <a:graphicFrameLocks noChangeAspect="1"/>
          </p:cNvGraphicFramePr>
          <p:nvPr/>
        </p:nvGraphicFramePr>
        <p:xfrm>
          <a:off x="872918" y="1675532"/>
          <a:ext cx="6835687" cy="4738682"/>
        </p:xfrm>
        <a:graphic>
          <a:graphicData uri="http://schemas.openxmlformats.org/presentationml/2006/ole">
            <p:oleObj spid="_x0000_s134146" name="Equation" r:id="rId4" imgW="3187440" imgH="2209680" progId="Equation.DSMT4">
              <p:embed/>
            </p:oleObj>
          </a:graphicData>
        </a:graphic>
      </p:graphicFrame>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41"/>
          <p:cNvSpPr>
            <a:spLocks noGrp="1" noChangeArrowheads="1"/>
          </p:cNvSpPr>
          <p:nvPr>
            <p:ph type="title"/>
          </p:nvPr>
        </p:nvSpPr>
        <p:spPr/>
        <p:txBody>
          <a:bodyPr>
            <a:normAutofit fontScale="90000"/>
          </a:bodyPr>
          <a:lstStyle/>
          <a:p>
            <a:r>
              <a:rPr lang="en-US" dirty="0" smtClean="0"/>
              <a:t>Nonlinear system self-consistent results</a:t>
            </a:r>
          </a:p>
        </p:txBody>
      </p:sp>
      <p:sp>
        <p:nvSpPr>
          <p:cNvPr id="37890" name="Slide Number Placeholder 4"/>
          <p:cNvSpPr>
            <a:spLocks noGrp="1"/>
          </p:cNvSpPr>
          <p:nvPr>
            <p:ph type="sldNum" sz="quarter" idx="12"/>
          </p:nvPr>
        </p:nvSpPr>
        <p:spPr>
          <a:noFill/>
        </p:spPr>
        <p:txBody>
          <a:bodyPr/>
          <a:lstStyle/>
          <a:p>
            <a:fld id="{ECDD1652-C321-4AB0-99F3-8D588F0A55D4}" type="slidenum">
              <a:rPr lang="en-US" smtClean="0"/>
              <a:pPr/>
              <a:t>97</a:t>
            </a:fld>
            <a:endParaRPr lang="en-US" smtClean="0"/>
          </a:p>
        </p:txBody>
      </p:sp>
      <p:pic>
        <p:nvPicPr>
          <p:cNvPr id="5" name="Picture 4" descr="fig.eps"/>
          <p:cNvPicPr>
            <a:picLocks noChangeAspect="1"/>
          </p:cNvPicPr>
          <p:nvPr/>
        </p:nvPicPr>
        <p:blipFill>
          <a:blip r:embed="rId4" cstate="print"/>
          <a:stretch>
            <a:fillRect/>
          </a:stretch>
        </p:blipFill>
        <p:spPr>
          <a:xfrm>
            <a:off x="350443" y="2302561"/>
            <a:ext cx="6545575" cy="3683627"/>
          </a:xfrm>
          <a:prstGeom prst="rect">
            <a:avLst/>
          </a:prstGeom>
        </p:spPr>
      </p:pic>
      <p:sp>
        <p:nvSpPr>
          <p:cNvPr id="6" name="TextBox 5"/>
          <p:cNvSpPr txBox="1"/>
          <p:nvPr/>
        </p:nvSpPr>
        <p:spPr>
          <a:xfrm>
            <a:off x="6996225" y="2062731"/>
            <a:ext cx="2062720" cy="4093428"/>
          </a:xfrm>
          <a:prstGeom prst="rect">
            <a:avLst/>
          </a:prstGeom>
          <a:noFill/>
        </p:spPr>
        <p:txBody>
          <a:bodyPr wrap="square" rtlCol="0">
            <a:spAutoFit/>
          </a:bodyPr>
          <a:lstStyle/>
          <a:p>
            <a:r>
              <a:rPr lang="en-US" sz="2000" dirty="0" smtClean="0">
                <a:latin typeface="Times New Roman" pitchFamily="18" charset="0"/>
                <a:cs typeface="Times New Roman" pitchFamily="18" charset="0"/>
              </a:rPr>
              <a:t>Single-site (1/4)</a:t>
            </a:r>
            <a:r>
              <a:rPr lang="el-GR" sz="2000" dirty="0" smtClean="0">
                <a:latin typeface="Times New Roman" pitchFamily="18" charset="0"/>
                <a:cs typeface="Times New Roman" pitchFamily="18" charset="0"/>
              </a:rPr>
              <a:t>λ</a:t>
            </a:r>
            <a:r>
              <a:rPr lang="en-US" sz="2000" dirty="0" smtClean="0">
                <a:latin typeface="Times New Roman" pitchFamily="18" charset="0"/>
                <a:cs typeface="Times New Roman" pitchFamily="18" charset="0"/>
              </a:rPr>
              <a:t>u</a:t>
            </a:r>
            <a:r>
              <a:rPr lang="en-US" sz="2000" baseline="30000" dirty="0" smtClean="0">
                <a:latin typeface="Times New Roman" pitchFamily="18" charset="0"/>
                <a:cs typeface="Times New Roman" pitchFamily="18" charset="0"/>
              </a:rPr>
              <a:t>4</a:t>
            </a:r>
            <a:r>
              <a:rPr lang="en-US" sz="2000" dirty="0" smtClean="0">
                <a:latin typeface="Times New Roman" pitchFamily="18" charset="0"/>
                <a:cs typeface="Times New Roman" pitchFamily="18" charset="0"/>
              </a:rPr>
              <a:t> model </a:t>
            </a:r>
            <a:r>
              <a:rPr lang="en-US" sz="2000" dirty="0" err="1" smtClean="0">
                <a:latin typeface="Times New Roman" pitchFamily="18" charset="0"/>
                <a:cs typeface="Times New Roman" pitchFamily="18" charset="0"/>
              </a:rPr>
              <a:t>cumulants</a:t>
            </a:r>
            <a:r>
              <a:rPr lang="en-US" sz="2000" dirty="0" smtClean="0">
                <a:latin typeface="Times New Roman" pitchFamily="18" charset="0"/>
                <a:cs typeface="Times New Roman" pitchFamily="18" charset="0"/>
              </a:rPr>
              <a:t>. </a:t>
            </a:r>
          </a:p>
          <a:p>
            <a:r>
              <a:rPr lang="en-US" sz="2000" i="1" dirty="0" smtClean="0">
                <a:latin typeface="Times New Roman" pitchFamily="18" charset="0"/>
                <a:cs typeface="Times New Roman" pitchFamily="18" charset="0"/>
              </a:rPr>
              <a:t>k</a:t>
            </a:r>
            <a:r>
              <a:rPr lang="en-US" sz="2000" dirty="0" smtClean="0">
                <a:latin typeface="Times New Roman" pitchFamily="18" charset="0"/>
                <a:cs typeface="Times New Roman" pitchFamily="18" charset="0"/>
              </a:rPr>
              <a:t>=1 </a:t>
            </a:r>
            <a:r>
              <a:rPr lang="en-US" sz="2000" dirty="0" err="1" smtClean="0">
                <a:latin typeface="Times New Roman" pitchFamily="18" charset="0"/>
                <a:cs typeface="Times New Roman" pitchFamily="18" charset="0"/>
              </a:rPr>
              <a:t>eV</a:t>
            </a:r>
            <a:r>
              <a:rPr lang="en-US" sz="2000" dirty="0" smtClean="0">
                <a:latin typeface="Times New Roman" pitchFamily="18" charset="0"/>
                <a:cs typeface="Times New Roman" pitchFamily="18" charset="0"/>
              </a:rPr>
              <a:t>/(uÅ</a:t>
            </a:r>
            <a:r>
              <a:rPr lang="en-US" sz="2000" baseline="30000" dirty="0" smtClean="0">
                <a:latin typeface="Times New Roman" pitchFamily="18" charset="0"/>
                <a:cs typeface="Times New Roman" pitchFamily="18" charset="0"/>
              </a:rPr>
              <a:t>2</a:t>
            </a:r>
            <a:r>
              <a:rPr lang="en-US" sz="2000" dirty="0" smtClean="0">
                <a:latin typeface="Times New Roman" pitchFamily="18" charset="0"/>
                <a:cs typeface="Times New Roman" pitchFamily="18" charset="0"/>
              </a:rPr>
              <a:t>), </a:t>
            </a:r>
            <a:r>
              <a:rPr lang="en-US" sz="2000" i="1" dirty="0" smtClean="0">
                <a:latin typeface="Times New Roman" pitchFamily="18" charset="0"/>
                <a:cs typeface="Times New Roman" pitchFamily="18" charset="0"/>
              </a:rPr>
              <a:t>k</a:t>
            </a:r>
            <a:r>
              <a:rPr lang="en-US" sz="2000" baseline="-25000" dirty="0" smtClean="0">
                <a:latin typeface="Times New Roman" pitchFamily="18" charset="0"/>
                <a:cs typeface="Times New Roman" pitchFamily="18" charset="0"/>
              </a:rPr>
              <a:t>0</a:t>
            </a:r>
            <a:r>
              <a:rPr lang="en-US" sz="2000" dirty="0" smtClean="0">
                <a:latin typeface="Times New Roman" pitchFamily="18" charset="0"/>
                <a:cs typeface="Times New Roman" pitchFamily="18" charset="0"/>
              </a:rPr>
              <a:t>=0.1</a:t>
            </a:r>
            <a:r>
              <a:rPr lang="en-US" sz="2000" i="1" dirty="0" smtClean="0">
                <a:latin typeface="Times New Roman" pitchFamily="18" charset="0"/>
                <a:cs typeface="Times New Roman" pitchFamily="18" charset="0"/>
              </a:rPr>
              <a:t>k</a:t>
            </a:r>
            <a:r>
              <a:rPr lang="en-US" sz="2000" dirty="0" smtClean="0">
                <a:latin typeface="Times New Roman" pitchFamily="18" charset="0"/>
                <a:cs typeface="Times New Roman" pitchFamily="18" charset="0"/>
              </a:rPr>
              <a:t>, </a:t>
            </a:r>
            <a:r>
              <a:rPr lang="en-US" sz="2000" i="1" dirty="0" err="1" smtClean="0">
                <a:latin typeface="Times New Roman" pitchFamily="18" charset="0"/>
                <a:cs typeface="Times New Roman" pitchFamily="18" charset="0"/>
              </a:rPr>
              <a:t>K</a:t>
            </a:r>
            <a:r>
              <a:rPr lang="en-US" sz="2000" baseline="-25000" dirty="0" err="1" smtClean="0">
                <a:latin typeface="Times New Roman" pitchFamily="18" charset="0"/>
                <a:cs typeface="Times New Roman" pitchFamily="18" charset="0"/>
              </a:rPr>
              <a:t>c</a:t>
            </a:r>
            <a:r>
              <a:rPr lang="en-US" sz="2000" dirty="0" smtClean="0">
                <a:latin typeface="Times New Roman" pitchFamily="18" charset="0"/>
                <a:cs typeface="Times New Roman" pitchFamily="18" charset="0"/>
              </a:rPr>
              <a:t>=1.1</a:t>
            </a:r>
            <a:r>
              <a:rPr lang="en-US" sz="2000" i="1" dirty="0" smtClean="0">
                <a:latin typeface="Times New Roman" pitchFamily="18" charset="0"/>
                <a:cs typeface="Times New Roman" pitchFamily="18" charset="0"/>
              </a:rPr>
              <a:t>k</a:t>
            </a:r>
            <a:r>
              <a:rPr lang="en-US" sz="2000" dirty="0" smtClean="0">
                <a:latin typeface="Times New Roman" pitchFamily="18" charset="0"/>
                <a:cs typeface="Times New Roman" pitchFamily="18" charset="0"/>
              </a:rPr>
              <a:t>,           </a:t>
            </a:r>
            <a:r>
              <a:rPr lang="en-US" sz="2000" i="1" dirty="0" smtClean="0">
                <a:latin typeface="Times New Roman" pitchFamily="18" charset="0"/>
                <a:cs typeface="Times New Roman" pitchFamily="18" charset="0"/>
              </a:rPr>
              <a:t>V </a:t>
            </a:r>
            <a:r>
              <a:rPr lang="en-US" sz="2000" baseline="30000" dirty="0" smtClean="0">
                <a:latin typeface="Times New Roman" pitchFamily="18" charset="0"/>
                <a:cs typeface="Times New Roman" pitchFamily="18" charset="0"/>
              </a:rPr>
              <a:t>LC</a:t>
            </a:r>
            <a:r>
              <a:rPr lang="en-US" sz="2000" baseline="-25000" dirty="0" smtClean="0">
                <a:latin typeface="Times New Roman" pitchFamily="18" charset="0"/>
                <a:cs typeface="Times New Roman" pitchFamily="18" charset="0"/>
              </a:rPr>
              <a:t>-1,0</a:t>
            </a:r>
            <a:r>
              <a:rPr lang="en-US" sz="2000" dirty="0" smtClean="0">
                <a:latin typeface="Times New Roman" pitchFamily="18" charset="0"/>
                <a:cs typeface="Times New Roman" pitchFamily="18" charset="0"/>
              </a:rPr>
              <a:t>=</a:t>
            </a:r>
            <a:r>
              <a:rPr lang="en-US" sz="2000" i="1" dirty="0" smtClean="0">
                <a:latin typeface="Times New Roman" pitchFamily="18" charset="0"/>
                <a:cs typeface="Times New Roman" pitchFamily="18" charset="0"/>
              </a:rPr>
              <a:t>V </a:t>
            </a:r>
            <a:r>
              <a:rPr lang="en-US" sz="2000" baseline="30000" dirty="0" smtClean="0">
                <a:latin typeface="Times New Roman" pitchFamily="18" charset="0"/>
                <a:cs typeface="Times New Roman" pitchFamily="18" charset="0"/>
              </a:rPr>
              <a:t>CR</a:t>
            </a:r>
            <a:r>
              <a:rPr lang="en-US" sz="2000" baseline="-25000" dirty="0" smtClean="0">
                <a:latin typeface="Times New Roman" pitchFamily="18" charset="0"/>
                <a:cs typeface="Times New Roman" pitchFamily="18" charset="0"/>
              </a:rPr>
              <a:t>0,1</a:t>
            </a:r>
            <a:r>
              <a:rPr lang="en-US" sz="2000" dirty="0" smtClean="0">
                <a:latin typeface="Times New Roman" pitchFamily="18" charset="0"/>
                <a:cs typeface="Times New Roman" pitchFamily="18" charset="0"/>
              </a:rPr>
              <a:t>=-0.25k, </a:t>
            </a:r>
            <a:r>
              <a:rPr lang="en-US" sz="2000" i="1" dirty="0" smtClean="0">
                <a:latin typeface="Times New Roman" pitchFamily="18" charset="0"/>
                <a:cs typeface="Times New Roman" pitchFamily="18" charset="0"/>
              </a:rPr>
              <a:t>T</a:t>
            </a:r>
            <a:r>
              <a:rPr lang="en-US" sz="2000" baseline="-25000" dirty="0" smtClean="0">
                <a:latin typeface="Times New Roman" pitchFamily="18" charset="0"/>
                <a:cs typeface="Times New Roman" pitchFamily="18" charset="0"/>
              </a:rPr>
              <a:t>L</a:t>
            </a:r>
            <a:r>
              <a:rPr lang="en-US" sz="2000" dirty="0" smtClean="0">
                <a:latin typeface="Times New Roman" pitchFamily="18" charset="0"/>
                <a:cs typeface="Times New Roman" pitchFamily="18" charset="0"/>
              </a:rPr>
              <a:t>=660 K, </a:t>
            </a:r>
            <a:r>
              <a:rPr lang="en-US" sz="2000" i="1" dirty="0" smtClean="0">
                <a:latin typeface="Times New Roman" pitchFamily="18" charset="0"/>
                <a:cs typeface="Times New Roman" pitchFamily="18" charset="0"/>
              </a:rPr>
              <a:t>T</a:t>
            </a:r>
            <a:r>
              <a:rPr lang="en-US" sz="2000" baseline="-25000" dirty="0" smtClean="0">
                <a:latin typeface="Times New Roman" pitchFamily="18" charset="0"/>
                <a:cs typeface="Times New Roman" pitchFamily="18" charset="0"/>
              </a:rPr>
              <a:t>R</a:t>
            </a:r>
            <a:r>
              <a:rPr lang="en-US" sz="2000" dirty="0" smtClean="0">
                <a:latin typeface="Times New Roman" pitchFamily="18" charset="0"/>
                <a:cs typeface="Times New Roman" pitchFamily="18" charset="0"/>
              </a:rPr>
              <a:t>=410K.</a:t>
            </a:r>
          </a:p>
          <a:p>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From H. Li, B. K. Agarwalla, B. Li, and J.-S. Wang,  </a:t>
            </a:r>
            <a:r>
              <a:rPr lang="en-US" sz="2000" dirty="0" err="1" smtClean="0">
                <a:latin typeface="Times New Roman" pitchFamily="18" charset="0"/>
                <a:cs typeface="Times New Roman" pitchFamily="18" charset="0"/>
              </a:rPr>
              <a:t>arxiv</a:t>
            </a:r>
            <a:r>
              <a:rPr lang="en-US" sz="2000" dirty="0" smtClean="0">
                <a:latin typeface="Times New Roman" pitchFamily="18" charset="0"/>
                <a:cs typeface="Times New Roman" pitchFamily="18" charset="0"/>
              </a:rPr>
              <a:t>::1210.2798</a:t>
            </a:r>
            <a:endParaRPr lang="en-US" sz="2000" dirty="0">
              <a:latin typeface="Times New Roman" pitchFamily="18" charset="0"/>
              <a:cs typeface="Times New Roman" pitchFamily="18" charset="0"/>
            </a:endParaRPr>
          </a:p>
        </p:txBody>
      </p:sp>
      <p:graphicFrame>
        <p:nvGraphicFramePr>
          <p:cNvPr id="7" name="Object 6"/>
          <p:cNvGraphicFramePr>
            <a:graphicFrameLocks noChangeAspect="1"/>
          </p:cNvGraphicFramePr>
          <p:nvPr/>
        </p:nvGraphicFramePr>
        <p:xfrm>
          <a:off x="2005390" y="1584752"/>
          <a:ext cx="3497595" cy="472648"/>
        </p:xfrm>
        <a:graphic>
          <a:graphicData uri="http://schemas.openxmlformats.org/presentationml/2006/ole">
            <p:oleObj spid="_x0000_s135170" name="Equation" r:id="rId5" imgW="1879560" imgH="253800" progId="Equation.DSMT4">
              <p:embed/>
            </p:oleObj>
          </a:graphicData>
        </a:graphic>
      </p:graphicFrame>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Quantum Master Equations</a:t>
            </a:r>
            <a:endParaRPr lang="en-US" dirty="0"/>
          </a:p>
        </p:txBody>
      </p:sp>
      <p:sp>
        <p:nvSpPr>
          <p:cNvPr id="4" name="Content Placeholder 3"/>
          <p:cNvSpPr>
            <a:spLocks noGrp="1"/>
          </p:cNvSpPr>
          <p:nvPr>
            <p:ph idx="1"/>
          </p:nvPr>
        </p:nvSpPr>
        <p:spPr/>
        <p:txBody>
          <a:bodyPr>
            <a:normAutofit lnSpcReduction="10000"/>
          </a:bodyPr>
          <a:lstStyle/>
          <a:p>
            <a:r>
              <a:rPr lang="en-US" dirty="0" smtClean="0"/>
              <a:t>When we tried to calculation the reduced density matrix from Dyson expansion, we found that the 2</a:t>
            </a:r>
            <a:r>
              <a:rPr lang="en-US" baseline="30000" dirty="0" smtClean="0"/>
              <a:t>nd</a:t>
            </a:r>
            <a:r>
              <a:rPr lang="en-US" dirty="0" smtClean="0"/>
              <a:t> order (of the system-bath coupling) diagonal terms do not agree with master equation results, and there are also divergences in higher orders.  Similarly, the currents also diverge at higher order.  We were quite puzzled.  The following is our effort to solve this puzzle and found an expression of the high order current which is finite.</a:t>
            </a:r>
            <a:endParaRPr lang="en-US" dirty="0"/>
          </a:p>
        </p:txBody>
      </p:sp>
      <p:sp>
        <p:nvSpPr>
          <p:cNvPr id="3" name="Slide Number Placeholder 2"/>
          <p:cNvSpPr>
            <a:spLocks noGrp="1"/>
          </p:cNvSpPr>
          <p:nvPr>
            <p:ph type="sldNum" sz="quarter" idx="12"/>
          </p:nvPr>
        </p:nvSpPr>
        <p:spPr/>
        <p:txBody>
          <a:bodyPr/>
          <a:lstStyle/>
          <a:p>
            <a:fld id="{7E871153-6649-4551-B5D2-CF9E4672F172}" type="slidenum">
              <a:rPr lang="en-US" smtClean="0"/>
              <a:pPr/>
              <a:t>98</a:t>
            </a:fld>
            <a:endParaRPr lang="en-US"/>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Quantum Master Equations</a:t>
            </a:r>
            <a:endParaRPr lang="en-US" dirty="0"/>
          </a:p>
        </p:txBody>
      </p:sp>
      <p:sp>
        <p:nvSpPr>
          <p:cNvPr id="3" name="Slide Number Placeholder 2"/>
          <p:cNvSpPr>
            <a:spLocks noGrp="1"/>
          </p:cNvSpPr>
          <p:nvPr>
            <p:ph type="sldNum" sz="quarter" idx="12"/>
          </p:nvPr>
        </p:nvSpPr>
        <p:spPr/>
        <p:txBody>
          <a:bodyPr/>
          <a:lstStyle/>
          <a:p>
            <a:fld id="{7E871153-6649-4551-B5D2-CF9E4672F172}" type="slidenum">
              <a:rPr lang="en-US" smtClean="0"/>
              <a:pPr/>
              <a:t>99</a:t>
            </a:fld>
            <a:endParaRPr lang="en-US"/>
          </a:p>
        </p:txBody>
      </p:sp>
      <p:graphicFrame>
        <p:nvGraphicFramePr>
          <p:cNvPr id="4" name="Object 3"/>
          <p:cNvGraphicFramePr>
            <a:graphicFrameLocks noChangeAspect="1"/>
          </p:cNvGraphicFramePr>
          <p:nvPr/>
        </p:nvGraphicFramePr>
        <p:xfrm>
          <a:off x="674688" y="1254125"/>
          <a:ext cx="7732712" cy="5251450"/>
        </p:xfrm>
        <a:graphic>
          <a:graphicData uri="http://schemas.openxmlformats.org/presentationml/2006/ole">
            <p:oleObj spid="_x0000_s248834" name="Equation" r:id="rId4" imgW="8432640" imgH="5727600" progId="Equation.DSMT4">
              <p:embed/>
            </p:oleObj>
          </a:graphicData>
        </a:graphic>
      </p:graphicFrame>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Unique one-to-one map </a:t>
            </a:r>
            <a:r>
              <a:rPr lang="el-GR" dirty="0" smtClean="0"/>
              <a:t>ρ</a:t>
            </a:r>
            <a:r>
              <a:rPr lang="en-US" dirty="0" smtClean="0"/>
              <a:t> ↔ </a:t>
            </a:r>
            <a:r>
              <a:rPr lang="el-GR" dirty="0" smtClean="0"/>
              <a:t>ρ</a:t>
            </a:r>
            <a:r>
              <a:rPr lang="en-US" baseline="-25000" dirty="0" smtClean="0"/>
              <a:t>0</a:t>
            </a:r>
            <a:endParaRPr lang="en-US" dirty="0"/>
          </a:p>
        </p:txBody>
      </p:sp>
      <p:sp>
        <p:nvSpPr>
          <p:cNvPr id="3" name="Slide Number Placeholder 2"/>
          <p:cNvSpPr>
            <a:spLocks noGrp="1"/>
          </p:cNvSpPr>
          <p:nvPr>
            <p:ph type="sldNum" sz="quarter" idx="12"/>
          </p:nvPr>
        </p:nvSpPr>
        <p:spPr/>
        <p:txBody>
          <a:bodyPr/>
          <a:lstStyle/>
          <a:p>
            <a:fld id="{7E871153-6649-4551-B5D2-CF9E4672F172}" type="slidenum">
              <a:rPr lang="en-US" smtClean="0"/>
              <a:pPr/>
              <a:t>100</a:t>
            </a:fld>
            <a:endParaRPr lang="en-US"/>
          </a:p>
        </p:txBody>
      </p:sp>
      <p:graphicFrame>
        <p:nvGraphicFramePr>
          <p:cNvPr id="4" name="Object 3"/>
          <p:cNvGraphicFramePr>
            <a:graphicFrameLocks noChangeAspect="1"/>
          </p:cNvGraphicFramePr>
          <p:nvPr/>
        </p:nvGraphicFramePr>
        <p:xfrm>
          <a:off x="752475" y="1425575"/>
          <a:ext cx="7983538" cy="4899025"/>
        </p:xfrm>
        <a:graphic>
          <a:graphicData uri="http://schemas.openxmlformats.org/presentationml/2006/ole">
            <p:oleObj spid="_x0000_s249858" name="Equation" r:id="rId3" imgW="9829800" imgH="6032160" progId="Equation.DSMT4">
              <p:embed/>
            </p:oleObj>
          </a:graphicData>
        </a:graphic>
      </p:graphicFrame>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Group &amp; Acknowledgements</a:t>
            </a:r>
            <a:endParaRPr lang="en-US" dirty="0"/>
          </a:p>
        </p:txBody>
      </p:sp>
      <p:sp>
        <p:nvSpPr>
          <p:cNvPr id="3" name="Slide Number Placeholder 2"/>
          <p:cNvSpPr>
            <a:spLocks noGrp="1"/>
          </p:cNvSpPr>
          <p:nvPr>
            <p:ph type="sldNum" sz="quarter" idx="12"/>
          </p:nvPr>
        </p:nvSpPr>
        <p:spPr/>
        <p:txBody>
          <a:bodyPr/>
          <a:lstStyle/>
          <a:p>
            <a:fld id="{7E871153-6649-4551-B5D2-CF9E4672F172}" type="slidenum">
              <a:rPr lang="en-US" smtClean="0"/>
              <a:pPr/>
              <a:t>101</a:t>
            </a:fld>
            <a:endParaRPr lang="en-US"/>
          </a:p>
        </p:txBody>
      </p:sp>
      <p:pic>
        <p:nvPicPr>
          <p:cNvPr id="4" name="Picture 3" descr="group-photo-17-apr-2012.JPG"/>
          <p:cNvPicPr>
            <a:picLocks noChangeAspect="1"/>
          </p:cNvPicPr>
          <p:nvPr/>
        </p:nvPicPr>
        <p:blipFill>
          <a:blip r:embed="rId2" cstate="print"/>
          <a:stretch>
            <a:fillRect/>
          </a:stretch>
        </p:blipFill>
        <p:spPr>
          <a:xfrm>
            <a:off x="682375" y="1840173"/>
            <a:ext cx="5489825" cy="3646227"/>
          </a:xfrm>
          <a:prstGeom prst="rect">
            <a:avLst/>
          </a:prstGeom>
        </p:spPr>
      </p:pic>
      <p:sp>
        <p:nvSpPr>
          <p:cNvPr id="6" name="Rectangle 5"/>
          <p:cNvSpPr/>
          <p:nvPr/>
        </p:nvSpPr>
        <p:spPr>
          <a:xfrm>
            <a:off x="6324600" y="1371600"/>
            <a:ext cx="2743200" cy="5078313"/>
          </a:xfrm>
          <a:prstGeom prst="rect">
            <a:avLst/>
          </a:prstGeom>
        </p:spPr>
        <p:txBody>
          <a:bodyPr wrap="square">
            <a:spAutoFit/>
          </a:bodyPr>
          <a:lstStyle/>
          <a:p>
            <a:r>
              <a:rPr lang="en-US" dirty="0" smtClean="0">
                <a:latin typeface="Times New Roman" pitchFamily="18" charset="0"/>
                <a:cs typeface="Times New Roman" pitchFamily="18" charset="0"/>
              </a:rPr>
              <a:t>Group members: front (left to right) Mr. Zhou </a:t>
            </a:r>
            <a:r>
              <a:rPr lang="en-US" dirty="0" err="1" smtClean="0">
                <a:latin typeface="Times New Roman" pitchFamily="18" charset="0"/>
                <a:cs typeface="Times New Roman" pitchFamily="18" charset="0"/>
              </a:rPr>
              <a:t>Hangbo</a:t>
            </a:r>
            <a:r>
              <a:rPr lang="en-US" dirty="0" smtClean="0">
                <a:latin typeface="Times New Roman" pitchFamily="18" charset="0"/>
                <a:cs typeface="Times New Roman" pitchFamily="18" charset="0"/>
              </a:rPr>
              <a:t>, Prof. Wang Jian-Sheng, Dr./Ms </a:t>
            </a:r>
            <a:r>
              <a:rPr lang="en-US" dirty="0" err="1" smtClean="0">
                <a:latin typeface="Times New Roman" pitchFamily="18" charset="0"/>
                <a:cs typeface="Times New Roman" pitchFamily="18" charset="0"/>
              </a:rPr>
              <a:t>Lan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Jinghua</a:t>
            </a:r>
            <a:r>
              <a:rPr lang="en-US" dirty="0" smtClean="0">
                <a:latin typeface="Times New Roman" pitchFamily="18" charset="0"/>
                <a:cs typeface="Times New Roman" pitchFamily="18" charset="0"/>
              </a:rPr>
              <a:t>, Mr. Wong </a:t>
            </a:r>
            <a:r>
              <a:rPr lang="en-US" dirty="0" err="1" smtClean="0">
                <a:latin typeface="Times New Roman" pitchFamily="18" charset="0"/>
                <a:cs typeface="Times New Roman" pitchFamily="18" charset="0"/>
              </a:rPr>
              <a:t>Songhan</a:t>
            </a:r>
            <a:r>
              <a:rPr lang="en-US" dirty="0" smtClean="0">
                <a:latin typeface="Times New Roman" pitchFamily="18" charset="0"/>
                <a:cs typeface="Times New Roman" pitchFamily="18" charset="0"/>
              </a:rPr>
              <a:t>; Back: Mr. Li </a:t>
            </a:r>
            <a:r>
              <a:rPr lang="en-US" dirty="0" err="1" smtClean="0">
                <a:latin typeface="Times New Roman" pitchFamily="18" charset="0"/>
                <a:cs typeface="Times New Roman" pitchFamily="18" charset="0"/>
              </a:rPr>
              <a:t>Huanan</a:t>
            </a:r>
            <a:r>
              <a:rPr lang="en-US" dirty="0" smtClean="0">
                <a:latin typeface="Times New Roman" pitchFamily="18" charset="0"/>
                <a:cs typeface="Times New Roman" pitchFamily="18" charset="0"/>
              </a:rPr>
              <a:t>, Dr. Zhang Lifa, Dr. Bijay Kumar Agarwalla, Mr. </a:t>
            </a:r>
            <a:r>
              <a:rPr lang="en-US" dirty="0" err="1" smtClean="0">
                <a:latin typeface="Times New Roman" pitchFamily="18" charset="0"/>
                <a:cs typeface="Times New Roman" pitchFamily="18" charset="0"/>
              </a:rPr>
              <a:t>Kwong</a:t>
            </a:r>
            <a:r>
              <a:rPr lang="en-US" dirty="0" smtClean="0">
                <a:latin typeface="Times New Roman" pitchFamily="18" charset="0"/>
                <a:cs typeface="Times New Roman" pitchFamily="18" charset="0"/>
              </a:rPr>
              <a:t> Chang </a:t>
            </a:r>
            <a:r>
              <a:rPr lang="en-US" dirty="0" err="1" smtClean="0">
                <a:latin typeface="Times New Roman" pitchFamily="18" charset="0"/>
                <a:cs typeface="Times New Roman" pitchFamily="18" charset="0"/>
              </a:rPr>
              <a:t>Jian</a:t>
            </a:r>
            <a:r>
              <a:rPr lang="en-US" dirty="0" smtClean="0">
                <a:latin typeface="Times New Roman" pitchFamily="18" charset="0"/>
                <a:cs typeface="Times New Roman" pitchFamily="18" charset="0"/>
              </a:rPr>
              <a:t>, Dr. </a:t>
            </a:r>
            <a:r>
              <a:rPr lang="en-US" dirty="0" err="1" smtClean="0">
                <a:latin typeface="Times New Roman" pitchFamily="18" charset="0"/>
                <a:cs typeface="Times New Roman" pitchFamily="18" charset="0"/>
              </a:rPr>
              <a:t>Thingna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Juzar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Yahya</a:t>
            </a:r>
            <a:r>
              <a:rPr lang="en-US" dirty="0" smtClean="0">
                <a:latin typeface="Times New Roman" pitchFamily="18" charset="0"/>
                <a:cs typeface="Times New Roman" pitchFamily="18" charset="0"/>
              </a:rPr>
              <a:t>. Picture taking 17 April 2012.  Others not in the picture: </a:t>
            </a:r>
            <a:r>
              <a:rPr lang="en-US" dirty="0" err="1" smtClean="0">
                <a:latin typeface="Times New Roman" pitchFamily="18" charset="0"/>
                <a:cs typeface="Times New Roman" pitchFamily="18" charset="0"/>
              </a:rPr>
              <a:t>Qiu</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Hongfei</a:t>
            </a:r>
            <a:r>
              <a:rPr lang="en-US" dirty="0" smtClean="0">
                <a:latin typeface="Times New Roman" pitchFamily="18" charset="0"/>
                <a:cs typeface="Times New Roman" pitchFamily="18" charset="0"/>
              </a:rPr>
              <a:t>.  Thanks also go to </a:t>
            </a:r>
            <a:r>
              <a:rPr lang="en-US" dirty="0" err="1" smtClean="0">
                <a:latin typeface="Times New Roman" pitchFamily="18" charset="0"/>
                <a:cs typeface="Times New Roman" pitchFamily="18" charset="0"/>
              </a:rPr>
              <a:t>Jian</a:t>
            </a:r>
            <a:r>
              <a:rPr lang="en-US" dirty="0" smtClean="0">
                <a:latin typeface="Times New Roman" pitchFamily="18" charset="0"/>
                <a:cs typeface="Times New Roman" pitchFamily="18" charset="0"/>
              </a:rPr>
              <a:t> Wang, </a:t>
            </a:r>
            <a:r>
              <a:rPr lang="en-US" dirty="0" err="1" smtClean="0">
                <a:latin typeface="Times New Roman" pitchFamily="18" charset="0"/>
                <a:cs typeface="Times New Roman" pitchFamily="18" charset="0"/>
              </a:rPr>
              <a:t>Jingtao</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Lü</a:t>
            </a:r>
            <a:r>
              <a:rPr lang="en-US" dirty="0" smtClean="0">
                <a:latin typeface="Times New Roman" pitchFamily="18" charset="0"/>
                <a:cs typeface="Times New Roman" pitchFamily="18" charset="0"/>
              </a:rPr>
              <a:t>, Jin-Wu Jiang, </a:t>
            </a:r>
            <a:r>
              <a:rPr lang="en-US" dirty="0" err="1" smtClean="0">
                <a:latin typeface="Times New Roman" pitchFamily="18" charset="0"/>
                <a:cs typeface="Times New Roman" pitchFamily="18" charset="0"/>
              </a:rPr>
              <a:t>Edardo</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Cuansing</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Meng</a:t>
            </a:r>
            <a:r>
              <a:rPr lang="en-US" dirty="0" smtClean="0">
                <a:latin typeface="Times New Roman" pitchFamily="18" charset="0"/>
                <a:cs typeface="Times New Roman" pitchFamily="18" charset="0"/>
              </a:rPr>
              <a:t> Lee Leek, Ni </a:t>
            </a:r>
            <a:r>
              <a:rPr lang="en-US" dirty="0" err="1" smtClean="0">
                <a:latin typeface="Times New Roman" pitchFamily="18" charset="0"/>
                <a:cs typeface="Times New Roman" pitchFamily="18" charset="0"/>
              </a:rPr>
              <a:t>Xiaoxi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Baowen</a:t>
            </a:r>
            <a:r>
              <a:rPr lang="en-US" dirty="0" smtClean="0">
                <a:latin typeface="Times New Roman" pitchFamily="18" charset="0"/>
                <a:cs typeface="Times New Roman" pitchFamily="18" charset="0"/>
              </a:rPr>
              <a:t> Li, Peter </a:t>
            </a:r>
            <a:r>
              <a:rPr lang="en-US" dirty="0" err="1" smtClean="0">
                <a:latin typeface="Times New Roman" pitchFamily="18" charset="0"/>
                <a:cs typeface="Times New Roman" pitchFamily="18" charset="0"/>
              </a:rPr>
              <a:t>Hänggi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Pawel</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Keblinski</a:t>
            </a:r>
            <a:r>
              <a:rPr lang="en-US" dirty="0" smtClean="0">
                <a:latin typeface="Times New Roman" pitchFamily="18" charset="0"/>
                <a:cs typeface="Times New Roman" pitchFamily="18" charset="0"/>
              </a:rPr>
              <a:t>.</a:t>
            </a:r>
            <a:endParaRPr lang="en-US" dirty="0"/>
          </a:p>
        </p:txBody>
      </p:sp>
      <p:sp>
        <p:nvSpPr>
          <p:cNvPr id="8" name="TextBox 7"/>
          <p:cNvSpPr txBox="1"/>
          <p:nvPr/>
        </p:nvSpPr>
        <p:spPr>
          <a:xfrm>
            <a:off x="685800" y="5943600"/>
            <a:ext cx="5410200" cy="461665"/>
          </a:xfrm>
          <a:prstGeom prst="rect">
            <a:avLst/>
          </a:prstGeom>
          <a:noFill/>
        </p:spPr>
        <p:txBody>
          <a:bodyPr wrap="square" rtlCol="0">
            <a:spAutoFit/>
          </a:bodyPr>
          <a:lstStyle/>
          <a:p>
            <a:r>
              <a:rPr lang="en-US" sz="2400" dirty="0" smtClean="0">
                <a:latin typeface="Times New Roman" pitchFamily="18" charset="0"/>
                <a:cs typeface="Times New Roman" pitchFamily="18" charset="0"/>
                <a:hlinkClick r:id="rId3"/>
              </a:rPr>
              <a:t>http://staff.science.nus.edu.sg/~phywjs/</a:t>
            </a:r>
            <a:r>
              <a:rPr lang="en-US" sz="2400" dirty="0" smtClean="0">
                <a:latin typeface="Times New Roman" pitchFamily="18" charset="0"/>
                <a:cs typeface="Times New Roman" pitchFamily="18" charset="0"/>
              </a:rPr>
              <a:t> </a:t>
            </a:r>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 - &amp;quot;Nonequilibrium Green’s Function Method in Thermal Transport&amp;quot;&quot;/&gt;&lt;property id=&quot;20307&quot; value=&quot;256&quot;/&gt;&lt;/object&gt;&lt;object type=&quot;3&quot; unique_id=&quot;10026&quot;&gt;&lt;property id=&quot;20148&quot; value=&quot;5&quot;/&gt;&lt;property id=&quot;20300&quot; value=&quot;Slide 2&quot;/&gt;&lt;property id=&quot;20307&quot; value=&quot;257&quot;/&gt;&lt;/object&gt;&lt;object type=&quot;3&quot; unique_id=&quot;10035&quot;&gt;&lt;property id=&quot;20148&quot; value=&quot;5&quot;/&gt;&lt;property id=&quot;20300&quot; value=&quot;Slide 3 - &amp;quot;References&amp;quot;&quot;/&gt;&lt;property id=&quot;20307&quot; value=&quot;259&quot;/&gt;&lt;/object&gt;&lt;object type=&quot;3&quot; unique_id=&quot;10036&quot;&gt;&lt;property id=&quot;20148&quot; value=&quot;5&quot;/&gt;&lt;property id=&quot;20300&quot; value=&quot;Slide 5 - &amp;quot;A Brief History of NEGF&amp;quot;&quot;/&gt;&lt;property id=&quot;20307&quot; value=&quot;258&quot;/&gt;&lt;/object&gt;&lt;object type=&quot;3&quot; unique_id=&quot;10061&quot;&gt;&lt;property id=&quot;20148&quot; value=&quot;5&quot;/&gt;&lt;property id=&quot;20300&quot; value=&quot;Slide 7 - &amp;quot;Harmonic Oscillator&amp;quot;&quot;/&gt;&lt;property id=&quot;20307&quot; value=&quot;260&quot;/&gt;&lt;/object&gt;&lt;object type=&quot;3&quot; unique_id=&quot;10069&quot;&gt;&lt;property id=&quot;20148&quot; value=&quot;5&quot;/&gt;&lt;property id=&quot;20300&quot; value=&quot;Slide 6 - &amp;quot;Equilibrium Green’s functions using a harmonic oscillator as an example&amp;quot;&quot;/&gt;&lt;property id=&quot;20307&quot; value=&quot;261&quot;/&gt;&lt;/object&gt;&lt;object type=&quot;3&quot; unique_id=&quot;10110&quot;&gt;&lt;property id=&quot;20148&quot; value=&quot;5&quot;/&gt;&lt;property id=&quot;20300&quot; value=&quot;Slide 8 - &amp;quot;Eigenstates, Quantum Mech/Stat Mech&amp;quot;&quot;/&gt;&lt;property id=&quot;20307&quot; value=&quot;262&quot;/&gt;&lt;/object&gt;&lt;object type=&quot;3&quot; unique_id=&quot;10111&quot;&gt;&lt;property id=&quot;20148&quot; value=&quot;5&quot;/&gt;&lt;property id=&quot;20300&quot; value=&quot;Slide 9 - &amp;quot;Heisenberg Operator/Equation&amp;quot;&quot;/&gt;&lt;property id=&quot;20307&quot; value=&quot;263&quot;/&gt;&lt;/object&gt;&lt;object type=&quot;3&quot; unique_id=&quot;10152&quot;&gt;&lt;property id=&quot;20148&quot; value=&quot;5&quot;/&gt;&lt;property id=&quot;20300&quot; value=&quot;Slide 10 - &amp;quot;Defining &amp;gt;, &amp;lt;, t,    Green’s Functions&amp;quot;&quot;/&gt;&lt;property id=&quot;20307&quot; value=&quot;264&quot;/&gt;&lt;/object&gt;&lt;object type=&quot;3&quot; unique_id=&quot;10153&quot;&gt;&lt;property id=&quot;20148&quot; value=&quot;5&quot;/&gt;&lt;property id=&quot;20300&quot; value=&quot;Slide 11&quot;/&gt;&lt;property id=&quot;20307&quot; value=&quot;265&quot;/&gt;&lt;/object&gt;&lt;object type=&quot;3&quot; unique_id=&quot;10190&quot;&gt;&lt;property id=&quot;20148&quot; value=&quot;5&quot;/&gt;&lt;property id=&quot;20300&quot; value=&quot;Slide 12 - &amp;quot;Retarded and Advanced Green’s functions&amp;quot;&quot;/&gt;&lt;property id=&quot;20307&quot; value=&quot;266&quot;/&gt;&lt;/object&gt;&lt;object type=&quot;3&quot; unique_id=&quot;10243&quot;&gt;&lt;property id=&quot;20148&quot; value=&quot;5&quot;/&gt;&lt;property id=&quot;20300&quot; value=&quot;Slide 13 - &amp;quot;Fourier Transform&amp;quot;&quot;/&gt;&lt;property id=&quot;20307&quot; value=&quot;267&quot;/&gt;&lt;/object&gt;&lt;object type=&quot;3&quot; unique_id=&quot;10244&quot;&gt;&lt;property id=&quot;20148&quot; value=&quot;5&quot;/&gt;&lt;property id=&quot;20300&quot; value=&quot;Slide 14 - &amp;quot;Plemelj formula, Kubo-Martin-Schwinger condition&amp;quot;&quot;/&gt;&lt;property id=&quot;20307&quot; value=&quot;268&quot;/&gt;&lt;/object&gt;&lt;object type=&quot;3&quot; unique_id=&quot;10275&quot;&gt;&lt;property id=&quot;20148&quot; value=&quot;5&quot;/&gt;&lt;property id=&quot;20300&quot; value=&quot;Slide 15 - &amp;quot;Matsubara Green’s Function&amp;quot;&quot;/&gt;&lt;property id=&quot;20307&quot; value=&quot;269&quot;/&gt;&lt;/object&gt;&lt;object type=&quot;3&quot; unique_id=&quot;10452&quot;&gt;&lt;property id=&quot;20148&quot; value=&quot;5&quot;/&gt;&lt;property id=&quot;20300&quot; value=&quot;Slide 16 - &amp;quot;Nonequilibrium Green’s Functions&amp;quot;&quot;/&gt;&lt;property id=&quot;20307&quot; value=&quot;279&quot;/&gt;&lt;/object&gt;&lt;object type=&quot;3&quot; unique_id=&quot;10453&quot;&gt;&lt;property id=&quot;20148&quot; value=&quot;5&quot;/&gt;&lt;property id=&quot;20300&quot; value=&quot;Slide 17 - &amp;quot;Definitions of General Green’s functions&amp;quot;&quot;/&gt;&lt;property id=&quot;20307&quot; value=&quot;270&quot;/&gt;&lt;/object&gt;&lt;object type=&quot;3&quot; unique_id=&quot;10454&quot;&gt;&lt;property id=&quot;20148&quot; value=&quot;5&quot;/&gt;&lt;property id=&quot;20300&quot; value=&quot;Slide 18 - &amp;quot;Relations among Green’s functions&amp;quot;&quot;/&gt;&lt;property id=&quot;20307&quot; value=&quot;271&quot;/&gt;&lt;/object&gt;&lt;object type=&quot;3&quot; unique_id=&quot;10455&quot;&gt;&lt;property id=&quot;20148&quot; value=&quot;5&quot;/&gt;&lt;property id=&quot;20300&quot; value=&quot;Slide 19 - &amp;quot;Steady state, Fourier transform&amp;quot;&quot;/&gt;&lt;property id=&quot;20307&quot; value=&quot;272&quot;/&gt;&lt;/object&gt;&lt;object type=&quot;3&quot; unique_id=&quot;10456&quot;&gt;&lt;property id=&quot;20148&quot; value=&quot;5&quot;/&gt;&lt;property id=&quot;20300&quot; value=&quot;Slide 23 - &amp;quot;Pictures in Quantum Mechanics&amp;quot;&quot;/&gt;&lt;property id=&quot;20307&quot; value=&quot;280&quot;/&gt;&lt;/object&gt;&lt;object type=&quot;3&quot; unique_id=&quot;10457&quot;&gt;&lt;property id=&quot;20148&quot; value=&quot;5&quot;/&gt;&lt;property id=&quot;20300&quot; value=&quot;Slide 24 - &amp;quot;Calculating correlation&amp;quot;&quot;/&gt;&lt;property id=&quot;20307&quot; value=&quot;276&quot;/&gt;&lt;/object&gt;&lt;object type=&quot;3&quot; unique_id=&quot;10458&quot;&gt;&lt;property id=&quot;20148&quot; value=&quot;5&quot;/&gt;&lt;property id=&quot;20300&quot; value=&quot;Slide 26 - &amp;quot;Contour-ordered Green’s function&amp;quot;&quot;/&gt;&lt;property id=&quot;20307&quot; value=&quot;277&quot;/&gt;&lt;/object&gt;&lt;object type=&quot;3&quot; unique_id=&quot;10459&quot;&gt;&lt;property id=&quot;20148&quot; value=&quot;5&quot;/&gt;&lt;property id=&quot;20300&quot; value=&quot;Slide 27 - &amp;quot;Relation to other Green’s  function&amp;quot;&quot;/&gt;&lt;property id=&quot;20307&quot; value=&quot;278&quot;/&gt;&lt;/object&gt;&lt;object type=&quot;3&quot; unique_id=&quot;10484&quot;&gt;&lt;property id=&quot;20148&quot; value=&quot;5&quot;/&gt;&lt;property id=&quot;20300&quot; value=&quot;Slide 25 - &amp;quot;Evolution Operator on Contour&amp;quot;&quot;/&gt;&lt;property id=&quot;20307&quot; value=&quot;281&quot;/&gt;&lt;/object&gt;&lt;object type=&quot;3&quot; unique_id=&quot;10535&quot;&gt;&lt;property id=&quot;20148&quot; value=&quot;5&quot;/&gt;&lt;property id=&quot;20300&quot; value=&quot;Slide 29 - &amp;quot;Calculus on the contour&amp;quot;&quot;/&gt;&lt;property id=&quot;20307&quot; value=&quot;282&quot;/&gt;&lt;/object&gt;&lt;object type=&quot;3&quot; unique_id=&quot;10536&quot;&gt;&lt;property id=&quot;20148&quot; value=&quot;5&quot;/&gt;&lt;property id=&quot;20300&quot; value=&quot;Slide 30 - &amp;quot;Theta function and delta function&amp;quot;&quot;/&gt;&lt;property id=&quot;20307&quot; value=&quot;283&quot;/&gt;&lt;/object&gt;&lt;object type=&quot;3&quot; unique_id=&quot;11509&quot;&gt;&lt;property id=&quot;20148&quot; value=&quot;5&quot;/&gt;&lt;property id=&quot;20300&quot; value=&quot;Slide 36 - &amp;quot;Express contour order using theta function&amp;quot;&quot;/&gt;&lt;property id=&quot;20307&quot; value=&quot;284&quot;/&gt;&lt;/object&gt;&lt;object type=&quot;3&quot; unique_id=&quot;11510&quot;&gt;&lt;property id=&quot;20148&quot; value=&quot;5&quot;/&gt;&lt;property id=&quot;20300&quot; value=&quot;Slide 37 - &amp;quot;Equation of motion for contour ordered Green’s function&amp;quot;&quot;/&gt;&lt;property id=&quot;20307&quot; value=&quot;285&quot;/&gt;&lt;/object&gt;&lt;object type=&quot;3&quot; unique_id=&quot;11511&quot;&gt;&lt;property id=&quot;20148&quot; value=&quot;5&quot;/&gt;&lt;property id=&quot;20300&quot; value=&quot;Slide 38 - &amp;quot;Equations for Green’s functions&amp;quot;&quot;/&gt;&lt;property id=&quot;20307&quot; value=&quot;286&quot;/&gt;&lt;/object&gt;&lt;object type=&quot;3&quot; unique_id=&quot;11512&quot;&gt;&lt;property id=&quot;20148&quot; value=&quot;5&quot;/&gt;&lt;property id=&quot;20300&quot; value=&quot;Slide 39 - &amp;quot;Solution for Green’s functions&amp;quot;&quot;/&gt;&lt;property id=&quot;20307&quot; value=&quot;287&quot;/&gt;&lt;/object&gt;&lt;object type=&quot;3&quot; unique_id=&quot;11513&quot;&gt;&lt;property id=&quot;20148&quot; value=&quot;5&quot;/&gt;&lt;property id=&quot;20300&quot; value=&quot;Slide 41 - &amp;quot;Handling interaction&amp;quot;&quot;/&gt;&lt;property id=&quot;20307&quot; value=&quot;288&quot;/&gt;&lt;/object&gt;&lt;object type=&quot;3&quot; unique_id=&quot;11514&quot;&gt;&lt;property id=&quot;20148&quot; value=&quot;5&quot;/&gt;&lt;property id=&quot;20300&quot; value=&quot;Slide 42 - &amp;quot;Scattering operator S&amp;quot;&quot;/&gt;&lt;property id=&quot;20307&quot; value=&quot;289&quot;/&gt;&lt;/object&gt;&lt;object type=&quot;3&quot; unique_id=&quot;11515&quot;&gt;&lt;property id=&quot;20148&quot; value=&quot;5&quot;/&gt;&lt;property id=&quot;20300&quot; value=&quot;Slide 43 - &amp;quot;Contour-ordered Green’s function&amp;quot;&quot;/&gt;&lt;property id=&quot;20307&quot; value=&quot;290&quot;/&gt;&lt;/object&gt;&lt;object type=&quot;3&quot; unique_id=&quot;11516&quot;&gt;&lt;property id=&quot;20148&quot; value=&quot;5&quot;/&gt;&lt;property id=&quot;20300&quot; value=&quot;Slide 44 - &amp;quot;Perturbative expansion of contour ordered Green’s function&amp;quot;&quot;/&gt;&lt;property id=&quot;20307&quot; value=&quot;291&quot;/&gt;&lt;/object&gt;&lt;object type=&quot;3&quot; unique_id=&quot;11517&quot;&gt;&lt;property id=&quot;20148&quot; value=&quot;5&quot;/&gt;&lt;property id=&quot;20300&quot; value=&quot;Slide 45 - &amp;quot;General expansion rule&amp;quot;&quot;/&gt;&lt;property id=&quot;20307&quot; value=&quot;292&quot;/&gt;&lt;/object&gt;&lt;object type=&quot;3&quot; unique_id=&quot;11518&quot;&gt;&lt;property id=&quot;20148&quot; value=&quot;5&quot;/&gt;&lt;property id=&quot;20300&quot; value=&quot;Slide 46 - &amp;quot;Diagrammatic representation of the expansion&amp;quot;&quot;/&gt;&lt;property id=&quot;20307&quot; value=&quot;293&quot;/&gt;&lt;/object&gt;&lt;object type=&quot;3&quot; unique_id=&quot;11519&quot;&gt;&lt;property id=&quot;20148&quot; value=&quot;5&quot;/&gt;&lt;property id=&quot;20300&quot; value=&quot;Slide 47 - &amp;quot;Self -energy expansion&amp;quot;&quot;/&gt;&lt;property id=&quot;20307&quot; value=&quot;294&quot;/&gt;&lt;/object&gt;&lt;object type=&quot;3&quot; unique_id=&quot;11520&quot;&gt;&lt;property id=&quot;20148&quot; value=&quot;5&quot;/&gt;&lt;property id=&quot;20300&quot; value=&quot;Slide 48 - &amp;quot;Explicit expression for self-energy&amp;quot;&quot;/&gt;&lt;property id=&quot;20307&quot; value=&quot;295&quot;/&gt;&lt;/object&gt;&lt;object type=&quot;3&quot; unique_id=&quot;11521&quot;&gt;&lt;property id=&quot;20148&quot; value=&quot;5&quot;/&gt;&lt;property id=&quot;20300&quot; value=&quot;Slide 49 - &amp;quot;Junction system, adiabatic switch-on&amp;quot;&quot;/&gt;&lt;property id=&quot;20307&quot; value=&quot;296&quot;/&gt;&lt;/object&gt;&lt;object type=&quot;3&quot; unique_id=&quot;11522&quot;&gt;&lt;property id=&quot;20148&quot; value=&quot;5&quot;/&gt;&lt;property id=&quot;20300&quot; value=&quot;Slide 51 - &amp;quot;Three regions&amp;quot;&quot;/&gt;&lt;property id=&quot;20307&quot; value=&quot;297&quot;/&gt;&lt;/object&gt;&lt;object type=&quot;3&quot; unique_id=&quot;11523&quot;&gt;&lt;property id=&quot;20148&quot; value=&quot;5&quot;/&gt;&lt;property id=&quot;20300&quot; value=&quot;Slide 52 - &amp;quot;Heisenberg equations of motion in three regions&amp;quot;&quot;/&gt;&lt;property id=&quot;20307&quot; value=&quot;298&quot;/&gt;&lt;/object&gt;&lt;object type=&quot;3&quot; unique_id=&quot;11524&quot;&gt;&lt;property id=&quot;20148&quot; value=&quot;5&quot;/&gt;&lt;property id=&quot;20300&quot; value=&quot;Slide 54 - &amp;quot;Relation between g and G0&amp;quot;&quot;/&gt;&lt;property id=&quot;20307&quot; value=&quot;299&quot;/&gt;&lt;/object&gt;&lt;object type=&quot;3&quot; unique_id=&quot;11525&quot;&gt;&lt;property id=&quot;20148&quot; value=&quot;5&quot;/&gt;&lt;property id=&quot;20300&quot; value=&quot;Slide 55 - &amp;quot;Dyson equation for GCC&amp;quot;&quot;/&gt;&lt;property id=&quot;20307&quot; value=&quot;300&quot;/&gt;&lt;/object&gt;&lt;object type=&quot;3&quot; unique_id=&quot;11526&quot;&gt;&lt;property id=&quot;20148&quot; value=&quot;5&quot;/&gt;&lt;property id=&quot;20300&quot; value=&quot;Slide 59 - &amp;quot;The Langreth theorem&amp;quot;&quot;/&gt;&lt;property id=&quot;20307&quot; value=&quot;301&quot;/&gt;&lt;/object&gt;&lt;object type=&quot;3&quot; unique_id=&quot;11527&quot;&gt;&lt;property id=&quot;20148&quot; value=&quot;5&quot;/&gt;&lt;property id=&quot;20300&quot; value=&quot;Slide 60 - &amp;quot;Dyson equations and solution&amp;quot;&quot;/&gt;&lt;property id=&quot;20307&quot; value=&quot;302&quot;/&gt;&lt;/object&gt;&lt;object type=&quot;3&quot; unique_id=&quot;11528&quot;&gt;&lt;property id=&quot;20148&quot; value=&quot;5&quot;/&gt;&lt;property id=&quot;20300&quot; value=&quot;Slide 61 - &amp;quot;Energy current&amp;quot;&quot;/&gt;&lt;property id=&quot;20307&quot; value=&quot;303&quot;/&gt;&lt;/object&gt;&lt;object type=&quot;3&quot; unique_id=&quot;11529&quot;&gt;&lt;property id=&quot;20148&quot; value=&quot;5&quot;/&gt;&lt;property id=&quot;20300&quot; value=&quot;Slide 62 - &amp;quot;Landauer/Caroli formula&amp;quot;&quot;/&gt;&lt;property id=&quot;20307&quot; value=&quot;304&quot;/&gt;&lt;/object&gt;&lt;object type=&quot;3&quot; unique_id=&quot;11530&quot;&gt;&lt;property id=&quot;20148&quot; value=&quot;5&quot;/&gt;&lt;property id=&quot;20300&quot; value=&quot;Slide 64 - &amp;quot;Ballistic transport in a 1D chain&amp;quot;&quot;/&gt;&lt;property id=&quot;20307&quot; value=&quot;305&quot;/&gt;&lt;/object&gt;&lt;object type=&quot;3&quot; unique_id=&quot;11531&quot;&gt;&lt;property id=&quot;20148&quot; value=&quot;5&quot;/&gt;&lt;property id=&quot;20300&quot; value=&quot;Slide 65 - &amp;quot;Solution of g&amp;quot;&quot;/&gt;&lt;property id=&quot;20307&quot; value=&quot;306&quot;/&gt;&lt;/object&gt;&lt;object type=&quot;3&quot; unique_id=&quot;11532&quot;&gt;&lt;property id=&quot;20148&quot; value=&quot;5&quot;/&gt;&lt;property id=&quot;20300&quot; value=&quot;Slide 66 - &amp;quot;Lead self energy and transmission&amp;quot;&quot;/&gt;&lt;property id=&quot;20307&quot; value=&quot;307&quot;/&gt;&lt;/object&gt;&lt;object type=&quot;3&quot; unique_id=&quot;11533&quot;&gt;&lt;property id=&quot;20148&quot; value=&quot;5&quot;/&gt;&lt;property id=&quot;20300&quot; value=&quot;Slide 67 - &amp;quot;Heat current and conductance&amp;quot;&quot;/&gt;&lt;property id=&quot;20307&quot; value=&quot;308&quot;/&gt;&lt;/object&gt;&lt;object type=&quot;3&quot; unique_id=&quot;11534&quot;&gt;&lt;property id=&quot;20148&quot; value=&quot;5&quot;/&gt;&lt;property id=&quot;20300&quot; value=&quot;Slide 68 - &amp;quot;General recursive algorithm for g&amp;quot;&quot;/&gt;&lt;property id=&quot;20307&quot; value=&quot;309&quot;/&gt;&lt;/object&gt;&lt;object type=&quot;3&quot; unique_id=&quot;11535&quot;&gt;&lt;property id=&quot;20148&quot; value=&quot;5&quot;/&gt;&lt;property id=&quot;20300&quot; value=&quot;Slide 70 - &amp;quot;Carbon nanotube (6,0), force field from Gaussian&amp;quot;&quot;/&gt;&lt;property id=&quot;20307&quot; value=&quot;310&quot;/&gt;&lt;/object&gt;&lt;object type=&quot;3&quot; unique_id=&quot;11536&quot;&gt;&lt;property id=&quot;20148&quot; value=&quot;5&quot;/&gt;&lt;property id=&quot;20300&quot; value=&quot;Slide 71 - &amp;quot;Carbon nanotube, nonlinear effect&amp;quot;&quot;/&gt;&lt;property id=&quot;20307&quot; value=&quot;311&quot;/&gt;&lt;/object&gt;&lt;object type=&quot;3&quot; unique_id=&quot;11537&quot;&gt;&lt;property id=&quot;20148&quot; value=&quot;5&quot;/&gt;&lt;property id=&quot;20300&quot; value=&quot;Slide 73 - &amp;quot;Molecular dynamics with quantum bath&amp;quot;&quot;/&gt;&lt;property id=&quot;20307&quot; value=&quot;313&quot;/&gt;&lt;/object&gt;&lt;object type=&quot;3&quot; unique_id=&quot;11538&quot;&gt;&lt;property id=&quot;20148&quot; value=&quot;5&quot;/&gt;&lt;property id=&quot;20300&quot; value=&quot;Slide 74 - &amp;quot;Average displacement, thermal expansion&amp;quot;&quot;/&gt;&lt;property id=&quot;20307&quot; value=&quot;314&quot;/&gt;&lt;/object&gt;&lt;object type=&quot;3&quot; unique_id=&quot;11539&quot;&gt;&lt;property id=&quot;20148&quot; value=&quot;5&quot;/&gt;&lt;property id=&quot;20300&quot; value=&quot;Slide 75 - &amp;quot;Thermal expansion&amp;quot;&quot;/&gt;&lt;property id=&quot;20307&quot; value=&quot;315&quot;/&gt;&lt;/object&gt;&lt;object type=&quot;3&quot; unique_id=&quot;11540&quot;&gt;&lt;property id=&quot;20148&quot; value=&quot;5&quot;/&gt;&lt;property id=&quot;20300&quot; value=&quot;Slide 76 - &amp;quot;Graphene Thermal expansion coefficient&amp;quot;&quot;/&gt;&lt;property id=&quot;20307&quot; value=&quot;316&quot;/&gt;&lt;/object&gt;&lt;object type=&quot;3&quot; unique_id=&quot;11541&quot;&gt;&lt;property id=&quot;20148&quot; value=&quot;5&quot;/&gt;&lt;property id=&quot;20300&quot; value=&quot;Slide 78 - &amp;quot;Transient problems&amp;quot;&quot;/&gt;&lt;property id=&quot;20307&quot; value=&quot;317&quot;/&gt;&lt;/object&gt;&lt;object type=&quot;3&quot; unique_id=&quot;11542&quot;&gt;&lt;property id=&quot;20148&quot; value=&quot;5&quot;/&gt;&lt;property id=&quot;20300&quot; value=&quot;Slide 79 - &amp;quot;Dyson equation on contour from 0 to t&amp;quot;&quot;/&gt;&lt;property id=&quot;20307&quot; value=&quot;318&quot;/&gt;&lt;/object&gt;&lt;object type=&quot;3&quot; unique_id=&quot;11543&quot;&gt;&lt;property id=&quot;20148&quot; value=&quot;5&quot;/&gt;&lt;property id=&quot;20300&quot; value=&quot;Slide 80 - &amp;quot;Transient thermal current&amp;quot;&quot;/&gt;&lt;property id=&quot;20307&quot; value=&quot;319&quot;/&gt;&lt;/object&gt;&lt;object type=&quot;3&quot; unique_id=&quot;11916&quot;&gt;&lt;property id=&quot;20148&quot; value=&quot;5&quot;/&gt;&lt;property id=&quot;20300&quot; value=&quot;Slide 4 - &amp;quot;Lecture One&amp;quot;&quot;/&gt;&lt;property id=&quot;20307&quot; value=&quot;322&quot;/&gt;&lt;/object&gt;&lt;object type=&quot;3&quot; unique_id=&quot;11917&quot;&gt;&lt;property id=&quot;20148&quot; value=&quot;5&quot;/&gt;&lt;property id=&quot;20300&quot; value=&quot;Slide 33 - &amp;quot;Lecture two&amp;quot;&quot;/&gt;&lt;property id=&quot;20307&quot; value=&quot;321&quot;/&gt;&lt;/object&gt;&lt;object type=&quot;3&quot; unique_id=&quot;11918&quot;&gt;&lt;property id=&quot;20148&quot; value=&quot;5&quot;/&gt;&lt;property id=&quot;20300&quot; value=&quot;Slide 34 - &amp;quot;Equation of Motion Method&amp;quot;&quot;/&gt;&lt;property id=&quot;20307&quot; value=&quot;320&quot;/&gt;&lt;/object&gt;&lt;object type=&quot;3&quot; unique_id=&quot;12179&quot;&gt;&lt;property id=&quot;20148&quot; value=&quot;5&quot;/&gt;&lt;property id=&quot;20300&quot; value=&quot;Slide 40 - &amp;quot;Feynman diagrammatic method&amp;quot;&quot;/&gt;&lt;property id=&quot;20307&quot; value=&quot;323&quot;/&gt;&lt;/object&gt;&lt;object type=&quot;3&quot; unique_id=&quot;12180&quot;&gt;&lt;property id=&quot;20148&quot; value=&quot;5&quot;/&gt;&lt;property id=&quot;20300&quot; value=&quot;Slide 69 - &amp;quot;Lecture Three&amp;quot;&quot;/&gt;&lt;property id=&quot;20307&quot; value=&quot;324&quot;/&gt;&lt;/object&gt;&lt;object type=&quot;3&quot; unique_id=&quot;13320&quot;&gt;&lt;property id=&quot;20148&quot; value=&quot;5&quot;/&gt;&lt;property id=&quot;20300&quot; value=&quot;Slide 81 - &amp;quot;Finite lead problem&amp;quot;&quot;/&gt;&lt;property id=&quot;20307&quot; value=&quot;325&quot;/&gt;&lt;/object&gt;&lt;object type=&quot;3&quot; unique_id=&quot;13321&quot;&gt;&lt;property id=&quot;20148&quot; value=&quot;5&quot;/&gt;&lt;property id=&quot;20300&quot; value=&quot;Slide 82 - &amp;quot;Full counting statistics (FCS)&amp;quot;&quot;/&gt;&lt;property id=&quot;20307&quot; value=&quot;326&quot;/&gt;&lt;/object&gt;&lt;object type=&quot;3&quot; unique_id=&quot;13322&quot;&gt;&lt;property id=&quot;20148&quot; value=&quot;5&quot;/&gt;&lt;property id=&quot;20300&quot; value=&quot;Slide 83 - &amp;quot;A brief history on full counting statistics&amp;quot;&quot;/&gt;&lt;property id=&quot;20307&quot; value=&quot;327&quot;/&gt;&lt;/object&gt;&lt;object type=&quot;3&quot; unique_id=&quot;13323&quot;&gt;&lt;property id=&quot;20148&quot; value=&quot;5&quot;/&gt;&lt;property id=&quot;20300&quot; value=&quot;Slide 84 - &amp;quot;Definition of generating function based on two-time measurement&amp;quot;&quot;/&gt;&lt;property id=&quot;20307&quot; value=&quot;328&quot;/&gt;&lt;/object&gt;&lt;object type=&quot;3&quot; unique_id=&quot;13324&quot;&gt;&lt;property id=&quot;20148&quot; value=&quot;5&quot;/&gt;&lt;property id=&quot;20300&quot; value=&quot;Slide 85 - &amp;quot;Product initial state&amp;quot;&quot;/&gt;&lt;property id=&quot;20307&quot; value=&quot;330&quot;/&gt;&lt;/object&gt;&lt;object type=&quot;3&quot; unique_id=&quot;13325&quot;&gt;&lt;property id=&quot;20148&quot; value=&quot;5&quot;/&gt;&lt;property id=&quot;20300&quot; value=&quot;Slide 86&quot;/&gt;&lt;property id=&quot;20307&quot; value=&quot;331&quot;/&gt;&lt;/object&gt;&lt;object type=&quot;3&quot; unique_id=&quot;13326&quot;&gt;&lt;property id=&quot;20148&quot; value=&quot;5&quot;/&gt;&lt;property id=&quot;20300&quot; value=&quot;Slide 87 - &amp;quot;Schrödinger/Heisenberg/interaction pictures&amp;quot;&quot;/&gt;&lt;property id=&quot;20307&quot; value=&quot;332&quot;/&gt;&lt;/object&gt;&lt;object type=&quot;3&quot; unique_id=&quot;13327&quot;&gt;&lt;property id=&quot;20148&quot; value=&quot;5&quot;/&gt;&lt;property id=&quot;20300&quot; value=&quot;Slide 88 - &amp;quot;Compute Z in interaction picture&amp;quot;&quot;/&gt;&lt;property id=&quot;20307&quot; value=&quot;333&quot;/&gt;&lt;/object&gt;&lt;object type=&quot;3&quot; unique_id=&quot;13328&quot;&gt;&lt;property id=&quot;20148&quot; value=&quot;5&quot;/&gt;&lt;property id=&quot;20300&quot; value=&quot;Slide 89 - &amp;quot;Important result&amp;quot;&quot;/&gt;&lt;property id=&quot;20307&quot; value=&quot;334&quot;/&gt;&lt;/object&gt;&lt;object type=&quot;3&quot; unique_id=&quot;13329&quot;&gt;&lt;property id=&quot;20148&quot; value=&quot;5&quot;/&gt;&lt;property id=&quot;20300&quot; value=&quot;Slide 90 - &amp;quot;Long-time result, Levitov-Lesovik formula&amp;quot;&quot;/&gt;&lt;property id=&quot;20307&quot; value=&quot;335&quot;/&gt;&lt;/object&gt;&lt;object type=&quot;3&quot; unique_id=&quot;13330&quot;&gt;&lt;property id=&quot;20148&quot; value=&quot;5&quot;/&gt;&lt;property id=&quot;20300&quot; value=&quot;Slide 91 - &amp;quot;Arbitrary time, transient result&amp;quot;&quot;/&gt;&lt;property id=&quot;20307&quot; value=&quot;336&quot;/&gt;&lt;/object&gt;&lt;object type=&quot;3&quot; unique_id=&quot;13331&quot;&gt;&lt;property id=&quot;20148&quot; value=&quot;5&quot;/&gt;&lt;property id=&quot;20300&quot; value=&quot;Slide 92 - &amp;quot;Numerical results, 1D chain&amp;quot;&quot;/&gt;&lt;property id=&quot;20307&quot; value=&quot;337&quot;/&gt;&lt;/object&gt;&lt;object type=&quot;3&quot; unique_id=&quot;13332&quot;&gt;&lt;property id=&quot;20148&quot; value=&quot;5&quot;/&gt;&lt;property id=&quot;20300&quot; value=&quot;Slide 94 - &amp;quot;FCS for coupled leads&amp;quot;&quot;/&gt;&lt;property id=&quot;20307&quot; value=&quot;338&quot;/&gt;&lt;/object&gt;&lt;object type=&quot;3&quot; unique_id=&quot;13333&quot;&gt;&lt;property id=&quot;20148&quot; value=&quot;5&quot;/&gt;&lt;property id=&quot;20300&quot; value=&quot;Slide 95 - &amp;quot;FCS in nonlinear systems&amp;quot;&quot;/&gt;&lt;property id=&quot;20307&quot; value=&quot;339&quot;/&gt;&lt;/object&gt;&lt;object type=&quot;3&quot; unique_id=&quot;13334&quot;&gt;&lt;property id=&quot;20148&quot; value=&quot;5&quot;/&gt;&lt;property id=&quot;20300&quot; value=&quot;Slide 96 - &amp;quot;Vacuum diagrams, Dyson equation, interaction picture transformation on contour&amp;quot;&quot;/&gt;&lt;property id=&quot;20307&quot; value=&quot;340&quot;/&gt;&lt;/object&gt;&lt;object type=&quot;3&quot; unique_id=&quot;13335&quot;&gt;&lt;property id=&quot;20148&quot; value=&quot;5&quot;/&gt;&lt;property id=&quot;20300&quot; value=&quot;Slide 97 - &amp;quot;Nonlinear system self-consistent results&amp;quot;&quot;/&gt;&lt;property id=&quot;20307&quot; value=&quot;341&quot;/&gt;&lt;/object&gt;&lt;object type=&quot;3&quot; unique_id=&quot;13419&quot;&gt;&lt;property id=&quot;20148&quot; value=&quot;5&quot;/&gt;&lt;property id=&quot;20300&quot; value=&quot;Slide 93 - &amp;quot;Cumulants in Finite System&amp;quot;&quot;/&gt;&lt;property id=&quot;20307&quot; value=&quot;342&quot;/&gt;&lt;/object&gt;&lt;object type=&quot;3&quot; unique_id=&quot;13588&quot;&gt;&lt;property id=&quot;20148&quot; value=&quot;5&quot;/&gt;&lt;property id=&quot;20300&quot; value=&quot;Slide 58 - &amp;quot;Diagrammatic Way&amp;quot;&quot;/&gt;&lt;property id=&quot;20307&quot; value=&quot;344&quot;/&gt;&lt;/object&gt;&lt;object type=&quot;3&quot; unique_id=&quot;13589&quot;&gt;&lt;property id=&quot;20148&quot; value=&quot;5&quot;/&gt;&lt;property id=&quot;20300&quot; value=&quot;Slide 72 - &amp;quot;u4 Nonlinear model&amp;quot;&quot;/&gt;&lt;property id=&quot;20307&quot; value=&quot;343&quot;/&gt;&lt;/object&gt;&lt;object type=&quot;3&quot; unique_id=&quot;13934&quot;&gt;&lt;property id=&quot;20148&quot; value=&quot;5&quot;/&gt;&lt;property id=&quot;20300&quot; value=&quot;Slide 50 - &amp;quot;Sudden Switch-on&amp;quot;&quot;/&gt;&lt;property id=&quot;20307&quot; value=&quot;345&quot;/&gt;&lt;/object&gt;&lt;object type=&quot;3&quot; unique_id=&quot;14196&quot;&gt;&lt;property id=&quot;20148&quot; value=&quot;5&quot;/&gt;&lt;property id=&quot;20300&quot; value=&quot;Slide 28 - &amp;quot;An Interpretation&amp;quot;&quot;/&gt;&lt;property id=&quot;20307&quot; value=&quot;348&quot;/&gt;&lt;/object&gt;&lt;object type=&quot;3&quot; unique_id=&quot;14197&quot;&gt;&lt;property id=&quot;20148&quot; value=&quot;5&quot;/&gt;&lt;property id=&quot;20300&quot; value=&quot;Slide 31 - &amp;quot;Transformation/Keldysh Rotation&amp;quot;&quot;/&gt;&lt;property id=&quot;20307&quot; value=&quot;346&quot;/&gt;&lt;/object&gt;&lt;object type=&quot;3&quot; unique_id=&quot;14198&quot;&gt;&lt;property id=&quot;20148&quot; value=&quot;5&quot;/&gt;&lt;property id=&quot;20300&quot; value=&quot;Slide 32 - &amp;quot;Convolution, Langreth Rule&amp;quot;&quot;/&gt;&lt;property id=&quot;20307&quot; value=&quot;347&quot;/&gt;&lt;/object&gt;&lt;object type=&quot;3&quot; unique_id=&quot;14829&quot;&gt;&lt;property id=&quot;20148&quot; value=&quot;5&quot;/&gt;&lt;property id=&quot;20300&quot; value=&quot;Slide 35 - &amp;quot;Heisenberg Equation on Contour&amp;quot;&quot;/&gt;&lt;property id=&quot;20307&quot; value=&quot;349&quot;/&gt;&lt;/object&gt;&lt;object type=&quot;3&quot; unique_id=&quot;14830&quot;&gt;&lt;property id=&quot;20148&quot; value=&quot;5&quot;/&gt;&lt;property id=&quot;20300&quot; value=&quot;Slide 53 - &amp;quot;Force Constant Matrix&amp;quot;&quot;/&gt;&lt;property id=&quot;20307&quot; value=&quot;351&quot;/&gt;&lt;/object&gt;&lt;object type=&quot;3&quot; unique_id=&quot;14831&quot;&gt;&lt;property id=&quot;20148&quot; value=&quot;5&quot;/&gt;&lt;property id=&quot;20300&quot; value=&quot;Slide 56 - &amp;quot;Equation of Motion Way (ballistic system)&amp;quot;&quot;/&gt;&lt;property id=&quot;20307&quot; value=&quot;350&quot;/&gt;&lt;/object&gt;&lt;object type=&quot;3&quot; unique_id=&quot;14832&quot;&gt;&lt;property id=&quot;20148&quot; value=&quot;5&quot;/&gt;&lt;property id=&quot;20300&quot; value=&quot;Slide 57 - &amp;quot;“Partition Function”&amp;quot;&quot;/&gt;&lt;property id=&quot;20307&quot; value=&quot;352&quot;/&gt;&lt;/object&gt;&lt;object type=&quot;3&quot; unique_id=&quot;15115&quot;&gt;&lt;property id=&quot;20148&quot; value=&quot;5&quot;/&gt;&lt;property id=&quot;20300&quot; value=&quot;Slide 77 - &amp;quot;Phonon Life-Time&amp;quot;&quot;/&gt;&lt;property id=&quot;20307&quot; value=&quot;353&quot;/&gt;&lt;/object&gt;&lt;object type=&quot;3&quot; unique_id=&quot;15116&quot;&gt;&lt;property id=&quot;20148&quot; value=&quot;5&quot;/&gt;&lt;property id=&quot;20300&quot; value=&quot;Slide 99 - &amp;quot;Quantum Master Equations&amp;quot;&quot;/&gt;&lt;property id=&quot;20307&quot; value=&quot;354&quot;/&gt;&lt;/object&gt;&lt;object type=&quot;3&quot; unique_id=&quot;15117&quot;&gt;&lt;property id=&quot;20148&quot; value=&quot;5&quot;/&gt;&lt;property id=&quot;20300&quot; value=&quot;Slide 100 - &amp;quot;Unique one-to-one map ρ ↔ ρ0&amp;quot;&quot;/&gt;&lt;property id=&quot;20307&quot; value=&quot;355&quot;/&gt;&lt;/object&gt;&lt;object type=&quot;3&quot; unique_id=&quot;15409&quot;&gt;&lt;property id=&quot;20148&quot; value=&quot;5&quot;/&gt;&lt;property id=&quot;20300&quot; value=&quot;Slide 20 - &amp;quot;Equilibrium Green’s Function, Lehmann Representation&amp;quot;&quot;/&gt;&lt;property id=&quot;20307&quot; value=&quot;356&quot;/&gt;&lt;/object&gt;&lt;object type=&quot;3&quot; unique_id=&quot;15410&quot;&gt;&lt;property id=&quot;20148&quot; value=&quot;5&quot;/&gt;&lt;property id=&quot;20300&quot; value=&quot;Slide 21 - &amp;quot;Kramers-Kronig Relation&amp;quot;&quot;/&gt;&lt;property id=&quot;20307&quot; value=&quot;357&quot;/&gt;&lt;/object&gt;&lt;object type=&quot;3&quot; unique_id=&quot;15411&quot;&gt;&lt;property id=&quot;20148&quot; value=&quot;5&quot;/&gt;&lt;property id=&quot;20300&quot; value=&quot;Slide 22 - &amp;quot;Eigen-mode Decomposition&amp;quot;&quot;/&gt;&lt;property id=&quot;20307&quot; value=&quot;358&quot;/&gt;&lt;/object&gt;&lt;object type=&quot;3&quot; unique_id=&quot;15612&quot;&gt;&lt;property id=&quot;20148&quot; value=&quot;5&quot;/&gt;&lt;property id=&quot;20300&quot; value=&quot;Slide 63 - &amp;quot;1D calculation&amp;quot;&quot;/&gt;&lt;property id=&quot;20307&quot; value=&quot;359&quot;/&gt;&lt;/object&gt;&lt;object type=&quot;3&quot; unique_id=&quot;15613&quot;&gt;&lt;property id=&quot;20148&quot; value=&quot;5&quot;/&gt;&lt;property id=&quot;20300&quot; value=&quot;Slide 98 - &amp;quot;Quantum Master Equations&amp;quot;&quot;/&gt;&lt;property id=&quot;20307&quot; value=&quot;360&quot;/&gt;&lt;/object&gt;&lt;object type=&quot;3&quot; unique_id=&quot;15716&quot;&gt;&lt;property id=&quot;20148&quot; value=&quot;5&quot;/&gt;&lt;property id=&quot;20300&quot; value=&quot;Slide 101 - &amp;quot;Group &amp;amp; Acknowledgements&amp;quot;&quot;/&gt;&lt;property id=&quot;20307&quot; value=&quot;361&quot;/&gt;&lt;/object&gt;&lt;/object&gt;&lt;/object&gt;&lt;/database&gt;"/>
  <p:tag name="SECTOMILLISECCONVERTED"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400" dirty="0">
            <a:latin typeface="Times New Roman" pitchFamily="18" charset="0"/>
            <a:cs typeface="Times New Roman" pitchFamily="18"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869</TotalTime>
  <Words>3656</Words>
  <Application>Microsoft Office PowerPoint</Application>
  <PresentationFormat>On-screen Show (4:3)</PresentationFormat>
  <Paragraphs>522</Paragraphs>
  <Slides>101</Slides>
  <Notes>74</Notes>
  <HiddenSlides>0</HiddenSlides>
  <MMClips>0</MMClips>
  <ScaleCrop>false</ScaleCrop>
  <HeadingPairs>
    <vt:vector size="6" baseType="variant">
      <vt:variant>
        <vt:lpstr>Theme</vt:lpstr>
      </vt:variant>
      <vt:variant>
        <vt:i4>1</vt:i4>
      </vt:variant>
      <vt:variant>
        <vt:lpstr>Embedded OLE Servers</vt:lpstr>
      </vt:variant>
      <vt:variant>
        <vt:i4>3</vt:i4>
      </vt:variant>
      <vt:variant>
        <vt:lpstr>Slide Titles</vt:lpstr>
      </vt:variant>
      <vt:variant>
        <vt:i4>101</vt:i4>
      </vt:variant>
    </vt:vector>
  </HeadingPairs>
  <TitlesOfParts>
    <vt:vector size="105" baseType="lpstr">
      <vt:lpstr>Office Theme</vt:lpstr>
      <vt:lpstr>Equation</vt:lpstr>
      <vt:lpstr>MathType 5.0 Equation</vt:lpstr>
      <vt:lpstr>方程式</vt:lpstr>
      <vt:lpstr>Nonequilibrium Green’s Function Method in Thermal Transport</vt:lpstr>
      <vt:lpstr>Slide 2</vt:lpstr>
      <vt:lpstr>References</vt:lpstr>
      <vt:lpstr>Lecture One</vt:lpstr>
      <vt:lpstr>A Brief History of NEGF</vt:lpstr>
      <vt:lpstr>Equilibrium Green’s functions using a harmonic oscillator as an example</vt:lpstr>
      <vt:lpstr>Harmonic Oscillator</vt:lpstr>
      <vt:lpstr>Eigenstates, Quantum Mech/Stat Mech</vt:lpstr>
      <vt:lpstr>Heisenberg Operator/Equation</vt:lpstr>
      <vt:lpstr>Defining &gt;, &lt;, t,    Green’s Functions</vt:lpstr>
      <vt:lpstr>Slide 11</vt:lpstr>
      <vt:lpstr>Retarded and Advanced Green’s functions</vt:lpstr>
      <vt:lpstr>Fourier Transform</vt:lpstr>
      <vt:lpstr>Plemelj formula, Kubo-Martin-Schwinger condition</vt:lpstr>
      <vt:lpstr>Matsubara Green’s Function</vt:lpstr>
      <vt:lpstr>Nonequilibrium Green’s Functions</vt:lpstr>
      <vt:lpstr>Definitions of General Green’s functions</vt:lpstr>
      <vt:lpstr>Relations among Green’s functions</vt:lpstr>
      <vt:lpstr>Steady state, Fourier transform</vt:lpstr>
      <vt:lpstr>Equilibrium Green’s Function, Lehmann Representation</vt:lpstr>
      <vt:lpstr>Kramers-Kronig Relation</vt:lpstr>
      <vt:lpstr>Eigen-mode Decomposition</vt:lpstr>
      <vt:lpstr>Pictures in Quantum Mechanics</vt:lpstr>
      <vt:lpstr>Calculating correlation</vt:lpstr>
      <vt:lpstr>Evolution Operator on Contour</vt:lpstr>
      <vt:lpstr>Contour-ordered Green’s function</vt:lpstr>
      <vt:lpstr>Relation to other Green’s  function</vt:lpstr>
      <vt:lpstr>An Interpretation</vt:lpstr>
      <vt:lpstr>Calculus on the contour</vt:lpstr>
      <vt:lpstr>Theta function and delta function</vt:lpstr>
      <vt:lpstr>Transformation/Keldysh Rotation</vt:lpstr>
      <vt:lpstr>Convolution, Langreth Rule</vt:lpstr>
      <vt:lpstr>Lecture two</vt:lpstr>
      <vt:lpstr>Equation of Motion Method</vt:lpstr>
      <vt:lpstr>Heisenberg Equation on Contour</vt:lpstr>
      <vt:lpstr>Express contour order using theta function</vt:lpstr>
      <vt:lpstr>Equation of motion for contour ordered Green’s function</vt:lpstr>
      <vt:lpstr>Equations for Green’s functions</vt:lpstr>
      <vt:lpstr>Solution for Green’s functions</vt:lpstr>
      <vt:lpstr>Feynman diagrammatic method</vt:lpstr>
      <vt:lpstr>Handling interaction</vt:lpstr>
      <vt:lpstr>Scattering operator S</vt:lpstr>
      <vt:lpstr>Contour-ordered Green’s function</vt:lpstr>
      <vt:lpstr>Perturbative expansion of contour ordered Green’s function</vt:lpstr>
      <vt:lpstr>General expansion rule</vt:lpstr>
      <vt:lpstr>Diagrammatic representation of the expansion</vt:lpstr>
      <vt:lpstr>Self -energy expansion</vt:lpstr>
      <vt:lpstr>Explicit expression for self-energy</vt:lpstr>
      <vt:lpstr>Junction system, adiabatic switch-on</vt:lpstr>
      <vt:lpstr>Sudden Switch-on</vt:lpstr>
      <vt:lpstr>Three regions</vt:lpstr>
      <vt:lpstr>Heisenberg equations of motion in three regions</vt:lpstr>
      <vt:lpstr>Force Constant Matrix</vt:lpstr>
      <vt:lpstr>Relation between g and G0</vt:lpstr>
      <vt:lpstr>Dyson equation for GCC</vt:lpstr>
      <vt:lpstr>Equation of Motion Way (ballistic system)</vt:lpstr>
      <vt:lpstr>“Partition Function”</vt:lpstr>
      <vt:lpstr>Diagrammatic Way</vt:lpstr>
      <vt:lpstr>The Langreth theorem</vt:lpstr>
      <vt:lpstr>Dyson equations and solution</vt:lpstr>
      <vt:lpstr>Energy current</vt:lpstr>
      <vt:lpstr>Landauer/Caroli formula</vt:lpstr>
      <vt:lpstr>1D calculation</vt:lpstr>
      <vt:lpstr>Ballistic transport in a 1D chain</vt:lpstr>
      <vt:lpstr>Solution of g</vt:lpstr>
      <vt:lpstr>Lead self energy and transmission</vt:lpstr>
      <vt:lpstr>Heat current and conductance</vt:lpstr>
      <vt:lpstr>General recursive algorithm for g</vt:lpstr>
      <vt:lpstr>Lecture Three</vt:lpstr>
      <vt:lpstr>Carbon nanotube (6,0), force field from Gaussian</vt:lpstr>
      <vt:lpstr>Carbon nanotube, nonlinear effect</vt:lpstr>
      <vt:lpstr>u4 Nonlinear model</vt:lpstr>
      <vt:lpstr>Molecular dynamics with quantum bath</vt:lpstr>
      <vt:lpstr>Average displacement, thermal expansion</vt:lpstr>
      <vt:lpstr>Thermal expansion</vt:lpstr>
      <vt:lpstr>Graphene Thermal expansion coefficient</vt:lpstr>
      <vt:lpstr>Phonon Life-Time</vt:lpstr>
      <vt:lpstr>Transient problems</vt:lpstr>
      <vt:lpstr>Dyson equation on contour from 0 to t</vt:lpstr>
      <vt:lpstr>Transient thermal current</vt:lpstr>
      <vt:lpstr>Finite lead problem</vt:lpstr>
      <vt:lpstr>Full counting statistics (FCS)</vt:lpstr>
      <vt:lpstr>A brief history on full counting statistics</vt:lpstr>
      <vt:lpstr>Definition of generating function based on two-time measurement</vt:lpstr>
      <vt:lpstr>Product initial state</vt:lpstr>
      <vt:lpstr>Slide 86</vt:lpstr>
      <vt:lpstr>Schrödinger/Heisenberg/interaction pictures</vt:lpstr>
      <vt:lpstr>Compute Z in interaction picture</vt:lpstr>
      <vt:lpstr>Important result</vt:lpstr>
      <vt:lpstr>Long-time result, Levitov-Lesovik formula</vt:lpstr>
      <vt:lpstr>Arbitrary time, transient result</vt:lpstr>
      <vt:lpstr>Numerical results, 1D chain</vt:lpstr>
      <vt:lpstr>Cumulants in Finite System</vt:lpstr>
      <vt:lpstr>FCS for coupled leads</vt:lpstr>
      <vt:lpstr>FCS in nonlinear systems</vt:lpstr>
      <vt:lpstr>Vacuum diagrams, Dyson equation, interaction picture transformation on contour</vt:lpstr>
      <vt:lpstr>Nonlinear system self-consistent results</vt:lpstr>
      <vt:lpstr>Quantum Master Equations</vt:lpstr>
      <vt:lpstr>Quantum Master Equations</vt:lpstr>
      <vt:lpstr>Unique one-to-one map ρ ↔ ρ0</vt:lpstr>
      <vt:lpstr>Group &amp; Acknowledgements</vt:lpstr>
    </vt:vector>
  </TitlesOfParts>
  <Company>National University of Singapore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phywjs</dc:creator>
  <cp:lastModifiedBy>phywjs</cp:lastModifiedBy>
  <cp:revision>134</cp:revision>
  <dcterms:created xsi:type="dcterms:W3CDTF">2013-07-19T03:14:12Z</dcterms:created>
  <dcterms:modified xsi:type="dcterms:W3CDTF">2013-09-06T05:46:20Z</dcterms:modified>
</cp:coreProperties>
</file>