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4" r:id="rId9"/>
    <p:sldId id="301" r:id="rId10"/>
    <p:sldId id="302" r:id="rId11"/>
    <p:sldId id="299" r:id="rId12"/>
    <p:sldId id="263" r:id="rId13"/>
    <p:sldId id="265" r:id="rId14"/>
    <p:sldId id="314" r:id="rId15"/>
    <p:sldId id="312" r:id="rId16"/>
    <p:sldId id="311" r:id="rId17"/>
    <p:sldId id="313" r:id="rId18"/>
    <p:sldId id="315" r:id="rId19"/>
    <p:sldId id="316" r:id="rId20"/>
    <p:sldId id="317" r:id="rId21"/>
    <p:sldId id="318" r:id="rId22"/>
    <p:sldId id="319" r:id="rId23"/>
    <p:sldId id="322" r:id="rId24"/>
    <p:sldId id="323" r:id="rId25"/>
    <p:sldId id="303" r:id="rId26"/>
    <p:sldId id="321" r:id="rId27"/>
    <p:sldId id="32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6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0FB0D4-91BD-4B06-A0EA-42AF9C92C64A}" type="datetimeFigureOut">
              <a:rPr lang="en-US" smtClean="0"/>
              <a:t>11/13/2020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06C998-AC0E-41B2-87E0-045C981F6743}" type="slidenum">
              <a:rPr lang="en-US" smtClean="0"/>
              <a:t>‹#›</a:t>
            </a:fld>
            <a:endParaRPr lang="en-US"/>
          </a:p>
        </p:txBody>
      </p:sp>
    </p:spTree>
    <p:extLst>
      <p:ext uri="{BB962C8B-B14F-4D97-AF65-F5344CB8AC3E}">
        <p14:creationId xmlns:p14="http://schemas.microsoft.com/office/powerpoint/2010/main" val="3590755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posted at http://phyweb.physics.nus.edu.sg/~phywjs/Talks/talks.html</a:t>
            </a:r>
          </a:p>
        </p:txBody>
      </p:sp>
      <p:sp>
        <p:nvSpPr>
          <p:cNvPr id="4" name="Slide Number Placeholder 3"/>
          <p:cNvSpPr>
            <a:spLocks noGrp="1"/>
          </p:cNvSpPr>
          <p:nvPr>
            <p:ph type="sldNum" sz="quarter" idx="5"/>
          </p:nvPr>
        </p:nvSpPr>
        <p:spPr/>
        <p:txBody>
          <a:bodyPr/>
          <a:lstStyle/>
          <a:p>
            <a:fld id="{0D06C998-AC0E-41B2-87E0-045C981F6743}" type="slidenum">
              <a:rPr lang="en-US" smtClean="0"/>
              <a:t>1</a:t>
            </a:fld>
            <a:endParaRPr lang="en-US"/>
          </a:p>
        </p:txBody>
      </p:sp>
    </p:spTree>
    <p:extLst>
      <p:ext uri="{BB962C8B-B14F-4D97-AF65-F5344CB8AC3E}">
        <p14:creationId xmlns:p14="http://schemas.microsoft.com/office/powerpoint/2010/main" val="332008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 geometry figure from https://en.wikipedia.org/wiki/Hall_effect</a:t>
            </a:r>
          </a:p>
        </p:txBody>
      </p:sp>
      <p:sp>
        <p:nvSpPr>
          <p:cNvPr id="4" name="Slide Number Placeholder 3"/>
          <p:cNvSpPr>
            <a:spLocks noGrp="1"/>
          </p:cNvSpPr>
          <p:nvPr>
            <p:ph type="sldNum" sz="quarter" idx="5"/>
          </p:nvPr>
        </p:nvSpPr>
        <p:spPr/>
        <p:txBody>
          <a:bodyPr/>
          <a:lstStyle/>
          <a:p>
            <a:fld id="{0D06C998-AC0E-41B2-87E0-045C981F6743}" type="slidenum">
              <a:rPr lang="en-US" smtClean="0"/>
              <a:t>3</a:t>
            </a:fld>
            <a:endParaRPr lang="en-US"/>
          </a:p>
        </p:txBody>
      </p:sp>
    </p:spTree>
    <p:extLst>
      <p:ext uri="{BB962C8B-B14F-4D97-AF65-F5344CB8AC3E}">
        <p14:creationId xmlns:p14="http://schemas.microsoft.com/office/powerpoint/2010/main" val="3149024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Hamiltonian system cannot be dissipative – equation of motion need only A^T - A, here what I mean is that if the equation of motion contains A du/dt, non-dissipative mean A must be antisymmetric.</a:t>
            </a:r>
          </a:p>
          <a:p>
            <a:endParaRPr lang="en-US" dirty="0"/>
          </a:p>
        </p:txBody>
      </p:sp>
      <p:sp>
        <p:nvSpPr>
          <p:cNvPr id="4" name="Slide Number Placeholder 3"/>
          <p:cNvSpPr>
            <a:spLocks noGrp="1"/>
          </p:cNvSpPr>
          <p:nvPr>
            <p:ph type="sldNum" sz="quarter" idx="5"/>
          </p:nvPr>
        </p:nvSpPr>
        <p:spPr/>
        <p:txBody>
          <a:bodyPr/>
          <a:lstStyle/>
          <a:p>
            <a:fld id="{0D06C998-AC0E-41B2-87E0-045C981F6743}" type="slidenum">
              <a:rPr lang="en-US" smtClean="0"/>
              <a:t>6</a:t>
            </a:fld>
            <a:endParaRPr lang="en-US"/>
          </a:p>
        </p:txBody>
      </p:sp>
    </p:spTree>
    <p:extLst>
      <p:ext uri="{BB962C8B-B14F-4D97-AF65-F5344CB8AC3E}">
        <p14:creationId xmlns:p14="http://schemas.microsoft.com/office/powerpoint/2010/main" val="1030993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 is Born effective charge 3x3 matrix.</a:t>
            </a:r>
          </a:p>
          <a:p>
            <a:endParaRPr lang="en-US" dirty="0"/>
          </a:p>
        </p:txBody>
      </p:sp>
      <p:sp>
        <p:nvSpPr>
          <p:cNvPr id="4" name="Slide Number Placeholder 3"/>
          <p:cNvSpPr>
            <a:spLocks noGrp="1"/>
          </p:cNvSpPr>
          <p:nvPr>
            <p:ph type="sldNum" sz="quarter" idx="5"/>
          </p:nvPr>
        </p:nvSpPr>
        <p:spPr/>
        <p:txBody>
          <a:bodyPr/>
          <a:lstStyle/>
          <a:p>
            <a:fld id="{0D06C998-AC0E-41B2-87E0-045C981F6743}" type="slidenum">
              <a:rPr lang="en-US" smtClean="0"/>
              <a:t>7</a:t>
            </a:fld>
            <a:endParaRPr lang="en-US"/>
          </a:p>
        </p:txBody>
      </p:sp>
    </p:spTree>
    <p:extLst>
      <p:ext uri="{BB962C8B-B14F-4D97-AF65-F5344CB8AC3E}">
        <p14:creationId xmlns:p14="http://schemas.microsoft.com/office/powerpoint/2010/main" val="576355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solve the von Neumann equation for the density matrix perturbatively to 1</a:t>
            </a:r>
            <a:r>
              <a:rPr lang="en-US" baseline="30000" dirty="0"/>
              <a:t>st</a:t>
            </a:r>
            <a:r>
              <a:rPr lang="en-US" dirty="0"/>
              <a:t> order in F.   &lt;A; B&gt; =&lt;B; A&gt; means Kubo correlation.</a:t>
            </a:r>
          </a:p>
          <a:p>
            <a:endParaRPr lang="en-US" dirty="0"/>
          </a:p>
          <a:p>
            <a:endParaRPr lang="en-US" dirty="0"/>
          </a:p>
        </p:txBody>
      </p:sp>
      <p:sp>
        <p:nvSpPr>
          <p:cNvPr id="4" name="Slide Number Placeholder 3"/>
          <p:cNvSpPr>
            <a:spLocks noGrp="1"/>
          </p:cNvSpPr>
          <p:nvPr>
            <p:ph type="sldNum" sz="quarter" idx="5"/>
          </p:nvPr>
        </p:nvSpPr>
        <p:spPr/>
        <p:txBody>
          <a:bodyPr/>
          <a:lstStyle/>
          <a:p>
            <a:fld id="{0D06C998-AC0E-41B2-87E0-045C981F6743}" type="slidenum">
              <a:rPr lang="en-US" smtClean="0"/>
              <a:t>8</a:t>
            </a:fld>
            <a:endParaRPr lang="en-US"/>
          </a:p>
        </p:txBody>
      </p:sp>
    </p:spTree>
    <p:extLst>
      <p:ext uri="{BB962C8B-B14F-4D97-AF65-F5344CB8AC3E}">
        <p14:creationId xmlns:p14="http://schemas.microsoft.com/office/powerpoint/2010/main" val="2145601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“Berry phases in electronic structure theory”, David Vanderbilt, Cambridge (2018).</a:t>
            </a:r>
          </a:p>
          <a:p>
            <a:endParaRPr lang="en-US" dirty="0"/>
          </a:p>
        </p:txBody>
      </p:sp>
      <p:sp>
        <p:nvSpPr>
          <p:cNvPr id="4" name="Slide Number Placeholder 3"/>
          <p:cNvSpPr>
            <a:spLocks noGrp="1"/>
          </p:cNvSpPr>
          <p:nvPr>
            <p:ph type="sldNum" sz="quarter" idx="5"/>
          </p:nvPr>
        </p:nvSpPr>
        <p:spPr/>
        <p:txBody>
          <a:bodyPr/>
          <a:lstStyle/>
          <a:p>
            <a:fld id="{0D06C998-AC0E-41B2-87E0-045C981F6743}" type="slidenum">
              <a:rPr lang="en-US" smtClean="0"/>
              <a:t>14</a:t>
            </a:fld>
            <a:endParaRPr lang="en-US"/>
          </a:p>
        </p:txBody>
      </p:sp>
    </p:spTree>
    <p:extLst>
      <p:ext uri="{BB962C8B-B14F-4D97-AF65-F5344CB8AC3E}">
        <p14:creationId xmlns:p14="http://schemas.microsoft.com/office/powerpoint/2010/main" val="1516021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 is the right eigenvector (column), tilde{x}^T is the left eigenvector (row).</a:t>
            </a:r>
          </a:p>
          <a:p>
            <a:endParaRPr lang="en-US" dirty="0"/>
          </a:p>
        </p:txBody>
      </p:sp>
      <p:sp>
        <p:nvSpPr>
          <p:cNvPr id="4" name="Slide Number Placeholder 3"/>
          <p:cNvSpPr>
            <a:spLocks noGrp="1"/>
          </p:cNvSpPr>
          <p:nvPr>
            <p:ph type="sldNum" sz="quarter" idx="5"/>
          </p:nvPr>
        </p:nvSpPr>
        <p:spPr/>
        <p:txBody>
          <a:bodyPr/>
          <a:lstStyle/>
          <a:p>
            <a:fld id="{0D06C998-AC0E-41B2-87E0-045C981F6743}" type="slidenum">
              <a:rPr lang="en-US" smtClean="0"/>
              <a:t>15</a:t>
            </a:fld>
            <a:endParaRPr lang="en-US"/>
          </a:p>
        </p:txBody>
      </p:sp>
    </p:spTree>
    <p:extLst>
      <p:ext uri="{BB962C8B-B14F-4D97-AF65-F5344CB8AC3E}">
        <p14:creationId xmlns:p14="http://schemas.microsoft.com/office/powerpoint/2010/main" val="1680863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06C998-AC0E-41B2-87E0-045C981F6743}" type="slidenum">
              <a:rPr lang="en-US" smtClean="0"/>
              <a:t>17</a:t>
            </a:fld>
            <a:endParaRPr lang="en-US"/>
          </a:p>
        </p:txBody>
      </p:sp>
    </p:spTree>
    <p:extLst>
      <p:ext uri="{BB962C8B-B14F-4D97-AF65-F5344CB8AC3E}">
        <p14:creationId xmlns:p14="http://schemas.microsoft.com/office/powerpoint/2010/main" val="1134719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way, recently I tried several numerical tests on your BTO system. What I did is to find a suitable way to ‘fake’ a split in between lowest two optical modes. Currently I choose to lift up one of them by hand to open a small gap (0.01 times its original value) near the Gamma point only (I choose the range when w &lt; 100 cm^-1),  then I found that the kappa can increase to ~0.01 W/</a:t>
            </a:r>
            <a:r>
              <a:rPr lang="en-US" dirty="0" err="1"/>
              <a:t>mK</a:t>
            </a:r>
            <a:r>
              <a:rPr lang="en-US" dirty="0"/>
              <a:t>, and the trend is consistent with STO experiment. Moreover, there are two kinds lifting, one is to lift the mode with higher index, the other one is to lift the lower branch which may cause band-crossing; they result in opposite sign of kappa, and the latter one is negative. Therefore I think splitting the degeneracy may be important in this system, and try to find some other ingredients to introduce the split, but I did not find a way to do it yet. Furthermore, since the temperature is not so high, I did not apply temperature-dependence of the phonon lifetime into this calculation, but still let eta = 0.1 cm^-1.</a:t>
            </a:r>
          </a:p>
        </p:txBody>
      </p:sp>
      <p:sp>
        <p:nvSpPr>
          <p:cNvPr id="4" name="Slide Number Placeholder 3"/>
          <p:cNvSpPr>
            <a:spLocks noGrp="1"/>
          </p:cNvSpPr>
          <p:nvPr>
            <p:ph type="sldNum" sz="quarter" idx="5"/>
          </p:nvPr>
        </p:nvSpPr>
        <p:spPr/>
        <p:txBody>
          <a:bodyPr/>
          <a:lstStyle/>
          <a:p>
            <a:fld id="{0D06C998-AC0E-41B2-87E0-045C981F6743}" type="slidenum">
              <a:rPr lang="en-US" smtClean="0"/>
              <a:t>25</a:t>
            </a:fld>
            <a:endParaRPr lang="en-US"/>
          </a:p>
        </p:txBody>
      </p:sp>
    </p:spTree>
    <p:extLst>
      <p:ext uri="{BB962C8B-B14F-4D97-AF65-F5344CB8AC3E}">
        <p14:creationId xmlns:p14="http://schemas.microsoft.com/office/powerpoint/2010/main" val="2647137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4570A-973D-445D-961B-FAFC5400DA6F}"/>
              </a:ext>
            </a:extLst>
          </p:cNvPr>
          <p:cNvSpPr>
            <a:spLocks noGrp="1"/>
          </p:cNvSpPr>
          <p:nvPr>
            <p:ph type="ctrTitle"/>
          </p:nvPr>
        </p:nvSpPr>
        <p:spPr>
          <a:xfrm>
            <a:off x="1524000" y="1122363"/>
            <a:ext cx="9144000" cy="2387600"/>
          </a:xfrm>
        </p:spPr>
        <p:txBody>
          <a:bodyPr anchor="b"/>
          <a:lstStyle>
            <a:lvl1pPr algn="ctr">
              <a:defRPr sz="600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7682C5E5-BF9F-472F-BA67-6B249667A6D6}"/>
              </a:ext>
            </a:extLst>
          </p:cNvPr>
          <p:cNvSpPr>
            <a:spLocks noGrp="1"/>
          </p:cNvSpPr>
          <p:nvPr>
            <p:ph type="subTitle" idx="1"/>
          </p:nvPr>
        </p:nvSpPr>
        <p:spPr>
          <a:xfrm>
            <a:off x="1524000" y="3602038"/>
            <a:ext cx="9144000" cy="1655762"/>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A705BCE-DD73-4242-936C-62A2EA31A3B0}"/>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5" name="Footer Placeholder 4">
            <a:extLst>
              <a:ext uri="{FF2B5EF4-FFF2-40B4-BE49-F238E27FC236}">
                <a16:creationId xmlns:a16="http://schemas.microsoft.com/office/drawing/2014/main" id="{B5DF37BF-C27D-41BD-BB34-A89E8867F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B7C813-5175-4EC8-9BEC-451417EAAAFF}"/>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1332697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EEA8-0A92-4A3A-AF0B-3A913CE4F03F}"/>
              </a:ext>
            </a:extLst>
          </p:cNvPr>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2C6F140-496A-4749-B800-EC44C9FB4226}"/>
              </a:ext>
            </a:extLst>
          </p:cNvPr>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B4517A8-96C0-43B5-823C-90003656D6A5}"/>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5" name="Footer Placeholder 4">
            <a:extLst>
              <a:ext uri="{FF2B5EF4-FFF2-40B4-BE49-F238E27FC236}">
                <a16:creationId xmlns:a16="http://schemas.microsoft.com/office/drawing/2014/main" id="{BD460440-A012-4848-A294-D0BD6DC0E7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20240D-BB3E-4996-B607-05C7998BDF5C}"/>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3834825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CF5A8-E524-4A5B-B57A-17D481C8E2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1DC309-ED88-488B-BDE9-E0F77091FC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B87953-34FA-4C3D-B59E-1E266BCC5717}"/>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5" name="Footer Placeholder 4">
            <a:extLst>
              <a:ext uri="{FF2B5EF4-FFF2-40B4-BE49-F238E27FC236}">
                <a16:creationId xmlns:a16="http://schemas.microsoft.com/office/drawing/2014/main" id="{FAD54FE8-763E-4BDC-9C11-CBB781EA4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83AD0-CF0B-4C50-980B-574C0F173FBD}"/>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116457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63C0-FFE9-4EA9-BA23-F5C1877B00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8EE9E4-AEAA-4670-84D3-CCAA4CF52B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78ECA-F3E7-4DC7-AF33-A1F26429A2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6FA205-B25B-4869-8479-8E1399DCA29B}"/>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6" name="Footer Placeholder 5">
            <a:extLst>
              <a:ext uri="{FF2B5EF4-FFF2-40B4-BE49-F238E27FC236}">
                <a16:creationId xmlns:a16="http://schemas.microsoft.com/office/drawing/2014/main" id="{2E542132-6DDB-4E65-A9FC-692BAB7A4B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46BEDB-03F7-4791-8EC9-CB0402862C53}"/>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663584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078-E162-45A3-AE00-4525856DD9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E59329-CF45-4B71-A4EE-7AAA819E04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99B8F6-5D2A-414A-9BFA-C7D47607B4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FDBB50-B1B7-4178-8ABD-F5BF47A667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3A7A42-3ECA-403F-84D0-0659E91E34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AB4A62-1600-47F6-ABBD-A694E468C556}"/>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8" name="Footer Placeholder 7">
            <a:extLst>
              <a:ext uri="{FF2B5EF4-FFF2-40B4-BE49-F238E27FC236}">
                <a16:creationId xmlns:a16="http://schemas.microsoft.com/office/drawing/2014/main" id="{13B16864-CD45-460A-97A0-4A7E5885ED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FD09EE-8F85-47F7-91D7-3BC0F5FCF326}"/>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119264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6F12-BA26-4065-A020-14CA6FB672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D7FEB1-E670-4AFF-AEAD-5C1AD68555B8}"/>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4" name="Footer Placeholder 3">
            <a:extLst>
              <a:ext uri="{FF2B5EF4-FFF2-40B4-BE49-F238E27FC236}">
                <a16:creationId xmlns:a16="http://schemas.microsoft.com/office/drawing/2014/main" id="{51C9941A-4CEA-4015-AB62-BA35FCFADA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89E35D-63D3-4055-8315-CC97D99F5908}"/>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3309085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513D24-D9FD-47AE-9634-7604F01B7302}"/>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3" name="Footer Placeholder 2">
            <a:extLst>
              <a:ext uri="{FF2B5EF4-FFF2-40B4-BE49-F238E27FC236}">
                <a16:creationId xmlns:a16="http://schemas.microsoft.com/office/drawing/2014/main" id="{186A9227-5866-4BB0-AD5B-FE72D1C81C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D54064-31A6-4D3F-8569-D2B30770D89A}"/>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2874745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60BAB-3C52-4DFA-8F20-4B477DF968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0747AE-872D-43E4-B45F-4C226E4DDC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B2F93C-5558-4492-B04E-4BE31E4455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68527D-4286-411F-8248-1FBA3CCA0B53}"/>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6" name="Footer Placeholder 5">
            <a:extLst>
              <a:ext uri="{FF2B5EF4-FFF2-40B4-BE49-F238E27FC236}">
                <a16:creationId xmlns:a16="http://schemas.microsoft.com/office/drawing/2014/main" id="{01C03CE4-3DF4-4B8F-8710-BED749D1D9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73A608-B34B-4852-B61F-45ED95289116}"/>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1080981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CEA0-CFBD-4BAD-93B0-489E97A973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25D8C0-38FA-4CE3-935C-3A6D2A6497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9A086C-7C6E-4AD3-8CE8-8AA3D5CB4B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714350-9E14-4F65-8061-FD54A9454490}"/>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6" name="Footer Placeholder 5">
            <a:extLst>
              <a:ext uri="{FF2B5EF4-FFF2-40B4-BE49-F238E27FC236}">
                <a16:creationId xmlns:a16="http://schemas.microsoft.com/office/drawing/2014/main" id="{F1AAF68B-8BAB-44A5-A689-30EC1554F3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6B9C8-C531-4CEB-BBFD-6813DC1954A7}"/>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2203381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C45DF-69FC-4BA6-AAE2-225DB3FAAE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A16E9C-D549-4B11-985B-D0C9AEA336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F6A30-1E1D-4ABF-AE4C-056448A1F6EA}"/>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5" name="Footer Placeholder 4">
            <a:extLst>
              <a:ext uri="{FF2B5EF4-FFF2-40B4-BE49-F238E27FC236}">
                <a16:creationId xmlns:a16="http://schemas.microsoft.com/office/drawing/2014/main" id="{F6AF9763-7FC3-4698-B46F-608E0083D6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13E3B9-E7D1-4262-BB40-E763C1BB0992}"/>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1197015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3D634D-8748-4DE7-B9F2-B8105934F5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C4438C-CD08-4595-ACF0-A8D7F28081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CF4095-6587-462F-82C9-4CD8990A6C28}"/>
              </a:ext>
            </a:extLst>
          </p:cNvPr>
          <p:cNvSpPr>
            <a:spLocks noGrp="1"/>
          </p:cNvSpPr>
          <p:nvPr>
            <p:ph type="dt" sz="half" idx="10"/>
          </p:nvPr>
        </p:nvSpPr>
        <p:spPr/>
        <p:txBody>
          <a:bodyPr/>
          <a:lstStyle/>
          <a:p>
            <a:fld id="{619D87DE-0138-415B-BAC4-AFAC4F03805A}" type="datetimeFigureOut">
              <a:rPr lang="en-US" smtClean="0"/>
              <a:t>11/13/2020</a:t>
            </a:fld>
            <a:endParaRPr lang="en-US"/>
          </a:p>
        </p:txBody>
      </p:sp>
      <p:sp>
        <p:nvSpPr>
          <p:cNvPr id="5" name="Footer Placeholder 4">
            <a:extLst>
              <a:ext uri="{FF2B5EF4-FFF2-40B4-BE49-F238E27FC236}">
                <a16:creationId xmlns:a16="http://schemas.microsoft.com/office/drawing/2014/main" id="{D06F2604-65D2-42E9-BF65-C4EB698DD3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673664-A416-4D0E-8536-48733273FAD1}"/>
              </a:ext>
            </a:extLst>
          </p:cNvPr>
          <p:cNvSpPr>
            <a:spLocks noGrp="1"/>
          </p:cNvSpPr>
          <p:nvPr>
            <p:ph type="sldNum" sz="quarter" idx="12"/>
          </p:nvPr>
        </p:nvSpPr>
        <p:spPr/>
        <p:txBody>
          <a:bodyPr/>
          <a:lstStyle/>
          <a:p>
            <a:fld id="{99280724-4A4A-491F-9075-13B22C08A7E4}" type="slidenum">
              <a:rPr lang="en-US" smtClean="0"/>
              <a:t>‹#›</a:t>
            </a:fld>
            <a:endParaRPr lang="en-US"/>
          </a:p>
        </p:txBody>
      </p:sp>
    </p:spTree>
    <p:extLst>
      <p:ext uri="{BB962C8B-B14F-4D97-AF65-F5344CB8AC3E}">
        <p14:creationId xmlns:p14="http://schemas.microsoft.com/office/powerpoint/2010/main" val="201139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09DF26-14D2-45FD-A730-213AE5D7BD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DEE9EBE-C04B-4A8D-B7CF-F7975DF549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0F6904-2964-4164-8B48-D4BD2DFFD4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9D87DE-0138-415B-BAC4-AFAC4F03805A}" type="datetimeFigureOut">
              <a:rPr lang="en-US" smtClean="0"/>
              <a:t>11/13/2020</a:t>
            </a:fld>
            <a:endParaRPr lang="en-US"/>
          </a:p>
        </p:txBody>
      </p:sp>
      <p:sp>
        <p:nvSpPr>
          <p:cNvPr id="5" name="Footer Placeholder 4">
            <a:extLst>
              <a:ext uri="{FF2B5EF4-FFF2-40B4-BE49-F238E27FC236}">
                <a16:creationId xmlns:a16="http://schemas.microsoft.com/office/drawing/2014/main" id="{DC72BE17-B557-470A-B070-EC7A46B876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CAD774-4275-4330-9A96-F5E68A83DF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280724-4A4A-491F-9075-13B22C08A7E4}" type="slidenum">
              <a:rPr lang="en-US" smtClean="0"/>
              <a:t>‹#›</a:t>
            </a:fld>
            <a:endParaRPr lang="en-US"/>
          </a:p>
        </p:txBody>
      </p:sp>
    </p:spTree>
    <p:extLst>
      <p:ext uri="{BB962C8B-B14F-4D97-AF65-F5344CB8AC3E}">
        <p14:creationId xmlns:p14="http://schemas.microsoft.com/office/powerpoint/2010/main" val="2383419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w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7.w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8.wmf"/><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9.wmf"/><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0.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wmf"/></Relationships>
</file>

<file path=ppt/slides/_rels/slide1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slideLayout" Target="../slideLayouts/slideLayout4.xml"/><Relationship Id="rId1" Type="http://schemas.openxmlformats.org/officeDocument/2006/relationships/vmlDrawing" Target="../drawings/vmlDrawing8.vml"/><Relationship Id="rId5" Type="http://schemas.openxmlformats.org/officeDocument/2006/relationships/image" Target="../media/image12.wmf"/><Relationship Id="rId4" Type="http://schemas.openxmlformats.org/officeDocument/2006/relationships/oleObject" Target="../embeddings/oleObject8.bin"/></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notesSlide" Target="../notesSlides/notesSlide6.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9.png"/><Relationship Id="rId5" Type="http://schemas.openxmlformats.org/officeDocument/2006/relationships/image" Target="../media/image16.wmf"/><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7.wmf"/><Relationship Id="rId4" Type="http://schemas.openxmlformats.org/officeDocument/2006/relationships/oleObject" Target="../embeddings/oleObject10.bin"/></Relationships>
</file>

<file path=ppt/slides/_rels/slide1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vmlDrawing" Target="../drawings/vmlDrawing11.vml"/><Relationship Id="rId6" Type="http://schemas.openxmlformats.org/officeDocument/2006/relationships/image" Target="../media/image20.png"/><Relationship Id="rId5" Type="http://schemas.openxmlformats.org/officeDocument/2006/relationships/image" Target="../media/image19.wmf"/><Relationship Id="rId4" Type="http://schemas.openxmlformats.org/officeDocument/2006/relationships/oleObject" Target="../embeddings/oleObject11.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4.xml"/><Relationship Id="rId1" Type="http://schemas.openxmlformats.org/officeDocument/2006/relationships/vmlDrawing" Target="../drawings/vmlDrawing12.vml"/><Relationship Id="rId4" Type="http://schemas.openxmlformats.org/officeDocument/2006/relationships/image" Target="../media/image21.wmf"/></Relationships>
</file>

<file path=ppt/slides/_rels/slide1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oleObject" Target="../embeddings/oleObject13.bin"/><Relationship Id="rId7" Type="http://schemas.openxmlformats.org/officeDocument/2006/relationships/image" Target="../media/image23.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14.bin"/><Relationship Id="rId5" Type="http://schemas.openxmlformats.org/officeDocument/2006/relationships/image" Target="../media/image25.png"/><Relationship Id="rId4" Type="http://schemas.openxmlformats.org/officeDocument/2006/relationships/image" Target="../media/image22.wmf"/><Relationship Id="rId9" Type="http://schemas.openxmlformats.org/officeDocument/2006/relationships/image" Target="../media/image24.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6.wmf"/></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3.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57433-F442-4A9B-B94A-DE949F847BBE}"/>
              </a:ext>
            </a:extLst>
          </p:cNvPr>
          <p:cNvSpPr>
            <a:spLocks noGrp="1"/>
          </p:cNvSpPr>
          <p:nvPr>
            <p:ph type="ctrTitle"/>
          </p:nvPr>
        </p:nvSpPr>
        <p:spPr/>
        <p:txBody>
          <a:bodyPr>
            <a:normAutofit/>
          </a:bodyPr>
          <a:lstStyle/>
          <a:p>
            <a:r>
              <a:rPr lang="en-US" dirty="0"/>
              <a:t>Phonon Hall Effect</a:t>
            </a:r>
            <a:br>
              <a:rPr lang="en-US" dirty="0"/>
            </a:br>
            <a:endParaRPr lang="en-US" dirty="0"/>
          </a:p>
        </p:txBody>
      </p:sp>
      <p:sp>
        <p:nvSpPr>
          <p:cNvPr id="3" name="Subtitle 2">
            <a:extLst>
              <a:ext uri="{FF2B5EF4-FFF2-40B4-BE49-F238E27FC236}">
                <a16:creationId xmlns:a16="http://schemas.microsoft.com/office/drawing/2014/main" id="{E9A5BB87-0585-49FE-946F-4BA6D282BED1}"/>
              </a:ext>
            </a:extLst>
          </p:cNvPr>
          <p:cNvSpPr>
            <a:spLocks noGrp="1"/>
          </p:cNvSpPr>
          <p:nvPr>
            <p:ph type="subTitle" idx="1"/>
          </p:nvPr>
        </p:nvSpPr>
        <p:spPr/>
        <p:txBody>
          <a:bodyPr/>
          <a:lstStyle/>
          <a:p>
            <a:r>
              <a:rPr lang="en-US" sz="2800" i="1" dirty="0"/>
              <a:t>Jian-Sheng Wang</a:t>
            </a:r>
          </a:p>
          <a:p>
            <a:r>
              <a:rPr lang="en-US" dirty="0"/>
              <a:t>Department of Physics, National University of Singapore</a:t>
            </a:r>
          </a:p>
        </p:txBody>
      </p:sp>
    </p:spTree>
    <p:extLst>
      <p:ext uri="{BB962C8B-B14F-4D97-AF65-F5344CB8AC3E}">
        <p14:creationId xmlns:p14="http://schemas.microsoft.com/office/powerpoint/2010/main" val="1241586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2F20E7-05B2-4CD7-AD28-EB213109E96F}"/>
              </a:ext>
            </a:extLst>
          </p:cNvPr>
          <p:cNvSpPr>
            <a:spLocks noGrp="1"/>
          </p:cNvSpPr>
          <p:nvPr>
            <p:ph type="title"/>
          </p:nvPr>
        </p:nvSpPr>
        <p:spPr>
          <a:xfrm>
            <a:off x="686834" y="1153572"/>
            <a:ext cx="3200400" cy="4461163"/>
          </a:xfrm>
        </p:spPr>
        <p:txBody>
          <a:bodyPr>
            <a:normAutofit/>
          </a:bodyPr>
          <a:lstStyle/>
          <a:p>
            <a:r>
              <a:rPr lang="en-US">
                <a:solidFill>
                  <a:srgbClr val="FFFFFF"/>
                </a:solidFill>
              </a:rPr>
              <a:t>Outline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2030A3B-3E85-4784-BEBF-45EB69752EF9}"/>
              </a:ext>
            </a:extLst>
          </p:cNvPr>
          <p:cNvSpPr>
            <a:spLocks noGrp="1"/>
          </p:cNvSpPr>
          <p:nvPr>
            <p:ph idx="1"/>
          </p:nvPr>
        </p:nvSpPr>
        <p:spPr>
          <a:xfrm>
            <a:off x="4447308" y="591344"/>
            <a:ext cx="6906491" cy="5585619"/>
          </a:xfrm>
        </p:spPr>
        <p:txBody>
          <a:bodyPr anchor="ctr">
            <a:normAutofit/>
          </a:bodyPr>
          <a:lstStyle/>
          <a:p>
            <a:r>
              <a:rPr lang="en-US" dirty="0"/>
              <a:t>Electron Hall effect</a:t>
            </a:r>
          </a:p>
          <a:p>
            <a:r>
              <a:rPr lang="en-US" dirty="0"/>
              <a:t>Phonon Hall effect, experimental background</a:t>
            </a:r>
          </a:p>
          <a:p>
            <a:r>
              <a:rPr lang="en-US" dirty="0"/>
              <a:t>Phonon Hall models</a:t>
            </a:r>
          </a:p>
          <a:p>
            <a:r>
              <a:rPr lang="en-US" dirty="0"/>
              <a:t>Kubo linear response and the correction term</a:t>
            </a:r>
          </a:p>
          <a:p>
            <a:r>
              <a:rPr lang="en-US" dirty="0"/>
              <a:t>Definitions of Berry curvature</a:t>
            </a:r>
          </a:p>
          <a:p>
            <a:r>
              <a:rPr lang="en-US" dirty="0"/>
              <a:t>Hall effect from a driven current</a:t>
            </a:r>
          </a:p>
          <a:p>
            <a:r>
              <a:rPr lang="en-US" dirty="0"/>
              <a:t>Conclusion</a:t>
            </a:r>
          </a:p>
        </p:txBody>
      </p:sp>
    </p:spTree>
    <p:extLst>
      <p:ext uri="{BB962C8B-B14F-4D97-AF65-F5344CB8AC3E}">
        <p14:creationId xmlns:p14="http://schemas.microsoft.com/office/powerpoint/2010/main" val="1338870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7F7B8-A91B-4CA0-8F83-1E32B187FBD7}"/>
              </a:ext>
            </a:extLst>
          </p:cNvPr>
          <p:cNvSpPr>
            <a:spLocks noGrp="1"/>
          </p:cNvSpPr>
          <p:nvPr>
            <p:ph type="title"/>
          </p:nvPr>
        </p:nvSpPr>
        <p:spPr/>
        <p:txBody>
          <a:bodyPr/>
          <a:lstStyle/>
          <a:p>
            <a:r>
              <a:rPr lang="en-US" dirty="0"/>
              <a:t>Hall effect</a:t>
            </a:r>
          </a:p>
        </p:txBody>
      </p:sp>
      <p:pic>
        <p:nvPicPr>
          <p:cNvPr id="5" name="Picture 4" descr="Diagram&#10;&#10;Description automatically generated">
            <a:extLst>
              <a:ext uri="{FF2B5EF4-FFF2-40B4-BE49-F238E27FC236}">
                <a16:creationId xmlns:a16="http://schemas.microsoft.com/office/drawing/2014/main" id="{23122007-724D-42D4-A6B5-BAB73DD53571}"/>
              </a:ext>
            </a:extLst>
          </p:cNvPr>
          <p:cNvPicPr>
            <a:picLocks noChangeAspect="1"/>
          </p:cNvPicPr>
          <p:nvPr/>
        </p:nvPicPr>
        <p:blipFill>
          <a:blip r:embed="rId4"/>
          <a:stretch>
            <a:fillRect/>
          </a:stretch>
        </p:blipFill>
        <p:spPr>
          <a:xfrm>
            <a:off x="928032" y="2271042"/>
            <a:ext cx="4314292" cy="2785368"/>
          </a:xfrm>
          <a:prstGeom prst="rect">
            <a:avLst/>
          </a:prstGeom>
        </p:spPr>
      </p:pic>
      <p:graphicFrame>
        <p:nvGraphicFramePr>
          <p:cNvPr id="6" name="Object 5">
            <a:extLst>
              <a:ext uri="{FF2B5EF4-FFF2-40B4-BE49-F238E27FC236}">
                <a16:creationId xmlns:a16="http://schemas.microsoft.com/office/drawing/2014/main" id="{8C4DAF9B-697D-4E60-B191-4E5E1914BC77}"/>
              </a:ext>
            </a:extLst>
          </p:cNvPr>
          <p:cNvGraphicFramePr>
            <a:graphicFrameLocks noChangeAspect="1"/>
          </p:cNvGraphicFramePr>
          <p:nvPr>
            <p:extLst>
              <p:ext uri="{D42A27DB-BD31-4B8C-83A1-F6EECF244321}">
                <p14:modId xmlns:p14="http://schemas.microsoft.com/office/powerpoint/2010/main" val="233988614"/>
              </p:ext>
            </p:extLst>
          </p:nvPr>
        </p:nvGraphicFramePr>
        <p:xfrm>
          <a:off x="1120542" y="5583238"/>
          <a:ext cx="9274175" cy="776287"/>
        </p:xfrm>
        <a:graphic>
          <a:graphicData uri="http://schemas.openxmlformats.org/presentationml/2006/ole">
            <mc:AlternateContent xmlns:mc="http://schemas.openxmlformats.org/markup-compatibility/2006">
              <mc:Choice xmlns:v="urn:schemas-microsoft-com:vml" Requires="v">
                <p:oleObj spid="_x0000_s12321" name="Equation" r:id="rId5" imgW="4698720" imgH="393480" progId="Equation.DSMT4">
                  <p:embed/>
                </p:oleObj>
              </mc:Choice>
              <mc:Fallback>
                <p:oleObj name="Equation" r:id="rId5" imgW="4698720" imgH="393480" progId="Equation.DSMT4">
                  <p:embed/>
                  <p:pic>
                    <p:nvPicPr>
                      <p:cNvPr id="0" name=""/>
                      <p:cNvPicPr/>
                      <p:nvPr/>
                    </p:nvPicPr>
                    <p:blipFill>
                      <a:blip r:embed="rId6"/>
                      <a:stretch>
                        <a:fillRect/>
                      </a:stretch>
                    </p:blipFill>
                    <p:spPr>
                      <a:xfrm>
                        <a:off x="1120542" y="5583238"/>
                        <a:ext cx="9274175" cy="776287"/>
                      </a:xfrm>
                      <a:prstGeom prst="rect">
                        <a:avLst/>
                      </a:prstGeom>
                    </p:spPr>
                  </p:pic>
                </p:oleObj>
              </mc:Fallback>
            </mc:AlternateContent>
          </a:graphicData>
        </a:graphic>
      </p:graphicFrame>
      <p:pic>
        <p:nvPicPr>
          <p:cNvPr id="8" name="Picture 7" descr="Chart, histogram&#10;&#10;Description automatically generated">
            <a:extLst>
              <a:ext uri="{FF2B5EF4-FFF2-40B4-BE49-F238E27FC236}">
                <a16:creationId xmlns:a16="http://schemas.microsoft.com/office/drawing/2014/main" id="{BB791F77-C7E8-4ABD-8DC1-7B0D65B73789}"/>
              </a:ext>
            </a:extLst>
          </p:cNvPr>
          <p:cNvPicPr>
            <a:picLocks noChangeAspect="1"/>
          </p:cNvPicPr>
          <p:nvPr/>
        </p:nvPicPr>
        <p:blipFill>
          <a:blip r:embed="rId7"/>
          <a:stretch>
            <a:fillRect/>
          </a:stretch>
        </p:blipFill>
        <p:spPr>
          <a:xfrm>
            <a:off x="6453944" y="2036211"/>
            <a:ext cx="4605720" cy="3363387"/>
          </a:xfrm>
          <a:prstGeom prst="rect">
            <a:avLst/>
          </a:prstGeom>
        </p:spPr>
      </p:pic>
    </p:spTree>
    <p:extLst>
      <p:ext uri="{BB962C8B-B14F-4D97-AF65-F5344CB8AC3E}">
        <p14:creationId xmlns:p14="http://schemas.microsoft.com/office/powerpoint/2010/main" val="1389832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A5D9D-61C4-4927-A99E-A38E4912541E}"/>
              </a:ext>
            </a:extLst>
          </p:cNvPr>
          <p:cNvSpPr>
            <a:spLocks noGrp="1"/>
          </p:cNvSpPr>
          <p:nvPr>
            <p:ph type="title"/>
          </p:nvPr>
        </p:nvSpPr>
        <p:spPr/>
        <p:txBody>
          <a:bodyPr/>
          <a:lstStyle/>
          <a:p>
            <a:r>
              <a:rPr lang="en-US" dirty="0"/>
              <a:t>Quantum Hall effect, TKNN formula</a:t>
            </a:r>
          </a:p>
        </p:txBody>
      </p:sp>
      <p:sp>
        <p:nvSpPr>
          <p:cNvPr id="3" name="Content Placeholder 2">
            <a:extLst>
              <a:ext uri="{FF2B5EF4-FFF2-40B4-BE49-F238E27FC236}">
                <a16:creationId xmlns:a16="http://schemas.microsoft.com/office/drawing/2014/main" id="{BA699557-B9C9-473B-A215-C97C2150DAB2}"/>
              </a:ext>
            </a:extLst>
          </p:cNvPr>
          <p:cNvSpPr>
            <a:spLocks noGrp="1"/>
          </p:cNvSpPr>
          <p:nvPr>
            <p:ph idx="1"/>
          </p:nvPr>
        </p:nvSpPr>
        <p:spPr>
          <a:xfrm>
            <a:off x="2107709" y="1958789"/>
            <a:ext cx="8456720" cy="908697"/>
          </a:xfrm>
        </p:spPr>
        <p:txBody>
          <a:bodyPr/>
          <a:lstStyle/>
          <a:p>
            <a:pPr marL="0" indent="0">
              <a:buNone/>
            </a:pPr>
            <a:r>
              <a:rPr lang="en-US" dirty="0"/>
              <a:t>Thouless, </a:t>
            </a:r>
            <a:r>
              <a:rPr lang="en-US" dirty="0" err="1"/>
              <a:t>Kohmoto</a:t>
            </a:r>
            <a:r>
              <a:rPr lang="en-US" dirty="0"/>
              <a:t>, Nightingale, den </a:t>
            </a:r>
            <a:r>
              <a:rPr lang="en-US" dirty="0" err="1"/>
              <a:t>Nijs</a:t>
            </a:r>
            <a:r>
              <a:rPr lang="en-US" dirty="0"/>
              <a:t> (1982)</a:t>
            </a:r>
          </a:p>
          <a:p>
            <a:pPr marL="0" indent="0">
              <a:buNone/>
            </a:pPr>
            <a:endParaRPr lang="en-US" dirty="0"/>
          </a:p>
          <a:p>
            <a:pPr marL="0" indent="0">
              <a:buNone/>
            </a:pPr>
            <a:endParaRPr lang="en-US" dirty="0"/>
          </a:p>
        </p:txBody>
      </p:sp>
      <p:graphicFrame>
        <p:nvGraphicFramePr>
          <p:cNvPr id="4" name="Object 3">
            <a:extLst>
              <a:ext uri="{FF2B5EF4-FFF2-40B4-BE49-F238E27FC236}">
                <a16:creationId xmlns:a16="http://schemas.microsoft.com/office/drawing/2014/main" id="{D050AF54-0207-4FBA-B42A-F09677341A8B}"/>
              </a:ext>
            </a:extLst>
          </p:cNvPr>
          <p:cNvGraphicFramePr>
            <a:graphicFrameLocks noChangeAspect="1"/>
          </p:cNvGraphicFramePr>
          <p:nvPr>
            <p:extLst>
              <p:ext uri="{D42A27DB-BD31-4B8C-83A1-F6EECF244321}">
                <p14:modId xmlns:p14="http://schemas.microsoft.com/office/powerpoint/2010/main" val="1062752824"/>
              </p:ext>
            </p:extLst>
          </p:nvPr>
        </p:nvGraphicFramePr>
        <p:xfrm>
          <a:off x="1921816" y="3172318"/>
          <a:ext cx="8337550" cy="2716213"/>
        </p:xfrm>
        <a:graphic>
          <a:graphicData uri="http://schemas.openxmlformats.org/presentationml/2006/ole">
            <mc:AlternateContent xmlns:mc="http://schemas.openxmlformats.org/markup-compatibility/2006">
              <mc:Choice xmlns:v="urn:schemas-microsoft-com:vml" Requires="v">
                <p:oleObj spid="_x0000_s13343" name="Equation" r:id="rId3" imgW="2844720" imgH="927000" progId="Equation.DSMT4">
                  <p:embed/>
                </p:oleObj>
              </mc:Choice>
              <mc:Fallback>
                <p:oleObj name="Equation" r:id="rId3" imgW="2844720" imgH="927000" progId="Equation.DSMT4">
                  <p:embed/>
                  <p:pic>
                    <p:nvPicPr>
                      <p:cNvPr id="0" name=""/>
                      <p:cNvPicPr/>
                      <p:nvPr/>
                    </p:nvPicPr>
                    <p:blipFill>
                      <a:blip r:embed="rId4"/>
                      <a:stretch>
                        <a:fillRect/>
                      </a:stretch>
                    </p:blipFill>
                    <p:spPr>
                      <a:xfrm>
                        <a:off x="1921816" y="3172318"/>
                        <a:ext cx="8337550" cy="2716213"/>
                      </a:xfrm>
                      <a:prstGeom prst="rect">
                        <a:avLst/>
                      </a:prstGeom>
                    </p:spPr>
                  </p:pic>
                </p:oleObj>
              </mc:Fallback>
            </mc:AlternateContent>
          </a:graphicData>
        </a:graphic>
      </p:graphicFrame>
    </p:spTree>
    <p:extLst>
      <p:ext uri="{BB962C8B-B14F-4D97-AF65-F5344CB8AC3E}">
        <p14:creationId xmlns:p14="http://schemas.microsoft.com/office/powerpoint/2010/main" val="781662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D5C4-684B-425E-B3AE-AD8785C99500}"/>
              </a:ext>
            </a:extLst>
          </p:cNvPr>
          <p:cNvSpPr>
            <a:spLocks noGrp="1"/>
          </p:cNvSpPr>
          <p:nvPr>
            <p:ph type="title"/>
          </p:nvPr>
        </p:nvSpPr>
        <p:spPr/>
        <p:txBody>
          <a:bodyPr/>
          <a:lstStyle/>
          <a:p>
            <a:r>
              <a:rPr lang="en-US"/>
              <a:t>Phonon Hall effect</a:t>
            </a:r>
            <a:endParaRPr lang="en-US" dirty="0"/>
          </a:p>
        </p:txBody>
      </p:sp>
      <p:pic>
        <p:nvPicPr>
          <p:cNvPr id="5" name="Picture 4" descr="Chart, line chart&#10;&#10;Description automatically generated">
            <a:extLst>
              <a:ext uri="{FF2B5EF4-FFF2-40B4-BE49-F238E27FC236}">
                <a16:creationId xmlns:a16="http://schemas.microsoft.com/office/drawing/2014/main" id="{0286EFD9-E86C-4C65-A95A-C1E4AC717628}"/>
              </a:ext>
            </a:extLst>
          </p:cNvPr>
          <p:cNvPicPr>
            <a:picLocks noChangeAspect="1"/>
          </p:cNvPicPr>
          <p:nvPr/>
        </p:nvPicPr>
        <p:blipFill>
          <a:blip r:embed="rId2"/>
          <a:stretch>
            <a:fillRect/>
          </a:stretch>
        </p:blipFill>
        <p:spPr>
          <a:xfrm>
            <a:off x="5354295" y="1604865"/>
            <a:ext cx="6383615" cy="3805370"/>
          </a:xfrm>
          <a:prstGeom prst="rect">
            <a:avLst/>
          </a:prstGeom>
        </p:spPr>
      </p:pic>
      <p:sp>
        <p:nvSpPr>
          <p:cNvPr id="6" name="TextBox 5">
            <a:extLst>
              <a:ext uri="{FF2B5EF4-FFF2-40B4-BE49-F238E27FC236}">
                <a16:creationId xmlns:a16="http://schemas.microsoft.com/office/drawing/2014/main" id="{7BCC9865-BAE6-47EF-9E3B-A592B6BDEBAB}"/>
              </a:ext>
            </a:extLst>
          </p:cNvPr>
          <p:cNvSpPr txBox="1"/>
          <p:nvPr/>
        </p:nvSpPr>
        <p:spPr>
          <a:xfrm>
            <a:off x="6266709" y="5673495"/>
            <a:ext cx="4982003" cy="646331"/>
          </a:xfrm>
          <a:prstGeom prst="rect">
            <a:avLst/>
          </a:prstGeom>
          <a:noFill/>
        </p:spPr>
        <p:txBody>
          <a:bodyPr wrap="square" rtlCol="0">
            <a:spAutoFit/>
          </a:bodyPr>
          <a:lstStyle/>
          <a:p>
            <a:r>
              <a:rPr lang="en-US" dirty="0"/>
              <a:t>SrTiO</a:t>
            </a:r>
            <a:r>
              <a:rPr lang="en-US" baseline="-25000" dirty="0"/>
              <a:t>3</a:t>
            </a:r>
            <a:r>
              <a:rPr lang="en-US" dirty="0"/>
              <a:t> Hall experimental result, X. Li, B. </a:t>
            </a:r>
            <a:r>
              <a:rPr lang="en-US" dirty="0" err="1"/>
              <a:t>Fauqué</a:t>
            </a:r>
            <a:r>
              <a:rPr lang="en-US" dirty="0"/>
              <a:t>, Z. Zhu, and K. </a:t>
            </a:r>
            <a:r>
              <a:rPr lang="en-US" dirty="0" err="1"/>
              <a:t>Behnia</a:t>
            </a:r>
            <a:r>
              <a:rPr lang="en-US" dirty="0"/>
              <a:t>, PRL 124, 105901 (2020).</a:t>
            </a:r>
          </a:p>
        </p:txBody>
      </p:sp>
      <p:pic>
        <p:nvPicPr>
          <p:cNvPr id="8" name="Picture 7" descr="Chart&#10;&#10;Description automatically generated">
            <a:extLst>
              <a:ext uri="{FF2B5EF4-FFF2-40B4-BE49-F238E27FC236}">
                <a16:creationId xmlns:a16="http://schemas.microsoft.com/office/drawing/2014/main" id="{E4B983BF-2315-4C0D-9278-0E6ADA668260}"/>
              </a:ext>
            </a:extLst>
          </p:cNvPr>
          <p:cNvPicPr>
            <a:picLocks noChangeAspect="1"/>
          </p:cNvPicPr>
          <p:nvPr/>
        </p:nvPicPr>
        <p:blipFill>
          <a:blip r:embed="rId3"/>
          <a:stretch>
            <a:fillRect/>
          </a:stretch>
        </p:blipFill>
        <p:spPr>
          <a:xfrm>
            <a:off x="15628" y="1548883"/>
            <a:ext cx="4954557" cy="3983076"/>
          </a:xfrm>
          <a:prstGeom prst="rect">
            <a:avLst/>
          </a:prstGeom>
        </p:spPr>
      </p:pic>
      <p:sp>
        <p:nvSpPr>
          <p:cNvPr id="9" name="TextBox 8">
            <a:extLst>
              <a:ext uri="{FF2B5EF4-FFF2-40B4-BE49-F238E27FC236}">
                <a16:creationId xmlns:a16="http://schemas.microsoft.com/office/drawing/2014/main" id="{A81C4F9E-8EDC-4A76-B2BA-1CF5B0A26852}"/>
              </a:ext>
            </a:extLst>
          </p:cNvPr>
          <p:cNvSpPr txBox="1"/>
          <p:nvPr/>
        </p:nvSpPr>
        <p:spPr>
          <a:xfrm>
            <a:off x="410722" y="5629105"/>
            <a:ext cx="5514570" cy="1200329"/>
          </a:xfrm>
          <a:prstGeom prst="rect">
            <a:avLst/>
          </a:prstGeom>
          <a:noFill/>
        </p:spPr>
        <p:txBody>
          <a:bodyPr wrap="square" rtlCol="0">
            <a:spAutoFit/>
          </a:bodyPr>
          <a:lstStyle/>
          <a:p>
            <a:r>
              <a:rPr lang="en-US" dirty="0"/>
              <a:t>First phonon Hall experiment on Tb</a:t>
            </a:r>
            <a:r>
              <a:rPr lang="en-US" baseline="-25000" dirty="0"/>
              <a:t>3</a:t>
            </a:r>
            <a:r>
              <a:rPr lang="en-US" dirty="0"/>
              <a:t>Ga</a:t>
            </a:r>
            <a:r>
              <a:rPr lang="en-US" baseline="-25000" dirty="0"/>
              <a:t>5</a:t>
            </a:r>
            <a:r>
              <a:rPr lang="en-US" dirty="0"/>
              <a:t>O</a:t>
            </a:r>
            <a:r>
              <a:rPr lang="en-US" baseline="-25000" dirty="0"/>
              <a:t>12</a:t>
            </a:r>
            <a:r>
              <a:rPr lang="en-US" dirty="0"/>
              <a:t> at </a:t>
            </a:r>
            <a:r>
              <a:rPr lang="en-US" i="1" dirty="0"/>
              <a:t>T</a:t>
            </a:r>
            <a:r>
              <a:rPr lang="en-US" dirty="0"/>
              <a:t>=5.45 K, with </a:t>
            </a:r>
            <a:r>
              <a:rPr lang="en-US" dirty="0" err="1"/>
              <a:t>k</a:t>
            </a:r>
            <a:r>
              <a:rPr lang="en-US" baseline="-25000" dirty="0" err="1"/>
              <a:t>xy</a:t>
            </a:r>
            <a:r>
              <a:rPr lang="en-US" dirty="0"/>
              <a:t> estimated to be 0.45 (</a:t>
            </a:r>
            <a:r>
              <a:rPr lang="en-US" dirty="0" err="1"/>
              <a:t>mW</a:t>
            </a:r>
            <a:r>
              <a:rPr lang="en-US" dirty="0"/>
              <a:t>/K-m) at  B = 10 T.   C. </a:t>
            </a:r>
            <a:r>
              <a:rPr lang="en-US" dirty="0" err="1"/>
              <a:t>Strohm</a:t>
            </a:r>
            <a:r>
              <a:rPr lang="en-US" dirty="0"/>
              <a:t>, G.L.J.A. </a:t>
            </a:r>
            <a:r>
              <a:rPr lang="en-US" dirty="0" err="1"/>
              <a:t>Rikken</a:t>
            </a:r>
            <a:r>
              <a:rPr lang="en-US" dirty="0"/>
              <a:t>, and P. </a:t>
            </a:r>
            <a:r>
              <a:rPr lang="en-US" dirty="0" err="1"/>
              <a:t>Wyder</a:t>
            </a:r>
            <a:r>
              <a:rPr lang="en-US" dirty="0"/>
              <a:t>, PRL 95, 155901 (2005).</a:t>
            </a:r>
          </a:p>
        </p:txBody>
      </p:sp>
    </p:spTree>
    <p:extLst>
      <p:ext uri="{BB962C8B-B14F-4D97-AF65-F5344CB8AC3E}">
        <p14:creationId xmlns:p14="http://schemas.microsoft.com/office/powerpoint/2010/main" val="3657832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B460-F1D6-4A5D-BCBA-59C3807D649B}"/>
              </a:ext>
            </a:extLst>
          </p:cNvPr>
          <p:cNvSpPr>
            <a:spLocks noGrp="1"/>
          </p:cNvSpPr>
          <p:nvPr>
            <p:ph type="title"/>
          </p:nvPr>
        </p:nvSpPr>
        <p:spPr/>
        <p:txBody>
          <a:bodyPr/>
          <a:lstStyle/>
          <a:p>
            <a:r>
              <a:rPr lang="en-US" dirty="0"/>
              <a:t>Phonon model</a:t>
            </a:r>
          </a:p>
        </p:txBody>
      </p:sp>
      <p:sp>
        <p:nvSpPr>
          <p:cNvPr id="5" name="Content Placeholder 4">
            <a:extLst>
              <a:ext uri="{FF2B5EF4-FFF2-40B4-BE49-F238E27FC236}">
                <a16:creationId xmlns:a16="http://schemas.microsoft.com/office/drawing/2014/main" id="{24E84F10-AD94-4049-8A99-AB04D27AB127}"/>
              </a:ext>
            </a:extLst>
          </p:cNvPr>
          <p:cNvSpPr>
            <a:spLocks noGrp="1"/>
          </p:cNvSpPr>
          <p:nvPr>
            <p:ph sz="half" idx="1"/>
          </p:nvPr>
        </p:nvSpPr>
        <p:spPr>
          <a:xfrm>
            <a:off x="838200" y="1825625"/>
            <a:ext cx="4077749" cy="4306727"/>
          </a:xfrm>
        </p:spPr>
        <p:txBody>
          <a:bodyPr>
            <a:normAutofit lnSpcReduction="10000"/>
          </a:bodyPr>
          <a:lstStyle/>
          <a:p>
            <a:r>
              <a:rPr lang="en-US" dirty="0"/>
              <a:t>Positive definite</a:t>
            </a:r>
          </a:p>
          <a:p>
            <a:endParaRPr lang="en-US" dirty="0"/>
          </a:p>
          <a:p>
            <a:r>
              <a:rPr lang="en-US" dirty="0"/>
              <a:t>Velocity dependent force</a:t>
            </a:r>
          </a:p>
          <a:p>
            <a:endParaRPr lang="en-US" dirty="0"/>
          </a:p>
          <a:p>
            <a:r>
              <a:rPr lang="en-US" dirty="0"/>
              <a:t>but non-dissipative</a:t>
            </a:r>
          </a:p>
          <a:p>
            <a:endParaRPr lang="en-US" dirty="0"/>
          </a:p>
          <a:p>
            <a:endParaRPr lang="en-US" dirty="0"/>
          </a:p>
          <a:p>
            <a:r>
              <a:rPr lang="en-US" dirty="0"/>
              <a:t>What is the physical original of </a:t>
            </a:r>
            <a:r>
              <a:rPr lang="en-US" i="1" dirty="0"/>
              <a:t>A</a:t>
            </a:r>
            <a:r>
              <a:rPr lang="en-US" dirty="0"/>
              <a:t>?</a:t>
            </a:r>
          </a:p>
        </p:txBody>
      </p:sp>
      <p:graphicFrame>
        <p:nvGraphicFramePr>
          <p:cNvPr id="4" name="Object 3">
            <a:extLst>
              <a:ext uri="{FF2B5EF4-FFF2-40B4-BE49-F238E27FC236}">
                <a16:creationId xmlns:a16="http://schemas.microsoft.com/office/drawing/2014/main" id="{44A4F469-9A62-4871-AE06-4D73BB7D4B8A}"/>
              </a:ext>
            </a:extLst>
          </p:cNvPr>
          <p:cNvGraphicFramePr>
            <a:graphicFrameLocks noChangeAspect="1"/>
          </p:cNvGraphicFramePr>
          <p:nvPr>
            <p:extLst>
              <p:ext uri="{D42A27DB-BD31-4B8C-83A1-F6EECF244321}">
                <p14:modId xmlns:p14="http://schemas.microsoft.com/office/powerpoint/2010/main" val="3597936128"/>
              </p:ext>
            </p:extLst>
          </p:nvPr>
        </p:nvGraphicFramePr>
        <p:xfrm>
          <a:off x="5410840" y="1279628"/>
          <a:ext cx="6119285" cy="3888065"/>
        </p:xfrm>
        <a:graphic>
          <a:graphicData uri="http://schemas.openxmlformats.org/presentationml/2006/ole">
            <mc:AlternateContent xmlns:mc="http://schemas.openxmlformats.org/markup-compatibility/2006">
              <mc:Choice xmlns:v="urn:schemas-microsoft-com:vml" Requires="v">
                <p:oleObj spid="_x0000_s1094" name="Equation" r:id="rId4" imgW="3517560" imgH="2234880" progId="Equation.DSMT4">
                  <p:embed/>
                </p:oleObj>
              </mc:Choice>
              <mc:Fallback>
                <p:oleObj name="Equation" r:id="rId4" imgW="3517560" imgH="2234880" progId="Equation.DSMT4">
                  <p:embed/>
                  <p:pic>
                    <p:nvPicPr>
                      <p:cNvPr id="0" name=""/>
                      <p:cNvPicPr/>
                      <p:nvPr/>
                    </p:nvPicPr>
                    <p:blipFill>
                      <a:blip r:embed="rId5"/>
                      <a:stretch>
                        <a:fillRect/>
                      </a:stretch>
                    </p:blipFill>
                    <p:spPr>
                      <a:xfrm>
                        <a:off x="5410840" y="1279628"/>
                        <a:ext cx="6119285" cy="3888065"/>
                      </a:xfrm>
                      <a:prstGeom prst="rect">
                        <a:avLst/>
                      </a:prstGeom>
                    </p:spPr>
                  </p:pic>
                </p:oleObj>
              </mc:Fallback>
            </mc:AlternateContent>
          </a:graphicData>
        </a:graphic>
      </p:graphicFrame>
    </p:spTree>
    <p:extLst>
      <p:ext uri="{BB962C8B-B14F-4D97-AF65-F5344CB8AC3E}">
        <p14:creationId xmlns:p14="http://schemas.microsoft.com/office/powerpoint/2010/main" val="186918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5D0BFA-1D06-4766-B3B4-E9A8A7EB223C}"/>
              </a:ext>
            </a:extLst>
          </p:cNvPr>
          <p:cNvSpPr>
            <a:spLocks noGrp="1"/>
          </p:cNvSpPr>
          <p:nvPr>
            <p:ph type="title"/>
          </p:nvPr>
        </p:nvSpPr>
        <p:spPr/>
        <p:txBody>
          <a:bodyPr/>
          <a:lstStyle/>
          <a:p>
            <a:r>
              <a:rPr lang="en-US" dirty="0"/>
              <a:t>Form of </a:t>
            </a:r>
            <a:r>
              <a:rPr lang="en-US" i="1" dirty="0"/>
              <a:t>A</a:t>
            </a:r>
          </a:p>
        </p:txBody>
      </p:sp>
      <p:sp>
        <p:nvSpPr>
          <p:cNvPr id="6" name="Content Placeholder 5">
            <a:extLst>
              <a:ext uri="{FF2B5EF4-FFF2-40B4-BE49-F238E27FC236}">
                <a16:creationId xmlns:a16="http://schemas.microsoft.com/office/drawing/2014/main" id="{3C3FC607-9A0A-4253-9D2E-2E9610D8F942}"/>
              </a:ext>
            </a:extLst>
          </p:cNvPr>
          <p:cNvSpPr>
            <a:spLocks noGrp="1"/>
          </p:cNvSpPr>
          <p:nvPr>
            <p:ph idx="1"/>
          </p:nvPr>
        </p:nvSpPr>
        <p:spPr>
          <a:xfrm>
            <a:off x="838200" y="1825625"/>
            <a:ext cx="6174996" cy="4351338"/>
          </a:xfrm>
        </p:spPr>
        <p:txBody>
          <a:bodyPr/>
          <a:lstStyle/>
          <a:p>
            <a:r>
              <a:rPr lang="en-US" dirty="0"/>
              <a:t>Charged particles with Lorentz force </a:t>
            </a:r>
          </a:p>
          <a:p>
            <a:endParaRPr lang="en-US" dirty="0"/>
          </a:p>
          <a:p>
            <a:r>
              <a:rPr lang="en-US" dirty="0"/>
              <a:t>Spin-orbital Rahman type </a:t>
            </a:r>
          </a:p>
          <a:p>
            <a:endParaRPr lang="en-US" dirty="0"/>
          </a:p>
          <a:p>
            <a:r>
              <a:rPr lang="en-US" dirty="0"/>
              <a:t>Electron Berry phase (Mead &amp; </a:t>
            </a:r>
            <a:r>
              <a:rPr lang="en-US" dirty="0" err="1"/>
              <a:t>Truhlar</a:t>
            </a:r>
            <a:r>
              <a:rPr lang="en-US" dirty="0"/>
              <a:t> 1979)</a:t>
            </a:r>
          </a:p>
          <a:p>
            <a:endParaRPr lang="en-US" dirty="0"/>
          </a:p>
          <a:p>
            <a:r>
              <a:rPr lang="en-US" dirty="0"/>
              <a:t>Effective force due to electron-phonon interaction in nonequilibrium </a:t>
            </a:r>
          </a:p>
        </p:txBody>
      </p:sp>
      <p:graphicFrame>
        <p:nvGraphicFramePr>
          <p:cNvPr id="7" name="Object 6">
            <a:extLst>
              <a:ext uri="{FF2B5EF4-FFF2-40B4-BE49-F238E27FC236}">
                <a16:creationId xmlns:a16="http://schemas.microsoft.com/office/drawing/2014/main" id="{E2CE772F-17AD-45E2-B58E-1C2C8D312546}"/>
              </a:ext>
            </a:extLst>
          </p:cNvPr>
          <p:cNvGraphicFramePr>
            <a:graphicFrameLocks noChangeAspect="1"/>
          </p:cNvGraphicFramePr>
          <p:nvPr>
            <p:extLst>
              <p:ext uri="{D42A27DB-BD31-4B8C-83A1-F6EECF244321}">
                <p14:modId xmlns:p14="http://schemas.microsoft.com/office/powerpoint/2010/main" val="937230523"/>
              </p:ext>
            </p:extLst>
          </p:nvPr>
        </p:nvGraphicFramePr>
        <p:xfrm>
          <a:off x="7437423" y="1656404"/>
          <a:ext cx="2838450" cy="4406900"/>
        </p:xfrm>
        <a:graphic>
          <a:graphicData uri="http://schemas.openxmlformats.org/presentationml/2006/ole">
            <mc:AlternateContent xmlns:mc="http://schemas.openxmlformats.org/markup-compatibility/2006">
              <mc:Choice xmlns:v="urn:schemas-microsoft-com:vml" Requires="v">
                <p:oleObj spid="_x0000_s2120" name="Equation" r:id="rId4" imgW="1930320" imgH="2997000" progId="Equation.DSMT4">
                  <p:embed/>
                </p:oleObj>
              </mc:Choice>
              <mc:Fallback>
                <p:oleObj name="Equation" r:id="rId4" imgW="1930320" imgH="2997000" progId="Equation.DSMT4">
                  <p:embed/>
                  <p:pic>
                    <p:nvPicPr>
                      <p:cNvPr id="0" name=""/>
                      <p:cNvPicPr/>
                      <p:nvPr/>
                    </p:nvPicPr>
                    <p:blipFill>
                      <a:blip r:embed="rId5"/>
                      <a:stretch>
                        <a:fillRect/>
                      </a:stretch>
                    </p:blipFill>
                    <p:spPr>
                      <a:xfrm>
                        <a:off x="7437423" y="1656404"/>
                        <a:ext cx="2838450" cy="4406900"/>
                      </a:xfrm>
                      <a:prstGeom prst="rect">
                        <a:avLst/>
                      </a:prstGeom>
                    </p:spPr>
                  </p:pic>
                </p:oleObj>
              </mc:Fallback>
            </mc:AlternateContent>
          </a:graphicData>
        </a:graphic>
      </p:graphicFrame>
    </p:spTree>
    <p:extLst>
      <p:ext uri="{BB962C8B-B14F-4D97-AF65-F5344CB8AC3E}">
        <p14:creationId xmlns:p14="http://schemas.microsoft.com/office/powerpoint/2010/main" val="2417368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6D442-7A45-4951-98C1-58ED7CCBE8EB}"/>
              </a:ext>
            </a:extLst>
          </p:cNvPr>
          <p:cNvSpPr>
            <a:spLocks noGrp="1"/>
          </p:cNvSpPr>
          <p:nvPr>
            <p:ph type="title"/>
          </p:nvPr>
        </p:nvSpPr>
        <p:spPr/>
        <p:txBody>
          <a:bodyPr/>
          <a:lstStyle/>
          <a:p>
            <a:r>
              <a:rPr lang="en-US" dirty="0"/>
              <a:t>Kubo linear response theory </a:t>
            </a:r>
          </a:p>
        </p:txBody>
      </p:sp>
      <p:graphicFrame>
        <p:nvGraphicFramePr>
          <p:cNvPr id="4" name="Object 3">
            <a:extLst>
              <a:ext uri="{FF2B5EF4-FFF2-40B4-BE49-F238E27FC236}">
                <a16:creationId xmlns:a16="http://schemas.microsoft.com/office/drawing/2014/main" id="{02B77E9A-A61C-48BA-8BDD-37EC9C978A3D}"/>
              </a:ext>
            </a:extLst>
          </p:cNvPr>
          <p:cNvGraphicFramePr>
            <a:graphicFrameLocks noChangeAspect="1"/>
          </p:cNvGraphicFramePr>
          <p:nvPr>
            <p:extLst>
              <p:ext uri="{D42A27DB-BD31-4B8C-83A1-F6EECF244321}">
                <p14:modId xmlns:p14="http://schemas.microsoft.com/office/powerpoint/2010/main" val="238237153"/>
              </p:ext>
            </p:extLst>
          </p:nvPr>
        </p:nvGraphicFramePr>
        <p:xfrm>
          <a:off x="2359025" y="1677988"/>
          <a:ext cx="7466013" cy="4811712"/>
        </p:xfrm>
        <a:graphic>
          <a:graphicData uri="http://schemas.openxmlformats.org/presentationml/2006/ole">
            <mc:AlternateContent xmlns:mc="http://schemas.openxmlformats.org/markup-compatibility/2006">
              <mc:Choice xmlns:v="urn:schemas-microsoft-com:vml" Requires="v">
                <p:oleObj spid="_x0000_s14359" name="Equation" r:id="rId4" imgW="3644640" imgH="2349360" progId="Equation.DSMT4">
                  <p:embed/>
                </p:oleObj>
              </mc:Choice>
              <mc:Fallback>
                <p:oleObj name="Equation" r:id="rId4" imgW="3644640" imgH="2349360" progId="Equation.DSMT4">
                  <p:embed/>
                  <p:pic>
                    <p:nvPicPr>
                      <p:cNvPr id="0" name=""/>
                      <p:cNvPicPr/>
                      <p:nvPr/>
                    </p:nvPicPr>
                    <p:blipFill>
                      <a:blip r:embed="rId5"/>
                      <a:stretch>
                        <a:fillRect/>
                      </a:stretch>
                    </p:blipFill>
                    <p:spPr>
                      <a:xfrm>
                        <a:off x="2359025" y="1677988"/>
                        <a:ext cx="7466013" cy="4811712"/>
                      </a:xfrm>
                      <a:prstGeom prst="rect">
                        <a:avLst/>
                      </a:prstGeom>
                    </p:spPr>
                  </p:pic>
                </p:oleObj>
              </mc:Fallback>
            </mc:AlternateContent>
          </a:graphicData>
        </a:graphic>
      </p:graphicFrame>
    </p:spTree>
    <p:extLst>
      <p:ext uri="{BB962C8B-B14F-4D97-AF65-F5344CB8AC3E}">
        <p14:creationId xmlns:p14="http://schemas.microsoft.com/office/powerpoint/2010/main" val="1906086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FB7707A-6A89-4C99-A9F5-EEC12B9E855C}" type="slidenum">
              <a:rPr lang="en-US"/>
              <a:pPr/>
              <a:t>9</a:t>
            </a:fld>
            <a:endParaRPr lang="en-US"/>
          </a:p>
        </p:txBody>
      </p:sp>
      <p:sp>
        <p:nvSpPr>
          <p:cNvPr id="178178" name="Rectangle 2"/>
          <p:cNvSpPr>
            <a:spLocks noGrp="1" noChangeArrowheads="1"/>
          </p:cNvSpPr>
          <p:nvPr>
            <p:ph type="title"/>
          </p:nvPr>
        </p:nvSpPr>
        <p:spPr/>
        <p:txBody>
          <a:bodyPr/>
          <a:lstStyle/>
          <a:p>
            <a:r>
              <a:rPr lang="en-US"/>
              <a:t>Current density vector (Hardy 1963)</a:t>
            </a:r>
          </a:p>
        </p:txBody>
      </p:sp>
      <p:graphicFrame>
        <p:nvGraphicFramePr>
          <p:cNvPr id="178180" name="Object 4"/>
          <p:cNvGraphicFramePr>
            <a:graphicFrameLocks noGrp="1" noChangeAspect="1"/>
          </p:cNvGraphicFramePr>
          <p:nvPr>
            <p:ph idx="1"/>
            <p:extLst>
              <p:ext uri="{D42A27DB-BD31-4B8C-83A1-F6EECF244321}">
                <p14:modId xmlns:p14="http://schemas.microsoft.com/office/powerpoint/2010/main" val="593574152"/>
              </p:ext>
            </p:extLst>
          </p:nvPr>
        </p:nvGraphicFramePr>
        <p:xfrm>
          <a:off x="3010269" y="1923218"/>
          <a:ext cx="6545302" cy="3311371"/>
        </p:xfrm>
        <a:graphic>
          <a:graphicData uri="http://schemas.openxmlformats.org/presentationml/2006/ole">
            <mc:AlternateContent xmlns:mc="http://schemas.openxmlformats.org/markup-compatibility/2006">
              <mc:Choice xmlns:v="urn:schemas-microsoft-com:vml" Requires="v">
                <p:oleObj spid="_x0000_s3132" name="Equation" r:id="rId3" imgW="3238200" imgH="1638000" progId="Equation.DSMT4">
                  <p:embed/>
                </p:oleObj>
              </mc:Choice>
              <mc:Fallback>
                <p:oleObj name="Equation" r:id="rId3" imgW="3238200" imgH="1638000" progId="Equation.DSMT4">
                  <p:embed/>
                  <p:pic>
                    <p:nvPicPr>
                      <p:cNvPr id="178180" name="Object 4"/>
                      <p:cNvPicPr>
                        <a:picLocks noChangeAspect="1" noChangeArrowheads="1"/>
                      </p:cNvPicPr>
                      <p:nvPr/>
                    </p:nvPicPr>
                    <p:blipFill>
                      <a:blip r:embed="rId4"/>
                      <a:srcRect/>
                      <a:stretch>
                        <a:fillRect/>
                      </a:stretch>
                    </p:blipFill>
                    <p:spPr bwMode="auto">
                      <a:xfrm>
                        <a:off x="3010269" y="1923218"/>
                        <a:ext cx="6545302" cy="3311371"/>
                      </a:xfrm>
                      <a:prstGeom prst="rect">
                        <a:avLst/>
                      </a:prstGeom>
                      <a:noFill/>
                    </p:spPr>
                  </p:pic>
                </p:oleObj>
              </mc:Fallback>
            </mc:AlternateContent>
          </a:graphicData>
        </a:graphic>
      </p:graphicFrame>
      <p:sp>
        <p:nvSpPr>
          <p:cNvPr id="5" name="TextBox 4"/>
          <p:cNvSpPr txBox="1"/>
          <p:nvPr/>
        </p:nvSpPr>
        <p:spPr>
          <a:xfrm>
            <a:off x="6096000" y="4896035"/>
            <a:ext cx="3657600" cy="677108"/>
          </a:xfrm>
          <a:prstGeom prst="rect">
            <a:avLst/>
          </a:prstGeom>
          <a:noFill/>
        </p:spPr>
        <p:txBody>
          <a:bodyPr wrap="square" rtlCol="0">
            <a:spAutoFit/>
          </a:bodyPr>
          <a:lstStyle/>
          <a:p>
            <a:r>
              <a:rPr lang="en-US" dirty="0"/>
              <a:t>It turns out that </a:t>
            </a:r>
            <a:r>
              <a:rPr lang="en-US" i="1" dirty="0" err="1"/>
              <a:t>aa</a:t>
            </a:r>
            <a:r>
              <a:rPr lang="en-US" dirty="0"/>
              <a:t> and </a:t>
            </a:r>
            <a:r>
              <a:rPr lang="en-US" i="1" dirty="0" err="1"/>
              <a:t>a</a:t>
            </a:r>
            <a:r>
              <a:rPr lang="en-US" sz="1400" baseline="30000" dirty="0" err="1"/>
              <a:t>+</a:t>
            </a:r>
            <a:r>
              <a:rPr lang="en-US" sz="2000" i="1" dirty="0" err="1"/>
              <a:t>a</a:t>
            </a:r>
            <a:r>
              <a:rPr lang="en-US" sz="1400" baseline="30000" dirty="0"/>
              <a:t>+</a:t>
            </a:r>
            <a:r>
              <a:rPr lang="en-US" dirty="0"/>
              <a:t> terms also contribute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5367924D-EBC6-4393-BFBF-2F8A0DC4894E}" type="slidenum">
              <a:rPr lang="en-US"/>
              <a:pPr/>
              <a:t>10</a:t>
            </a:fld>
            <a:endParaRPr lang="en-US"/>
          </a:p>
        </p:txBody>
      </p:sp>
      <p:sp>
        <p:nvSpPr>
          <p:cNvPr id="180226" name="Rectangle 2"/>
          <p:cNvSpPr>
            <a:spLocks noGrp="1" noChangeArrowheads="1"/>
          </p:cNvSpPr>
          <p:nvPr>
            <p:ph type="title"/>
          </p:nvPr>
        </p:nvSpPr>
        <p:spPr/>
        <p:txBody>
          <a:bodyPr/>
          <a:lstStyle/>
          <a:p>
            <a:r>
              <a:rPr lang="en-US"/>
              <a:t>Green-Kubo formula</a:t>
            </a:r>
          </a:p>
        </p:txBody>
      </p:sp>
      <p:graphicFrame>
        <p:nvGraphicFramePr>
          <p:cNvPr id="180228" name="Object 4"/>
          <p:cNvGraphicFramePr>
            <a:graphicFrameLocks noGrp="1" noChangeAspect="1"/>
          </p:cNvGraphicFramePr>
          <p:nvPr>
            <p:ph idx="1"/>
            <p:extLst>
              <p:ext uri="{D42A27DB-BD31-4B8C-83A1-F6EECF244321}">
                <p14:modId xmlns:p14="http://schemas.microsoft.com/office/powerpoint/2010/main" val="4198488970"/>
              </p:ext>
            </p:extLst>
          </p:nvPr>
        </p:nvGraphicFramePr>
        <p:xfrm>
          <a:off x="2842457" y="1822502"/>
          <a:ext cx="8334529" cy="4219219"/>
        </p:xfrm>
        <a:graphic>
          <a:graphicData uri="http://schemas.openxmlformats.org/presentationml/2006/ole">
            <mc:AlternateContent xmlns:mc="http://schemas.openxmlformats.org/markup-compatibility/2006">
              <mc:Choice xmlns:v="urn:schemas-microsoft-com:vml" Requires="v">
                <p:oleObj spid="_x0000_s4157" name="Equation" r:id="rId3" imgW="4012920" imgH="2031840" progId="Equation.DSMT4">
                  <p:embed/>
                </p:oleObj>
              </mc:Choice>
              <mc:Fallback>
                <p:oleObj name="Equation" r:id="rId3" imgW="4012920" imgH="2031840" progId="Equation.DSMT4">
                  <p:embed/>
                  <p:pic>
                    <p:nvPicPr>
                      <p:cNvPr id="180228" name="Object 4"/>
                      <p:cNvPicPr>
                        <a:picLocks noChangeAspect="1" noChangeArrowheads="1"/>
                      </p:cNvPicPr>
                      <p:nvPr/>
                    </p:nvPicPr>
                    <p:blipFill>
                      <a:blip r:embed="rId4"/>
                      <a:srcRect/>
                      <a:stretch>
                        <a:fillRect/>
                      </a:stretch>
                    </p:blipFill>
                    <p:spPr bwMode="auto">
                      <a:xfrm>
                        <a:off x="2842457" y="1822502"/>
                        <a:ext cx="8334529" cy="4219219"/>
                      </a:xfrm>
                      <a:prstGeom prst="rect">
                        <a:avLst/>
                      </a:prstGeom>
                      <a:noFill/>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6475F266-F7C5-4F84-B785-2D51F0BEA9C3}" type="slidenum">
              <a:rPr lang="en-US"/>
              <a:pPr/>
              <a:t>11</a:t>
            </a:fld>
            <a:endParaRPr lang="en-US"/>
          </a:p>
        </p:txBody>
      </p:sp>
      <p:sp>
        <p:nvSpPr>
          <p:cNvPr id="175106" name="Rectangle 2"/>
          <p:cNvSpPr>
            <a:spLocks noGrp="1" noChangeArrowheads="1"/>
          </p:cNvSpPr>
          <p:nvPr>
            <p:ph type="title"/>
          </p:nvPr>
        </p:nvSpPr>
        <p:spPr/>
        <p:txBody>
          <a:bodyPr/>
          <a:lstStyle/>
          <a:p>
            <a:r>
              <a:rPr lang="en-US"/>
              <a:t>Thermal Hall conductivity, Green-Kubo formula</a:t>
            </a:r>
          </a:p>
        </p:txBody>
      </p:sp>
      <p:pic>
        <p:nvPicPr>
          <p:cNvPr id="175107" name="Picture 3" descr="fig3"/>
          <p:cNvPicPr>
            <a:picLocks noGrp="1" noChangeAspect="1" noChangeArrowheads="1"/>
          </p:cNvPicPr>
          <p:nvPr>
            <p:ph sz="half" idx="1"/>
          </p:nvPr>
        </p:nvPicPr>
        <p:blipFill>
          <a:blip r:embed="rId3" cstate="print"/>
          <a:srcRect/>
          <a:stretch>
            <a:fillRect/>
          </a:stretch>
        </p:blipFill>
        <p:spPr>
          <a:xfrm>
            <a:off x="1676400" y="1801814"/>
            <a:ext cx="6934200" cy="4675187"/>
          </a:xfrm>
        </p:spPr>
      </p:pic>
      <p:sp>
        <p:nvSpPr>
          <p:cNvPr id="175108" name="Text Box 4"/>
          <p:cNvSpPr txBox="1">
            <a:spLocks noChangeArrowheads="1"/>
          </p:cNvSpPr>
          <p:nvPr/>
        </p:nvSpPr>
        <p:spPr bwMode="auto">
          <a:xfrm>
            <a:off x="8763000" y="1828800"/>
            <a:ext cx="1600200" cy="923330"/>
          </a:xfrm>
          <a:prstGeom prst="rect">
            <a:avLst/>
          </a:prstGeom>
          <a:noFill/>
          <a:ln w="9525">
            <a:noFill/>
            <a:miter lim="800000"/>
            <a:headEnd/>
            <a:tailEnd/>
          </a:ln>
          <a:effectLst/>
        </p:spPr>
        <p:txBody>
          <a:bodyPr>
            <a:spAutoFit/>
          </a:bodyPr>
          <a:lstStyle/>
          <a:p>
            <a:pPr>
              <a:spcBef>
                <a:spcPct val="50000"/>
              </a:spcBef>
            </a:pPr>
            <a:r>
              <a:rPr lang="en-US" dirty="0"/>
              <a:t>J S Wang and L Zhang, PRB 80, 012301 (2009).  </a:t>
            </a:r>
          </a:p>
        </p:txBody>
      </p:sp>
      <p:graphicFrame>
        <p:nvGraphicFramePr>
          <p:cNvPr id="175109" name="Object 5"/>
          <p:cNvGraphicFramePr>
            <a:graphicFrameLocks noGrp="1" noChangeAspect="1"/>
          </p:cNvGraphicFramePr>
          <p:nvPr>
            <p:ph sz="half" idx="2"/>
            <p:extLst>
              <p:ext uri="{D42A27DB-BD31-4B8C-83A1-F6EECF244321}">
                <p14:modId xmlns:p14="http://schemas.microsoft.com/office/powerpoint/2010/main" val="3024978122"/>
              </p:ext>
            </p:extLst>
          </p:nvPr>
        </p:nvGraphicFramePr>
        <p:xfrm>
          <a:off x="5908675" y="3736975"/>
          <a:ext cx="4267200" cy="1943100"/>
        </p:xfrm>
        <a:graphic>
          <a:graphicData uri="http://schemas.openxmlformats.org/presentationml/2006/ole">
            <mc:AlternateContent xmlns:mc="http://schemas.openxmlformats.org/markup-compatibility/2006">
              <mc:Choice xmlns:v="urn:schemas-microsoft-com:vml" Requires="v">
                <p:oleObj spid="_x0000_s5178" name="Equation" r:id="rId4" imgW="2984400" imgH="1358640" progId="Equation.DSMT4">
                  <p:embed/>
                </p:oleObj>
              </mc:Choice>
              <mc:Fallback>
                <p:oleObj name="Equation" r:id="rId4" imgW="2984400" imgH="1358640" progId="Equation.DSMT4">
                  <p:embed/>
                  <p:pic>
                    <p:nvPicPr>
                      <p:cNvPr id="175109" name="Object 5"/>
                      <p:cNvPicPr>
                        <a:picLocks noChangeAspect="1" noChangeArrowheads="1"/>
                      </p:cNvPicPr>
                      <p:nvPr/>
                    </p:nvPicPr>
                    <p:blipFill>
                      <a:blip r:embed="rId5"/>
                      <a:srcRect/>
                      <a:stretch>
                        <a:fillRect/>
                      </a:stretch>
                    </p:blipFill>
                    <p:spPr bwMode="auto">
                      <a:xfrm>
                        <a:off x="5908675" y="3736975"/>
                        <a:ext cx="4267200" cy="1943100"/>
                      </a:xfrm>
                      <a:prstGeom prst="rect">
                        <a:avLst/>
                      </a:prstGeom>
                      <a:solidFill>
                        <a:schemeClr val="bg1">
                          <a:alpha val="82001"/>
                        </a:schemeClr>
                      </a:solidFill>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C1734-9C39-47FB-AB40-3D4997D797D1}"/>
              </a:ext>
            </a:extLst>
          </p:cNvPr>
          <p:cNvSpPr>
            <a:spLocks noGrp="1"/>
          </p:cNvSpPr>
          <p:nvPr>
            <p:ph type="title"/>
          </p:nvPr>
        </p:nvSpPr>
        <p:spPr/>
        <p:txBody>
          <a:bodyPr/>
          <a:lstStyle/>
          <a:p>
            <a:r>
              <a:rPr lang="en-US" dirty="0"/>
              <a:t>NaCl result </a:t>
            </a:r>
          </a:p>
        </p:txBody>
      </p:sp>
      <p:pic>
        <p:nvPicPr>
          <p:cNvPr id="5" name="Picture 4" descr="Chart, histogram&#10;&#10;Description automatically generated">
            <a:extLst>
              <a:ext uri="{FF2B5EF4-FFF2-40B4-BE49-F238E27FC236}">
                <a16:creationId xmlns:a16="http://schemas.microsoft.com/office/drawing/2014/main" id="{8621D27F-0108-47AA-8395-ECE4491C1632}"/>
              </a:ext>
            </a:extLst>
          </p:cNvPr>
          <p:cNvPicPr>
            <a:picLocks noChangeAspect="1"/>
          </p:cNvPicPr>
          <p:nvPr/>
        </p:nvPicPr>
        <p:blipFill>
          <a:blip r:embed="rId2"/>
          <a:stretch>
            <a:fillRect/>
          </a:stretch>
        </p:blipFill>
        <p:spPr>
          <a:xfrm>
            <a:off x="750578" y="1690688"/>
            <a:ext cx="7105798" cy="4965633"/>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107EAF9-FCD2-494A-86C2-5903B93B06B4}"/>
                  </a:ext>
                </a:extLst>
              </p:cNvPr>
              <p:cNvSpPr txBox="1"/>
              <p:nvPr/>
            </p:nvSpPr>
            <p:spPr>
              <a:xfrm>
                <a:off x="8326249" y="1772576"/>
                <a:ext cx="2713653" cy="4370427"/>
              </a:xfrm>
              <a:prstGeom prst="rect">
                <a:avLst/>
              </a:prstGeom>
              <a:noFill/>
            </p:spPr>
            <p:txBody>
              <a:bodyPr wrap="square" rtlCol="0">
                <a:spAutoFit/>
              </a:bodyPr>
              <a:lstStyle/>
              <a:p>
                <a:r>
                  <a:rPr lang="en-US" sz="2000" dirty="0"/>
                  <a:t>NaCl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𝜅</m:t>
                        </m:r>
                      </m:e>
                      <m:sub>
                        <m:r>
                          <a:rPr lang="en-US" sz="2000" b="0" i="1" smtClean="0">
                            <a:latin typeface="Cambria Math" panose="02040503050406030204" pitchFamily="18" charset="0"/>
                          </a:rPr>
                          <m:t>𝑥𝑦</m:t>
                        </m:r>
                      </m:sub>
                    </m:sSub>
                  </m:oMath>
                </a14:m>
                <a:r>
                  <a:rPr lang="en-US" sz="2000" dirty="0"/>
                  <a:t> based on Kubo formula.  The phonon parameters are based on GULP with Coulombic and Lennard-Jones like potential. “Phonon Hall effect in ionic crystals in the presence of static magnetic field,” B. K. Agarwalla, et al, Eur. Phys. J. B 81, 197 (2011).</a:t>
                </a:r>
              </a:p>
              <a:p>
                <a:endParaRPr lang="en-US" dirty="0"/>
              </a:p>
            </p:txBody>
          </p:sp>
        </mc:Choice>
        <mc:Fallback xmlns="">
          <p:sp>
            <p:nvSpPr>
              <p:cNvPr id="6" name="TextBox 5">
                <a:extLst>
                  <a:ext uri="{FF2B5EF4-FFF2-40B4-BE49-F238E27FC236}">
                    <a16:creationId xmlns:a16="http://schemas.microsoft.com/office/drawing/2014/main" id="{2107EAF9-FCD2-494A-86C2-5903B93B06B4}"/>
                  </a:ext>
                </a:extLst>
              </p:cNvPr>
              <p:cNvSpPr txBox="1">
                <a:spLocks noRot="1" noChangeAspect="1" noMove="1" noResize="1" noEditPoints="1" noAdjustHandles="1" noChangeArrowheads="1" noChangeShapeType="1" noTextEdit="1"/>
              </p:cNvSpPr>
              <p:nvPr/>
            </p:nvSpPr>
            <p:spPr>
              <a:xfrm>
                <a:off x="8326249" y="1772576"/>
                <a:ext cx="2713653" cy="4370427"/>
              </a:xfrm>
              <a:prstGeom prst="rect">
                <a:avLst/>
              </a:prstGeom>
              <a:blipFill>
                <a:blip r:embed="rId3"/>
                <a:stretch>
                  <a:fillRect l="-2472" t="-697" r="-3146"/>
                </a:stretch>
              </a:blipFill>
            </p:spPr>
            <p:txBody>
              <a:bodyPr/>
              <a:lstStyle/>
              <a:p>
                <a:r>
                  <a:rPr lang="en-US">
                    <a:noFill/>
                  </a:rPr>
                  <a:t> </a:t>
                </a:r>
              </a:p>
            </p:txBody>
          </p:sp>
        </mc:Fallback>
      </mc:AlternateContent>
    </p:spTree>
    <p:extLst>
      <p:ext uri="{BB962C8B-B14F-4D97-AF65-F5344CB8AC3E}">
        <p14:creationId xmlns:p14="http://schemas.microsoft.com/office/powerpoint/2010/main" val="3651688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35A04CF-97D4-4FF7-B359-C546B1F6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E002910-E56E-4DA3-A1B9-6ACA936B3EF0}"/>
              </a:ext>
            </a:extLst>
          </p:cNvPr>
          <p:cNvSpPr>
            <a:spLocks noGrp="1"/>
          </p:cNvSpPr>
          <p:nvPr>
            <p:ph type="title"/>
          </p:nvPr>
        </p:nvSpPr>
        <p:spPr>
          <a:xfrm>
            <a:off x="804672" y="1412489"/>
            <a:ext cx="2871095" cy="2156621"/>
          </a:xfrm>
        </p:spPr>
        <p:txBody>
          <a:bodyPr anchor="t">
            <a:normAutofit/>
          </a:bodyPr>
          <a:lstStyle/>
          <a:p>
            <a:r>
              <a:rPr lang="en-US" sz="3600" dirty="0">
                <a:solidFill>
                  <a:srgbClr val="FFFFFF"/>
                </a:solidFill>
              </a:rPr>
              <a:t>Berry Phase/Berry Curvature </a:t>
            </a:r>
          </a:p>
        </p:txBody>
      </p:sp>
      <p:sp>
        <p:nvSpPr>
          <p:cNvPr id="4" name="Content Placeholder 3">
            <a:extLst>
              <a:ext uri="{FF2B5EF4-FFF2-40B4-BE49-F238E27FC236}">
                <a16:creationId xmlns:a16="http://schemas.microsoft.com/office/drawing/2014/main" id="{F99DE344-E4F7-46B2-A4C1-46E57329C6FF}"/>
              </a:ext>
            </a:extLst>
          </p:cNvPr>
          <p:cNvSpPr>
            <a:spLocks noGrp="1"/>
          </p:cNvSpPr>
          <p:nvPr>
            <p:ph sz="half" idx="1"/>
          </p:nvPr>
        </p:nvSpPr>
        <p:spPr>
          <a:xfrm>
            <a:off x="4611165" y="1356503"/>
            <a:ext cx="2926080" cy="4363844"/>
          </a:xfrm>
        </p:spPr>
        <p:txBody>
          <a:bodyPr>
            <a:normAutofit/>
          </a:bodyPr>
          <a:lstStyle/>
          <a:p>
            <a:r>
              <a:rPr lang="en-US" sz="2000" dirty="0"/>
              <a:t>Important observation:  We cannot use only positive frequency </a:t>
            </a:r>
            <a:r>
              <a:rPr lang="en-US" sz="2000" dirty="0">
                <a:sym typeface="Symbol" panose="05050102010706020507" pitchFamily="18" charset="2"/>
              </a:rPr>
              <a:t> </a:t>
            </a:r>
            <a:r>
              <a:rPr lang="en-US" sz="2000" dirty="0"/>
              <a:t>and polarization </a:t>
            </a:r>
            <a:r>
              <a:rPr lang="en-US" sz="2000" i="1" dirty="0"/>
              <a:t>e</a:t>
            </a:r>
            <a:r>
              <a:rPr lang="en-US" sz="2000" dirty="0"/>
              <a:t> to define Berry phase/curvature.   </a:t>
            </a:r>
          </a:p>
          <a:p>
            <a:endParaRPr lang="en-US" sz="2000" dirty="0"/>
          </a:p>
          <a:p>
            <a:r>
              <a:rPr lang="en-US" sz="2000" dirty="0"/>
              <a:t>We need positive and negative frequencies, and </a:t>
            </a:r>
            <a:r>
              <a:rPr lang="en-US" sz="2000" i="1" dirty="0"/>
              <a:t>u</a:t>
            </a:r>
            <a:r>
              <a:rPr lang="en-US" sz="2000" dirty="0"/>
              <a:t> and </a:t>
            </a:r>
            <a:r>
              <a:rPr lang="en-US" sz="2000" i="1" dirty="0"/>
              <a:t>p</a:t>
            </a:r>
            <a:r>
              <a:rPr lang="en-US" sz="2000" dirty="0"/>
              <a:t> (or d</a:t>
            </a:r>
            <a:r>
              <a:rPr lang="en-US" sz="2000" i="1" dirty="0"/>
              <a:t>u</a:t>
            </a:r>
            <a:r>
              <a:rPr lang="en-US" sz="2000" dirty="0"/>
              <a:t>/d</a:t>
            </a:r>
            <a:r>
              <a:rPr lang="en-US" sz="2000" i="1" dirty="0"/>
              <a:t>t</a:t>
            </a:r>
            <a:r>
              <a:rPr lang="en-US" sz="2000" dirty="0"/>
              <a:t>) to define Berry curvature </a:t>
            </a:r>
            <a:r>
              <a:rPr lang="en-US" sz="2000" dirty="0">
                <a:sym typeface="Symbol" panose="05050102010706020507" pitchFamily="18" charset="2"/>
              </a:rPr>
              <a:t>.</a:t>
            </a:r>
            <a:endParaRPr lang="en-US" sz="2000" dirty="0"/>
          </a:p>
        </p:txBody>
      </p:sp>
      <p:pic>
        <p:nvPicPr>
          <p:cNvPr id="5" name="Picture 4">
            <a:extLst>
              <a:ext uri="{FF2B5EF4-FFF2-40B4-BE49-F238E27FC236}">
                <a16:creationId xmlns:a16="http://schemas.microsoft.com/office/drawing/2014/main" id="{91AAB09A-9EB4-4792-A537-B996BD5CA8A3}"/>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7521369" y="485895"/>
            <a:ext cx="4422038" cy="5731839"/>
          </a:xfrm>
          <a:prstGeom prst="rect">
            <a:avLst/>
          </a:prstGeom>
          <a:solidFill>
            <a:schemeClr val="bg1"/>
          </a:solidFill>
        </p:spPr>
      </p:pic>
    </p:spTree>
    <p:extLst>
      <p:ext uri="{BB962C8B-B14F-4D97-AF65-F5344CB8AC3E}">
        <p14:creationId xmlns:p14="http://schemas.microsoft.com/office/powerpoint/2010/main" val="2735964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20A465-7BA4-44F7-923D-BEECD3B0BF49}"/>
              </a:ext>
            </a:extLst>
          </p:cNvPr>
          <p:cNvSpPr>
            <a:spLocks noGrp="1"/>
          </p:cNvSpPr>
          <p:nvPr>
            <p:ph type="title"/>
          </p:nvPr>
        </p:nvSpPr>
        <p:spPr/>
        <p:txBody>
          <a:bodyPr/>
          <a:lstStyle/>
          <a:p>
            <a:r>
              <a:rPr lang="en-US" dirty="0"/>
              <a:t>Berry phases</a:t>
            </a:r>
          </a:p>
        </p:txBody>
      </p:sp>
      <p:graphicFrame>
        <p:nvGraphicFramePr>
          <p:cNvPr id="7" name="Object 6">
            <a:extLst>
              <a:ext uri="{FF2B5EF4-FFF2-40B4-BE49-F238E27FC236}">
                <a16:creationId xmlns:a16="http://schemas.microsoft.com/office/drawing/2014/main" id="{1324B05B-CDE4-4499-9683-1956BFFBCEFE}"/>
              </a:ext>
            </a:extLst>
          </p:cNvPr>
          <p:cNvGraphicFramePr>
            <a:graphicFrameLocks noChangeAspect="1"/>
          </p:cNvGraphicFramePr>
          <p:nvPr>
            <p:extLst>
              <p:ext uri="{D42A27DB-BD31-4B8C-83A1-F6EECF244321}">
                <p14:modId xmlns:p14="http://schemas.microsoft.com/office/powerpoint/2010/main" val="2414996984"/>
              </p:ext>
            </p:extLst>
          </p:nvPr>
        </p:nvGraphicFramePr>
        <p:xfrm>
          <a:off x="1031875" y="1620838"/>
          <a:ext cx="5568950" cy="4108450"/>
        </p:xfrm>
        <a:graphic>
          <a:graphicData uri="http://schemas.openxmlformats.org/presentationml/2006/ole">
            <mc:AlternateContent xmlns:mc="http://schemas.openxmlformats.org/markup-compatibility/2006">
              <mc:Choice xmlns:v="urn:schemas-microsoft-com:vml" Requires="v">
                <p:oleObj spid="_x0000_s8247" name="Equation" r:id="rId4" imgW="2616120" imgH="1930320" progId="Equation.DSMT4">
                  <p:embed/>
                </p:oleObj>
              </mc:Choice>
              <mc:Fallback>
                <p:oleObj name="Equation" r:id="rId4" imgW="2616120" imgH="1930320" progId="Equation.DSMT4">
                  <p:embed/>
                  <p:pic>
                    <p:nvPicPr>
                      <p:cNvPr id="0" name=""/>
                      <p:cNvPicPr/>
                      <p:nvPr/>
                    </p:nvPicPr>
                    <p:blipFill>
                      <a:blip r:embed="rId5"/>
                      <a:stretch>
                        <a:fillRect/>
                      </a:stretch>
                    </p:blipFill>
                    <p:spPr>
                      <a:xfrm>
                        <a:off x="1031875" y="1620838"/>
                        <a:ext cx="5568950" cy="410845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FC64962-EA47-468C-8093-B4C319235576}"/>
                  </a:ext>
                </a:extLst>
              </p:cNvPr>
              <p:cNvSpPr txBox="1"/>
              <p:nvPr/>
            </p:nvSpPr>
            <p:spPr>
              <a:xfrm>
                <a:off x="9715299" y="3456742"/>
                <a:ext cx="80030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0" smtClean="0">
                              <a:latin typeface="Cambria Math" panose="02040503050406030204" pitchFamily="18" charset="0"/>
                            </a:rPr>
                            <m:t>|</m:t>
                          </m:r>
                          <m:r>
                            <m:rPr>
                              <m:sty m:val="p"/>
                            </m:rPr>
                            <a:rPr lang="en-US" b="0" i="0" smtClean="0">
                              <a:latin typeface="Cambria Math" panose="02040503050406030204" pitchFamily="18" charset="0"/>
                            </a:rPr>
                            <m:t>Ψ</m:t>
                          </m:r>
                        </m:e>
                        <m:sub>
                          <m:r>
                            <a:rPr lang="en-US" b="0" i="1" smtClean="0">
                              <a:latin typeface="Cambria Math" panose="02040503050406030204" pitchFamily="18" charset="0"/>
                            </a:rPr>
                            <m:t>1</m:t>
                          </m:r>
                        </m:sub>
                      </m:sSub>
                      <m:r>
                        <a:rPr lang="en-US" b="0" i="1" smtClean="0">
                          <a:latin typeface="Cambria Math" panose="02040503050406030204" pitchFamily="18" charset="0"/>
                        </a:rPr>
                        <m:t>&gt;</m:t>
                      </m:r>
                    </m:oMath>
                  </m:oMathPara>
                </a14:m>
                <a:endParaRPr lang="en-US" dirty="0"/>
              </a:p>
            </p:txBody>
          </p:sp>
        </mc:Choice>
        <mc:Fallback xmlns="">
          <p:sp>
            <p:nvSpPr>
              <p:cNvPr id="8" name="TextBox 7">
                <a:extLst>
                  <a:ext uri="{FF2B5EF4-FFF2-40B4-BE49-F238E27FC236}">
                    <a16:creationId xmlns:a16="http://schemas.microsoft.com/office/drawing/2014/main" id="{5FC64962-EA47-468C-8093-B4C319235576}"/>
                  </a:ext>
                </a:extLst>
              </p:cNvPr>
              <p:cNvSpPr txBox="1">
                <a:spLocks noRot="1" noChangeAspect="1" noMove="1" noResize="1" noEditPoints="1" noAdjustHandles="1" noChangeArrowheads="1" noChangeShapeType="1" noTextEdit="1"/>
              </p:cNvSpPr>
              <p:nvPr/>
            </p:nvSpPr>
            <p:spPr>
              <a:xfrm>
                <a:off x="9715299" y="3456742"/>
                <a:ext cx="800301" cy="369332"/>
              </a:xfrm>
              <a:prstGeom prst="rect">
                <a:avLst/>
              </a:prstGeom>
              <a:blipFill>
                <a:blip r:embed="rId6"/>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2ECAD73-BE07-47D6-B8E0-1DB271B1C860}"/>
                  </a:ext>
                </a:extLst>
              </p:cNvPr>
              <p:cNvSpPr txBox="1"/>
              <p:nvPr/>
            </p:nvSpPr>
            <p:spPr>
              <a:xfrm>
                <a:off x="7405049" y="4014393"/>
                <a:ext cx="80030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0" smtClean="0">
                              <a:latin typeface="Cambria Math" panose="02040503050406030204" pitchFamily="18" charset="0"/>
                            </a:rPr>
                            <m:t>|</m:t>
                          </m:r>
                          <m:r>
                            <m:rPr>
                              <m:sty m:val="p"/>
                            </m:rPr>
                            <a:rPr lang="en-US" b="0" i="0" smtClean="0">
                              <a:latin typeface="Cambria Math" panose="02040503050406030204" pitchFamily="18" charset="0"/>
                            </a:rPr>
                            <m:t>Ψ</m:t>
                          </m:r>
                        </m:e>
                        <m:sub>
                          <m:r>
                            <a:rPr lang="en-US" b="0" i="1" smtClean="0">
                              <a:latin typeface="Cambria Math" panose="02040503050406030204" pitchFamily="18" charset="0"/>
                            </a:rPr>
                            <m:t>3</m:t>
                          </m:r>
                        </m:sub>
                      </m:sSub>
                      <m:r>
                        <a:rPr lang="en-US" b="0" i="1" smtClean="0">
                          <a:latin typeface="Cambria Math" panose="02040503050406030204" pitchFamily="18" charset="0"/>
                        </a:rPr>
                        <m:t>&gt;</m:t>
                      </m:r>
                    </m:oMath>
                  </m:oMathPara>
                </a14:m>
                <a:endParaRPr lang="en-US" dirty="0"/>
              </a:p>
            </p:txBody>
          </p:sp>
        </mc:Choice>
        <mc:Fallback xmlns="">
          <p:sp>
            <p:nvSpPr>
              <p:cNvPr id="10" name="TextBox 9">
                <a:extLst>
                  <a:ext uri="{FF2B5EF4-FFF2-40B4-BE49-F238E27FC236}">
                    <a16:creationId xmlns:a16="http://schemas.microsoft.com/office/drawing/2014/main" id="{52ECAD73-BE07-47D6-B8E0-1DB271B1C860}"/>
                  </a:ext>
                </a:extLst>
              </p:cNvPr>
              <p:cNvSpPr txBox="1">
                <a:spLocks noRot="1" noChangeAspect="1" noMove="1" noResize="1" noEditPoints="1" noAdjustHandles="1" noChangeArrowheads="1" noChangeShapeType="1" noTextEdit="1"/>
              </p:cNvSpPr>
              <p:nvPr/>
            </p:nvSpPr>
            <p:spPr>
              <a:xfrm>
                <a:off x="7405049" y="4014393"/>
                <a:ext cx="800301" cy="369332"/>
              </a:xfrm>
              <a:prstGeom prst="rect">
                <a:avLst/>
              </a:prstGeom>
              <a:blipFill>
                <a:blip r:embed="rId7"/>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E15A6D6-8735-4BD3-9930-E9FDD7A5E335}"/>
                  </a:ext>
                </a:extLst>
              </p:cNvPr>
              <p:cNvSpPr txBox="1"/>
              <p:nvPr/>
            </p:nvSpPr>
            <p:spPr>
              <a:xfrm>
                <a:off x="8236324" y="1988155"/>
                <a:ext cx="80030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0" smtClean="0">
                              <a:latin typeface="Cambria Math" panose="02040503050406030204" pitchFamily="18" charset="0"/>
                            </a:rPr>
                            <m:t>|</m:t>
                          </m:r>
                          <m:r>
                            <m:rPr>
                              <m:sty m:val="p"/>
                            </m:rPr>
                            <a:rPr lang="en-US" b="0" i="0" smtClean="0">
                              <a:latin typeface="Cambria Math" panose="02040503050406030204" pitchFamily="18" charset="0"/>
                            </a:rPr>
                            <m:t>Ψ</m:t>
                          </m:r>
                        </m:e>
                        <m:sub>
                          <m:r>
                            <a:rPr lang="en-US" b="0" i="1" smtClean="0">
                              <a:latin typeface="Cambria Math" panose="02040503050406030204" pitchFamily="18" charset="0"/>
                            </a:rPr>
                            <m:t>2</m:t>
                          </m:r>
                        </m:sub>
                      </m:sSub>
                      <m:r>
                        <a:rPr lang="en-US" b="0" i="1" smtClean="0">
                          <a:latin typeface="Cambria Math" panose="02040503050406030204" pitchFamily="18" charset="0"/>
                        </a:rPr>
                        <m:t>&gt;</m:t>
                      </m:r>
                    </m:oMath>
                  </m:oMathPara>
                </a14:m>
                <a:endParaRPr lang="en-US" dirty="0"/>
              </a:p>
            </p:txBody>
          </p:sp>
        </mc:Choice>
        <mc:Fallback xmlns="">
          <p:sp>
            <p:nvSpPr>
              <p:cNvPr id="12" name="TextBox 11">
                <a:extLst>
                  <a:ext uri="{FF2B5EF4-FFF2-40B4-BE49-F238E27FC236}">
                    <a16:creationId xmlns:a16="http://schemas.microsoft.com/office/drawing/2014/main" id="{2E15A6D6-8735-4BD3-9930-E9FDD7A5E335}"/>
                  </a:ext>
                </a:extLst>
              </p:cNvPr>
              <p:cNvSpPr txBox="1">
                <a:spLocks noRot="1" noChangeAspect="1" noMove="1" noResize="1" noEditPoints="1" noAdjustHandles="1" noChangeArrowheads="1" noChangeShapeType="1" noTextEdit="1"/>
              </p:cNvSpPr>
              <p:nvPr/>
            </p:nvSpPr>
            <p:spPr>
              <a:xfrm>
                <a:off x="8236324" y="1988155"/>
                <a:ext cx="800301" cy="369332"/>
              </a:xfrm>
              <a:prstGeom prst="rect">
                <a:avLst/>
              </a:prstGeom>
              <a:blipFill>
                <a:blip r:embed="rId8"/>
                <a:stretch>
                  <a:fillRect b="-13115"/>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EA3CB284-C5E1-4A2F-BDE4-216DE80591B3}"/>
              </a:ext>
            </a:extLst>
          </p:cNvPr>
          <p:cNvCxnSpPr/>
          <p:nvPr/>
        </p:nvCxnSpPr>
        <p:spPr>
          <a:xfrm flipH="1" flipV="1">
            <a:off x="9036625" y="2566555"/>
            <a:ext cx="730830" cy="7273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2C061AD-49E3-4227-9C1F-F8053B65DBB0}"/>
              </a:ext>
            </a:extLst>
          </p:cNvPr>
          <p:cNvCxnSpPr/>
          <p:nvPr/>
        </p:nvCxnSpPr>
        <p:spPr>
          <a:xfrm flipH="1">
            <a:off x="7813964" y="2566555"/>
            <a:ext cx="498763" cy="12595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C34615A-6D93-43BC-9D9E-A20925A72EC8}"/>
              </a:ext>
            </a:extLst>
          </p:cNvPr>
          <p:cNvCxnSpPr>
            <a:stCxn id="10" idx="3"/>
          </p:cNvCxnSpPr>
          <p:nvPr/>
        </p:nvCxnSpPr>
        <p:spPr>
          <a:xfrm flipV="1">
            <a:off x="8205350" y="3699164"/>
            <a:ext cx="1312723" cy="499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B0EA6A2-0B28-4856-87D8-E7F33C82B207}"/>
              </a:ext>
            </a:extLst>
          </p:cNvPr>
          <p:cNvSpPr txBox="1"/>
          <p:nvPr/>
        </p:nvSpPr>
        <p:spPr>
          <a:xfrm>
            <a:off x="7065816" y="5122719"/>
            <a:ext cx="3938155" cy="646331"/>
          </a:xfrm>
          <a:prstGeom prst="rect">
            <a:avLst/>
          </a:prstGeom>
          <a:noFill/>
        </p:spPr>
        <p:txBody>
          <a:bodyPr wrap="square" rtlCol="0">
            <a:spAutoFit/>
          </a:bodyPr>
          <a:lstStyle/>
          <a:p>
            <a:r>
              <a:rPr lang="en-US" dirty="0"/>
              <a:t>The relative phase in a loop is invariant and has physical consequences.</a:t>
            </a:r>
          </a:p>
        </p:txBody>
      </p:sp>
    </p:spTree>
    <p:extLst>
      <p:ext uri="{BB962C8B-B14F-4D97-AF65-F5344CB8AC3E}">
        <p14:creationId xmlns:p14="http://schemas.microsoft.com/office/powerpoint/2010/main" val="2450045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Berry curvature</a:t>
            </a:r>
          </a:p>
        </p:txBody>
      </p:sp>
      <p:sp>
        <p:nvSpPr>
          <p:cNvPr id="4" name="Slide Number Placeholder 3"/>
          <p:cNvSpPr>
            <a:spLocks noGrp="1"/>
          </p:cNvSpPr>
          <p:nvPr>
            <p:ph type="sldNum" sz="quarter" idx="12"/>
          </p:nvPr>
        </p:nvSpPr>
        <p:spPr/>
        <p:txBody>
          <a:bodyPr/>
          <a:lstStyle/>
          <a:p>
            <a:fld id="{66EE3CB5-C27D-41A8-8A7E-F3FFBE7672D6}" type="slidenum">
              <a:rPr lang="en-US" smtClean="0"/>
              <a:pPr/>
              <a:t>15</a:t>
            </a:fld>
            <a:endParaRPr lang="en-US"/>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2138083595"/>
              </p:ext>
            </p:extLst>
          </p:nvPr>
        </p:nvGraphicFramePr>
        <p:xfrm>
          <a:off x="2978150" y="1730375"/>
          <a:ext cx="6858000" cy="4411663"/>
        </p:xfrm>
        <a:graphic>
          <a:graphicData uri="http://schemas.openxmlformats.org/presentationml/2006/ole">
            <mc:AlternateContent xmlns:mc="http://schemas.openxmlformats.org/markup-compatibility/2006">
              <mc:Choice xmlns:v="urn:schemas-microsoft-com:vml" Requires="v">
                <p:oleObj spid="_x0000_s6205" name="Equation" r:id="rId4" imgW="2527200" imgH="1625400" progId="Equation.DSMT4">
                  <p:embed/>
                </p:oleObj>
              </mc:Choice>
              <mc:Fallback>
                <p:oleObj name="Equation" r:id="rId4" imgW="2527200" imgH="1625400" progId="Equation.DSMT4">
                  <p:embed/>
                  <p:pic>
                    <p:nvPicPr>
                      <p:cNvPr id="5" name="Content Placeholder 4"/>
                      <p:cNvPicPr>
                        <a:picLocks noChangeAspect="1" noChangeArrowheads="1"/>
                      </p:cNvPicPr>
                      <p:nvPr/>
                    </p:nvPicPr>
                    <p:blipFill>
                      <a:blip r:embed="rId5"/>
                      <a:srcRect/>
                      <a:stretch>
                        <a:fillRect/>
                      </a:stretch>
                    </p:blipFill>
                    <p:spPr bwMode="auto">
                      <a:xfrm>
                        <a:off x="2978150" y="1730375"/>
                        <a:ext cx="6858000" cy="4411663"/>
                      </a:xfrm>
                      <a:prstGeom prst="rect">
                        <a:avLst/>
                      </a:prstGeom>
                      <a:noFill/>
                    </p:spPr>
                  </p:pic>
                </p:oleObj>
              </mc:Fallback>
            </mc:AlternateContent>
          </a:graphicData>
        </a:graphic>
      </p:graphicFrame>
      <p:sp>
        <p:nvSpPr>
          <p:cNvPr id="8" name="TextBox 7">
            <a:extLst>
              <a:ext uri="{FF2B5EF4-FFF2-40B4-BE49-F238E27FC236}">
                <a16:creationId xmlns:a16="http://schemas.microsoft.com/office/drawing/2014/main" id="{8A2CF254-4EC5-4CAF-A93B-66E0F377EB76}"/>
              </a:ext>
            </a:extLst>
          </p:cNvPr>
          <p:cNvSpPr txBox="1"/>
          <p:nvPr/>
        </p:nvSpPr>
        <p:spPr>
          <a:xfrm>
            <a:off x="1433004" y="5276866"/>
            <a:ext cx="962487" cy="369332"/>
          </a:xfrm>
          <a:prstGeom prst="rect">
            <a:avLst/>
          </a:prstGeom>
          <a:noFill/>
        </p:spPr>
        <p:txBody>
          <a:bodyPr wrap="square" rtlCol="0">
            <a:spAutoFit/>
          </a:bodyPr>
          <a:lstStyle/>
          <a:p>
            <a:r>
              <a:rPr lang="en-US" dirty="0">
                <a:solidFill>
                  <a:srgbClr val="C00000"/>
                </a:solidFill>
              </a:rPr>
              <a:t>WRONG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6914" y="103188"/>
            <a:ext cx="8243887" cy="887412"/>
          </a:xfrm>
        </p:spPr>
        <p:txBody>
          <a:bodyPr/>
          <a:lstStyle/>
          <a:p>
            <a:r>
              <a:rPr lang="en-US" dirty="0"/>
              <a:t>Berry phase effect</a:t>
            </a:r>
          </a:p>
        </p:txBody>
      </p:sp>
      <p:pic>
        <p:nvPicPr>
          <p:cNvPr id="5" name="Content Placeholder 4" descr="fig2.eps"/>
          <p:cNvPicPr>
            <a:picLocks noGrp="1" noChangeAspect="1"/>
          </p:cNvPicPr>
          <p:nvPr>
            <p:ph idx="1"/>
          </p:nvPr>
        </p:nvPicPr>
        <p:blipFill>
          <a:blip r:embed="rId2" cstate="print"/>
          <a:stretch>
            <a:fillRect/>
          </a:stretch>
        </p:blipFill>
        <p:spPr>
          <a:xfrm>
            <a:off x="1769603" y="1143000"/>
            <a:ext cx="6019800" cy="5665794"/>
          </a:xfrm>
        </p:spPr>
      </p:pic>
      <p:sp>
        <p:nvSpPr>
          <p:cNvPr id="4" name="Slide Number Placeholder 3"/>
          <p:cNvSpPr>
            <a:spLocks noGrp="1"/>
          </p:cNvSpPr>
          <p:nvPr>
            <p:ph type="sldNum" sz="quarter" idx="12"/>
          </p:nvPr>
        </p:nvSpPr>
        <p:spPr/>
        <p:txBody>
          <a:bodyPr/>
          <a:lstStyle/>
          <a:p>
            <a:fld id="{66EE3CB5-C27D-41A8-8A7E-F3FFBE7672D6}" type="slidenum">
              <a:rPr lang="en-US" smtClean="0"/>
              <a:pPr/>
              <a:t>16</a:t>
            </a:fld>
            <a:endParaRPr lang="en-US"/>
          </a:p>
        </p:txBody>
      </p:sp>
      <p:sp>
        <p:nvSpPr>
          <p:cNvPr id="3" name="TextBox 2">
            <a:extLst>
              <a:ext uri="{FF2B5EF4-FFF2-40B4-BE49-F238E27FC236}">
                <a16:creationId xmlns:a16="http://schemas.microsoft.com/office/drawing/2014/main" id="{D6787FD4-A630-4920-83B7-41FCCCDF177A}"/>
              </a:ext>
            </a:extLst>
          </p:cNvPr>
          <p:cNvSpPr txBox="1"/>
          <p:nvPr/>
        </p:nvSpPr>
        <p:spPr>
          <a:xfrm>
            <a:off x="8362102" y="1706766"/>
            <a:ext cx="3062796" cy="4247317"/>
          </a:xfrm>
          <a:prstGeom prst="rect">
            <a:avLst/>
          </a:prstGeom>
          <a:noFill/>
        </p:spPr>
        <p:txBody>
          <a:bodyPr wrap="square" rtlCol="0">
            <a:spAutoFit/>
          </a:bodyPr>
          <a:lstStyle/>
          <a:p>
            <a:r>
              <a:rPr lang="en-US" dirty="0"/>
              <a:t>Nearest neighbor phonon honeycomb lattice.  (a)-(d) density plots of Berry curvature just before </a:t>
            </a:r>
            <a:r>
              <a:rPr lang="en-US" dirty="0" err="1"/>
              <a:t>Chern</a:t>
            </a:r>
            <a:r>
              <a:rPr lang="en-US" dirty="0"/>
              <a:t> number change, see (j), (e)-(h) after the jump at critical magnetic field </a:t>
            </a:r>
            <a:r>
              <a:rPr lang="en-US" i="1" dirty="0" err="1"/>
              <a:t>h</a:t>
            </a:r>
            <a:r>
              <a:rPr lang="en-US" baseline="-25000" dirty="0" err="1"/>
              <a:t>c</a:t>
            </a:r>
            <a:r>
              <a:rPr lang="en-US" dirty="0"/>
              <a:t>.   (</a:t>
            </a:r>
            <a:r>
              <a:rPr lang="en-US" dirty="0" err="1"/>
              <a:t>i</a:t>
            </a:r>
            <a:r>
              <a:rPr lang="en-US" dirty="0"/>
              <a:t>) Berry curvature near Gamma point, (k) and associated phonon dispersion.</a:t>
            </a:r>
          </a:p>
          <a:p>
            <a:endParaRPr lang="en-US" dirty="0"/>
          </a:p>
          <a:p>
            <a:r>
              <a:rPr lang="en-US" dirty="0"/>
              <a:t>From “Topological nature of the phonon Hall effect,” L. Zhang, et al, PRL 105, 225901 (2010).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AEEDE5-4718-437D-A069-E317A48727B4}"/>
              </a:ext>
            </a:extLst>
          </p:cNvPr>
          <p:cNvSpPr>
            <a:spLocks noGrp="1"/>
          </p:cNvSpPr>
          <p:nvPr>
            <p:ph type="title"/>
          </p:nvPr>
        </p:nvSpPr>
        <p:spPr>
          <a:xfrm>
            <a:off x="645064" y="525982"/>
            <a:ext cx="4282983" cy="1200361"/>
          </a:xfrm>
        </p:spPr>
        <p:txBody>
          <a:bodyPr vert="horz" lIns="91440" tIns="45720" rIns="91440" bIns="45720" rtlCol="0" anchor="b">
            <a:normAutofit/>
          </a:bodyPr>
          <a:lstStyle/>
          <a:p>
            <a:r>
              <a:rPr lang="en-US" sz="3600" kern="1200" dirty="0">
                <a:solidFill>
                  <a:schemeClr val="tx1"/>
                </a:solidFill>
              </a:rPr>
              <a:t>Berry curvature – three definitions</a:t>
            </a:r>
          </a:p>
        </p:txBody>
      </p:sp>
      <p:sp>
        <p:nvSpPr>
          <p:cNvPr id="13" name="Rectangle 12">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179C0966-0DF3-469B-9314-B8D8D9164D71}"/>
              </a:ext>
            </a:extLst>
          </p:cNvPr>
          <p:cNvSpPr>
            <a:spLocks noGrp="1"/>
          </p:cNvSpPr>
          <p:nvPr>
            <p:ph sz="half" idx="1"/>
          </p:nvPr>
        </p:nvSpPr>
        <p:spPr>
          <a:xfrm>
            <a:off x="645066" y="2031101"/>
            <a:ext cx="4282984" cy="3511943"/>
          </a:xfrm>
        </p:spPr>
        <p:txBody>
          <a:bodyPr vert="horz" lIns="91440" tIns="45720" rIns="91440" bIns="45720" rtlCol="0" anchor="ctr">
            <a:normAutofit/>
          </a:bodyPr>
          <a:lstStyle/>
          <a:p>
            <a:r>
              <a:rPr lang="en-US" sz="1800" dirty="0"/>
              <a:t>Lifa Zhang’s</a:t>
            </a:r>
          </a:p>
          <a:p>
            <a:endParaRPr lang="en-US" sz="1800" dirty="0"/>
          </a:p>
          <a:p>
            <a:endParaRPr lang="en-US" sz="1800" dirty="0"/>
          </a:p>
          <a:p>
            <a:r>
              <a:rPr lang="en-US" sz="1800" dirty="0"/>
              <a:t>Yong Xu’s</a:t>
            </a:r>
          </a:p>
          <a:p>
            <a:endParaRPr lang="en-US" sz="1800" dirty="0"/>
          </a:p>
          <a:p>
            <a:endParaRPr lang="en-US" sz="1800" dirty="0"/>
          </a:p>
          <a:p>
            <a:r>
              <a:rPr lang="en-US" sz="1800" dirty="0"/>
              <a:t>Tao Qin’s </a:t>
            </a:r>
          </a:p>
        </p:txBody>
      </p:sp>
      <p:sp>
        <p:nvSpPr>
          <p:cNvPr id="15" name="Rectangle 14">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a:extLst>
              <a:ext uri="{FF2B5EF4-FFF2-40B4-BE49-F238E27FC236}">
                <a16:creationId xmlns:a16="http://schemas.microsoft.com/office/drawing/2014/main" id="{9ED90936-3DA8-4065-9B79-B84DF3FDD342}"/>
              </a:ext>
            </a:extLst>
          </p:cNvPr>
          <p:cNvGraphicFramePr>
            <a:graphicFrameLocks noChangeAspect="1"/>
          </p:cNvGraphicFramePr>
          <p:nvPr>
            <p:extLst>
              <p:ext uri="{D42A27DB-BD31-4B8C-83A1-F6EECF244321}">
                <p14:modId xmlns:p14="http://schemas.microsoft.com/office/powerpoint/2010/main" val="972131059"/>
              </p:ext>
            </p:extLst>
          </p:nvPr>
        </p:nvGraphicFramePr>
        <p:xfrm>
          <a:off x="2388279" y="2320565"/>
          <a:ext cx="2825166" cy="3135246"/>
        </p:xfrm>
        <a:graphic>
          <a:graphicData uri="http://schemas.openxmlformats.org/presentationml/2006/ole">
            <mc:AlternateContent xmlns:mc="http://schemas.openxmlformats.org/markup-compatibility/2006">
              <mc:Choice xmlns:v="urn:schemas-microsoft-com:vml" Requires="v">
                <p:oleObj spid="_x0000_s7223" name="Equation" r:id="rId4" imgW="2082600" imgH="2311200" progId="Equation.DSMT4">
                  <p:embed/>
                </p:oleObj>
              </mc:Choice>
              <mc:Fallback>
                <p:oleObj name="Equation" r:id="rId4" imgW="2082600" imgH="2311200" progId="Equation.DSMT4">
                  <p:embed/>
                  <p:pic>
                    <p:nvPicPr>
                      <p:cNvPr id="0" name=""/>
                      <p:cNvPicPr/>
                      <p:nvPr/>
                    </p:nvPicPr>
                    <p:blipFill>
                      <a:blip r:embed="rId5"/>
                      <a:stretch>
                        <a:fillRect/>
                      </a:stretch>
                    </p:blipFill>
                    <p:spPr>
                      <a:xfrm>
                        <a:off x="2388279" y="2320565"/>
                        <a:ext cx="2825166" cy="3135246"/>
                      </a:xfrm>
                      <a:prstGeom prst="rect">
                        <a:avLst/>
                      </a:prstGeom>
                    </p:spPr>
                  </p:pic>
                </p:oleObj>
              </mc:Fallback>
            </mc:AlternateContent>
          </a:graphicData>
        </a:graphic>
      </p:graphicFrame>
      <p:pic>
        <p:nvPicPr>
          <p:cNvPr id="5" name="Picture 4" descr="Diagram&#10;&#10;Description automatically generated">
            <a:extLst>
              <a:ext uri="{FF2B5EF4-FFF2-40B4-BE49-F238E27FC236}">
                <a16:creationId xmlns:a16="http://schemas.microsoft.com/office/drawing/2014/main" id="{986C30A7-1FA4-453B-9842-006B04BC74F6}"/>
              </a:ext>
            </a:extLst>
          </p:cNvPr>
          <p:cNvPicPr>
            <a:picLocks noChangeAspect="1"/>
          </p:cNvPicPr>
          <p:nvPr/>
        </p:nvPicPr>
        <p:blipFill>
          <a:blip r:embed="rId6"/>
          <a:stretch>
            <a:fillRect/>
          </a:stretch>
        </p:blipFill>
        <p:spPr>
          <a:xfrm>
            <a:off x="5361960" y="941033"/>
            <a:ext cx="6184974" cy="4360629"/>
          </a:xfrm>
          <a:prstGeom prst="rect">
            <a:avLst/>
          </a:prstGeom>
        </p:spPr>
      </p:pic>
    </p:spTree>
    <p:extLst>
      <p:ext uri="{BB962C8B-B14F-4D97-AF65-F5344CB8AC3E}">
        <p14:creationId xmlns:p14="http://schemas.microsoft.com/office/powerpoint/2010/main" val="2052639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56907D-7C8F-4F45-907E-D837A16F54AE}"/>
              </a:ext>
            </a:extLst>
          </p:cNvPr>
          <p:cNvSpPr>
            <a:spLocks noGrp="1"/>
          </p:cNvSpPr>
          <p:nvPr>
            <p:ph type="title"/>
          </p:nvPr>
        </p:nvSpPr>
        <p:spPr/>
        <p:txBody>
          <a:bodyPr/>
          <a:lstStyle/>
          <a:p>
            <a:r>
              <a:rPr lang="en-US" dirty="0"/>
              <a:t>Correction to Kubo formula</a:t>
            </a:r>
          </a:p>
        </p:txBody>
      </p:sp>
      <p:sp>
        <p:nvSpPr>
          <p:cNvPr id="8" name="Content Placeholder 7">
            <a:extLst>
              <a:ext uri="{FF2B5EF4-FFF2-40B4-BE49-F238E27FC236}">
                <a16:creationId xmlns:a16="http://schemas.microsoft.com/office/drawing/2014/main" id="{EC5D2699-420D-4D12-BA68-A3FF76218D78}"/>
              </a:ext>
            </a:extLst>
          </p:cNvPr>
          <p:cNvSpPr>
            <a:spLocks noGrp="1"/>
          </p:cNvSpPr>
          <p:nvPr>
            <p:ph sz="half" idx="1"/>
          </p:nvPr>
        </p:nvSpPr>
        <p:spPr/>
        <p:txBody>
          <a:bodyPr/>
          <a:lstStyle/>
          <a:p>
            <a:r>
              <a:rPr lang="en-US" dirty="0"/>
              <a:t>Conservation of energy cannot determine the current uniquely, they can differ by a curl of a vector field. </a:t>
            </a:r>
          </a:p>
          <a:p>
            <a:r>
              <a:rPr lang="en-US" dirty="0"/>
              <a:t>The energy magnetization, </a:t>
            </a:r>
            <a:r>
              <a:rPr lang="en-US" b="1" dirty="0"/>
              <a:t>M</a:t>
            </a:r>
            <a:r>
              <a:rPr lang="en-US" dirty="0"/>
              <a:t>, if it is not zero causes a correction to Kubo formula.  </a:t>
            </a:r>
          </a:p>
          <a:p>
            <a:pPr marL="0" indent="0">
              <a:buNone/>
            </a:pPr>
            <a:endParaRPr lang="en-US" dirty="0"/>
          </a:p>
          <a:p>
            <a:pPr marL="0" indent="0">
              <a:buNone/>
            </a:pPr>
            <a:r>
              <a:rPr lang="en-US" dirty="0"/>
              <a:t>[</a:t>
            </a:r>
            <a:r>
              <a:rPr lang="en-US" dirty="0" err="1"/>
              <a:t>Luttinger</a:t>
            </a:r>
            <a:r>
              <a:rPr lang="en-US" dirty="0"/>
              <a:t> 1964, Cooper et al  1997, Qin et al PRL, PRB 2011]</a:t>
            </a:r>
          </a:p>
        </p:txBody>
      </p:sp>
      <p:graphicFrame>
        <p:nvGraphicFramePr>
          <p:cNvPr id="7" name="Object 6">
            <a:extLst>
              <a:ext uri="{FF2B5EF4-FFF2-40B4-BE49-F238E27FC236}">
                <a16:creationId xmlns:a16="http://schemas.microsoft.com/office/drawing/2014/main" id="{E965AAF8-B048-42CB-98E8-49689B71839F}"/>
              </a:ext>
            </a:extLst>
          </p:cNvPr>
          <p:cNvGraphicFramePr>
            <a:graphicFrameLocks noChangeAspect="1"/>
          </p:cNvGraphicFramePr>
          <p:nvPr>
            <p:extLst>
              <p:ext uri="{D42A27DB-BD31-4B8C-83A1-F6EECF244321}">
                <p14:modId xmlns:p14="http://schemas.microsoft.com/office/powerpoint/2010/main" val="3767600422"/>
              </p:ext>
            </p:extLst>
          </p:nvPr>
        </p:nvGraphicFramePr>
        <p:xfrm>
          <a:off x="6529341" y="1816747"/>
          <a:ext cx="4641710" cy="3241829"/>
        </p:xfrm>
        <a:graphic>
          <a:graphicData uri="http://schemas.openxmlformats.org/presentationml/2006/ole">
            <mc:AlternateContent xmlns:mc="http://schemas.openxmlformats.org/markup-compatibility/2006">
              <mc:Choice xmlns:v="urn:schemas-microsoft-com:vml" Requires="v">
                <p:oleObj spid="_x0000_s9267" name="Equation" r:id="rId3" imgW="2400120" imgH="1676160" progId="Equation.DSMT4">
                  <p:embed/>
                </p:oleObj>
              </mc:Choice>
              <mc:Fallback>
                <p:oleObj name="Equation" r:id="rId3" imgW="2400120" imgH="1676160" progId="Equation.DSMT4">
                  <p:embed/>
                  <p:pic>
                    <p:nvPicPr>
                      <p:cNvPr id="0" name=""/>
                      <p:cNvPicPr/>
                      <p:nvPr/>
                    </p:nvPicPr>
                    <p:blipFill>
                      <a:blip r:embed="rId4"/>
                      <a:stretch>
                        <a:fillRect/>
                      </a:stretch>
                    </p:blipFill>
                    <p:spPr>
                      <a:xfrm>
                        <a:off x="6529341" y="1816747"/>
                        <a:ext cx="4641710" cy="3241829"/>
                      </a:xfrm>
                      <a:prstGeom prst="rect">
                        <a:avLst/>
                      </a:prstGeom>
                    </p:spPr>
                  </p:pic>
                </p:oleObj>
              </mc:Fallback>
            </mc:AlternateContent>
          </a:graphicData>
        </a:graphic>
      </p:graphicFrame>
    </p:spTree>
    <p:extLst>
      <p:ext uri="{BB962C8B-B14F-4D97-AF65-F5344CB8AC3E}">
        <p14:creationId xmlns:p14="http://schemas.microsoft.com/office/powerpoint/2010/main" val="1546657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D3C81C4-8888-4E46-A29F-00419A864567}"/>
              </a:ext>
            </a:extLst>
          </p:cNvPr>
          <p:cNvSpPr>
            <a:spLocks noGrp="1"/>
          </p:cNvSpPr>
          <p:nvPr>
            <p:ph type="title"/>
          </p:nvPr>
        </p:nvSpPr>
        <p:spPr/>
        <p:txBody>
          <a:bodyPr/>
          <a:lstStyle/>
          <a:p>
            <a:r>
              <a:rPr lang="en-US" dirty="0"/>
              <a:t>Microscopic circular energy current, edge current, Hall effect</a:t>
            </a:r>
          </a:p>
        </p:txBody>
      </p:sp>
      <p:sp>
        <p:nvSpPr>
          <p:cNvPr id="11" name="Arrow: U-Turn 10">
            <a:extLst>
              <a:ext uri="{FF2B5EF4-FFF2-40B4-BE49-F238E27FC236}">
                <a16:creationId xmlns:a16="http://schemas.microsoft.com/office/drawing/2014/main" id="{3CBE119A-13B9-40D4-9C2B-DEE1FA9DB429}"/>
              </a:ext>
            </a:extLst>
          </p:cNvPr>
          <p:cNvSpPr/>
          <p:nvPr/>
        </p:nvSpPr>
        <p:spPr>
          <a:xfrm>
            <a:off x="4101483" y="2237172"/>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Arrow: U-Turn 12">
            <a:extLst>
              <a:ext uri="{FF2B5EF4-FFF2-40B4-BE49-F238E27FC236}">
                <a16:creationId xmlns:a16="http://schemas.microsoft.com/office/drawing/2014/main" id="{B7CF1F3A-A7C7-4356-8E51-7DF93928FE21}"/>
              </a:ext>
            </a:extLst>
          </p:cNvPr>
          <p:cNvSpPr/>
          <p:nvPr/>
        </p:nvSpPr>
        <p:spPr>
          <a:xfrm>
            <a:off x="5186037" y="2240280"/>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Arrow: U-Turn 14">
            <a:extLst>
              <a:ext uri="{FF2B5EF4-FFF2-40B4-BE49-F238E27FC236}">
                <a16:creationId xmlns:a16="http://schemas.microsoft.com/office/drawing/2014/main" id="{FD95C58B-5F8A-44EA-8E02-0C720E88A18E}"/>
              </a:ext>
            </a:extLst>
          </p:cNvPr>
          <p:cNvSpPr/>
          <p:nvPr/>
        </p:nvSpPr>
        <p:spPr>
          <a:xfrm>
            <a:off x="6286024" y="2240280"/>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Arrow: U-Turn 16">
            <a:extLst>
              <a:ext uri="{FF2B5EF4-FFF2-40B4-BE49-F238E27FC236}">
                <a16:creationId xmlns:a16="http://schemas.microsoft.com/office/drawing/2014/main" id="{CBB701EC-9E5D-4FAB-BE52-E8CE19000433}"/>
              </a:ext>
            </a:extLst>
          </p:cNvPr>
          <p:cNvSpPr/>
          <p:nvPr/>
        </p:nvSpPr>
        <p:spPr>
          <a:xfrm>
            <a:off x="7352198" y="2240280"/>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Arrow: U-Turn 18">
            <a:extLst>
              <a:ext uri="{FF2B5EF4-FFF2-40B4-BE49-F238E27FC236}">
                <a16:creationId xmlns:a16="http://schemas.microsoft.com/office/drawing/2014/main" id="{E5E48C46-7BF2-4CBD-AC4B-E2267C998F2A}"/>
              </a:ext>
            </a:extLst>
          </p:cNvPr>
          <p:cNvSpPr/>
          <p:nvPr/>
        </p:nvSpPr>
        <p:spPr>
          <a:xfrm>
            <a:off x="4120715" y="3215196"/>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Arrow: U-Turn 20">
            <a:extLst>
              <a:ext uri="{FF2B5EF4-FFF2-40B4-BE49-F238E27FC236}">
                <a16:creationId xmlns:a16="http://schemas.microsoft.com/office/drawing/2014/main" id="{266DDABC-67C8-4284-BEE6-EC9ACA83B178}"/>
              </a:ext>
            </a:extLst>
          </p:cNvPr>
          <p:cNvSpPr/>
          <p:nvPr/>
        </p:nvSpPr>
        <p:spPr>
          <a:xfrm>
            <a:off x="5186037" y="3218688"/>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Arrow: U-Turn 22">
            <a:extLst>
              <a:ext uri="{FF2B5EF4-FFF2-40B4-BE49-F238E27FC236}">
                <a16:creationId xmlns:a16="http://schemas.microsoft.com/office/drawing/2014/main" id="{C455E5DC-5609-4591-A151-CCB8A3F80C04}"/>
              </a:ext>
            </a:extLst>
          </p:cNvPr>
          <p:cNvSpPr/>
          <p:nvPr/>
        </p:nvSpPr>
        <p:spPr>
          <a:xfrm>
            <a:off x="6277995" y="3215199"/>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Arrow: U-Turn 24">
            <a:extLst>
              <a:ext uri="{FF2B5EF4-FFF2-40B4-BE49-F238E27FC236}">
                <a16:creationId xmlns:a16="http://schemas.microsoft.com/office/drawing/2014/main" id="{A8E58672-3CF6-4EF4-8ABD-2E8E385C0372}"/>
              </a:ext>
            </a:extLst>
          </p:cNvPr>
          <p:cNvSpPr/>
          <p:nvPr/>
        </p:nvSpPr>
        <p:spPr>
          <a:xfrm>
            <a:off x="7369954" y="3218688"/>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U-Turn 26">
            <a:extLst>
              <a:ext uri="{FF2B5EF4-FFF2-40B4-BE49-F238E27FC236}">
                <a16:creationId xmlns:a16="http://schemas.microsoft.com/office/drawing/2014/main" id="{A7461842-3F6F-42CD-B04B-A945E3C36BD4}"/>
              </a:ext>
            </a:extLst>
          </p:cNvPr>
          <p:cNvSpPr/>
          <p:nvPr/>
        </p:nvSpPr>
        <p:spPr>
          <a:xfrm>
            <a:off x="4129595" y="4306824"/>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Arrow: U-Turn 28">
            <a:extLst>
              <a:ext uri="{FF2B5EF4-FFF2-40B4-BE49-F238E27FC236}">
                <a16:creationId xmlns:a16="http://schemas.microsoft.com/office/drawing/2014/main" id="{2A60E1E8-3504-4770-8EC1-1137D4228495}"/>
              </a:ext>
            </a:extLst>
          </p:cNvPr>
          <p:cNvSpPr/>
          <p:nvPr/>
        </p:nvSpPr>
        <p:spPr>
          <a:xfrm>
            <a:off x="5186038" y="4307149"/>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Arrow: U-Turn 30">
            <a:extLst>
              <a:ext uri="{FF2B5EF4-FFF2-40B4-BE49-F238E27FC236}">
                <a16:creationId xmlns:a16="http://schemas.microsoft.com/office/drawing/2014/main" id="{F3B95890-1EA4-4FB0-9534-3B94B9C80F24}"/>
              </a:ext>
            </a:extLst>
          </p:cNvPr>
          <p:cNvSpPr/>
          <p:nvPr/>
        </p:nvSpPr>
        <p:spPr>
          <a:xfrm>
            <a:off x="6295751" y="4306824"/>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Arrow: U-Turn 32">
            <a:extLst>
              <a:ext uri="{FF2B5EF4-FFF2-40B4-BE49-F238E27FC236}">
                <a16:creationId xmlns:a16="http://schemas.microsoft.com/office/drawing/2014/main" id="{9231ED3E-5036-4DA1-AD72-2E4546526913}"/>
              </a:ext>
            </a:extLst>
          </p:cNvPr>
          <p:cNvSpPr/>
          <p:nvPr/>
        </p:nvSpPr>
        <p:spPr>
          <a:xfrm>
            <a:off x="7405462" y="4306824"/>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Arrow: U-Turn 34">
            <a:extLst>
              <a:ext uri="{FF2B5EF4-FFF2-40B4-BE49-F238E27FC236}">
                <a16:creationId xmlns:a16="http://schemas.microsoft.com/office/drawing/2014/main" id="{A93ED36A-A7F4-446F-9990-A656FE8A967B}"/>
              </a:ext>
            </a:extLst>
          </p:cNvPr>
          <p:cNvSpPr/>
          <p:nvPr/>
        </p:nvSpPr>
        <p:spPr>
          <a:xfrm>
            <a:off x="4165103" y="5303520"/>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Arrow: U-Turn 36">
            <a:extLst>
              <a:ext uri="{FF2B5EF4-FFF2-40B4-BE49-F238E27FC236}">
                <a16:creationId xmlns:a16="http://schemas.microsoft.com/office/drawing/2014/main" id="{F4B79646-300B-49A3-A843-1F0E9A182388}"/>
              </a:ext>
            </a:extLst>
          </p:cNvPr>
          <p:cNvSpPr/>
          <p:nvPr/>
        </p:nvSpPr>
        <p:spPr>
          <a:xfrm>
            <a:off x="5203796" y="5301456"/>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Arrow: U-Turn 38">
            <a:extLst>
              <a:ext uri="{FF2B5EF4-FFF2-40B4-BE49-F238E27FC236}">
                <a16:creationId xmlns:a16="http://schemas.microsoft.com/office/drawing/2014/main" id="{79D1A34E-F743-44E8-B67D-07E109874A5A}"/>
              </a:ext>
            </a:extLst>
          </p:cNvPr>
          <p:cNvSpPr/>
          <p:nvPr/>
        </p:nvSpPr>
        <p:spPr>
          <a:xfrm>
            <a:off x="6304629" y="5303520"/>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Arrow: U-Turn 40">
            <a:extLst>
              <a:ext uri="{FF2B5EF4-FFF2-40B4-BE49-F238E27FC236}">
                <a16:creationId xmlns:a16="http://schemas.microsoft.com/office/drawing/2014/main" id="{D00C8BB1-013B-4729-91E3-82F57AC47487}"/>
              </a:ext>
            </a:extLst>
          </p:cNvPr>
          <p:cNvSpPr/>
          <p:nvPr/>
        </p:nvSpPr>
        <p:spPr>
          <a:xfrm>
            <a:off x="7414340" y="5303520"/>
            <a:ext cx="807868" cy="692459"/>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Arrow: Down 42">
            <a:extLst>
              <a:ext uri="{FF2B5EF4-FFF2-40B4-BE49-F238E27FC236}">
                <a16:creationId xmlns:a16="http://schemas.microsoft.com/office/drawing/2014/main" id="{AF82C31C-A486-43B2-9F61-FB0D6827C2C1}"/>
              </a:ext>
            </a:extLst>
          </p:cNvPr>
          <p:cNvSpPr/>
          <p:nvPr/>
        </p:nvSpPr>
        <p:spPr>
          <a:xfrm>
            <a:off x="1660124" y="3002129"/>
            <a:ext cx="452761" cy="82414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52B08D4F-FD82-4407-B67F-7511CEA01078}"/>
                  </a:ext>
                </a:extLst>
              </p:cNvPr>
              <p:cNvSpPr txBox="1"/>
              <p:nvPr/>
            </p:nvSpPr>
            <p:spPr>
              <a:xfrm>
                <a:off x="1491448" y="4241072"/>
                <a:ext cx="807868" cy="39126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𝑦</m:t>
                          </m:r>
                        </m:sub>
                      </m:sSub>
                      <m:r>
                        <a:rPr lang="en-US" b="0" i="1" smtClean="0">
                          <a:latin typeface="Cambria Math" panose="02040503050406030204" pitchFamily="18" charset="0"/>
                        </a:rPr>
                        <m:t>𝑇</m:t>
                      </m:r>
                    </m:oMath>
                  </m:oMathPara>
                </a14:m>
                <a:endParaRPr lang="en-US" dirty="0"/>
              </a:p>
            </p:txBody>
          </p:sp>
        </mc:Choice>
        <mc:Fallback xmlns="">
          <p:sp>
            <p:nvSpPr>
              <p:cNvPr id="45" name="TextBox 44">
                <a:extLst>
                  <a:ext uri="{FF2B5EF4-FFF2-40B4-BE49-F238E27FC236}">
                    <a16:creationId xmlns:a16="http://schemas.microsoft.com/office/drawing/2014/main" id="{52B08D4F-FD82-4407-B67F-7511CEA01078}"/>
                  </a:ext>
                </a:extLst>
              </p:cNvPr>
              <p:cNvSpPr txBox="1">
                <a:spLocks noRot="1" noChangeAspect="1" noMove="1" noResize="1" noEditPoints="1" noAdjustHandles="1" noChangeArrowheads="1" noChangeShapeType="1" noTextEdit="1"/>
              </p:cNvSpPr>
              <p:nvPr/>
            </p:nvSpPr>
            <p:spPr>
              <a:xfrm>
                <a:off x="1491448" y="4241072"/>
                <a:ext cx="807868" cy="391261"/>
              </a:xfrm>
              <a:prstGeom prst="rect">
                <a:avLst/>
              </a:prstGeom>
              <a:blipFill>
                <a:blip r:embed="rId2"/>
                <a:stretch>
                  <a:fillRect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48B60A3-393D-43CA-90A0-0F9BED9C0C1D}"/>
                  </a:ext>
                </a:extLst>
              </p:cNvPr>
              <p:cNvSpPr txBox="1"/>
              <p:nvPr/>
            </p:nvSpPr>
            <p:spPr>
              <a:xfrm>
                <a:off x="9286042" y="2148396"/>
                <a:ext cx="1917577" cy="66633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𝑗</m:t>
                          </m:r>
                        </m:e>
                        <m:sub>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𝜅</m:t>
                          </m:r>
                        </m:e>
                        <m:sub>
                          <m:r>
                            <a:rPr lang="en-US" b="0" i="1" smtClean="0">
                              <a:latin typeface="Cambria Math" panose="02040503050406030204" pitchFamily="18" charset="0"/>
                            </a:rPr>
                            <m:t>𝑥𝑦</m:t>
                          </m:r>
                        </m:sub>
                      </m:sSub>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𝑇</m:t>
                          </m:r>
                        </m:num>
                        <m:den>
                          <m:r>
                            <a:rPr lang="en-US" b="0" i="1" smtClean="0">
                              <a:latin typeface="Cambria Math" panose="02040503050406030204" pitchFamily="18" charset="0"/>
                            </a:rPr>
                            <m:t>𝜕</m:t>
                          </m:r>
                          <m:r>
                            <a:rPr lang="en-US" b="0" i="1" smtClean="0">
                              <a:latin typeface="Cambria Math" panose="02040503050406030204" pitchFamily="18" charset="0"/>
                            </a:rPr>
                            <m:t>𝑦</m:t>
                          </m:r>
                        </m:den>
                      </m:f>
                    </m:oMath>
                  </m:oMathPara>
                </a14:m>
                <a:endParaRPr lang="en-US" dirty="0"/>
              </a:p>
            </p:txBody>
          </p:sp>
        </mc:Choice>
        <mc:Fallback xmlns="">
          <p:sp>
            <p:nvSpPr>
              <p:cNvPr id="46" name="TextBox 45">
                <a:extLst>
                  <a:ext uri="{FF2B5EF4-FFF2-40B4-BE49-F238E27FC236}">
                    <a16:creationId xmlns:a16="http://schemas.microsoft.com/office/drawing/2014/main" id="{348B60A3-393D-43CA-90A0-0F9BED9C0C1D}"/>
                  </a:ext>
                </a:extLst>
              </p:cNvPr>
              <p:cNvSpPr txBox="1">
                <a:spLocks noRot="1" noChangeAspect="1" noMove="1" noResize="1" noEditPoints="1" noAdjustHandles="1" noChangeArrowheads="1" noChangeShapeType="1" noTextEdit="1"/>
              </p:cNvSpPr>
              <p:nvPr/>
            </p:nvSpPr>
            <p:spPr>
              <a:xfrm>
                <a:off x="9286042" y="2148396"/>
                <a:ext cx="1917577" cy="666336"/>
              </a:xfrm>
              <a:prstGeom prst="rect">
                <a:avLst/>
              </a:prstGeom>
              <a:blipFill>
                <a:blip r:embed="rId3"/>
                <a:stretch>
                  <a:fillRect/>
                </a:stretch>
              </a:blipFill>
            </p:spPr>
            <p:txBody>
              <a:bodyPr/>
              <a:lstStyle/>
              <a:p>
                <a:r>
                  <a:rPr lang="en-US">
                    <a:noFill/>
                  </a:rPr>
                  <a:t> </a:t>
                </a:r>
              </a:p>
            </p:txBody>
          </p:sp>
        </mc:Fallback>
      </mc:AlternateContent>
      <p:cxnSp>
        <p:nvCxnSpPr>
          <p:cNvPr id="48" name="Straight Arrow Connector 47">
            <a:extLst>
              <a:ext uri="{FF2B5EF4-FFF2-40B4-BE49-F238E27FC236}">
                <a16:creationId xmlns:a16="http://schemas.microsoft.com/office/drawing/2014/main" id="{EF4CF0B9-46F4-4E85-822D-E0F8007A7A54}"/>
              </a:ext>
            </a:extLst>
          </p:cNvPr>
          <p:cNvCxnSpPr/>
          <p:nvPr/>
        </p:nvCxnSpPr>
        <p:spPr>
          <a:xfrm>
            <a:off x="3577701" y="6462944"/>
            <a:ext cx="99133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A1BEE5FE-CE5B-44EB-9DE7-F60071C84698}"/>
              </a:ext>
            </a:extLst>
          </p:cNvPr>
          <p:cNvCxnSpPr/>
          <p:nvPr/>
        </p:nvCxnSpPr>
        <p:spPr>
          <a:xfrm flipV="1">
            <a:off x="3577701" y="5700949"/>
            <a:ext cx="0" cy="7619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7AA3E952-C4CB-4E8E-9031-2CA72F0FC961}"/>
              </a:ext>
            </a:extLst>
          </p:cNvPr>
          <p:cNvSpPr txBox="1"/>
          <p:nvPr/>
        </p:nvSpPr>
        <p:spPr>
          <a:xfrm>
            <a:off x="4740676" y="6356412"/>
            <a:ext cx="187907" cy="369332"/>
          </a:xfrm>
          <a:prstGeom prst="rect">
            <a:avLst/>
          </a:prstGeom>
          <a:noFill/>
        </p:spPr>
        <p:txBody>
          <a:bodyPr wrap="square" rtlCol="0">
            <a:spAutoFit/>
          </a:bodyPr>
          <a:lstStyle/>
          <a:p>
            <a:r>
              <a:rPr lang="en-US" dirty="0"/>
              <a:t>x</a:t>
            </a:r>
          </a:p>
        </p:txBody>
      </p:sp>
      <p:sp>
        <p:nvSpPr>
          <p:cNvPr id="52" name="TextBox 51">
            <a:extLst>
              <a:ext uri="{FF2B5EF4-FFF2-40B4-BE49-F238E27FC236}">
                <a16:creationId xmlns:a16="http://schemas.microsoft.com/office/drawing/2014/main" id="{05DAAF74-B585-41DB-BBAA-DE4CC57A4394}"/>
              </a:ext>
            </a:extLst>
          </p:cNvPr>
          <p:cNvSpPr txBox="1"/>
          <p:nvPr/>
        </p:nvSpPr>
        <p:spPr>
          <a:xfrm>
            <a:off x="3302493" y="5354720"/>
            <a:ext cx="275208" cy="369332"/>
          </a:xfrm>
          <a:prstGeom prst="rect">
            <a:avLst/>
          </a:prstGeom>
          <a:noFill/>
        </p:spPr>
        <p:txBody>
          <a:bodyPr wrap="square" rtlCol="0">
            <a:spAutoFit/>
          </a:bodyPr>
          <a:lstStyle/>
          <a:p>
            <a:r>
              <a:rPr lang="en-US" dirty="0"/>
              <a:t>y</a:t>
            </a:r>
          </a:p>
        </p:txBody>
      </p:sp>
      <p:cxnSp>
        <p:nvCxnSpPr>
          <p:cNvPr id="56" name="Straight Arrow Connector 55">
            <a:extLst>
              <a:ext uri="{FF2B5EF4-FFF2-40B4-BE49-F238E27FC236}">
                <a16:creationId xmlns:a16="http://schemas.microsoft.com/office/drawing/2014/main" id="{FD6D79BA-C363-4D30-B95E-8AEB6D083D7B}"/>
              </a:ext>
            </a:extLst>
          </p:cNvPr>
          <p:cNvCxnSpPr/>
          <p:nvPr/>
        </p:nvCxnSpPr>
        <p:spPr>
          <a:xfrm>
            <a:off x="8380520" y="1997476"/>
            <a:ext cx="0" cy="446546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530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C8FC-580A-4815-9354-0B0608B1AB7D}"/>
              </a:ext>
            </a:extLst>
          </p:cNvPr>
          <p:cNvSpPr>
            <a:spLocks noGrp="1"/>
          </p:cNvSpPr>
          <p:nvPr>
            <p:ph type="title"/>
          </p:nvPr>
        </p:nvSpPr>
        <p:spPr>
          <a:xfrm>
            <a:off x="2489448" y="10016"/>
            <a:ext cx="10515600" cy="1325563"/>
          </a:xfrm>
        </p:spPr>
        <p:txBody>
          <a:bodyPr/>
          <a:lstStyle/>
          <a:p>
            <a:r>
              <a:rPr lang="en-US" dirty="0"/>
              <a:t>T. Qin et al formula</a:t>
            </a:r>
          </a:p>
        </p:txBody>
      </p:sp>
      <p:graphicFrame>
        <p:nvGraphicFramePr>
          <p:cNvPr id="4" name="Object 3">
            <a:extLst>
              <a:ext uri="{FF2B5EF4-FFF2-40B4-BE49-F238E27FC236}">
                <a16:creationId xmlns:a16="http://schemas.microsoft.com/office/drawing/2014/main" id="{CD5D93F6-6135-4092-AB82-0C6BCF76E5A1}"/>
              </a:ext>
            </a:extLst>
          </p:cNvPr>
          <p:cNvGraphicFramePr>
            <a:graphicFrameLocks noChangeAspect="1"/>
          </p:cNvGraphicFramePr>
          <p:nvPr>
            <p:extLst>
              <p:ext uri="{D42A27DB-BD31-4B8C-83A1-F6EECF244321}">
                <p14:modId xmlns:p14="http://schemas.microsoft.com/office/powerpoint/2010/main" val="4246204458"/>
              </p:ext>
            </p:extLst>
          </p:nvPr>
        </p:nvGraphicFramePr>
        <p:xfrm>
          <a:off x="944439" y="940094"/>
          <a:ext cx="9316316" cy="5505095"/>
        </p:xfrm>
        <a:graphic>
          <a:graphicData uri="http://schemas.openxmlformats.org/presentationml/2006/ole">
            <mc:AlternateContent xmlns:mc="http://schemas.openxmlformats.org/markup-compatibility/2006">
              <mc:Choice xmlns:v="urn:schemas-microsoft-com:vml" Requires="v">
                <p:oleObj spid="_x0000_s10382" name="Equation" r:id="rId3" imgW="4749480" imgH="2806560" progId="Equation.DSMT4">
                  <p:embed/>
                </p:oleObj>
              </mc:Choice>
              <mc:Fallback>
                <p:oleObj name="Equation" r:id="rId3" imgW="4749480" imgH="2806560" progId="Equation.DSMT4">
                  <p:embed/>
                  <p:pic>
                    <p:nvPicPr>
                      <p:cNvPr id="0" name=""/>
                      <p:cNvPicPr/>
                      <p:nvPr/>
                    </p:nvPicPr>
                    <p:blipFill>
                      <a:blip r:embed="rId4"/>
                      <a:stretch>
                        <a:fillRect/>
                      </a:stretch>
                    </p:blipFill>
                    <p:spPr>
                      <a:xfrm>
                        <a:off x="944439" y="940094"/>
                        <a:ext cx="9316316" cy="5505095"/>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139CF2F7-C254-468B-8E00-62D53F8A061B}"/>
              </a:ext>
            </a:extLst>
          </p:cNvPr>
          <p:cNvPicPr>
            <a:picLocks noChangeAspect="1"/>
          </p:cNvPicPr>
          <p:nvPr/>
        </p:nvPicPr>
        <p:blipFill>
          <a:blip r:embed="rId5"/>
          <a:stretch>
            <a:fillRect/>
          </a:stretch>
        </p:blipFill>
        <p:spPr>
          <a:xfrm>
            <a:off x="8163670" y="2967403"/>
            <a:ext cx="3488710" cy="2194011"/>
          </a:xfrm>
          <a:prstGeom prst="rect">
            <a:avLst/>
          </a:prstGeom>
        </p:spPr>
      </p:pic>
      <p:graphicFrame>
        <p:nvGraphicFramePr>
          <p:cNvPr id="9" name="Object 8">
            <a:extLst>
              <a:ext uri="{FF2B5EF4-FFF2-40B4-BE49-F238E27FC236}">
                <a16:creationId xmlns:a16="http://schemas.microsoft.com/office/drawing/2014/main" id="{A4985083-DD19-4409-91E5-5EC5E7BDA460}"/>
              </a:ext>
            </a:extLst>
          </p:cNvPr>
          <p:cNvGraphicFramePr>
            <a:graphicFrameLocks noChangeAspect="1"/>
          </p:cNvGraphicFramePr>
          <p:nvPr>
            <p:extLst>
              <p:ext uri="{D42A27DB-BD31-4B8C-83A1-F6EECF244321}">
                <p14:modId xmlns:p14="http://schemas.microsoft.com/office/powerpoint/2010/main" val="1114966071"/>
              </p:ext>
            </p:extLst>
          </p:nvPr>
        </p:nvGraphicFramePr>
        <p:xfrm>
          <a:off x="9714932" y="2513862"/>
          <a:ext cx="527309" cy="324498"/>
        </p:xfrm>
        <a:graphic>
          <a:graphicData uri="http://schemas.openxmlformats.org/presentationml/2006/ole">
            <mc:AlternateContent xmlns:mc="http://schemas.openxmlformats.org/markup-compatibility/2006">
              <mc:Choice xmlns:v="urn:schemas-microsoft-com:vml" Requires="v">
                <p:oleObj spid="_x0000_s10383" name="Equation" r:id="rId6" imgW="330120" imgH="203040" progId="Equation.DSMT4">
                  <p:embed/>
                </p:oleObj>
              </mc:Choice>
              <mc:Fallback>
                <p:oleObj name="Equation" r:id="rId6" imgW="330120" imgH="203040" progId="Equation.DSMT4">
                  <p:embed/>
                  <p:pic>
                    <p:nvPicPr>
                      <p:cNvPr id="0" name=""/>
                      <p:cNvPicPr/>
                      <p:nvPr/>
                    </p:nvPicPr>
                    <p:blipFill>
                      <a:blip r:embed="rId7"/>
                      <a:stretch>
                        <a:fillRect/>
                      </a:stretch>
                    </p:blipFill>
                    <p:spPr>
                      <a:xfrm>
                        <a:off x="9714932" y="2513862"/>
                        <a:ext cx="527309" cy="324498"/>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0F9CF7A3-E168-46D0-B64F-16E113B4083E}"/>
              </a:ext>
            </a:extLst>
          </p:cNvPr>
          <p:cNvGraphicFramePr>
            <a:graphicFrameLocks noChangeAspect="1"/>
          </p:cNvGraphicFramePr>
          <p:nvPr>
            <p:extLst>
              <p:ext uri="{D42A27DB-BD31-4B8C-83A1-F6EECF244321}">
                <p14:modId xmlns:p14="http://schemas.microsoft.com/office/powerpoint/2010/main" val="1952154051"/>
              </p:ext>
            </p:extLst>
          </p:nvPr>
        </p:nvGraphicFramePr>
        <p:xfrm>
          <a:off x="11453581" y="5223686"/>
          <a:ext cx="289724" cy="318696"/>
        </p:xfrm>
        <a:graphic>
          <a:graphicData uri="http://schemas.openxmlformats.org/presentationml/2006/ole">
            <mc:AlternateContent xmlns:mc="http://schemas.openxmlformats.org/markup-compatibility/2006">
              <mc:Choice xmlns:v="urn:schemas-microsoft-com:vml" Requires="v">
                <p:oleObj spid="_x0000_s10384" name="Equation" r:id="rId8" imgW="126720" imgH="139680" progId="Equation.DSMT4">
                  <p:embed/>
                </p:oleObj>
              </mc:Choice>
              <mc:Fallback>
                <p:oleObj name="Equation" r:id="rId8" imgW="126720" imgH="139680" progId="Equation.DSMT4">
                  <p:embed/>
                  <p:pic>
                    <p:nvPicPr>
                      <p:cNvPr id="0" name=""/>
                      <p:cNvPicPr/>
                      <p:nvPr/>
                    </p:nvPicPr>
                    <p:blipFill>
                      <a:blip r:embed="rId9"/>
                      <a:stretch>
                        <a:fillRect/>
                      </a:stretch>
                    </p:blipFill>
                    <p:spPr>
                      <a:xfrm>
                        <a:off x="11453581" y="5223686"/>
                        <a:ext cx="289724" cy="318696"/>
                      </a:xfrm>
                      <a:prstGeom prst="rect">
                        <a:avLst/>
                      </a:prstGeom>
                    </p:spPr>
                  </p:pic>
                </p:oleObj>
              </mc:Fallback>
            </mc:AlternateContent>
          </a:graphicData>
        </a:graphic>
      </p:graphicFrame>
    </p:spTree>
    <p:extLst>
      <p:ext uri="{BB962C8B-B14F-4D97-AF65-F5344CB8AC3E}">
        <p14:creationId xmlns:p14="http://schemas.microsoft.com/office/powerpoint/2010/main" val="3975454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9DC04-2186-444B-AE0D-9CBA91A677A6}"/>
              </a:ext>
            </a:extLst>
          </p:cNvPr>
          <p:cNvSpPr>
            <a:spLocks noGrp="1"/>
          </p:cNvSpPr>
          <p:nvPr>
            <p:ph type="title"/>
          </p:nvPr>
        </p:nvSpPr>
        <p:spPr/>
        <p:txBody>
          <a:bodyPr/>
          <a:lstStyle/>
          <a:p>
            <a:r>
              <a:rPr lang="en-US" dirty="0"/>
              <a:t>Compute </a:t>
            </a:r>
            <a:r>
              <a:rPr lang="en-US" dirty="0">
                <a:sym typeface="Symbol" panose="05050102010706020507" pitchFamily="18" charset="2"/>
              </a:rPr>
              <a:t></a:t>
            </a:r>
            <a:r>
              <a:rPr lang="en-US" dirty="0"/>
              <a:t> and thus </a:t>
            </a:r>
            <a:r>
              <a:rPr lang="en-US" i="1" dirty="0"/>
              <a:t>A</a:t>
            </a:r>
          </a:p>
        </p:txBody>
      </p:sp>
      <p:graphicFrame>
        <p:nvGraphicFramePr>
          <p:cNvPr id="4" name="Object 3">
            <a:extLst>
              <a:ext uri="{FF2B5EF4-FFF2-40B4-BE49-F238E27FC236}">
                <a16:creationId xmlns:a16="http://schemas.microsoft.com/office/drawing/2014/main" id="{7CE89A1C-5F38-4AFC-9EC8-C55B91F200E6}"/>
              </a:ext>
            </a:extLst>
          </p:cNvPr>
          <p:cNvGraphicFramePr>
            <a:graphicFrameLocks noChangeAspect="1"/>
          </p:cNvGraphicFramePr>
          <p:nvPr>
            <p:extLst>
              <p:ext uri="{D42A27DB-BD31-4B8C-83A1-F6EECF244321}">
                <p14:modId xmlns:p14="http://schemas.microsoft.com/office/powerpoint/2010/main" val="1403656682"/>
              </p:ext>
            </p:extLst>
          </p:nvPr>
        </p:nvGraphicFramePr>
        <p:xfrm>
          <a:off x="2725260" y="1983097"/>
          <a:ext cx="6972300" cy="3884612"/>
        </p:xfrm>
        <a:graphic>
          <a:graphicData uri="http://schemas.openxmlformats.org/presentationml/2006/ole">
            <mc:AlternateContent xmlns:mc="http://schemas.openxmlformats.org/markup-compatibility/2006">
              <mc:Choice xmlns:v="urn:schemas-microsoft-com:vml" Requires="v">
                <p:oleObj spid="_x0000_s11312" name="Equation" r:id="rId3" imgW="3784320" imgH="2108160" progId="Equation.DSMT4">
                  <p:embed/>
                </p:oleObj>
              </mc:Choice>
              <mc:Fallback>
                <p:oleObj name="Equation" r:id="rId3" imgW="3784320" imgH="2108160" progId="Equation.DSMT4">
                  <p:embed/>
                  <p:pic>
                    <p:nvPicPr>
                      <p:cNvPr id="0" name=""/>
                      <p:cNvPicPr/>
                      <p:nvPr/>
                    </p:nvPicPr>
                    <p:blipFill>
                      <a:blip r:embed="rId4"/>
                      <a:stretch>
                        <a:fillRect/>
                      </a:stretch>
                    </p:blipFill>
                    <p:spPr>
                      <a:xfrm>
                        <a:off x="2725260" y="1983097"/>
                        <a:ext cx="6972300" cy="3884612"/>
                      </a:xfrm>
                      <a:prstGeom prst="rect">
                        <a:avLst/>
                      </a:prstGeom>
                    </p:spPr>
                  </p:pic>
                </p:oleObj>
              </mc:Fallback>
            </mc:AlternateContent>
          </a:graphicData>
        </a:graphic>
      </p:graphicFrame>
    </p:spTree>
    <p:extLst>
      <p:ext uri="{BB962C8B-B14F-4D97-AF65-F5344CB8AC3E}">
        <p14:creationId xmlns:p14="http://schemas.microsoft.com/office/powerpoint/2010/main" val="151846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4ADD-C18E-4AF8-ACA8-57045B8A7538}"/>
              </a:ext>
            </a:extLst>
          </p:cNvPr>
          <p:cNvSpPr>
            <a:spLocks noGrp="1"/>
          </p:cNvSpPr>
          <p:nvPr>
            <p:ph type="title"/>
          </p:nvPr>
        </p:nvSpPr>
        <p:spPr/>
        <p:txBody>
          <a:bodyPr/>
          <a:lstStyle/>
          <a:p>
            <a:r>
              <a:rPr lang="en-US" dirty="0"/>
              <a:t>Honeycomb lattice under current drive</a:t>
            </a:r>
          </a:p>
        </p:txBody>
      </p:sp>
      <p:pic>
        <p:nvPicPr>
          <p:cNvPr id="7" name="Picture 6" descr="Chart, line chart&#10;&#10;Description automatically generated">
            <a:extLst>
              <a:ext uri="{FF2B5EF4-FFF2-40B4-BE49-F238E27FC236}">
                <a16:creationId xmlns:a16="http://schemas.microsoft.com/office/drawing/2014/main" id="{4F2D3DF3-9E89-419E-A9C3-B2BA566A2EFF}"/>
              </a:ext>
            </a:extLst>
          </p:cNvPr>
          <p:cNvPicPr>
            <a:picLocks noChangeAspect="1"/>
          </p:cNvPicPr>
          <p:nvPr/>
        </p:nvPicPr>
        <p:blipFill>
          <a:blip r:embed="rId2"/>
          <a:stretch>
            <a:fillRect/>
          </a:stretch>
        </p:blipFill>
        <p:spPr>
          <a:xfrm>
            <a:off x="4775979" y="1690688"/>
            <a:ext cx="7177459" cy="4299565"/>
          </a:xfrm>
          <a:prstGeom prst="rect">
            <a:avLst/>
          </a:prstGeom>
        </p:spPr>
      </p:pic>
      <p:pic>
        <p:nvPicPr>
          <p:cNvPr id="9" name="Picture 8" descr="Chart, line chart&#10;&#10;Description automatically generated">
            <a:extLst>
              <a:ext uri="{FF2B5EF4-FFF2-40B4-BE49-F238E27FC236}">
                <a16:creationId xmlns:a16="http://schemas.microsoft.com/office/drawing/2014/main" id="{E8FCC7EA-9566-4E00-8886-72690DA342F4}"/>
              </a:ext>
            </a:extLst>
          </p:cNvPr>
          <p:cNvPicPr>
            <a:picLocks noChangeAspect="1"/>
          </p:cNvPicPr>
          <p:nvPr/>
        </p:nvPicPr>
        <p:blipFill>
          <a:blip r:embed="rId3"/>
          <a:stretch>
            <a:fillRect/>
          </a:stretch>
        </p:blipFill>
        <p:spPr>
          <a:xfrm>
            <a:off x="238562" y="1756004"/>
            <a:ext cx="4560614" cy="2808514"/>
          </a:xfrm>
          <a:prstGeom prst="rect">
            <a:avLst/>
          </a:prstGeom>
        </p:spPr>
      </p:pic>
      <p:sp>
        <p:nvSpPr>
          <p:cNvPr id="10" name="TextBox 9">
            <a:extLst>
              <a:ext uri="{FF2B5EF4-FFF2-40B4-BE49-F238E27FC236}">
                <a16:creationId xmlns:a16="http://schemas.microsoft.com/office/drawing/2014/main" id="{C031F216-FE67-4F6F-B8E9-7A3A8FF12ACB}"/>
              </a:ext>
            </a:extLst>
          </p:cNvPr>
          <p:cNvSpPr txBox="1"/>
          <p:nvPr/>
        </p:nvSpPr>
        <p:spPr>
          <a:xfrm>
            <a:off x="838200" y="4864963"/>
            <a:ext cx="3937779" cy="1754326"/>
          </a:xfrm>
          <a:prstGeom prst="rect">
            <a:avLst/>
          </a:prstGeom>
          <a:noFill/>
        </p:spPr>
        <p:txBody>
          <a:bodyPr wrap="square" rtlCol="0">
            <a:spAutoFit/>
          </a:bodyPr>
          <a:lstStyle/>
          <a:p>
            <a:r>
              <a:rPr lang="en-US" dirty="0"/>
              <a:t>Honeycomb lattice with phonon nearest neighbor coupling </a:t>
            </a:r>
            <a:r>
              <a:rPr lang="en-US" i="1" dirty="0"/>
              <a:t>K</a:t>
            </a:r>
            <a:r>
              <a:rPr lang="en-US" baseline="-25000" dirty="0"/>
              <a:t>L</a:t>
            </a:r>
            <a:r>
              <a:rPr lang="en-US" dirty="0"/>
              <a:t>=0.144 eV(u</a:t>
            </a:r>
            <a:r>
              <a:rPr lang="en-US" b="0" i="0" dirty="0">
                <a:solidFill>
                  <a:srgbClr val="111111"/>
                </a:solidFill>
                <a:effectLst/>
                <a:latin typeface="Roboto"/>
              </a:rPr>
              <a:t> Å</a:t>
            </a:r>
            <a:r>
              <a:rPr lang="en-US" baseline="30000" dirty="0"/>
              <a:t>2</a:t>
            </a:r>
            <a:r>
              <a:rPr lang="en-US" dirty="0"/>
              <a:t>), </a:t>
            </a:r>
            <a:r>
              <a:rPr lang="en-US" i="1" dirty="0"/>
              <a:t>K</a:t>
            </a:r>
            <a:r>
              <a:rPr lang="en-US" baseline="-25000" dirty="0"/>
              <a:t>T</a:t>
            </a:r>
            <a:r>
              <a:rPr lang="en-US" dirty="0"/>
              <a:t>=</a:t>
            </a:r>
            <a:r>
              <a:rPr lang="en-US" i="1" dirty="0"/>
              <a:t>K</a:t>
            </a:r>
            <a:r>
              <a:rPr lang="en-US" baseline="-25000" dirty="0"/>
              <a:t>L</a:t>
            </a:r>
            <a:r>
              <a:rPr lang="en-US" dirty="0"/>
              <a:t>/4, electron hopping </a:t>
            </a:r>
            <a:r>
              <a:rPr lang="en-US" i="1" dirty="0"/>
              <a:t>t</a:t>
            </a:r>
            <a:r>
              <a:rPr lang="en-US" dirty="0"/>
              <a:t> = 2.8 eV, SSH-like electron-phonon interaction of </a:t>
            </a:r>
            <a:r>
              <a:rPr lang="en-US" i="1" dirty="0"/>
              <a:t>J</a:t>
            </a:r>
            <a:r>
              <a:rPr lang="en-US" baseline="-25000" dirty="0"/>
              <a:t>1</a:t>
            </a:r>
            <a:r>
              <a:rPr lang="en-US" dirty="0"/>
              <a:t>=-6 eV/</a:t>
            </a:r>
            <a:r>
              <a:rPr lang="en-US" b="0" i="0" dirty="0">
                <a:solidFill>
                  <a:srgbClr val="111111"/>
                </a:solidFill>
                <a:effectLst/>
                <a:latin typeface="Roboto"/>
              </a:rPr>
              <a:t> Å</a:t>
            </a:r>
            <a:r>
              <a:rPr lang="en-US" dirty="0"/>
              <a:t>.  Sun et al PRB 102, 134311 (2020).</a:t>
            </a:r>
          </a:p>
        </p:txBody>
      </p:sp>
    </p:spTree>
    <p:extLst>
      <p:ext uri="{BB962C8B-B14F-4D97-AF65-F5344CB8AC3E}">
        <p14:creationId xmlns:p14="http://schemas.microsoft.com/office/powerpoint/2010/main" val="1882127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EFFF4A2-EB01-4738-9824-8D9A72A51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FE0694-C679-414E-98B6-5EDDB21C874D}"/>
              </a:ext>
            </a:extLst>
          </p:cNvPr>
          <p:cNvSpPr>
            <a:spLocks noGrp="1"/>
          </p:cNvSpPr>
          <p:nvPr>
            <p:ph type="title"/>
          </p:nvPr>
        </p:nvSpPr>
        <p:spPr>
          <a:xfrm>
            <a:off x="717335" y="4455522"/>
            <a:ext cx="3685032" cy="1591056"/>
          </a:xfrm>
        </p:spPr>
        <p:txBody>
          <a:bodyPr vert="horz" lIns="91440" tIns="45720" rIns="91440" bIns="45720" rtlCol="0" anchor="t">
            <a:normAutofit/>
          </a:bodyPr>
          <a:lstStyle/>
          <a:p>
            <a:pPr algn="l"/>
            <a:r>
              <a:rPr lang="en-US" sz="3400" dirty="0"/>
              <a:t>How does phonon know which way to go?</a:t>
            </a:r>
          </a:p>
        </p:txBody>
      </p:sp>
      <p:pic>
        <p:nvPicPr>
          <p:cNvPr id="5" name="Picture 4" descr="Diagram&#10;&#10;Description automatically generated">
            <a:extLst>
              <a:ext uri="{FF2B5EF4-FFF2-40B4-BE49-F238E27FC236}">
                <a16:creationId xmlns:a16="http://schemas.microsoft.com/office/drawing/2014/main" id="{283D88CE-2DD3-410E-8B3A-FF9E4B80345C}"/>
              </a:ext>
            </a:extLst>
          </p:cNvPr>
          <p:cNvPicPr>
            <a:picLocks noChangeAspect="1"/>
          </p:cNvPicPr>
          <p:nvPr/>
        </p:nvPicPr>
        <p:blipFill rotWithShape="1">
          <a:blip r:embed="rId2"/>
          <a:srcRect l="1231"/>
          <a:stretch/>
        </p:blipFill>
        <p:spPr>
          <a:xfrm>
            <a:off x="1080479" y="454014"/>
            <a:ext cx="9739378" cy="3377322"/>
          </a:xfrm>
          <a:prstGeom prst="rect">
            <a:avLst/>
          </a:prstGeom>
        </p:spPr>
      </p:pic>
      <p:sp>
        <p:nvSpPr>
          <p:cNvPr id="6" name="TextBox 5">
            <a:extLst>
              <a:ext uri="{FF2B5EF4-FFF2-40B4-BE49-F238E27FC236}">
                <a16:creationId xmlns:a16="http://schemas.microsoft.com/office/drawing/2014/main" id="{D299C6BE-64F8-4C83-896E-BF1F31DFF877}"/>
              </a:ext>
            </a:extLst>
          </p:cNvPr>
          <p:cNvSpPr txBox="1"/>
          <p:nvPr/>
        </p:nvSpPr>
        <p:spPr>
          <a:xfrm>
            <a:off x="5074920" y="4535424"/>
            <a:ext cx="4498848" cy="1618488"/>
          </a:xfrm>
          <a:prstGeom prst="rect">
            <a:avLst/>
          </a:prstGeom>
        </p:spPr>
        <p:txBody>
          <a:bodyPr vert="horz" lIns="91440" tIns="45720" rIns="91440" bIns="45720" rtlCol="0">
            <a:normAutofit/>
          </a:bodyPr>
          <a:lstStyle/>
          <a:p>
            <a:pPr>
              <a:lnSpc>
                <a:spcPct val="90000"/>
              </a:lnSpc>
              <a:spcAft>
                <a:spcPts val="600"/>
              </a:spcAft>
            </a:pPr>
            <a:r>
              <a:rPr lang="en-US" sz="2000" dirty="0"/>
              <a:t>S. Park and B.-J. Yang, Nano Lett, 20, 7694 (2020).   Angular momentum current is generated perpendicular to the temperature gradient, square  or cubic lattice, no gauge field </a:t>
            </a:r>
            <a:r>
              <a:rPr lang="en-US" sz="2000" i="1" dirty="0"/>
              <a:t>A</a:t>
            </a:r>
            <a:r>
              <a:rPr lang="en-US" sz="2000" dirty="0"/>
              <a:t>.</a:t>
            </a:r>
          </a:p>
        </p:txBody>
      </p:sp>
      <p:grpSp>
        <p:nvGrpSpPr>
          <p:cNvPr id="13" name="Group 12">
            <a:extLst>
              <a:ext uri="{FF2B5EF4-FFF2-40B4-BE49-F238E27FC236}">
                <a16:creationId xmlns:a16="http://schemas.microsoft.com/office/drawing/2014/main" id="{D4469D90-62FA-49B2-981E-5305361D5A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502370" y="4592474"/>
            <a:ext cx="1128382" cy="847206"/>
            <a:chOff x="8183879" y="1000124"/>
            <a:chExt cx="1562267" cy="1172973"/>
          </a:xfrm>
        </p:grpSpPr>
        <p:sp>
          <p:nvSpPr>
            <p:cNvPr id="14" name="Freeform 5">
              <a:extLst>
                <a:ext uri="{FF2B5EF4-FFF2-40B4-BE49-F238E27FC236}">
                  <a16:creationId xmlns:a16="http://schemas.microsoft.com/office/drawing/2014/main" id="{281E6897-9689-4C48-ADC3-9F41AAE3A9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404E145C-C4EA-4DED-B029-22B811FCEB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367117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0694-C679-414E-98B6-5EDDB21C874D}"/>
              </a:ext>
            </a:extLst>
          </p:cNvPr>
          <p:cNvSpPr>
            <a:spLocks noGrp="1"/>
          </p:cNvSpPr>
          <p:nvPr>
            <p:ph type="title"/>
          </p:nvPr>
        </p:nvSpPr>
        <p:spPr/>
        <p:txBody>
          <a:bodyPr/>
          <a:lstStyle/>
          <a:p>
            <a:r>
              <a:rPr lang="en-US" dirty="0"/>
              <a:t>How does phonon know which way to go?</a:t>
            </a:r>
          </a:p>
        </p:txBody>
      </p:sp>
      <p:pic>
        <p:nvPicPr>
          <p:cNvPr id="3" name="Picture 2">
            <a:extLst>
              <a:ext uri="{FF2B5EF4-FFF2-40B4-BE49-F238E27FC236}">
                <a16:creationId xmlns:a16="http://schemas.microsoft.com/office/drawing/2014/main" id="{69F2FC09-7F33-4AB1-9808-A2B1F142884E}"/>
              </a:ext>
            </a:extLst>
          </p:cNvPr>
          <p:cNvPicPr>
            <a:picLocks noChangeAspect="1"/>
          </p:cNvPicPr>
          <p:nvPr/>
        </p:nvPicPr>
        <p:blipFill>
          <a:blip r:embed="rId2"/>
          <a:stretch>
            <a:fillRect/>
          </a:stretch>
        </p:blipFill>
        <p:spPr>
          <a:xfrm>
            <a:off x="573495" y="2100706"/>
            <a:ext cx="7547933" cy="3936200"/>
          </a:xfrm>
          <a:prstGeom prst="rect">
            <a:avLst/>
          </a:prstGeom>
        </p:spPr>
      </p:pic>
      <p:pic>
        <p:nvPicPr>
          <p:cNvPr id="5" name="Picture 4" descr="Shape&#10;&#10;Description automatically generated">
            <a:extLst>
              <a:ext uri="{FF2B5EF4-FFF2-40B4-BE49-F238E27FC236}">
                <a16:creationId xmlns:a16="http://schemas.microsoft.com/office/drawing/2014/main" id="{DC9F00BB-727F-4651-A2FC-3CEBA02FB7C8}"/>
              </a:ext>
            </a:extLst>
          </p:cNvPr>
          <p:cNvPicPr>
            <a:picLocks noChangeAspect="1"/>
          </p:cNvPicPr>
          <p:nvPr/>
        </p:nvPicPr>
        <p:blipFill>
          <a:blip r:embed="rId3"/>
          <a:stretch>
            <a:fillRect/>
          </a:stretch>
        </p:blipFill>
        <p:spPr>
          <a:xfrm>
            <a:off x="7982627" y="2007399"/>
            <a:ext cx="3766831" cy="2667237"/>
          </a:xfrm>
          <a:prstGeom prst="rect">
            <a:avLst/>
          </a:prstGeom>
        </p:spPr>
      </p:pic>
    </p:spTree>
    <p:extLst>
      <p:ext uri="{BB962C8B-B14F-4D97-AF65-F5344CB8AC3E}">
        <p14:creationId xmlns:p14="http://schemas.microsoft.com/office/powerpoint/2010/main" val="2423440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rt, line chart&#10;&#10;Description automatically generated">
            <a:extLst>
              <a:ext uri="{FF2B5EF4-FFF2-40B4-BE49-F238E27FC236}">
                <a16:creationId xmlns:a16="http://schemas.microsoft.com/office/drawing/2014/main" id="{084B4802-401C-46F2-83F1-1687CFF5876A}"/>
              </a:ext>
            </a:extLst>
          </p:cNvPr>
          <p:cNvPicPr>
            <a:picLocks noChangeAspect="1"/>
          </p:cNvPicPr>
          <p:nvPr/>
        </p:nvPicPr>
        <p:blipFill>
          <a:blip r:embed="rId3"/>
          <a:stretch>
            <a:fillRect/>
          </a:stretch>
        </p:blipFill>
        <p:spPr>
          <a:xfrm>
            <a:off x="408052" y="2148834"/>
            <a:ext cx="5852172" cy="4389129"/>
          </a:xfrm>
          <a:prstGeom prst="rect">
            <a:avLst/>
          </a:prstGeom>
        </p:spPr>
      </p:pic>
      <p:pic>
        <p:nvPicPr>
          <p:cNvPr id="9" name="Picture 8">
            <a:extLst>
              <a:ext uri="{FF2B5EF4-FFF2-40B4-BE49-F238E27FC236}">
                <a16:creationId xmlns:a16="http://schemas.microsoft.com/office/drawing/2014/main" id="{2B2F7E28-0ECE-4B82-B66E-FDD3FAECBB2A}"/>
              </a:ext>
            </a:extLst>
          </p:cNvPr>
          <p:cNvPicPr>
            <a:picLocks noChangeAspect="1"/>
          </p:cNvPicPr>
          <p:nvPr/>
        </p:nvPicPr>
        <p:blipFill>
          <a:blip r:embed="rId4"/>
          <a:stretch>
            <a:fillRect/>
          </a:stretch>
        </p:blipFill>
        <p:spPr>
          <a:xfrm>
            <a:off x="6331353" y="705289"/>
            <a:ext cx="5339791" cy="3431706"/>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20A7862-71A8-4E4C-ABBD-A196A4FE0A75}"/>
                  </a:ext>
                </a:extLst>
              </p:cNvPr>
              <p:cNvSpPr txBox="1"/>
              <p:nvPr/>
            </p:nvSpPr>
            <p:spPr>
              <a:xfrm>
                <a:off x="1187614" y="811820"/>
                <a:ext cx="4397826" cy="822854"/>
              </a:xfrm>
              <a:prstGeom prst="rect">
                <a:avLst/>
              </a:prstGeom>
              <a:noFill/>
            </p:spPr>
            <p:txBody>
              <a:bodyPr wrap="square" rtlCol="0">
                <a:spAutoFit/>
              </a:bodyPr>
              <a:lstStyle/>
              <a:p>
                <a:r>
                  <a:rPr lang="en-US" sz="4400" dirty="0"/>
                  <a:t>BaTiO</a:t>
                </a:r>
                <a:r>
                  <a:rPr lang="en-US" sz="4400" baseline="-25000" dirty="0"/>
                  <a:t>3   </a:t>
                </a:r>
                <a:r>
                  <a:rPr lang="en-US" sz="4400" dirty="0"/>
                  <a:t> </a:t>
                </a:r>
                <a14:m>
                  <m:oMath xmlns:m="http://schemas.openxmlformats.org/officeDocument/2006/math">
                    <m:sSub>
                      <m:sSubPr>
                        <m:ctrlPr>
                          <a:rPr lang="en-US" sz="4400" b="0" i="1" smtClean="0">
                            <a:latin typeface="Cambria Math" panose="02040503050406030204" pitchFamily="18" charset="0"/>
                          </a:rPr>
                        </m:ctrlPr>
                      </m:sSubPr>
                      <m:e>
                        <m:r>
                          <a:rPr lang="en-US" sz="4400" b="0" i="1" smtClean="0">
                            <a:latin typeface="Cambria Math" panose="02040503050406030204" pitchFamily="18" charset="0"/>
                          </a:rPr>
                          <m:t>𝜅</m:t>
                        </m:r>
                      </m:e>
                      <m:sub>
                        <m:r>
                          <a:rPr lang="en-US" sz="4400" b="0" i="1" smtClean="0">
                            <a:latin typeface="Cambria Math" panose="02040503050406030204" pitchFamily="18" charset="0"/>
                          </a:rPr>
                          <m:t>𝑥𝑦</m:t>
                        </m:r>
                      </m:sub>
                    </m:sSub>
                    <m:r>
                      <a:rPr lang="en-US" sz="4400" b="0" i="1" smtClean="0">
                        <a:latin typeface="Cambria Math" panose="02040503050406030204" pitchFamily="18" charset="0"/>
                      </a:rPr>
                      <m:t>∝</m:t>
                    </m:r>
                    <m:r>
                      <a:rPr lang="en-US" sz="4400" b="0" i="1" smtClean="0">
                        <a:latin typeface="Cambria Math" panose="02040503050406030204" pitchFamily="18" charset="0"/>
                      </a:rPr>
                      <m:t>𝜒</m:t>
                    </m:r>
                  </m:oMath>
                </a14:m>
                <a:r>
                  <a:rPr lang="en-US" sz="4400" dirty="0"/>
                  <a:t>?</a:t>
                </a:r>
                <a:endParaRPr lang="en-US" sz="4400" baseline="-25000" dirty="0"/>
              </a:p>
            </p:txBody>
          </p:sp>
        </mc:Choice>
        <mc:Fallback xmlns="">
          <p:sp>
            <p:nvSpPr>
              <p:cNvPr id="10" name="TextBox 9">
                <a:extLst>
                  <a:ext uri="{FF2B5EF4-FFF2-40B4-BE49-F238E27FC236}">
                    <a16:creationId xmlns:a16="http://schemas.microsoft.com/office/drawing/2014/main" id="{E20A7862-71A8-4E4C-ABBD-A196A4FE0A75}"/>
                  </a:ext>
                </a:extLst>
              </p:cNvPr>
              <p:cNvSpPr txBox="1">
                <a:spLocks noRot="1" noChangeAspect="1" noMove="1" noResize="1" noEditPoints="1" noAdjustHandles="1" noChangeArrowheads="1" noChangeShapeType="1" noTextEdit="1"/>
              </p:cNvSpPr>
              <p:nvPr/>
            </p:nvSpPr>
            <p:spPr>
              <a:xfrm>
                <a:off x="1187614" y="811820"/>
                <a:ext cx="4397826" cy="822854"/>
              </a:xfrm>
              <a:prstGeom prst="rect">
                <a:avLst/>
              </a:prstGeom>
              <a:blipFill>
                <a:blip r:embed="rId5"/>
                <a:stretch>
                  <a:fillRect l="-5687" t="-14074" r="-1664" b="-2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B3501F6-5487-4E84-88B9-C129BDDE581A}"/>
                  </a:ext>
                </a:extLst>
              </p:cNvPr>
              <p:cNvSpPr txBox="1"/>
              <p:nvPr/>
            </p:nvSpPr>
            <p:spPr>
              <a:xfrm>
                <a:off x="6977849" y="4651899"/>
                <a:ext cx="4403324" cy="1222258"/>
              </a:xfrm>
              <a:prstGeom prst="rect">
                <a:avLst/>
              </a:prstGeom>
              <a:noFill/>
            </p:spPr>
            <p:txBody>
              <a:bodyPr wrap="square" rtlCol="0">
                <a:spAutoFit/>
              </a:bodyPr>
              <a:lstStyle/>
              <a:p>
                <a:r>
                  <a:rPr lang="en-US" dirty="0"/>
                  <a:t>According to PRL 124, 167601 (2020), J.-Y. Chen, et al, T. Qin et al theory cannot explain STO, even with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𝜅</m:t>
                        </m:r>
                      </m:e>
                      <m:sub>
                        <m:r>
                          <a:rPr lang="en-US" b="0" i="1" smtClean="0">
                            <a:latin typeface="Cambria Math" panose="02040503050406030204" pitchFamily="18" charset="0"/>
                          </a:rPr>
                          <m:t>𝑥𝑦</m:t>
                        </m:r>
                      </m:sub>
                    </m:sSub>
                    <m:r>
                      <a:rPr lang="en-US" b="0" i="1" smtClean="0">
                        <a:latin typeface="Cambria Math" panose="02040503050406030204" pitchFamily="18" charset="0"/>
                      </a:rPr>
                      <m:t>∝</m:t>
                    </m:r>
                    <m:r>
                      <a:rPr lang="en-US" b="0" i="1" smtClean="0">
                        <a:latin typeface="Cambria Math" panose="02040503050406030204" pitchFamily="18" charset="0"/>
                      </a:rPr>
                      <m:t>𝜒</m:t>
                    </m:r>
                  </m:oMath>
                </a14:m>
                <a:r>
                  <a:rPr lang="en-US" dirty="0"/>
                  <a:t>.   A diffusive Boltzmann approach is required.  </a:t>
                </a:r>
              </a:p>
            </p:txBody>
          </p:sp>
        </mc:Choice>
        <mc:Fallback xmlns="">
          <p:sp>
            <p:nvSpPr>
              <p:cNvPr id="11" name="TextBox 10">
                <a:extLst>
                  <a:ext uri="{FF2B5EF4-FFF2-40B4-BE49-F238E27FC236}">
                    <a16:creationId xmlns:a16="http://schemas.microsoft.com/office/drawing/2014/main" id="{1B3501F6-5487-4E84-88B9-C129BDDE581A}"/>
                  </a:ext>
                </a:extLst>
              </p:cNvPr>
              <p:cNvSpPr txBox="1">
                <a:spLocks noRot="1" noChangeAspect="1" noMove="1" noResize="1" noEditPoints="1" noAdjustHandles="1" noChangeArrowheads="1" noChangeShapeType="1" noTextEdit="1"/>
              </p:cNvSpPr>
              <p:nvPr/>
            </p:nvSpPr>
            <p:spPr>
              <a:xfrm>
                <a:off x="6977849" y="4651899"/>
                <a:ext cx="4403324" cy="1222258"/>
              </a:xfrm>
              <a:prstGeom prst="rect">
                <a:avLst/>
              </a:prstGeom>
              <a:blipFill>
                <a:blip r:embed="rId6"/>
                <a:stretch>
                  <a:fillRect l="-1247" t="-2488" r="-970" b="-69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72E8793-17E7-4C93-BE71-9438557D1B1E}"/>
                  </a:ext>
                </a:extLst>
              </p:cNvPr>
              <p:cNvSpPr txBox="1"/>
              <p:nvPr/>
            </p:nvSpPr>
            <p:spPr>
              <a:xfrm>
                <a:off x="9685536" y="1322772"/>
                <a:ext cx="148276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𝜖</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𝜒</m:t>
                      </m:r>
                    </m:oMath>
                  </m:oMathPara>
                </a14:m>
                <a:endParaRPr lang="en-US" dirty="0"/>
              </a:p>
            </p:txBody>
          </p:sp>
        </mc:Choice>
        <mc:Fallback xmlns="">
          <p:sp>
            <p:nvSpPr>
              <p:cNvPr id="2" name="TextBox 1">
                <a:extLst>
                  <a:ext uri="{FF2B5EF4-FFF2-40B4-BE49-F238E27FC236}">
                    <a16:creationId xmlns:a16="http://schemas.microsoft.com/office/drawing/2014/main" id="{272E8793-17E7-4C93-BE71-9438557D1B1E}"/>
                  </a:ext>
                </a:extLst>
              </p:cNvPr>
              <p:cNvSpPr txBox="1">
                <a:spLocks noRot="1" noChangeAspect="1" noMove="1" noResize="1" noEditPoints="1" noAdjustHandles="1" noChangeArrowheads="1" noChangeShapeType="1" noTextEdit="1"/>
              </p:cNvSpPr>
              <p:nvPr/>
            </p:nvSpPr>
            <p:spPr>
              <a:xfrm>
                <a:off x="9685536" y="1322772"/>
                <a:ext cx="1482760" cy="369332"/>
              </a:xfrm>
              <a:prstGeom prst="rect">
                <a:avLst/>
              </a:prstGeom>
              <a:blipFill>
                <a:blip r:embed="rId7"/>
                <a:stretch>
                  <a:fillRect b="-3279"/>
                </a:stretch>
              </a:blipFill>
            </p:spPr>
            <p:txBody>
              <a:bodyPr/>
              <a:lstStyle/>
              <a:p>
                <a:r>
                  <a:rPr lang="en-US">
                    <a:noFill/>
                  </a:rPr>
                  <a:t> </a:t>
                </a:r>
              </a:p>
            </p:txBody>
          </p:sp>
        </mc:Fallback>
      </mc:AlternateContent>
    </p:spTree>
    <p:extLst>
      <p:ext uri="{BB962C8B-B14F-4D97-AF65-F5344CB8AC3E}">
        <p14:creationId xmlns:p14="http://schemas.microsoft.com/office/powerpoint/2010/main" val="1945265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7A0F-7F30-40A7-AC28-143880F88763}"/>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88EA8CA0-B228-4CEF-B398-B61E051A82C1}"/>
              </a:ext>
            </a:extLst>
          </p:cNvPr>
          <p:cNvSpPr>
            <a:spLocks noGrp="1"/>
          </p:cNvSpPr>
          <p:nvPr>
            <p:ph idx="1"/>
          </p:nvPr>
        </p:nvSpPr>
        <p:spPr/>
        <p:txBody>
          <a:bodyPr/>
          <a:lstStyle/>
          <a:p>
            <a:r>
              <a:rPr lang="en-US" dirty="0"/>
              <a:t>After more than 10 years of research on phonon Hall effect, issues still exist</a:t>
            </a:r>
          </a:p>
          <a:p>
            <a:endParaRPr lang="en-US" dirty="0"/>
          </a:p>
          <a:p>
            <a:r>
              <a:rPr lang="en-US" dirty="0"/>
              <a:t>Surprising transverse current  (under temperature gradient or electric current driven), still no complete understanding? </a:t>
            </a:r>
          </a:p>
          <a:p>
            <a:endParaRPr lang="en-US" dirty="0"/>
          </a:p>
          <a:p>
            <a:r>
              <a:rPr lang="en-US" dirty="0"/>
              <a:t>NEGF on finite samples?</a:t>
            </a:r>
          </a:p>
          <a:p>
            <a:pPr marL="0" indent="0">
              <a:buNone/>
            </a:pPr>
            <a:endParaRPr lang="en-US" dirty="0"/>
          </a:p>
        </p:txBody>
      </p:sp>
    </p:spTree>
    <p:extLst>
      <p:ext uri="{BB962C8B-B14F-4D97-AF65-F5344CB8AC3E}">
        <p14:creationId xmlns:p14="http://schemas.microsoft.com/office/powerpoint/2010/main" val="2755516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E0118-95DD-401A-B992-A3AEE9DB52C4}"/>
              </a:ext>
            </a:extLst>
          </p:cNvPr>
          <p:cNvSpPr>
            <a:spLocks noGrp="1"/>
          </p:cNvSpPr>
          <p:nvPr>
            <p:ph type="title"/>
          </p:nvPr>
        </p:nvSpPr>
        <p:spPr/>
        <p:txBody>
          <a:bodyPr/>
          <a:lstStyle/>
          <a:p>
            <a:r>
              <a:rPr lang="en-US" dirty="0"/>
              <a:t>Acknowledgements</a:t>
            </a:r>
          </a:p>
        </p:txBody>
      </p:sp>
      <p:pic>
        <p:nvPicPr>
          <p:cNvPr id="5" name="Picture 4" descr="A person standing next to a tree&#10;&#10;Description automatically generated">
            <a:extLst>
              <a:ext uri="{FF2B5EF4-FFF2-40B4-BE49-F238E27FC236}">
                <a16:creationId xmlns:a16="http://schemas.microsoft.com/office/drawing/2014/main" id="{142C2F19-1154-4D00-AAB3-DC78329D5A65}"/>
              </a:ext>
            </a:extLst>
          </p:cNvPr>
          <p:cNvPicPr>
            <a:picLocks noChangeAspect="1"/>
          </p:cNvPicPr>
          <p:nvPr/>
        </p:nvPicPr>
        <p:blipFill>
          <a:blip r:embed="rId2"/>
          <a:stretch>
            <a:fillRect/>
          </a:stretch>
        </p:blipFill>
        <p:spPr>
          <a:xfrm>
            <a:off x="1022741" y="1867969"/>
            <a:ext cx="2475334" cy="3300445"/>
          </a:xfrm>
          <a:prstGeom prst="rect">
            <a:avLst/>
          </a:prstGeom>
        </p:spPr>
      </p:pic>
      <p:sp>
        <p:nvSpPr>
          <p:cNvPr id="8" name="TextBox 7">
            <a:extLst>
              <a:ext uri="{FF2B5EF4-FFF2-40B4-BE49-F238E27FC236}">
                <a16:creationId xmlns:a16="http://schemas.microsoft.com/office/drawing/2014/main" id="{A55DBB7A-1959-4159-AA58-35CAEE66C94E}"/>
              </a:ext>
            </a:extLst>
          </p:cNvPr>
          <p:cNvSpPr txBox="1"/>
          <p:nvPr/>
        </p:nvSpPr>
        <p:spPr>
          <a:xfrm>
            <a:off x="1384915" y="5504155"/>
            <a:ext cx="2308194" cy="369332"/>
          </a:xfrm>
          <a:prstGeom prst="rect">
            <a:avLst/>
          </a:prstGeom>
          <a:noFill/>
        </p:spPr>
        <p:txBody>
          <a:bodyPr wrap="square" rtlCol="0">
            <a:spAutoFit/>
          </a:bodyPr>
          <a:lstStyle/>
          <a:p>
            <a:r>
              <a:rPr lang="en-US" dirty="0"/>
              <a:t>Prof. Lifa Zhang</a:t>
            </a:r>
          </a:p>
        </p:txBody>
      </p:sp>
      <p:sp>
        <p:nvSpPr>
          <p:cNvPr id="9" name="TextBox 8">
            <a:extLst>
              <a:ext uri="{FF2B5EF4-FFF2-40B4-BE49-F238E27FC236}">
                <a16:creationId xmlns:a16="http://schemas.microsoft.com/office/drawing/2014/main" id="{1319E04D-C3F2-4DC1-83D1-8F6C6FB4F3B4}"/>
              </a:ext>
            </a:extLst>
          </p:cNvPr>
          <p:cNvSpPr txBox="1"/>
          <p:nvPr/>
        </p:nvSpPr>
        <p:spPr>
          <a:xfrm>
            <a:off x="7199787" y="1814702"/>
            <a:ext cx="1784412" cy="3970318"/>
          </a:xfrm>
          <a:prstGeom prst="rect">
            <a:avLst/>
          </a:prstGeom>
          <a:no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Mr. Kangtai Sun</a:t>
            </a:r>
          </a:p>
        </p:txBody>
      </p:sp>
      <p:sp>
        <p:nvSpPr>
          <p:cNvPr id="11" name="TextBox 10">
            <a:extLst>
              <a:ext uri="{FF2B5EF4-FFF2-40B4-BE49-F238E27FC236}">
                <a16:creationId xmlns:a16="http://schemas.microsoft.com/office/drawing/2014/main" id="{46ECEB74-93D0-40E3-AF0D-99CA2B0785B1}"/>
              </a:ext>
            </a:extLst>
          </p:cNvPr>
          <p:cNvSpPr txBox="1"/>
          <p:nvPr/>
        </p:nvSpPr>
        <p:spPr>
          <a:xfrm>
            <a:off x="9650028" y="5255795"/>
            <a:ext cx="2130641" cy="923330"/>
          </a:xfrm>
          <a:prstGeom prst="rect">
            <a:avLst/>
          </a:prstGeom>
          <a:noFill/>
        </p:spPr>
        <p:txBody>
          <a:bodyPr wrap="square" rtlCol="0">
            <a:spAutoFit/>
          </a:bodyPr>
          <a:lstStyle/>
          <a:p>
            <a:r>
              <a:rPr lang="en-US" dirty="0"/>
              <a:t>Supported by MOE tier 2 grant and FRC tier 1 grant. </a:t>
            </a:r>
          </a:p>
        </p:txBody>
      </p:sp>
      <p:pic>
        <p:nvPicPr>
          <p:cNvPr id="13" name="Picture 12" descr="A person in glasses looking at the camera&#10;&#10;Description automatically generated">
            <a:extLst>
              <a:ext uri="{FF2B5EF4-FFF2-40B4-BE49-F238E27FC236}">
                <a16:creationId xmlns:a16="http://schemas.microsoft.com/office/drawing/2014/main" id="{E667CA72-A6E0-4341-A214-1BD89A8E1371}"/>
              </a:ext>
            </a:extLst>
          </p:cNvPr>
          <p:cNvPicPr>
            <a:picLocks noChangeAspect="1"/>
          </p:cNvPicPr>
          <p:nvPr/>
        </p:nvPicPr>
        <p:blipFill>
          <a:blip r:embed="rId3"/>
          <a:stretch>
            <a:fillRect/>
          </a:stretch>
        </p:blipFill>
        <p:spPr>
          <a:xfrm>
            <a:off x="4386771" y="2143904"/>
            <a:ext cx="1666875" cy="2152650"/>
          </a:xfrm>
          <a:prstGeom prst="rect">
            <a:avLst/>
          </a:prstGeom>
        </p:spPr>
      </p:pic>
      <p:sp>
        <p:nvSpPr>
          <p:cNvPr id="14" name="TextBox 13">
            <a:extLst>
              <a:ext uri="{FF2B5EF4-FFF2-40B4-BE49-F238E27FC236}">
                <a16:creationId xmlns:a16="http://schemas.microsoft.com/office/drawing/2014/main" id="{D6B70024-55B8-4BE7-8C32-01B7F94ACE49}"/>
              </a:ext>
            </a:extLst>
          </p:cNvPr>
          <p:cNvSpPr txBox="1"/>
          <p:nvPr/>
        </p:nvSpPr>
        <p:spPr>
          <a:xfrm>
            <a:off x="4669795" y="4865180"/>
            <a:ext cx="1666875" cy="923330"/>
          </a:xfrm>
          <a:prstGeom prst="rect">
            <a:avLst/>
          </a:prstGeom>
          <a:noFill/>
        </p:spPr>
        <p:txBody>
          <a:bodyPr wrap="square" rtlCol="0">
            <a:spAutoFit/>
          </a:bodyPr>
          <a:lstStyle/>
          <a:p>
            <a:r>
              <a:rPr lang="en-US" dirty="0"/>
              <a:t>Prof. Bijay Kumar Agarwalla</a:t>
            </a:r>
          </a:p>
        </p:txBody>
      </p:sp>
      <p:pic>
        <p:nvPicPr>
          <p:cNvPr id="4" name="Picture 3" descr="A person wearing glasses and smiling at the camera&#10;&#10;Description automatically generated">
            <a:extLst>
              <a:ext uri="{FF2B5EF4-FFF2-40B4-BE49-F238E27FC236}">
                <a16:creationId xmlns:a16="http://schemas.microsoft.com/office/drawing/2014/main" id="{AE394C6E-0B31-4D7B-B46B-40AE237075C5}"/>
              </a:ext>
            </a:extLst>
          </p:cNvPr>
          <p:cNvPicPr>
            <a:picLocks noChangeAspect="1"/>
          </p:cNvPicPr>
          <p:nvPr/>
        </p:nvPicPr>
        <p:blipFill>
          <a:blip r:embed="rId4"/>
          <a:stretch>
            <a:fillRect/>
          </a:stretch>
        </p:blipFill>
        <p:spPr>
          <a:xfrm>
            <a:off x="6926960" y="2179196"/>
            <a:ext cx="2137141" cy="2499608"/>
          </a:xfrm>
          <a:prstGeom prst="rect">
            <a:avLst/>
          </a:prstGeom>
        </p:spPr>
      </p:pic>
    </p:spTree>
    <p:extLst>
      <p:ext uri="{BB962C8B-B14F-4D97-AF65-F5344CB8AC3E}">
        <p14:creationId xmlns:p14="http://schemas.microsoft.com/office/powerpoint/2010/main" val="32335780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790</TotalTime>
  <Words>1174</Words>
  <Application>Microsoft Office PowerPoint</Application>
  <PresentationFormat>Widescreen</PresentationFormat>
  <Paragraphs>131</Paragraphs>
  <Slides>27</Slides>
  <Notes>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4" baseType="lpstr">
      <vt:lpstr>Roboto</vt:lpstr>
      <vt:lpstr>Arial</vt:lpstr>
      <vt:lpstr>Calibri</vt:lpstr>
      <vt:lpstr>Cambria Math</vt:lpstr>
      <vt:lpstr>Times New Roman</vt:lpstr>
      <vt:lpstr>Office Theme</vt:lpstr>
      <vt:lpstr>Equation</vt:lpstr>
      <vt:lpstr>Phonon Hall Effect </vt:lpstr>
      <vt:lpstr>Outline</vt:lpstr>
      <vt:lpstr>Hall effect</vt:lpstr>
      <vt:lpstr>Quantum Hall effect, TKNN formula</vt:lpstr>
      <vt:lpstr>Phonon Hall effect</vt:lpstr>
      <vt:lpstr>Phonon model</vt:lpstr>
      <vt:lpstr>Form of A</vt:lpstr>
      <vt:lpstr>Kubo linear response theory </vt:lpstr>
      <vt:lpstr>Current density vector (Hardy 1963)</vt:lpstr>
      <vt:lpstr>Green-Kubo formula</vt:lpstr>
      <vt:lpstr>Thermal Hall conductivity, Green-Kubo formula</vt:lpstr>
      <vt:lpstr>NaCl result </vt:lpstr>
      <vt:lpstr>Berry Phase/Berry Curvature </vt:lpstr>
      <vt:lpstr>Berry phases</vt:lpstr>
      <vt:lpstr>Berry curvature</vt:lpstr>
      <vt:lpstr>Berry phase effect</vt:lpstr>
      <vt:lpstr>Berry curvature – three definitions</vt:lpstr>
      <vt:lpstr>Correction to Kubo formula</vt:lpstr>
      <vt:lpstr>Microscopic circular energy current, edge current, Hall effect</vt:lpstr>
      <vt:lpstr>T. Qin et al formula</vt:lpstr>
      <vt:lpstr>Compute  and thus A</vt:lpstr>
      <vt:lpstr>Honeycomb lattice under current drive</vt:lpstr>
      <vt:lpstr>How does phonon know which way to go?</vt:lpstr>
      <vt:lpstr>How does phonon know which way to go?</vt:lpstr>
      <vt:lpstr>PowerPoint Presentation</vt:lpstr>
      <vt:lpstr>Conclusion</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Phonon Hall effect</dc:title>
  <dc:creator>Wang Jian-Sheng</dc:creator>
  <cp:lastModifiedBy>Wang Jian-Sheng</cp:lastModifiedBy>
  <cp:revision>89</cp:revision>
  <dcterms:created xsi:type="dcterms:W3CDTF">2020-11-07T06:51:36Z</dcterms:created>
  <dcterms:modified xsi:type="dcterms:W3CDTF">2020-11-13T03:24:56Z</dcterms:modified>
</cp:coreProperties>
</file>