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46"/>
  </p:notesMasterIdLst>
  <p:sldIdLst>
    <p:sldId id="256" r:id="rId3"/>
    <p:sldId id="280" r:id="rId4"/>
    <p:sldId id="259" r:id="rId5"/>
    <p:sldId id="418" r:id="rId6"/>
    <p:sldId id="439" r:id="rId7"/>
    <p:sldId id="421" r:id="rId8"/>
    <p:sldId id="422" r:id="rId9"/>
    <p:sldId id="423" r:id="rId10"/>
    <p:sldId id="435" r:id="rId11"/>
    <p:sldId id="420" r:id="rId12"/>
    <p:sldId id="437" r:id="rId13"/>
    <p:sldId id="440" r:id="rId14"/>
    <p:sldId id="441" r:id="rId15"/>
    <p:sldId id="442" r:id="rId16"/>
    <p:sldId id="443" r:id="rId17"/>
    <p:sldId id="438" r:id="rId18"/>
    <p:sldId id="449" r:id="rId19"/>
    <p:sldId id="448" r:id="rId20"/>
    <p:sldId id="452" r:id="rId21"/>
    <p:sldId id="424" r:id="rId22"/>
    <p:sldId id="425" r:id="rId23"/>
    <p:sldId id="451" r:id="rId24"/>
    <p:sldId id="426" r:id="rId25"/>
    <p:sldId id="427" r:id="rId26"/>
    <p:sldId id="428" r:id="rId27"/>
    <p:sldId id="429" r:id="rId28"/>
    <p:sldId id="433" r:id="rId29"/>
    <p:sldId id="431" r:id="rId30"/>
    <p:sldId id="432" r:id="rId31"/>
    <p:sldId id="446" r:id="rId32"/>
    <p:sldId id="447" r:id="rId33"/>
    <p:sldId id="450" r:id="rId34"/>
    <p:sldId id="434" r:id="rId35"/>
    <p:sldId id="413" r:id="rId36"/>
    <p:sldId id="430" r:id="rId37"/>
    <p:sldId id="415" r:id="rId38"/>
    <p:sldId id="416" r:id="rId39"/>
    <p:sldId id="444" r:id="rId40"/>
    <p:sldId id="417" r:id="rId41"/>
    <p:sldId id="445" r:id="rId42"/>
    <p:sldId id="454" r:id="rId43"/>
    <p:sldId id="453" r:id="rId44"/>
    <p:sldId id="412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5" autoAdjust="0"/>
    <p:restoredTop sz="94796" autoAdjust="0"/>
  </p:normalViewPr>
  <p:slideViewPr>
    <p:cSldViewPr snapToGrid="0">
      <p:cViewPr varScale="1">
        <p:scale>
          <a:sx n="72" d="100"/>
          <a:sy n="72" d="100"/>
        </p:scale>
        <p:origin x="8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2:07:23.3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1 622 1096 0 0,'0'0'2704'0'0,"6"-7"-2492"0"0,61-62 1783 0 0,-39 32-748 0 0,43-51-1180 0 0,-24 39 117 0 0,-4 2-35 0 0,2 2 0 0 0,96-74 0 0 0,-118 105-225 0 0,1 1 0 0 0,1 2 0 0 0,42-15 0 0 0,0 1 99 0 0,-45 16-11 0 0,0 1-1 0 0,0 1 1 0 0,1 1 0 0 0,0 1 0 0 0,0 2 0 0 0,1 0-1 0 0,-1 1 1 0 0,0 1 0 0 0,44 4 0 0 0,-49 2-21 0 0,0 0-1 0 0,-1 1 1 0 0,0 1 0 0 0,0 0 0 0 0,-1 1 0 0 0,1 1 0 0 0,-2 1 0 0 0,26 20 0 0 0,1 5-34 0 0,60 66 0 0 0,-81-77 33 0 0,-2 1-1 0 0,22 38 0 0 0,4 5 9 0 0,-26-39-53 0 0,28 60 0 0 0,-32-59 58 0 0,1 0-1 0 0,25 35 0 0 0,-8-18-16 0 0,-21-29-31 0 0,0-1 1 0 0,1 0-1 0 0,1-1 0 0 0,0 0 0 0 0,1-1 0 0 0,29 23 1 0 0,-25-25-10 0 0,-12-8 24 0 0,0 1-1 0 0,1-1 0 0 0,0-1 1 0 0,0 0-1 0 0,0 0 1 0 0,14 5-1 0 0,17 3-10 0 0,-26-7 71 0 0,1-1 1 0 0,0 0-1 0 0,0-1 1 0 0,1 0-1 0 0,24 0 1 0 0,-13-3 20 0 0,-1-1 1 0 0,1-1-1 0 0,-1-1 1 0 0,0-1 0 0 0,0-2-1 0 0,0 0 1 0 0,-1-2-1 0 0,0-1 1 0 0,0 0-1 0 0,-1-2 1 0 0,0-1 0 0 0,-1-1-1 0 0,-1 0 1 0 0,0-2-1 0 0,-1 0 1 0 0,33-33-1 0 0,-20 12-129 0 0,-2-2 0 0 0,46-73 0 0 0,104-150-8 0 0,-163 237 3 0 0,2 2-1 0 0,1 0 1 0 0,0 1 0 0 0,1 1 0 0 0,2 2 0 0 0,26-18 0 0 0,36-29 134 0 0,-68 51-59 0 0,1 1 0 0 0,1 1 0 0 0,0 1 0 0 0,1 0 0 0 0,0 2 0 0 0,24-7 0 0 0,-30 12-44 0 0,0 2 0 0 0,0 0 0 0 0,0 1 0 0 0,0 1 0 0 0,0 0 0 0 0,0 1 0 0 0,1 0 0 0 0,-1 1-1 0 0,0 1 1 0 0,-1 1 0 0 0,1 0 0 0 0,15 6 0 0 0,-15-2 107 0 0,-1 1 0 0 0,0 0 0 0 0,0 1 0 0 0,16 15 0 0 0,17 12 880 0 0,35 13-829 0 0,-55-35-142 0 0,-2 0 0 0 0,1 2 0 0 0,-2 1 0 0 0,29 28 0 0 0,-46-38 33 0 0,0 1-1 0 0,-1 1 0 0 0,0-1 0 0 0,0 1 1 0 0,6 16-1 0 0,19 32-12 0 0,22 9 38 0 0,-39-53-13 0 0,-1 1 0 0 0,-1 0 0 0 0,-1 1 0 0 0,0 0 0 0 0,-1 1 0 0 0,0 0-1 0 0,-2 1 1 0 0,12 34 0 0 0,-18-45-20 0 0,1 0 0 0 0,0 0 0 0 0,0 0 0 0 0,0 0-1 0 0,0 0 1 0 0,1-1 0 0 0,0 0 0 0 0,1 1 0 0 0,6 6 0 0 0,54 51 39 0 0,-17-18-298 0 0,17 49-376 0 0,-62-92 631 0 0,1-1 0 0 0,-1-1 0 0 0,0 1-1 0 0,0 0 1 0 0,1-1 0 0 0,-1 1 0 0 0,1-1 0 0 0,0 0 0 0 0,-1 0 0 0 0,1-1 0 0 0,0 1-1 0 0,-1-1 1 0 0,1 0 0 0 0,0 0 0 0 0,0 0 0 0 0,-1 0 0 0 0,1 0 0 0 0,5-2 0 0 0,6-1 73 0 0,0 0 0 0 0,0 0 1 0 0,15-7-1 0 0,-11 3-20 0 0,0-1 1 0 0,0 0-1 0 0,0-2 0 0 0,-1 0 1 0 0,26-19-1 0 0,-19 9-57 0 0,-1-1 1 0 0,-2 0-1 0 0,0-2 0 0 0,-1-1 1 0 0,-1-1-1 0 0,-1 0 0 0 0,-1-2 1 0 0,15-30-1 0 0,11-43 58 0 0,-36 79-152 0 0,0 0 1 0 0,2 0-1 0 0,0 1 1 0 0,1 0-1 0 0,1 1 1 0 0,22-27-1 0 0,-10 19-131 0 0,-15 16 123 0 0,2-1 0 0 0,-1 1-1 0 0,2 1 1 0 0,-1 0-1 0 0,26-16 1 0 0,-11 11-278 0 0,91-46-107 0 0,-96 52 647 0 0,-14 5-53 0 0,0 0-1 0 0,0 1 1 0 0,0 0-1 0 0,0 0 1 0 0,0 1-1 0 0,0 0 1 0 0,1 0-1 0 0,0 1 1 0 0,-1 0-1 0 0,1 0 1 0 0,-1 1-1 0 0,1 0 1 0 0,13 1-1 0 0,-7 6 66 0 0,-1 0 0 0 0,0 1 0 0 0,-1 1 0 0 0,0 0 0 0 0,0 1 0 0 0,-1 0 0 0 0,0 0 0 0 0,-1 1 0 0 0,10 14 0 0 0,21 30 340 0 0,-28-35-483 0 0,2-1 0 0 0,28 30 0 0 0,-27-32 69 0 0,-2 0 0 0 0,0 0 0 0 0,-1 2 0 0 0,-1 0 0 0 0,0 0 0 0 0,12 30 0 0 0,5 8 19 0 0,-23-48-116 0 0,0-1 0 0 0,1 1 0 0 0,-1-2 0 0 0,2 1 0 0 0,-1-1 0 0 0,1 0 0 0 0,0 0 0 0 0,0-1 0 0 0,13 7 0 0 0,8 4 24 0 0,49 20 0 0 0,-36-26-1156 0 0,-12-12-2824 0 0,-16-5 1462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2:07:25.0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 0 2088 0 0,'0'0'3092'0'0,"0"0"-3044"0"0,-2 0 282 0 0,38 44 2546 0 0,30 40-2893 0 0,-51-68 52 0 0,0 2 0 0 0,-1-1 0 0 0,-1 2-1 0 0,-1 0 1 0 0,13 26 0 0 0,-22-38-31 0 0,0 0 0 0 0,0 0 1 0 0,1 0-1 0 0,0-1 0 0 0,1 0 0 0 0,-1 0 0 0 0,1 0 0 0 0,0 0 1 0 0,1-1-1 0 0,7 7 0 0 0,-2-5-95 0 0,0 0 0 0 0,1-1 1 0 0,0 0-1 0 0,24 8 0 0 0,-35-14 79 0 0,0 0 1 0 0,0 1-1 0 0,1-1 1 0 0,-1 0-1 0 0,0 0 0 0 0,0 1 1 0 0,0-1-1 0 0,0 1 1 0 0,0-1-1 0 0,1 1 0 0 0,-1 0 1 0 0,0-1-1 0 0,0 1 0 0 0,0 0 1 0 0,-1 0-1 0 0,1 0 1 0 0,0 0-1 0 0,0 0 0 0 0,0 0 1 0 0,-1 0-1 0 0,1 0 0 0 0,0 0 1 0 0,-1 0-1 0 0,1 0 1 0 0,-1 0-1 0 0,1 0 0 0 0,-1 0 1 0 0,0 1-1 0 0,1-1 1 0 0,-1 0-1 0 0,0 0 0 0 0,0 0 1 0 0,0 1-1 0 0,0-1 0 0 0,0 0 1 0 0,0 2-1 0 0,-3 2 30 0 0,1 1-1 0 0,-1-1 1 0 0,0 0-1 0 0,0 0 1 0 0,-1 0-1 0 0,1-1 1 0 0,-5 5-1 0 0,-180 231-15 0 0,80-98 136 0 0,104-137-253 0 0,3-3-86 0 0,0-1 0 0 0,0 1 0 0 0,0-1 1 0 0,0 0-1 0 0,-1 1 0 0 0,1-1 0 0 0,0 0 0 0 0,-1 0 0 0 0,1 1 0 0 0,-1-1 0 0 0,1 0 0 0 0,-1-1 1 0 0,0 1-1 0 0,-2 1 0 0 0,-6-1-3575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26.5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 52 0 0,'0'0'1784'0'0,"2"-6"-2719"0"0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26.8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1 1 328 0 0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29.6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164 1856 328 0 0,'34'-101'588'0'0,"-33"99"-381"0"0,0 0 1 0 0,-1 0-1 0 0,1 0 0 0 0,-1 0 0 0 0,1 0 1 0 0,-1 0-1 0 0,0-1 0 0 0,0 1 0 0 0,1 0 1 0 0,-2 0-1 0 0,1 0 0 0 0,0-3 0 0 0,-1 4-156 0 0,1 1-1 0 0,0 0 1 0 0,0-1-1 0 0,0 1 1 0 0,-1-1-1 0 0,1 1 0 0 0,0-1 1 0 0,-1 1-1 0 0,1 0 1 0 0,0-1-1 0 0,-1 1 1 0 0,1 0-1 0 0,-1-1 1 0 0,1 1-1 0 0,0 0 0 0 0,-1 0 1 0 0,1-1-1 0 0,-1 1 1 0 0,1 0-1 0 0,-1 0 1 0 0,1 0-1 0 0,-1 0 1 0 0,1 0-1 0 0,-1-1 0 0 0,1 1 1 0 0,-1 0-1 0 0,1 0 1 0 0,-1 0-1 0 0,0 0 1 0 0,-27 11 422 0 0,10 2-364 0 0,1 1 0 0 0,1 1 0 0 0,0 0 0 0 0,1 1 0 0 0,1 1 0 0 0,0 0 1 0 0,1 1-1 0 0,-18 34 0 0 0,29-50-134 0 0,1 1 0 0 0,1-1 0 0 0,-1 1 0 0 0,0-1 1 0 0,0 1-1 0 0,1-1 0 0 0,0 1 0 0 0,-1-1 0 0 0,1 1 0 0 0,0 0 1 0 0,0-1-1 0 0,1 1 0 0 0,-1 0 0 0 0,0-1 0 0 0,1 1 1 0 0,0-1-1 0 0,-1 1 0 0 0,1-1 0 0 0,0 1 0 0 0,2 3 0 0 0,0-2 22 0 0,1 1 0 0 0,-1-1 0 0 0,1 0 0 0 0,-1-1 0 0 0,1 1 0 0 0,0-1 0 0 0,0 1 0 0 0,1-1 0 0 0,7 4 0 0 0,3 1 56 0 0,0-1 1 0 0,1-1-1 0 0,-1-1 0 0 0,1 0 1 0 0,28 4-1 0 0,16 2-109 0 0,2-4 1 0 0,-1-2-1 0 0,107-6 0 0 0,-139-4 42 0 0,0-2 0 0 0,-1-1 1 0 0,0-1-1 0 0,28-13 0 0 0,0 0-39 0 0,-30 13-8 0 0,-1-1 0 0 0,0-1 0 0 0,-1-1 0 0 0,0-1 0 0 0,-1-2-1 0 0,0 0 1 0 0,-2-1 0 0 0,0-1 0 0 0,33-35 0 0 0,58-56-238 0 0,-71 71-11 0 0,66-78 0 0 0,-98 101 424 0 0,0 0-1 0 0,-2-1 1 0 0,0 0-1 0 0,0 0 1 0 0,-2-1-1 0 0,0 0 1 0 0,5-24-1 0 0,14-43-216 0 0,-22 79 120 0 0,0 1-1 0 0,0-1 1 0 0,-1 0-1 0 0,1 0 1 0 0,-1 0-1 0 0,0 1 0 0 0,-1-2 1 0 0,1 1-1 0 0,0 0 1 0 0,-1 0-1 0 0,0 0 1 0 0,0 0-1 0 0,0 0 1 0 0,-1 0-1 0 0,1 0 1 0 0,-1 0-1 0 0,0 0 1 0 0,0 0-1 0 0,0 0 1 0 0,-1 0-1 0 0,0 0 0 0 0,1 1 1 0 0,-1-1-1 0 0,0 1 1 0 0,-1-1-1 0 0,1 1 1 0 0,-1 0-1 0 0,1 0 1 0 0,-1 0-1 0 0,0 0 1 0 0,0 0-1 0 0,0 1 1 0 0,-1-1-1 0 0,1 1 1 0 0,0 0-1 0 0,-6-3 1 0 0,-7-5-69 0 0,-1 0 0 0 0,0 1 1 0 0,0 1-1 0 0,0 1 1 0 0,-1 0-1 0 0,-24-5 1 0 0,-276-54 462 0 0,260 52-223 0 0,36 8-249 0 0,0 0 0 0 0,0 2 0 0 0,-1 1 0 0 0,-25-1 1 0 0,-36 2 14 0 0,43-1-4 0 0,1 3 0 0 0,-77 8 0 0 0,59 6 20 0 0,0 2 0 0 0,-103 45 1 0 0,155-58-7 0 0,-1 0 0 0 0,1 0 1 0 0,0 1-1 0 0,0 0 0 0 0,0 0 0 0 0,1 1 1 0 0,0-1-1 0 0,0 1 0 0 0,0 0 0 0 0,0 0 1 0 0,1 1-1 0 0,0 0 0 0 0,0-1 0 0 0,0 1 0 0 0,1 1 1 0 0,-1-1-1 0 0,2 0 0 0 0,-1 1 0 0 0,1 0 1 0 0,0-1-1 0 0,0 1 0 0 0,1 0 0 0 0,0 0 1 0 0,0 0-1 0 0,1 0 0 0 0,0 10 0 0 0,1-15 42 0 0,0 1-1 0 0,0-1 1 0 0,0 0 0 0 0,1 0-1 0 0,-1 0 1 0 0,1 0-1 0 0,0 0 1 0 0,-1 0-1 0 0,1 0 1 0 0,0-1-1 0 0,0 1 1 0 0,0 0-1 0 0,0-1 1 0 0,1 0-1 0 0,-1 0 1 0 0,0 1-1 0 0,1-1 1 0 0,-1 0-1 0 0,0-1 1 0 0,1 1-1 0 0,-1 0 1 0 0,1-1-1 0 0,2 1 1 0 0,63 7-82 0 0,-27-10 74 0 0,-1-2 0 0 0,0-2 0 0 0,0-1-1 0 0,0-2 1 0 0,-1-2 0 0 0,0-2 0 0 0,47-22 0 0 0,28-20-386 0 0,108-71 0 0 0,-178 100 298 0 0,69-56 1 0 0,-96 68 103 0 0,-1-1 0 0 0,-1 0-1 0 0,-1-2 1 0 0,0 0 0 0 0,-1 0 0 0 0,18-34 0 0 0,29-47 8 0 0,-42 71-265 0 0,-1 0 1 0 0,-1-1-1 0 0,-1 0 0 0 0,17-50 0 0 0,-28 57 269 0 0,-2-1-1 0 0,0 0 1 0 0,-1 0-1 0 0,-1 0 1 0 0,-4-29-1 0 0,4 45-10 0 0,-1 0 9 0 0,1 0-1 0 0,-1 0 1 0 0,0 0-1 0 0,0 1 1 0 0,-1-1 0 0 0,0 0-1 0 0,0 0 1 0 0,0 1-1 0 0,-1-1 1 0 0,1 1-1 0 0,-1 0 1 0 0,-1 0-1 0 0,1 0 1 0 0,-1 0 0 0 0,0 1-1 0 0,-8-9 1 0 0,5 8-11 0 0,0 0 0 0 0,0 1 0 0 0,0 0 0 0 0,-1 0 0 0 0,0 1 0 0 0,1 0 0 0 0,-1 0 0 0 0,0 1 0 0 0,-1 0 0 0 0,-14-2 0 0 0,-14 2-58 0 0,0 2 0 0 0,1 1 0 0 0,-1 2 1 0 0,-52 11-1 0 0,66-10-9 0 0,-107 22 139 0 0,81-15-28 0 0,0-1-1 0 0,-1-3 0 0 0,-51 1 0 0 0,76-9 49 0 0,0 2-1 0 0,0 1 0 0 0,0 0 1 0 0,0 2-1 0 0,-46 14 0 0 0,49-11-182 0 0,-8 2 49 0 0,1 2 1 0 0,-1 1 0 0 0,2 1 0 0 0,-33 20-1 0 0,58-30-17 0 0,0 0 0 0 0,0 0 0 0 0,1 0 1 0 0,-1 0-1 0 0,1 1 0 0 0,0-1 0 0 0,0 1 0 0 0,0-1 0 0 0,0 1 0 0 0,1 0 0 0 0,-1 0 0 0 0,1 0 0 0 0,0 0 0 0 0,0 0 0 0 0,1 0 0 0 0,-1 0 0 0 0,1 0 0 0 0,0 0 0 0 0,0 0 0 0 0,0 1 0 0 0,0-1 0 0 0,1 0 0 0 0,0 0 1 0 0,2 7-1 0 0,-1-9 27 0 0,-1 0 1 0 0,1-1 0 0 0,0 1 0 0 0,0-1 0 0 0,0 1 0 0 0,0-1 0 0 0,0 0 0 0 0,0 1 0 0 0,0-1 0 0 0,0 0 0 0 0,1-1 0 0 0,-1 1 0 0 0,0 0-1 0 0,1-1 1 0 0,-1 1 0 0 0,3-1 0 0 0,41 7 95 0 0,-30-5-50 0 0,-1-2 0 0 0,0 0 1 0 0,0 0-1 0 0,0-1 0 0 0,0-1 0 0 0,0-1 0 0 0,0 0 1 0 0,0-1-1 0 0,0 0 0 0 0,-1-2 0 0 0,16-7 1 0 0,10-6 121 0 0,-1-3 0 0 0,-1-1 1 0 0,0-1-1 0 0,41-37 0 0 0,8-9-154 0 0,-42 36 48 0 0,65-66 0 0 0,-71 64-45 0 0,-30 29 8 0 0,0 0 0 0 0,-1-1 0 0 0,0 0 0 0 0,0 0 0 0 0,-1 0 0 0 0,0-1 0 0 0,6-11 0 0 0,-10 8-26 0 0,-3 11 6 0 0,0 0 0 0 0,-1 0 0 0 0,1 0 0 0 0,0 0 0 0 0,1 1 0 0 0,-1-1 0 0 0,0 0 0 0 0,0 0 0 0 0,0 0 0 0 0,0 0 0 0 0,1 0 0 0 0,-1 1 0 0 0,0-1 0 0 0,1 0 0 0 0,-1 0 0 0 0,1 1 0 0 0,-1-1 0 0 0,1 0 0 0 0,-1 0 0 0 0,1 1 0 0 0,-1-1 0 0 0,1 1 0 0 0,0-1 0 0 0,-1 0 0 0 0,1 1-1 0 0,0-1 1 0 0,0 1 0 0 0,-1 0 0 0 0,1-1 0 0 0,0 1 0 0 0,0-1 0 0 0,1 1 0 0 0,-2-5-185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30.1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4 144 0 0,'0'0'2060'0'0,"6"-1"-2011"0"0,34-1 820 0 0,60 3-1 0 0,-16 1-618 0 0,-84-2-300 0 0,33 13-463 0 0,-32-12 512 0 0,0-1-1 0 0,0 1 1 0 0,1 0-1 0 0,-1 0 1 0 0,0 0-1 0 0,0 0 1 0 0,0 0 0 0 0,0 0-1 0 0,0 1 1 0 0,0-1-1 0 0,0 0 1 0 0,-1 0-1 0 0,1 1 1 0 0,0-1 0 0 0,-1 0-1 0 0,1 1 1 0 0,-1-1-1 0 0,1 1 1 0 0,-1-1-1 0 0,0 0 1 0 0,1 1 0 0 0,-1-1-1 0 0,0 3 1 0 0,0 1 38 0 0,-1-1 1 0 0,0 0 0 0 0,1 0 0 0 0,-1 1 0 0 0,-1-1-1 0 0,1 0 1 0 0,-1 0 0 0 0,-2 5 0 0 0,-5 7-214 0 0,-1 0-1 0 0,-24 28 1 0 0,21-29-636 0 0,1-1-362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is S per unit wavelength.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75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W: Tungsten,  Se:  </a:t>
            </a:r>
            <a:r>
              <a:rPr lang="en-US" dirty="0" err="1"/>
              <a:t>Sellenium</a:t>
            </a:r>
            <a:r>
              <a:rPr lang="en-US" dirty="0"/>
              <a:t>.  Chalcogen [</a:t>
            </a:r>
            <a:r>
              <a:rPr lang="en-US" dirty="0" err="1"/>
              <a:t>kaekegen</a:t>
            </a:r>
            <a:r>
              <a:rPr lang="en-US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55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40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Levi </a:t>
            </a:r>
            <a:r>
              <a:rPr lang="en-US" dirty="0" err="1"/>
              <a:t>Civita</a:t>
            </a:r>
            <a:r>
              <a:rPr lang="en-US" dirty="0"/>
              <a:t> symbol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41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96A9-94C5-49D1-BEFD-1C8062E6DFEB}" type="datetime1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F154-23AA-43DD-8829-EF906D5B1E7E}" type="datetime1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401A3-C32A-4416-88E2-496C9A383863}" type="datetime1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10-6E9D-4BB4-B2E9-BF9E087FCE39}" type="datetime1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A220C-0AFE-45DA-B827-8D801304892B}" type="datetime1">
              <a:rPr lang="en-US" smtClean="0"/>
              <a:t>6/24/2022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8ED0-6342-40F2-B722-29573EA0DAE1}" type="datetime1">
              <a:rPr lang="en-US" smtClean="0"/>
              <a:t>6/24/2022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7E807-7CEC-4C5C-82AD-B3CA30734CB6}" type="datetime1">
              <a:rPr lang="en-US" smtClean="0"/>
              <a:t>6/24/2022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4017-82DD-48B1-9C82-E39F288B8791}" type="datetime1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CD5-A856-4594-BE67-B16318448439}" type="datetime1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83373-1DF0-4D70-8D31-4BB1997A463E}" type="datetime1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8DE9-F4FF-4CC3-9EE4-3133371F9CD9}" type="datetime1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1160" y="228768"/>
            <a:ext cx="6623688" cy="1139981"/>
          </a:xfrm>
          <a:prstGeom prst="rect">
            <a:avLst/>
          </a:prstGeom>
        </p:spPr>
        <p:txBody>
          <a:bodyPr/>
          <a:lstStyle>
            <a:lvl1pPr algn="l">
              <a:defRPr sz="4000" b="0" i="0" cap="all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1160" y="2000916"/>
            <a:ext cx="8229600" cy="4023394"/>
          </a:xfrm>
          <a:prstGeom prst="rect">
            <a:avLst/>
          </a:prstGeom>
        </p:spPr>
        <p:txBody>
          <a:bodyPr/>
          <a:lstStyle>
            <a:lvl1pPr algn="l">
              <a:defRPr sz="2800" b="0" i="0" cap="none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  <a:lvl2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2pPr>
            <a:lvl3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3pPr>
            <a:lvl4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46832C5-B942-46A7-8625-17731B336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04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573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836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908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07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2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06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2901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4201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68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374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594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6609C-84F9-487A-88A4-0A987A4D9F6A}" type="datetime1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6/24/2022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853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17.png"/><Relationship Id="rId4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0.png"/><Relationship Id="rId5" Type="http://schemas.openxmlformats.org/officeDocument/2006/relationships/image" Target="../media/image121.png"/><Relationship Id="rId4" Type="http://schemas.openxmlformats.org/officeDocument/2006/relationships/image" Target="../media/image1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7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9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2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3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4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5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7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8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9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0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32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33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34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25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42.png"/><Relationship Id="rId4" Type="http://schemas.openxmlformats.org/officeDocument/2006/relationships/image" Target="../media/image36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41.wmf"/><Relationship Id="rId4" Type="http://schemas.openxmlformats.org/officeDocument/2006/relationships/oleObject" Target="../embeddings/oleObject27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9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customXml" Target="../ink/ink6.xml"/><Relationship Id="rId3" Type="http://schemas.openxmlformats.org/officeDocument/2006/relationships/image" Target="../media/image56.png"/><Relationship Id="rId7" Type="http://schemas.openxmlformats.org/officeDocument/2006/relationships/customXml" Target="../ink/ink3.xml"/><Relationship Id="rId12" Type="http://schemas.openxmlformats.org/officeDocument/2006/relationships/image" Target="../media/image6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customXml" Target="../ink/ink5.xml"/><Relationship Id="rId5" Type="http://schemas.openxmlformats.org/officeDocument/2006/relationships/image" Target="../media/image58.png"/><Relationship Id="rId10" Type="http://schemas.openxmlformats.org/officeDocument/2006/relationships/image" Target="../media/image62.png"/><Relationship Id="rId4" Type="http://schemas.openxmlformats.org/officeDocument/2006/relationships/image" Target="../media/image57.png"/><Relationship Id="rId9" Type="http://schemas.openxmlformats.org/officeDocument/2006/relationships/customXml" Target="../ink/ink4.xml"/><Relationship Id="rId14" Type="http://schemas.openxmlformats.org/officeDocument/2006/relationships/image" Target="../media/image6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Energy, momentum, and angular momentum transfers mediated by photons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7C423-D6D9-4AF7-9371-58FB4065B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77770"/>
            <a:ext cx="6858000" cy="1655762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Jian-Sheng Wang</a:t>
            </a:r>
          </a:p>
          <a:p>
            <a:endParaRPr lang="en-US" dirty="0"/>
          </a:p>
          <a:p>
            <a:r>
              <a:rPr lang="en-US" dirty="0">
                <a:solidFill>
                  <a:srgbClr val="002060"/>
                </a:solidFill>
              </a:rPr>
              <a:t>Department of Physics, </a:t>
            </a:r>
          </a:p>
          <a:p>
            <a:r>
              <a:rPr lang="en-US" dirty="0">
                <a:solidFill>
                  <a:srgbClr val="002060"/>
                </a:solidFill>
              </a:rPr>
              <a:t>National University of Singapore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1FA55-E046-4C7B-BAC3-83800BA45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D5454-1597-4581-A590-1E0F02976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4D75C-4FA2-4B39-A9A9-4F17741FB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rPr lang="en-US" sz="2000" dirty="0"/>
              <a:t>Radiative (heat &amp; momentum) transfer, experimental background</a:t>
            </a:r>
          </a:p>
          <a:p>
            <a:r>
              <a:rPr lang="en-US" sz="2000" dirty="0"/>
              <a:t>NEGF theory of energy, momentum, and angular momentum transfer</a:t>
            </a:r>
          </a:p>
          <a:p>
            <a:pPr lvl="1"/>
            <a:r>
              <a:rPr lang="en-US" sz="2000" dirty="0"/>
              <a:t>N + 1 objects, bath at infinity</a:t>
            </a:r>
          </a:p>
          <a:p>
            <a:pPr lvl="1"/>
            <a:r>
              <a:rPr lang="en-US" sz="2000" dirty="0"/>
              <a:t>Meir-</a:t>
            </a:r>
            <a:r>
              <a:rPr lang="en-US" sz="2000" dirty="0" err="1"/>
              <a:t>Wingreen</a:t>
            </a:r>
            <a:r>
              <a:rPr lang="en-US" sz="2000" dirty="0"/>
              <a:t>/</a:t>
            </a:r>
            <a:r>
              <a:rPr lang="en-US" sz="2000" dirty="0" err="1"/>
              <a:t>Landauer</a:t>
            </a:r>
            <a:r>
              <a:rPr lang="en-US" sz="2000" dirty="0"/>
              <a:t> formula</a:t>
            </a:r>
          </a:p>
          <a:p>
            <a:pPr lvl="1"/>
            <a:r>
              <a:rPr lang="en-US" sz="2000" dirty="0"/>
              <a:t>Zero-point motion, when it contributes?</a:t>
            </a:r>
          </a:p>
          <a:p>
            <a:r>
              <a:rPr lang="en-US" sz="2000" dirty="0"/>
              <a:t>Applications</a:t>
            </a:r>
          </a:p>
          <a:p>
            <a:pPr lvl="1"/>
            <a:r>
              <a:rPr lang="en-US" sz="2000" dirty="0"/>
              <a:t>Near-field heat transfer between graphene objects</a:t>
            </a:r>
          </a:p>
          <a:p>
            <a:pPr lvl="1"/>
            <a:r>
              <a:rPr lang="en-US" sz="2000" dirty="0"/>
              <a:t>Angular momentum emission from current-driven benzene molecule</a:t>
            </a:r>
          </a:p>
          <a:p>
            <a:pPr lvl="1"/>
            <a:r>
              <a:rPr lang="en-US" sz="2000" dirty="0"/>
              <a:t>Nonreciprocity, graphene edge effect</a:t>
            </a: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4EFFE-BB56-4EC4-BB76-7519F7514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56173" y="6356350"/>
            <a:ext cx="1359176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B0C5081-FAA5-4254-AC75-597BB48638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577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7FA52E5-7739-446F-AAB0-DEC905A307BA}"/>
              </a:ext>
            </a:extLst>
          </p:cNvPr>
          <p:cNvSpPr/>
          <p:nvPr/>
        </p:nvSpPr>
        <p:spPr>
          <a:xfrm>
            <a:off x="395657" y="1886857"/>
            <a:ext cx="4761103" cy="3788229"/>
          </a:xfrm>
          <a:prstGeom prst="rect">
            <a:avLst/>
          </a:prstGeom>
          <a:pattFill prst="wd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F99CDC-55CE-4E71-9239-0413BFB8C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Blackbody radiation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EBAD0BC-D364-4E85-8713-4F9881B4C5A6}"/>
              </a:ext>
            </a:extLst>
          </p:cNvPr>
          <p:cNvSpPr/>
          <p:nvPr/>
        </p:nvSpPr>
        <p:spPr>
          <a:xfrm>
            <a:off x="2123275" y="2294791"/>
            <a:ext cx="3033485" cy="3033485"/>
          </a:xfrm>
          <a:prstGeom prst="ellipse">
            <a:avLst/>
          </a:prstGeom>
          <a:solidFill>
            <a:schemeClr val="bg1"/>
          </a:solidFill>
          <a:ln w="825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9DF6AA-FB95-4E79-9E34-330D6192F958}"/>
              </a:ext>
            </a:extLst>
          </p:cNvPr>
          <p:cNvSpPr/>
          <p:nvPr/>
        </p:nvSpPr>
        <p:spPr>
          <a:xfrm>
            <a:off x="5081955" y="3560883"/>
            <a:ext cx="140676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C51183B-E966-499D-8FE3-FA550381D03A}"/>
                  </a:ext>
                </a:extLst>
              </p:cNvPr>
              <p:cNvSpPr txBox="1"/>
              <p:nvPr/>
            </p:nvSpPr>
            <p:spPr>
              <a:xfrm>
                <a:off x="395657" y="3560883"/>
                <a:ext cx="16617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Temperature </a:t>
                </a:r>
                <a14:m>
                  <m:oMath xmlns:m="http://schemas.openxmlformats.org/officeDocument/2006/math">
                    <m:r>
                      <a:rPr kumimoji="0" lang="en-US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         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</m:t>
                    </m:r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C51183B-E966-499D-8FE3-FA550381D0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57" y="3560883"/>
                <a:ext cx="1661747" cy="646331"/>
              </a:xfrm>
              <a:prstGeom prst="rect">
                <a:avLst/>
              </a:prstGeom>
              <a:blipFill>
                <a:blip r:embed="rId2"/>
                <a:stretch>
                  <a:fillRect l="-3297" t="-4717" r="-69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718CB42-CC97-441B-85DF-176731E93734}"/>
              </a:ext>
            </a:extLst>
          </p:cNvPr>
          <p:cNvCxnSpPr/>
          <p:nvPr/>
        </p:nvCxnSpPr>
        <p:spPr>
          <a:xfrm>
            <a:off x="2919046" y="2637692"/>
            <a:ext cx="1960685" cy="501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855A52C-1267-4250-B7B9-AE6AEFE24585}"/>
              </a:ext>
            </a:extLst>
          </p:cNvPr>
          <p:cNvCxnSpPr/>
          <p:nvPr/>
        </p:nvCxnSpPr>
        <p:spPr>
          <a:xfrm flipH="1">
            <a:off x="3112477" y="3200400"/>
            <a:ext cx="1723292" cy="1925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6DE66B3-6EDA-4EC5-B161-EE38B43B990E}"/>
              </a:ext>
            </a:extLst>
          </p:cNvPr>
          <p:cNvCxnSpPr/>
          <p:nvPr/>
        </p:nvCxnSpPr>
        <p:spPr>
          <a:xfrm flipV="1">
            <a:off x="2242037" y="3420208"/>
            <a:ext cx="5565530" cy="668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644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5FEEB-64A0-44C6-90A4-5A7FD5F74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background, blackbody radiation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ADBE3-0714-483A-8A45-58EE7B9AB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723185-5022-4600-B3BC-64F78F4245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745" y="2106162"/>
            <a:ext cx="4968671" cy="3834716"/>
          </a:xfrm>
          <a:prstGeom prst="rect">
            <a:avLst/>
          </a:prstGeom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D7989FC-0FFC-49E5-8EA8-5A58B9238A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763964"/>
              </p:ext>
            </p:extLst>
          </p:nvPr>
        </p:nvGraphicFramePr>
        <p:xfrm>
          <a:off x="6045200" y="2514599"/>
          <a:ext cx="2017807" cy="989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Equation" r:id="rId5" imgW="1422360" imgH="698400" progId="Equation.DSMT4">
                  <p:embed/>
                </p:oleObj>
              </mc:Choice>
              <mc:Fallback>
                <p:oleObj name="Equation" r:id="rId5" imgW="1422360" imgH="698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45200" y="2514599"/>
                        <a:ext cx="2017807" cy="9895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62D795A-1196-4BCB-BB99-15FE25A753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5971473"/>
              </p:ext>
            </p:extLst>
          </p:nvPr>
        </p:nvGraphicFramePr>
        <p:xfrm>
          <a:off x="6045200" y="4902194"/>
          <a:ext cx="1082498" cy="584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Equation" r:id="rId7" imgW="799920" imgH="431640" progId="Equation.DSMT4">
                  <p:embed/>
                </p:oleObj>
              </mc:Choice>
              <mc:Fallback>
                <p:oleObj name="Equation" r:id="rId7" imgW="79992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45200" y="4902194"/>
                        <a:ext cx="1082498" cy="584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0141B5B-8EFE-4349-BEDA-B8475B779B47}"/>
              </a:ext>
            </a:extLst>
          </p:cNvPr>
          <p:cNvSpPr txBox="1"/>
          <p:nvPr/>
        </p:nvSpPr>
        <p:spPr>
          <a:xfrm>
            <a:off x="5964072" y="4374107"/>
            <a:ext cx="1738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Poynting vector</a:t>
            </a:r>
          </a:p>
        </p:txBody>
      </p:sp>
    </p:spTree>
    <p:extLst>
      <p:ext uri="{BB962C8B-B14F-4D97-AF65-F5344CB8AC3E}">
        <p14:creationId xmlns:p14="http://schemas.microsoft.com/office/powerpoint/2010/main" val="725279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4BEE6-EC8B-478D-A369-D5A148B9D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transfer between (grey) bodies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646E60-F344-4781-B7AD-7423052A8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be 4">
                <a:extLst>
                  <a:ext uri="{FF2B5EF4-FFF2-40B4-BE49-F238E27FC236}">
                    <a16:creationId xmlns:a16="http://schemas.microsoft.com/office/drawing/2014/main" id="{9170802B-D91B-4E51-A10E-F7EE9D206DB6}"/>
                  </a:ext>
                </a:extLst>
              </p:cNvPr>
              <p:cNvSpPr/>
              <p:nvPr/>
            </p:nvSpPr>
            <p:spPr>
              <a:xfrm>
                <a:off x="6824" y="2449773"/>
                <a:ext cx="3295935" cy="2988860"/>
              </a:xfrm>
              <a:prstGeom prst="cub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ube 4">
                <a:extLst>
                  <a:ext uri="{FF2B5EF4-FFF2-40B4-BE49-F238E27FC236}">
                    <a16:creationId xmlns:a16="http://schemas.microsoft.com/office/drawing/2014/main" id="{9170802B-D91B-4E51-A10E-F7EE9D206D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" y="2449773"/>
                <a:ext cx="3295935" cy="2988860"/>
              </a:xfrm>
              <a:prstGeom prst="cube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be 5">
                <a:extLst>
                  <a:ext uri="{FF2B5EF4-FFF2-40B4-BE49-F238E27FC236}">
                    <a16:creationId xmlns:a16="http://schemas.microsoft.com/office/drawing/2014/main" id="{3D713EDB-033D-44E3-A979-1892498FFE34}"/>
                  </a:ext>
                </a:extLst>
              </p:cNvPr>
              <p:cNvSpPr/>
              <p:nvPr/>
            </p:nvSpPr>
            <p:spPr>
              <a:xfrm>
                <a:off x="5829885" y="2445221"/>
                <a:ext cx="3295935" cy="2988860"/>
              </a:xfrm>
              <a:prstGeom prst="cube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ube 5">
                <a:extLst>
                  <a:ext uri="{FF2B5EF4-FFF2-40B4-BE49-F238E27FC236}">
                    <a16:creationId xmlns:a16="http://schemas.microsoft.com/office/drawing/2014/main" id="{3D713EDB-033D-44E3-A979-1892498FFE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885" y="2445221"/>
                <a:ext cx="3295935" cy="2988860"/>
              </a:xfrm>
              <a:prstGeom prst="cube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75795C54-041A-4F03-BD74-E4B63FB9C9D0}"/>
              </a:ext>
            </a:extLst>
          </p:cNvPr>
          <p:cNvGrpSpPr/>
          <p:nvPr/>
        </p:nvGrpSpPr>
        <p:grpSpPr>
          <a:xfrm>
            <a:off x="3481023" y="3803880"/>
            <a:ext cx="2241000" cy="464040"/>
            <a:chOff x="3481023" y="3803880"/>
            <a:chExt cx="2241000" cy="46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09E6B18-D442-44F3-B34B-249986CCD109}"/>
                    </a:ext>
                  </a:extLst>
                </p14:cNvPr>
                <p14:cNvContentPartPr/>
                <p14:nvPr/>
              </p14:nvContentPartPr>
              <p14:xfrm>
                <a:off x="3481023" y="3803880"/>
                <a:ext cx="2085840" cy="3452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09E6B18-D442-44F3-B34B-249986CCD10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463383" y="3786240"/>
                  <a:ext cx="212148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E1A8326-A76C-4EBB-B7E8-E6AA3A879996}"/>
                    </a:ext>
                  </a:extLst>
                </p14:cNvPr>
                <p14:cNvContentPartPr/>
                <p14:nvPr/>
              </p14:nvContentPartPr>
              <p14:xfrm>
                <a:off x="5591343" y="3957600"/>
                <a:ext cx="130680" cy="3103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E1A8326-A76C-4EBB-B7E8-E6AA3A87999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573343" y="3939600"/>
                  <a:ext cx="166320" cy="3459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FB229E2-4A29-4E59-B624-F57BBBA16567}"/>
              </a:ext>
            </a:extLst>
          </p:cNvPr>
          <p:cNvSpPr txBox="1"/>
          <p:nvPr/>
        </p:nvSpPr>
        <p:spPr>
          <a:xfrm>
            <a:off x="2599903" y="6093727"/>
            <a:ext cx="4731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Polder &amp; van Hove problem (1971)</a:t>
            </a:r>
          </a:p>
        </p:txBody>
      </p:sp>
    </p:spTree>
    <p:extLst>
      <p:ext uri="{BB962C8B-B14F-4D97-AF65-F5344CB8AC3E}">
        <p14:creationId xmlns:p14="http://schemas.microsoft.com/office/powerpoint/2010/main" val="3824813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C5BA2-7836-489A-86E2-A7F7D2CC8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046"/>
            <a:ext cx="7886700" cy="1325563"/>
          </a:xfrm>
        </p:spPr>
        <p:txBody>
          <a:bodyPr/>
          <a:lstStyle/>
          <a:p>
            <a:r>
              <a:rPr lang="en-US" dirty="0"/>
              <a:t>Near-field heat transfer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1189A-F831-41A9-B6DD-A25FD0C50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8593E9-F9C8-466C-BB1F-A58456265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3026"/>
            <a:ext cx="3191529" cy="35519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227CA0-C54C-4F6F-901D-A8944BADB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668" y="1637786"/>
            <a:ext cx="2847079" cy="21154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6F916E-8E71-4BA4-B6CE-3F63324CB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0849" y="1167555"/>
            <a:ext cx="4090771" cy="28958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45234B-59A7-4805-B6C6-1831B66E6D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0569" y="4029849"/>
            <a:ext cx="3584759" cy="2761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F41042-5F24-415A-B7AE-D0478D0F20CC}"/>
              </a:ext>
            </a:extLst>
          </p:cNvPr>
          <p:cNvSpPr txBox="1"/>
          <p:nvPr/>
        </p:nvSpPr>
        <p:spPr>
          <a:xfrm>
            <a:off x="220980" y="5357372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Symbol" panose="05050102010706020507" pitchFamily="18" charset="2"/>
              <a:buChar char="­"/>
            </a:pPr>
            <a:r>
              <a:rPr lang="en-US" dirty="0" err="1">
                <a:sym typeface="Symbol" panose="05050102010706020507" pitchFamily="18" charset="2"/>
              </a:rPr>
              <a:t>Ottens</a:t>
            </a:r>
            <a:r>
              <a:rPr lang="en-US" dirty="0">
                <a:sym typeface="Symbol" panose="05050102010706020507" pitchFamily="18" charset="2"/>
              </a:rPr>
              <a:t>, et al PRL (2011). </a:t>
            </a:r>
          </a:p>
          <a:p>
            <a:r>
              <a:rPr lang="en-US" dirty="0">
                <a:sym typeface="Symbol" panose="05050102010706020507" pitchFamily="18" charset="2"/>
              </a:rPr>
              <a:t>  </a:t>
            </a:r>
          </a:p>
          <a:p>
            <a:r>
              <a:rPr lang="en-US" dirty="0">
                <a:sym typeface="Symbol" panose="05050102010706020507" pitchFamily="18" charset="2"/>
              </a:rPr>
              <a:t> Kim et al, Nature (2015).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42882C-1F91-47C2-946B-001BB97A2F71}"/>
              </a:ext>
            </a:extLst>
          </p:cNvPr>
          <p:cNvSpPr txBox="1"/>
          <p:nvPr/>
        </p:nvSpPr>
        <p:spPr>
          <a:xfrm>
            <a:off x="6949440" y="4320540"/>
            <a:ext cx="1844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 </a:t>
            </a:r>
            <a:r>
              <a:rPr lang="en-US" dirty="0" err="1"/>
              <a:t>Kloppstech</a:t>
            </a:r>
            <a:r>
              <a:rPr lang="en-US" dirty="0"/>
              <a:t>, et al, Nature Comm (2017).</a:t>
            </a:r>
          </a:p>
        </p:txBody>
      </p:sp>
    </p:spTree>
    <p:extLst>
      <p:ext uri="{BB962C8B-B14F-4D97-AF65-F5344CB8AC3E}">
        <p14:creationId xmlns:p14="http://schemas.microsoft.com/office/powerpoint/2010/main" val="1158090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82FC0-53A3-4ED1-AC08-FF9B5DA97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(Casimir) force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BEB54-CA91-47F8-9049-A48AB3AD4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430DC7-3F22-42A7-94AB-6A157148D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429" y="1564350"/>
            <a:ext cx="3394346" cy="24591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DF876D-A0F2-4007-A507-62B5D08A1C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70" y="2021632"/>
            <a:ext cx="4675113" cy="38442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BA64D4-1E02-4EB1-90D7-301C3AEB7C24}"/>
              </a:ext>
            </a:extLst>
          </p:cNvPr>
          <p:cNvSpPr txBox="1"/>
          <p:nvPr/>
        </p:nvSpPr>
        <p:spPr>
          <a:xfrm>
            <a:off x="5480180" y="4304522"/>
            <a:ext cx="2973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Casimir force in plate-sphere geometry, from </a:t>
            </a:r>
            <a:r>
              <a:rPr lang="en-US" dirty="0" err="1"/>
              <a:t>Mohideen</a:t>
            </a:r>
            <a:r>
              <a:rPr lang="en-US" dirty="0"/>
              <a:t> and Roy, PRL (1998). 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5BB1121-8CDA-4CB9-942D-8471DE68C9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991850"/>
              </p:ext>
            </p:extLst>
          </p:nvPr>
        </p:nvGraphicFramePr>
        <p:xfrm>
          <a:off x="5568526" y="5429520"/>
          <a:ext cx="1258994" cy="686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Equation" r:id="rId5" imgW="838080" imgH="457200" progId="Equation.DSMT4">
                  <p:embed/>
                </p:oleObj>
              </mc:Choice>
              <mc:Fallback>
                <p:oleObj name="Equation" r:id="rId5" imgW="83808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68526" y="5429520"/>
                        <a:ext cx="1258994" cy="686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0618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EBD0-1F51-484A-BD3E-9796DBC16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momentum emission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BC66A-732E-4A20-A06E-5AA1AE0F3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84C5D5-A9A5-4C98-A1D6-409440A33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758953"/>
            <a:ext cx="4927215" cy="15097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C28C37-FA34-48A0-8D03-9D57698F2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5865" y="1432245"/>
            <a:ext cx="3065061" cy="53425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3AD1D1-2754-403A-A38A-324F65F502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4190" y="5908716"/>
            <a:ext cx="3302723" cy="9114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F78E80B-F9E6-4BB5-B576-2C95A19C2CE5}"/>
              </a:ext>
            </a:extLst>
          </p:cNvPr>
          <p:cNvSpPr txBox="1"/>
          <p:nvPr/>
        </p:nvSpPr>
        <p:spPr>
          <a:xfrm>
            <a:off x="734061" y="4288364"/>
            <a:ext cx="45638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2D semiconductor junction made of WSe</a:t>
            </a:r>
            <a:r>
              <a:rPr lang="en-US" baseline="-25000" dirty="0"/>
              <a:t>2 </a:t>
            </a:r>
            <a:r>
              <a:rPr lang="en-US" dirty="0"/>
              <a:t>that can emit polarized light.  From Y. J. Zhang, et al., Science 344, 725 (2014). </a:t>
            </a:r>
          </a:p>
        </p:txBody>
      </p:sp>
    </p:spTree>
    <p:extLst>
      <p:ext uri="{BB962C8B-B14F-4D97-AF65-F5344CB8AC3E}">
        <p14:creationId xmlns:p14="http://schemas.microsoft.com/office/powerpoint/2010/main" val="2579533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2"/>
            <a:ext cx="8249304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62B82A-F644-429E-B763-65A06ED9A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293338"/>
            <a:ext cx="6858000" cy="32745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Nonequilibrium Green’s function (NEGF) theory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54708"/>
            <a:ext cx="8250174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A89263-1C09-4754-93B8-343BEE447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49224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B0C5081-FAA5-4254-AC75-597BB4863808}" type="slidenum">
              <a:rPr lang="en-US" smtClean="0"/>
              <a:pPr defTabSz="914400"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5E6C6C-6E23-4DE6-9B6D-D7F9D93C8964}"/>
              </a:ext>
            </a:extLst>
          </p:cNvPr>
          <p:cNvSpPr txBox="1"/>
          <p:nvPr/>
        </p:nvSpPr>
        <p:spPr>
          <a:xfrm>
            <a:off x="298232" y="5521294"/>
            <a:ext cx="8547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https://phyweb.physics.nus.edu.sg/~phywjs/NEGF/review-2022.pdf</a:t>
            </a:r>
            <a:endParaRPr lang="en-SG" sz="2400" dirty="0"/>
          </a:p>
        </p:txBody>
      </p:sp>
    </p:spTree>
    <p:extLst>
      <p:ext uri="{BB962C8B-B14F-4D97-AF65-F5344CB8AC3E}">
        <p14:creationId xmlns:p14="http://schemas.microsoft.com/office/powerpoint/2010/main" val="3197842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BA408-1F36-4A65-9F3B-49465FA04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980" y="31514"/>
            <a:ext cx="7886700" cy="1325563"/>
          </a:xfrm>
        </p:spPr>
        <p:txBody>
          <a:bodyPr/>
          <a:lstStyle/>
          <a:p>
            <a:r>
              <a:rPr lang="en-US" dirty="0"/>
              <a:t>System setup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2499D9-1878-429A-8B1F-E8D55896A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10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E819F0C-8364-427D-A424-15CC3E6DF3B8}"/>
              </a:ext>
            </a:extLst>
          </p:cNvPr>
          <p:cNvSpPr/>
          <p:nvPr/>
        </p:nvSpPr>
        <p:spPr>
          <a:xfrm>
            <a:off x="883920" y="1584960"/>
            <a:ext cx="4815840" cy="48158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B74518C-AE05-4B8C-B437-79BE3F7470E3}"/>
              </a:ext>
            </a:extLst>
          </p:cNvPr>
          <p:cNvCxnSpPr>
            <a:cxnSpLocks/>
            <a:endCxn id="5" idx="7"/>
          </p:cNvCxnSpPr>
          <p:nvPr/>
        </p:nvCxnSpPr>
        <p:spPr>
          <a:xfrm flipV="1">
            <a:off x="3375660" y="2290223"/>
            <a:ext cx="1618837" cy="1750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74F6D38-53F3-43C6-9350-4DC1CF352E04}"/>
                  </a:ext>
                </a:extLst>
              </p:cNvPr>
              <p:cNvSpPr txBox="1"/>
              <p:nvPr/>
            </p:nvSpPr>
            <p:spPr>
              <a:xfrm>
                <a:off x="3375660" y="2819400"/>
                <a:ext cx="975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74F6D38-53F3-43C6-9350-4DC1CF352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660" y="2819400"/>
                <a:ext cx="975360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hord 8">
            <a:extLst>
              <a:ext uri="{FF2B5EF4-FFF2-40B4-BE49-F238E27FC236}">
                <a16:creationId xmlns:a16="http://schemas.microsoft.com/office/drawing/2014/main" id="{4BC83E9C-8F74-4A53-9476-5BECEB9BE190}"/>
              </a:ext>
            </a:extLst>
          </p:cNvPr>
          <p:cNvSpPr/>
          <p:nvPr/>
        </p:nvSpPr>
        <p:spPr>
          <a:xfrm>
            <a:off x="2026920" y="3604260"/>
            <a:ext cx="541020" cy="556260"/>
          </a:xfrm>
          <a:prstGeom prst="chor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50794C12-73FE-4DF2-A0B4-F5531026BCAB}"/>
              </a:ext>
            </a:extLst>
          </p:cNvPr>
          <p:cNvSpPr/>
          <p:nvPr/>
        </p:nvSpPr>
        <p:spPr>
          <a:xfrm>
            <a:off x="2263140" y="4549140"/>
            <a:ext cx="1112520" cy="302354"/>
          </a:xfrm>
          <a:prstGeom prst="parallelogram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oon 10">
            <a:extLst>
              <a:ext uri="{FF2B5EF4-FFF2-40B4-BE49-F238E27FC236}">
                <a16:creationId xmlns:a16="http://schemas.microsoft.com/office/drawing/2014/main" id="{9EBA45E6-E062-4536-A567-EA3B106001A5}"/>
              </a:ext>
            </a:extLst>
          </p:cNvPr>
          <p:cNvSpPr/>
          <p:nvPr/>
        </p:nvSpPr>
        <p:spPr>
          <a:xfrm rot="11452408">
            <a:off x="3855720" y="4006732"/>
            <a:ext cx="1363980" cy="48006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B13435-617C-4A28-AF07-9B134C50FF72}"/>
              </a:ext>
            </a:extLst>
          </p:cNvPr>
          <p:cNvSpPr txBox="1"/>
          <p:nvPr/>
        </p:nvSpPr>
        <p:spPr>
          <a:xfrm>
            <a:off x="2095500" y="3672840"/>
            <a:ext cx="137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5518E7-29A4-4CAE-A0EF-FC9E8102FED9}"/>
              </a:ext>
            </a:extLst>
          </p:cNvPr>
          <p:cNvSpPr txBox="1"/>
          <p:nvPr/>
        </p:nvSpPr>
        <p:spPr>
          <a:xfrm>
            <a:off x="2636520" y="4503420"/>
            <a:ext cx="39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783DC0-C391-4462-8D50-5B0A9921C45A}"/>
              </a:ext>
            </a:extLst>
          </p:cNvPr>
          <p:cNvSpPr txBox="1"/>
          <p:nvPr/>
        </p:nvSpPr>
        <p:spPr>
          <a:xfrm>
            <a:off x="4549140" y="4122420"/>
            <a:ext cx="39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1D5396-0CEF-461B-BEDE-462F8A523FF2}"/>
              </a:ext>
            </a:extLst>
          </p:cNvPr>
          <p:cNvSpPr txBox="1"/>
          <p:nvPr/>
        </p:nvSpPr>
        <p:spPr>
          <a:xfrm>
            <a:off x="2758440" y="3517054"/>
            <a:ext cx="75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97D7EB-083B-44EA-8AD6-2BFBA1221BDA}"/>
              </a:ext>
            </a:extLst>
          </p:cNvPr>
          <p:cNvSpPr txBox="1"/>
          <p:nvPr/>
        </p:nvSpPr>
        <p:spPr>
          <a:xfrm>
            <a:off x="5135880" y="1668780"/>
            <a:ext cx="1135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</a:t>
            </a:r>
            <a:r>
              <a:rPr lang="en-US" dirty="0"/>
              <a:t>+1 or infinity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2A3000-C5B8-47B0-9A45-6411242BAC4D}"/>
              </a:ext>
            </a:extLst>
          </p:cNvPr>
          <p:cNvSpPr txBox="1"/>
          <p:nvPr/>
        </p:nvSpPr>
        <p:spPr>
          <a:xfrm>
            <a:off x="6149340" y="3722370"/>
            <a:ext cx="25450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Question: what are the energy emitted, force and torque applied to, for each of the object 1 to </a:t>
            </a:r>
            <a:r>
              <a:rPr lang="en-US" sz="2400" i="1" dirty="0"/>
              <a:t>N</a:t>
            </a:r>
            <a:r>
              <a:rPr lang="en-US" sz="2400" dirty="0"/>
              <a:t>+1.</a:t>
            </a:r>
          </a:p>
        </p:txBody>
      </p:sp>
    </p:spTree>
    <p:extLst>
      <p:ext uri="{BB962C8B-B14F-4D97-AF65-F5344CB8AC3E}">
        <p14:creationId xmlns:p14="http://schemas.microsoft.com/office/powerpoint/2010/main" val="658784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7748-8FF5-4665-9847-54A66F1C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NEGF preliminaries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91204-1F81-4578-A671-90EB6520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94E6128-1016-48A0-B9E8-81D90EDE13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7245962"/>
              </p:ext>
            </p:extLst>
          </p:nvPr>
        </p:nvGraphicFramePr>
        <p:xfrm>
          <a:off x="1125538" y="2863850"/>
          <a:ext cx="6892925" cy="385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5" name="Equation" r:id="rId3" imgW="5448240" imgH="3047760" progId="Equation.DSMT4">
                  <p:embed/>
                </p:oleObj>
              </mc:Choice>
              <mc:Fallback>
                <p:oleObj name="Equation" r:id="rId3" imgW="5448240" imgH="304776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5538" y="2863850"/>
                        <a:ext cx="6892925" cy="3857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09F7648-E112-4D40-A933-E07A709880D6}"/>
              </a:ext>
            </a:extLst>
          </p:cNvPr>
          <p:cNvCxnSpPr/>
          <p:nvPr/>
        </p:nvCxnSpPr>
        <p:spPr>
          <a:xfrm>
            <a:off x="562187" y="2045547"/>
            <a:ext cx="787061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9B8881F-2989-449B-8057-2BE9AB9E0C68}"/>
              </a:ext>
            </a:extLst>
          </p:cNvPr>
          <p:cNvSpPr/>
          <p:nvPr/>
        </p:nvSpPr>
        <p:spPr>
          <a:xfrm>
            <a:off x="1165013" y="1842347"/>
            <a:ext cx="6177409" cy="440802"/>
          </a:xfrm>
          <a:custGeom>
            <a:avLst/>
            <a:gdLst>
              <a:gd name="connsiteX0" fmla="*/ 0 w 6177409"/>
              <a:gd name="connsiteY0" fmla="*/ 0 h 440802"/>
              <a:gd name="connsiteX1" fmla="*/ 4944534 w 6177409"/>
              <a:gd name="connsiteY1" fmla="*/ 0 h 440802"/>
              <a:gd name="connsiteX2" fmla="*/ 6177280 w 6177409"/>
              <a:gd name="connsiteY2" fmla="*/ 203200 h 440802"/>
              <a:gd name="connsiteX3" fmla="*/ 4978400 w 6177409"/>
              <a:gd name="connsiteY3" fmla="*/ 419946 h 440802"/>
              <a:gd name="connsiteX4" fmla="*/ 0 w 6177409"/>
              <a:gd name="connsiteY4" fmla="*/ 419946 h 44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77409" h="440802">
                <a:moveTo>
                  <a:pt x="0" y="0"/>
                </a:moveTo>
                <a:lnTo>
                  <a:pt x="4944534" y="0"/>
                </a:lnTo>
                <a:cubicBezTo>
                  <a:pt x="5974081" y="33867"/>
                  <a:pt x="6171636" y="133209"/>
                  <a:pt x="6177280" y="203200"/>
                </a:cubicBezTo>
                <a:cubicBezTo>
                  <a:pt x="6182924" y="273191"/>
                  <a:pt x="6007947" y="383822"/>
                  <a:pt x="4978400" y="419946"/>
                </a:cubicBezTo>
                <a:cubicBezTo>
                  <a:pt x="3948853" y="456070"/>
                  <a:pt x="1974426" y="438008"/>
                  <a:pt x="0" y="419946"/>
                </a:cubicBezTo>
              </a:path>
            </a:pathLst>
          </a:custGeom>
          <a:noFill/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5908FA-B426-47D5-AC80-1A3D9673CB16}"/>
                  </a:ext>
                </a:extLst>
              </p:cNvPr>
              <p:cNvSpPr txBox="1"/>
              <p:nvPr/>
            </p:nvSpPr>
            <p:spPr>
              <a:xfrm>
                <a:off x="8092440" y="2217420"/>
                <a:ext cx="7772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5908FA-B426-47D5-AC80-1A3D9673CB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2440" y="2217420"/>
                <a:ext cx="77724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947060-B1AD-483D-8B0B-6D9C779E80FB}"/>
                  </a:ext>
                </a:extLst>
              </p:cNvPr>
              <p:cNvSpPr txBox="1"/>
              <p:nvPr/>
            </p:nvSpPr>
            <p:spPr>
              <a:xfrm>
                <a:off x="-16083" y="1845734"/>
                <a:ext cx="4872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947060-B1AD-483D-8B0B-6D9C779E8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083" y="1845734"/>
                <a:ext cx="487256" cy="369332"/>
              </a:xfrm>
              <a:prstGeom prst="rect">
                <a:avLst/>
              </a:prstGeom>
              <a:blipFill>
                <a:blip r:embed="rId6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52CD3BA-A18E-4CBD-BB96-7B52BDECFF48}"/>
              </a:ext>
            </a:extLst>
          </p:cNvPr>
          <p:cNvSpPr txBox="1"/>
          <p:nvPr/>
        </p:nvSpPr>
        <p:spPr>
          <a:xfrm>
            <a:off x="917798" y="1639152"/>
            <a:ext cx="129844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+</a:t>
            </a:r>
          </a:p>
          <a:p>
            <a:endParaRPr lang="en-US" dirty="0"/>
          </a:p>
          <a:p>
            <a:r>
              <a:rPr lang="en-US" dirty="0">
                <a:sym typeface="Symbol" panose="05050102010706020507" pitchFamily="18" charset="2"/>
              </a:rPr>
              <a:t>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22B213-3306-4F7D-AA85-D1C8E14531F0}"/>
                  </a:ext>
                </a:extLst>
              </p:cNvPr>
              <p:cNvSpPr txBox="1"/>
              <p:nvPr/>
            </p:nvSpPr>
            <p:spPr>
              <a:xfrm>
                <a:off x="6278470" y="1163158"/>
                <a:ext cx="103232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</a:t>
                </a:r>
                <a:r>
                  <a:rPr lang="en-US" b="0" dirty="0"/>
                  <a:t>ontour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22B213-3306-4F7D-AA85-D1C8E14531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8470" y="1163158"/>
                <a:ext cx="1032325" cy="646331"/>
              </a:xfrm>
              <a:prstGeom prst="rect">
                <a:avLst/>
              </a:prstGeom>
              <a:blipFill>
                <a:blip r:embed="rId7"/>
                <a:stretch>
                  <a:fillRect l="-5325" t="-5660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2052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7748-8FF5-4665-9847-54A66F1C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NEGF definitions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91204-1F81-4578-A671-90EB6520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94E6128-1016-48A0-B9E8-81D90EDE13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9501370"/>
              </p:ext>
            </p:extLst>
          </p:nvPr>
        </p:nvGraphicFramePr>
        <p:xfrm>
          <a:off x="332678" y="2263324"/>
          <a:ext cx="8396755" cy="3311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Equation" r:id="rId3" imgW="5283000" imgH="2082600" progId="Equation.DSMT4">
                  <p:embed/>
                </p:oleObj>
              </mc:Choice>
              <mc:Fallback>
                <p:oleObj name="Equation" r:id="rId3" imgW="5283000" imgH="20826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2678" y="2263324"/>
                        <a:ext cx="8396755" cy="3311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EC5D04F-52B8-4FB8-AAC0-D7EE5AC09F95}"/>
              </a:ext>
            </a:extLst>
          </p:cNvPr>
          <p:cNvCxnSpPr/>
          <p:nvPr/>
        </p:nvCxnSpPr>
        <p:spPr>
          <a:xfrm>
            <a:off x="2715904" y="2790967"/>
            <a:ext cx="696036" cy="5595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459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A5283-4769-4073-83BA-1CCBEAD7B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Fluctuation-dissipation theorem in thermal equilibrium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DF042-8B1D-4DD3-A983-53525905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84E3AF3-D312-4DD5-821C-10B6A868DC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4908753"/>
              </p:ext>
            </p:extLst>
          </p:nvPr>
        </p:nvGraphicFramePr>
        <p:xfrm>
          <a:off x="1135124" y="2193848"/>
          <a:ext cx="6665912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9" name="Equation" r:id="rId3" imgW="2882880" imgH="1828800" progId="Equation.DSMT4">
                  <p:embed/>
                </p:oleObj>
              </mc:Choice>
              <mc:Fallback>
                <p:oleObj name="Equation" r:id="rId3" imgW="2882880" imgH="1828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5124" y="2193848"/>
                        <a:ext cx="6665912" cy="422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4345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5C46-3E0B-41A0-9F62-4B259075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Dyson equations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7CD03-E6A2-456D-9142-D4ABE81C5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1AF861E-5C3C-45CD-A1CA-35B8DA9D40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246907"/>
              </p:ext>
            </p:extLst>
          </p:nvPr>
        </p:nvGraphicFramePr>
        <p:xfrm>
          <a:off x="783467" y="1931987"/>
          <a:ext cx="7577066" cy="3935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Equation" r:id="rId3" imgW="5257800" imgH="2730240" progId="Equation.DSMT4">
                  <p:embed/>
                </p:oleObj>
              </mc:Choice>
              <mc:Fallback>
                <p:oleObj name="Equation" r:id="rId3" imgW="5257800" imgH="27302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3467" y="1931987"/>
                        <a:ext cx="7577066" cy="39350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7024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5C46-3E0B-41A0-9F62-4B259075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Keldysh</a:t>
            </a:r>
            <a:r>
              <a:rPr lang="en-US" dirty="0"/>
              <a:t> equation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7CD03-E6A2-456D-9142-D4ABE81C5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1AF861E-5C3C-45CD-A1CA-35B8DA9D40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8953739"/>
              </p:ext>
            </p:extLst>
          </p:nvPr>
        </p:nvGraphicFramePr>
        <p:xfrm>
          <a:off x="242888" y="1936750"/>
          <a:ext cx="8823325" cy="3925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5" name="Equation" r:id="rId3" imgW="5194080" imgH="2311200" progId="Equation.DSMT4">
                  <p:embed/>
                </p:oleObj>
              </mc:Choice>
              <mc:Fallback>
                <p:oleObj name="Equation" r:id="rId3" imgW="5194080" imgH="23112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1AF861E-5C3C-45CD-A1CA-35B8DA9D40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2888" y="1936750"/>
                        <a:ext cx="8823325" cy="3925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6520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055A9-8413-4B35-96D2-A58F058DD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Symbol" panose="05050102010706020507" pitchFamily="18" charset="2"/>
              </a:rPr>
              <a:t> = 0 gauge, fundamental equation for vector potential </a:t>
            </a:r>
            <a:r>
              <a:rPr lang="en-US" b="1" dirty="0">
                <a:sym typeface="Symbol" panose="05050102010706020507" pitchFamily="18" charset="2"/>
              </a:rPr>
              <a:t>A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2981E3-666C-4F14-9436-2E3CD116E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FD6F0F0-3388-4BB8-AF26-E7742FFED5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5080437"/>
              </p:ext>
            </p:extLst>
          </p:nvPr>
        </p:nvGraphicFramePr>
        <p:xfrm>
          <a:off x="1762125" y="2243138"/>
          <a:ext cx="6986588" cy="356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7" name="Equation" r:id="rId3" imgW="3936960" imgH="2006280" progId="Equation.DSMT4">
                  <p:embed/>
                </p:oleObj>
              </mc:Choice>
              <mc:Fallback>
                <p:oleObj name="Equation" r:id="rId3" imgW="3936960" imgH="2006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62125" y="2243138"/>
                        <a:ext cx="6986588" cy="3560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4103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20CF770-C730-4891-9B79-5027D9B7F04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Complication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SG" dirty="0"/>
                  <a:t> gauge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20CF770-C730-4891-9B79-5027D9B7F0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19E58-F5E7-4217-B5EB-08E440501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Gauss’s law not reflected in the equation of motion</a:t>
            </a:r>
          </a:p>
          <a:p>
            <a:endParaRPr lang="en-US" dirty="0"/>
          </a:p>
          <a:p>
            <a:r>
              <a:rPr lang="en-US" dirty="0"/>
              <a:t>States need to be selected such that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E5338-2C75-4606-8110-DAA59EC0B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42C3E48-BDE7-4BE7-BB87-052B813E74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2033708"/>
              </p:ext>
            </p:extLst>
          </p:nvPr>
        </p:nvGraphicFramePr>
        <p:xfrm>
          <a:off x="2662099" y="3799876"/>
          <a:ext cx="3055121" cy="11958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9" name="Equation" r:id="rId4" imgW="1231560" imgH="482400" progId="Equation.DSMT4">
                  <p:embed/>
                </p:oleObj>
              </mc:Choice>
              <mc:Fallback>
                <p:oleObj name="Equation" r:id="rId4" imgW="1231560" imgH="4824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5FD6F0F0-3388-4BB8-AF26-E7742FFED5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62099" y="3799876"/>
                        <a:ext cx="3055121" cy="11958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4748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5446A-1633-46D9-BE72-6F029924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Poynting theorem, steady state average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D3EAD-C6D6-4BD5-96F6-4628BD8B3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C6EC3D1-3715-4DDA-B4DE-DF9220860B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3477308"/>
              </p:ext>
            </p:extLst>
          </p:nvPr>
        </p:nvGraphicFramePr>
        <p:xfrm>
          <a:off x="1377950" y="2392425"/>
          <a:ext cx="6388100" cy="312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6" name="Equation" r:id="rId3" imgW="3454200" imgH="1688760" progId="Equation.DSMT4">
                  <p:embed/>
                </p:oleObj>
              </mc:Choice>
              <mc:Fallback>
                <p:oleObj name="Equation" r:id="rId3" imgW="3454200" imgH="1688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7950" y="2392425"/>
                        <a:ext cx="6388100" cy="3125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4247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5446A-1633-46D9-BE72-6F029924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Momentum and angular momentum conservation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D3EAD-C6D6-4BD5-96F6-4628BD8B3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C6EC3D1-3715-4DDA-B4DE-DF9220860B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909852"/>
              </p:ext>
            </p:extLst>
          </p:nvPr>
        </p:nvGraphicFramePr>
        <p:xfrm>
          <a:off x="2576744" y="2013484"/>
          <a:ext cx="3881206" cy="4479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0" name="Equation" r:id="rId3" imgW="1904760" imgH="2197080" progId="Equation.DSMT4">
                  <p:embed/>
                </p:oleObj>
              </mc:Choice>
              <mc:Fallback>
                <p:oleObj name="Equation" r:id="rId3" imgW="1904760" imgH="219708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FC6EC3D1-3715-4DDA-B4DE-DF9220860B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76744" y="2013484"/>
                        <a:ext cx="3881206" cy="4479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6016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3F029-33A9-4AC4-89FE-F5C5349AA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surface integral to volume integral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0FF94-9FD0-41EF-A3B2-B2079E551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5D980BF-D8B5-4318-ADA0-196902D3F2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142223"/>
              </p:ext>
            </p:extLst>
          </p:nvPr>
        </p:nvGraphicFramePr>
        <p:xfrm>
          <a:off x="920673" y="2124908"/>
          <a:ext cx="5884862" cy="360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1" name="Equation" r:id="rId3" imgW="3644640" imgH="2234880" progId="Equation.DSMT4">
                  <p:embed/>
                </p:oleObj>
              </mc:Choice>
              <mc:Fallback>
                <p:oleObj name="Equation" r:id="rId3" imgW="3644640" imgH="223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673" y="2124908"/>
                        <a:ext cx="5884862" cy="3608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ube 6">
            <a:extLst>
              <a:ext uri="{FF2B5EF4-FFF2-40B4-BE49-F238E27FC236}">
                <a16:creationId xmlns:a16="http://schemas.microsoft.com/office/drawing/2014/main" id="{F82A3D15-FC27-4E51-945E-2DEDBF63FE40}"/>
              </a:ext>
            </a:extLst>
          </p:cNvPr>
          <p:cNvSpPr/>
          <p:nvPr/>
        </p:nvSpPr>
        <p:spPr>
          <a:xfrm>
            <a:off x="7172960" y="2661920"/>
            <a:ext cx="528320" cy="528320"/>
          </a:xfrm>
          <a:prstGeom prst="cub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6086A2-8536-4A74-AFC2-89370B25FFDB}"/>
              </a:ext>
            </a:extLst>
          </p:cNvPr>
          <p:cNvSpPr txBox="1"/>
          <p:nvPr/>
        </p:nvSpPr>
        <p:spPr>
          <a:xfrm>
            <a:off x="7193280" y="2763521"/>
            <a:ext cx="291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sym typeface="Symbol" panose="05050102010706020507" pitchFamily="18" charset="2"/>
              </a:rPr>
              <a:t>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511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089FC-95F2-49F0-8569-B18401BC5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A-j correlation function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10D28-613A-4579-8453-F62B904C7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5964F5E-F5C6-45E7-B3FE-B44DE69417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198083"/>
              </p:ext>
            </p:extLst>
          </p:nvPr>
        </p:nvGraphicFramePr>
        <p:xfrm>
          <a:off x="1201843" y="1690689"/>
          <a:ext cx="6740313" cy="4372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5" name="Equation" r:id="rId3" imgW="4012920" imgH="2603160" progId="Equation.DSMT4">
                  <p:embed/>
                </p:oleObj>
              </mc:Choice>
              <mc:Fallback>
                <p:oleObj name="Equation" r:id="rId3" imgW="4012920" imgH="260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1843" y="1690689"/>
                        <a:ext cx="6740313" cy="43726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11965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089FC-95F2-49F0-8569-B18401BC5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Hamiltonian, electron-photon system, temporal gauge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10D28-613A-4579-8453-F62B904C7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5964F5E-F5C6-45E7-B3FE-B44DE69417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804756"/>
              </p:ext>
            </p:extLst>
          </p:nvPr>
        </p:nvGraphicFramePr>
        <p:xfrm>
          <a:off x="1654175" y="2573338"/>
          <a:ext cx="5367338" cy="3681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7" name="Equation" r:id="rId3" imgW="2184120" imgH="1498320" progId="Equation.DSMT4">
                  <p:embed/>
                </p:oleObj>
              </mc:Choice>
              <mc:Fallback>
                <p:oleObj name="Equation" r:id="rId3" imgW="2184120" imgH="149832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5964F5E-F5C6-45E7-B3FE-B44DE69417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54175" y="2573338"/>
                        <a:ext cx="5367338" cy="3681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43328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CCC0A-8943-42E3-A378-B484C418284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Self energy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CCC0A-8943-42E3-A378-B484C41828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3D83D-28DE-4F0A-887A-BF791103D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23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82870EA-FEC8-4ECD-8AF9-0E9D67C3B1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002298"/>
              </p:ext>
            </p:extLst>
          </p:nvPr>
        </p:nvGraphicFramePr>
        <p:xfrm>
          <a:off x="735013" y="4048125"/>
          <a:ext cx="7673975" cy="258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9" name="Equation" r:id="rId5" imgW="4863960" imgH="1638000" progId="Equation.DSMT4">
                  <p:embed/>
                </p:oleObj>
              </mc:Choice>
              <mc:Fallback>
                <p:oleObj name="Equation" r:id="rId5" imgW="4863960" imgH="1638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5013" y="4048125"/>
                        <a:ext cx="7673975" cy="2586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rc 5">
            <a:extLst>
              <a:ext uri="{FF2B5EF4-FFF2-40B4-BE49-F238E27FC236}">
                <a16:creationId xmlns:a16="http://schemas.microsoft.com/office/drawing/2014/main" id="{E419148E-6C90-4B89-B673-F9235206BDA8}"/>
              </a:ext>
            </a:extLst>
          </p:cNvPr>
          <p:cNvSpPr/>
          <p:nvPr/>
        </p:nvSpPr>
        <p:spPr>
          <a:xfrm>
            <a:off x="1431713" y="2379134"/>
            <a:ext cx="1950720" cy="1325563"/>
          </a:xfrm>
          <a:prstGeom prst="arc">
            <a:avLst>
              <a:gd name="adj1" fmla="val 10821215"/>
              <a:gd name="adj2" fmla="val 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434D3363-589E-4817-9E39-E50D06330A6A}"/>
              </a:ext>
            </a:extLst>
          </p:cNvPr>
          <p:cNvSpPr/>
          <p:nvPr/>
        </p:nvSpPr>
        <p:spPr>
          <a:xfrm rot="10800000">
            <a:off x="1446953" y="2699174"/>
            <a:ext cx="1950720" cy="1325563"/>
          </a:xfrm>
          <a:prstGeom prst="arc">
            <a:avLst>
              <a:gd name="adj1" fmla="val 10821215"/>
              <a:gd name="adj2" fmla="val 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7D7ABE04-6C9F-41D4-B195-F98FFEAA5293}"/>
              </a:ext>
            </a:extLst>
          </p:cNvPr>
          <p:cNvSpPr/>
          <p:nvPr/>
        </p:nvSpPr>
        <p:spPr>
          <a:xfrm rot="5400000">
            <a:off x="3360420" y="3108960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03DF4A0-BA68-470C-BF8C-98BD6204FCB6}"/>
              </a:ext>
            </a:extLst>
          </p:cNvPr>
          <p:cNvSpPr/>
          <p:nvPr/>
        </p:nvSpPr>
        <p:spPr>
          <a:xfrm rot="16200000">
            <a:off x="1165860" y="3131820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8C2E4D-865F-43A6-8EA2-09520134F6FB}"/>
              </a:ext>
            </a:extLst>
          </p:cNvPr>
          <p:cNvSpPr txBox="1"/>
          <p:nvPr/>
        </p:nvSpPr>
        <p:spPr>
          <a:xfrm>
            <a:off x="2103120" y="1798320"/>
            <a:ext cx="1173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RPA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8E5A1FB-64FD-4C8C-8B06-8EC803AE1FCC}"/>
              </a:ext>
            </a:extLst>
          </p:cNvPr>
          <p:cNvGrpSpPr/>
          <p:nvPr/>
        </p:nvGrpSpPr>
        <p:grpSpPr>
          <a:xfrm>
            <a:off x="5227320" y="2699174"/>
            <a:ext cx="480060" cy="859366"/>
            <a:chOff x="5227320" y="2699174"/>
            <a:chExt cx="480060" cy="859366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0FEA5A1-F973-411A-9D7D-717CAFBA1D2E}"/>
                </a:ext>
              </a:extLst>
            </p:cNvPr>
            <p:cNvCxnSpPr/>
            <p:nvPr/>
          </p:nvCxnSpPr>
          <p:spPr>
            <a:xfrm flipV="1">
              <a:off x="5227320" y="2699174"/>
              <a:ext cx="480060" cy="44026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ED3FCD8-A649-442D-94FC-DBE193FFA012}"/>
                </a:ext>
              </a:extLst>
            </p:cNvPr>
            <p:cNvCxnSpPr/>
            <p:nvPr/>
          </p:nvCxnSpPr>
          <p:spPr>
            <a:xfrm>
              <a:off x="5707380" y="2857500"/>
              <a:ext cx="0" cy="6477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0F172FB-5A83-453A-A07B-3B321D11E2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50180" y="3192780"/>
              <a:ext cx="403860" cy="36576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3A5193E-582C-4A65-A067-A0EBEFC3C824}"/>
              </a:ext>
            </a:extLst>
          </p:cNvPr>
          <p:cNvGrpSpPr/>
          <p:nvPr/>
        </p:nvGrpSpPr>
        <p:grpSpPr>
          <a:xfrm rot="10800000">
            <a:off x="6880860" y="2737274"/>
            <a:ext cx="480060" cy="859366"/>
            <a:chOff x="5227320" y="2699174"/>
            <a:chExt cx="480060" cy="859366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139B2E3-2ADD-42C3-A59A-AFD0BA8076BE}"/>
                </a:ext>
              </a:extLst>
            </p:cNvPr>
            <p:cNvCxnSpPr/>
            <p:nvPr/>
          </p:nvCxnSpPr>
          <p:spPr>
            <a:xfrm flipV="1">
              <a:off x="5227320" y="2699174"/>
              <a:ext cx="480060" cy="44026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6EAA084-52D4-4E02-9B9D-2DBAA0545B6B}"/>
                </a:ext>
              </a:extLst>
            </p:cNvPr>
            <p:cNvCxnSpPr/>
            <p:nvPr/>
          </p:nvCxnSpPr>
          <p:spPr>
            <a:xfrm>
              <a:off x="5707380" y="2857500"/>
              <a:ext cx="0" cy="6477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26FFF6F-4167-4504-AC6B-73A8EC3D3B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50180" y="3192780"/>
              <a:ext cx="403860" cy="36576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2DE6823-9ACF-4D30-ABF4-D1B8DEF45673}"/>
              </a:ext>
            </a:extLst>
          </p:cNvPr>
          <p:cNvCxnSpPr/>
          <p:nvPr/>
        </p:nvCxnSpPr>
        <p:spPr>
          <a:xfrm>
            <a:off x="5745480" y="2760134"/>
            <a:ext cx="108966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C887914-C5F6-407D-9A7E-7BDEEABB10A0}"/>
              </a:ext>
            </a:extLst>
          </p:cNvPr>
          <p:cNvCxnSpPr/>
          <p:nvPr/>
        </p:nvCxnSpPr>
        <p:spPr>
          <a:xfrm>
            <a:off x="5745480" y="3552614"/>
            <a:ext cx="108966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AF5C7A1-14D4-4013-BA02-C9922AE140AD}"/>
              </a:ext>
            </a:extLst>
          </p:cNvPr>
          <p:cNvSpPr txBox="1"/>
          <p:nvPr/>
        </p:nvSpPr>
        <p:spPr>
          <a:xfrm>
            <a:off x="5288279" y="1661160"/>
            <a:ext cx="3394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Aslamazov</a:t>
            </a:r>
            <a:r>
              <a:rPr lang="en-US" dirty="0"/>
              <a:t>-Larkin diagram (superconductivity, Coulomb drag)</a:t>
            </a:r>
          </a:p>
        </p:txBody>
      </p:sp>
    </p:spTree>
    <p:extLst>
      <p:ext uri="{BB962C8B-B14F-4D97-AF65-F5344CB8AC3E}">
        <p14:creationId xmlns:p14="http://schemas.microsoft.com/office/powerpoint/2010/main" val="29875736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90B02-7B66-470B-8CA7-2044193E1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order: normal or symmetric order?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BF29B-5FE3-4DCE-9554-C6868D67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24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C5334A4-A568-4849-9718-242CBF734E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7155512"/>
              </p:ext>
            </p:extLst>
          </p:nvPr>
        </p:nvGraphicFramePr>
        <p:xfrm>
          <a:off x="1239838" y="2236788"/>
          <a:ext cx="6310312" cy="390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3" name="Equation" r:id="rId3" imgW="3632040" imgH="2247840" progId="Equation.DSMT4">
                  <p:embed/>
                </p:oleObj>
              </mc:Choice>
              <mc:Fallback>
                <p:oleObj name="Equation" r:id="rId3" imgW="3632040" imgH="2247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39838" y="2236788"/>
                        <a:ext cx="6310312" cy="3905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12818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EAB16-46C5-4071-9103-07E49CCA1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Meir-</a:t>
            </a:r>
            <a:r>
              <a:rPr lang="en-US" dirty="0" err="1"/>
              <a:t>Wingreen</a:t>
            </a:r>
            <a:r>
              <a:rPr lang="en-US" dirty="0"/>
              <a:t> formula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3E80B-B631-47AD-8261-521D49445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25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F0DB330-0625-467F-9208-7582DC97D5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0110765"/>
              </p:ext>
            </p:extLst>
          </p:nvPr>
        </p:nvGraphicFramePr>
        <p:xfrm>
          <a:off x="1276350" y="2101850"/>
          <a:ext cx="7312025" cy="361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7" name="Equation" r:id="rId4" imgW="3848040" imgH="1904760" progId="Equation.DSMT4">
                  <p:embed/>
                </p:oleObj>
              </mc:Choice>
              <mc:Fallback>
                <p:oleObj name="Equation" r:id="rId4" imgW="3848040" imgH="1904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76350" y="2101850"/>
                        <a:ext cx="7312025" cy="361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14786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7069-639E-44E5-A6E7-3EC4EC7FB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Bath at infinity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D1A55-A56E-418A-9E83-34550ECC5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26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07E6D48-6AC5-45F7-BA60-2D262CC017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2414620"/>
              </p:ext>
            </p:extLst>
          </p:nvPr>
        </p:nvGraphicFramePr>
        <p:xfrm>
          <a:off x="1484630" y="1963419"/>
          <a:ext cx="3750310" cy="3717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1" name="Equation" r:id="rId3" imgW="1434960" imgH="1422360" progId="Equation.DSMT4">
                  <p:embed/>
                </p:oleObj>
              </mc:Choice>
              <mc:Fallback>
                <p:oleObj name="Equation" r:id="rId3" imgW="1434960" imgH="1422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84630" y="1963419"/>
                        <a:ext cx="3750310" cy="37171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456909D-88E7-4B11-845B-D9181F93E752}"/>
              </a:ext>
            </a:extLst>
          </p:cNvPr>
          <p:cNvSpPr txBox="1"/>
          <p:nvPr/>
        </p:nvSpPr>
        <p:spPr>
          <a:xfrm>
            <a:off x="5379720" y="1424940"/>
            <a:ext cx="3135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Eckhardt, PRA 29, 1991 (1984)</a:t>
            </a:r>
          </a:p>
          <a:p>
            <a:endParaRPr lang="en-US" dirty="0"/>
          </a:p>
          <a:p>
            <a:r>
              <a:rPr lang="en-US" dirty="0" err="1"/>
              <a:t>Krüger</a:t>
            </a:r>
            <a:r>
              <a:rPr lang="en-US" dirty="0"/>
              <a:t>, et al, PRB 86, 115423 (2012)</a:t>
            </a:r>
          </a:p>
        </p:txBody>
      </p:sp>
    </p:spTree>
    <p:extLst>
      <p:ext uri="{BB962C8B-B14F-4D97-AF65-F5344CB8AC3E}">
        <p14:creationId xmlns:p14="http://schemas.microsoft.com/office/powerpoint/2010/main" val="18628439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BEEC1-1F10-429F-A564-8E261A6C6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 blackbody Planck result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074574-5CE6-40A3-8D80-A8D36817A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27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3048DB4-D780-4B19-976C-DDA2D251F68A}"/>
              </a:ext>
            </a:extLst>
          </p:cNvPr>
          <p:cNvSpPr/>
          <p:nvPr/>
        </p:nvSpPr>
        <p:spPr>
          <a:xfrm>
            <a:off x="900853" y="2028773"/>
            <a:ext cx="3989493" cy="398949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0CC957-E242-4941-96CF-CD73C60E248E}"/>
              </a:ext>
            </a:extLst>
          </p:cNvPr>
          <p:cNvCxnSpPr/>
          <p:nvPr/>
        </p:nvCxnSpPr>
        <p:spPr>
          <a:xfrm>
            <a:off x="568960" y="4030133"/>
            <a:ext cx="45584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301EBF-AE7D-4F1E-AD4A-6FDABAE49928}"/>
              </a:ext>
            </a:extLst>
          </p:cNvPr>
          <p:cNvCxnSpPr/>
          <p:nvPr/>
        </p:nvCxnSpPr>
        <p:spPr>
          <a:xfrm>
            <a:off x="2895599" y="1828800"/>
            <a:ext cx="0" cy="4416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77182A8-F1B9-4EB0-8105-73A38F39B2EE}"/>
              </a:ext>
            </a:extLst>
          </p:cNvPr>
          <p:cNvCxnSpPr/>
          <p:nvPr/>
        </p:nvCxnSpPr>
        <p:spPr>
          <a:xfrm flipV="1">
            <a:off x="2895599" y="2458720"/>
            <a:ext cx="1202268" cy="15714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AF7E4B9-E127-4D41-A207-1E092FEB9C4B}"/>
              </a:ext>
            </a:extLst>
          </p:cNvPr>
          <p:cNvSpPr txBox="1"/>
          <p:nvPr/>
        </p:nvSpPr>
        <p:spPr>
          <a:xfrm>
            <a:off x="3224106" y="2810934"/>
            <a:ext cx="379307" cy="372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R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1C497153-05FF-4D32-B804-B67B0E8D18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0357728"/>
              </p:ext>
            </p:extLst>
          </p:nvPr>
        </p:nvGraphicFramePr>
        <p:xfrm>
          <a:off x="4114799" y="1439601"/>
          <a:ext cx="2057400" cy="1019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8" name="Equation" r:id="rId3" imgW="1434960" imgH="711000" progId="Equation.DSMT4">
                  <p:embed/>
                </p:oleObj>
              </mc:Choice>
              <mc:Fallback>
                <p:oleObj name="Equation" r:id="rId3" imgW="1434960" imgH="7110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07E6D48-6AC5-45F7-BA60-2D262CC017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799" y="1439601"/>
                        <a:ext cx="2057400" cy="10191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F96EA9F-D871-46BA-83B7-E3966D2631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7904171"/>
              </p:ext>
            </p:extLst>
          </p:nvPr>
        </p:nvGraphicFramePr>
        <p:xfrm>
          <a:off x="5253038" y="2970106"/>
          <a:ext cx="3871912" cy="309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9" name="Equation" r:id="rId5" imgW="3492360" imgH="2793960" progId="Equation.DSMT4">
                  <p:embed/>
                </p:oleObj>
              </mc:Choice>
              <mc:Fallback>
                <p:oleObj name="Equation" r:id="rId5" imgW="3492360" imgH="2793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53038" y="2970106"/>
                        <a:ext cx="3871912" cy="3097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E4FFC06-5581-4476-BD7B-95CBF42ECE43}"/>
              </a:ext>
            </a:extLst>
          </p:cNvPr>
          <p:cNvSpPr txBox="1"/>
          <p:nvPr/>
        </p:nvSpPr>
        <p:spPr>
          <a:xfrm>
            <a:off x="2628048" y="3989489"/>
            <a:ext cx="215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3304291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02FD2-5E02-4408-BA57-1E5DD508F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From Meir-</a:t>
            </a:r>
            <a:r>
              <a:rPr lang="en-US" dirty="0" err="1"/>
              <a:t>Wingreen</a:t>
            </a:r>
            <a:r>
              <a:rPr lang="en-US" dirty="0"/>
              <a:t> to </a:t>
            </a:r>
            <a:r>
              <a:rPr lang="en-US" dirty="0" err="1"/>
              <a:t>Landauer</a:t>
            </a:r>
            <a:r>
              <a:rPr lang="en-US" dirty="0"/>
              <a:t>: local equilibrium approximation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AE71D-5D91-4DB8-89C6-DA3629BD3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28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2C1D82D-1E78-4211-9ACC-C736A95261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313384"/>
              </p:ext>
            </p:extLst>
          </p:nvPr>
        </p:nvGraphicFramePr>
        <p:xfrm>
          <a:off x="1699048" y="2012103"/>
          <a:ext cx="4932046" cy="4063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9" name="Equation" r:id="rId3" imgW="2666880" imgH="2197080" progId="Equation.DSMT4">
                  <p:embed/>
                </p:oleObj>
              </mc:Choice>
              <mc:Fallback>
                <p:oleObj name="Equation" r:id="rId3" imgW="2666880" imgH="2197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9048" y="2012103"/>
                        <a:ext cx="4932046" cy="40630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C5BE07C-46A1-4F7F-876D-BF9FF2B931E6}"/>
              </a:ext>
            </a:extLst>
          </p:cNvPr>
          <p:cNvSpPr txBox="1"/>
          <p:nvPr/>
        </p:nvSpPr>
        <p:spPr>
          <a:xfrm>
            <a:off x="6617545" y="3562774"/>
            <a:ext cx="1721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</a:t>
            </a:r>
            <a:r>
              <a:rPr lang="en-US" dirty="0" err="1"/>
              <a:t>Landauer</a:t>
            </a:r>
            <a:r>
              <a:rPr lang="en-US" dirty="0"/>
              <a:t> form for force and torque!</a:t>
            </a:r>
          </a:p>
        </p:txBody>
      </p:sp>
    </p:spTree>
    <p:extLst>
      <p:ext uri="{BB962C8B-B14F-4D97-AF65-F5344CB8AC3E}">
        <p14:creationId xmlns:p14="http://schemas.microsoft.com/office/powerpoint/2010/main" val="18021173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1EEFC-DD72-4EC8-AE66-65A089F27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zero-point-motion contribution is cancelled?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08F535-63DD-4011-A375-3EAC83CA5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29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BDEDE29-BC1F-4199-9BF8-E6E4EFFBDB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5885773"/>
              </p:ext>
            </p:extLst>
          </p:nvPr>
        </p:nvGraphicFramePr>
        <p:xfrm>
          <a:off x="873125" y="2611121"/>
          <a:ext cx="7397750" cy="389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3" name="Equation" r:id="rId3" imgW="3619440" imgH="1904760" progId="Equation.DSMT4">
                  <p:embed/>
                </p:oleObj>
              </mc:Choice>
              <mc:Fallback>
                <p:oleObj name="Equation" r:id="rId3" imgW="3619440" imgH="1904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3125" y="2611121"/>
                        <a:ext cx="7397750" cy="3894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03655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8281-914E-4E9C-A27A-157333E32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Emission to infinity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5B968-FF2A-490D-BD86-5A1634AA7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30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2E41AD0-69DB-4B8E-8BBA-5E72BCB0F3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469025"/>
              </p:ext>
            </p:extLst>
          </p:nvPr>
        </p:nvGraphicFramePr>
        <p:xfrm>
          <a:off x="1967576" y="2040578"/>
          <a:ext cx="4849812" cy="37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5" name="Equation" r:id="rId3" imgW="2552400" imgH="1955520" progId="Equation.DSMT4">
                  <p:embed/>
                </p:oleObj>
              </mc:Choice>
              <mc:Fallback>
                <p:oleObj name="Equation" r:id="rId3" imgW="2552400" imgH="195552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F0DB330-0625-467F-9208-7582DC97D5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7576" y="2040578"/>
                        <a:ext cx="4849812" cy="3714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13029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8993C-6FF0-4EAC-816E-F3948FE62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Far field approximations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CFACD0-740F-4016-B51E-E84803DFCA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2377885"/>
              </a:xfrm>
            </p:spPr>
            <p:txBody>
              <a:bodyPr/>
              <a:lstStyle/>
              <a:p>
                <a:r>
                  <a:rPr lang="en-US" dirty="0"/>
                  <a:t>Ignore screening or multiple reflection: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Multiple expansion: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𝐫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𝐑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+⋯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Integrating over solid angle analytically, eigenmode representation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CFACD0-740F-4016-B51E-E84803DFCA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2377885"/>
              </a:xfrm>
              <a:blipFill>
                <a:blip r:embed="rId3"/>
                <a:stretch>
                  <a:fillRect l="-1391" t="-4348" r="-1468" b="-230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83155-07F4-4ED6-AF24-40A417364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31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21C0E8B-9920-42BA-94E6-652708B6DC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778512"/>
              </p:ext>
            </p:extLst>
          </p:nvPr>
        </p:nvGraphicFramePr>
        <p:xfrm>
          <a:off x="1423419" y="4467461"/>
          <a:ext cx="6133588" cy="1888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6" name="Equation" r:id="rId4" imgW="3670200" imgH="1130040" progId="Equation.DSMT4">
                  <p:embed/>
                </p:oleObj>
              </mc:Choice>
              <mc:Fallback>
                <p:oleObj name="Equation" r:id="rId4" imgW="3670200" imgH="1130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23419" y="4467461"/>
                        <a:ext cx="6133588" cy="18888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7EA6FD8-FA5F-4C2E-A568-D2C548C2DCE1}"/>
              </a:ext>
            </a:extLst>
          </p:cNvPr>
          <p:cNvSpPr txBox="1"/>
          <p:nvPr/>
        </p:nvSpPr>
        <p:spPr>
          <a:xfrm>
            <a:off x="4618985" y="5583440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Fermi golden rule</a:t>
            </a:r>
            <a:endParaRPr lang="en-SG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99B5525-E505-484F-8A59-7616AC112F1C}"/>
              </a:ext>
            </a:extLst>
          </p:cNvPr>
          <p:cNvCxnSpPr>
            <a:cxnSpLocks/>
          </p:cNvCxnSpPr>
          <p:nvPr/>
        </p:nvCxnSpPr>
        <p:spPr>
          <a:xfrm flipV="1">
            <a:off x="5628443" y="5157926"/>
            <a:ext cx="0" cy="3462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715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8993C-6FF0-4EAC-816E-F3948FE62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Torque and force on object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83155-07F4-4ED6-AF24-40A417364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32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21C0E8B-9920-42BA-94E6-652708B6DC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953577"/>
              </p:ext>
            </p:extLst>
          </p:nvPr>
        </p:nvGraphicFramePr>
        <p:xfrm>
          <a:off x="258763" y="2136775"/>
          <a:ext cx="8774112" cy="220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4" name="Equation" r:id="rId3" imgW="4698720" imgH="1180800" progId="Equation.DSMT4">
                  <p:embed/>
                </p:oleObj>
              </mc:Choice>
              <mc:Fallback>
                <p:oleObj name="Equation" r:id="rId3" imgW="4698720" imgH="11808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21C0E8B-9920-42BA-94E6-652708B6DC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8763" y="2136775"/>
                        <a:ext cx="8774112" cy="2205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A554F28-149F-4B8D-9560-798EF5C71253}"/>
                  </a:ext>
                </a:extLst>
              </p:cNvPr>
              <p:cNvSpPr txBox="1"/>
              <p:nvPr/>
            </p:nvSpPr>
            <p:spPr>
              <a:xfrm>
                <a:off x="511882" y="5368287"/>
                <a:ext cx="82596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Force is zero if system is reciprocal, i.e.,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Π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</m:sup>
                    </m:sSup>
                  </m:oMath>
                </a14:m>
                <a:endParaRPr lang="en-SG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A554F28-149F-4B8D-9560-798EF5C71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882" y="5368287"/>
                <a:ext cx="8259697" cy="523220"/>
              </a:xfrm>
              <a:prstGeom prst="rect">
                <a:avLst/>
              </a:prstGeom>
              <a:blipFill>
                <a:blip r:embed="rId5"/>
                <a:stretch>
                  <a:fillRect l="-1550" t="-12941" b="-3294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33577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2"/>
            <a:ext cx="8249304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F2B4A7-193E-4613-A026-662856308F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293338"/>
            <a:ext cx="6858000" cy="3274592"/>
          </a:xfrm>
        </p:spPr>
        <p:txBody>
          <a:bodyPr anchor="ctr">
            <a:normAutofit/>
          </a:bodyPr>
          <a:lstStyle/>
          <a:p>
            <a:r>
              <a:rPr lang="en-US" sz="6300"/>
              <a:t>Applications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54708"/>
            <a:ext cx="8250174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56378-9605-4AA7-9D15-A5D31D9A2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49224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B0C5081-FAA5-4254-AC75-597BB4863808}" type="slidenum">
              <a:rPr lang="en-US"/>
              <a:pPr>
                <a:spcAft>
                  <a:spcPts val="600"/>
                </a:spcAft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0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5AE0A-81F1-4535-8DFE-99C4C876A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transfer between two graphene sheets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462A6-3AB6-4BB9-BCAB-1374150E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C4C3C2-8BAD-43C9-B948-104CF2112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003" y="3419022"/>
            <a:ext cx="4422987" cy="32207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8D35ED-DF75-4087-8CB7-F1939FB63866}"/>
              </a:ext>
            </a:extLst>
          </p:cNvPr>
          <p:cNvSpPr txBox="1"/>
          <p:nvPr/>
        </p:nvSpPr>
        <p:spPr>
          <a:xfrm>
            <a:off x="4673599" y="1686561"/>
            <a:ext cx="428074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  </a:t>
            </a:r>
            <a:r>
              <a:rPr lang="en-US" sz="1600" dirty="0">
                <a:sym typeface="Symbol" panose="05050102010706020507" pitchFamily="18" charset="2"/>
              </a:rPr>
              <a:t>First principles QE/</a:t>
            </a:r>
            <a:r>
              <a:rPr lang="en-US" sz="1600" dirty="0" err="1">
                <a:sym typeface="Symbol" panose="05050102010706020507" pitchFamily="18" charset="2"/>
              </a:rPr>
              <a:t>BerkeleyGW</a:t>
            </a:r>
            <a:r>
              <a:rPr lang="en-US" sz="1600" dirty="0">
                <a:sym typeface="Symbol" panose="05050102010706020507" pitchFamily="18" charset="2"/>
              </a:rPr>
              <a:t> calculation for the ratio of energy transfer to blackbody value between two graphene sheets at temperatures 300 K and 1000 K,  = 0.05 eV, electron chemical potential at Dirac point.  Zhu &amp; Wang, PRB 104, L121409 (2021).</a:t>
            </a:r>
            <a:endParaRPr lang="en-US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8DB65D-1EE3-40D5-BD56-357C525F9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61821"/>
            <a:ext cx="4421691" cy="26976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809341-A0EC-40BE-820B-494C08C9B9FA}"/>
              </a:ext>
            </a:extLst>
          </p:cNvPr>
          <p:cNvSpPr txBox="1"/>
          <p:nvPr/>
        </p:nvSpPr>
        <p:spPr>
          <a:xfrm>
            <a:off x="510540" y="4754880"/>
            <a:ext cx="35661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 Heat transfer ratio based on electron tight-binding model with nearest neighbor hopping </a:t>
            </a:r>
            <a:r>
              <a:rPr lang="en-US" i="1" dirty="0">
                <a:sym typeface="Symbol" panose="05050102010706020507" pitchFamily="18" charset="2"/>
              </a:rPr>
              <a:t>t</a:t>
            </a:r>
            <a:r>
              <a:rPr lang="en-US" dirty="0">
                <a:sym typeface="Symbol" panose="05050102010706020507" pitchFamily="18" charset="2"/>
              </a:rPr>
              <a:t> = 2.8 eV, between 300 K and 1000 K sheets at chemical potential  = 0.1 eV.  Slope  2.2. Jiang &amp; Wang, PRB 96, 155437 (2017).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6088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35486-ECFB-48F4-A4FA-44537F1FB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transfer between zigzag nanotubes or triangles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E9E6DB-E713-4E7D-B18B-64306AE4A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4D210A-E055-4E1C-88DA-A35431847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63" y="1935459"/>
            <a:ext cx="4572396" cy="41761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A17671-3577-4102-9BBC-AE0A1BF3C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313" y="1621482"/>
            <a:ext cx="2749534" cy="12375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A20DF0-99A4-4D98-A7B4-01ED81057247}"/>
              </a:ext>
            </a:extLst>
          </p:cNvPr>
          <p:cNvSpPr txBox="1"/>
          <p:nvPr/>
        </p:nvSpPr>
        <p:spPr>
          <a:xfrm>
            <a:off x="5562600" y="3063240"/>
            <a:ext cx="3124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Heat transfer from 400K to 300K objects. (a), (b) zigzag carbon nanotubes. (c), (d)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nano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-triangles. 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gap distance,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nanotube circumference,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triangle length.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: dielectric constant.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From Tang, Yap, Ren, and Wang, Phys. Rev. Appl. 11, 031004 (2019).</a:t>
            </a:r>
          </a:p>
        </p:txBody>
      </p:sp>
    </p:spTree>
    <p:extLst>
      <p:ext uri="{BB962C8B-B14F-4D97-AF65-F5344CB8AC3E}">
        <p14:creationId xmlns:p14="http://schemas.microsoft.com/office/powerpoint/2010/main" val="35440006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CC9C4-365B-4073-B421-D95651393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momentum emission from a benzene molecule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7191E-99CD-4E4E-B15A-36E0AE85F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C1BAB0-CF11-4078-B00F-F7B097517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32" y="2339400"/>
            <a:ext cx="3736656" cy="2770626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FF5B0AD-9D57-479D-BB2C-D6FEF7966E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983382"/>
              </p:ext>
            </p:extLst>
          </p:nvPr>
        </p:nvGraphicFramePr>
        <p:xfrm>
          <a:off x="4833938" y="2268538"/>
          <a:ext cx="3829050" cy="297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1" name="Equation" r:id="rId4" imgW="3225600" imgH="2501640" progId="Equation.DSMT4">
                  <p:embed/>
                </p:oleObj>
              </mc:Choice>
              <mc:Fallback>
                <p:oleObj name="Equation" r:id="rId4" imgW="3225600" imgH="250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33938" y="2268538"/>
                        <a:ext cx="3829050" cy="2970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3D3860E-6178-411B-BA39-295F7A2262F7}"/>
              </a:ext>
            </a:extLst>
          </p:cNvPr>
          <p:cNvSpPr txBox="1"/>
          <p:nvPr/>
        </p:nvSpPr>
        <p:spPr>
          <a:xfrm>
            <a:off x="737023" y="5852160"/>
            <a:ext cx="6056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Far field monopole approximation (all atoms are at the origin), ignore screening/multiple scatterings.</a:t>
            </a:r>
          </a:p>
        </p:txBody>
      </p:sp>
    </p:spTree>
    <p:extLst>
      <p:ext uri="{BB962C8B-B14F-4D97-AF65-F5344CB8AC3E}">
        <p14:creationId xmlns:p14="http://schemas.microsoft.com/office/powerpoint/2010/main" val="4631309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254A9-5D48-496F-AFD8-00AFECF31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momentum emission resonance effect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28E9D-7BE4-4DE9-B445-E7E93BCAA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E50B03-71F0-46C2-8071-6602B871B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25" y="1963154"/>
            <a:ext cx="4791871" cy="452972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5D6776E-8A3C-4FDF-9D2E-2807DD3BFEDF}"/>
              </a:ext>
            </a:extLst>
          </p:cNvPr>
          <p:cNvSpPr/>
          <p:nvPr/>
        </p:nvSpPr>
        <p:spPr>
          <a:xfrm>
            <a:off x="6176434" y="2094653"/>
            <a:ext cx="1706880" cy="170688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07B3BF7-C5DE-47E2-A3BE-DEDC05F44B48}"/>
              </a:ext>
            </a:extLst>
          </p:cNvPr>
          <p:cNvCxnSpPr/>
          <p:nvPr/>
        </p:nvCxnSpPr>
        <p:spPr>
          <a:xfrm flipV="1">
            <a:off x="7029874" y="1645918"/>
            <a:ext cx="0" cy="2431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EC0CFE-D471-4EC7-BBAE-8D175CC912C9}"/>
              </a:ext>
            </a:extLst>
          </p:cNvPr>
          <p:cNvCxnSpPr/>
          <p:nvPr/>
        </p:nvCxnSpPr>
        <p:spPr>
          <a:xfrm>
            <a:off x="6303435" y="209550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728B6B-2F3A-41B1-B012-8BA5C801A8C7}"/>
              </a:ext>
            </a:extLst>
          </p:cNvPr>
          <p:cNvCxnSpPr/>
          <p:nvPr/>
        </p:nvCxnSpPr>
        <p:spPr>
          <a:xfrm>
            <a:off x="6356775" y="380238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3DA249-A5B1-4D9F-8402-B87A32E63CDB}"/>
              </a:ext>
            </a:extLst>
          </p:cNvPr>
          <p:cNvCxnSpPr/>
          <p:nvPr/>
        </p:nvCxnSpPr>
        <p:spPr>
          <a:xfrm>
            <a:off x="6341535" y="249174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5A19EB-7070-4D19-881C-A49D6A9735EB}"/>
              </a:ext>
            </a:extLst>
          </p:cNvPr>
          <p:cNvCxnSpPr/>
          <p:nvPr/>
        </p:nvCxnSpPr>
        <p:spPr>
          <a:xfrm>
            <a:off x="6341535" y="336804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ircle: Hollow 18">
            <a:extLst>
              <a:ext uri="{FF2B5EF4-FFF2-40B4-BE49-F238E27FC236}">
                <a16:creationId xmlns:a16="http://schemas.microsoft.com/office/drawing/2014/main" id="{5DCE519C-97E9-4B9B-9F40-039BCD314AAA}"/>
              </a:ext>
            </a:extLst>
          </p:cNvPr>
          <p:cNvSpPr/>
          <p:nvPr/>
        </p:nvSpPr>
        <p:spPr>
          <a:xfrm>
            <a:off x="6948492" y="2019300"/>
            <a:ext cx="183828" cy="183828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Arrow: Curved Right 19">
            <a:extLst>
              <a:ext uri="{FF2B5EF4-FFF2-40B4-BE49-F238E27FC236}">
                <a16:creationId xmlns:a16="http://schemas.microsoft.com/office/drawing/2014/main" id="{93CA82E1-701B-46D5-8D0A-C96DF431DFF0}"/>
              </a:ext>
            </a:extLst>
          </p:cNvPr>
          <p:cNvSpPr/>
          <p:nvPr/>
        </p:nvSpPr>
        <p:spPr>
          <a:xfrm>
            <a:off x="6179820" y="3246120"/>
            <a:ext cx="133177" cy="22140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Arrow: Curved Left 20">
            <a:extLst>
              <a:ext uri="{FF2B5EF4-FFF2-40B4-BE49-F238E27FC236}">
                <a16:creationId xmlns:a16="http://schemas.microsoft.com/office/drawing/2014/main" id="{FD0DC83F-F930-44D9-B38C-7C36830DB807}"/>
              </a:ext>
            </a:extLst>
          </p:cNvPr>
          <p:cNvSpPr/>
          <p:nvPr/>
        </p:nvSpPr>
        <p:spPr>
          <a:xfrm>
            <a:off x="7693741" y="3261360"/>
            <a:ext cx="147239" cy="24478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Arrow: Curved Up 21">
            <a:extLst>
              <a:ext uri="{FF2B5EF4-FFF2-40B4-BE49-F238E27FC236}">
                <a16:creationId xmlns:a16="http://schemas.microsoft.com/office/drawing/2014/main" id="{0AA0C555-99F1-441D-A32B-BA234A8C25C3}"/>
              </a:ext>
            </a:extLst>
          </p:cNvPr>
          <p:cNvSpPr/>
          <p:nvPr/>
        </p:nvSpPr>
        <p:spPr>
          <a:xfrm>
            <a:off x="6225540" y="2377440"/>
            <a:ext cx="260775" cy="22140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Arrow: Curved Down 22">
            <a:extLst>
              <a:ext uri="{FF2B5EF4-FFF2-40B4-BE49-F238E27FC236}">
                <a16:creationId xmlns:a16="http://schemas.microsoft.com/office/drawing/2014/main" id="{90C367E3-10E6-464B-92F8-84C3EBF11A20}"/>
              </a:ext>
            </a:extLst>
          </p:cNvPr>
          <p:cNvSpPr/>
          <p:nvPr/>
        </p:nvSpPr>
        <p:spPr>
          <a:xfrm>
            <a:off x="7604760" y="2362200"/>
            <a:ext cx="304795" cy="22140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BF72BAD-94FE-4CFD-983A-04B4481AB609}"/>
              </a:ext>
            </a:extLst>
          </p:cNvPr>
          <p:cNvSpPr/>
          <p:nvPr/>
        </p:nvSpPr>
        <p:spPr>
          <a:xfrm>
            <a:off x="6948492" y="3733800"/>
            <a:ext cx="162765" cy="1430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382278-98BB-4523-9EEF-5D6066996144}"/>
              </a:ext>
            </a:extLst>
          </p:cNvPr>
          <p:cNvSpPr txBox="1"/>
          <p:nvPr/>
        </p:nvSpPr>
        <p:spPr>
          <a:xfrm>
            <a:off x="7103637" y="1463040"/>
            <a:ext cx="363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3BB9A9-07DA-4ABF-8C9C-8B21DFDCF4DF}"/>
                  </a:ext>
                </a:extLst>
              </p:cNvPr>
              <p:cNvSpPr txBox="1"/>
              <p:nvPr/>
            </p:nvSpPr>
            <p:spPr>
              <a:xfrm>
                <a:off x="7978139" y="3665220"/>
                <a:ext cx="811952" cy="426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3BB9A9-07DA-4ABF-8C9C-8B21DFDCF4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139" y="3665220"/>
                <a:ext cx="811952" cy="4269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AFC8475-473A-411D-AD61-B7BB5659111D}"/>
                  </a:ext>
                </a:extLst>
              </p:cNvPr>
              <p:cNvSpPr txBox="1"/>
              <p:nvPr/>
            </p:nvSpPr>
            <p:spPr>
              <a:xfrm>
                <a:off x="5737860" y="4411980"/>
                <a:ext cx="297180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Largest angular momentum emission when one of the chemical potential meets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energy level.  From Zhang, </a:t>
                </a:r>
                <a:r>
                  <a:rPr lang="en-US" dirty="0" err="1"/>
                  <a:t>Lü</a:t>
                </a:r>
                <a:r>
                  <a:rPr lang="en-US" dirty="0"/>
                  <a:t>, and Wang, PRB 101, 161406(R) (2020).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AFC8475-473A-411D-AD61-B7BB56591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860" y="4411980"/>
                <a:ext cx="2971800" cy="1754326"/>
              </a:xfrm>
              <a:prstGeom prst="rect">
                <a:avLst/>
              </a:prstGeom>
              <a:blipFill>
                <a:blip r:embed="rId4"/>
                <a:stretch>
                  <a:fillRect l="-1639" t="-2083" b="-4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33BE02-F860-45F0-806C-C2CC4643F498}"/>
                  </a:ext>
                </a:extLst>
              </p:cNvPr>
              <p:cNvSpPr txBox="1"/>
              <p:nvPr/>
            </p:nvSpPr>
            <p:spPr>
              <a:xfrm>
                <a:off x="8069580" y="2293620"/>
                <a:ext cx="81195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100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</m:d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11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33BE02-F860-45F0-806C-C2CC4643F4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580" y="2293620"/>
                <a:ext cx="811952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4903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086AD-9DD6-4E30-9067-80C85AE61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 and torque from the nonequilibrium edge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E5EED-D0A9-4393-BD65-AA68F97C2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86D1F4-D2E1-41D0-B0E0-D47A72BCD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16691">
            <a:off x="1012459" y="3290686"/>
            <a:ext cx="6271830" cy="2885042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44BB50F2-A3F0-4F3A-A4FF-81344ACF733B}"/>
              </a:ext>
            </a:extLst>
          </p:cNvPr>
          <p:cNvSpPr/>
          <p:nvPr/>
        </p:nvSpPr>
        <p:spPr>
          <a:xfrm>
            <a:off x="3214655" y="4464208"/>
            <a:ext cx="1575712" cy="31933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1198F3-26EE-4874-B0DB-BFE6105AE840}"/>
                  </a:ext>
                </a:extLst>
              </p:cNvPr>
              <p:cNvSpPr txBox="1"/>
              <p:nvPr/>
            </p:nvSpPr>
            <p:spPr>
              <a:xfrm>
                <a:off x="539090" y="4271753"/>
                <a:ext cx="3829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1198F3-26EE-4874-B0DB-BFE6105AE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090" y="4271753"/>
                <a:ext cx="382990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2B1A3B-E85B-413E-AFBC-7302E9585ABF}"/>
                  </a:ext>
                </a:extLst>
              </p:cNvPr>
              <p:cNvSpPr txBox="1"/>
              <p:nvPr/>
            </p:nvSpPr>
            <p:spPr>
              <a:xfrm>
                <a:off x="7474446" y="4424153"/>
                <a:ext cx="3829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2B1A3B-E85B-413E-AFBC-7302E9585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4446" y="4424153"/>
                <a:ext cx="382990" cy="369332"/>
              </a:xfrm>
              <a:prstGeom prst="rect">
                <a:avLst/>
              </a:prstGeom>
              <a:blipFill>
                <a:blip r:embed="rId4"/>
                <a:stretch>
                  <a:fillRect r="-158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EAA811F-946A-4C59-82C9-BEA116B4262A}"/>
              </a:ext>
            </a:extLst>
          </p:cNvPr>
          <p:cNvCxnSpPr/>
          <p:nvPr/>
        </p:nvCxnSpPr>
        <p:spPr>
          <a:xfrm>
            <a:off x="6141493" y="2586251"/>
            <a:ext cx="2388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BBA7B4-A977-462C-806C-601FE1C709B7}"/>
                  </a:ext>
                </a:extLst>
              </p:cNvPr>
              <p:cNvSpPr txBox="1"/>
              <p:nvPr/>
            </p:nvSpPr>
            <p:spPr>
              <a:xfrm>
                <a:off x="6448567" y="2419068"/>
                <a:ext cx="2003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𝐩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BBA7B4-A977-462C-806C-601FE1C70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8567" y="2419068"/>
                <a:ext cx="200376" cy="276999"/>
              </a:xfrm>
              <a:prstGeom prst="rect">
                <a:avLst/>
              </a:prstGeom>
              <a:blipFill>
                <a:blip r:embed="rId5"/>
                <a:stretch>
                  <a:fillRect l="-30303" r="-27273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5A42AE5-858C-4316-8BE5-C1038773A895}"/>
              </a:ext>
            </a:extLst>
          </p:cNvPr>
          <p:cNvCxnSpPr/>
          <p:nvPr/>
        </p:nvCxnSpPr>
        <p:spPr>
          <a:xfrm flipV="1">
            <a:off x="2047164" y="2033516"/>
            <a:ext cx="0" cy="10039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60117A9-D6FD-4D16-9879-C5CF29E27CAE}"/>
                  </a:ext>
                </a:extLst>
              </p:cNvPr>
              <p:cNvSpPr txBox="1"/>
              <p:nvPr/>
            </p:nvSpPr>
            <p:spPr>
              <a:xfrm>
                <a:off x="2226847" y="1759426"/>
                <a:ext cx="139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𝐉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60117A9-D6FD-4D16-9879-C5CF29E27C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847" y="1759426"/>
                <a:ext cx="139461" cy="276999"/>
              </a:xfrm>
              <a:prstGeom prst="rect">
                <a:avLst/>
              </a:prstGeom>
              <a:blipFill>
                <a:blip r:embed="rId6"/>
                <a:stretch>
                  <a:fillRect l="-52174" r="-56522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A934D715-19C8-40A1-B194-D8AD394B00B6}"/>
              </a:ext>
            </a:extLst>
          </p:cNvPr>
          <p:cNvGrpSpPr/>
          <p:nvPr/>
        </p:nvGrpSpPr>
        <p:grpSpPr>
          <a:xfrm>
            <a:off x="1873924" y="2175082"/>
            <a:ext cx="495000" cy="747720"/>
            <a:chOff x="1873924" y="2175082"/>
            <a:chExt cx="495000" cy="74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0B4F872-F931-4C71-948F-E86BC4CEE99E}"/>
                    </a:ext>
                  </a:extLst>
                </p14:cNvPr>
                <p14:cNvContentPartPr/>
                <p14:nvPr/>
              </p14:nvContentPartPr>
              <p14:xfrm>
                <a:off x="1932604" y="2845042"/>
                <a:ext cx="1080" cy="25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0B4F872-F931-4C71-948F-E86BC4CEE99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923964" y="2836042"/>
                  <a:ext cx="187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4FD10C7-0D0A-4DF2-8B75-790D5AD9FE4A}"/>
                    </a:ext>
                  </a:extLst>
                </p14:cNvPr>
                <p14:cNvContentPartPr/>
                <p14:nvPr/>
              </p14:nvContentPartPr>
              <p14:xfrm>
                <a:off x="1932604" y="2846842"/>
                <a:ext cx="360" cy="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4FD10C7-0D0A-4DF2-8B75-790D5AD9FE4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23964" y="283820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4C6A028-36A8-4369-BFB0-D0E0AB813E02}"/>
                    </a:ext>
                  </a:extLst>
                </p14:cNvPr>
                <p14:cNvContentPartPr/>
                <p14:nvPr/>
              </p14:nvContentPartPr>
              <p14:xfrm>
                <a:off x="1873924" y="2179042"/>
                <a:ext cx="495000" cy="7437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4C6A028-36A8-4369-BFB0-D0E0AB813E0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64924" y="2170402"/>
                  <a:ext cx="512640" cy="76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49362FD-E4FC-4632-AB7B-EF3A01D1C423}"/>
                    </a:ext>
                  </a:extLst>
                </p14:cNvPr>
                <p14:cNvContentPartPr/>
                <p14:nvPr/>
              </p14:nvContentPartPr>
              <p14:xfrm>
                <a:off x="2147884" y="2175082"/>
                <a:ext cx="101160" cy="705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49362FD-E4FC-4632-AB7B-EF3A01D1C42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38884" y="2166442"/>
                  <a:ext cx="118800" cy="88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952063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4F52E-FFAF-441C-8F0C-1D725418C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Emission from graphene edge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8CA0B-F262-4597-ADF4-AC17DB13B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8955F1-0501-4738-B44F-E4FA4863D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799" y="1690689"/>
            <a:ext cx="3946800" cy="2589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952191-F40A-4722-876E-E406B2895D74}"/>
                  </a:ext>
                </a:extLst>
              </p:cNvPr>
              <p:cNvSpPr txBox="1"/>
              <p:nvPr/>
            </p:nvSpPr>
            <p:spPr>
              <a:xfrm>
                <a:off x="5505973" y="4419600"/>
                <a:ext cx="3104627" cy="129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(a) Emission power as a function of temperature, (b) </a:t>
                </a:r>
                <a:r>
                  <a:rPr lang="en-US" i="1" dirty="0"/>
                  <a:t>P</a:t>
                </a:r>
                <a:r>
                  <a:rPr lang="en-US" dirty="0"/>
                  <a:t>, </a:t>
                </a:r>
                <a:r>
                  <a:rPr lang="en-US" i="1" dirty="0"/>
                  <a:t>N</a:t>
                </a:r>
                <a:r>
                  <a:rPr lang="en-US" dirty="0"/>
                  <a:t>, </a:t>
                </a:r>
                <a:r>
                  <a:rPr lang="en-US" i="1" dirty="0"/>
                  <a:t>F</a:t>
                </a:r>
                <a:r>
                  <a:rPr lang="en-US" dirty="0"/>
                  <a:t> as a function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 fixing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=−0.8</m:t>
                    </m:r>
                  </m:oMath>
                </a14:m>
                <a:r>
                  <a:rPr lang="en-US" dirty="0"/>
                  <a:t>.  Y.-M. Zhang, etc.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952191-F40A-4722-876E-E406B2895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973" y="4419600"/>
                <a:ext cx="3104627" cy="1292213"/>
              </a:xfrm>
              <a:prstGeom prst="rect">
                <a:avLst/>
              </a:prstGeom>
              <a:blipFill>
                <a:blip r:embed="rId3"/>
                <a:stretch>
                  <a:fillRect l="-1569" t="-2358" b="-188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6BA02608-F148-469F-BB4E-402D5ACA1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56837"/>
            <a:ext cx="5313648" cy="413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7190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5EFB2-5454-4B62-B025-85A44FD42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40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EEC584-A81A-4E0E-AAE5-32EF91F06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0200"/>
            <a:ext cx="9144000" cy="510655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901A98-01E7-4D8B-BD43-7D91B6F3EE06}"/>
                  </a:ext>
                </a:extLst>
              </p:cNvPr>
              <p:cNvSpPr txBox="1"/>
              <p:nvPr/>
            </p:nvSpPr>
            <p:spPr>
              <a:xfrm>
                <a:off x="445062" y="5721069"/>
                <a:ext cx="8164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I</a:t>
                </a:r>
                <a:r>
                  <a:rPr lang="en-US" dirty="0"/>
                  <a:t>, </a:t>
                </a:r>
                <a:r>
                  <a:rPr lang="en-US" i="1" dirty="0"/>
                  <a:t>N</a:t>
                </a:r>
                <a:r>
                  <a:rPr lang="en-US" dirty="0"/>
                  <a:t>, </a:t>
                </a:r>
                <a:r>
                  <a:rPr lang="en-US" i="1" dirty="0"/>
                  <a:t>F</a:t>
                </a:r>
                <a:r>
                  <a:rPr lang="en-US" dirty="0"/>
                  <a:t> scan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dirty="0"/>
                  <a:t>vs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.  System size width 700 unit cells, k-point 401.  From Zhang, et al, PRB 105, 205421 (2022).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901A98-01E7-4D8B-BD43-7D91B6F3E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62" y="5721069"/>
                <a:ext cx="8164864" cy="646331"/>
              </a:xfrm>
              <a:prstGeom prst="rect">
                <a:avLst/>
              </a:prstGeom>
              <a:blipFill>
                <a:blip r:embed="rId3"/>
                <a:stretch>
                  <a:fillRect l="-597" t="-4673" b="-1308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28494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99B91-999C-4BBB-8293-C3C07AA7D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NEGF approach</a:t>
            </a:r>
            <a:endParaRPr lang="en-S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D1FFF0-BA15-4710-A450-5B29E366105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Determine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SG" dirty="0"/>
                  <a:t> the photon-self energy for each object serving as bath </a:t>
                </a:r>
              </a:p>
              <a:p>
                <a:r>
                  <a:rPr lang="en-SG" dirty="0"/>
                  <a:t>Solve the Dyson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endParaRPr lang="en-SG" dirty="0"/>
              </a:p>
              <a:p>
                <a:r>
                  <a:rPr lang="en-SG" dirty="0"/>
                  <a:t>Field distribution/correlation by the </a:t>
                </a:r>
                <a:r>
                  <a:rPr lang="en-SG" dirty="0" err="1"/>
                  <a:t>Keldysh</a:t>
                </a:r>
                <a:r>
                  <a:rPr lang="en-SG" dirty="0"/>
                  <a:t>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endParaRPr lang="en-SG" dirty="0"/>
              </a:p>
              <a:p>
                <a:r>
                  <a:rPr lang="en-SG" dirty="0"/>
                  <a:t>Apply Meir-</a:t>
                </a:r>
                <a:r>
                  <a:rPr lang="en-SG" dirty="0" err="1"/>
                  <a:t>Wingreen</a:t>
                </a:r>
                <a:r>
                  <a:rPr lang="en-SG" dirty="0"/>
                  <a:t> or </a:t>
                </a:r>
                <a:r>
                  <a:rPr lang="en-SG" dirty="0" err="1"/>
                  <a:t>Landauer</a:t>
                </a:r>
                <a:r>
                  <a:rPr lang="en-SG" dirty="0"/>
                  <a:t> (when we have local equilibrium) formula to compute transport quantities: energy, momentum, and angular momentum</a:t>
                </a:r>
              </a:p>
              <a:p>
                <a:pPr marL="0" indent="0">
                  <a:buNone/>
                </a:pPr>
                <a:endParaRPr lang="en-SG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D1FFF0-BA15-4710-A450-5B29E366105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D0393-1652-4D29-ACA8-A42659887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2239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9A6A0-3347-482A-9A38-ACDDB7521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NEGF advantage</a:t>
            </a:r>
            <a:endParaRPr lang="en-S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9D4B0F-1001-4821-9241-10DAAE0D4C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Fully quantum-mechanical</a:t>
                </a:r>
              </a:p>
              <a:p>
                <a:r>
                  <a:rPr lang="en-US" dirty="0"/>
                  <a:t>Local equilibrium or not, reciprocal or not, the theory is the same</a:t>
                </a:r>
              </a:p>
              <a:p>
                <a:r>
                  <a:rPr lang="en-US" dirty="0"/>
                  <a:t>Strong coupling regime?  E.g., cavity QED (different free Green’s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), or need self-consistent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?</a:t>
                </a:r>
              </a:p>
              <a:p>
                <a:r>
                  <a:rPr lang="en-SG" dirty="0"/>
                  <a:t>First-principle based materials properties, i.e.,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SG" dirty="0"/>
                  <a:t>.</a:t>
                </a:r>
              </a:p>
              <a:p>
                <a:endParaRPr lang="en-SG" dirty="0"/>
              </a:p>
              <a:p>
                <a:r>
                  <a:rPr lang="en-SG" dirty="0"/>
                  <a:t>Challenges: Large system sizes?  Moving objects?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9D4B0F-1001-4821-9241-10DAAE0D4C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 b="-14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309251-161C-4EA2-B782-3E57052AF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890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43</a:t>
            </a:fld>
            <a:endParaRPr lang="en-US"/>
          </a:p>
        </p:txBody>
      </p:sp>
      <p:pic>
        <p:nvPicPr>
          <p:cNvPr id="9" name="Picture 8" descr="A group of men posing for a photo in a room&#10;&#10;Description automatically generated with medium confidence">
            <a:extLst>
              <a:ext uri="{FF2B5EF4-FFF2-40B4-BE49-F238E27FC236}">
                <a16:creationId xmlns:a16="http://schemas.microsoft.com/office/drawing/2014/main" id="{637299A5-05A7-4CFF-89F5-FF729A8B3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540" y="1690689"/>
            <a:ext cx="6299656" cy="35565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618598-B467-4503-9449-02B4E85DD607}"/>
              </a:ext>
            </a:extLst>
          </p:cNvPr>
          <p:cNvSpPr txBox="1"/>
          <p:nvPr/>
        </p:nvSpPr>
        <p:spPr>
          <a:xfrm>
            <a:off x="1272540" y="5532120"/>
            <a:ext cx="6299656" cy="662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left to right: Dr. Zhang Yong-Mei, Dr. Zhu Tao, Dr. Gao Zhibin, Prof. Wang Jian-Sheng, Mr. Sun Kangtai, and Dr. Zhang Zuquan.</a:t>
            </a:r>
          </a:p>
        </p:txBody>
      </p:sp>
    </p:spTree>
    <p:extLst>
      <p:ext uri="{BB962C8B-B14F-4D97-AF65-F5344CB8AC3E}">
        <p14:creationId xmlns:p14="http://schemas.microsoft.com/office/powerpoint/2010/main" val="1669374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2614</TotalTime>
  <Words>1063</Words>
  <Application>Microsoft Office PowerPoint</Application>
  <PresentationFormat>On-screen Show (4:3)</PresentationFormat>
  <Paragraphs>171</Paragraphs>
  <Slides>43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3" baseType="lpstr">
      <vt:lpstr>Frutiger LT 55 Roman</vt:lpstr>
      <vt:lpstr>Arial</vt:lpstr>
      <vt:lpstr>Calibri</vt:lpstr>
      <vt:lpstr>Cambria Math</vt:lpstr>
      <vt:lpstr>Symbol</vt:lpstr>
      <vt:lpstr>Times New Roman</vt:lpstr>
      <vt:lpstr>Verdana</vt:lpstr>
      <vt:lpstr>Office Theme</vt:lpstr>
      <vt:lpstr>1_Office Theme</vt:lpstr>
      <vt:lpstr>Equation</vt:lpstr>
      <vt:lpstr>Energy, momentum, and angular momentum transfers mediated by photons </vt:lpstr>
      <vt:lpstr>Outline</vt:lpstr>
      <vt:lpstr>Blackbody radiation</vt:lpstr>
      <vt:lpstr>Experimental background, blackbody radiation</vt:lpstr>
      <vt:lpstr>Heat transfer between (grey) bodies</vt:lpstr>
      <vt:lpstr>Near-field heat transfer</vt:lpstr>
      <vt:lpstr>(Casimir) force</vt:lpstr>
      <vt:lpstr>Angular momentum emission</vt:lpstr>
      <vt:lpstr>Nonequilibrium Green’s function (NEGF) theory</vt:lpstr>
      <vt:lpstr>System setup</vt:lpstr>
      <vt:lpstr>NEGF preliminaries</vt:lpstr>
      <vt:lpstr>NEGF definitions</vt:lpstr>
      <vt:lpstr>Fluctuation-dissipation theorem in thermal equilibrium</vt:lpstr>
      <vt:lpstr>Dyson equations</vt:lpstr>
      <vt:lpstr>Keldysh equation</vt:lpstr>
      <vt:lpstr> = 0 gauge, fundamental equation for vector potential A</vt:lpstr>
      <vt:lpstr>Complication in φ=0 gauge</vt:lpstr>
      <vt:lpstr>Poynting theorem, steady state average</vt:lpstr>
      <vt:lpstr>Momentum and angular momentum conservation</vt:lpstr>
      <vt:lpstr>From surface integral to volume integral</vt:lpstr>
      <vt:lpstr>A-j correlation function</vt:lpstr>
      <vt:lpstr>Hamiltonian, electron-photon system, temporal gauge</vt:lpstr>
      <vt:lpstr>Self energy Π</vt:lpstr>
      <vt:lpstr>Operator order: normal or symmetric order?</vt:lpstr>
      <vt:lpstr>Meir-Wingreen formula</vt:lpstr>
      <vt:lpstr>Bath at infinity</vt:lpstr>
      <vt:lpstr>Recover blackbody Planck result</vt:lpstr>
      <vt:lpstr>From Meir-Wingreen to Landauer: local equilibrium approximation</vt:lpstr>
      <vt:lpstr>When zero-point-motion contribution is cancelled?</vt:lpstr>
      <vt:lpstr>Emission to infinity</vt:lpstr>
      <vt:lpstr>Far field approximations</vt:lpstr>
      <vt:lpstr>Torque and force on object</vt:lpstr>
      <vt:lpstr>Applications</vt:lpstr>
      <vt:lpstr>Heat transfer between two graphene sheets</vt:lpstr>
      <vt:lpstr>Heat transfer between zigzag nanotubes or triangles</vt:lpstr>
      <vt:lpstr>Angular momentum emission from a benzene molecule </vt:lpstr>
      <vt:lpstr>Angular momentum emission resonance effect</vt:lpstr>
      <vt:lpstr>Force and torque from the nonequilibrium edge</vt:lpstr>
      <vt:lpstr>Emission from graphene edge</vt:lpstr>
      <vt:lpstr>PowerPoint Presentation</vt:lpstr>
      <vt:lpstr>Summary of NEGF approach</vt:lpstr>
      <vt:lpstr>NEGF advantage</vt:lpstr>
      <vt:lpstr>Acknowledgements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1, Lattice Symmetries </dc:title>
  <dc:creator>Wang Jian-Sheng</dc:creator>
  <cp:lastModifiedBy>Wang Jian-Sheng</cp:lastModifiedBy>
  <cp:revision>272</cp:revision>
  <dcterms:created xsi:type="dcterms:W3CDTF">2020-11-29T06:14:44Z</dcterms:created>
  <dcterms:modified xsi:type="dcterms:W3CDTF">2022-06-23T18:05:44Z</dcterms:modified>
</cp:coreProperties>
</file>