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80" r:id="rId3"/>
    <p:sldId id="457" r:id="rId4"/>
    <p:sldId id="455" r:id="rId5"/>
    <p:sldId id="458" r:id="rId6"/>
    <p:sldId id="413" r:id="rId7"/>
    <p:sldId id="459" r:id="rId8"/>
    <p:sldId id="430" r:id="rId9"/>
    <p:sldId id="460" r:id="rId10"/>
    <p:sldId id="435" r:id="rId11"/>
    <p:sldId id="420" r:id="rId12"/>
    <p:sldId id="437" r:id="rId13"/>
    <p:sldId id="440" r:id="rId14"/>
    <p:sldId id="441" r:id="rId15"/>
    <p:sldId id="442" r:id="rId16"/>
    <p:sldId id="443" r:id="rId17"/>
    <p:sldId id="438" r:id="rId18"/>
    <p:sldId id="448" r:id="rId19"/>
    <p:sldId id="452" r:id="rId20"/>
    <p:sldId id="424" r:id="rId21"/>
    <p:sldId id="425" r:id="rId22"/>
    <p:sldId id="426" r:id="rId23"/>
    <p:sldId id="428" r:id="rId24"/>
    <p:sldId id="429" r:id="rId25"/>
    <p:sldId id="433" r:id="rId26"/>
    <p:sldId id="431" r:id="rId27"/>
    <p:sldId id="446" r:id="rId28"/>
    <p:sldId id="447" r:id="rId29"/>
    <p:sldId id="450" r:id="rId30"/>
    <p:sldId id="434" r:id="rId31"/>
    <p:sldId id="415" r:id="rId32"/>
    <p:sldId id="416" r:id="rId33"/>
    <p:sldId id="444" r:id="rId34"/>
    <p:sldId id="417" r:id="rId35"/>
    <p:sldId id="445" r:id="rId36"/>
    <p:sldId id="453" r:id="rId37"/>
    <p:sldId id="412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796" autoAdjust="0"/>
  </p:normalViewPr>
  <p:slideViewPr>
    <p:cSldViewPr snapToGrid="0">
      <p:cViewPr varScale="1">
        <p:scale>
          <a:sx n="59" d="100"/>
          <a:sy n="59" d="100"/>
        </p:scale>
        <p:origin x="12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52 0 0,'0'0'1784'0'0,"2"-6"-2719"0"0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1 1 328 0 0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9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1856 328 0 0,'34'-101'588'0'0,"-33"99"-381"0"0,0 0 1 0 0,-1 0-1 0 0,1 0 0 0 0,-1 0 0 0 0,1 0 1 0 0,-1 0-1 0 0,0-1 0 0 0,0 1 0 0 0,1 0 1 0 0,-2 0-1 0 0,1 0 0 0 0,0-3 0 0 0,-1 4-156 0 0,1 1-1 0 0,0 0 1 0 0,0-1-1 0 0,0 1 1 0 0,-1-1-1 0 0,1 1 0 0 0,0-1 1 0 0,-1 1-1 0 0,1 0 1 0 0,0-1-1 0 0,-1 1 1 0 0,1 0-1 0 0,-1-1 1 0 0,1 1-1 0 0,0 0 0 0 0,-1 0 1 0 0,1-1-1 0 0,-1 1 1 0 0,1 0-1 0 0,-1 0 1 0 0,1 0-1 0 0,-1 0 1 0 0,1 0-1 0 0,-1-1 0 0 0,1 1 1 0 0,-1 0-1 0 0,1 0 1 0 0,-1 0-1 0 0,0 0 1 0 0,-27 11 422 0 0,10 2-364 0 0,1 1 0 0 0,1 1 0 0 0,0 0 0 0 0,1 1 0 0 0,1 1 0 0 0,0 0 1 0 0,1 1-1 0 0,-18 34 0 0 0,29-50-134 0 0,1 1 0 0 0,1-1 0 0 0,-1 1 0 0 0,0-1 1 0 0,0 1-1 0 0,1-1 0 0 0,0 1 0 0 0,-1-1 0 0 0,1 1 0 0 0,0 0 1 0 0,0-1-1 0 0,1 1 0 0 0,-1 0 0 0 0,0-1 0 0 0,1 1 1 0 0,0-1-1 0 0,-1 1 0 0 0,1-1 0 0 0,0 1 0 0 0,2 3 0 0 0,0-2 22 0 0,1 1 0 0 0,-1-1 0 0 0,1 0 0 0 0,-1-1 0 0 0,1 1 0 0 0,0-1 0 0 0,0 1 0 0 0,1-1 0 0 0,7 4 0 0 0,3 1 56 0 0,0-1 1 0 0,1-1-1 0 0,-1-1 0 0 0,1 0 1 0 0,28 4-1 0 0,16 2-109 0 0,2-4 1 0 0,-1-2-1 0 0,107-6 0 0 0,-139-4 42 0 0,0-2 0 0 0,-1-1 1 0 0,0-1-1 0 0,28-13 0 0 0,0 0-39 0 0,-30 13-8 0 0,-1-1 0 0 0,0-1 0 0 0,-1-1 0 0 0,0-1 0 0 0,-1-2-1 0 0,0 0 1 0 0,-2-1 0 0 0,0-1 0 0 0,33-35 0 0 0,58-56-238 0 0,-71 71-11 0 0,66-78 0 0 0,-98 101 424 0 0,0 0-1 0 0,-2-1 1 0 0,0 0-1 0 0,0 0 1 0 0,-2-1-1 0 0,0 0 1 0 0,5-24-1 0 0,14-43-216 0 0,-22 79 120 0 0,0 1-1 0 0,0-1 1 0 0,-1 0-1 0 0,1 0 1 0 0,-1 0-1 0 0,0 1 0 0 0,-1-2 1 0 0,1 1-1 0 0,0 0 1 0 0,-1 0-1 0 0,0 0 1 0 0,0 0-1 0 0,0 0 1 0 0,-1 0-1 0 0,1 0 1 0 0,-1 0-1 0 0,0 0 1 0 0,0 0-1 0 0,0 0 1 0 0,-1 0-1 0 0,0 0 0 0 0,1 1 1 0 0,-1-1-1 0 0,0 1 1 0 0,-1-1-1 0 0,1 1 1 0 0,-1 0-1 0 0,1 0 1 0 0,-1 0-1 0 0,0 0 1 0 0,0 0-1 0 0,0 1 1 0 0,-1-1-1 0 0,1 1 1 0 0,0 0-1 0 0,-6-3 1 0 0,-7-5-69 0 0,-1 0 0 0 0,0 1 1 0 0,0 1-1 0 0,0 1 1 0 0,-1 0-1 0 0,-24-5 1 0 0,-276-54 462 0 0,260 52-223 0 0,36 8-249 0 0,0 0 0 0 0,0 2 0 0 0,-1 1 0 0 0,-25-1 1 0 0,-36 2 14 0 0,43-1-4 0 0,1 3 0 0 0,-77 8 0 0 0,59 6 20 0 0,0 2 0 0 0,-103 45 1 0 0,155-58-7 0 0,-1 0 0 0 0,1 0 1 0 0,0 1-1 0 0,0 0 0 0 0,0 0 0 0 0,1 1 1 0 0,0-1-1 0 0,0 1 0 0 0,0 0 0 0 0,0 0 1 0 0,1 1-1 0 0,0 0 0 0 0,0-1 0 0 0,0 1 0 0 0,1 1 1 0 0,-1-1-1 0 0,2 0 0 0 0,-1 1 0 0 0,1 0 1 0 0,0-1-1 0 0,0 1 0 0 0,1 0 0 0 0,0 0 1 0 0,0 0-1 0 0,1 0 0 0 0,0 10 0 0 0,1-15 42 0 0,0 1-1 0 0,0-1 1 0 0,0 0 0 0 0,1 0-1 0 0,-1 0 1 0 0,1 0-1 0 0,0 0 1 0 0,-1 0-1 0 0,1 0 1 0 0,0-1-1 0 0,0 1 1 0 0,0 0-1 0 0,0-1 1 0 0,1 0-1 0 0,-1 0 1 0 0,0 1-1 0 0,1-1 1 0 0,-1 0-1 0 0,0-1 1 0 0,1 1-1 0 0,-1 0 1 0 0,1-1-1 0 0,2 1 1 0 0,63 7-82 0 0,-27-10 74 0 0,-1-2 0 0 0,0-2 0 0 0,0-1-1 0 0,0-2 1 0 0,-1-2 0 0 0,0-2 0 0 0,47-22 0 0 0,28-20-386 0 0,108-71 0 0 0,-178 100 298 0 0,69-56 1 0 0,-96 68 103 0 0,-1-1 0 0 0,-1 0-1 0 0,-1-2 1 0 0,0 0 0 0 0,-1 0 0 0 0,18-34 0 0 0,29-47 8 0 0,-42 71-265 0 0,-1 0 1 0 0,-1-1-1 0 0,-1 0 0 0 0,17-50 0 0 0,-28 57 269 0 0,-2-1-1 0 0,0 0 1 0 0,-1 0-1 0 0,-1 0 1 0 0,-4-29-1 0 0,4 45-10 0 0,-1 0 9 0 0,1 0-1 0 0,-1 0 1 0 0,0 0-1 0 0,0 1 1 0 0,-1-1 0 0 0,0 0-1 0 0,0 0 1 0 0,0 1-1 0 0,-1-1 1 0 0,1 1-1 0 0,-1 0 1 0 0,-1 0-1 0 0,1 0 1 0 0,-1 0 0 0 0,0 1-1 0 0,-8-9 1 0 0,5 8-11 0 0,0 0 0 0 0,0 1 0 0 0,0 0 0 0 0,-1 0 0 0 0,0 1 0 0 0,1 0 0 0 0,-1 0 0 0 0,0 1 0 0 0,-1 0 0 0 0,-14-2 0 0 0,-14 2-58 0 0,0 2 0 0 0,1 1 0 0 0,-1 2 1 0 0,-52 11-1 0 0,66-10-9 0 0,-107 22 139 0 0,81-15-28 0 0,0-1-1 0 0,-1-3 0 0 0,-51 1 0 0 0,76-9 49 0 0,0 2-1 0 0,0 1 0 0 0,0 0 1 0 0,0 2-1 0 0,-46 14 0 0 0,49-11-182 0 0,-8 2 49 0 0,1 2 1 0 0,-1 1 0 0 0,2 1 0 0 0,-33 20-1 0 0,58-30-17 0 0,0 0 0 0 0,0 0 0 0 0,1 0 1 0 0,-1 0-1 0 0,1 1 0 0 0,0-1 0 0 0,0 1 0 0 0,0-1 0 0 0,0 1 0 0 0,1 0 0 0 0,-1 0 0 0 0,1 0 0 0 0,0 0 0 0 0,0 0 0 0 0,1 0 0 0 0,-1 0 0 0 0,1 0 0 0 0,0 0 0 0 0,0 0 0 0 0,0 1 0 0 0,0-1 0 0 0,1 0 0 0 0,0 0 1 0 0,2 7-1 0 0,-1-9 27 0 0,-1 0 1 0 0,1-1 0 0 0,0 1 0 0 0,0-1 0 0 0,0 1 0 0 0,0-1 0 0 0,0 0 0 0 0,0 1 0 0 0,0-1 0 0 0,0 0 0 0 0,1-1 0 0 0,-1 1 0 0 0,0 0-1 0 0,1-1 1 0 0,-1 1 0 0 0,3-1 0 0 0,41 7 95 0 0,-30-5-50 0 0,-1-2 0 0 0,0 0 1 0 0,0 0-1 0 0,0-1 0 0 0,0-1 0 0 0,0-1 0 0 0,0 0 1 0 0,0-1-1 0 0,0 0 0 0 0,-1-2 0 0 0,16-7 1 0 0,10-6 121 0 0,-1-3 0 0 0,-1-1 1 0 0,0-1-1 0 0,41-37 0 0 0,8-9-154 0 0,-42 36 48 0 0,65-66 0 0 0,-71 64-45 0 0,-30 29 8 0 0,0 0 0 0 0,-1-1 0 0 0,0 0 0 0 0,0 0 0 0 0,-1 0 0 0 0,0-1 0 0 0,6-11 0 0 0,-10 8-26 0 0,-3 11 6 0 0,0 0 0 0 0,-1 0 0 0 0,1 0 0 0 0,0 0 0 0 0,1 1 0 0 0,-1-1 0 0 0,0 0 0 0 0,0 0 0 0 0,0 0 0 0 0,0 0 0 0 0,1 0 0 0 0,-1 1 0 0 0,0-1 0 0 0,1 0 0 0 0,-1 0 0 0 0,1 1 0 0 0,-1-1 0 0 0,1 0 0 0 0,-1 0 0 0 0,1 1 0 0 0,-1-1 0 0 0,1 1 0 0 0,0-1 0 0 0,-1 0 0 0 0,1 1-1 0 0,0-1 1 0 0,0 1 0 0 0,-1 0 0 0 0,1-1 0 0 0,0 1 0 0 0,0-1 0 0 0,1 1 0 0 0,-2-5-185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30.1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4 144 0 0,'0'0'2060'0'0,"6"-1"-2011"0"0,34-1 820 0 0,60 3-1 0 0,-16 1-618 0 0,-84-2-300 0 0,33 13-463 0 0,-32-12 512 0 0,0-1-1 0 0,0 1 1 0 0,1 0-1 0 0,-1 0 1 0 0,0 0-1 0 0,0 0 1 0 0,0 0 0 0 0,0 0-1 0 0,0 1 1 0 0,0-1-1 0 0,0 0 1 0 0,-1 0-1 0 0,1 1 1 0 0,0-1 0 0 0,-1 0-1 0 0,1 1 1 0 0,-1-1-1 0 0,1 1 1 0 0,-1-1-1 0 0,0 0 1 0 0,1 1 0 0 0,-1-1-1 0 0,0 3 1 0 0,0 1 38 0 0,-1-1 1 0 0,0 0 0 0 0,1 0 0 0 0,-1 1 0 0 0,-1-1-1 0 0,1 0 1 0 0,-1 0 0 0 0,-2 5 0 0 0,-5 7-214 0 0,-1 0-1 0 0,-24 28 1 0 0,21-29-636 0 0,1-1-362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52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58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40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</a:t>
            </a:r>
            <a:r>
              <a:rPr lang="en-US" dirty="0" err="1"/>
              <a:t>Civita</a:t>
            </a:r>
            <a:r>
              <a:rPr lang="en-US" dirty="0"/>
              <a:t> symbol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96A9-94C5-49D1-BEFD-1C8062E6DFEB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F154-23AA-43DD-8829-EF906D5B1E7E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01A3-C32A-4416-88E2-496C9A383863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10-6E9D-4BB4-B2E9-BF9E087FCE39}" type="datetime1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220C-0AFE-45DA-B827-8D801304892B}" type="datetime1">
              <a:rPr lang="en-US" smtClean="0"/>
              <a:t>7/13/2022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8ED0-6342-40F2-B722-29573EA0DAE1}" type="datetime1">
              <a:rPr lang="en-US" smtClean="0"/>
              <a:t>7/13/2022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E807-7CEC-4C5C-82AD-B3CA30734CB6}" type="datetime1">
              <a:rPr lang="en-US" smtClean="0"/>
              <a:t>7/13/2022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017-82DD-48B1-9C82-E39F288B8791}" type="datetime1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CD5-A856-4594-BE67-B16318448439}" type="datetime1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3373-1DF0-4D70-8D31-4BB1997A463E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DE9-F4FF-4CC3-9EE4-3133371F9CD9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0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609C-84F9-487A-88A4-0A987A4D9F6A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19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0.png"/><Relationship Id="rId5" Type="http://schemas.openxmlformats.org/officeDocument/2006/relationships/image" Target="../media/image121.png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4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5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2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42.png"/><Relationship Id="rId4" Type="http://schemas.openxmlformats.org/officeDocument/2006/relationships/image" Target="../media/image37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7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customXml" Target="../ink/ink4.xml"/><Relationship Id="rId3" Type="http://schemas.openxmlformats.org/officeDocument/2006/relationships/image" Target="../media/image56.png"/><Relationship Id="rId7" Type="http://schemas.openxmlformats.org/officeDocument/2006/relationships/customXml" Target="../ink/ink1.xml"/><Relationship Id="rId12" Type="http://schemas.openxmlformats.org/officeDocument/2006/relationships/image" Target="../media/image6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customXml" Target="../ink/ink3.xml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customXml" Target="../ink/ink2.xml"/><Relationship Id="rId1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Nonequilibrium Green’s function method for energy, momentum, and angular momentum transfers mediated by photons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77770"/>
            <a:ext cx="6858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/>
              <a:t>Jian-Sheng Wang</a:t>
            </a:r>
          </a:p>
          <a:p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Department of Physics, </a:t>
            </a:r>
          </a:p>
          <a:p>
            <a:r>
              <a:rPr lang="en-US" dirty="0">
                <a:solidFill>
                  <a:srgbClr val="002060"/>
                </a:solidFill>
              </a:rPr>
              <a:t>National University of Singapore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1FA55-E046-4C7B-BAC3-83800BA4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D5454-1597-4581-A590-1E0F0297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D75C-4FA2-4B39-A9A9-4F17741F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Near-field heat transfer by Coulomb force of electrons, Meir-</a:t>
            </a:r>
            <a:r>
              <a:rPr lang="en-US" sz="2000" dirty="0" err="1"/>
              <a:t>Wingreen</a:t>
            </a:r>
            <a:r>
              <a:rPr lang="en-US" sz="2000" dirty="0"/>
              <a:t> formulas</a:t>
            </a:r>
          </a:p>
          <a:p>
            <a:r>
              <a:rPr lang="en-US" sz="2000" dirty="0"/>
              <a:t>NEGF theory of energy, momentum, and angular momentum transfer</a:t>
            </a:r>
          </a:p>
          <a:p>
            <a:pPr lvl="1"/>
            <a:r>
              <a:rPr lang="en-US" sz="2000" dirty="0"/>
              <a:t>N + 1 objects, bath at infinity</a:t>
            </a:r>
          </a:p>
          <a:p>
            <a:pPr lvl="1"/>
            <a:r>
              <a:rPr lang="en-US" sz="2000" dirty="0"/>
              <a:t>Meir-</a:t>
            </a:r>
            <a:r>
              <a:rPr lang="en-US" sz="2000" dirty="0" err="1"/>
              <a:t>Wingreen</a:t>
            </a:r>
            <a:r>
              <a:rPr lang="en-US" sz="2000" dirty="0"/>
              <a:t>/</a:t>
            </a:r>
            <a:r>
              <a:rPr lang="en-US" sz="2000" dirty="0" err="1"/>
              <a:t>Landauer</a:t>
            </a:r>
            <a:r>
              <a:rPr lang="en-US" sz="2000" dirty="0"/>
              <a:t> formula</a:t>
            </a:r>
          </a:p>
          <a:p>
            <a:r>
              <a:rPr lang="en-US" sz="2000" dirty="0"/>
              <a:t>Applications</a:t>
            </a:r>
          </a:p>
          <a:p>
            <a:pPr lvl="1"/>
            <a:r>
              <a:rPr lang="en-US" sz="2000" dirty="0"/>
              <a:t>Angular momentum emission from current-driven benzene molecule</a:t>
            </a:r>
          </a:p>
          <a:p>
            <a:pPr lvl="1"/>
            <a:r>
              <a:rPr lang="en-US" sz="2000" dirty="0"/>
              <a:t>Nonreciprocity, graphene edge effect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EFFE-BB56-4EC4-BB76-7519F751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6173" y="6356350"/>
            <a:ext cx="1359176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5081-FAA5-4254-AC75-597BB48638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57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5595A08A-1DDF-4451-A680-782B10E99C47}"/>
              </a:ext>
            </a:extLst>
          </p:cNvPr>
          <p:cNvSpPr/>
          <p:nvPr/>
        </p:nvSpPr>
        <p:spPr>
          <a:xfrm>
            <a:off x="783771" y="2357654"/>
            <a:ext cx="2906487" cy="2813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91261CE-0AF4-4F0A-9A1C-E1C18B1624B3}"/>
              </a:ext>
            </a:extLst>
          </p:cNvPr>
          <p:cNvCxnSpPr>
            <a:stCxn id="29" idx="4"/>
            <a:endCxn id="33" idx="4"/>
          </p:cNvCxnSpPr>
          <p:nvPr/>
        </p:nvCxnSpPr>
        <p:spPr>
          <a:xfrm>
            <a:off x="2955469" y="4094828"/>
            <a:ext cx="97973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Coulomb problem, 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E8BC2A-037F-4927-86F7-0F435B09350D}"/>
              </a:ext>
            </a:extLst>
          </p:cNvPr>
          <p:cNvSpPr/>
          <p:nvPr/>
        </p:nvSpPr>
        <p:spPr>
          <a:xfrm>
            <a:off x="304800" y="3156857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9D8251-B524-4633-B8BB-DFD56FECCFAB}"/>
              </a:ext>
            </a:extLst>
          </p:cNvPr>
          <p:cNvSpPr/>
          <p:nvPr/>
        </p:nvSpPr>
        <p:spPr>
          <a:xfrm>
            <a:off x="87085" y="37664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9A057D-8D51-40EC-A8F1-97B3E3EED28B}"/>
              </a:ext>
            </a:extLst>
          </p:cNvPr>
          <p:cNvSpPr/>
          <p:nvPr/>
        </p:nvSpPr>
        <p:spPr>
          <a:xfrm>
            <a:off x="478972" y="383177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6E5A14-7BEA-4B1F-800F-8DA0AF8A8825}"/>
              </a:ext>
            </a:extLst>
          </p:cNvPr>
          <p:cNvSpPr/>
          <p:nvPr/>
        </p:nvSpPr>
        <p:spPr>
          <a:xfrm>
            <a:off x="914401" y="40821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9D3CB75-A90B-4782-A980-8402C62F7E63}"/>
              </a:ext>
            </a:extLst>
          </p:cNvPr>
          <p:cNvSpPr/>
          <p:nvPr/>
        </p:nvSpPr>
        <p:spPr>
          <a:xfrm>
            <a:off x="3439886" y="352696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AF03535-36CB-41B4-84EC-787440323667}"/>
              </a:ext>
            </a:extLst>
          </p:cNvPr>
          <p:cNvSpPr/>
          <p:nvPr/>
        </p:nvSpPr>
        <p:spPr>
          <a:xfrm>
            <a:off x="4005943" y="314597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DED8415-92E8-4304-9A46-99010C913ED7}"/>
              </a:ext>
            </a:extLst>
          </p:cNvPr>
          <p:cNvSpPr/>
          <p:nvPr/>
        </p:nvSpPr>
        <p:spPr>
          <a:xfrm>
            <a:off x="4245427" y="37120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F423E8E-664D-4F40-93C0-82C7FDADFDB6}"/>
              </a:ext>
            </a:extLst>
          </p:cNvPr>
          <p:cNvSpPr/>
          <p:nvPr/>
        </p:nvSpPr>
        <p:spPr>
          <a:xfrm>
            <a:off x="4506684" y="314597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0C7591E-CAFE-4467-B8DB-2B84C754C820}"/>
              </a:ext>
            </a:extLst>
          </p:cNvPr>
          <p:cNvSpPr/>
          <p:nvPr/>
        </p:nvSpPr>
        <p:spPr>
          <a:xfrm>
            <a:off x="4789713" y="369025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4518647-D4AD-425C-A821-73F6CA701862}"/>
              </a:ext>
            </a:extLst>
          </p:cNvPr>
          <p:cNvSpPr/>
          <p:nvPr/>
        </p:nvSpPr>
        <p:spPr>
          <a:xfrm>
            <a:off x="4789713" y="419100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54ED44F-3D61-4AB1-BFA5-B0B292BD6BD8}"/>
              </a:ext>
            </a:extLst>
          </p:cNvPr>
          <p:cNvSpPr/>
          <p:nvPr/>
        </p:nvSpPr>
        <p:spPr>
          <a:xfrm>
            <a:off x="250372" y="260168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AA485F0F-10C9-4DD2-B6FA-804966D84D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234161"/>
              </p:ext>
            </p:extLst>
          </p:nvPr>
        </p:nvGraphicFramePr>
        <p:xfrm>
          <a:off x="195944" y="5754855"/>
          <a:ext cx="5813425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5" name="Equation" r:id="rId3" imgW="2514600" imgH="469800" progId="Equation.DSMT4">
                  <p:embed/>
                </p:oleObj>
              </mc:Choice>
              <mc:Fallback>
                <p:oleObj name="Equation" r:id="rId3" imgW="2514600" imgH="469800" progId="Equation.DSMT4">
                  <p:embed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AA485F0F-10C9-4DD2-B6FA-804966D84D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944" y="5754855"/>
                        <a:ext cx="5813425" cy="1087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25D92D3D-A353-42AC-986D-BFD34E0476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057711"/>
              </p:ext>
            </p:extLst>
          </p:nvPr>
        </p:nvGraphicFramePr>
        <p:xfrm>
          <a:off x="5050966" y="1804589"/>
          <a:ext cx="4075113" cy="352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6" name="Equation" r:id="rId5" imgW="1968480" imgH="1701720" progId="Equation.DSMT4">
                  <p:embed/>
                </p:oleObj>
              </mc:Choice>
              <mc:Fallback>
                <p:oleObj name="Equation" r:id="rId5" imgW="1968480" imgH="170172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25D92D3D-A353-42AC-986D-BFD34E0476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50966" y="1804589"/>
                        <a:ext cx="4075113" cy="352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Oval 44">
            <a:extLst>
              <a:ext uri="{FF2B5EF4-FFF2-40B4-BE49-F238E27FC236}">
                <a16:creationId xmlns:a16="http://schemas.microsoft.com/office/drawing/2014/main" id="{C83C4CBD-0532-4056-93E0-73537691662B}"/>
              </a:ext>
            </a:extLst>
          </p:cNvPr>
          <p:cNvSpPr/>
          <p:nvPr/>
        </p:nvSpPr>
        <p:spPr>
          <a:xfrm>
            <a:off x="-43539" y="235131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3032C99-8660-4B26-AE0A-4E2B74C762FD}"/>
              </a:ext>
            </a:extLst>
          </p:cNvPr>
          <p:cNvSpPr/>
          <p:nvPr/>
        </p:nvSpPr>
        <p:spPr>
          <a:xfrm>
            <a:off x="-130628" y="30153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9AD9AA5-A33A-4F5C-9992-3A30B32C464D}"/>
              </a:ext>
            </a:extLst>
          </p:cNvPr>
          <p:cNvSpPr/>
          <p:nvPr/>
        </p:nvSpPr>
        <p:spPr>
          <a:xfrm>
            <a:off x="4615541" y="472439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ED25F4-AC4C-401D-A35D-4D21C4482F77}"/>
              </a:ext>
            </a:extLst>
          </p:cNvPr>
          <p:cNvCxnSpPr>
            <a:cxnSpLocks/>
          </p:cNvCxnSpPr>
          <p:nvPr/>
        </p:nvCxnSpPr>
        <p:spPr>
          <a:xfrm>
            <a:off x="815598" y="2859384"/>
            <a:ext cx="392712" cy="271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B979255-9B30-438F-9D6A-DC02C7D42D92}"/>
              </a:ext>
            </a:extLst>
          </p:cNvPr>
          <p:cNvCxnSpPr>
            <a:cxnSpLocks/>
          </p:cNvCxnSpPr>
          <p:nvPr/>
        </p:nvCxnSpPr>
        <p:spPr>
          <a:xfrm>
            <a:off x="1333501" y="3158654"/>
            <a:ext cx="239484" cy="566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255D3E-D34F-4603-B11D-620D6CB80B1F}"/>
              </a:ext>
            </a:extLst>
          </p:cNvPr>
          <p:cNvCxnSpPr>
            <a:stCxn id="10" idx="4"/>
            <a:endCxn id="15" idx="0"/>
          </p:cNvCxnSpPr>
          <p:nvPr/>
        </p:nvCxnSpPr>
        <p:spPr>
          <a:xfrm>
            <a:off x="1572985" y="3844458"/>
            <a:ext cx="10885" cy="433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0C0FC08-5442-4A68-966D-7334EFA040D5}"/>
              </a:ext>
            </a:extLst>
          </p:cNvPr>
          <p:cNvCxnSpPr>
            <a:cxnSpLocks/>
          </p:cNvCxnSpPr>
          <p:nvPr/>
        </p:nvCxnSpPr>
        <p:spPr>
          <a:xfrm>
            <a:off x="941616" y="3648512"/>
            <a:ext cx="560612" cy="102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575A21C-3D90-4F0E-AB26-1D1977E77762}"/>
              </a:ext>
            </a:extLst>
          </p:cNvPr>
          <p:cNvCxnSpPr>
            <a:cxnSpLocks/>
          </p:cNvCxnSpPr>
          <p:nvPr/>
        </p:nvCxnSpPr>
        <p:spPr>
          <a:xfrm>
            <a:off x="1072245" y="4214569"/>
            <a:ext cx="473527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5C29269-157D-411D-9182-C89F61FF7EC7}"/>
              </a:ext>
            </a:extLst>
          </p:cNvPr>
          <p:cNvCxnSpPr>
            <a:cxnSpLocks/>
          </p:cNvCxnSpPr>
          <p:nvPr/>
        </p:nvCxnSpPr>
        <p:spPr>
          <a:xfrm>
            <a:off x="908958" y="3626740"/>
            <a:ext cx="119743" cy="587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775D177-D2BF-4B36-B9FC-791A31D685BE}"/>
              </a:ext>
            </a:extLst>
          </p:cNvPr>
          <p:cNvCxnSpPr>
            <a:cxnSpLocks/>
          </p:cNvCxnSpPr>
          <p:nvPr/>
        </p:nvCxnSpPr>
        <p:spPr>
          <a:xfrm>
            <a:off x="342900" y="2662452"/>
            <a:ext cx="527133" cy="305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F60E0FF-5126-49EC-A2E1-048471B77499}"/>
              </a:ext>
            </a:extLst>
          </p:cNvPr>
          <p:cNvCxnSpPr>
            <a:cxnSpLocks/>
          </p:cNvCxnSpPr>
          <p:nvPr/>
        </p:nvCxnSpPr>
        <p:spPr>
          <a:xfrm>
            <a:off x="419100" y="3321941"/>
            <a:ext cx="409036" cy="303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C0486BE-DF28-4941-A9F8-79AC20DA1B34}"/>
              </a:ext>
            </a:extLst>
          </p:cNvPr>
          <p:cNvCxnSpPr>
            <a:cxnSpLocks/>
          </p:cNvCxnSpPr>
          <p:nvPr/>
        </p:nvCxnSpPr>
        <p:spPr>
          <a:xfrm>
            <a:off x="353786" y="2832082"/>
            <a:ext cx="54428" cy="324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D2AC82E-3C78-48F1-9248-DBE1D07C7DFE}"/>
              </a:ext>
            </a:extLst>
          </p:cNvPr>
          <p:cNvCxnSpPr>
            <a:cxnSpLocks/>
          </p:cNvCxnSpPr>
          <p:nvPr/>
        </p:nvCxnSpPr>
        <p:spPr>
          <a:xfrm>
            <a:off x="64498" y="2460883"/>
            <a:ext cx="293911" cy="272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3E0B2A5-A0DD-4F97-9424-2B22D11A7889}"/>
              </a:ext>
            </a:extLst>
          </p:cNvPr>
          <p:cNvCxnSpPr>
            <a:cxnSpLocks/>
          </p:cNvCxnSpPr>
          <p:nvPr/>
        </p:nvCxnSpPr>
        <p:spPr>
          <a:xfrm>
            <a:off x="16330" y="3169541"/>
            <a:ext cx="354606" cy="107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13E8CB1-D336-4CD1-81E4-E808C1C0A174}"/>
              </a:ext>
            </a:extLst>
          </p:cNvPr>
          <p:cNvCxnSpPr>
            <a:cxnSpLocks/>
          </p:cNvCxnSpPr>
          <p:nvPr/>
        </p:nvCxnSpPr>
        <p:spPr>
          <a:xfrm flipH="1">
            <a:off x="620484" y="3658315"/>
            <a:ext cx="282208" cy="255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7051F7A-AB43-4F22-B69A-8A0ADFFE95DE}"/>
              </a:ext>
            </a:extLst>
          </p:cNvPr>
          <p:cNvCxnSpPr>
            <a:cxnSpLocks/>
          </p:cNvCxnSpPr>
          <p:nvPr/>
        </p:nvCxnSpPr>
        <p:spPr>
          <a:xfrm>
            <a:off x="195939" y="3881658"/>
            <a:ext cx="391887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CB143A8-FB38-44A6-BC48-386459692904}"/>
              </a:ext>
            </a:extLst>
          </p:cNvPr>
          <p:cNvCxnSpPr>
            <a:cxnSpLocks/>
          </p:cNvCxnSpPr>
          <p:nvPr/>
        </p:nvCxnSpPr>
        <p:spPr>
          <a:xfrm>
            <a:off x="615044" y="3996856"/>
            <a:ext cx="354607" cy="216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04E3BB0-B78B-4E30-BDF5-A65063BF88E0}"/>
              </a:ext>
            </a:extLst>
          </p:cNvPr>
          <p:cNvCxnSpPr>
            <a:cxnSpLocks/>
          </p:cNvCxnSpPr>
          <p:nvPr/>
        </p:nvCxnSpPr>
        <p:spPr>
          <a:xfrm flipH="1">
            <a:off x="223156" y="3984887"/>
            <a:ext cx="407394" cy="501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163FC76-46E3-4AFA-8B97-7BAB2904644E}"/>
              </a:ext>
            </a:extLst>
          </p:cNvPr>
          <p:cNvCxnSpPr>
            <a:cxnSpLocks/>
          </p:cNvCxnSpPr>
          <p:nvPr/>
        </p:nvCxnSpPr>
        <p:spPr>
          <a:xfrm>
            <a:off x="206830" y="4382400"/>
            <a:ext cx="538840" cy="398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EC0BE46-BE5E-497C-8A0A-ECAD7D8F1272}"/>
              </a:ext>
            </a:extLst>
          </p:cNvPr>
          <p:cNvCxnSpPr>
            <a:cxnSpLocks/>
          </p:cNvCxnSpPr>
          <p:nvPr/>
        </p:nvCxnSpPr>
        <p:spPr>
          <a:xfrm flipH="1">
            <a:off x="-293913" y="3897801"/>
            <a:ext cx="447134" cy="21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5A06732-8F3A-430D-BA21-2CD1805DA501}"/>
              </a:ext>
            </a:extLst>
          </p:cNvPr>
          <p:cNvCxnSpPr>
            <a:cxnSpLocks/>
          </p:cNvCxnSpPr>
          <p:nvPr/>
        </p:nvCxnSpPr>
        <p:spPr>
          <a:xfrm flipH="1">
            <a:off x="-293914" y="4421398"/>
            <a:ext cx="560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6FCC4FA-62CC-41F0-ACCB-7C843E5404E0}"/>
              </a:ext>
            </a:extLst>
          </p:cNvPr>
          <p:cNvSpPr/>
          <p:nvPr/>
        </p:nvSpPr>
        <p:spPr>
          <a:xfrm>
            <a:off x="576940" y="458288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EFB6DC-2064-4E61-ABF8-DF08849A750A}"/>
              </a:ext>
            </a:extLst>
          </p:cNvPr>
          <p:cNvSpPr/>
          <p:nvPr/>
        </p:nvSpPr>
        <p:spPr>
          <a:xfrm>
            <a:off x="152400" y="42998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FCEA72-86D5-40F8-8937-14810648215A}"/>
              </a:ext>
            </a:extLst>
          </p:cNvPr>
          <p:cNvSpPr/>
          <p:nvPr/>
        </p:nvSpPr>
        <p:spPr>
          <a:xfrm>
            <a:off x="1469570" y="427808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90ECF54-CD16-494F-B9AB-30EAE81A5558}"/>
              </a:ext>
            </a:extLst>
          </p:cNvPr>
          <p:cNvCxnSpPr>
            <a:cxnSpLocks/>
          </p:cNvCxnSpPr>
          <p:nvPr/>
        </p:nvCxnSpPr>
        <p:spPr>
          <a:xfrm flipH="1">
            <a:off x="702126" y="4203683"/>
            <a:ext cx="337461" cy="500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943E44-9A3D-4A3F-908D-603B51BDAF4B}"/>
              </a:ext>
            </a:extLst>
          </p:cNvPr>
          <p:cNvCxnSpPr>
            <a:cxnSpLocks/>
          </p:cNvCxnSpPr>
          <p:nvPr/>
        </p:nvCxnSpPr>
        <p:spPr>
          <a:xfrm flipH="1">
            <a:off x="957122" y="3223970"/>
            <a:ext cx="343721" cy="412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EEB2C9A-97EF-44E1-8840-83408DDB8100}"/>
              </a:ext>
            </a:extLst>
          </p:cNvPr>
          <p:cNvSpPr/>
          <p:nvPr/>
        </p:nvSpPr>
        <p:spPr>
          <a:xfrm>
            <a:off x="1458685" y="36140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9565FD-1F00-4DD2-BC14-55D5273483E3}"/>
              </a:ext>
            </a:extLst>
          </p:cNvPr>
          <p:cNvSpPr/>
          <p:nvPr/>
        </p:nvSpPr>
        <p:spPr>
          <a:xfrm>
            <a:off x="1219201" y="3048000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65FA2-8042-43A5-A045-694E94D6C60E}"/>
              </a:ext>
            </a:extLst>
          </p:cNvPr>
          <p:cNvSpPr/>
          <p:nvPr/>
        </p:nvSpPr>
        <p:spPr>
          <a:xfrm>
            <a:off x="696683" y="277121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B727011-D985-42CA-BDFF-4808426ABA62}"/>
              </a:ext>
            </a:extLst>
          </p:cNvPr>
          <p:cNvCxnSpPr>
            <a:cxnSpLocks/>
          </p:cNvCxnSpPr>
          <p:nvPr/>
        </p:nvCxnSpPr>
        <p:spPr>
          <a:xfrm>
            <a:off x="817249" y="2935217"/>
            <a:ext cx="64497" cy="64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1F822E8-3028-4261-B024-A2CE33511884}"/>
              </a:ext>
            </a:extLst>
          </p:cNvPr>
          <p:cNvCxnSpPr>
            <a:cxnSpLocks/>
          </p:cNvCxnSpPr>
          <p:nvPr/>
        </p:nvCxnSpPr>
        <p:spPr>
          <a:xfrm flipH="1">
            <a:off x="2966355" y="3402685"/>
            <a:ext cx="212276" cy="5161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F589577-7EED-4EDB-BFC5-A64757345DA8}"/>
              </a:ext>
            </a:extLst>
          </p:cNvPr>
          <p:cNvCxnSpPr>
            <a:cxnSpLocks/>
          </p:cNvCxnSpPr>
          <p:nvPr/>
        </p:nvCxnSpPr>
        <p:spPr>
          <a:xfrm>
            <a:off x="3264892" y="3364398"/>
            <a:ext cx="267522" cy="305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3DC41E6-44BB-498F-A9F3-15B8B00DD9E7}"/>
              </a:ext>
            </a:extLst>
          </p:cNvPr>
          <p:cNvCxnSpPr>
            <a:stCxn id="29" idx="6"/>
            <a:endCxn id="30" idx="2"/>
          </p:cNvCxnSpPr>
          <p:nvPr/>
        </p:nvCxnSpPr>
        <p:spPr>
          <a:xfrm>
            <a:off x="3069769" y="3979628"/>
            <a:ext cx="195945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E9963EE-30FC-4867-AB12-2270BB9D6E7D}"/>
              </a:ext>
            </a:extLst>
          </p:cNvPr>
          <p:cNvCxnSpPr>
            <a:stCxn id="27" idx="7"/>
            <a:endCxn id="36" idx="3"/>
          </p:cNvCxnSpPr>
          <p:nvPr/>
        </p:nvCxnSpPr>
        <p:spPr>
          <a:xfrm flipV="1">
            <a:off x="3286664" y="3033187"/>
            <a:ext cx="273783" cy="255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247F814-6F49-4B63-9571-239D9A54FB4B}"/>
              </a:ext>
            </a:extLst>
          </p:cNvPr>
          <p:cNvCxnSpPr>
            <a:stCxn id="33" idx="5"/>
            <a:endCxn id="35" idx="2"/>
          </p:cNvCxnSpPr>
          <p:nvPr/>
        </p:nvCxnSpPr>
        <p:spPr>
          <a:xfrm>
            <a:off x="3134264" y="4594487"/>
            <a:ext cx="272962" cy="190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71E506F-137D-4349-A067-BA02EB8616DE}"/>
              </a:ext>
            </a:extLst>
          </p:cNvPr>
          <p:cNvCxnSpPr>
            <a:cxnSpLocks/>
          </p:cNvCxnSpPr>
          <p:nvPr/>
        </p:nvCxnSpPr>
        <p:spPr>
          <a:xfrm flipH="1">
            <a:off x="3380014" y="3659394"/>
            <a:ext cx="174172" cy="4027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DCB9A99A-2CDC-4B15-BC4E-9CB6CB405DC3}"/>
              </a:ext>
            </a:extLst>
          </p:cNvPr>
          <p:cNvCxnSpPr>
            <a:cxnSpLocks/>
          </p:cNvCxnSpPr>
          <p:nvPr/>
        </p:nvCxnSpPr>
        <p:spPr>
          <a:xfrm>
            <a:off x="3423558" y="4138370"/>
            <a:ext cx="321129" cy="1351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71DFFA9-E417-446F-9981-4FB5F7FD4AA3}"/>
              </a:ext>
            </a:extLst>
          </p:cNvPr>
          <p:cNvCxnSpPr>
            <a:cxnSpLocks/>
          </p:cNvCxnSpPr>
          <p:nvPr/>
        </p:nvCxnSpPr>
        <p:spPr>
          <a:xfrm>
            <a:off x="3663041" y="2979840"/>
            <a:ext cx="398152" cy="2757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76516DF4-A08A-4E11-926C-4FB88495455B}"/>
              </a:ext>
            </a:extLst>
          </p:cNvPr>
          <p:cNvCxnSpPr>
            <a:cxnSpLocks/>
          </p:cNvCxnSpPr>
          <p:nvPr/>
        </p:nvCxnSpPr>
        <p:spPr>
          <a:xfrm>
            <a:off x="3635008" y="3669197"/>
            <a:ext cx="643897" cy="185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8C013F4D-21D8-4A72-8CC5-F40C48DE1E9D}"/>
              </a:ext>
            </a:extLst>
          </p:cNvPr>
          <p:cNvCxnSpPr>
            <a:stCxn id="31" idx="5"/>
            <a:endCxn id="32" idx="0"/>
          </p:cNvCxnSpPr>
          <p:nvPr/>
        </p:nvCxnSpPr>
        <p:spPr>
          <a:xfrm>
            <a:off x="4201065" y="3342629"/>
            <a:ext cx="158662" cy="369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35E1700-1DFB-4C70-A9CB-A2879F9F6CEE}"/>
              </a:ext>
            </a:extLst>
          </p:cNvPr>
          <p:cNvCxnSpPr>
            <a:cxnSpLocks/>
          </p:cNvCxnSpPr>
          <p:nvPr/>
        </p:nvCxnSpPr>
        <p:spPr>
          <a:xfrm flipH="1">
            <a:off x="3135084" y="4127484"/>
            <a:ext cx="212272" cy="352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82F3AA91-76B1-44E3-8115-3B22B3B89C02}"/>
              </a:ext>
            </a:extLst>
          </p:cNvPr>
          <p:cNvCxnSpPr>
            <a:cxnSpLocks/>
          </p:cNvCxnSpPr>
          <p:nvPr/>
        </p:nvCxnSpPr>
        <p:spPr>
          <a:xfrm flipH="1">
            <a:off x="3521526" y="4312539"/>
            <a:ext cx="293917" cy="489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EBD25C32-00C2-454F-96A6-72F1B81B879C}"/>
              </a:ext>
            </a:extLst>
          </p:cNvPr>
          <p:cNvCxnSpPr>
            <a:cxnSpLocks/>
          </p:cNvCxnSpPr>
          <p:nvPr/>
        </p:nvCxnSpPr>
        <p:spPr>
          <a:xfrm>
            <a:off x="3799937" y="4322342"/>
            <a:ext cx="555169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4B18FE8-A436-4EB1-8782-9AB189DD5870}"/>
              </a:ext>
            </a:extLst>
          </p:cNvPr>
          <p:cNvCxnSpPr>
            <a:cxnSpLocks/>
          </p:cNvCxnSpPr>
          <p:nvPr/>
        </p:nvCxnSpPr>
        <p:spPr>
          <a:xfrm flipV="1">
            <a:off x="4359727" y="3822683"/>
            <a:ext cx="544286" cy="217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1D2572C-AA06-4D75-968D-9D7ECEDAEC0A}"/>
              </a:ext>
            </a:extLst>
          </p:cNvPr>
          <p:cNvCxnSpPr>
            <a:stCxn id="31" idx="6"/>
            <a:endCxn id="38" idx="2"/>
          </p:cNvCxnSpPr>
          <p:nvPr/>
        </p:nvCxnSpPr>
        <p:spPr>
          <a:xfrm>
            <a:off x="4234543" y="3261170"/>
            <a:ext cx="2721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8D95FD2-2BA5-4338-BD71-16AB402D64D0}"/>
              </a:ext>
            </a:extLst>
          </p:cNvPr>
          <p:cNvCxnSpPr>
            <a:cxnSpLocks/>
          </p:cNvCxnSpPr>
          <p:nvPr/>
        </p:nvCxnSpPr>
        <p:spPr>
          <a:xfrm>
            <a:off x="4403271" y="3909770"/>
            <a:ext cx="429986" cy="363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30540FC4-8150-46A4-9886-15E97C0C88B3}"/>
              </a:ext>
            </a:extLst>
          </p:cNvPr>
          <p:cNvCxnSpPr>
            <a:stCxn id="37" idx="4"/>
            <a:endCxn id="40" idx="3"/>
          </p:cNvCxnSpPr>
          <p:nvPr/>
        </p:nvCxnSpPr>
        <p:spPr>
          <a:xfrm flipV="1">
            <a:off x="4370612" y="4306200"/>
            <a:ext cx="419101" cy="300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F7CE748-6B98-41BC-B475-646A265099CD}"/>
              </a:ext>
            </a:extLst>
          </p:cNvPr>
          <p:cNvCxnSpPr>
            <a:cxnSpLocks/>
          </p:cNvCxnSpPr>
          <p:nvPr/>
        </p:nvCxnSpPr>
        <p:spPr>
          <a:xfrm>
            <a:off x="4403270" y="4573798"/>
            <a:ext cx="244929" cy="233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8D5A4D8-71B0-4397-A06F-4A637B1B45DD}"/>
              </a:ext>
            </a:extLst>
          </p:cNvPr>
          <p:cNvCxnSpPr>
            <a:cxnSpLocks/>
          </p:cNvCxnSpPr>
          <p:nvPr/>
        </p:nvCxnSpPr>
        <p:spPr>
          <a:xfrm>
            <a:off x="4664528" y="3376370"/>
            <a:ext cx="202207" cy="347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5C298FE-AABC-4004-A89C-4FAFD7A147AC}"/>
              </a:ext>
            </a:extLst>
          </p:cNvPr>
          <p:cNvSpPr/>
          <p:nvPr/>
        </p:nvSpPr>
        <p:spPr>
          <a:xfrm>
            <a:off x="3091542" y="325482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192AEF9-8C6F-4D25-9CCF-5A6546ED0492}"/>
              </a:ext>
            </a:extLst>
          </p:cNvPr>
          <p:cNvSpPr/>
          <p:nvPr/>
        </p:nvSpPr>
        <p:spPr>
          <a:xfrm>
            <a:off x="2841169" y="38644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40A10F8-19B8-4FF5-9E33-C65D7DE7BDCB}"/>
              </a:ext>
            </a:extLst>
          </p:cNvPr>
          <p:cNvSpPr/>
          <p:nvPr/>
        </p:nvSpPr>
        <p:spPr>
          <a:xfrm>
            <a:off x="3407226" y="466996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A9314BA-5BAC-4910-8929-E125DD3D9D23}"/>
              </a:ext>
            </a:extLst>
          </p:cNvPr>
          <p:cNvSpPr/>
          <p:nvPr/>
        </p:nvSpPr>
        <p:spPr>
          <a:xfrm>
            <a:off x="3526969" y="28365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DCAEF75-25E2-4CF4-B5C6-C5E99D58A5AA}"/>
              </a:ext>
            </a:extLst>
          </p:cNvPr>
          <p:cNvSpPr/>
          <p:nvPr/>
        </p:nvSpPr>
        <p:spPr>
          <a:xfrm>
            <a:off x="3265714" y="3929742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694BE0E-D371-4AA6-8239-7D807E03BD04}"/>
              </a:ext>
            </a:extLst>
          </p:cNvPr>
          <p:cNvSpPr/>
          <p:nvPr/>
        </p:nvSpPr>
        <p:spPr>
          <a:xfrm>
            <a:off x="794658" y="3494314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2B5BEB5-2C9C-4A9D-AB09-FB2A1F1DA222}"/>
              </a:ext>
            </a:extLst>
          </p:cNvPr>
          <p:cNvSpPr/>
          <p:nvPr/>
        </p:nvSpPr>
        <p:spPr>
          <a:xfrm>
            <a:off x="2939142" y="43978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F6C3659-B1A7-48B1-A272-B899B4258EEB}"/>
              </a:ext>
            </a:extLst>
          </p:cNvPr>
          <p:cNvSpPr/>
          <p:nvPr/>
        </p:nvSpPr>
        <p:spPr>
          <a:xfrm>
            <a:off x="4256312" y="4376056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A13C031-B7D4-444D-8E39-D8A382CEEDBC}"/>
              </a:ext>
            </a:extLst>
          </p:cNvPr>
          <p:cNvSpPr/>
          <p:nvPr/>
        </p:nvSpPr>
        <p:spPr>
          <a:xfrm>
            <a:off x="3701143" y="4180113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E406A92-605B-4D31-92C2-944FC2668EC4}"/>
              </a:ext>
            </a:extLst>
          </p:cNvPr>
          <p:cNvCxnSpPr>
            <a:cxnSpLocks/>
          </p:cNvCxnSpPr>
          <p:nvPr/>
        </p:nvCxnSpPr>
        <p:spPr>
          <a:xfrm flipV="1">
            <a:off x="3799117" y="3854257"/>
            <a:ext cx="577762" cy="38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10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107" y="526483"/>
            <a:ext cx="7886700" cy="1325563"/>
          </a:xfrm>
        </p:spPr>
        <p:txBody>
          <a:bodyPr/>
          <a:lstStyle/>
          <a:p>
            <a:r>
              <a:rPr lang="en-US" dirty="0"/>
              <a:t>From electrons to photons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25D92D3D-A353-42AC-986D-BFD34E0476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410046"/>
              </p:ext>
            </p:extLst>
          </p:nvPr>
        </p:nvGraphicFramePr>
        <p:xfrm>
          <a:off x="3939381" y="2405063"/>
          <a:ext cx="4470400" cy="302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8" name="Equation" r:id="rId4" imgW="2158920" imgH="1460160" progId="Equation.DSMT4">
                  <p:embed/>
                </p:oleObj>
              </mc:Choice>
              <mc:Fallback>
                <p:oleObj name="Equation" r:id="rId4" imgW="2158920" imgH="1460160" progId="Equation.DSMT4">
                  <p:embed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AA485F0F-10C9-4DD2-B6FA-804966D84D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39381" y="2405063"/>
                        <a:ext cx="4470400" cy="302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6" name="Picture 65">
            <a:extLst>
              <a:ext uri="{FF2B5EF4-FFF2-40B4-BE49-F238E27FC236}">
                <a16:creationId xmlns:a16="http://schemas.microsoft.com/office/drawing/2014/main" id="{DFE1CC7B-91DB-4D0C-BB91-670ED70765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325" y="2405063"/>
            <a:ext cx="2688248" cy="1626664"/>
          </a:xfrm>
          <a:prstGeom prst="rect">
            <a:avLst/>
          </a:prstGeom>
        </p:spPr>
      </p:pic>
      <p:graphicFrame>
        <p:nvGraphicFramePr>
          <p:cNvPr id="67" name="Object 66">
            <a:extLst>
              <a:ext uri="{FF2B5EF4-FFF2-40B4-BE49-F238E27FC236}">
                <a16:creationId xmlns:a16="http://schemas.microsoft.com/office/drawing/2014/main" id="{4D05ED3E-E9CA-43FB-8A12-11961CA45A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3334363"/>
              </p:ext>
            </p:extLst>
          </p:nvPr>
        </p:nvGraphicFramePr>
        <p:xfrm>
          <a:off x="293688" y="4694238"/>
          <a:ext cx="3444875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9" name="Equation" r:id="rId7" imgW="1663560" imgH="711000" progId="Equation.DSMT4">
                  <p:embed/>
                </p:oleObj>
              </mc:Choice>
              <mc:Fallback>
                <p:oleObj name="Equation" r:id="rId7" imgW="1663560" imgH="71100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25D92D3D-A353-42AC-986D-BFD34E0476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3688" y="4694238"/>
                        <a:ext cx="3444875" cy="147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4268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107" y="526483"/>
            <a:ext cx="7886700" cy="1325563"/>
          </a:xfrm>
        </p:spPr>
        <p:txBody>
          <a:bodyPr/>
          <a:lstStyle/>
          <a:p>
            <a:r>
              <a:rPr lang="en-US" dirty="0"/>
              <a:t>Assuming local equilibrium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25D92D3D-A353-42AC-986D-BFD34E0476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5151755"/>
              </p:ext>
            </p:extLst>
          </p:nvPr>
        </p:nvGraphicFramePr>
        <p:xfrm>
          <a:off x="3880643" y="1979783"/>
          <a:ext cx="5154613" cy="405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4" name="Equation" r:id="rId4" imgW="2489040" imgH="1955520" progId="Equation.DSMT4">
                  <p:embed/>
                </p:oleObj>
              </mc:Choice>
              <mc:Fallback>
                <p:oleObj name="Equation" r:id="rId4" imgW="2489040" imgH="195552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25D92D3D-A353-42AC-986D-BFD34E0476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80643" y="1979783"/>
                        <a:ext cx="5154613" cy="4052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66">
            <a:extLst>
              <a:ext uri="{FF2B5EF4-FFF2-40B4-BE49-F238E27FC236}">
                <a16:creationId xmlns:a16="http://schemas.microsoft.com/office/drawing/2014/main" id="{4D05ED3E-E9CA-43FB-8A12-11961CA45A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546300"/>
              </p:ext>
            </p:extLst>
          </p:nvPr>
        </p:nvGraphicFramePr>
        <p:xfrm>
          <a:off x="294141" y="2630204"/>
          <a:ext cx="3181350" cy="294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5" name="Equation" r:id="rId6" imgW="1536480" imgH="1422360" progId="Equation.DSMT4">
                  <p:embed/>
                </p:oleObj>
              </mc:Choice>
              <mc:Fallback>
                <p:oleObj name="Equation" r:id="rId6" imgW="1536480" imgH="1422360" progId="Equation.DSMT4">
                  <p:embed/>
                  <p:pic>
                    <p:nvPicPr>
                      <p:cNvPr id="67" name="Object 66">
                        <a:extLst>
                          <a:ext uri="{FF2B5EF4-FFF2-40B4-BE49-F238E27FC236}">
                            <a16:creationId xmlns:a16="http://schemas.microsoft.com/office/drawing/2014/main" id="{4D05ED3E-E9CA-43FB-8A12-11961CA45A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4141" y="2630204"/>
                        <a:ext cx="3181350" cy="2947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5788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5AE0A-81F1-4535-8DFE-99C4C876A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two graphene sheets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462A6-3AB6-4BB9-BCAB-1374150E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C4C3C2-8BAD-43C9-B948-104CF2112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003" y="3419022"/>
            <a:ext cx="4422987" cy="32207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8D35ED-DF75-4087-8CB7-F1939FB63866}"/>
              </a:ext>
            </a:extLst>
          </p:cNvPr>
          <p:cNvSpPr txBox="1"/>
          <p:nvPr/>
        </p:nvSpPr>
        <p:spPr>
          <a:xfrm>
            <a:off x="4673599" y="1686561"/>
            <a:ext cx="42807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  </a:t>
            </a:r>
            <a:r>
              <a:rPr lang="en-US" sz="1600" dirty="0">
                <a:sym typeface="Symbol" panose="05050102010706020507" pitchFamily="18" charset="2"/>
              </a:rPr>
              <a:t>First principles QE/</a:t>
            </a:r>
            <a:r>
              <a:rPr lang="en-US" sz="1600" dirty="0" err="1">
                <a:sym typeface="Symbol" panose="05050102010706020507" pitchFamily="18" charset="2"/>
              </a:rPr>
              <a:t>BerkeleyGW</a:t>
            </a:r>
            <a:r>
              <a:rPr lang="en-US" sz="1600" dirty="0">
                <a:sym typeface="Symbol" panose="05050102010706020507" pitchFamily="18" charset="2"/>
              </a:rPr>
              <a:t> calculation for the ratio of energy transfer to blackbody value between two graphene sheets at temperatures 300 K and 1000 K,  = 0.05 eV, electron chemical potential at Dirac point.  Zhu &amp; Wang, PRB 104, L121409 (2021).</a:t>
            </a: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DB65D-1EE3-40D5-BD56-357C525F9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1821"/>
            <a:ext cx="4421691" cy="26976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809341-A0EC-40BE-820B-494C08C9B9FA}"/>
              </a:ext>
            </a:extLst>
          </p:cNvPr>
          <p:cNvSpPr txBox="1"/>
          <p:nvPr/>
        </p:nvSpPr>
        <p:spPr>
          <a:xfrm>
            <a:off x="510540" y="4754880"/>
            <a:ext cx="35661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 Heat transfer ratio based on electron tight-binding model with nearest neighbor hopping </a:t>
            </a:r>
            <a:r>
              <a:rPr lang="en-US" i="1" dirty="0">
                <a:sym typeface="Symbol" panose="05050102010706020507" pitchFamily="18" charset="2"/>
              </a:rPr>
              <a:t>t</a:t>
            </a:r>
            <a:r>
              <a:rPr lang="en-US" dirty="0">
                <a:sym typeface="Symbol" panose="05050102010706020507" pitchFamily="18" charset="2"/>
              </a:rPr>
              <a:t> = 2.8 eV, between 300 K and 1000 K sheets at chemical potential  = 0.1 eV.  Slope  2.2. Jiang &amp; Wang, PRB 96, 155437 (2017).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883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F92BD-66F5-4F73-A839-F5E6F6E8E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Geometry effects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BB171-9226-4876-895A-9D31DCBFA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F67663-BF1D-4C8C-BD05-90BD3CC22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3" y="2370331"/>
            <a:ext cx="3545028" cy="17604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E9BCA6-BFA4-4858-8D98-7492A3F20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131" y="2247382"/>
            <a:ext cx="5737540" cy="38812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679A530-A502-434D-BF27-DD8B946D54D7}"/>
                  </a:ext>
                </a:extLst>
              </p:cNvPr>
              <p:cNvSpPr txBox="1"/>
              <p:nvPr/>
            </p:nvSpPr>
            <p:spPr>
              <a:xfrm>
                <a:off x="392184" y="4812399"/>
                <a:ext cx="3190617" cy="1612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Distance dependent hopping,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=0.288</m:t>
                    </m:r>
                  </m:oMath>
                </a14:m>
                <a:r>
                  <a:rPr lang="en-SG" dirty="0"/>
                  <a:t> nm. 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=350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=300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SG" dirty="0"/>
              </a:p>
              <a:p>
                <a:endParaRPr lang="en-SG" dirty="0"/>
              </a:p>
              <a:p>
                <a:r>
                  <a:rPr lang="en-SG" dirty="0"/>
                  <a:t>From Wang et al, PRE (2018)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679A530-A502-434D-BF27-DD8B946D5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84" y="4812399"/>
                <a:ext cx="3190617" cy="1612942"/>
              </a:xfrm>
              <a:prstGeom prst="rect">
                <a:avLst/>
              </a:prstGeom>
              <a:blipFill>
                <a:blip r:embed="rId4"/>
                <a:stretch>
                  <a:fillRect l="-1527" t="-1887" r="-4389" b="-490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AF9A6B6C-2137-45A4-909A-CA26D4E6D0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871" y="365126"/>
            <a:ext cx="2448157" cy="17330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D2F44E-37CA-4C88-BD7D-D09F538BBB46}"/>
              </a:ext>
            </a:extLst>
          </p:cNvPr>
          <p:cNvSpPr txBox="1"/>
          <p:nvPr/>
        </p:nvSpPr>
        <p:spPr>
          <a:xfrm>
            <a:off x="7593330" y="509436"/>
            <a:ext cx="15333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Kloppstech</a:t>
            </a:r>
            <a:r>
              <a:rPr lang="en-US" dirty="0"/>
              <a:t>, et al, Nature Comm (2017)</a:t>
            </a:r>
          </a:p>
        </p:txBody>
      </p:sp>
    </p:spTree>
    <p:extLst>
      <p:ext uri="{BB962C8B-B14F-4D97-AF65-F5344CB8AC3E}">
        <p14:creationId xmlns:p14="http://schemas.microsoft.com/office/powerpoint/2010/main" val="126205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35486-ECFB-48F4-A4FA-44537F1F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zigzag nanotubes or triangles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9E6DB-E713-4E7D-B18B-64306AE4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4D210A-E055-4E1C-88DA-A35431847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63" y="1935459"/>
            <a:ext cx="4572396" cy="41761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A17671-3577-4102-9BBC-AE0A1BF3C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313" y="1621482"/>
            <a:ext cx="2749534" cy="12375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A20DF0-99A4-4D98-A7B4-01ED81057247}"/>
              </a:ext>
            </a:extLst>
          </p:cNvPr>
          <p:cNvSpPr txBox="1"/>
          <p:nvPr/>
        </p:nvSpPr>
        <p:spPr>
          <a:xfrm>
            <a:off x="5562600" y="3063240"/>
            <a:ext cx="3124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Heat transfer from 400K to 300K objects. (a), (b) zigzag carbon nanotubes. (c), (d)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-triangles.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gap distance,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nanotube circumference,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triangle length.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: dielectric constant.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From Tang, Yap, Ren, and Wang, Phys. Rev. Appl. 11, 031004 (2019).</a:t>
            </a:r>
          </a:p>
        </p:txBody>
      </p:sp>
    </p:spTree>
    <p:extLst>
      <p:ext uri="{BB962C8B-B14F-4D97-AF65-F5344CB8AC3E}">
        <p14:creationId xmlns:p14="http://schemas.microsoft.com/office/powerpoint/2010/main" val="608456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89FE4-2E6A-443F-935A-5EF919039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driven by current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82340-3D1F-407D-8FFB-E48B630F2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C0CA8E4-4000-43E0-A769-F88E53149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3" y="1887000"/>
            <a:ext cx="4572000" cy="154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DEAC7E-B20E-40C4-8F5D-B05C36740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0" y="3025056"/>
            <a:ext cx="5181600" cy="36369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72E6343-4E3E-4CAC-A90C-FFFA76620809}"/>
                  </a:ext>
                </a:extLst>
              </p:cNvPr>
              <p:cNvSpPr txBox="1"/>
              <p:nvPr/>
            </p:nvSpPr>
            <p:spPr>
              <a:xfrm>
                <a:off x="5236029" y="1676839"/>
                <a:ext cx="337457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Bottom layer fixed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r>
                  <a:rPr lang="en-SG" dirty="0"/>
                  <a:t> K, with a drift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SG" dirty="0"/>
                  <a:t> Top layer at local equilibrium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SG" dirty="0"/>
                  <a:t>. Heat flux as a function of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SG" dirty="0"/>
                  <a:t>. From Peng arXiv:1805.09493.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72E6343-4E3E-4CAC-A90C-FFFA76620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029" y="1676839"/>
                <a:ext cx="3374571" cy="1477328"/>
              </a:xfrm>
              <a:prstGeom prst="rect">
                <a:avLst/>
              </a:prstGeom>
              <a:blipFill>
                <a:blip r:embed="rId5"/>
                <a:stretch>
                  <a:fillRect l="-1625" t="-2066" r="-2527" b="-578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B414100-EA77-4D28-8905-3EC9691A0F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426979"/>
              </p:ext>
            </p:extLst>
          </p:nvPr>
        </p:nvGraphicFramePr>
        <p:xfrm>
          <a:off x="750888" y="3800475"/>
          <a:ext cx="2917825" cy="273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6" name="Equation" r:id="rId6" imgW="1409400" imgH="1320480" progId="Equation.DSMT4">
                  <p:embed/>
                </p:oleObj>
              </mc:Choice>
              <mc:Fallback>
                <p:oleObj name="Equation" r:id="rId6" imgW="1409400" imgH="1320480" progId="Equation.DSMT4">
                  <p:embed/>
                  <p:pic>
                    <p:nvPicPr>
                      <p:cNvPr id="67" name="Object 66">
                        <a:extLst>
                          <a:ext uri="{FF2B5EF4-FFF2-40B4-BE49-F238E27FC236}">
                            <a16:creationId xmlns:a16="http://schemas.microsoft.com/office/drawing/2014/main" id="{4D05ED3E-E9CA-43FB-8A12-11961CA45A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0888" y="3800475"/>
                        <a:ext cx="2917825" cy="273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2548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2B82A-F644-429E-B763-65A06ED9A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293338"/>
            <a:ext cx="6858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Nonequilibrium Green’s function, </a:t>
            </a:r>
            <a:r>
              <a:rPr lang="en-US" sz="5400" dirty="0"/>
              <a:t>general theory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89263-1C09-4754-93B8-343BEE447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B0C5081-FAA5-4254-AC75-597BB4863808}" type="slidenum">
              <a:rPr lang="en-US" smtClean="0"/>
              <a:pPr defTabSz="914400"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5E6C6C-6E23-4DE6-9B6D-D7F9D93C8964}"/>
              </a:ext>
            </a:extLst>
          </p:cNvPr>
          <p:cNvSpPr txBox="1"/>
          <p:nvPr/>
        </p:nvSpPr>
        <p:spPr>
          <a:xfrm>
            <a:off x="298232" y="5521294"/>
            <a:ext cx="8547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https://phyweb.physics.nus.edu.sg/~phywjs/NEGF/review-2022.pdf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3197842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BA408-1F36-4A65-9F3B-49465FA04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80" y="31514"/>
            <a:ext cx="7886700" cy="1325563"/>
          </a:xfrm>
        </p:spPr>
        <p:txBody>
          <a:bodyPr/>
          <a:lstStyle/>
          <a:p>
            <a:r>
              <a:rPr lang="en-US" dirty="0"/>
              <a:t>System setup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499D9-1878-429A-8B1F-E8D55896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11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819F0C-8364-427D-A424-15CC3E6DF3B8}"/>
              </a:ext>
            </a:extLst>
          </p:cNvPr>
          <p:cNvSpPr/>
          <p:nvPr/>
        </p:nvSpPr>
        <p:spPr>
          <a:xfrm>
            <a:off x="883920" y="1584960"/>
            <a:ext cx="4815840" cy="48158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B74518C-AE05-4B8C-B437-79BE3F7470E3}"/>
              </a:ext>
            </a:extLst>
          </p:cNvPr>
          <p:cNvCxnSpPr>
            <a:cxnSpLocks/>
            <a:endCxn id="5" idx="7"/>
          </p:cNvCxnSpPr>
          <p:nvPr/>
        </p:nvCxnSpPr>
        <p:spPr>
          <a:xfrm flipV="1">
            <a:off x="3375660" y="2290223"/>
            <a:ext cx="1618837" cy="1750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/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hord 8">
            <a:extLst>
              <a:ext uri="{FF2B5EF4-FFF2-40B4-BE49-F238E27FC236}">
                <a16:creationId xmlns:a16="http://schemas.microsoft.com/office/drawing/2014/main" id="{4BC83E9C-8F74-4A53-9476-5BECEB9BE190}"/>
              </a:ext>
            </a:extLst>
          </p:cNvPr>
          <p:cNvSpPr/>
          <p:nvPr/>
        </p:nvSpPr>
        <p:spPr>
          <a:xfrm>
            <a:off x="2026920" y="3604260"/>
            <a:ext cx="541020" cy="556260"/>
          </a:xfrm>
          <a:prstGeom prst="chor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0794C12-73FE-4DF2-A0B4-F5531026BCAB}"/>
              </a:ext>
            </a:extLst>
          </p:cNvPr>
          <p:cNvSpPr/>
          <p:nvPr/>
        </p:nvSpPr>
        <p:spPr>
          <a:xfrm>
            <a:off x="2263140" y="4549140"/>
            <a:ext cx="1112520" cy="302354"/>
          </a:xfrm>
          <a:prstGeom prst="parallelogram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oon 10">
            <a:extLst>
              <a:ext uri="{FF2B5EF4-FFF2-40B4-BE49-F238E27FC236}">
                <a16:creationId xmlns:a16="http://schemas.microsoft.com/office/drawing/2014/main" id="{9EBA45E6-E062-4536-A567-EA3B106001A5}"/>
              </a:ext>
            </a:extLst>
          </p:cNvPr>
          <p:cNvSpPr/>
          <p:nvPr/>
        </p:nvSpPr>
        <p:spPr>
          <a:xfrm rot="11452408">
            <a:off x="3855720" y="4006732"/>
            <a:ext cx="1363980" cy="48006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B13435-617C-4A28-AF07-9B134C50FF72}"/>
              </a:ext>
            </a:extLst>
          </p:cNvPr>
          <p:cNvSpPr txBox="1"/>
          <p:nvPr/>
        </p:nvSpPr>
        <p:spPr>
          <a:xfrm>
            <a:off x="2095500" y="3672840"/>
            <a:ext cx="137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5518E7-29A4-4CAE-A0EF-FC9E8102FED9}"/>
              </a:ext>
            </a:extLst>
          </p:cNvPr>
          <p:cNvSpPr txBox="1"/>
          <p:nvPr/>
        </p:nvSpPr>
        <p:spPr>
          <a:xfrm>
            <a:off x="2636520" y="4503420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783DC0-C391-4462-8D50-5B0A9921C45A}"/>
              </a:ext>
            </a:extLst>
          </p:cNvPr>
          <p:cNvSpPr txBox="1"/>
          <p:nvPr/>
        </p:nvSpPr>
        <p:spPr>
          <a:xfrm>
            <a:off x="4549140" y="4122420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1D5396-0CEF-461B-BEDE-462F8A523FF2}"/>
              </a:ext>
            </a:extLst>
          </p:cNvPr>
          <p:cNvSpPr txBox="1"/>
          <p:nvPr/>
        </p:nvSpPr>
        <p:spPr>
          <a:xfrm>
            <a:off x="2758440" y="3517054"/>
            <a:ext cx="75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97D7EB-083B-44EA-8AD6-2BFBA1221BDA}"/>
              </a:ext>
            </a:extLst>
          </p:cNvPr>
          <p:cNvSpPr txBox="1"/>
          <p:nvPr/>
        </p:nvSpPr>
        <p:spPr>
          <a:xfrm>
            <a:off x="5135880" y="1668780"/>
            <a:ext cx="1135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  <a:r>
              <a:rPr lang="en-US" dirty="0"/>
              <a:t>+1 or infinity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2A3000-C5B8-47B0-9A45-6411242BAC4D}"/>
              </a:ext>
            </a:extLst>
          </p:cNvPr>
          <p:cNvSpPr txBox="1"/>
          <p:nvPr/>
        </p:nvSpPr>
        <p:spPr>
          <a:xfrm>
            <a:off x="6149340" y="3722370"/>
            <a:ext cx="2545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Question: what are the energy emitted, force and torque applied to, for each of the object 1 to </a:t>
            </a:r>
            <a:r>
              <a:rPr lang="en-US" sz="2400" i="1" dirty="0"/>
              <a:t>N</a:t>
            </a:r>
            <a:r>
              <a:rPr lang="en-US" sz="2400" dirty="0"/>
              <a:t>+1.</a:t>
            </a:r>
          </a:p>
        </p:txBody>
      </p:sp>
    </p:spTree>
    <p:extLst>
      <p:ext uri="{BB962C8B-B14F-4D97-AF65-F5344CB8AC3E}">
        <p14:creationId xmlns:p14="http://schemas.microsoft.com/office/powerpoint/2010/main" val="658784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preliminaries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477792"/>
              </p:ext>
            </p:extLst>
          </p:nvPr>
        </p:nvGraphicFramePr>
        <p:xfrm>
          <a:off x="628650" y="3113483"/>
          <a:ext cx="7958466" cy="2135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Equation" r:id="rId3" imgW="5448240" imgH="1460160" progId="Equation.DSMT4">
                  <p:embed/>
                </p:oleObj>
              </mc:Choice>
              <mc:Fallback>
                <p:oleObj name="Equation" r:id="rId3" imgW="5448240" imgH="14601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650" y="3113483"/>
                        <a:ext cx="7958466" cy="2135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9F7648-E112-4D40-A933-E07A709880D6}"/>
              </a:ext>
            </a:extLst>
          </p:cNvPr>
          <p:cNvCxnSpPr/>
          <p:nvPr/>
        </p:nvCxnSpPr>
        <p:spPr>
          <a:xfrm>
            <a:off x="562187" y="2045547"/>
            <a:ext cx="787061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9B8881F-2989-449B-8057-2BE9AB9E0C68}"/>
              </a:ext>
            </a:extLst>
          </p:cNvPr>
          <p:cNvSpPr/>
          <p:nvPr/>
        </p:nvSpPr>
        <p:spPr>
          <a:xfrm>
            <a:off x="1165013" y="1842347"/>
            <a:ext cx="6177409" cy="440802"/>
          </a:xfrm>
          <a:custGeom>
            <a:avLst/>
            <a:gdLst>
              <a:gd name="connsiteX0" fmla="*/ 0 w 6177409"/>
              <a:gd name="connsiteY0" fmla="*/ 0 h 440802"/>
              <a:gd name="connsiteX1" fmla="*/ 4944534 w 6177409"/>
              <a:gd name="connsiteY1" fmla="*/ 0 h 440802"/>
              <a:gd name="connsiteX2" fmla="*/ 6177280 w 6177409"/>
              <a:gd name="connsiteY2" fmla="*/ 203200 h 440802"/>
              <a:gd name="connsiteX3" fmla="*/ 4978400 w 6177409"/>
              <a:gd name="connsiteY3" fmla="*/ 419946 h 440802"/>
              <a:gd name="connsiteX4" fmla="*/ 0 w 6177409"/>
              <a:gd name="connsiteY4" fmla="*/ 419946 h 44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7409" h="440802">
                <a:moveTo>
                  <a:pt x="0" y="0"/>
                </a:moveTo>
                <a:lnTo>
                  <a:pt x="4944534" y="0"/>
                </a:lnTo>
                <a:cubicBezTo>
                  <a:pt x="5974081" y="33867"/>
                  <a:pt x="6171636" y="133209"/>
                  <a:pt x="6177280" y="203200"/>
                </a:cubicBezTo>
                <a:cubicBezTo>
                  <a:pt x="6182924" y="273191"/>
                  <a:pt x="6007947" y="383822"/>
                  <a:pt x="4978400" y="419946"/>
                </a:cubicBezTo>
                <a:cubicBezTo>
                  <a:pt x="3948853" y="456070"/>
                  <a:pt x="1974426" y="438008"/>
                  <a:pt x="0" y="419946"/>
                </a:cubicBezTo>
              </a:path>
            </a:pathLst>
          </a:custGeom>
          <a:noFill/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/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/>
              <p:nvPr/>
            </p:nvSpPr>
            <p:spPr>
              <a:xfrm>
                <a:off x="-16083" y="1845734"/>
                <a:ext cx="4872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083" y="1845734"/>
                <a:ext cx="487256" cy="369332"/>
              </a:xfrm>
              <a:prstGeom prst="rect">
                <a:avLst/>
              </a:prstGeom>
              <a:blipFill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52CD3BA-A18E-4CBD-BB96-7B52BDECFF48}"/>
              </a:ext>
            </a:extLst>
          </p:cNvPr>
          <p:cNvSpPr txBox="1"/>
          <p:nvPr/>
        </p:nvSpPr>
        <p:spPr>
          <a:xfrm>
            <a:off x="917798" y="1639152"/>
            <a:ext cx="129844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+</a:t>
            </a:r>
          </a:p>
          <a:p>
            <a:endParaRPr lang="en-US" dirty="0"/>
          </a:p>
          <a:p>
            <a:r>
              <a:rPr lang="en-US" dirty="0">
                <a:sym typeface="Symbol" panose="05050102010706020507" pitchFamily="18" charset="2"/>
              </a:rPr>
              <a:t>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22B213-3306-4F7D-AA85-D1C8E14531F0}"/>
                  </a:ext>
                </a:extLst>
              </p:cNvPr>
              <p:cNvSpPr txBox="1"/>
              <p:nvPr/>
            </p:nvSpPr>
            <p:spPr>
              <a:xfrm>
                <a:off x="6278470" y="1163158"/>
                <a:ext cx="103232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</a:t>
                </a:r>
                <a:r>
                  <a:rPr lang="en-US" b="0" dirty="0"/>
                  <a:t>ontour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22B213-3306-4F7D-AA85-D1C8E14531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470" y="1163158"/>
                <a:ext cx="1032325" cy="646331"/>
              </a:xfrm>
              <a:prstGeom prst="rect">
                <a:avLst/>
              </a:prstGeom>
              <a:blipFill>
                <a:blip r:embed="rId7"/>
                <a:stretch>
                  <a:fillRect l="-5325" t="-5660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89596D2-5E9A-450B-A5CC-B85631DA8FB7}"/>
              </a:ext>
            </a:extLst>
          </p:cNvPr>
          <p:cNvSpPr txBox="1"/>
          <p:nvPr/>
        </p:nvSpPr>
        <p:spPr>
          <a:xfrm>
            <a:off x="2699657" y="5947419"/>
            <a:ext cx="3744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Keldysh</a:t>
            </a:r>
            <a:r>
              <a:rPr lang="en-US" dirty="0"/>
              <a:t> 1965, </a:t>
            </a:r>
            <a:r>
              <a:rPr lang="en-US" dirty="0" err="1"/>
              <a:t>Haug</a:t>
            </a:r>
            <a:r>
              <a:rPr lang="en-US" dirty="0"/>
              <a:t> &amp; </a:t>
            </a:r>
            <a:r>
              <a:rPr lang="en-US" dirty="0" err="1"/>
              <a:t>Jauho</a:t>
            </a:r>
            <a:r>
              <a:rPr lang="en-US" dirty="0"/>
              <a:t> 2008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22052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definitions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501370"/>
              </p:ext>
            </p:extLst>
          </p:nvPr>
        </p:nvGraphicFramePr>
        <p:xfrm>
          <a:off x="332678" y="2263324"/>
          <a:ext cx="8396755" cy="3311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Equation" r:id="rId3" imgW="5283000" imgH="2082600" progId="Equation.DSMT4">
                  <p:embed/>
                </p:oleObj>
              </mc:Choice>
              <mc:Fallback>
                <p:oleObj name="Equation" r:id="rId3" imgW="5283000" imgH="20826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2678" y="2263324"/>
                        <a:ext cx="8396755" cy="3311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C5D04F-52B8-4FB8-AAC0-D7EE5AC09F95}"/>
              </a:ext>
            </a:extLst>
          </p:cNvPr>
          <p:cNvCxnSpPr/>
          <p:nvPr/>
        </p:nvCxnSpPr>
        <p:spPr>
          <a:xfrm>
            <a:off x="2715904" y="2790967"/>
            <a:ext cx="696036" cy="559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459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A5283-4769-4073-83BA-1CCBEAD7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Fluctuation-dissipation theorem in thermal equilibrium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DF042-8B1D-4DD3-A983-53525905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84E3AF3-D312-4DD5-821C-10B6A868DC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402180"/>
              </p:ext>
            </p:extLst>
          </p:nvPr>
        </p:nvGraphicFramePr>
        <p:xfrm>
          <a:off x="1239044" y="2127251"/>
          <a:ext cx="666591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1" name="Equation" r:id="rId3" imgW="2882880" imgH="1828800" progId="Equation.DSMT4">
                  <p:embed/>
                </p:oleObj>
              </mc:Choice>
              <mc:Fallback>
                <p:oleObj name="Equation" r:id="rId3" imgW="2882880" imgH="1828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9044" y="2127251"/>
                        <a:ext cx="6665912" cy="422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898221-2D00-412D-B484-06B5F5DD87EA}"/>
              </a:ext>
            </a:extLst>
          </p:cNvPr>
          <p:cNvSpPr txBox="1"/>
          <p:nvPr/>
        </p:nvSpPr>
        <p:spPr>
          <a:xfrm>
            <a:off x="4920343" y="3054023"/>
            <a:ext cx="247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Callen and Welton 1951,</a:t>
            </a:r>
          </a:p>
          <a:p>
            <a:r>
              <a:rPr lang="en-US" dirty="0"/>
              <a:t>Eckhardt 1984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24345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Dyson equations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246907"/>
              </p:ext>
            </p:extLst>
          </p:nvPr>
        </p:nvGraphicFramePr>
        <p:xfrm>
          <a:off x="783467" y="1931987"/>
          <a:ext cx="7577066" cy="3935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Equation" r:id="rId3" imgW="5257800" imgH="2730240" progId="Equation.DSMT4">
                  <p:embed/>
                </p:oleObj>
              </mc:Choice>
              <mc:Fallback>
                <p:oleObj name="Equation" r:id="rId3" imgW="5257800" imgH="27302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3467" y="1931987"/>
                        <a:ext cx="7577066" cy="3935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7024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Keldysh</a:t>
            </a:r>
            <a:r>
              <a:rPr lang="en-US" dirty="0"/>
              <a:t> equation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953739"/>
              </p:ext>
            </p:extLst>
          </p:nvPr>
        </p:nvGraphicFramePr>
        <p:xfrm>
          <a:off x="242888" y="1936750"/>
          <a:ext cx="8823325" cy="392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7" name="Equation" r:id="rId3" imgW="5194080" imgH="2311200" progId="Equation.DSMT4">
                  <p:embed/>
                </p:oleObj>
              </mc:Choice>
              <mc:Fallback>
                <p:oleObj name="Equation" r:id="rId3" imgW="5194080" imgH="23112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1AF861E-5C3C-45CD-A1CA-35B8DA9D40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888" y="1936750"/>
                        <a:ext cx="8823325" cy="3925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6520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55A9-8413-4B35-96D2-A58F058D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Symbol" panose="05050102010706020507" pitchFamily="18" charset="2"/>
              </a:rPr>
              <a:t> = 0 gauge, fundamental equation for vector potential </a:t>
            </a:r>
            <a:r>
              <a:rPr lang="en-US" b="1" dirty="0">
                <a:sym typeface="Symbol" panose="05050102010706020507" pitchFamily="18" charset="2"/>
              </a:rPr>
              <a:t>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981E3-666C-4F14-9436-2E3CD116E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FD6F0F0-3388-4BB8-AF26-E7742FFED5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080437"/>
              </p:ext>
            </p:extLst>
          </p:nvPr>
        </p:nvGraphicFramePr>
        <p:xfrm>
          <a:off x="1762125" y="2243138"/>
          <a:ext cx="6986588" cy="356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9" name="Equation" r:id="rId3" imgW="3936960" imgH="2006280" progId="Equation.DSMT4">
                  <p:embed/>
                </p:oleObj>
              </mc:Choice>
              <mc:Fallback>
                <p:oleObj name="Equation" r:id="rId3" imgW="3936960" imgH="2006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2125" y="2243138"/>
                        <a:ext cx="6986588" cy="356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4103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5446A-1633-46D9-BE72-6F029924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Poynting theorem, steady state average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D3EAD-C6D6-4BD5-96F6-4628BD8B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C6EC3D1-3715-4DDA-B4DE-DF9220860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477308"/>
              </p:ext>
            </p:extLst>
          </p:nvPr>
        </p:nvGraphicFramePr>
        <p:xfrm>
          <a:off x="1377950" y="2392425"/>
          <a:ext cx="6388100" cy="312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8" name="Equation" r:id="rId3" imgW="3454200" imgH="1688760" progId="Equation.DSMT4">
                  <p:embed/>
                </p:oleObj>
              </mc:Choice>
              <mc:Fallback>
                <p:oleObj name="Equation" r:id="rId3" imgW="3454200" imgH="1688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7950" y="2392425"/>
                        <a:ext cx="6388100" cy="3125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247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5446A-1633-46D9-BE72-6F029924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and angular momentum conservation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D3EAD-C6D6-4BD5-96F6-4628BD8B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C6EC3D1-3715-4DDA-B4DE-DF9220860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909852"/>
              </p:ext>
            </p:extLst>
          </p:nvPr>
        </p:nvGraphicFramePr>
        <p:xfrm>
          <a:off x="2576744" y="2013484"/>
          <a:ext cx="3881206" cy="4479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2" name="Equation" r:id="rId3" imgW="1904760" imgH="2197080" progId="Equation.DSMT4">
                  <p:embed/>
                </p:oleObj>
              </mc:Choice>
              <mc:Fallback>
                <p:oleObj name="Equation" r:id="rId3" imgW="1904760" imgH="21970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FC6EC3D1-3715-4DDA-B4DE-DF9220860B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76744" y="2013484"/>
                        <a:ext cx="3881206" cy="4479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016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16A898B-55FC-407A-A1A4-6A4ED109E8DD}"/>
              </a:ext>
            </a:extLst>
          </p:cNvPr>
          <p:cNvSpPr/>
          <p:nvPr/>
        </p:nvSpPr>
        <p:spPr>
          <a:xfrm>
            <a:off x="6805535" y="2296886"/>
            <a:ext cx="1282551" cy="132556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03F029-33A9-4AC4-89FE-F5C5349A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surface integral to volume integral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0FF94-9FD0-41EF-A3B2-B2079E55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5D980BF-D8B5-4318-ADA0-196902D3F2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142223"/>
              </p:ext>
            </p:extLst>
          </p:nvPr>
        </p:nvGraphicFramePr>
        <p:xfrm>
          <a:off x="920673" y="2124908"/>
          <a:ext cx="5884862" cy="360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3" name="Equation" r:id="rId3" imgW="3644640" imgH="2234880" progId="Equation.DSMT4">
                  <p:embed/>
                </p:oleObj>
              </mc:Choice>
              <mc:Fallback>
                <p:oleObj name="Equation" r:id="rId3" imgW="3644640" imgH="223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673" y="2124908"/>
                        <a:ext cx="5884862" cy="360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be 6">
            <a:extLst>
              <a:ext uri="{FF2B5EF4-FFF2-40B4-BE49-F238E27FC236}">
                <a16:creationId xmlns:a16="http://schemas.microsoft.com/office/drawing/2014/main" id="{F82A3D15-FC27-4E51-945E-2DEDBF63FE40}"/>
              </a:ext>
            </a:extLst>
          </p:cNvPr>
          <p:cNvSpPr/>
          <p:nvPr/>
        </p:nvSpPr>
        <p:spPr>
          <a:xfrm>
            <a:off x="7172960" y="2661920"/>
            <a:ext cx="528320" cy="528320"/>
          </a:xfrm>
          <a:prstGeom prst="cub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6086A2-8536-4A74-AFC2-89370B25FFDB}"/>
              </a:ext>
            </a:extLst>
          </p:cNvPr>
          <p:cNvSpPr txBox="1"/>
          <p:nvPr/>
        </p:nvSpPr>
        <p:spPr>
          <a:xfrm>
            <a:off x="7193280" y="2763521"/>
            <a:ext cx="29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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11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89FC-95F2-49F0-8569-B18401BC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A-j correlation 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10D28-613A-4579-8453-F62B904C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5964F5E-F5C6-45E7-B3FE-B44DE69417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198083"/>
              </p:ext>
            </p:extLst>
          </p:nvPr>
        </p:nvGraphicFramePr>
        <p:xfrm>
          <a:off x="1201843" y="1690689"/>
          <a:ext cx="6740313" cy="4372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7" name="Equation" r:id="rId3" imgW="4012920" imgH="2603160" progId="Equation.DSMT4">
                  <p:embed/>
                </p:oleObj>
              </mc:Choice>
              <mc:Fallback>
                <p:oleObj name="Equation" r:id="rId3" imgW="4012920" imgH="260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1843" y="1690689"/>
                        <a:ext cx="6740313" cy="4372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1196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Self energy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D83D-28DE-4F0A-887A-BF791103D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2870EA-FEC8-4ECD-8AF9-0E9D67C3B1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002298"/>
              </p:ext>
            </p:extLst>
          </p:nvPr>
        </p:nvGraphicFramePr>
        <p:xfrm>
          <a:off x="735013" y="4048125"/>
          <a:ext cx="7673975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Equation" r:id="rId5" imgW="4863960" imgH="1638000" progId="Equation.DSMT4">
                  <p:embed/>
                </p:oleObj>
              </mc:Choice>
              <mc:Fallback>
                <p:oleObj name="Equation" r:id="rId5" imgW="4863960" imgH="1638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5013" y="4048125"/>
                        <a:ext cx="7673975" cy="258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rc 5">
            <a:extLst>
              <a:ext uri="{FF2B5EF4-FFF2-40B4-BE49-F238E27FC236}">
                <a16:creationId xmlns:a16="http://schemas.microsoft.com/office/drawing/2014/main" id="{E419148E-6C90-4B89-B673-F9235206BDA8}"/>
              </a:ext>
            </a:extLst>
          </p:cNvPr>
          <p:cNvSpPr/>
          <p:nvPr/>
        </p:nvSpPr>
        <p:spPr>
          <a:xfrm>
            <a:off x="1431713" y="237913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434D3363-589E-4817-9E39-E50D06330A6A}"/>
              </a:ext>
            </a:extLst>
          </p:cNvPr>
          <p:cNvSpPr/>
          <p:nvPr/>
        </p:nvSpPr>
        <p:spPr>
          <a:xfrm rot="10800000">
            <a:off x="1446953" y="269917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D7ABE04-6C9F-41D4-B195-F98FFEAA5293}"/>
              </a:ext>
            </a:extLst>
          </p:cNvPr>
          <p:cNvSpPr/>
          <p:nvPr/>
        </p:nvSpPr>
        <p:spPr>
          <a:xfrm rot="5400000">
            <a:off x="3360420" y="310896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3DF4A0-BA68-470C-BF8C-98BD6204FCB6}"/>
              </a:ext>
            </a:extLst>
          </p:cNvPr>
          <p:cNvSpPr/>
          <p:nvPr/>
        </p:nvSpPr>
        <p:spPr>
          <a:xfrm rot="16200000">
            <a:off x="1165860" y="313182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8C2E4D-865F-43A6-8EA2-09520134F6FB}"/>
              </a:ext>
            </a:extLst>
          </p:cNvPr>
          <p:cNvSpPr txBox="1"/>
          <p:nvPr/>
        </p:nvSpPr>
        <p:spPr>
          <a:xfrm>
            <a:off x="2103120" y="1798320"/>
            <a:ext cx="117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RPA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E5A1FB-64FD-4C8C-8B06-8EC803AE1FCC}"/>
              </a:ext>
            </a:extLst>
          </p:cNvPr>
          <p:cNvGrpSpPr/>
          <p:nvPr/>
        </p:nvGrpSpPr>
        <p:grpSpPr>
          <a:xfrm>
            <a:off x="5227320" y="2699174"/>
            <a:ext cx="480060" cy="859366"/>
            <a:chOff x="5227320" y="2699174"/>
            <a:chExt cx="480060" cy="859366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0FEA5A1-F973-411A-9D7D-717CAFBA1D2E}"/>
                </a:ext>
              </a:extLst>
            </p:cNvPr>
            <p:cNvCxnSpPr/>
            <p:nvPr/>
          </p:nvCxnSpPr>
          <p:spPr>
            <a:xfrm flipV="1">
              <a:off x="5227320" y="2699174"/>
              <a:ext cx="480060" cy="4402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ED3FCD8-A649-442D-94FC-DBE193FFA012}"/>
                </a:ext>
              </a:extLst>
            </p:cNvPr>
            <p:cNvCxnSpPr/>
            <p:nvPr/>
          </p:nvCxnSpPr>
          <p:spPr>
            <a:xfrm>
              <a:off x="5707380" y="2857500"/>
              <a:ext cx="0" cy="647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0F172FB-5A83-453A-A07B-3B321D11E2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50180" y="3192780"/>
              <a:ext cx="403860" cy="3657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A5193E-582C-4A65-A067-A0EBEFC3C824}"/>
              </a:ext>
            </a:extLst>
          </p:cNvPr>
          <p:cNvGrpSpPr/>
          <p:nvPr/>
        </p:nvGrpSpPr>
        <p:grpSpPr>
          <a:xfrm rot="10800000">
            <a:off x="6880860" y="2737274"/>
            <a:ext cx="480060" cy="859366"/>
            <a:chOff x="5227320" y="2699174"/>
            <a:chExt cx="480060" cy="859366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139B2E3-2ADD-42C3-A59A-AFD0BA8076BE}"/>
                </a:ext>
              </a:extLst>
            </p:cNvPr>
            <p:cNvCxnSpPr/>
            <p:nvPr/>
          </p:nvCxnSpPr>
          <p:spPr>
            <a:xfrm flipV="1">
              <a:off x="5227320" y="2699174"/>
              <a:ext cx="480060" cy="4402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6EAA084-52D4-4E02-9B9D-2DBAA0545B6B}"/>
                </a:ext>
              </a:extLst>
            </p:cNvPr>
            <p:cNvCxnSpPr/>
            <p:nvPr/>
          </p:nvCxnSpPr>
          <p:spPr>
            <a:xfrm>
              <a:off x="5707380" y="2857500"/>
              <a:ext cx="0" cy="647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26FFF6F-4167-4504-AC6B-73A8EC3D3B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50180" y="3192780"/>
              <a:ext cx="403860" cy="3657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2DE6823-9ACF-4D30-ABF4-D1B8DEF45673}"/>
              </a:ext>
            </a:extLst>
          </p:cNvPr>
          <p:cNvCxnSpPr/>
          <p:nvPr/>
        </p:nvCxnSpPr>
        <p:spPr>
          <a:xfrm>
            <a:off x="5745480" y="2760134"/>
            <a:ext cx="10896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887914-C5F6-407D-9A7E-7BDEEABB10A0}"/>
              </a:ext>
            </a:extLst>
          </p:cNvPr>
          <p:cNvCxnSpPr/>
          <p:nvPr/>
        </p:nvCxnSpPr>
        <p:spPr>
          <a:xfrm>
            <a:off x="5745480" y="3552614"/>
            <a:ext cx="10896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AF5C7A1-14D4-4013-BA02-C9922AE140AD}"/>
              </a:ext>
            </a:extLst>
          </p:cNvPr>
          <p:cNvSpPr txBox="1"/>
          <p:nvPr/>
        </p:nvSpPr>
        <p:spPr>
          <a:xfrm>
            <a:off x="5288279" y="1661160"/>
            <a:ext cx="3394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Aslamazov</a:t>
            </a:r>
            <a:r>
              <a:rPr lang="en-US" dirty="0"/>
              <a:t>-Larkin diagram (superconductivity, Coulomb drag)</a:t>
            </a:r>
          </a:p>
        </p:txBody>
      </p:sp>
    </p:spTree>
    <p:extLst>
      <p:ext uri="{BB962C8B-B14F-4D97-AF65-F5344CB8AC3E}">
        <p14:creationId xmlns:p14="http://schemas.microsoft.com/office/powerpoint/2010/main" val="2987573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EAB16-46C5-4071-9103-07E49CCA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3E80B-B631-47AD-8261-521D4944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F0DB330-0625-467F-9208-7582DC97D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110765"/>
              </p:ext>
            </p:extLst>
          </p:nvPr>
        </p:nvGraphicFramePr>
        <p:xfrm>
          <a:off x="1276350" y="2101850"/>
          <a:ext cx="7312025" cy="361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9" name="Equation" r:id="rId4" imgW="3848040" imgH="1904760" progId="Equation.DSMT4">
                  <p:embed/>
                </p:oleObj>
              </mc:Choice>
              <mc:Fallback>
                <p:oleObj name="Equation" r:id="rId4" imgW="384804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6350" y="2101850"/>
                        <a:ext cx="7312025" cy="361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ED15777-22CE-490D-8553-8D89C64B7838}"/>
              </a:ext>
            </a:extLst>
          </p:cNvPr>
          <p:cNvSpPr txBox="1"/>
          <p:nvPr/>
        </p:nvSpPr>
        <p:spPr>
          <a:xfrm>
            <a:off x="6675663" y="1573104"/>
            <a:ext cx="218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Krüger</a:t>
            </a:r>
            <a:r>
              <a:rPr lang="en-US" dirty="0"/>
              <a:t>, et al (2012); </a:t>
            </a:r>
            <a:r>
              <a:rPr lang="en-US" dirty="0" err="1"/>
              <a:t>Strekha</a:t>
            </a:r>
            <a:r>
              <a:rPr lang="en-US" dirty="0"/>
              <a:t>, et al, poster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841478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7069-639E-44E5-A6E7-3EC4EC7F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Bath at infinity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D1A55-A56E-418A-9E83-34550ECC5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07E6D48-6AC5-45F7-BA60-2D262CC017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414620"/>
              </p:ext>
            </p:extLst>
          </p:nvPr>
        </p:nvGraphicFramePr>
        <p:xfrm>
          <a:off x="1484630" y="1963419"/>
          <a:ext cx="3750310" cy="3717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3" name="Equation" r:id="rId3" imgW="1434960" imgH="1422360" progId="Equation.DSMT4">
                  <p:embed/>
                </p:oleObj>
              </mc:Choice>
              <mc:Fallback>
                <p:oleObj name="Equation" r:id="rId3" imgW="1434960" imgH="1422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4630" y="1963419"/>
                        <a:ext cx="3750310" cy="3717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456909D-88E7-4B11-845B-D9181F93E752}"/>
              </a:ext>
            </a:extLst>
          </p:cNvPr>
          <p:cNvSpPr txBox="1"/>
          <p:nvPr/>
        </p:nvSpPr>
        <p:spPr>
          <a:xfrm>
            <a:off x="5379720" y="1424940"/>
            <a:ext cx="3135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Eckhardt, PRA 29, 1991 (1984)</a:t>
            </a:r>
          </a:p>
          <a:p>
            <a:endParaRPr lang="en-US" dirty="0"/>
          </a:p>
          <a:p>
            <a:r>
              <a:rPr lang="en-US" dirty="0" err="1"/>
              <a:t>Krüger</a:t>
            </a:r>
            <a:r>
              <a:rPr lang="en-US" dirty="0"/>
              <a:t>, et al, PRB 86, 115423 (2012)</a:t>
            </a:r>
          </a:p>
        </p:txBody>
      </p:sp>
    </p:spTree>
    <p:extLst>
      <p:ext uri="{BB962C8B-B14F-4D97-AF65-F5344CB8AC3E}">
        <p14:creationId xmlns:p14="http://schemas.microsoft.com/office/powerpoint/2010/main" val="1862843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BEEC1-1F10-429F-A564-8E261A6C6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 blackbody Planck result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74574-5CE6-40A3-8D80-A8D36817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25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3048DB4-D780-4B19-976C-DDA2D251F68A}"/>
              </a:ext>
            </a:extLst>
          </p:cNvPr>
          <p:cNvSpPr/>
          <p:nvPr/>
        </p:nvSpPr>
        <p:spPr>
          <a:xfrm>
            <a:off x="900853" y="2028773"/>
            <a:ext cx="3989493" cy="398949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0CC957-E242-4941-96CF-CD73C60E248E}"/>
              </a:ext>
            </a:extLst>
          </p:cNvPr>
          <p:cNvCxnSpPr/>
          <p:nvPr/>
        </p:nvCxnSpPr>
        <p:spPr>
          <a:xfrm>
            <a:off x="568960" y="4030133"/>
            <a:ext cx="4558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301EBF-AE7D-4F1E-AD4A-6FDABAE49928}"/>
              </a:ext>
            </a:extLst>
          </p:cNvPr>
          <p:cNvCxnSpPr/>
          <p:nvPr/>
        </p:nvCxnSpPr>
        <p:spPr>
          <a:xfrm>
            <a:off x="2895599" y="1828800"/>
            <a:ext cx="0" cy="4416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7182A8-F1B9-4EB0-8105-73A38F39B2EE}"/>
              </a:ext>
            </a:extLst>
          </p:cNvPr>
          <p:cNvCxnSpPr/>
          <p:nvPr/>
        </p:nvCxnSpPr>
        <p:spPr>
          <a:xfrm flipV="1">
            <a:off x="2895599" y="2458720"/>
            <a:ext cx="1202268" cy="1571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AF7E4B9-E127-4D41-A207-1E092FEB9C4B}"/>
              </a:ext>
            </a:extLst>
          </p:cNvPr>
          <p:cNvSpPr txBox="1"/>
          <p:nvPr/>
        </p:nvSpPr>
        <p:spPr>
          <a:xfrm>
            <a:off x="3224106" y="2810934"/>
            <a:ext cx="379307" cy="37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C497153-05FF-4D32-B804-B67B0E8D18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0357728"/>
              </p:ext>
            </p:extLst>
          </p:nvPr>
        </p:nvGraphicFramePr>
        <p:xfrm>
          <a:off x="4114799" y="1439601"/>
          <a:ext cx="2057400" cy="1019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2" name="Equation" r:id="rId3" imgW="1434960" imgH="711000" progId="Equation.DSMT4">
                  <p:embed/>
                </p:oleObj>
              </mc:Choice>
              <mc:Fallback>
                <p:oleObj name="Equation" r:id="rId3" imgW="1434960" imgH="7110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07E6D48-6AC5-45F7-BA60-2D262CC017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799" y="1439601"/>
                        <a:ext cx="2057400" cy="1019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F96EA9F-D871-46BA-83B7-E3966D2631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7904171"/>
              </p:ext>
            </p:extLst>
          </p:nvPr>
        </p:nvGraphicFramePr>
        <p:xfrm>
          <a:off x="5253038" y="2970106"/>
          <a:ext cx="3871912" cy="309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3" name="Equation" r:id="rId5" imgW="3492360" imgH="2793960" progId="Equation.DSMT4">
                  <p:embed/>
                </p:oleObj>
              </mc:Choice>
              <mc:Fallback>
                <p:oleObj name="Equation" r:id="rId5" imgW="3492360" imgH="2793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3038" y="2970106"/>
                        <a:ext cx="3871912" cy="3097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E4FFC06-5581-4476-BD7B-95CBF42ECE43}"/>
              </a:ext>
            </a:extLst>
          </p:cNvPr>
          <p:cNvSpPr txBox="1"/>
          <p:nvPr/>
        </p:nvSpPr>
        <p:spPr>
          <a:xfrm>
            <a:off x="2628048" y="3989489"/>
            <a:ext cx="215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30429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2FD2-5E02-4408-BA57-1E5DD508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From Meir-</a:t>
            </a:r>
            <a:r>
              <a:rPr lang="en-US" dirty="0" err="1"/>
              <a:t>Wingreen</a:t>
            </a:r>
            <a:r>
              <a:rPr lang="en-US" dirty="0"/>
              <a:t> to </a:t>
            </a:r>
            <a:r>
              <a:rPr lang="en-US" dirty="0" err="1"/>
              <a:t>Landauer</a:t>
            </a:r>
            <a:r>
              <a:rPr lang="en-US" dirty="0"/>
              <a:t>: local equilibrium approximation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AE71D-5D91-4DB8-89C6-DA3629BD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2C1D82D-1E78-4211-9ACC-C736A95261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313384"/>
              </p:ext>
            </p:extLst>
          </p:nvPr>
        </p:nvGraphicFramePr>
        <p:xfrm>
          <a:off x="1699048" y="2012103"/>
          <a:ext cx="4932046" cy="4063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1" name="Equation" r:id="rId3" imgW="2666880" imgH="2197080" progId="Equation.DSMT4">
                  <p:embed/>
                </p:oleObj>
              </mc:Choice>
              <mc:Fallback>
                <p:oleObj name="Equation" r:id="rId3" imgW="2666880" imgH="2197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9048" y="2012103"/>
                        <a:ext cx="4932046" cy="4063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5BE07C-46A1-4F7F-876D-BF9FF2B931E6}"/>
              </a:ext>
            </a:extLst>
          </p:cNvPr>
          <p:cNvSpPr txBox="1"/>
          <p:nvPr/>
        </p:nvSpPr>
        <p:spPr>
          <a:xfrm>
            <a:off x="6617545" y="3562774"/>
            <a:ext cx="1721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</a:t>
            </a:r>
            <a:r>
              <a:rPr lang="en-US" dirty="0" err="1"/>
              <a:t>Landauer</a:t>
            </a:r>
            <a:r>
              <a:rPr lang="en-US" dirty="0"/>
              <a:t> form for force and torque!</a:t>
            </a:r>
          </a:p>
        </p:txBody>
      </p:sp>
    </p:spTree>
    <p:extLst>
      <p:ext uri="{BB962C8B-B14F-4D97-AF65-F5344CB8AC3E}">
        <p14:creationId xmlns:p14="http://schemas.microsoft.com/office/powerpoint/2010/main" val="18021173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8281-914E-4E9C-A27A-157333E3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Emission to infinity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5B968-FF2A-490D-BD86-5A1634AA7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2E41AD0-69DB-4B8E-8BBA-5E72BCB0F3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469025"/>
              </p:ext>
            </p:extLst>
          </p:nvPr>
        </p:nvGraphicFramePr>
        <p:xfrm>
          <a:off x="1967576" y="2040578"/>
          <a:ext cx="4849812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7" name="Equation" r:id="rId3" imgW="2552400" imgH="1955520" progId="Equation.DSMT4">
                  <p:embed/>
                </p:oleObj>
              </mc:Choice>
              <mc:Fallback>
                <p:oleObj name="Equation" r:id="rId3" imgW="2552400" imgH="19555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F0DB330-0625-467F-9208-7582DC97D5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7576" y="2040578"/>
                        <a:ext cx="4849812" cy="37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1302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93C-6FF0-4EAC-816E-F3948FE6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 field approximations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CFACD0-740F-4016-B51E-E84803DFCA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2377885"/>
              </a:xfrm>
            </p:spPr>
            <p:txBody>
              <a:bodyPr/>
              <a:lstStyle/>
              <a:p>
                <a:r>
                  <a:rPr lang="en-US" dirty="0"/>
                  <a:t>Ignore screening or multiple reflection: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Multi-pole expansion: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𝐑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+⋯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Integrating over solid angle analytically, eigenmode representation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CFACD0-740F-4016-B51E-E84803DFCA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2377885"/>
              </a:xfrm>
              <a:blipFill>
                <a:blip r:embed="rId3"/>
                <a:stretch>
                  <a:fillRect l="-1391" t="-4348" r="-1468" b="-230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83155-07F4-4ED6-AF24-40A417364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21C0E8B-9920-42BA-94E6-652708B6DC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778512"/>
              </p:ext>
            </p:extLst>
          </p:nvPr>
        </p:nvGraphicFramePr>
        <p:xfrm>
          <a:off x="1423419" y="4467461"/>
          <a:ext cx="6133588" cy="1888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8" name="Equation" r:id="rId4" imgW="3670200" imgH="1130040" progId="Equation.DSMT4">
                  <p:embed/>
                </p:oleObj>
              </mc:Choice>
              <mc:Fallback>
                <p:oleObj name="Equation" r:id="rId4" imgW="3670200" imgH="1130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23419" y="4467461"/>
                        <a:ext cx="6133588" cy="1888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7EA6FD8-FA5F-4C2E-A568-D2C548C2DCE1}"/>
              </a:ext>
            </a:extLst>
          </p:cNvPr>
          <p:cNvSpPr txBox="1"/>
          <p:nvPr/>
        </p:nvSpPr>
        <p:spPr>
          <a:xfrm>
            <a:off x="4618985" y="5583440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Fermi golden rule</a:t>
            </a:r>
            <a:endParaRPr lang="en-SG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9B5525-E505-484F-8A59-7616AC112F1C}"/>
              </a:ext>
            </a:extLst>
          </p:cNvPr>
          <p:cNvCxnSpPr>
            <a:cxnSpLocks/>
          </p:cNvCxnSpPr>
          <p:nvPr/>
        </p:nvCxnSpPr>
        <p:spPr>
          <a:xfrm flipV="1">
            <a:off x="5628443" y="5157926"/>
            <a:ext cx="0" cy="346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71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93C-6FF0-4EAC-816E-F3948FE6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Torque and force on object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83155-07F4-4ED6-AF24-40A417364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21C0E8B-9920-42BA-94E6-652708B6DC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953577"/>
              </p:ext>
            </p:extLst>
          </p:nvPr>
        </p:nvGraphicFramePr>
        <p:xfrm>
          <a:off x="258763" y="2136775"/>
          <a:ext cx="8774112" cy="220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6" name="Equation" r:id="rId3" imgW="4698720" imgH="1180800" progId="Equation.DSMT4">
                  <p:embed/>
                </p:oleObj>
              </mc:Choice>
              <mc:Fallback>
                <p:oleObj name="Equation" r:id="rId3" imgW="4698720" imgH="11808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21C0E8B-9920-42BA-94E6-652708B6DC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763" y="2136775"/>
                        <a:ext cx="8774112" cy="220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554F28-149F-4B8D-9560-798EF5C71253}"/>
                  </a:ext>
                </a:extLst>
              </p:cNvPr>
              <p:cNvSpPr txBox="1"/>
              <p:nvPr/>
            </p:nvSpPr>
            <p:spPr>
              <a:xfrm>
                <a:off x="511882" y="5368287"/>
                <a:ext cx="82596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Force is zero if system is reciprocal, i.e.,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</m:sup>
                    </m:sSup>
                  </m:oMath>
                </a14:m>
                <a:endParaRPr lang="en-SG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554F28-149F-4B8D-9560-798EF5C71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882" y="5368287"/>
                <a:ext cx="8259697" cy="523220"/>
              </a:xfrm>
              <a:prstGeom prst="rect">
                <a:avLst/>
              </a:prstGeom>
              <a:blipFill>
                <a:blip r:embed="rId5"/>
                <a:stretch>
                  <a:fillRect l="-1550" t="-12941" b="-329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3357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F2B4A7-193E-4613-A026-662856308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293338"/>
            <a:ext cx="6858000" cy="3274592"/>
          </a:xfrm>
        </p:spPr>
        <p:txBody>
          <a:bodyPr anchor="ctr">
            <a:normAutofit/>
          </a:bodyPr>
          <a:lstStyle/>
          <a:p>
            <a:r>
              <a:rPr lang="en-US" sz="6300"/>
              <a:t>Applications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56378-9605-4AA7-9D15-A5D31D9A2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B0C5081-FAA5-4254-AC75-597BB4863808}" type="slidenum">
              <a:rPr lang="en-US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0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CC9C4-365B-4073-B421-D95651393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 from a benzene molecule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7191E-99CD-4E4E-B15A-36E0AE85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1BAB0-CF11-4078-B00F-F7B097517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32" y="2339400"/>
            <a:ext cx="3736656" cy="2770626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FF5B0AD-9D57-479D-BB2C-D6FEF7966E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983382"/>
              </p:ext>
            </p:extLst>
          </p:nvPr>
        </p:nvGraphicFramePr>
        <p:xfrm>
          <a:off x="4833938" y="2268538"/>
          <a:ext cx="3829050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3" name="Equation" r:id="rId4" imgW="3225600" imgH="2501640" progId="Equation.DSMT4">
                  <p:embed/>
                </p:oleObj>
              </mc:Choice>
              <mc:Fallback>
                <p:oleObj name="Equation" r:id="rId4" imgW="3225600" imgH="250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33938" y="2268538"/>
                        <a:ext cx="3829050" cy="2970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3D3860E-6178-411B-BA39-295F7A2262F7}"/>
              </a:ext>
            </a:extLst>
          </p:cNvPr>
          <p:cNvSpPr txBox="1"/>
          <p:nvPr/>
        </p:nvSpPr>
        <p:spPr>
          <a:xfrm>
            <a:off x="737023" y="5852160"/>
            <a:ext cx="6056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Far field monopole approximation (all atoms are at the origin), ignore screening/multiple scatterings.</a:t>
            </a:r>
          </a:p>
        </p:txBody>
      </p:sp>
    </p:spTree>
    <p:extLst>
      <p:ext uri="{BB962C8B-B14F-4D97-AF65-F5344CB8AC3E}">
        <p14:creationId xmlns:p14="http://schemas.microsoft.com/office/powerpoint/2010/main" val="4631309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254A9-5D48-496F-AFD8-00AFECF31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 resonance effect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28E9D-7BE4-4DE9-B445-E7E93BCAA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50B03-71F0-46C2-8071-6602B871B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25" y="1963154"/>
            <a:ext cx="4791871" cy="452972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5D6776E-8A3C-4FDF-9D2E-2807DD3BFEDF}"/>
              </a:ext>
            </a:extLst>
          </p:cNvPr>
          <p:cNvSpPr/>
          <p:nvPr/>
        </p:nvSpPr>
        <p:spPr>
          <a:xfrm>
            <a:off x="6176434" y="2094653"/>
            <a:ext cx="1706880" cy="170688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07B3BF7-C5DE-47E2-A3BE-DEDC05F44B48}"/>
              </a:ext>
            </a:extLst>
          </p:cNvPr>
          <p:cNvCxnSpPr/>
          <p:nvPr/>
        </p:nvCxnSpPr>
        <p:spPr>
          <a:xfrm flipV="1">
            <a:off x="7029874" y="1645918"/>
            <a:ext cx="0" cy="2431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EC0CFE-D471-4EC7-BBAE-8D175CC912C9}"/>
              </a:ext>
            </a:extLst>
          </p:cNvPr>
          <p:cNvCxnSpPr/>
          <p:nvPr/>
        </p:nvCxnSpPr>
        <p:spPr>
          <a:xfrm>
            <a:off x="6303435" y="209550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728B6B-2F3A-41B1-B012-8BA5C801A8C7}"/>
              </a:ext>
            </a:extLst>
          </p:cNvPr>
          <p:cNvCxnSpPr/>
          <p:nvPr/>
        </p:nvCxnSpPr>
        <p:spPr>
          <a:xfrm>
            <a:off x="6356775" y="380238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3DA249-A5B1-4D9F-8402-B87A32E63CDB}"/>
              </a:ext>
            </a:extLst>
          </p:cNvPr>
          <p:cNvCxnSpPr/>
          <p:nvPr/>
        </p:nvCxnSpPr>
        <p:spPr>
          <a:xfrm>
            <a:off x="6341535" y="249174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5A19EB-7070-4D19-881C-A49D6A9735EB}"/>
              </a:ext>
            </a:extLst>
          </p:cNvPr>
          <p:cNvCxnSpPr/>
          <p:nvPr/>
        </p:nvCxnSpPr>
        <p:spPr>
          <a:xfrm>
            <a:off x="6341535" y="336804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5DCE519C-97E9-4B9B-9F40-039BCD314AAA}"/>
              </a:ext>
            </a:extLst>
          </p:cNvPr>
          <p:cNvSpPr/>
          <p:nvPr/>
        </p:nvSpPr>
        <p:spPr>
          <a:xfrm>
            <a:off x="6948492" y="2019300"/>
            <a:ext cx="183828" cy="183828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Arrow: Curved Right 19">
            <a:extLst>
              <a:ext uri="{FF2B5EF4-FFF2-40B4-BE49-F238E27FC236}">
                <a16:creationId xmlns:a16="http://schemas.microsoft.com/office/drawing/2014/main" id="{93CA82E1-701B-46D5-8D0A-C96DF431DFF0}"/>
              </a:ext>
            </a:extLst>
          </p:cNvPr>
          <p:cNvSpPr/>
          <p:nvPr/>
        </p:nvSpPr>
        <p:spPr>
          <a:xfrm>
            <a:off x="6179820" y="3246120"/>
            <a:ext cx="133177" cy="22140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Arrow: Curved Left 20">
            <a:extLst>
              <a:ext uri="{FF2B5EF4-FFF2-40B4-BE49-F238E27FC236}">
                <a16:creationId xmlns:a16="http://schemas.microsoft.com/office/drawing/2014/main" id="{FD0DC83F-F930-44D9-B38C-7C36830DB807}"/>
              </a:ext>
            </a:extLst>
          </p:cNvPr>
          <p:cNvSpPr/>
          <p:nvPr/>
        </p:nvSpPr>
        <p:spPr>
          <a:xfrm>
            <a:off x="7693741" y="3261360"/>
            <a:ext cx="147239" cy="24478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Arrow: Curved Up 21">
            <a:extLst>
              <a:ext uri="{FF2B5EF4-FFF2-40B4-BE49-F238E27FC236}">
                <a16:creationId xmlns:a16="http://schemas.microsoft.com/office/drawing/2014/main" id="{0AA0C555-99F1-441D-A32B-BA234A8C25C3}"/>
              </a:ext>
            </a:extLst>
          </p:cNvPr>
          <p:cNvSpPr/>
          <p:nvPr/>
        </p:nvSpPr>
        <p:spPr>
          <a:xfrm>
            <a:off x="6225540" y="2377440"/>
            <a:ext cx="260775" cy="22140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90C367E3-10E6-464B-92F8-84C3EBF11A20}"/>
              </a:ext>
            </a:extLst>
          </p:cNvPr>
          <p:cNvSpPr/>
          <p:nvPr/>
        </p:nvSpPr>
        <p:spPr>
          <a:xfrm>
            <a:off x="7604760" y="2362200"/>
            <a:ext cx="304795" cy="2214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BF72BAD-94FE-4CFD-983A-04B4481AB609}"/>
              </a:ext>
            </a:extLst>
          </p:cNvPr>
          <p:cNvSpPr/>
          <p:nvPr/>
        </p:nvSpPr>
        <p:spPr>
          <a:xfrm>
            <a:off x="6948492" y="3733800"/>
            <a:ext cx="162765" cy="1430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382278-98BB-4523-9EEF-5D6066996144}"/>
              </a:ext>
            </a:extLst>
          </p:cNvPr>
          <p:cNvSpPr txBox="1"/>
          <p:nvPr/>
        </p:nvSpPr>
        <p:spPr>
          <a:xfrm>
            <a:off x="7103637" y="1463040"/>
            <a:ext cx="363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BB9A9-07DA-4ABF-8C9C-8B21DFDCF4DF}"/>
                  </a:ext>
                </a:extLst>
              </p:cNvPr>
              <p:cNvSpPr txBox="1"/>
              <p:nvPr/>
            </p:nvSpPr>
            <p:spPr>
              <a:xfrm>
                <a:off x="7978139" y="3665220"/>
                <a:ext cx="811952" cy="426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BB9A9-07DA-4ABF-8C9C-8B21DFDCF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139" y="3665220"/>
                <a:ext cx="811952" cy="4269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FC8475-473A-411D-AD61-B7BB5659111D}"/>
                  </a:ext>
                </a:extLst>
              </p:cNvPr>
              <p:cNvSpPr txBox="1"/>
              <p:nvPr/>
            </p:nvSpPr>
            <p:spPr>
              <a:xfrm>
                <a:off x="5737860" y="4411980"/>
                <a:ext cx="29718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Largest angular momentum emission when one of the chemical potential meets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energy level.  From Zhang, </a:t>
                </a:r>
                <a:r>
                  <a:rPr lang="en-US" dirty="0" err="1"/>
                  <a:t>Lü</a:t>
                </a:r>
                <a:r>
                  <a:rPr lang="en-US" dirty="0"/>
                  <a:t>, and Wang, PRB 101, 161406(R) (2020).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FC8475-473A-411D-AD61-B7BB56591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60" y="4411980"/>
                <a:ext cx="2971800" cy="1754326"/>
              </a:xfrm>
              <a:prstGeom prst="rect">
                <a:avLst/>
              </a:prstGeom>
              <a:blipFill>
                <a:blip r:embed="rId4"/>
                <a:stretch>
                  <a:fillRect l="-1639" t="-2083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33BE02-F860-45F0-806C-C2CC4643F498}"/>
                  </a:ext>
                </a:extLst>
              </p:cNvPr>
              <p:cNvSpPr txBox="1"/>
              <p:nvPr/>
            </p:nvSpPr>
            <p:spPr>
              <a:xfrm>
                <a:off x="8069580" y="2293620"/>
                <a:ext cx="8119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100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</m:d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33BE02-F860-45F0-806C-C2CC4643F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580" y="2293620"/>
                <a:ext cx="81195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4903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86AD-9DD6-4E30-9067-80C85AE6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 and torque from the nonequilibrium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E5EED-D0A9-4393-BD65-AA68F97C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6D1F4-D2E1-41D0-B0E0-D47A72BCD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16691">
            <a:off x="1012459" y="3290686"/>
            <a:ext cx="6271830" cy="2885042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4BB50F2-A3F0-4F3A-A4FF-81344ACF733B}"/>
              </a:ext>
            </a:extLst>
          </p:cNvPr>
          <p:cNvSpPr/>
          <p:nvPr/>
        </p:nvSpPr>
        <p:spPr>
          <a:xfrm>
            <a:off x="3214655" y="4464208"/>
            <a:ext cx="1575712" cy="3193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/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/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blipFill>
                <a:blip r:embed="rId4"/>
                <a:stretch>
                  <a:fillRect r="-15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EAA811F-946A-4C59-82C9-BEA116B4262A}"/>
              </a:ext>
            </a:extLst>
          </p:cNvPr>
          <p:cNvCxnSpPr/>
          <p:nvPr/>
        </p:nvCxnSpPr>
        <p:spPr>
          <a:xfrm>
            <a:off x="6141493" y="2586251"/>
            <a:ext cx="2388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/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𝐩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blipFill>
                <a:blip r:embed="rId5"/>
                <a:stretch>
                  <a:fillRect l="-30303" r="-2727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A42AE5-858C-4316-8BE5-C1038773A895}"/>
              </a:ext>
            </a:extLst>
          </p:cNvPr>
          <p:cNvCxnSpPr/>
          <p:nvPr/>
        </p:nvCxnSpPr>
        <p:spPr>
          <a:xfrm flipV="1">
            <a:off x="2047164" y="2033516"/>
            <a:ext cx="0" cy="1003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/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𝐉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blipFill>
                <a:blip r:embed="rId6"/>
                <a:stretch>
                  <a:fillRect l="-52174" r="-5652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A934D715-19C8-40A1-B194-D8AD394B00B6}"/>
              </a:ext>
            </a:extLst>
          </p:cNvPr>
          <p:cNvGrpSpPr/>
          <p:nvPr/>
        </p:nvGrpSpPr>
        <p:grpSpPr>
          <a:xfrm>
            <a:off x="1873924" y="2175082"/>
            <a:ext cx="495000" cy="747720"/>
            <a:chOff x="1873924" y="2175082"/>
            <a:chExt cx="495000" cy="74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14:cNvPr>
                <p14:cNvContentPartPr/>
                <p14:nvPr/>
              </p14:nvContentPartPr>
              <p14:xfrm>
                <a:off x="1932604" y="2845042"/>
                <a:ext cx="1080" cy="25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23964" y="2836042"/>
                  <a:ext cx="18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14:cNvPr>
                <p14:cNvContentPartPr/>
                <p14:nvPr/>
              </p14:nvContentPartPr>
              <p14:xfrm>
                <a:off x="1932604" y="2846842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23964" y="283820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14:cNvPr>
                <p14:cNvContentPartPr/>
                <p14:nvPr/>
              </p14:nvContentPartPr>
              <p14:xfrm>
                <a:off x="1873924" y="2179042"/>
                <a:ext cx="495000" cy="7437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64924" y="2170402"/>
                  <a:ext cx="512640" cy="76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14:cNvPr>
                <p14:cNvContentPartPr/>
                <p14:nvPr/>
              </p14:nvContentPartPr>
              <p14:xfrm>
                <a:off x="2147884" y="2175082"/>
                <a:ext cx="101160" cy="70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38884" y="2166442"/>
                  <a:ext cx="118800" cy="88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95206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4F52E-FFAF-441C-8F0C-1D725418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Emission from graphene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8CA0B-F262-4597-ADF4-AC17DB13B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8955F1-0501-4738-B44F-E4FA4863D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799" y="1690689"/>
            <a:ext cx="3946800" cy="2589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952191-F40A-4722-876E-E406B2895D74}"/>
                  </a:ext>
                </a:extLst>
              </p:cNvPr>
              <p:cNvSpPr txBox="1"/>
              <p:nvPr/>
            </p:nvSpPr>
            <p:spPr>
              <a:xfrm>
                <a:off x="5505973" y="4419600"/>
                <a:ext cx="3104627" cy="129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(a) Emission power as a function of temperature, (b) </a:t>
                </a:r>
                <a:r>
                  <a:rPr lang="en-US" i="1" dirty="0"/>
                  <a:t>P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, </a:t>
                </a:r>
                <a:r>
                  <a:rPr lang="en-US" i="1" dirty="0"/>
                  <a:t>F</a:t>
                </a:r>
                <a:r>
                  <a:rPr lang="en-US" dirty="0"/>
                  <a:t> as a function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 fixing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=−0.8</m:t>
                    </m:r>
                  </m:oMath>
                </a14:m>
                <a:r>
                  <a:rPr lang="en-US" dirty="0"/>
                  <a:t>.  Y.-M. Zhang, etc.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952191-F40A-4722-876E-E406B2895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973" y="4419600"/>
                <a:ext cx="3104627" cy="1292213"/>
              </a:xfrm>
              <a:prstGeom prst="rect">
                <a:avLst/>
              </a:prstGeom>
              <a:blipFill>
                <a:blip r:embed="rId3"/>
                <a:stretch>
                  <a:fillRect l="-1569" t="-2358" b="-18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BA02608-F148-469F-BB4E-402D5ACA1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6837"/>
            <a:ext cx="5313648" cy="413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190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5EFB2-5454-4B62-B025-85A44FD42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EEC584-A81A-4E0E-AAE5-32EF91F06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200"/>
            <a:ext cx="9144000" cy="51065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1A98-01E7-4D8B-BD43-7D91B6F3EE06}"/>
                  </a:ext>
                </a:extLst>
              </p:cNvPr>
              <p:cNvSpPr txBox="1"/>
              <p:nvPr/>
            </p:nvSpPr>
            <p:spPr>
              <a:xfrm>
                <a:off x="445062" y="5721069"/>
                <a:ext cx="8164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I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, </a:t>
                </a:r>
                <a:r>
                  <a:rPr lang="en-US" i="1" dirty="0"/>
                  <a:t>F</a:t>
                </a:r>
                <a:r>
                  <a:rPr lang="en-US" dirty="0"/>
                  <a:t> scan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vs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.  System size width 700 unit cells, k-point 401.  From Zhang, et al, PRB 105, 205421 (2022).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1A98-01E7-4D8B-BD43-7D91B6F3E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62" y="5721069"/>
                <a:ext cx="8164864" cy="646331"/>
              </a:xfrm>
              <a:prstGeom prst="rect">
                <a:avLst/>
              </a:prstGeom>
              <a:blipFill>
                <a:blip r:embed="rId3"/>
                <a:stretch>
                  <a:fillRect l="-597" t="-4673" b="-1308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8494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9A6A0-3347-482A-9A38-ACDDB7521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advantage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9D4B0F-1001-4821-9241-10DAAE0D4C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Fully quantum-mechanical</a:t>
                </a:r>
              </a:p>
              <a:p>
                <a:r>
                  <a:rPr lang="en-US" dirty="0"/>
                  <a:t>Local equilibrium or not, reciprocal or not, the theory is the same</a:t>
                </a:r>
              </a:p>
              <a:p>
                <a:r>
                  <a:rPr lang="en-US" dirty="0"/>
                  <a:t>Strong coupling regime?  E.g., cavity QED (different free Green’s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), or need self-consistent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  <a:p>
                <a:r>
                  <a:rPr lang="en-SG" dirty="0"/>
                  <a:t>First-principle based materials properties, 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SG" dirty="0"/>
                  <a:t>.</a:t>
                </a:r>
              </a:p>
              <a:p>
                <a:endParaRPr lang="en-SG" dirty="0"/>
              </a:p>
              <a:p>
                <a:r>
                  <a:rPr lang="en-SG" dirty="0"/>
                  <a:t>Challenges: Large system sizes?  Moving objects?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9D4B0F-1001-4821-9241-10DAAE0D4C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 b="-14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09251-161C-4EA2-B782-3E57052AF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890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37</a:t>
            </a:fld>
            <a:endParaRPr lang="en-US"/>
          </a:p>
        </p:txBody>
      </p:sp>
      <p:pic>
        <p:nvPicPr>
          <p:cNvPr id="9" name="Picture 8" descr="A group of men posing for a photo in a room&#10;&#10;Description automatically generated with medium confidence">
            <a:extLst>
              <a:ext uri="{FF2B5EF4-FFF2-40B4-BE49-F238E27FC236}">
                <a16:creationId xmlns:a16="http://schemas.microsoft.com/office/drawing/2014/main" id="{637299A5-05A7-4CFF-89F5-FF729A8B3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" y="1690689"/>
            <a:ext cx="6299656" cy="35565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618598-B467-4503-9449-02B4E85DD607}"/>
              </a:ext>
            </a:extLst>
          </p:cNvPr>
          <p:cNvSpPr txBox="1"/>
          <p:nvPr/>
        </p:nvSpPr>
        <p:spPr>
          <a:xfrm>
            <a:off x="1272540" y="5532120"/>
            <a:ext cx="6299656" cy="662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 to right: Dr. Zhang Yong-Mei, Dr. Zhu Tao, Dr. Gao Zhibin, Prof. Wang Jian-Sheng, Mr. Sun Kangtai, and Dr. Zhang Zuquan.</a:t>
            </a:r>
          </a:p>
        </p:txBody>
      </p:sp>
    </p:spTree>
    <p:extLst>
      <p:ext uri="{BB962C8B-B14F-4D97-AF65-F5344CB8AC3E}">
        <p14:creationId xmlns:p14="http://schemas.microsoft.com/office/powerpoint/2010/main" val="1669374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2889</TotalTime>
  <Words>932</Words>
  <Application>Microsoft Office PowerPoint</Application>
  <PresentationFormat>On-screen Show (4:3)</PresentationFormat>
  <Paragraphs>149</Paragraphs>
  <Slides>37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Frutiger LT 55 Roman</vt:lpstr>
      <vt:lpstr>Arial</vt:lpstr>
      <vt:lpstr>Calibri</vt:lpstr>
      <vt:lpstr>Cambria Math</vt:lpstr>
      <vt:lpstr>Times New Roman</vt:lpstr>
      <vt:lpstr>Office Theme</vt:lpstr>
      <vt:lpstr>Equation</vt:lpstr>
      <vt:lpstr>MathType 7.0 Equation</vt:lpstr>
      <vt:lpstr>Nonequilibrium Green’s function method for energy, momentum, and angular momentum transfers mediated by photons </vt:lpstr>
      <vt:lpstr>Outline</vt:lpstr>
      <vt:lpstr>Coulomb problem, Meir-Wingreen formula</vt:lpstr>
      <vt:lpstr>From electrons to photons</vt:lpstr>
      <vt:lpstr>Assuming local equilibrium</vt:lpstr>
      <vt:lpstr>Heat transfer between two graphene sheets</vt:lpstr>
      <vt:lpstr>Geometry effects</vt:lpstr>
      <vt:lpstr>Heat transfer between zigzag nanotubes or triangles</vt:lpstr>
      <vt:lpstr>Heat transfer driven by current</vt:lpstr>
      <vt:lpstr>Nonequilibrium Green’s function, general theory</vt:lpstr>
      <vt:lpstr>System setup</vt:lpstr>
      <vt:lpstr>NEGF preliminaries</vt:lpstr>
      <vt:lpstr>NEGF definitions</vt:lpstr>
      <vt:lpstr>Fluctuation-dissipation theorem in thermal equilibrium</vt:lpstr>
      <vt:lpstr>Dyson equations</vt:lpstr>
      <vt:lpstr>Keldysh equation</vt:lpstr>
      <vt:lpstr> = 0 gauge, fundamental equation for vector potential A</vt:lpstr>
      <vt:lpstr>Poynting theorem, steady state average</vt:lpstr>
      <vt:lpstr>Momentum and angular momentum conservation</vt:lpstr>
      <vt:lpstr>From surface integral to volume integral</vt:lpstr>
      <vt:lpstr>A-j correlation function</vt:lpstr>
      <vt:lpstr>Self energy Π</vt:lpstr>
      <vt:lpstr>Meir-Wingreen formula</vt:lpstr>
      <vt:lpstr>Bath at infinity</vt:lpstr>
      <vt:lpstr>Recover blackbody Planck result</vt:lpstr>
      <vt:lpstr>From Meir-Wingreen to Landauer: local equilibrium approximation</vt:lpstr>
      <vt:lpstr>Emission to infinity</vt:lpstr>
      <vt:lpstr>Far field approximations</vt:lpstr>
      <vt:lpstr>Torque and force on object</vt:lpstr>
      <vt:lpstr>Applications</vt:lpstr>
      <vt:lpstr>Angular momentum emission from a benzene molecule </vt:lpstr>
      <vt:lpstr>Angular momentum emission resonance effect</vt:lpstr>
      <vt:lpstr>Force and torque from the nonequilibrium edge</vt:lpstr>
      <vt:lpstr>Emission from graphene edge</vt:lpstr>
      <vt:lpstr>PowerPoint Presentation</vt:lpstr>
      <vt:lpstr>NEGF advantage</vt:lpstr>
      <vt:lpstr>Acknowledgements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290</cp:revision>
  <dcterms:created xsi:type="dcterms:W3CDTF">2020-11-29T06:14:44Z</dcterms:created>
  <dcterms:modified xsi:type="dcterms:W3CDTF">2022-07-13T04:03:13Z</dcterms:modified>
</cp:coreProperties>
</file>